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93" y="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fc20ac1a7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Built through the Metadata/SEO working group (HC, TBS, PP, PCO)</a:t>
            </a:r>
            <a:endParaRPr/>
          </a:p>
        </p:txBody>
      </p:sp>
      <p:sp>
        <p:nvSpPr>
          <p:cNvPr id="74" name="Google Shape;74;g7fc20ac1a7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c20ac1a7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7fc20ac1a7_0_3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7fc20ac1a7_0_3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fc20ac1a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7fc20ac1a7_0_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7fc20ac1a7_0_3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fc20ac1a7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fc20ac1a7_0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@ Health, we are exploring this for next week.</a:t>
            </a:r>
            <a:endParaRPr dirty="0"/>
          </a:p>
        </p:txBody>
      </p:sp>
      <p:sp>
        <p:nvSpPr>
          <p:cNvPr id="150" name="Google Shape;150;g7fc20ac1a7_0_3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fc20ac1a7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7fc20ac1a7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fc20ac1a7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7fc20ac1a7_0_3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7fc20ac1a7_0_3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c20ac1a7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7fc20ac1a7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g7fc20ac1a7_0_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fc20ac1a7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7fc20ac1a7_0_3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7fc20ac1a7_0_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fc20ac1a7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7fc20ac1a7_0_3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7fc20ac1a7_0_3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fc20ac1a7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7fc20ac1a7_0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90" name="Google Shape;190;g7fc20ac1a7_0_3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fc20ac1a7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7fc20ac1a7_0_2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7fc20ac1a7_0_2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c20ac1a7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7fc20ac1a7_0_2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7fc20ac1a7_0_2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c20ac1a7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7fc20ac1a7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See annexes for more detailed information that can be used to increase support within your Theme space</a:t>
            </a:r>
            <a:r>
              <a:rPr lang="en" dirty="0" smtClean="0"/>
              <a:t>.</a:t>
            </a:r>
          </a:p>
        </p:txBody>
      </p:sp>
      <p:sp>
        <p:nvSpPr>
          <p:cNvPr id="95" name="Google Shape;95;g7fc20ac1a7_0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c20ac1a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7fc20ac1a7_0_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7fc20ac1a7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c20ac1a7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7fc20ac1a7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7fc20ac1a7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c20ac1a7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7fc20ac1a7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.</a:t>
            </a:r>
            <a:endParaRPr dirty="0"/>
          </a:p>
        </p:txBody>
      </p:sp>
      <p:sp>
        <p:nvSpPr>
          <p:cNvPr id="116" name="Google Shape;116;g7fc20ac1a7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fc20ac1a7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7fc20ac1a7_0_3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7fc20ac1a7_0_3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fc20ac1a7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7fc20ac1a7_0_3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fc20ac1a7_0_3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sposition personnalisée">
  <p:cSld name="Disposition personnalisé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 descr="Une image contenant oiseau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623888" y="620280"/>
            <a:ext cx="78867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623888" y="238597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628650" y="1661120"/>
            <a:ext cx="7886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628650" y="1713843"/>
            <a:ext cx="40140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4778828" y="1713842"/>
            <a:ext cx="40710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/>
          <p:nvPr/>
        </p:nvSpPr>
        <p:spPr>
          <a:xfrm>
            <a:off x="628650" y="643300"/>
            <a:ext cx="82215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/>
        </p:nvSpPr>
        <p:spPr>
          <a:xfrm>
            <a:off x="628650" y="673203"/>
            <a:ext cx="78867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9841" y="62942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3887391" y="1124135"/>
            <a:ext cx="46293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2"/>
          </p:nvPr>
        </p:nvSpPr>
        <p:spPr>
          <a:xfrm>
            <a:off x="629841" y="1842510"/>
            <a:ext cx="2949000" cy="2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4" y="0"/>
            <a:ext cx="9130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/>
        </p:nvSpPr>
        <p:spPr>
          <a:xfrm>
            <a:off x="8392525" y="4821314"/>
            <a:ext cx="5838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fld id="{00000000-1234-1234-1234-123412341234}" type="slidenum">
              <a:rPr lang="en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linkredirect?authuser=0&amp;dest=mailto%3Ana-ai-ia%40hrsdc-rhdcc.gc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facebook.com/tools/debu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ards-dev.twitter.com/validato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vid_19_DTO-BT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cconnex.gc.ca/file/group/61785806/al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c.cpab.health.theme-sante.dgcap.sc@canada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/>
        </p:nvSpPr>
        <p:spPr>
          <a:xfrm>
            <a:off x="670470" y="2157017"/>
            <a:ext cx="8023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5400"/>
              <a:buFont typeface="Arial Narrow"/>
              <a:buNone/>
            </a:pPr>
            <a:r>
              <a:rPr lang="en" sz="5400" b="1" i="0" u="none" strike="noStrike" cap="none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DIGITAL PRESENCE </a:t>
            </a:r>
            <a:br>
              <a:rPr lang="en" sz="5400" b="1" i="0" u="none" strike="noStrike" cap="none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" sz="4500" b="1" i="0" u="none" strike="noStrike" cap="none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COVID-19 Canada’s Response</a:t>
            </a:r>
            <a:endParaRPr sz="1100"/>
          </a:p>
        </p:txBody>
      </p:sp>
      <p:sp>
        <p:nvSpPr>
          <p:cNvPr id="77" name="Google Shape;77;p21"/>
          <p:cNvSpPr txBox="1"/>
          <p:nvPr/>
        </p:nvSpPr>
        <p:spPr>
          <a:xfrm>
            <a:off x="670470" y="2857752"/>
            <a:ext cx="6885000" cy="13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METADATA and SEARCH ENGINE OPTIMIZATION</a:t>
            </a:r>
            <a:r>
              <a:rPr lang="en"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"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"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"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Theme Management Committee meeting</a:t>
            </a:r>
            <a:br>
              <a:rPr lang="en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April 17, 2020</a:t>
            </a:r>
            <a:endParaRPr sz="1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/>
        </p:nvSpPr>
        <p:spPr>
          <a:xfrm>
            <a:off x="2760864" y="2311619"/>
            <a:ext cx="45627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40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NEXT </a:t>
            </a:r>
            <a:r>
              <a:rPr lang="en" sz="4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STEPS</a:t>
            </a:r>
            <a:endParaRPr sz="40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/>
        </p:nvSpPr>
        <p:spPr>
          <a:xfrm>
            <a:off x="628650" y="445411"/>
            <a:ext cx="78867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STRUCTURED METADATA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6" name="Google Shape;146;p31"/>
          <p:cNvSpPr txBox="1"/>
          <p:nvPr/>
        </p:nvSpPr>
        <p:spPr>
          <a:xfrm>
            <a:off x="628650" y="1190625"/>
            <a:ext cx="8389500" cy="3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Structured data is complicated but promises potential benefits. The adoption of structured data on Canada.ca is currently being explored. </a:t>
            </a:r>
            <a:endParaRPr sz="18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used, structured data can improve:</a:t>
            </a:r>
            <a:endParaRPr sz="1800"/>
          </a:p>
          <a:p>
            <a:pPr marL="5207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 performance</a:t>
            </a:r>
            <a:endParaRPr sz="1100"/>
          </a:p>
          <a:p>
            <a:pPr marL="5207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Ranking on Google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Visibility (rich snippets) on Google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in voice search across Google and Alexa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are interested in </a:t>
            </a:r>
            <a:r>
              <a:rPr lang="en" sz="1800">
                <a:solidFill>
                  <a:schemeClr val="dk1"/>
                </a:solidFill>
              </a:rPr>
              <a:t>participating in a pilot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please contact Principal Publisher</a:t>
            </a:r>
            <a:r>
              <a:rPr lang="en" sz="1800">
                <a:solidFill>
                  <a:schemeClr val="dk1"/>
                </a:solidFill>
              </a:rPr>
              <a:t> via email: </a:t>
            </a:r>
            <a:r>
              <a:rPr lang="en" sz="1800" u="sng">
                <a:solidFill>
                  <a:srgbClr val="3367D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na-ai-ia@hrsdc-rhdcc.gc.ca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/>
        </p:nvSpPr>
        <p:spPr>
          <a:xfrm>
            <a:off x="628650" y="445411"/>
            <a:ext cx="78867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MEDIA 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Google Shape;153;p32"/>
          <p:cNvSpPr txBox="1"/>
          <p:nvPr/>
        </p:nvSpPr>
        <p:spPr>
          <a:xfrm>
            <a:off x="628650" y="1190625"/>
            <a:ext cx="82965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important messages being conveyed through web content on Canada.ca/coronavirus.  Canadians could be provided with the opportunity to share correct and relevant information from web pages with friends and family through social media.</a:t>
            </a:r>
            <a:endParaRPr sz="1800" dirty="0"/>
          </a:p>
          <a:p>
            <a:pPr marL="3111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Ensure </a:t>
            </a:r>
            <a:r>
              <a:rPr lang="en" sz="1800" dirty="0">
                <a:solidFill>
                  <a:srgbClr val="3C4043"/>
                </a:solidFill>
                <a:highlight>
                  <a:srgbClr val="FFFFFF"/>
                </a:highlight>
              </a:rPr>
              <a:t>your page has a good title and description, as they will be displayed when the page is shared.</a:t>
            </a:r>
            <a:endParaRPr sz="1800" dirty="0">
              <a:solidFill>
                <a:schemeClr val="dk1"/>
              </a:solidFill>
            </a:endParaRPr>
          </a:p>
          <a:p>
            <a:pPr marL="3111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Pick an image to be used by social </a:t>
            </a:r>
            <a:r>
              <a:rPr lang="en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</a:t>
            </a:r>
          </a:p>
          <a:p>
            <a:pPr marL="311150" lvl="0" indent="-2857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dk1"/>
                </a:solidFill>
              </a:rPr>
              <a:t>Test how it appears on </a:t>
            </a:r>
            <a:r>
              <a:rPr lang="en" sz="1800" dirty="0" smtClean="0">
                <a:solidFill>
                  <a:schemeClr val="dk1"/>
                </a:solidFill>
                <a:hlinkClick r:id="rId3"/>
              </a:rPr>
              <a:t>Facebook</a:t>
            </a:r>
            <a:r>
              <a:rPr lang="en" sz="1800" dirty="0" smtClean="0">
                <a:solidFill>
                  <a:schemeClr val="dk1"/>
                </a:solidFill>
              </a:rPr>
              <a:t> and </a:t>
            </a:r>
            <a:r>
              <a:rPr lang="en" sz="1800" dirty="0" smtClean="0">
                <a:solidFill>
                  <a:schemeClr val="dk1"/>
                </a:solidFill>
                <a:hlinkClick r:id="rId4"/>
              </a:rPr>
              <a:t>Twitter</a:t>
            </a:r>
            <a:endParaRPr sz="1800" dirty="0" smtClean="0"/>
          </a:p>
          <a:p>
            <a:pPr marL="311150" lvl="3" indent="-2857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</a:t>
            </a: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metadata tags for Twitter and Facebook (e.g. Open Graph)</a:t>
            </a:r>
            <a:endParaRPr sz="1800" dirty="0"/>
          </a:p>
          <a:p>
            <a:pPr marL="6286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Og:title, og:type, og:url, og:image, og:image:alt, og:description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/>
        </p:nvSpPr>
        <p:spPr>
          <a:xfrm>
            <a:off x="628650" y="1114425"/>
            <a:ext cx="7886700" cy="3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88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COVID GC wiki: </a:t>
            </a:r>
            <a:r>
              <a:rPr lang="en" sz="17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https://wiki.gccollab.ca/Covid_19_DTO-BTN</a:t>
            </a:r>
            <a:r>
              <a:rPr lang="en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guidance on: </a:t>
            </a:r>
            <a:endParaRPr sz="1100" dirty="0"/>
          </a:p>
          <a:p>
            <a:pPr marL="6858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strategy</a:t>
            </a:r>
            <a:b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 communication content design</a:t>
            </a:r>
            <a:b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Alerts</a:t>
            </a:r>
            <a:b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Vanity urls</a:t>
            </a:r>
            <a:b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Branding (</a:t>
            </a:r>
            <a:r>
              <a:rPr lang="en" sz="17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https://gcconnex.gc.ca/file/group/61785806/all#</a:t>
            </a:r>
            <a:r>
              <a:rPr lang="en" sz="17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mapping</a:t>
            </a:r>
            <a:b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Metadata </a:t>
            </a:r>
            <a:r>
              <a:rPr lang="en" sz="1700" b="1" i="0" u="none" strike="noStrike" cap="none" dirty="0">
                <a:solidFill>
                  <a:schemeClr val="dk1"/>
                </a:solidFill>
              </a:rPr>
              <a:t>(</a:t>
            </a:r>
            <a:r>
              <a:rPr lang="en" sz="1700" b="1" i="0" u="none" strike="noStrike" cap="none" dirty="0" smtClean="0">
                <a:solidFill>
                  <a:schemeClr val="dk1"/>
                </a:solidFill>
              </a:rPr>
              <a:t>instructions, tool and deck</a:t>
            </a:r>
            <a:r>
              <a:rPr lang="en" sz="1700" b="1" dirty="0" smtClean="0">
                <a:solidFill>
                  <a:schemeClr val="dk1"/>
                </a:solidFill>
              </a:rPr>
              <a:t>)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UTM codes</a:t>
            </a:r>
            <a:b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measurement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3"/>
          <p:cNvSpPr txBox="1"/>
          <p:nvPr/>
        </p:nvSpPr>
        <p:spPr>
          <a:xfrm>
            <a:off x="628650" y="203183"/>
            <a:ext cx="7886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RESOURCES FOR DEPARTMENTS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/>
        </p:nvSpPr>
        <p:spPr>
          <a:xfrm>
            <a:off x="3376796" y="2181133"/>
            <a:ext cx="45627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4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</a:t>
            </a:r>
            <a:endParaRPr sz="40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/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 A: IMPACTS ON SEARCH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35"/>
          <p:cNvSpPr txBox="1"/>
          <p:nvPr/>
        </p:nvSpPr>
        <p:spPr>
          <a:xfrm>
            <a:off x="628650" y="1221581"/>
            <a:ext cx="85152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search results would come from including:</a:t>
            </a:r>
            <a:endParaRPr sz="1100" dirty="0"/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w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ell-written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well-structure content </a:t>
            </a: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u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nique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and description clearly representing page content</a:t>
            </a: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r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elevant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terms in keywords 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(Canada.ca search only)</a:t>
            </a:r>
            <a:endParaRPr sz="1100" dirty="0"/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l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ast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modified date 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(boosts latest documents in Canada.ca only)</a:t>
            </a:r>
            <a:endParaRPr sz="1100" dirty="0"/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a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dded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“robots” metadata to control search 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(index, de-index)</a:t>
            </a: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c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reator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audience or type to enable ability to filter search results 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(Canada.ca only)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c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ommon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naming convention for metadata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k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eywords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URLs</a:t>
            </a:r>
            <a:endParaRPr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/>
          <p:nvPr/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 B: IMPACTS ON CONTENT MANAGEMENT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9" name="Google Shape;179;p36"/>
          <p:cNvSpPr txBox="1"/>
          <p:nvPr/>
        </p:nvSpPr>
        <p:spPr>
          <a:xfrm>
            <a:off x="628650" y="1221581"/>
            <a:ext cx="82965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quality metadata, we see:</a:t>
            </a:r>
            <a:endParaRPr sz="1100" dirty="0"/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m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ore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accurate content inventory, that can be leveraged by Theme Leads to be used for various 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purposes (e.g.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 content by owner, support IA mapping exercises, improve publications management)</a:t>
            </a: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a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llows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bulk updates to pages</a:t>
            </a:r>
            <a:endParaRPr sz="1100" dirty="0"/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</a:rPr>
              <a:t>a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bility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this information to support decisions on optimization, reduction and retention of content (e.g. ROT efforts)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/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 C: IMPACTS ON PERFORMANCE MEASUREMENT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6" name="Google Shape;186;p37"/>
          <p:cNvSpPr txBox="1"/>
          <p:nvPr/>
        </p:nvSpPr>
        <p:spPr>
          <a:xfrm>
            <a:off x="628650" y="1221581"/>
            <a:ext cx="82965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and complete metadata allows for:</a:t>
            </a:r>
            <a:endParaRPr sz="1100" dirty="0"/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Canada.ca-wide performance measurement where analytics can then support decision making on content development and optimization</a:t>
            </a: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CA" sz="2100" dirty="0">
                <a:solidFill>
                  <a:schemeClr val="dk1"/>
                </a:solidFill>
              </a:rPr>
              <a:t>e</a:t>
            </a:r>
            <a:r>
              <a:rPr lang="en" sz="2100" dirty="0" smtClean="0">
                <a:solidFill>
                  <a:schemeClr val="dk1"/>
                </a:solidFill>
              </a:rPr>
              <a:t>stablishing r</a:t>
            </a:r>
            <a:r>
              <a:rPr lang="en" sz="2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elationships between 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pages and data to better enable analytics tracking (e.g. traffic patterns)</a:t>
            </a:r>
            <a:endParaRPr sz="1100" dirty="0"/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2100" dirty="0"/>
              <a:t>q</a:t>
            </a:r>
            <a:r>
              <a:rPr lang="en" sz="2100" dirty="0" smtClean="0">
                <a:latin typeface="Arial"/>
                <a:ea typeface="Arial"/>
                <a:cs typeface="Arial"/>
                <a:sym typeface="Arial"/>
              </a:rPr>
              <a:t>uicker </a:t>
            </a:r>
            <a:r>
              <a:rPr lang="en" sz="2100" dirty="0">
                <a:latin typeface="Arial"/>
                <a:ea typeface="Arial"/>
                <a:cs typeface="Arial"/>
                <a:sym typeface="Arial"/>
              </a:rPr>
              <a:t>and more agile analytics reporting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/>
          <p:nvPr/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 D: IMPACTS ON ACCESSIBILITY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3" name="Google Shape;193;p38"/>
          <p:cNvSpPr txBox="1"/>
          <p:nvPr/>
        </p:nvSpPr>
        <p:spPr>
          <a:xfrm>
            <a:off x="628650" y="1221581"/>
            <a:ext cx="82965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dirty="0">
                <a:solidFill>
                  <a:schemeClr val="dk1"/>
                </a:solidFill>
              </a:rPr>
              <a:t>Some considerations for accessibility</a:t>
            </a:r>
            <a:r>
              <a:rPr lang="en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 dirty="0"/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h</a:t>
            </a:r>
            <a:r>
              <a:rPr lang="en" sz="1800" dirty="0" smtClean="0">
                <a:solidFill>
                  <a:schemeClr val="dk1"/>
                </a:solidFill>
              </a:rPr>
              <a:t>eadings </a:t>
            </a:r>
            <a:r>
              <a:rPr lang="en" sz="1800" dirty="0">
                <a:solidFill>
                  <a:schemeClr val="dk1"/>
                </a:solidFill>
              </a:rPr>
              <a:t>offer a quick overview for the screen reader user</a:t>
            </a:r>
            <a:endParaRPr sz="1800" dirty="0">
              <a:solidFill>
                <a:schemeClr val="dk1"/>
              </a:solidFill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l</a:t>
            </a:r>
            <a:r>
              <a:rPr lang="en" sz="1800" dirty="0" smtClean="0">
                <a:solidFill>
                  <a:schemeClr val="dk1"/>
                </a:solidFill>
              </a:rPr>
              <a:t>anguage </a:t>
            </a:r>
            <a:r>
              <a:rPr lang="en" sz="1800" dirty="0">
                <a:solidFill>
                  <a:schemeClr val="dk1"/>
                </a:solidFill>
              </a:rPr>
              <a:t>attribute helps the screen reader </a:t>
            </a:r>
            <a:r>
              <a:rPr lang="en" sz="1800" dirty="0" smtClean="0">
                <a:solidFill>
                  <a:schemeClr val="dk1"/>
                </a:solidFill>
              </a:rPr>
              <a:t>to select </a:t>
            </a:r>
            <a:r>
              <a:rPr lang="en" sz="1800" dirty="0">
                <a:solidFill>
                  <a:schemeClr val="dk1"/>
                </a:solidFill>
              </a:rPr>
              <a:t>the correct voice reader</a:t>
            </a:r>
            <a:endParaRPr sz="1800" dirty="0">
              <a:solidFill>
                <a:schemeClr val="dk1"/>
              </a:solidFill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g</a:t>
            </a:r>
            <a:r>
              <a:rPr lang="en" sz="1800" dirty="0" smtClean="0">
                <a:solidFill>
                  <a:schemeClr val="dk1"/>
                </a:solidFill>
              </a:rPr>
              <a:t>ood </a:t>
            </a:r>
            <a:r>
              <a:rPr lang="en" sz="1800" dirty="0">
                <a:solidFill>
                  <a:schemeClr val="dk1"/>
                </a:solidFill>
              </a:rPr>
              <a:t>descriptions help the screen reader user to select the appropriate search result from Google or Bing</a:t>
            </a:r>
            <a:endParaRPr sz="1800" dirty="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628650" y="304013"/>
            <a:ext cx="78867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CONTENTS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628650" y="1185863"/>
            <a:ext cx="5709900" cy="3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Purpose</a:t>
            </a:r>
            <a:endParaRPr dirty="0"/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 smtClean="0">
                <a:solidFill>
                  <a:schemeClr val="dk1"/>
                </a:solidFill>
              </a:rPr>
              <a:t>Increasing business value</a:t>
            </a:r>
            <a:endParaRPr dirty="0"/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Metadata gap analysis</a:t>
            </a:r>
            <a:endParaRPr dirty="0"/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Applying metadata</a:t>
            </a:r>
            <a:endParaRPr dirty="0"/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N</a:t>
            </a:r>
            <a:r>
              <a:rPr lang="en" dirty="0" smtClean="0">
                <a:solidFill>
                  <a:schemeClr val="dk1"/>
                </a:solidFill>
              </a:rPr>
              <a:t>ext </a:t>
            </a:r>
            <a:r>
              <a:rPr lang="en" dirty="0">
                <a:solidFill>
                  <a:schemeClr val="dk1"/>
                </a:solidFill>
              </a:rPr>
              <a:t>steps</a:t>
            </a:r>
            <a:endParaRPr dirty="0"/>
          </a:p>
          <a:p>
            <a:pPr marL="59690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Structured data</a:t>
            </a:r>
            <a:endParaRPr dirty="0"/>
          </a:p>
          <a:p>
            <a:pPr marL="59690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Social media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628650" y="304013"/>
            <a:ext cx="78867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PURPOSE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702675" y="1200675"/>
            <a:ext cx="7623000" cy="3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>
                <a:solidFill>
                  <a:schemeClr val="dk1"/>
                </a:solidFill>
              </a:rPr>
              <a:t>To support theme lead and partner departments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>
                <a:solidFill>
                  <a:schemeClr val="dk1"/>
                </a:solidFill>
              </a:rPr>
              <a:t>to increase the business value of their web content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>
                <a:solidFill>
                  <a:schemeClr val="dk1"/>
                </a:solidFill>
              </a:rPr>
              <a:t> through quality metadata.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628650" y="304013"/>
            <a:ext cx="78867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INCREASING BUSINESS VALUE 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28650" y="1185863"/>
            <a:ext cx="8029200" cy="3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Canada.ca/coronavirus provides access to the authoritative source of federal information about COVID-19. Content is spread across most, if not all, theme spaces. For effective management and increased findability of content, it is essential to appropriately tag content pages.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Applying complete and quality metadata will positively impact:</a:t>
            </a:r>
            <a:endParaRPr>
              <a:solidFill>
                <a:schemeClr val="dk1"/>
              </a:solidFill>
            </a:endParaRPr>
          </a:p>
          <a:p>
            <a:pPr marL="596900" lvl="1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Search results (Annex A)</a:t>
            </a:r>
            <a:endParaRPr sz="1800">
              <a:solidFill>
                <a:schemeClr val="dk1"/>
              </a:solidFill>
            </a:endParaRPr>
          </a:p>
          <a:p>
            <a:pPr marL="596900" lvl="1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Content management efforts (Annex B)</a:t>
            </a:r>
            <a:endParaRPr sz="1800">
              <a:solidFill>
                <a:schemeClr val="dk1"/>
              </a:solidFill>
            </a:endParaRPr>
          </a:p>
          <a:p>
            <a:pPr marL="596900" lvl="1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Performance measurement data (Annex C)</a:t>
            </a:r>
            <a:endParaRPr sz="1800">
              <a:solidFill>
                <a:schemeClr val="dk1"/>
              </a:solidFill>
            </a:endParaRPr>
          </a:p>
          <a:p>
            <a:pPr marL="596900" lvl="1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Accessibility (Annex D)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/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METADATA GAPS ANALYSIS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628649" y="1295587"/>
            <a:ext cx="8408559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of top level pages from the COVID landing page (Canada.ca/coronavirus) indicates that metadata is </a:t>
            </a:r>
            <a:r>
              <a:rPr lang="en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currently:</a:t>
            </a:r>
            <a:endParaRPr lang="en" sz="1800" dirty="0"/>
          </a:p>
          <a:p>
            <a:pPr marL="2857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dk1"/>
                </a:solidFill>
              </a:rPr>
              <a:t>t</a:t>
            </a:r>
            <a:r>
              <a:rPr lang="en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 </a:t>
            </a: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(not specific to page content</a:t>
            </a:r>
            <a:r>
              <a:rPr lang="en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" sz="1800" dirty="0" smtClean="0">
                <a:solidFill>
                  <a:schemeClr val="dk1"/>
                </a:solidFill>
              </a:rPr>
              <a:t>,</a:t>
            </a:r>
            <a:endParaRPr lang="en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dk1"/>
                </a:solidFill>
              </a:rPr>
              <a:t>i</a:t>
            </a:r>
            <a:r>
              <a:rPr lang="en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ncomplete</a:t>
            </a:r>
            <a:r>
              <a:rPr lang="en" sz="1800" dirty="0">
                <a:solidFill>
                  <a:schemeClr val="dk1"/>
                </a:solidFill>
              </a:rPr>
              <a:t>, </a:t>
            </a:r>
            <a:r>
              <a:rPr lang="en" sz="1800" dirty="0" smtClean="0">
                <a:solidFill>
                  <a:schemeClr val="dk1"/>
                </a:solidFill>
              </a:rPr>
              <a:t>or</a:t>
            </a:r>
            <a:endParaRPr lang="en" sz="1800" dirty="0"/>
          </a:p>
          <a:p>
            <a:pPr marL="2857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dk1"/>
                </a:solidFill>
              </a:rPr>
              <a:t>c</a:t>
            </a:r>
            <a:r>
              <a:rPr lang="en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opied </a:t>
            </a: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other pages.</a:t>
            </a:r>
            <a:endParaRPr sz="1800" dirty="0"/>
          </a:p>
          <a:p>
            <a:pPr marL="177800" marR="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assurance checks are required, along with ability to go back to complete empty fields</a:t>
            </a:r>
            <a:r>
              <a:rPr lang="en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" sz="1800" dirty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</a:pPr>
            <a:r>
              <a:rPr lang="en" sz="1800" dirty="0" smtClean="0">
                <a:solidFill>
                  <a:schemeClr val="dk1"/>
                </a:solidFill>
              </a:rPr>
              <a:t>For more information on the analysis results email: 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</a:pPr>
            <a:r>
              <a:rPr lang="en-CA" sz="1800" dirty="0" smtClean="0">
                <a:solidFill>
                  <a:schemeClr val="dk1"/>
                </a:solidFill>
                <a:hlinkClick r:id="rId3"/>
              </a:rPr>
              <a:t>hc.cpab.health.theme-sante.dgcap.sc@canada.ca</a:t>
            </a:r>
            <a:endParaRPr lang="en-CA" sz="1800" dirty="0" smtClean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</a:pP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/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APPLYING METADATA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628650" y="1124363"/>
            <a:ext cx="8452200" cy="3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Metadata can support visibility of content but also contributes to an accurate and robust content inventory for theme leads and departments to manage and optimize their web holdings.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Metadata</a:t>
            </a: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fields:</a:t>
            </a:r>
            <a:endParaRPr sz="1800" dirty="0"/>
          </a:p>
          <a:p>
            <a:pPr marL="177800" marR="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Metatitle (AEM &amp; non-AEM Dublin Core)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Description (AEM &amp; non-AEM Dublin Core)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Keywords (AEM &amp; non-AEM Dublin Core)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topic / Additional topic (AEM)</a:t>
            </a:r>
            <a:endParaRPr sz="1400" dirty="0"/>
          </a:p>
          <a:p>
            <a:pPr marL="177800" marR="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type (AEM)</a:t>
            </a:r>
            <a:endParaRPr sz="1400" dirty="0"/>
          </a:p>
          <a:p>
            <a:pPr marL="177800" marR="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Audience (AEM)</a:t>
            </a:r>
            <a:endParaRPr sz="1400" dirty="0"/>
          </a:p>
          <a:p>
            <a:pPr marL="177800" marR="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Owner organization </a:t>
            </a:r>
            <a:r>
              <a:rPr lang="en" sz="1400" dirty="0">
                <a:solidFill>
                  <a:schemeClr val="dk1"/>
                </a:solidFill>
              </a:rPr>
              <a:t>(Confirm accuracy in AEM)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Content provider</a:t>
            </a: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400" dirty="0" smtClean="0">
                <a:solidFill>
                  <a:schemeClr val="dk1"/>
                </a:solidFill>
              </a:rPr>
              <a:t>Beneficial for management of content internally to departments - </a:t>
            </a:r>
            <a:r>
              <a:rPr lang="en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AEM</a:t>
            </a: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/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APPLYING METADATA 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628650" y="1125381"/>
            <a:ext cx="8407500" cy="3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/>
              <a:t>Populate priority fields:</a:t>
            </a:r>
            <a:endParaRPr sz="18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 b="1"/>
              <a:t>Metatitle</a:t>
            </a:r>
            <a:r>
              <a:rPr lang="en" sz="1500"/>
              <a:t> is the most important piece for your page</a:t>
            </a:r>
            <a:endParaRPr sz="1500"/>
          </a:p>
          <a:p>
            <a:pPr marL="6858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is your elevator pitch next to other search results</a:t>
            </a:r>
            <a:endParaRPr sz="150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must be unique, accurately summarize, and distinguish the page content</a:t>
            </a:r>
            <a:endParaRPr sz="150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70 characters or less (longer ones are truncated in search display results)</a:t>
            </a:r>
            <a:endParaRPr sz="150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ensure COVID-19 or Coronavirus is found close to the beginning</a:t>
            </a:r>
            <a:endParaRPr sz="15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/>
              <a:t>Description</a:t>
            </a:r>
            <a:r>
              <a:rPr lang="en" sz="1500" b="1"/>
              <a:t> </a:t>
            </a:r>
            <a:r>
              <a:rPr lang="en" sz="1500"/>
              <a:t>complements the metatitle</a:t>
            </a:r>
            <a:endParaRPr sz="1500"/>
          </a:p>
          <a:p>
            <a:pPr marL="6858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elaborates on your metatitle and shouldn’t simply be repeated title text</a:t>
            </a:r>
            <a:endParaRPr sz="150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text may be displayed in Google as the search result description for a page</a:t>
            </a:r>
            <a:endParaRPr sz="150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is a boosted field in the Canada.ca search engine</a:t>
            </a:r>
            <a:endParaRPr sz="150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provides concrete summary (sentence or clause form) of what the user will find or do on the page (e.g. what task they can complete)</a:t>
            </a:r>
            <a:endParaRPr sz="150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130 characters or less </a:t>
            </a:r>
            <a:endParaRPr sz="1500"/>
          </a:p>
          <a:p>
            <a:pPr marL="685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/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APPLYING METADATA 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628650" y="1132781"/>
            <a:ext cx="8296500" cy="3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dirty="0"/>
              <a:t>Completing other metadata fields:</a:t>
            </a:r>
            <a:endParaRPr sz="2100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 dirty="0"/>
              <a:t>Keywords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it supports users in finding your page using different but relevant search terms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add common search terms, whether found in content or not, to heighten visibility in search results as relevant content 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do not repeat common terms unless necessary in relation to page content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AEM space limit is 400 characters with spaces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/>
              <a:t>First: </a:t>
            </a:r>
            <a:r>
              <a:rPr lang="en" sz="1500" dirty="0"/>
              <a:t>use Coronavirus, COVID-19, Canada, pandemic 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/>
              <a:t>Second: </a:t>
            </a:r>
            <a:r>
              <a:rPr lang="en" sz="1500" dirty="0"/>
              <a:t>apply most relevant words from the page (e.g. task or information-based)</a:t>
            </a:r>
            <a:endParaRPr sz="1500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 dirty="0"/>
              <a:t>Audience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identifies who the content is written for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 smtClean="0"/>
              <a:t>select </a:t>
            </a:r>
            <a:r>
              <a:rPr lang="en" sz="1500" dirty="0"/>
              <a:t>from controlled </a:t>
            </a:r>
            <a:r>
              <a:rPr lang="en" sz="1500" dirty="0" smtClean="0"/>
              <a:t>vocabulary</a:t>
            </a:r>
            <a:endParaRPr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en" sz="24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APPLYING METADATA </a:t>
            </a:r>
            <a:endParaRPr sz="24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628650" y="1221581"/>
            <a:ext cx="8201651" cy="3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 dirty="0"/>
              <a:t>Content type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describes the nature or genre of the content (not about the content of the page)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s</a:t>
            </a:r>
            <a:r>
              <a:rPr lang="en" sz="1500" dirty="0" smtClean="0"/>
              <a:t>elect </a:t>
            </a:r>
            <a:r>
              <a:rPr lang="en" sz="1500" dirty="0"/>
              <a:t>from controlled </a:t>
            </a:r>
            <a:r>
              <a:rPr lang="en" sz="1500" dirty="0" smtClean="0"/>
              <a:t>vocabulary </a:t>
            </a:r>
            <a:r>
              <a:rPr lang="en" sz="1500" dirty="0"/>
              <a:t>(e.g. </a:t>
            </a:r>
            <a:r>
              <a:rPr lang="en" sz="1500" dirty="0" smtClean="0"/>
              <a:t>education and awareness</a:t>
            </a:r>
            <a:r>
              <a:rPr lang="en" sz="1500" dirty="0" smtClean="0"/>
              <a:t>)</a:t>
            </a:r>
            <a:endParaRPr sz="1500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 dirty="0"/>
              <a:t>Primary topic / Additional topic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f</a:t>
            </a:r>
            <a:r>
              <a:rPr lang="en" sz="1500" dirty="0" smtClean="0"/>
              <a:t>or </a:t>
            </a:r>
            <a:r>
              <a:rPr lang="en" sz="1500" dirty="0"/>
              <a:t>content related to COVID-19 populate Primary topic with the value </a:t>
            </a:r>
            <a:r>
              <a:rPr lang="en" sz="1500" dirty="0" smtClean="0"/>
              <a:t/>
            </a:r>
            <a:br>
              <a:rPr lang="en" sz="1500" dirty="0" smtClean="0"/>
            </a:br>
            <a:r>
              <a:rPr lang="en" sz="1500" dirty="0" smtClean="0"/>
              <a:t>Health</a:t>
            </a:r>
            <a:r>
              <a:rPr lang="en" sz="1500" dirty="0" smtClean="0"/>
              <a:t>/</a:t>
            </a:r>
            <a:r>
              <a:rPr lang="en" sz="1500" dirty="0" smtClean="0"/>
              <a:t> </a:t>
            </a:r>
            <a:r>
              <a:rPr lang="en" sz="1500" dirty="0"/>
              <a:t>Diseases and </a:t>
            </a:r>
            <a:r>
              <a:rPr lang="en" sz="1500" dirty="0" smtClean="0"/>
              <a:t>conditions/Diseases/Coronavirus(COVID-19) from the pick list</a:t>
            </a:r>
            <a:endParaRPr sz="1500" dirty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f</a:t>
            </a:r>
            <a:r>
              <a:rPr lang="en" sz="1500" dirty="0" smtClean="0"/>
              <a:t>or </a:t>
            </a:r>
            <a:r>
              <a:rPr lang="en" sz="1500" dirty="0"/>
              <a:t>additional topic value, select another topic tree value relevant to the content (as applicable)</a:t>
            </a:r>
            <a:endParaRPr sz="1500" dirty="0"/>
          </a:p>
          <a:p>
            <a:pPr marL="1028700" marR="0" lvl="1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In AEM, more than one additional topic value can be added</a:t>
            </a:r>
            <a:endParaRPr sz="15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4710106|-16089410|-6441398|-16756834|-11184811|Health Canada&quot;,&quot;Id&quot;:&quot;5e9c885d35454213f86f624a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1178</Words>
  <Application>Microsoft Office PowerPoint</Application>
  <PresentationFormat>On-screen Show (16:9)</PresentationFormat>
  <Paragraphs>161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Arial Narrow</vt:lpstr>
      <vt:lpstr>Roboto</vt:lpstr>
      <vt:lpstr>Simple Light</vt:lpstr>
      <vt:lpstr>Office Theme</vt:lpstr>
      <vt:lpstr>PowerPoint Presentation</vt:lpstr>
      <vt:lpstr>CONTENTS</vt:lpstr>
      <vt:lpstr>PURPOSE</vt:lpstr>
      <vt:lpstr>INCREASING BUSINESS VALUE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Harper</dc:creator>
  <cp:lastModifiedBy>Susan Harper</cp:lastModifiedBy>
  <cp:revision>15</cp:revision>
  <dcterms:modified xsi:type="dcterms:W3CDTF">2020-04-19T17:20:30Z</dcterms:modified>
</cp:coreProperties>
</file>