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22"/>
  </p:notesMasterIdLst>
  <p:handoutMasterIdLst>
    <p:handoutMasterId r:id="rId23"/>
  </p:handoutMasterIdLst>
  <p:sldIdLst>
    <p:sldId id="381" r:id="rId2"/>
    <p:sldId id="325" r:id="rId3"/>
    <p:sldId id="299" r:id="rId4"/>
    <p:sldId id="376" r:id="rId5"/>
    <p:sldId id="377" r:id="rId6"/>
    <p:sldId id="278" r:id="rId7"/>
    <p:sldId id="371" r:id="rId8"/>
    <p:sldId id="362" r:id="rId9"/>
    <p:sldId id="367" r:id="rId10"/>
    <p:sldId id="368" r:id="rId11"/>
    <p:sldId id="372" r:id="rId12"/>
    <p:sldId id="378" r:id="rId13"/>
    <p:sldId id="379" r:id="rId14"/>
    <p:sldId id="363" r:id="rId15"/>
    <p:sldId id="358" r:id="rId16"/>
    <p:sldId id="535" r:id="rId17"/>
    <p:sldId id="374" r:id="rId18"/>
    <p:sldId id="380" r:id="rId19"/>
    <p:sldId id="357" r:id="rId20"/>
    <p:sldId id="375"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67" autoAdjust="0"/>
    <p:restoredTop sz="57978" autoAdjust="0"/>
  </p:normalViewPr>
  <p:slideViewPr>
    <p:cSldViewPr snapToObjects="1" showGuides="1">
      <p:cViewPr varScale="1">
        <p:scale>
          <a:sx n="65" d="100"/>
          <a:sy n="65" d="100"/>
        </p:scale>
        <p:origin x="2130" y="72"/>
      </p:cViewPr>
      <p:guideLst>
        <p:guide orient="horz" pos="2160"/>
        <p:guide pos="2880"/>
      </p:guideLst>
    </p:cSldViewPr>
  </p:slideViewPr>
  <p:outlineViewPr>
    <p:cViewPr>
      <p:scale>
        <a:sx n="33" d="100"/>
        <a:sy n="33" d="100"/>
      </p:scale>
      <p:origin x="0" y="-5436"/>
    </p:cViewPr>
  </p:outlineViewPr>
  <p:notesTextViewPr>
    <p:cViewPr>
      <p:scale>
        <a:sx n="3" d="2"/>
        <a:sy n="3" d="2"/>
      </p:scale>
      <p:origin x="0" y="-12"/>
    </p:cViewPr>
  </p:notesTextViewPr>
  <p:sorterViewPr>
    <p:cViewPr>
      <p:scale>
        <a:sx n="125" d="100"/>
        <a:sy n="125" d="100"/>
      </p:scale>
      <p:origin x="0" y="-14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6/7/2024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05T13:33:19.791"/>
    </inkml:context>
    <inkml:brush xml:id="br0">
      <inkml:brushProperty name="width" value="0.1" units="cm"/>
      <inkml:brushProperty name="height" value="0.1" units="cm"/>
      <inkml:brushProperty name="color" value="#AE198D"/>
      <inkml:brushProperty name="inkEffects" value="galaxy"/>
      <inkml:brushProperty name="anchorX" value="-46822.06641"/>
      <inkml:brushProperty name="anchorY" value="-59900.20313"/>
      <inkml:brushProperty name="scaleFactor" value="0.5"/>
    </inkml:brush>
  </inkml:definitions>
  <inkml:trace contextRef="#ctx0" brushRef="#br0">25 156 1376 0 0,'0'0'18567'0'0,"1"0"-18316"0"0,0 1 282 0 0,3 0-373 0 0,0 1 159 0 0,1 1-44 0 0,0 0 3 0 0,1 2 2 0 0,0 0-205 0 0,0 0 21 0 0,1 1-28 0 0,2 2 81 0 0,1 0-99 0 0,1 0 32 0 0,3 1 149 0 0,2 0-111 0 0,0-1 41 0 0,1-2-9 0 0,0-1 94 0 0,0-2 0 0 0,1-2 6 0 0,0-2 4 0 0,2-1-28 0 0,1-3 8 0 0,0-1-4 0 0,4-4 187 0 0,3-4-194 0 0,-1-1-91 0 0,-2-1-22 0 0,0-2 65 0 0,-4-1-121 0 0,-3 2 19 0 0,-2-2 66 0 0,-1-1-14 0 0,-4 1-67 0 0,-2 2 22 0 0,-3 2-10 0 0,-1 3-84 0 0,-3 3 99 0 0,-1 2-108 0 0,-1 2 106 0 0,0 2-106 0 0,0 1 31 0 0,-2 2-10 0 0,-2 5 0 0 0,0 3-102 0 0,-2 2 131 0 0,0 2-44 0 0,0 2 15 0 0,-2 6 0 0 0,1 4 0 0 0,-1 2 0 0 0,0 5 0 0 0,0 2 0 0 0,-4 12 75 0 0,-1 15-96 0 0,-2 5 115 0 0,0 1-118 0 0,1-1 36 0 0,-1-4 63 0 0,-1 6-96 0 0,0-6 31 0 0,1-4 84 0 0,2-7-121 0 0,0-5 115 0 0,0-1 3 0 0,0-6-38 0 0,0-4 16 0 0,1-5-5 0 0,0-3 28 0 0,1-4-8 0 0,-1-4 4 0 0,0-2 0 0 0,1-3 28 0 0,-1-1 1 0 0,1-3 2 0 0,-1-1 1 0 0,0-2-56 0 0,-4-3 81 0 0,1-2-101 0 0,0-1-44 0 0,0-1 86 0 0,2-2-108 0 0,1 0 108 0 0,0-1-108 0 0,2 0 33 0 0,2 0-11 0 0,-1-2 0 0 0,2 1 0 0 0,1 1 0 0 0,3 0 0 0 0,0 1 0 0 0,1 1 0 0 0,1-2 0 0 0,1 2 0 0 0,0 0 0 0 0,0 0 0 0 0,0-1 0 0 0,-1 2 0 0 0,1-1 0 0 0,0 1 0 0 0,0 1 0 0 0,0-1 0 0 0,0 1 0 0 0,0 0 0 0 0,0 1 0 0 0,0-1 0 0 0,1 0 75 0 0,0 1-97 0 0,0 1 33 0 0,1 1 64 0 0,0 0-97 0 0,0 1 108 0 0,0 0-108 0 0,0 1 117 0 0,0-1-16 0 0,0 1 53 0 0,1-2 26 0 0,-2 0 34 0 0,1-1-117 0 0,-1-1-75 0 0,-1 0 109 0 0,0-1-42 0 0,0 1-80 0 0,0-1 26 0 0,0 1-13 0 0,0-1 75 0 0,0 1 434 0 0,-1-2-397 0 0,1 1-131 0 0,-1-1-111 0 0,0-1 51 0 0,0 2-20 0 0,1-2 114 0 0,-1 1-31 0 0,1-1 16 0 0,0 1-532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05T13:33:19.792"/>
    </inkml:context>
    <inkml:brush xml:id="br0">
      <inkml:brushProperty name="width" value="0.1" units="cm"/>
      <inkml:brushProperty name="height" value="0.1" units="cm"/>
      <inkml:brushProperty name="color" value="#AE198D"/>
      <inkml:brushProperty name="inkEffects" value="galaxy"/>
      <inkml:brushProperty name="anchorX" value="-46174.44141"/>
      <inkml:brushProperty name="anchorY" value="-61387.90625"/>
      <inkml:brushProperty name="scaleFactor" value="0.5"/>
    </inkml:brush>
  </inkml:definitions>
  <inkml:trace contextRef="#ctx0" brushRef="#br0">335 0 19175 0 0,'0'0'2080'0'0,"-2"0"-2426"0"0,0 1 767 0 0,-3 2-442 0 0,1 1 517 0 0,-2 3-94 0 0,-1 1 64 0 0,0 3 4 0 0,-2 2-54 0 0,-1 4 7 0 0,0 2-6 0 0,-3 9 345 0 0,0 6-613 0 0,-1 3 187 0 0,-3 11 116 0 0,-1 13-251 0 0,-1 1-66 0 0,1 1-32 0 0,2-2-27 0 0,1-3-2 0 0,1 3 120 0 0,-2 5 20 0 0,0 4-16 0 0,2-6-128 0 0,1-5 38 0 0,2-10-20 0 0,2-7 75 0 0,1-3 183 0 0,1-4-140 0 0,1-3-160 0 0,1-7 86 0 0,1-5 15 0 0,1-7-2 0 0,2-5 6 0 0,0-4 1 0 0,1-2 65 0 0,-1-5 1 0 0,1-1 3 0 0,0-5 3 0 0,1-2-149 0 0,0-3 23 0 0,1-4-24 0 0,1-8-1 0 0,2-3-85 0 0,1-3 24 0 0,2-9-12 0 0,2 0 0 0 0,0-2-112 0 0,3 3 144 0 0,0 2-169 0 0,3-2 97 0 0,0 5-78 0 0,0 3 142 0 0,0 6-41 0 0,-2 5-76 0 0,1 4 119 0 0,-1 4-142 0 0,-1 5 71 0 0,-11 7 24 0 0,-1 0 0 0 0,1 0 0 0 0,0 1 0 0 0,3-2 0 0 0,-5 2 13 0 0,1 0-1 0 0,0 0 1 0 0,0 0 0 0 0,-1 0 0 0 0,1 0-1 0 0,0 0 1 0 0,0 0 0 0 0,-1 0 0 0 0,1 0-1 0 0,1 1 1 0 0,-2-1 0 0 0,1 0 0 0 0,-1 1 0 0 0,1-1 0 0 0,-1 0 0 0 0,1 1 0 0 0,-1-1 0 0 0,1 1 0 0 0,-1-1 0 0 0,1 0 0 0 0,-1 0 0 0 0,1 2 0 0 0,0-1-6 0 0,0-1 1 0 0,-1 2-1 0 0,0-1 0 0 0,1-1 1 0 0,0 2-1 0 0,0 0 0 0 0,1 10 151 0 0,0 6 158 0 0,-3 4-199 0 0,0 2-13 0 0,0 0-7 0 0,0 1-86 0 0,-1 1 133 0 0,1-1-155 0 0,1 5 123 0 0,2 3-113 0 0,3 3 108 0 0,3 0-33 0 0,3-4-64 0 0,1-6 22 0 0,-9-20 17 0 0,1-1 0 0 0,5 7 0 0 0,-5-8-8 0 0,0 0 0 0 0,9 7 0 0 0,-8-7 1 0 0,0-1 0 0 0,9 5 0 0 0,-8-6-26 0 0,13 5 0 0 0,-12-4 48 0 0,10 0 0 0 0,-10-2-54 0 0,12 0 0 0 0,-11-1 59 0 0,12-3-1 0 0,8-4-71 0 0,-2-2 120 0 0,1-4-120 0 0,1-6 120 0 0,2-5-36 0 0,-1-6-72 0 0,-1-4 24 0 0,-2-6 63 0 0,-4 1-97 0 0,-5 5 33 0 0,-4 3-11 0 0,-5 5 0 0 0,-2-1-93 0 0,-2 0 26 0 0,-2 1 80 0 0,0 1-26 0 0,-2 3-71 0 0,-1 3 108 0 0,0 4-36 0 0,0 5 12 0 0,0 2 0 0 0,0 3 0 0 0,1 2-93 0 0,-1 1 119 0 0,1 0-39 0 0,0 0 13 0 0,0 1 0 0 0,-1-1 0 0 0,1 1 0 0 0,-1 0 0 0 0,1 0 0 0 0,-1-1 0 0 0,1 0 0 0 0,-2 0 0 0 0,1 0 0 0 0,0 0 0 0 0,-1 1 0 0 0,0-1 0 0 0,-1 0 0 0 0,-1 2-93 0 0,0 0 119 0 0,-1 0-123 0 0,-2 1 121 0 0,0 2-36 0 0,-1 0 12 0 0,-3 4-75 0 0,-1 5 97 0 0,-1 2-33 0 0,0 2 11 0 0,-4 8 0 0 0,1 0 84 0 0,0 3-108 0 0,-2 6 148 0 0,1 0-81 0 0,1 1-49 0 0,1-3 92 0 0,3-2-108 0 0,1-2 33 0 0,1-2-11 0 0,3-2 75 0 0,2-3-97 0 0,1-1 108 0 0,2-1-108 0 0,2-2 108 0 0,2-2-108 0 0,2 0 126 0 0,1-1-37 0 0,2-3 4 0 0,-5-9-40 0 0,-1 1 1 0 0,1-1-1 0 0,-1 0 1 0 0,4 2-1 0 0,7 2 17 0 0,3-2 55 0 0,-1-4-18 0 0,2-2 3 0 0,-1-3 0 0 0,0-1-28 0 0,2-6 83 0 0,3-4-101 0 0,-1-3 70 0 0,-2 0-133 0 0,-1 0 149 0 0,-1 0-160 0 0,-1-4 48 0 0,-1-3-16 0 0,-2 0 0 0 0,-1 0 0 0 0,-3 3 0 0 0,0 3 0 0 0,-2 4 0 0 0,-1 2 0 0 0,-1 3 0 0 0,-1 2 0 0 0,-1 2 0 0 0,0 3 0 0 0,-1 3-103 0 0,0 1 133 0 0,-1 2-120 0 0,-1 2 112 0 0,-1 6-108 0 0,0 2 33 0 0,-1 2 64 0 0,0 3-22 0 0,0 1 11 0 0,0 6 0 0 0,-1 6 0 0 0,1 7 0 0 0,1 4 0 0 0,2-3 0 0 0,1-3 0 0 0,1-5 0 0 0,1-5 0 0 0,3-3 0 0 0,0-4 0 0 0,1-4 0 0 0,2-3 0 0 0,1-2 0 0 0,0-4 0 0 0,1-3 0 0 0,-1-3 0 0 0,1-2 0 0 0,0-3 0 0 0,3-6 0 0 0,2-7 0 0 0,0-2 0 0 0,0-3 0 0 0,-1-1 0 0 0,-1 0 0 0 0,-2-1 0 0 0,1-2 0 0 0,-1 0 0 0 0,0-1 0 0 0,0-4-187 0 0,0-3 17 0 0,0 3 95 0 0,-1 4 75 0 0,0 5-16 0 0,-2 5 16 0 0,-1 4 0 0 0,0 3 0 0 0,-1 4 0 0 0,-2 3 0 0 0,-1 2 0 0 0,0 3 0 0 0,-1 2 0 0 0,0 1 0 0 0,1 2 0 0 0,-1 6 0 0 0,0 4 0 0 0,-2 8 0 0 0,-2 6 0 0 0,-1 3 0 0 0,-1-1 75 0 0,-1 0-97 0 0,0-1 126 0 0,-2 3-56 0 0,1-2 56 0 0,1 0-125 0 0,0 1 37 0 0,2-2-16 0 0,-1-4 0 0 0,2-2 0 0 0,0-2 0 0 0,1-3-233 0 0,0-5 187 0 0,0-4 166 0 0,1-4 194 0 0,-1-2-214 0 0,1-3-18 0 0,0-4-4 0 0,1-2-88 0 0,0-2 133 0 0,1-4-71 0 0,1-2 15 0 0,2-3-2 0 0,2-2-1 0 0,2-4-75 0 0,1 0 22 0 0,1-3-11 0 0,1-1-103 0 0,1-1 30 0 0,4-4-118 0 0,2-2 133 0 0,0 2 58 0 0,-2 3-99 0 0,1 4 198 0 0,-3 4-11 0 0,-2 6 28 0 0,0 5-214 0 0,-13 10 46 0 0,1 0 0 0 0,0 0 0 0 0,-1-1-1 0 0,1 1 1 0 0,-1 0 0 0 0,1 0 0 0 0,0 0-1 0 0,0 0 1 0 0,0-1 0 0 0,-1 1 0 0 0,1 0-1 0 0,-1 0 1 0 0,1 1 0 0 0,0-1 0 0 0,0 0-1 0 0,0 1 89 0 0,0-1 0 0 0,-1 0 0 0 0,1 1 0 0 0,0-1-1 0 0,-1 0 1 0 0,1 1 0 0 0,0 0 0 0 0,-1-1 0 0 0,1 1-1 0 0,-1 0 1 0 0,1-1 0 0 0,-1 1 0 0 0,1 1 0 0 0,1-1-49 0 0,-1 1-1 0 0,0 1 1 0 0,0-1 0 0 0,0 0 0 0 0,0 3 0 0 0,1-1 70 0 0,-1 0 0 0 0,0 7 0 0 0,1 15 267 0 0,-3 6-224 0 0,0 1-278 0 0,0-2 114 0 0,-1-1-52 0 0,2-1 208 0 0,0-3-10 0 0,1-1 24 0 0,2-2 5 0 0,2-2-130 0 0,1-2-111 0 0,1-3 51 0 0,5 1-20 0 0,1-2 207 0 0,1-4-76 0 0,-10-9-15 0 0,-1-1 0 0 0,0 0-1 0 0,6 3 1 0 0,-5-3-20 0 0,1-1 1 0 0,0 1-1 0 0,4 0 0 0 0,-2-2 7 0 0,-1 0-1 0 0,11-2 1 0 0,-9 1-32 0 0,1-1 0 0 0,7-4 0 0 0,-5 2 3 0 0,14-11-1 0 0,-14 8 31 0 0,14-13 0 0 0,-13 9-62 0 0,11-14 0 0 0,-14 12 25 0 0,12-20 0 0 0,4-14 44 0 0,-6 0-202 0 0,-5-6-58 0 0,-5-4 18 0 0,-4-4 9 0 0,-3 0 124 0 0,-3 8 97 0 0,0 8-19 0 0,-2 9 19 0 0,0 9 121 0 0,0 8-43 0 0,1 5 19 0 0,0 5-1 0 0,-1 3-112 0 0,2 3-136 0 0,0 2 125 0 0,-1 3 25 0 0,0 6 168 0 0,0 3-142 0 0,0 3-20 0 0,0 8-170 0 0,-1 10 216 0 0,-1 3 28 0 0,0 3 4 0 0,0 3 13 0 0,-1 2-111 0 0,-1 8 32 0 0,0 1-119 0 0,0-1 133 0 0,0-4-45 0 0,2-2 15 0 0,1-5 75 0 0,0-3-97 0 0,0-4 33 0 0,2-2-11 0 0,0 0-75 0 0,0 2 97 0 0,0-4-33 0 0,1-4 235 0 0,-1-3 291 0 0,1-5-350 0 0,-1-6-326 0 0,1-4 165 0 0,0-5-12 0 0,0-2 17 0 0,1-7 156 0 0,2-4-141 0 0,0-7-20 0 0,3-8 7 0 0,3-11-11 0 0,1-2 0 0 0,3-2-84 0 0,4-6-41 0 0,0 2 43 0 0,2 3-10 0 0,1 3 3 0 0,-1 6 104 0 0,1 3-123 0 0,-1 4 134 0 0,5 0-226 0 0,-1 3 160 0 0,-1 3-53 0 0,-1 3 13 0 0,-2 3 93 0 0,0 2-26 0 0,-1 2 88 0 0,-2 1-97 0 0,-4 4 33 0 0,-3 1-86 0 0,-3 3 97 0 0,-3 0-33 0 0,-2 2 11 0 0,-1 0 0 0 0,0 0 0 0 0,-2 2 0 0 0,-2 0 0 0 0,0-1 0 0 0,-6 4-84 0 0,0-1 108 0 0,-3 2-111 0 0,0 0 109 0 0,-2 1-126 0 0,0 2 130 0 0,-2 0-39 0 0,1 3 13 0 0,-1 0 0 0 0,1 3 0 0 0,0 0 0 0 0,0 2 0 0 0,1 1 0 0 0,0 2 0 0 0,0 2 0 0 0,2 0 0 0 0,0 1 121 0 0,3 1-71 0 0,2-1 18 0 0,0 5 34 0 0,5 0-48 0 0,1-1 52 0 0,2-19 5 0 0,3 12 0 0 0,-1-13-30 0 0,-1-1 1 0 0,5 10 0 0 0,-3-11-1 0 0,0 0-1 0 0,0 0 1 0 0,5 7 0 0 0,-5-8-40 0 0,2 1-1 0 0,7 7 1 0 0,-7-8-41 0 0,0 0 0 0 0,9 5 0 0 0,-9-6 34 0 0,0-1 0 0 0,10 4 0 0 0,-10-4-41 0 0,1 0-1 0 0,9 0 1 0 0,-8-1 11 0 0,-1-1-1 0 0,8 0 1 0 0,-7 0 33 0 0,12-3 1 0 0,-9 0-49 0 0,12-4 0 0 0,12-11-473 0 0,-13 4-6846 0 0,1-2-1177 0 0,14-13-8668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05T13:33:19.793"/>
    </inkml:context>
    <inkml:brush xml:id="br0">
      <inkml:brushProperty name="width" value="0.1" units="cm"/>
      <inkml:brushProperty name="height" value="0.1" units="cm"/>
      <inkml:brushProperty name="color" value="#AE198D"/>
      <inkml:brushProperty name="inkEffects" value="galaxy"/>
      <inkml:brushProperty name="anchorX" value="-50393.19922"/>
      <inkml:brushProperty name="anchorY" value="-64143.03906"/>
      <inkml:brushProperty name="scaleFactor" value="0.5"/>
    </inkml:brush>
  </inkml:definitions>
  <inkml:trace contextRef="#ctx0" brushRef="#br0">12 392 5064 0 0,'0'0'17629'0'0,"0"1"-17424"0"0,-1 0 270 0 0,-2 2-105 0 0,1 2-2 0 0,0 0 0 0 0,1 1 0 0 0,-1 2 0 0 0,2 1-168 0 0,0 1 244 0 0,2 3-145 0 0,0 0-196 0 0,2-2 59 0 0,1 0-34 0 0,0-2-9 0 0,3-1 124 0 0,3-1 66 0 0,1-3-115 0 0,1-1 45 0 0,0-3-15 0 0,1-2-19 0 0,3-6 249 0 0,1-1-316 0 0,0-4 12 0 0,4-5 84 0 0,1-2-160 0 0,-1-1 19 0 0,4-5 66 0 0,-3 0-110 0 0,0 0 72 0 0,0-4 118 0 0,-2 0-166 0 0,-2 0 2 0 0,-1-3 25 0 0,-3-1-44 0 0,-1-1-63 0 0,-4 3 18 0 0,-2 6-11 0 0,-3 5 0 0 0,-1 6 0 0 0,-2 5 0 0 0,-1 3 112 0 0,-1 3-69 0 0,0 3 26 0 0,-1 1-5 0 0,-1 2-75 0 0,-1 1 22 0 0,-1 3-11 0 0,-1 1 0 0 0,0 6 0 0 0,-1 3 0 0 0,0 2 0 0 0,0 1 0 0 0,0 2 0 0 0,1 0 0 0 0,1 1 0 0 0,-1 5 75 0 0,2 3-97 0 0,1 0 33 0 0,2-2 64 0 0,1-3-97 0 0,0-3 33 0 0,4 0 64 0 0,3-1-3 0 0,2-3-14 0 0,1-3 9 0 0,1-4-3 0 0,-1-3-75 0 0,2-4 22 0 0,-1-2-11 0 0,1-4 75 0 0,0-2-22 0 0,0-2-64 0 0,1-2 134 0 0,2-5-80 0 0,2-5 26 0 0,3-6-5 0 0,2-7-75 0 0,-2-4 97 0 0,-2 0-108 0 0,-3 3 33 0 0,-3 3-11 0 0,-4 5 0 0 0,-2 2 0 0 0,-2 4 0 0 0,-2 4 0 0 0,-1 4 0 0 0,-2 2 0 0 0,0 4-112 0 0,0 2 144 0 0,-2 3-160 0 0,-2 6 48 0 0,-2 8-16 0 0,0 4 112 0 0,-2 5-32 0 0,0 1 16 0 0,1 3 0 0 0,-2 10-84 0 0,1 2 108 0 0,-1 4-36 0 0,-4 13 12 0 0,-2 11 0 0 0,-2 10 0 0 0,-1 5-93 0 0,1-7 119 0 0,2-10-39 0 0,-2-7 13 0 0,3-11 0 0 0,0-11 75 0 0,-1-7 53 0 0,12-23-107 0 0,-8 8 0 0 0,8-10 32 0 0,0-1 0 0 0,-6 3 0 0 0,7-4 32 0 0,0-1-1 0 0,-1 0 1 0 0,-4 2 0 0 0,4-2-65 0 0,1-1 1 0 0,0 0-1 0 0,-1 0 1 0 0,-2 0-1 0 0,3 0 20 0 0,0-1-1 0 0,0 1 0 0 0,0-1 0 0 0,-4 0 0 0 0,4 1-3 0 0,0-2-1 0 0,0 1 0 0 0,0 0 0 0 0,-2-1 0 0 0,-8-4 140 0 0,10 4-117 0 0,1-1-1 0 0,-1 1 1 0 0,0-1-1 0 0,-1-2 1 0 0,-8-10-35 0 0,3-2 82 0 0,5 8-69 0 0,-2-9 0 0 0,4 6-42 0 0,-1-11 0 0 0,3-20 121 0 0,4-1-145 0 0,3 1 45 0 0,4 2-15 0 0,2 3 0 0 0,2 2 0 0 0,2 3 0 0 0,6-4 0 0 0,2 1 0 0 0,-1 2 0 0 0,6-2 0 0 0,5-2 0 0 0,0 2 0 0 0,-2 4 0 0 0,-3 4 0 0 0,-3 4 0 0 0,-3 3 0 0 0,-2 2 0 0 0,-3 3 0 0 0,-3 2 0 0 0,0 0 0 0 0,-4 2 0 0 0,1-1 0 0 0,-2 0 0 0 0,-1 2 0 0 0,-3-1 0 0 0,-1 1 0 0 0,-3 1 0 0 0,-1 1 0 0 0,-3 2 0 0 0,-2 1 0 0 0,0 2 0 0 0,0 1 0 0 0,1 1 0 0 0,-2 0 0 0 0,1 0 0 0 0,1 1 0 0 0,-1 0 0 0 0,-1 1 0 0 0,0 1 0 0 0,-2 2 0 0 0,1 1 0 0 0,-1 2 0 0 0,1 0 0 0 0,0 2 0 0 0,-1 1-93 0 0,1 0 119 0 0,0 1-39 0 0,1 1 13 0 0,-1 0 0 0 0,0 1 75 0 0,2 1-78 0 0,-1 4 8 0 0,1 4-2 0 0,0 1-3 0 0,1 0 0 0 0,1-2 0 0 0,1-1 0 0 0,0-1 0 0 0,2-2 0 0 0,2 2 0 0 0,4 0 0 0 0,2-1 0 0 0,1-2 0 0 0,1-2 0 0 0,1-4 0 0 0,-11-8 0 0 0,0 0 0 0 0,7 2 0 0 0,-6-3-19 0 0,-1 0 1 0 0,1 0-1 0 0,4 0 0 0 0,-3-1 26 0 0,0 1 1 0 0,5-2-1 0 0,10-1-18 0 0,-1-3 11 0 0,-2-3 0 0 0,3-4 75 0 0,0-3-97 0 0,-1-2 33 0 0,-1-1-11 0 0,0-1 0 0 0,-3-1 0 0 0,-1-2 0 0 0,-1-5 0 0 0,-2-8 0 0 0,-2-7 0 0 0,-3 1 0 0 0,-2 1 0 0 0,-3 4 0 0 0,-3 4 0 0 0,-2 1 0 0 0,-4 2-103 0 0,-1 4 21 0 0,0 3-22 0 0,-2 5 1 0 0,2 4 120 0 0,-3 3-137 0 0,-1 1 56 0 0,-1 5 76 0 0,1 1-109 0 0,1 3 121 0 0,0 3-36 0 0,2 1-72 0 0,-1 2 108 0 0,-2 3-36 0 0,0 6-63 0 0,-1 5 97 0 0,1 2-33 0 0,1 0 11 0 0,-1 4 0 0 0,2 4 0 0 0,3 0 0 0 0,0-2 0 0 0,2 2 261 0 0,2 1-223 0 0,3 1-33 0 0,2 2 11 0 0,4-1-16 0 0,2-2 0 0 0,3-1-196 0 0,1-6 168 0 0,0-5 24 0 0,-8-16 0 0 0,-1 0 0 0 0,6 6 0 0 0,-5-7 19 0 0,0-1 0 0 0,-1 1 0 0 0,1-1 0 0 0,5 3 0 0 0,-4-2 2 0 0,0-1 1 0 0,8 3 0 0 0,-7-4 0 0 0,-1 0 1 0 0,0 1-1 0 0,7-1 0 0 0,-5-1-24 0 0,11-1-1 0 0,-10 0 69 0 0,9-3 0 0 0,-8 2-41 0 0,8-5 1 0 0,10-9-28 0 0,2-5 110 0 0,-3-3-56 0 0,-2 0 19 0 0,-1-4-3 0 0,-2-2-75 0 0,-4 1 22 0 0,-1 0 54 0 0,-3 0-83 0 0,0-3-66 0 0,0-3-2 0 0,-2 3 105 0 0,-1 4 58 0 0,-1 3-103 0 0,-3 5 114 0 0,0 6-110 0 0,-2 4 70 0 0,-1 4-58 0 0,-2 3-60 0 0,1 3-2 0 0,-2 1 88 0 0,-1 5-104 0 0,-1 2 35 0 0,-1 2 64 0 0,-1 3-22 0 0,-1 3 86 0 0,0 1-97 0 0,0 3 33 0 0,1 2-104 0 0,-1 2 35 0 0,-1 6-15 0 0,1 6 85 0 0,1 5-24 0 0,1-2 124 0 0,2-3-51 0 0,1-3 13 0 0,3-5-85 0 0,1-3 23 0 0,1-5-12 0 0,2-2 0 0 0,1-1 0 0 0,3-2-84 0 0,1-3-13 0 0,2-2 119 0 0,-10-8-5 0 0,0 0 0 0 0,0 0-1 0 0,5 2 1 0 0,-3-3 3 0 0,-1 1 0 0 0,9-1 0 0 0,9-2-32 0 0,1-3 99 0 0,-1-2-109 0 0,-3-3 108 0 0,0-2-108 0 0,-2-1 33 0 0,-1-2 64 0 0,-1-2-69 0 0,1-2-3 0 0,-2-2 1 0 0,0-2-4 0 0,-1-1 0 0 0,-1-3 0 0 0,0-1 0 0 0,-1-7 0 0 0,0-1 0 0 0,-3 2 0 0 0,0 3 0 0 0,-2 4 0 0 0,-3 3 0 0 0,-2 4 0 0 0,-1 4 0 0 0,-2 6-93 0 0,2 9 95 0 0,0 1-1 0 0,0 0 1 0 0,0 0 0 0 0,-1-1 0 0 0,1 1 0 0 0,0-1 0 0 0,0 1 0 0 0,-1 0 0 0 0,1-1 0 0 0,0 1 0 0 0,0 0 0 0 0,-1 0-1 0 0,1-1 1 0 0,0 1-2 0 0,-1 0-1 0 0,1 0 0 0 0,0-1 1 0 0,0 1-1 0 0,-1 0 0 0 0,1 0 1 0 0,0 0-1 0 0,-1 0 0 0 0,1 0 1 0 0,0 0-1 0 0,0 0 0 0 0,0 0 1 0 0,0 0-1 0 0,-1 0 0 0 0,1 0 1 0 0,0 0-1 0 0,0 0 0 0 0,-1 0 1 0 0,1 1-1 0 0,-6 2 1 0 0,-1 7 0 0 0,-1 5 0 0 0,1 3 0 0 0,1 3 0 0 0,1 1 0 0 0,2 1 0 0 0,1 2 0 0 0,2 3-112 0 0,5 5 219 0 0,3 2-42 0 0,3-2-84 0 0,2-4 34 0 0,1-4-15 0 0,0-5 0 0 0,1-3 0 0 0,1-4 0 0 0,1-2 28 0 0,0-4-36 0 0,2-2 12 0 0,0-3-97 0 0,5-3-627 0 0,5-4-779 0 0,4-6-1417 0 0,-20 3-897 0 0,17-12 0 0 0,-12 8-6347 0 0,1-3-1841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05T13:33:19.794"/>
    </inkml:context>
    <inkml:brush xml:id="br0">
      <inkml:brushProperty name="width" value="0.1" units="cm"/>
      <inkml:brushProperty name="height" value="0.1" units="cm"/>
      <inkml:brushProperty name="color" value="#AE198D"/>
      <inkml:brushProperty name="inkEffects" value="galaxy"/>
      <inkml:brushProperty name="anchorX" value="-55303.64844"/>
      <inkml:brushProperty name="anchorY" value="-64747.38672"/>
      <inkml:brushProperty name="scaleFactor" value="0.5"/>
    </inkml:brush>
  </inkml:definitions>
  <inkml:trace contextRef="#ctx0" brushRef="#br0">241 45 10136 0 0,'0'0'0'0'0,"1"-4"1096"0"0,1-1-1279 0 0,1-1 366 0 0,0-1-183 0 0,0 2 1904 0 0,1 0-180 0 0,0 1 233 0 0,0 1 1107 0 0,-1 0-2902 0 0,-1 1 842 0 0,0 1-356 0 0,-1 1 179 0 0,-1 1-16 0 0,1 2 15 0 0,-2 2 16 0 0,0 3-358 0 0,-2 1 28 0 0,-1 5-48 0 0,-3 5 405 0 0,-2 4-671 0 0,-2 3 208 0 0,-1 1-77 0 0,1 1-57 0 0,-4 7 305 0 0,1 2-398 0 0,0 1 54 0 0,-2 5 183 0 0,0 6-181 0 0,-1-1-182 0 0,2-3 54 0 0,0 2-35 0 0,2-6-84 0 0,0-4 24 0 0,3-5-12 0 0,0-4 75 0 0,1-2-97 0 0,-2-1-490 0 0,2-2-850 0 0,4-13-7603 0 0,-7 15-9807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6-05T13:33:19.795"/>
    </inkml:context>
    <inkml:brush xml:id="br0">
      <inkml:brushProperty name="width" value="0.1" units="cm"/>
      <inkml:brushProperty name="height" value="0.1" units="cm"/>
      <inkml:brushProperty name="color" value="#AE198D"/>
      <inkml:brushProperty name="inkEffects" value="galaxy"/>
      <inkml:brushProperty name="anchorX" value="-54116.52344"/>
      <inkml:brushProperty name="anchorY" value="-65742.07031"/>
      <inkml:brushProperty name="scaleFactor" value="0.5"/>
    </inkml:brush>
  </inkml:definitions>
  <inkml:trace contextRef="#ctx0" brushRef="#br0">60 26 14256 0 0,'0'0'1544'0'0,"-1"1"-1802"0"0,-1-1 1365 0 0,-3 3 638 0 0,-1 0-1174 0 0,0 1 514 0 0,0 0-141 0 0,0 1 5 0 0,1 0 3 0 0,0 1-177 0 0,1-1 22 0 0,-1 1-26 0 0,2 0-2 0 0,1 0-486 0 0,0 2 344 0 0,1-1-455 0 0,1 0 197 0 0,1-1 324 0 0,3 1-110 0 0,4-1 21 0 0,1-1-346 0 0,2-2 32 0 0,2-3 219 0 0,0-1-352 0 0,-1-2-7 0 0,-1-1-24 0 0,0-2-20 0 0,-2 0-1 0 0,0-1-38 0 0,0-2 75 0 0,-2 0-98 0 0,-1-1-44 0 0,-3-2 11 0 0,-4 0-11 0 0,-1 0 0 0 0,-2 2 0 0 0,-3 0 0 0 0,-1 3 0 0 0,-2 2 0 0 0,-4 1-177 0 0,-2 3 153 0 0,8 3-2155 0 0,1-1 0 0 0,-7 3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6/7/2024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V-LsavLI20w"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tbs-sct.canada.ca/pol/doc-eng.aspx?id=25049" TargetMode="External"/><Relationship Id="rId5" Type="http://schemas.openxmlformats.org/officeDocument/2006/relationships/hyperlink" Target="https://plumvillage.org/mindfulness/the-5-mindfulness-trainings/" TargetMode="External"/><Relationship Id="rId4" Type="http://schemas.openxmlformats.org/officeDocument/2006/relationships/hyperlink" Target="https://www.southernnetwork.org/site/seven-teaching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iki.gccollab.ca/Converge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iphy.com/embed/7Xmgrc6ty9XlZU6h2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giphy.com/embed/7Xmgrc6ty9XlZU6h2M" TargetMode="External"/><Relationship Id="rId3" Type="http://schemas.openxmlformats.org/officeDocument/2006/relationships/hyperlink" Target="https://www.youtube.com/watch?v=1r8hj72bfGo" TargetMode="External"/><Relationship Id="rId7" Type="http://schemas.openxmlformats.org/officeDocument/2006/relationships/hyperlink" Target="https://wiki.gccollab.ca/Convergenc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youtube.com/watch?v=egjWRWOUME4" TargetMode="External"/><Relationship Id="rId5" Type="http://schemas.openxmlformats.org/officeDocument/2006/relationships/hyperlink" Target="https://www.youtube.com/watch?v=V-LsavLI20w" TargetMode="External"/><Relationship Id="rId4" Type="http://schemas.openxmlformats.org/officeDocument/2006/relationships/hyperlink" Target="https://www.youtube.com/watch?v=HJvDrT6N-mw" TargetMode="External"/><Relationship Id="rId9" Type="http://schemas.openxmlformats.org/officeDocument/2006/relationships/hyperlink" Target="https://gccollab.ca/discussion/view/20815944/what-ya-readi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1r8hj72bfGo"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youtube.com/watch?v=HJvDrT6N-mw"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egjWRWOUME4"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thepathway2success.com/10-mindfulness-activities-you-can-try-today/" TargetMode="External"/><Relationship Id="rId5" Type="http://schemas.openxmlformats.org/officeDocument/2006/relationships/hyperlink" Target="https://positivepsychology.com/meditation-exercises-activities/" TargetMode="External"/><Relationship Id="rId4" Type="http://schemas.openxmlformats.org/officeDocument/2006/relationships/hyperlink" Target="https://www.centerforresilience.org/5-ways-to-practice-mindfulness-right-now"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amazon.ca/Seven-Practices-Mindful-Leader-Monastery/dp/1608685195/" TargetMode="External"/><Relationship Id="rId3" Type="http://schemas.openxmlformats.org/officeDocument/2006/relationships/hyperlink" Target="https://gccollab.ca/discussion/view/20815944/what-ya-readin" TargetMode="External"/><Relationship Id="rId7" Type="http://schemas.openxmlformats.org/officeDocument/2006/relationships/hyperlink" Target="https://www.amazon.ca/Creating-Mindful-Leaders-Power-Forward/dp/1119484782/"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mazon.ca/Mindful-Leader-Embodying-Christian-wisdom-ebook/dp/B07KJGHXDW/" TargetMode="External"/><Relationship Id="rId5" Type="http://schemas.openxmlformats.org/officeDocument/2006/relationships/hyperlink" Target="https://www.amazon.ca/Dare-Lead-Brave-Conversations-Hearts/dp/0399592520" TargetMode="External"/><Relationship Id="rId4" Type="http://schemas.openxmlformats.org/officeDocument/2006/relationships/hyperlink" Target="https://www.amazon.ca/Eleven-Rings-Success-Phil-Jackson/dp/159420511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u="none" dirty="0"/>
          </a:p>
        </p:txBody>
      </p:sp>
      <p:sp>
        <p:nvSpPr>
          <p:cNvPr id="4" name="Espace réservé du numéro de diapositive 3"/>
          <p:cNvSpPr>
            <a:spLocks noGrp="1"/>
          </p:cNvSpPr>
          <p:nvPr>
            <p:ph type="sldNum" sz="quarter" idx="5"/>
          </p:nvPr>
        </p:nvSpPr>
        <p:spPr/>
        <p:txBody>
          <a:bodyPr/>
          <a:lstStyle/>
          <a:p>
            <a:fld id="{C6C9EB95-B0B3-48AB-917D-E5E386E0913A}" type="slidenum">
              <a:rPr lang="fr-CA" smtClean="0"/>
              <a:t>1</a:t>
            </a:fld>
            <a:endParaRPr lang="fr-CA" dirty="0"/>
          </a:p>
        </p:txBody>
      </p:sp>
    </p:spTree>
    <p:extLst>
      <p:ext uri="{BB962C8B-B14F-4D97-AF65-F5344CB8AC3E}">
        <p14:creationId xmlns:p14="http://schemas.microsoft.com/office/powerpoint/2010/main" val="646999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Now</a:t>
            </a:r>
            <a:r>
              <a:rPr lang="fr-CA" dirty="0"/>
              <a:t> a </a:t>
            </a:r>
            <a:r>
              <a:rPr lang="fr-CA" dirty="0" err="1"/>
              <a:t>days</a:t>
            </a:r>
            <a:r>
              <a:rPr lang="fr-CA" dirty="0"/>
              <a:t>, </a:t>
            </a:r>
            <a:r>
              <a:rPr lang="fr-CA" dirty="0" err="1"/>
              <a:t>there</a:t>
            </a:r>
            <a:r>
              <a:rPr lang="fr-CA" dirty="0"/>
              <a:t> are </a:t>
            </a:r>
            <a:r>
              <a:rPr lang="fr-CA" dirty="0" err="1"/>
              <a:t>plenty</a:t>
            </a:r>
            <a:r>
              <a:rPr lang="fr-CA" dirty="0"/>
              <a:t> of apps, </a:t>
            </a:r>
            <a:r>
              <a:rPr lang="fr-CA" dirty="0" err="1"/>
              <a:t>you</a:t>
            </a:r>
            <a:r>
              <a:rPr lang="fr-CA" dirty="0"/>
              <a:t> </a:t>
            </a:r>
            <a:r>
              <a:rPr lang="fr-CA" dirty="0" err="1"/>
              <a:t>may</a:t>
            </a:r>
            <a:r>
              <a:rPr lang="fr-CA" dirty="0"/>
              <a:t> have </a:t>
            </a:r>
            <a:r>
              <a:rPr lang="fr-CA" dirty="0" err="1"/>
              <a:t>some</a:t>
            </a:r>
            <a:r>
              <a:rPr lang="fr-CA" dirty="0"/>
              <a:t> in </a:t>
            </a:r>
            <a:r>
              <a:rPr lang="fr-CA" dirty="0" err="1"/>
              <a:t>your</a:t>
            </a:r>
            <a:r>
              <a:rPr lang="fr-CA" dirty="0"/>
              <a:t> smartphone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 </a:t>
            </a:r>
            <a:r>
              <a:rPr lang="fr-CA" dirty="0" err="1"/>
              <a:t>hint</a:t>
            </a:r>
            <a:r>
              <a:rPr lang="fr-CA" dirty="0"/>
              <a:t> of caution </a:t>
            </a:r>
            <a:r>
              <a:rPr lang="fr-CA" dirty="0" err="1"/>
              <a:t>when</a:t>
            </a:r>
            <a:r>
              <a:rPr lang="fr-CA" dirty="0"/>
              <a:t> </a:t>
            </a:r>
            <a:r>
              <a:rPr lang="fr-CA" dirty="0" err="1"/>
              <a:t>using</a:t>
            </a:r>
            <a:r>
              <a:rPr lang="fr-CA" dirty="0"/>
              <a:t> </a:t>
            </a:r>
            <a:r>
              <a:rPr lang="fr-CA" dirty="0" err="1"/>
              <a:t>them</a:t>
            </a:r>
            <a:r>
              <a:rPr lang="fr-CA" baseline="0" dirty="0"/>
              <a:t>, </a:t>
            </a:r>
            <a:r>
              <a:rPr lang="fr-CA" baseline="0" dirty="0" err="1"/>
              <a:t>don’t</a:t>
            </a:r>
            <a:r>
              <a:rPr lang="fr-CA" baseline="0" dirty="0"/>
              <a:t> lose </a:t>
            </a:r>
            <a:r>
              <a:rPr lang="fr-CA" baseline="0" dirty="0" err="1"/>
              <a:t>yourself</a:t>
            </a:r>
            <a:r>
              <a:rPr lang="fr-CA" baseline="0" dirty="0"/>
              <a:t> in </a:t>
            </a:r>
            <a:r>
              <a:rPr lang="fr-CA" baseline="0" dirty="0" err="1"/>
              <a:t>trying</a:t>
            </a:r>
            <a:r>
              <a:rPr lang="fr-CA" baseline="0" dirty="0"/>
              <a:t> </a:t>
            </a:r>
            <a:r>
              <a:rPr lang="fr-CA" baseline="0" dirty="0" err="1"/>
              <a:t>this</a:t>
            </a:r>
            <a:r>
              <a:rPr lang="fr-CA" baseline="0" dirty="0"/>
              <a:t>, and </a:t>
            </a:r>
            <a:r>
              <a:rPr lang="fr-CA" baseline="0" dirty="0" err="1"/>
              <a:t>trying</a:t>
            </a:r>
            <a:r>
              <a:rPr lang="fr-CA" baseline="0" dirty="0"/>
              <a:t> </a:t>
            </a:r>
            <a:r>
              <a:rPr lang="fr-CA" baseline="0" dirty="0" err="1"/>
              <a:t>that</a:t>
            </a:r>
            <a:r>
              <a:rPr lang="fr-CA" baseline="0" dirty="0"/>
              <a:t>… </a:t>
            </a:r>
            <a:r>
              <a:rPr lang="fr-CA" baseline="0" dirty="0" err="1"/>
              <a:t>pick</a:t>
            </a:r>
            <a:r>
              <a:rPr lang="fr-CA" baseline="0" dirty="0"/>
              <a:t> one, stick to </a:t>
            </a:r>
            <a:r>
              <a:rPr lang="fr-CA" baseline="0" dirty="0" err="1"/>
              <a:t>it</a:t>
            </a:r>
            <a:r>
              <a:rPr lang="fr-CA" baseline="0" dirty="0"/>
              <a:t> for a </a:t>
            </a:r>
            <a:r>
              <a:rPr lang="fr-CA" baseline="0" dirty="0" err="1"/>
              <a:t>week</a:t>
            </a:r>
            <a:r>
              <a:rPr lang="fr-CA" baseline="0" dirty="0"/>
              <a:t> and </a:t>
            </a:r>
            <a:r>
              <a:rPr lang="fr-CA" baseline="0" dirty="0" err="1"/>
              <a:t>decide</a:t>
            </a:r>
            <a:r>
              <a:rPr lang="fr-CA" baseline="0" dirty="0"/>
              <a:t> if </a:t>
            </a:r>
            <a:r>
              <a:rPr lang="fr-CA" baseline="0" dirty="0" err="1"/>
              <a:t>you</a:t>
            </a:r>
            <a:r>
              <a:rPr lang="fr-CA" baseline="0" dirty="0"/>
              <a:t> like </a:t>
            </a:r>
            <a:r>
              <a:rPr lang="fr-CA" baseline="0" dirty="0" err="1"/>
              <a:t>it</a:t>
            </a:r>
            <a:r>
              <a:rPr lang="fr-CA" baseline="0" dirty="0"/>
              <a:t> </a:t>
            </a:r>
            <a:r>
              <a:rPr lang="fr-CA" baseline="0" dirty="0" err="1"/>
              <a:t>enough</a:t>
            </a:r>
            <a:r>
              <a:rPr lang="fr-CA" baseline="0" dirty="0"/>
              <a:t>. At </a:t>
            </a:r>
            <a:r>
              <a:rPr lang="fr-CA" baseline="0" dirty="0" err="1"/>
              <a:t>that</a:t>
            </a:r>
            <a:r>
              <a:rPr lang="fr-CA" baseline="0" dirty="0"/>
              <a:t> point </a:t>
            </a:r>
            <a:r>
              <a:rPr lang="fr-CA" baseline="0" dirty="0" err="1"/>
              <a:t>make</a:t>
            </a:r>
            <a:r>
              <a:rPr lang="fr-CA" baseline="0" dirty="0"/>
              <a:t> a </a:t>
            </a:r>
            <a:r>
              <a:rPr lang="fr-CA" baseline="0" dirty="0" err="1"/>
              <a:t>conscious</a:t>
            </a:r>
            <a:r>
              <a:rPr lang="fr-CA" baseline="0" dirty="0"/>
              <a:t> </a:t>
            </a:r>
            <a:r>
              <a:rPr lang="fr-CA" baseline="0" dirty="0" err="1"/>
              <a:t>decision</a:t>
            </a:r>
            <a:r>
              <a:rPr lang="fr-CA" baseline="0" dirty="0"/>
              <a:t> and </a:t>
            </a:r>
            <a:r>
              <a:rPr lang="fr-CA" baseline="0" dirty="0" err="1"/>
              <a:t>try</a:t>
            </a:r>
            <a:r>
              <a:rPr lang="fr-CA" baseline="0" dirty="0"/>
              <a:t> </a:t>
            </a:r>
            <a:r>
              <a:rPr lang="fr-CA" baseline="0" dirty="0" err="1"/>
              <a:t>another</a:t>
            </a:r>
            <a:r>
              <a:rPr lang="fr-CA" baseline="0" dirty="0"/>
              <a:t> one for a </a:t>
            </a:r>
            <a:r>
              <a:rPr lang="fr-CA" baseline="0" dirty="0" err="1"/>
              <a:t>week</a:t>
            </a:r>
            <a:r>
              <a:rPr lang="fr-CA" baseline="0" dirty="0"/>
              <a:t>.</a:t>
            </a:r>
            <a:endParaRPr lang="en-CA" dirty="0"/>
          </a:p>
          <a:p>
            <a:endParaRPr lang="en-CA" dirty="0"/>
          </a:p>
          <a:p>
            <a:r>
              <a:rPr lang="en-CA" dirty="0"/>
              <a:t>References to some apps:</a:t>
            </a:r>
          </a:p>
          <a:p>
            <a:pPr marL="167970" indent="-167970">
              <a:buFont typeface="Arial" panose="020B0604020202020204" pitchFamily="34" charset="0"/>
              <a:buChar char="•"/>
            </a:pPr>
            <a:r>
              <a:rPr lang="en-CA" dirty="0"/>
              <a:t>https://calm.com/</a:t>
            </a:r>
          </a:p>
          <a:p>
            <a:pPr marL="167970" indent="-167970">
              <a:buFont typeface="Arial" panose="020B0604020202020204" pitchFamily="34" charset="0"/>
              <a:buChar char="•"/>
            </a:pPr>
            <a:r>
              <a:rPr lang="en-CA" dirty="0"/>
              <a:t>https://www.headspace.com/</a:t>
            </a:r>
          </a:p>
          <a:p>
            <a:pPr marL="167970" indent="-167970">
              <a:buFont typeface="Arial" panose="020B0604020202020204" pitchFamily="34" charset="0"/>
              <a:buChar char="•"/>
            </a:pPr>
            <a:r>
              <a:rPr lang="fr-CA" dirty="0"/>
              <a:t>https://happify.com/</a:t>
            </a:r>
          </a:p>
          <a:p>
            <a:pPr marL="167970" indent="-167970">
              <a:buFont typeface="Arial" panose="020B0604020202020204" pitchFamily="34" charset="0"/>
              <a:buChar char="•"/>
            </a:pPr>
            <a:r>
              <a:rPr lang="en-CA" dirty="0"/>
              <a:t>https://www.balanceapp.com/</a:t>
            </a:r>
          </a:p>
          <a:p>
            <a:pPr marL="167970" indent="-167970">
              <a:buFont typeface="Arial" panose="020B0604020202020204" pitchFamily="34" charset="0"/>
              <a:buChar char="•"/>
            </a:pPr>
            <a:r>
              <a:rPr lang="en-CA" dirty="0"/>
              <a:t>https://insighttimer.com/en-ca - https://insighttimer.com/fr-ca</a:t>
            </a:r>
          </a:p>
          <a:p>
            <a:pPr marL="167970" indent="-167970">
              <a:buFont typeface="Arial" panose="020B0604020202020204" pitchFamily="34" charset="0"/>
              <a:buChar char="•"/>
            </a:pPr>
            <a:r>
              <a:rPr lang="en-CA" dirty="0"/>
              <a:t>(veteran affairs, USA) https://mobile.va.gov/app/mindfulness-coach </a:t>
            </a:r>
          </a:p>
          <a:p>
            <a:pPr marL="167970" indent="-167970">
              <a:buFont typeface="Arial" panose="020B0604020202020204" pitchFamily="34" charset="0"/>
              <a:buChar char="•"/>
            </a:pPr>
            <a:r>
              <a:rPr lang="en-CA" dirty="0"/>
              <a:t>https://www.thetappingsolution.com/</a:t>
            </a:r>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10</a:t>
            </a:fld>
            <a:endParaRPr lang="en-US"/>
          </a:p>
        </p:txBody>
      </p:sp>
    </p:spTree>
    <p:extLst>
      <p:ext uri="{BB962C8B-B14F-4D97-AF65-F5344CB8AC3E}">
        <p14:creationId xmlns:p14="http://schemas.microsoft.com/office/powerpoint/2010/main" val="277363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a:solidFill>
                  <a:schemeClr val="tx1"/>
                </a:solidFill>
                <a:effectLst/>
                <a:latin typeface="+mn-lt"/>
                <a:ea typeface="+mn-ea"/>
                <a:cs typeface="+mn-cs"/>
              </a:rPr>
              <a:t>Mindfulness is science based, and as with science it can be used for bad things and for good things. So when mindfulness is combined with your own values the outcomes are positive and enhanced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a:solidFill>
                  <a:schemeClr val="tx1"/>
                </a:solidFill>
                <a:effectLst/>
                <a:latin typeface="+mn-lt"/>
                <a:ea typeface="+mn-ea"/>
                <a:cs typeface="+mn-cs"/>
              </a:rPr>
              <a:t>The three columns are examples of values, from indigenous traditions, from secular traditions, and from the 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noProof="0" dirty="0">
                <a:solidFill>
                  <a:schemeClr val="tx1"/>
                </a:solidFill>
                <a:effectLst/>
                <a:latin typeface="+mn-lt"/>
                <a:ea typeface="+mn-ea"/>
                <a:cs typeface="+mn-cs"/>
              </a:rPr>
              <a:t>Let’s do this mindfulness exercise, it lasts about 8 mins:</a:t>
            </a:r>
            <a:r>
              <a:rPr lang="en-CA" sz="1200" b="0" i="0" kern="1200" baseline="0" noProof="0" dirty="0">
                <a:solidFill>
                  <a:schemeClr val="tx1"/>
                </a:solidFill>
                <a:effectLst/>
                <a:latin typeface="+mn-lt"/>
                <a:ea typeface="+mn-ea"/>
                <a:cs typeface="+mn-cs"/>
              </a:rPr>
              <a:t> </a:t>
            </a:r>
            <a:r>
              <a:rPr lang="en-CA" sz="1200" b="0" i="0" kern="1200" noProof="0" dirty="0">
                <a:solidFill>
                  <a:schemeClr val="tx1"/>
                </a:solidFill>
                <a:effectLst/>
                <a:latin typeface="+mn-lt"/>
                <a:ea typeface="+mn-ea"/>
                <a:cs typeface="+mn-cs"/>
              </a:rPr>
              <a:t>Guided Mindfulness Meditation Connecting with Values - </a:t>
            </a:r>
            <a:r>
              <a:rPr lang="en-CA" noProof="0" dirty="0">
                <a:hlinkClick r:id="rId3"/>
              </a:rPr>
              <a:t>https://www.youtube.com/watch?v=V-LsavLI20w</a:t>
            </a:r>
            <a:r>
              <a:rPr lang="en-CA" noProof="0" dirty="0"/>
              <a:t> </a:t>
            </a:r>
          </a:p>
          <a:p>
            <a:endParaRPr lang="en-CA"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noProof="0" dirty="0"/>
              <a:t>A hint… when in doubt,</a:t>
            </a:r>
            <a:r>
              <a:rPr lang="en-CA" baseline="0" noProof="0" dirty="0"/>
              <a:t> </a:t>
            </a:r>
            <a:r>
              <a:rPr lang="en-CA" noProof="0" dirty="0"/>
              <a:t>I usually ask myself “What would someone who loved themselves do?”</a:t>
            </a:r>
          </a:p>
          <a:p>
            <a:endParaRPr lang="en-CA" noProof="0" dirty="0"/>
          </a:p>
          <a:p>
            <a:r>
              <a:rPr lang="en-CA" noProof="0" dirty="0"/>
              <a:t>Resources in English…</a:t>
            </a:r>
          </a:p>
          <a:p>
            <a:pPr marL="171450" indent="-171450">
              <a:buFont typeface="Arial" panose="020B0604020202020204" pitchFamily="34" charset="0"/>
              <a:buChar char="•"/>
            </a:pPr>
            <a:r>
              <a:rPr lang="en-CA" noProof="0" dirty="0"/>
              <a:t>Indigenous traditions: The Seven Teachings - </a:t>
            </a:r>
            <a:r>
              <a:rPr lang="en-CA" sz="1200" noProof="0" dirty="0">
                <a:hlinkClick r:id="rId4"/>
              </a:rPr>
              <a:t>https://www.southernnetwork.org/site/seven-teachings</a:t>
            </a:r>
            <a:r>
              <a:rPr lang="en-CA" sz="1200" noProof="0" dirty="0"/>
              <a:t> </a:t>
            </a:r>
          </a:p>
          <a:p>
            <a:pPr marL="171450" indent="-171450">
              <a:buFont typeface="Arial" panose="020B0604020202020204" pitchFamily="34" charset="0"/>
              <a:buChar char="•"/>
            </a:pPr>
            <a:r>
              <a:rPr lang="en-CA" noProof="0" dirty="0"/>
              <a:t>http://www.turtlelodge.org/the-seven-sacred-laws-animated-web-series-anishinaabe/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noProof="0" dirty="0"/>
              <a:t>Buddhism The Five Mindfulness Trainings - </a:t>
            </a:r>
            <a:r>
              <a:rPr lang="en-CA" sz="1200" noProof="0" dirty="0">
                <a:hlinkClick r:id="rId5"/>
              </a:rPr>
              <a:t>https://plumvillage.org/mindfulness/the-5-mindfulness-trainings/</a:t>
            </a:r>
            <a:r>
              <a:rPr lang="en-CA" sz="1200" noProof="0" dirty="0"/>
              <a:t> </a:t>
            </a:r>
            <a:endParaRPr lang="en-CA"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kern="1200" noProof="0" dirty="0">
                <a:solidFill>
                  <a:schemeClr val="tx1"/>
                </a:solidFill>
                <a:effectLst/>
                <a:latin typeface="+mn-lt"/>
                <a:ea typeface="+mn-ea"/>
                <a:cs typeface="+mn-cs"/>
              </a:rPr>
              <a:t>Values and Ethics Code for the Public Sector of Canada - </a:t>
            </a:r>
            <a:r>
              <a:rPr lang="en-CA" noProof="0" dirty="0">
                <a:hlinkClick r:id="rId6"/>
              </a:rPr>
              <a:t>https://www.tbs-sct.canada.ca/pol/doc-eng.aspx?id=25049</a:t>
            </a:r>
            <a:r>
              <a:rPr lang="en-CA" noProof="0" dirty="0"/>
              <a:t> </a:t>
            </a:r>
            <a:endParaRPr lang="en-CA" sz="1200" b="0" i="0" kern="1200" noProof="0" dirty="0">
              <a:solidFill>
                <a:schemeClr val="tx1"/>
              </a:solidFill>
              <a:effectLst/>
              <a:latin typeface="+mn-lt"/>
              <a:ea typeface="+mn-ea"/>
              <a:cs typeface="+mn-cs"/>
            </a:endParaRPr>
          </a:p>
          <a:p>
            <a:endParaRPr lang="en-CA" noProof="0" dirty="0"/>
          </a:p>
          <a:p>
            <a:endParaRPr lang="en-CA" noProof="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11</a:t>
            </a:fld>
            <a:endParaRPr lang="en-US"/>
          </a:p>
        </p:txBody>
      </p:sp>
    </p:spTree>
    <p:extLst>
      <p:ext uri="{BB962C8B-B14F-4D97-AF65-F5344CB8AC3E}">
        <p14:creationId xmlns:p14="http://schemas.microsoft.com/office/powerpoint/2010/main" val="3729328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Dani: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285750" indent="-285750">
              <a:buFont typeface="Arial" panose="020B0604020202020204" pitchFamily="34" charset="0"/>
              <a:buChar char="•"/>
            </a:pPr>
            <a:r>
              <a:rPr lang="en-CA" sz="1200" dirty="0">
                <a:solidFill>
                  <a:srgbClr val="202122"/>
                </a:solidFill>
              </a:rPr>
              <a:t>Mindfulness Meditation – ISC/CIRNAC, BC</a:t>
            </a:r>
          </a:p>
          <a:p>
            <a:pPr marL="742950" lvl="1" indent="-285750">
              <a:buFont typeface="Arial" panose="020B0604020202020204" pitchFamily="34" charset="0"/>
              <a:buChar char="•"/>
            </a:pPr>
            <a:r>
              <a:rPr lang="en-CA" sz="1200" dirty="0">
                <a:solidFill>
                  <a:srgbClr val="202122"/>
                </a:solidFill>
              </a:rPr>
              <a:t>Is a 30 minutes weekly session on Thursdays, @ noon PT</a:t>
            </a:r>
          </a:p>
          <a:p>
            <a:pPr marL="285750" indent="-285750">
              <a:buFont typeface="Arial" panose="020B0604020202020204" pitchFamily="34" charset="0"/>
              <a:buChar char="•"/>
            </a:pPr>
            <a:r>
              <a:rPr lang="en-CA" sz="1200" dirty="0"/>
              <a:t>Mindfulness, Workplace Well-being – PSPC, NCR</a:t>
            </a:r>
          </a:p>
          <a:p>
            <a:pPr marL="742950" lvl="1" indent="-285750">
              <a:buFont typeface="Arial" panose="020B0604020202020204" pitchFamily="34" charset="0"/>
              <a:buChar char="•"/>
            </a:pPr>
            <a:r>
              <a:rPr lang="en-CA" sz="1200" dirty="0"/>
              <a:t>Is delivered twice a day, 8am ET and 12:50pm ET, quick 7 minutes long sessions each</a:t>
            </a:r>
          </a:p>
          <a:p>
            <a:pPr marL="285750" indent="-285750">
              <a:buFont typeface="Arial" panose="020B0604020202020204" pitchFamily="34" charset="0"/>
              <a:buChar char="•"/>
            </a:pPr>
            <a:r>
              <a:rPr lang="en-CA" sz="1200" dirty="0"/>
              <a:t>Adaptive Inquiry session – IOCN, BC &amp; NCR</a:t>
            </a:r>
          </a:p>
          <a:p>
            <a:pPr marL="742950" lvl="1" indent="-285750">
              <a:buFont typeface="Arial" panose="020B0604020202020204" pitchFamily="34" charset="0"/>
              <a:buChar char="•"/>
            </a:pPr>
            <a:r>
              <a:rPr lang="en-CA" sz="1200" dirty="0"/>
              <a:t>After a long pause, they’re about to start again. You may have seen a couple of recent invitations via the cohort</a:t>
            </a:r>
            <a:br>
              <a:rPr lang="en-CA" sz="1200" dirty="0"/>
            </a:br>
            <a:r>
              <a:rPr lang="en-CA" sz="1200" dirty="0"/>
              <a:t>these sessions are an hour long, and they are like having a sounding board for someone facing a challenge, helping them open up their perspective to the issue or problem.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t>If </a:t>
            </a:r>
            <a:r>
              <a:rPr lang="fr-CA" dirty="0" err="1"/>
              <a:t>you</a:t>
            </a:r>
            <a:r>
              <a:rPr lang="fr-CA" dirty="0"/>
              <a:t> know of a session </a:t>
            </a:r>
            <a:r>
              <a:rPr lang="fr-CA" dirty="0" err="1"/>
              <a:t>similar</a:t>
            </a:r>
            <a:r>
              <a:rPr lang="fr-CA" dirty="0"/>
              <a:t> to </a:t>
            </a:r>
            <a:r>
              <a:rPr lang="fr-CA" dirty="0" err="1"/>
              <a:t>these</a:t>
            </a:r>
            <a:r>
              <a:rPr lang="fr-CA" dirty="0"/>
              <a:t> </a:t>
            </a:r>
            <a:r>
              <a:rPr lang="fr-CA" dirty="0" err="1"/>
              <a:t>ones</a:t>
            </a:r>
            <a:r>
              <a:rPr lang="fr-CA" dirty="0"/>
              <a:t>, </a:t>
            </a:r>
            <a:r>
              <a:rPr lang="fr-CA" dirty="0" err="1"/>
              <a:t>please</a:t>
            </a:r>
            <a:r>
              <a:rPr lang="fr-CA" dirty="0"/>
              <a:t> let Alejandro know and </a:t>
            </a:r>
            <a:r>
              <a:rPr lang="fr-CA" dirty="0" err="1"/>
              <a:t>we’ll</a:t>
            </a:r>
            <a:r>
              <a:rPr lang="fr-CA" dirty="0"/>
              <a:t> </a:t>
            </a:r>
            <a:r>
              <a:rPr lang="fr-CA" dirty="0" err="1"/>
              <a:t>see</a:t>
            </a:r>
            <a:r>
              <a:rPr lang="fr-CA" dirty="0"/>
              <a:t> if they </a:t>
            </a:r>
            <a:r>
              <a:rPr lang="fr-CA" dirty="0" err="1"/>
              <a:t>want</a:t>
            </a:r>
            <a:r>
              <a:rPr lang="fr-CA" dirty="0"/>
              <a:t> to </a:t>
            </a:r>
            <a:r>
              <a:rPr lang="fr-CA" dirty="0" err="1"/>
              <a:t>be</a:t>
            </a:r>
            <a:r>
              <a:rPr lang="fr-CA" dirty="0"/>
              <a:t> </a:t>
            </a:r>
            <a:r>
              <a:rPr lang="fr-CA" dirty="0" err="1"/>
              <a:t>listed</a:t>
            </a:r>
            <a:r>
              <a:rPr lang="fr-CA" dirty="0"/>
              <a:t> in </a:t>
            </a:r>
            <a:r>
              <a:rPr lang="fr-CA" dirty="0" err="1"/>
              <a:t>this</a:t>
            </a:r>
            <a:r>
              <a:rPr lang="fr-CA" dirty="0"/>
              <a:t> page.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err="1"/>
              <a:t>Resources</a:t>
            </a:r>
            <a:r>
              <a:rPr lang="fr-CA"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Convergence</a:t>
            </a:r>
            <a:r>
              <a:rPr lang="fr-CA" baseline="0" dirty="0"/>
              <a:t> - </a:t>
            </a:r>
            <a:r>
              <a:rPr lang="en-CA" dirty="0">
                <a:hlinkClick r:id="rId3"/>
              </a:rPr>
              <a:t>https://wiki.gccollab.ca/Convergence</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205816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Dani:</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13</a:t>
            </a:fld>
            <a:endParaRPr lang="en-US"/>
          </a:p>
        </p:txBody>
      </p:sp>
    </p:spTree>
    <p:extLst>
      <p:ext uri="{BB962C8B-B14F-4D97-AF65-F5344CB8AC3E}">
        <p14:creationId xmlns:p14="http://schemas.microsoft.com/office/powerpoint/2010/main" val="122558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Dani: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defTabSz="933126">
              <a:defRPr/>
            </a:pPr>
            <a:r>
              <a:rPr lang="en-US" dirty="0"/>
              <a:t>(Click on each bullet)</a:t>
            </a:r>
          </a:p>
          <a:p>
            <a:pPr marL="171450" indent="-171450" defTabSz="933126">
              <a:buFont typeface="Arial" panose="020B0604020202020204" pitchFamily="34" charset="0"/>
              <a:buChar char="•"/>
              <a:defRPr/>
            </a:pPr>
            <a:r>
              <a:rPr lang="en-US" dirty="0"/>
              <a:t>The </a:t>
            </a:r>
            <a:r>
              <a:rPr lang="en-US" b="1" dirty="0"/>
              <a:t>pre</a:t>
            </a:r>
            <a:r>
              <a:rPr lang="en-US" dirty="0"/>
              <a:t> self-assessment you filled out to</a:t>
            </a:r>
            <a:r>
              <a:rPr lang="en-US" baseline="0" dirty="0"/>
              <a:t> register for the program, it helps by establishing a benchmark</a:t>
            </a:r>
          </a:p>
          <a:p>
            <a:pPr marL="171450" indent="-171450" defTabSz="933126">
              <a:buFont typeface="Arial" panose="020B0604020202020204" pitchFamily="34" charset="0"/>
              <a:buChar char="•"/>
              <a:defRPr/>
            </a:pPr>
            <a:r>
              <a:rPr lang="en-US" baseline="0" dirty="0"/>
              <a:t>We are now completing the 8 weeks; the start shows where we are </a:t>
            </a:r>
          </a:p>
          <a:p>
            <a:pPr marL="171450" indent="-171450" defTabSz="933126">
              <a:buFont typeface="Arial" panose="020B0604020202020204" pitchFamily="34" charset="0"/>
              <a:buChar char="•"/>
              <a:defRPr/>
            </a:pPr>
            <a:r>
              <a:rPr lang="en-US" baseline="0" dirty="0"/>
              <a:t>The </a:t>
            </a:r>
            <a:r>
              <a:rPr lang="en-US" b="1" baseline="0" dirty="0"/>
              <a:t>post</a:t>
            </a:r>
            <a:r>
              <a:rPr lang="en-US" baseline="0" dirty="0"/>
              <a:t> </a:t>
            </a:r>
            <a:r>
              <a:rPr lang="en-US" dirty="0"/>
              <a:t>self-</a:t>
            </a:r>
            <a:r>
              <a:rPr lang="en-US" baseline="0" dirty="0"/>
              <a:t>assessment is used to identify the knowledge based on the activity retention</a:t>
            </a:r>
          </a:p>
          <a:p>
            <a:pPr marL="171450" indent="-171450" defTabSz="933126">
              <a:buFont typeface="Arial" panose="020B0604020202020204" pitchFamily="34" charset="0"/>
              <a:buChar char="•"/>
              <a:defRPr/>
            </a:pPr>
            <a:r>
              <a:rPr lang="en-US" baseline="0" dirty="0"/>
              <a:t>The </a:t>
            </a:r>
            <a:r>
              <a:rPr lang="en-US" b="1" baseline="0" dirty="0"/>
              <a:t>final</a:t>
            </a:r>
            <a:r>
              <a:rPr lang="en-US" baseline="0" dirty="0"/>
              <a:t> </a:t>
            </a:r>
            <a:r>
              <a:rPr lang="en-US" dirty="0"/>
              <a:t>self-</a:t>
            </a:r>
            <a:r>
              <a:rPr lang="en-US" baseline="0" dirty="0"/>
              <a:t>assessment is used to know how much of the learning is actually applied, as in applying the skills and/or </a:t>
            </a:r>
            <a:r>
              <a:rPr lang="en-US" baseline="0" dirty="0" err="1"/>
              <a:t>behaviours</a:t>
            </a:r>
            <a:r>
              <a:rPr lang="en-US" baseline="0" dirty="0"/>
              <a:t> changed</a:t>
            </a:r>
          </a:p>
          <a:p>
            <a:pPr marL="171450" indent="-171450" defTabSz="933126">
              <a:buFont typeface="Arial" panose="020B0604020202020204" pitchFamily="34" charset="0"/>
              <a:buChar char="•"/>
              <a:defRPr/>
            </a:pPr>
            <a:r>
              <a:rPr lang="en-US" baseline="0" dirty="0"/>
              <a:t>(Read slide)</a:t>
            </a:r>
          </a:p>
          <a:p>
            <a:pPr defTabSz="933126">
              <a:defRPr/>
            </a:pPr>
            <a:endParaRPr lang="en-US" baseline="0" dirty="0"/>
          </a:p>
          <a:p>
            <a:pPr defTabSz="933126">
              <a:defRPr/>
            </a:pPr>
            <a:r>
              <a:rPr lang="en-US" baseline="0" dirty="0"/>
              <a:t>Now, as we start closing the program, Let’s take a couple of minutes for you to answer the poll (open the poll)</a:t>
            </a: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14</a:t>
            </a:fld>
            <a:endParaRPr lang="en-US"/>
          </a:p>
        </p:txBody>
      </p:sp>
    </p:spTree>
    <p:extLst>
      <p:ext uri="{BB962C8B-B14F-4D97-AF65-F5344CB8AC3E}">
        <p14:creationId xmlns:p14="http://schemas.microsoft.com/office/powerpoint/2010/main" val="4045962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Dani: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r>
              <a:rPr lang="fr-CA" dirty="0"/>
              <a:t>In </a:t>
            </a:r>
            <a:r>
              <a:rPr lang="fr-CA" dirty="0" err="1"/>
              <a:t>prepping</a:t>
            </a:r>
            <a:r>
              <a:rPr lang="fr-CA" dirty="0"/>
              <a:t> for the </a:t>
            </a:r>
            <a:r>
              <a:rPr lang="fr-CA" dirty="0" err="1"/>
              <a:t>farewells</a:t>
            </a:r>
            <a:r>
              <a:rPr lang="fr-CA" dirty="0"/>
              <a:t>, </a:t>
            </a:r>
            <a:r>
              <a:rPr lang="fr-CA" dirty="0" err="1"/>
              <a:t>we’ll</a:t>
            </a:r>
            <a:r>
              <a:rPr lang="fr-CA" dirty="0"/>
              <a:t> have time to </a:t>
            </a:r>
            <a:r>
              <a:rPr lang="fr-CA" dirty="0" err="1"/>
              <a:t>say</a:t>
            </a:r>
            <a:r>
              <a:rPr lang="fr-CA" dirty="0"/>
              <a:t> good bye</a:t>
            </a:r>
            <a:r>
              <a:rPr lang="fr-CA" baseline="0" dirty="0"/>
              <a:t> in </a:t>
            </a:r>
            <a:r>
              <a:rPr lang="fr-CA" baseline="0" dirty="0" err="1"/>
              <a:t>plenary</a:t>
            </a:r>
            <a:r>
              <a:rPr lang="fr-CA" baseline="0" dirty="0"/>
              <a:t> –</a:t>
            </a:r>
            <a:r>
              <a:rPr lang="fr-CA" baseline="0" dirty="0" err="1"/>
              <a:t>maybe</a:t>
            </a:r>
            <a:r>
              <a:rPr lang="fr-CA" baseline="0" dirty="0"/>
              <a:t> 2 or 3 participants, and all of us in </a:t>
            </a:r>
            <a:r>
              <a:rPr lang="fr-CA" baseline="0" dirty="0" err="1"/>
              <a:t>small</a:t>
            </a:r>
            <a:r>
              <a:rPr lang="fr-CA" baseline="0" dirty="0"/>
              <a:t> </a:t>
            </a:r>
            <a:r>
              <a:rPr lang="fr-CA" baseline="0" dirty="0" err="1"/>
              <a:t>breakout</a:t>
            </a:r>
            <a:r>
              <a:rPr lang="fr-CA" baseline="0" dirty="0"/>
              <a:t> </a:t>
            </a:r>
            <a:r>
              <a:rPr lang="fr-CA" baseline="0" dirty="0" err="1"/>
              <a:t>rooms</a:t>
            </a:r>
            <a:endParaRPr lang="fr-CA" baseline="0" dirty="0"/>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idea: You may want to share a quick thought or a phrase you feel like</a:t>
            </a:r>
            <a:r>
              <a:rPr lang="en-US" baseline="0" dirty="0"/>
              <a:t> sharing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Before, some had asked, but in breakout rooms I may find someone I haven’t met during the whole program… and that’s exactly it, we all have come together for 8 weeks during this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What about the Buddy System? You may meet with your buddies to do a celebration on your own </a:t>
            </a:r>
            <a:r>
              <a:rPr lang="en-US" baseline="0" dirty="0">
                <a:sym typeface="Wingdings" panose="05000000000000000000" pitchFamily="2" charset="2"/>
              </a:rPr>
              <a:t></a:t>
            </a:r>
            <a:endParaRPr lang="en-CA" dirty="0"/>
          </a:p>
          <a:p>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1338148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5000" lnSpcReduction="10000"/>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Dani: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err="1"/>
              <a:t>Understanding</a:t>
            </a:r>
            <a:r>
              <a:rPr lang="fr-CA" dirty="0"/>
              <a:t> </a:t>
            </a:r>
            <a:r>
              <a:rPr lang="fr-CA" dirty="0" err="1"/>
              <a:t>some</a:t>
            </a:r>
            <a:r>
              <a:rPr lang="fr-CA" dirty="0"/>
              <a:t> of the </a:t>
            </a:r>
            <a:r>
              <a:rPr lang="fr-CA" dirty="0" err="1"/>
              <a:t>facilitators</a:t>
            </a:r>
            <a:r>
              <a:rPr lang="fr-CA" dirty="0"/>
              <a:t> </a:t>
            </a:r>
            <a:r>
              <a:rPr lang="fr-CA" dirty="0" err="1"/>
              <a:t>couldn’t</a:t>
            </a:r>
            <a:r>
              <a:rPr lang="fr-CA" dirty="0"/>
              <a:t> </a:t>
            </a:r>
            <a:r>
              <a:rPr lang="fr-CA" dirty="0" err="1"/>
              <a:t>make</a:t>
            </a:r>
            <a:r>
              <a:rPr lang="fr-CA" dirty="0"/>
              <a:t> </a:t>
            </a:r>
            <a:r>
              <a:rPr lang="fr-CA" dirty="0" err="1"/>
              <a:t>it</a:t>
            </a:r>
            <a:r>
              <a:rPr lang="fr-CA" dirty="0"/>
              <a:t> to </a:t>
            </a:r>
            <a:r>
              <a:rPr lang="fr-CA" dirty="0" err="1"/>
              <a:t>today’s</a:t>
            </a:r>
            <a:r>
              <a:rPr lang="fr-CA" dirty="0"/>
              <a:t> session, </a:t>
            </a:r>
            <a:r>
              <a:rPr lang="fr-CA" dirty="0" err="1"/>
              <a:t>I’ll</a:t>
            </a:r>
            <a:r>
              <a:rPr lang="fr-CA" dirty="0"/>
              <a:t> invite the </a:t>
            </a:r>
            <a:r>
              <a:rPr lang="fr-CA" dirty="0" err="1"/>
              <a:t>facilitators</a:t>
            </a:r>
            <a:r>
              <a:rPr lang="fr-CA" dirty="0"/>
              <a:t> </a:t>
            </a:r>
            <a:r>
              <a:rPr lang="fr-CA" dirty="0" err="1"/>
              <a:t>from</a:t>
            </a:r>
            <a:r>
              <a:rPr lang="fr-CA" dirty="0"/>
              <a:t> </a:t>
            </a:r>
            <a:r>
              <a:rPr lang="fr-CA" dirty="0" err="1"/>
              <a:t>this</a:t>
            </a:r>
            <a:r>
              <a:rPr lang="fr-CA" dirty="0"/>
              <a:t> and </a:t>
            </a:r>
            <a:r>
              <a:rPr lang="fr-CA" dirty="0" err="1"/>
              <a:t>previous</a:t>
            </a:r>
            <a:r>
              <a:rPr lang="fr-CA" dirty="0"/>
              <a:t> </a:t>
            </a:r>
            <a:r>
              <a:rPr lang="fr-CA" dirty="0" err="1"/>
              <a:t>co-horts</a:t>
            </a:r>
            <a:r>
              <a:rPr lang="fr-CA" dirty="0"/>
              <a:t>, to come to the microphone and </a:t>
            </a:r>
            <a:r>
              <a:rPr lang="fr-CA" dirty="0" err="1"/>
              <a:t>share</a:t>
            </a:r>
            <a:r>
              <a:rPr lang="fr-CA" dirty="0"/>
              <a:t> a </a:t>
            </a:r>
            <a:r>
              <a:rPr lang="fr-CA" dirty="0" err="1"/>
              <a:t>thought</a:t>
            </a:r>
            <a:r>
              <a:rPr lang="fr-CA" dirty="0"/>
              <a:t> about the program and </a:t>
            </a:r>
            <a:r>
              <a:rPr lang="fr-CA" dirty="0" err="1"/>
              <a:t>particularly</a:t>
            </a:r>
            <a:r>
              <a:rPr lang="fr-CA" dirty="0"/>
              <a:t> how the </a:t>
            </a:r>
            <a:r>
              <a:rPr lang="fr-CA" dirty="0" err="1"/>
              <a:t>experience</a:t>
            </a:r>
            <a:r>
              <a:rPr lang="fr-CA" dirty="0"/>
              <a:t> of </a:t>
            </a:r>
            <a:r>
              <a:rPr lang="fr-CA" dirty="0" err="1"/>
              <a:t>co-deilvering</a:t>
            </a:r>
            <a:r>
              <a:rPr lang="fr-CA" dirty="0"/>
              <a:t> the program has been?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err="1"/>
              <a:t>Who</a:t>
            </a:r>
            <a:r>
              <a:rPr lang="fr-CA" dirty="0"/>
              <a:t> </a:t>
            </a:r>
            <a:r>
              <a:rPr lang="fr-CA" dirty="0" err="1"/>
              <a:t>would</a:t>
            </a:r>
            <a:r>
              <a:rPr lang="fr-CA" dirty="0"/>
              <a:t> like to go?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t>((look for </a:t>
            </a:r>
            <a:r>
              <a:rPr lang="fr-CA" dirty="0" err="1"/>
              <a:t>facilitators</a:t>
            </a:r>
            <a:r>
              <a:rPr lang="fr-CA" dirty="0"/>
              <a:t> and </a:t>
            </a:r>
            <a:r>
              <a:rPr lang="fr-CA" dirty="0" err="1"/>
              <a:t>give</a:t>
            </a:r>
            <a:r>
              <a:rPr lang="fr-CA" dirty="0"/>
              <a:t> </a:t>
            </a:r>
            <a:r>
              <a:rPr lang="fr-CA" dirty="0" err="1"/>
              <a:t>them</a:t>
            </a:r>
            <a:r>
              <a:rPr lang="fr-CA" dirty="0"/>
              <a:t> the microphone))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t>((as a </a:t>
            </a:r>
            <a:r>
              <a:rPr lang="fr-CA" dirty="0" err="1"/>
              <a:t>reference</a:t>
            </a:r>
            <a:r>
              <a:rPr lang="fr-CA" dirty="0"/>
              <a:t>… no </a:t>
            </a:r>
            <a:r>
              <a:rPr lang="fr-CA" dirty="0" err="1"/>
              <a:t>need</a:t>
            </a:r>
            <a:r>
              <a:rPr lang="fr-CA" dirty="0"/>
              <a:t> to mention </a:t>
            </a:r>
            <a:r>
              <a:rPr lang="fr-CA" dirty="0" err="1"/>
              <a:t>this</a:t>
            </a:r>
            <a:r>
              <a:rPr lang="fr-CA" dirty="0"/>
              <a:t> </a:t>
            </a:r>
            <a:r>
              <a:rPr lang="fr-CA" dirty="0" err="1"/>
              <a:t>list</a:t>
            </a: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t>Here a partial list of facilitators from various government Departments/Agencies, including:</a:t>
            </a:r>
          </a:p>
          <a:p>
            <a:pPr marL="628650" lvl="1" indent="-171450">
              <a:spcAft>
                <a:spcPts val="600"/>
              </a:spcAft>
              <a:buFont typeface="Arial" panose="020B0604020202020204" pitchFamily="34" charset="0"/>
              <a:buChar char="•"/>
            </a:pPr>
            <a:r>
              <a:rPr lang="en-US" sz="1200" dirty="0"/>
              <a:t>Service Canada</a:t>
            </a:r>
          </a:p>
          <a:p>
            <a:pPr marL="628650" lvl="1" indent="-171450">
              <a:spcAft>
                <a:spcPts val="600"/>
              </a:spcAft>
              <a:buFont typeface="Arial" panose="020B0604020202020204" pitchFamily="34" charset="0"/>
              <a:buChar char="•"/>
            </a:pPr>
            <a:r>
              <a:rPr lang="en-US" sz="1200" dirty="0"/>
              <a:t>Office of the Secretary to the Governor General</a:t>
            </a:r>
          </a:p>
          <a:p>
            <a:pPr marL="628650" lvl="1" indent="-171450">
              <a:spcAft>
                <a:spcPts val="600"/>
              </a:spcAft>
              <a:buFont typeface="Arial" panose="020B0604020202020204" pitchFamily="34" charset="0"/>
              <a:buChar char="•"/>
            </a:pPr>
            <a:r>
              <a:rPr lang="en-US" sz="1200" dirty="0"/>
              <a:t>Indigenous Services Canada</a:t>
            </a:r>
          </a:p>
          <a:p>
            <a:pPr marL="628650" lvl="1" indent="-171450">
              <a:spcAft>
                <a:spcPts val="600"/>
              </a:spcAft>
              <a:buFont typeface="Arial" panose="020B0604020202020204" pitchFamily="34" charset="0"/>
              <a:buChar char="•"/>
            </a:pPr>
            <a:r>
              <a:rPr lang="en-US" sz="1200" dirty="0"/>
              <a:t>Public Services and Procurement Canada</a:t>
            </a:r>
          </a:p>
          <a:p>
            <a:pPr marL="628650" lvl="1" indent="-171450">
              <a:spcAft>
                <a:spcPts val="600"/>
              </a:spcAft>
              <a:buFont typeface="Arial" panose="020B0604020202020204" pitchFamily="34" charset="0"/>
              <a:buChar char="•"/>
            </a:pPr>
            <a:r>
              <a:rPr lang="en-US" sz="1200" dirty="0"/>
              <a:t>Financial Transactions and Reports Analysis Centre of Canada</a:t>
            </a:r>
          </a:p>
          <a:p>
            <a:pPr marL="628650" lvl="1" indent="-171450">
              <a:spcAft>
                <a:spcPts val="600"/>
              </a:spcAft>
              <a:buFont typeface="Arial" panose="020B0604020202020204" pitchFamily="34" charset="0"/>
              <a:buChar char="•"/>
            </a:pPr>
            <a:r>
              <a:rPr lang="en-US" sz="1200" dirty="0"/>
              <a:t>Canada Border Services Agency</a:t>
            </a:r>
          </a:p>
          <a:p>
            <a:pPr marL="628650" lvl="1" indent="-171450">
              <a:spcAft>
                <a:spcPts val="600"/>
              </a:spcAft>
              <a:buFont typeface="Arial" panose="020B0604020202020204" pitchFamily="34" charset="0"/>
              <a:buChar char="•"/>
            </a:pPr>
            <a:r>
              <a:rPr lang="en-US" sz="1200" dirty="0"/>
              <a:t>Treasury Board of Canada Secretariat</a:t>
            </a:r>
          </a:p>
          <a:p>
            <a:pPr marL="628650" lvl="1" indent="-171450">
              <a:spcAft>
                <a:spcPts val="600"/>
              </a:spcAft>
              <a:buFont typeface="Arial" panose="020B0604020202020204" pitchFamily="34" charset="0"/>
              <a:buChar char="•"/>
            </a:pPr>
            <a:r>
              <a:rPr lang="en-US" sz="1200" dirty="0"/>
              <a:t>Canada Revenue Agency</a:t>
            </a:r>
          </a:p>
          <a:p>
            <a:pPr marL="628650" lvl="1" indent="-171450">
              <a:spcAft>
                <a:spcPts val="600"/>
              </a:spcAft>
              <a:buFont typeface="Arial" panose="020B0604020202020204" pitchFamily="34" charset="0"/>
              <a:buChar char="•"/>
            </a:pPr>
            <a:r>
              <a:rPr lang="en-US" sz="1200" dirty="0"/>
              <a:t>Immigration,</a:t>
            </a:r>
            <a:r>
              <a:rPr lang="en-US" sz="1200" baseline="0" dirty="0"/>
              <a:t> Refugees and Citizenship Canada</a:t>
            </a:r>
            <a:endParaRPr lang="fr-CA" sz="1200" dirty="0"/>
          </a:p>
          <a:p>
            <a:r>
              <a:rPr lang="en-US" dirty="0"/>
              <a:t>))</a:t>
            </a:r>
          </a:p>
        </p:txBody>
      </p:sp>
      <p:sp>
        <p:nvSpPr>
          <p:cNvPr id="4" name="Slide Number Placeholder 3"/>
          <p:cNvSpPr>
            <a:spLocks noGrp="1"/>
          </p:cNvSpPr>
          <p:nvPr>
            <p:ph type="sldNum" sz="quarter" idx="10"/>
          </p:nvPr>
        </p:nvSpPr>
        <p:spPr/>
        <p:txBody>
          <a:bodyPr/>
          <a:lstStyle/>
          <a:p>
            <a:fld id="{C6C9EB95-B0B3-48AB-917D-E5E386E0913A}" type="slidenum">
              <a:rPr lang="fr-CA" smtClean="0"/>
              <a:t>16</a:t>
            </a:fld>
            <a:endParaRPr lang="fr-CA" dirty="0"/>
          </a:p>
        </p:txBody>
      </p:sp>
    </p:spTree>
    <p:extLst>
      <p:ext uri="{BB962C8B-B14F-4D97-AF65-F5344CB8AC3E}">
        <p14:creationId xmlns:p14="http://schemas.microsoft.com/office/powerpoint/2010/main" val="4078837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Alejandro:</a:t>
            </a:r>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As </a:t>
            </a:r>
            <a:r>
              <a:rPr lang="fr-CA" dirty="0" err="1"/>
              <a:t>usual</a:t>
            </a:r>
            <a:r>
              <a:rPr lang="fr-CA" dirty="0"/>
              <a:t>, </a:t>
            </a:r>
            <a:r>
              <a:rPr lang="fr-CA" dirty="0" err="1"/>
              <a:t>you’ll</a:t>
            </a:r>
            <a:r>
              <a:rPr lang="fr-CA" dirty="0"/>
              <a:t> have time to debrief in </a:t>
            </a:r>
            <a:r>
              <a:rPr lang="fr-CA" dirty="0" err="1"/>
              <a:t>small</a:t>
            </a:r>
            <a:r>
              <a:rPr lang="fr-CA" dirty="0"/>
              <a:t> groups</a:t>
            </a:r>
            <a:r>
              <a:rPr lang="fr-CA" baseline="0" dirty="0"/>
              <a:t> (of 4-6), </a:t>
            </a:r>
            <a:r>
              <a:rPr lang="fr-CA" baseline="0" dirty="0" err="1"/>
              <a:t>here</a:t>
            </a:r>
            <a:r>
              <a:rPr lang="fr-CA" baseline="0" dirty="0"/>
              <a:t> are </a:t>
            </a:r>
            <a:r>
              <a:rPr lang="fr-CA" baseline="0" dirty="0" err="1"/>
              <a:t>some</a:t>
            </a:r>
            <a:r>
              <a:rPr lang="fr-CA" baseline="0" dirty="0"/>
              <a:t> prompts for </a:t>
            </a:r>
            <a:r>
              <a:rPr lang="fr-CA" baseline="0" dirty="0" err="1"/>
              <a:t>your</a:t>
            </a:r>
            <a:r>
              <a:rPr lang="fr-CA" baseline="0" dirty="0"/>
              <a:t> sharing in </a:t>
            </a:r>
            <a:r>
              <a:rPr lang="fr-CA" baseline="0" dirty="0" err="1"/>
              <a:t>small</a:t>
            </a:r>
            <a:r>
              <a:rPr lang="fr-CA" baseline="0" dirty="0"/>
              <a:t> groups:</a:t>
            </a:r>
          </a:p>
          <a:p>
            <a:pPr marL="171450" indent="-171450">
              <a:buFont typeface="Arial" panose="020B0604020202020204" pitchFamily="34" charset="0"/>
              <a:buChar char="•"/>
            </a:pPr>
            <a:r>
              <a:rPr lang="fr-CA" baseline="0" dirty="0" err="1"/>
              <a:t>Resiliency</a:t>
            </a:r>
            <a:endParaRPr lang="fr-CA" baseline="0" dirty="0"/>
          </a:p>
          <a:p>
            <a:pPr marL="171450" indent="-171450">
              <a:buFont typeface="Arial" panose="020B0604020202020204" pitchFamily="34" charset="0"/>
              <a:buChar char="•"/>
            </a:pPr>
            <a:r>
              <a:rPr lang="fr-CA" baseline="0" dirty="0"/>
              <a:t>Value-</a:t>
            </a:r>
            <a:r>
              <a:rPr lang="fr-CA" baseline="0" dirty="0" err="1"/>
              <a:t>based</a:t>
            </a:r>
            <a:r>
              <a:rPr lang="fr-CA" baseline="0" dirty="0"/>
              <a:t> </a:t>
            </a:r>
            <a:r>
              <a:rPr lang="fr-CA" baseline="0" dirty="0" err="1"/>
              <a:t>Mindfulness</a:t>
            </a:r>
            <a:endParaRPr lang="fr-CA" baseline="0" dirty="0"/>
          </a:p>
          <a:p>
            <a:pPr marL="171450" indent="-171450">
              <a:buFont typeface="Arial" panose="020B0604020202020204" pitchFamily="34" charset="0"/>
              <a:buChar char="•"/>
            </a:pPr>
            <a:r>
              <a:rPr lang="fr-CA" baseline="0" dirty="0" err="1"/>
              <a:t>Mindfulness</a:t>
            </a:r>
            <a:r>
              <a:rPr lang="fr-CA" baseline="0" dirty="0"/>
              <a:t> on the spot</a:t>
            </a:r>
          </a:p>
          <a:p>
            <a:pPr marL="171450" indent="-171450">
              <a:buFont typeface="Arial" panose="020B0604020202020204" pitchFamily="34" charset="0"/>
              <a:buChar char="•"/>
            </a:pPr>
            <a:r>
              <a:rPr lang="fr-CA" baseline="0" dirty="0" err="1"/>
              <a:t>Resources</a:t>
            </a:r>
            <a:endParaRPr lang="fr-CA" baseline="0" dirty="0"/>
          </a:p>
          <a:p>
            <a:pPr marL="171450" indent="-171450">
              <a:buFont typeface="Arial" panose="020B0604020202020204" pitchFamily="34" charset="0"/>
              <a:buChar char="•"/>
            </a:pPr>
            <a:r>
              <a:rPr lang="fr-CA" baseline="0" dirty="0" err="1"/>
              <a:t>Farewells</a:t>
            </a:r>
            <a:endParaRPr lang="fr-CA" baseline="0" dirty="0"/>
          </a:p>
          <a:p>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t>
            </a:r>
            <a:r>
              <a:rPr lang="fr-CA" dirty="0" err="1"/>
              <a:t>depending</a:t>
            </a:r>
            <a:r>
              <a:rPr lang="fr-CA" dirty="0"/>
              <a:t> on time, open the </a:t>
            </a:r>
            <a:r>
              <a:rPr lang="fr-CA" dirty="0" err="1"/>
              <a:t>mic</a:t>
            </a:r>
            <a:r>
              <a:rPr lang="fr-CA" dirty="0"/>
              <a:t> for </a:t>
            </a:r>
            <a:r>
              <a:rPr lang="fr-CA" dirty="0" err="1"/>
              <a:t>plenary</a:t>
            </a:r>
            <a:r>
              <a:rPr lang="fr-CA" dirty="0"/>
              <a:t> sharing for 2 or 3 participants</a:t>
            </a:r>
            <a:r>
              <a:rPr lang="fr-CA" baseline="0" dirty="0"/>
              <a:t>):</a:t>
            </a:r>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262586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Alejandro: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r>
              <a:rPr lang="en-US" dirty="0"/>
              <a:t>Remembering the</a:t>
            </a:r>
            <a:r>
              <a:rPr lang="en-US" baseline="0" dirty="0"/>
              <a:t> goal of this program is to (read slide)</a:t>
            </a:r>
          </a:p>
          <a:p>
            <a:endParaRPr lang="en-US" baseline="0" dirty="0"/>
          </a:p>
          <a:p>
            <a:r>
              <a:rPr lang="en-US" baseline="0" dirty="0"/>
              <a:t>((Share the </a:t>
            </a:r>
            <a:r>
              <a:rPr lang="en-US" baseline="0" dirty="0" err="1"/>
              <a:t>MSForms</a:t>
            </a:r>
            <a:r>
              <a:rPr lang="en-US" baseline="0" dirty="0"/>
              <a:t> evaluation link))</a:t>
            </a:r>
            <a:endParaRPr lang="en-US" dirty="0"/>
          </a:p>
        </p:txBody>
      </p:sp>
      <p:sp>
        <p:nvSpPr>
          <p:cNvPr id="4" name="Slide Number Placeholder 3"/>
          <p:cNvSpPr>
            <a:spLocks noGrp="1"/>
          </p:cNvSpPr>
          <p:nvPr>
            <p:ph type="sldNum" sz="quarter" idx="10"/>
          </p:nvPr>
        </p:nvSpPr>
        <p:spPr/>
        <p:txBody>
          <a:bodyPr/>
          <a:lstStyle/>
          <a:p>
            <a:pPr>
              <a:defRPr/>
            </a:pPr>
            <a:fld id="{FE284EBD-CBB1-4A99-ABB1-E39FD7904359}" type="slidenum">
              <a:rPr lang="en-CA" smtClean="0"/>
              <a:pPr>
                <a:defRPr/>
              </a:pPr>
              <a:t>18</a:t>
            </a:fld>
            <a:endParaRPr lang="en-CA"/>
          </a:p>
        </p:txBody>
      </p:sp>
    </p:spTree>
    <p:extLst>
      <p:ext uri="{BB962C8B-B14F-4D97-AF65-F5344CB8AC3E}">
        <p14:creationId xmlns:p14="http://schemas.microsoft.com/office/powerpoint/2010/main" val="851048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Alejandro: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err="1"/>
              <a:t>Clapping</a:t>
            </a:r>
            <a:r>
              <a:rPr lang="fr-CA" dirty="0"/>
              <a:t> images - </a:t>
            </a:r>
            <a:r>
              <a:rPr lang="en-CA" dirty="0">
                <a:hlinkClick r:id="rId3"/>
              </a:rPr>
              <a:t>https://giphy.com/embed/7Xmgrc6ty9XlZU6h2M</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((Share the </a:t>
            </a:r>
            <a:r>
              <a:rPr lang="en-US" baseline="0" dirty="0" err="1"/>
              <a:t>MSForms</a:t>
            </a:r>
            <a:r>
              <a:rPr lang="en-US" baseline="0" dirty="0"/>
              <a:t> evaluation link))</a:t>
            </a:r>
            <a:endParaRPr lang="en-US"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321027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latin typeface="+mn-lt"/>
              </a:rPr>
              <a:t>Leanne: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200" dirty="0">
              <a:latin typeface="+mn-lt"/>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mn-lt"/>
              </a:rPr>
              <a:t>Good morning good afternoon everyone,</a:t>
            </a:r>
            <a:r>
              <a:rPr lang="en-CA" sz="1200" i="0" kern="1200" dirty="0">
                <a:solidFill>
                  <a:schemeClr val="tx1"/>
                </a:solidFill>
                <a:effectLst/>
                <a:latin typeface="+mn-lt"/>
                <a:ea typeface="+mn-ea"/>
                <a:cs typeface="+mn-cs"/>
              </a:rPr>
              <a:t> First, I invite you to reflect on the land you are connecting from, and I would like to acknowledge that I am transmitting to you from the traditional Territory of the </a:t>
            </a:r>
            <a:r>
              <a:rPr lang="en-CA" sz="1200" i="0" kern="1200" dirty="0" err="1">
                <a:solidFill>
                  <a:schemeClr val="tx1"/>
                </a:solidFill>
                <a:effectLst/>
                <a:latin typeface="+mn-lt"/>
                <a:ea typeface="+mn-ea"/>
                <a:cs typeface="+mn-cs"/>
              </a:rPr>
              <a:t>Anishnaabe</a:t>
            </a:r>
            <a:r>
              <a:rPr lang="en-CA" sz="1200" i="0" kern="1200" dirty="0">
                <a:solidFill>
                  <a:schemeClr val="tx1"/>
                </a:solidFill>
                <a:effectLst/>
                <a:latin typeface="+mn-lt"/>
                <a:ea typeface="+mn-ea"/>
                <a:cs typeface="+mn-cs"/>
              </a:rPr>
              <a:t> Algonquin People; in Gatineau QC</a:t>
            </a:r>
            <a:r>
              <a:rPr lang="en-CA" sz="1200" i="1"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CA" sz="1200" dirty="0">
                <a:solidFill>
                  <a:srgbClr val="000000"/>
                </a:solidFill>
                <a:effectLst/>
                <a:latin typeface="+mn-lt"/>
                <a:ea typeface="Arial" panose="020B0604020202020204" pitchFamily="34" charset="0"/>
              </a:rPr>
              <a:t>Please note that this session is being recorded. By remaining as a participant, we will interpret that as your consent to being recorded and we thank you for staying with us.</a:t>
            </a:r>
            <a:r>
              <a:rPr lang="en-CA" sz="1200" dirty="0">
                <a:solidFill>
                  <a:srgbClr val="0000FF"/>
                </a:solidFill>
                <a:effectLst/>
                <a:latin typeface="+mn-lt"/>
                <a:ea typeface="Arial" panose="020B0604020202020204" pitchFamily="34" charset="0"/>
              </a:rPr>
              <a:t> </a:t>
            </a:r>
            <a:br>
              <a:rPr lang="en-CA" sz="1200" dirty="0">
                <a:solidFill>
                  <a:srgbClr val="0000FF"/>
                </a:solidFill>
                <a:effectLst/>
                <a:latin typeface="+mn-lt"/>
                <a:ea typeface="Arial" panose="020B0604020202020204" pitchFamily="34" charset="0"/>
              </a:rPr>
            </a:br>
            <a:r>
              <a:rPr lang="en-CA" sz="1200" dirty="0">
                <a:solidFill>
                  <a:srgbClr val="0000FF"/>
                </a:solidFill>
                <a:effectLst/>
                <a:latin typeface="+mn-lt"/>
                <a:ea typeface="Arial" panose="020B0604020202020204" pitchFamily="34" charset="0"/>
              </a:rPr>
              <a:t>//</a:t>
            </a:r>
            <a:r>
              <a:rPr lang="en-CA" sz="1200" dirty="0">
                <a:solidFill>
                  <a:srgbClr val="000000"/>
                </a:solidFill>
                <a:effectLst/>
                <a:latin typeface="+mn-lt"/>
                <a:ea typeface="Arial" panose="020B0604020202020204" pitchFamily="34" charset="0"/>
              </a:rPr>
              <a:t> </a:t>
            </a:r>
            <a:r>
              <a:rPr lang="en-CA" sz="1200" dirty="0" err="1">
                <a:solidFill>
                  <a:srgbClr val="0000FF"/>
                </a:solidFill>
                <a:effectLst/>
                <a:latin typeface="+mn-lt"/>
                <a:ea typeface="Arial" panose="020B0604020202020204" pitchFamily="34" charset="0"/>
              </a:rPr>
              <a:t>Cette</a:t>
            </a:r>
            <a:r>
              <a:rPr lang="en-CA" sz="1200" dirty="0">
                <a:solidFill>
                  <a:srgbClr val="0000FF"/>
                </a:solidFill>
                <a:effectLst/>
                <a:latin typeface="+mn-lt"/>
                <a:ea typeface="Arial" panose="020B0604020202020204" pitchFamily="34" charset="0"/>
              </a:rPr>
              <a:t> session </a:t>
            </a:r>
            <a:r>
              <a:rPr lang="en-CA" sz="1200" dirty="0" err="1">
                <a:solidFill>
                  <a:srgbClr val="0000FF"/>
                </a:solidFill>
                <a:effectLst/>
                <a:latin typeface="+mn-lt"/>
                <a:ea typeface="Arial" panose="020B0604020202020204" pitchFamily="34" charset="0"/>
              </a:rPr>
              <a:t>est</a:t>
            </a:r>
            <a:r>
              <a:rPr lang="en-CA" sz="1200" dirty="0">
                <a:solidFill>
                  <a:srgbClr val="0000FF"/>
                </a:solidFill>
                <a:effectLst/>
                <a:latin typeface="+mn-lt"/>
                <a:ea typeface="Arial" panose="020B0604020202020204" pitchFamily="34" charset="0"/>
              </a:rPr>
              <a:t> </a:t>
            </a:r>
            <a:r>
              <a:rPr lang="en-CA" sz="1200" dirty="0" err="1">
                <a:solidFill>
                  <a:srgbClr val="0000FF"/>
                </a:solidFill>
                <a:effectLst/>
                <a:latin typeface="+mn-lt"/>
                <a:ea typeface="Arial" panose="020B0604020202020204" pitchFamily="34" charset="0"/>
              </a:rPr>
              <a:t>enregistrée</a:t>
            </a:r>
            <a:r>
              <a:rPr lang="en-CA" sz="1200" dirty="0">
                <a:solidFill>
                  <a:srgbClr val="0000FF"/>
                </a:solidFill>
                <a:effectLst/>
                <a:latin typeface="+mn-lt"/>
                <a:ea typeface="Arial" panose="020B0604020202020204" pitchFamily="34" charset="0"/>
              </a:rPr>
              <a:t>. </a:t>
            </a:r>
            <a:r>
              <a:rPr lang="fr-CA" sz="1200" dirty="0">
                <a:solidFill>
                  <a:srgbClr val="0000FF"/>
                </a:solidFill>
                <a:effectLst/>
                <a:latin typeface="+mn-lt"/>
                <a:ea typeface="Arial" panose="020B0604020202020204" pitchFamily="34" charset="0"/>
              </a:rPr>
              <a:t>Nous interprétons le fait que vous demeurez en tant que participant comme votre consentement à faire partie de l’enregistrement. </a:t>
            </a:r>
            <a:r>
              <a:rPr lang="en-CA" sz="1200" dirty="0">
                <a:solidFill>
                  <a:srgbClr val="0000FF"/>
                </a:solidFill>
                <a:effectLst/>
                <a:latin typeface="+mn-lt"/>
                <a:ea typeface="Arial" panose="020B0604020202020204" pitchFamily="34" charset="0"/>
              </a:rPr>
              <a:t>Nous </a:t>
            </a:r>
            <a:r>
              <a:rPr lang="en-CA" sz="1200" dirty="0" err="1">
                <a:solidFill>
                  <a:srgbClr val="0000FF"/>
                </a:solidFill>
                <a:effectLst/>
                <a:latin typeface="+mn-lt"/>
                <a:ea typeface="Arial" panose="020B0604020202020204" pitchFamily="34" charset="0"/>
              </a:rPr>
              <a:t>vous</a:t>
            </a:r>
            <a:r>
              <a:rPr lang="en-CA" sz="1200" dirty="0">
                <a:solidFill>
                  <a:srgbClr val="0000FF"/>
                </a:solidFill>
                <a:effectLst/>
                <a:latin typeface="+mn-lt"/>
                <a:ea typeface="Arial" panose="020B0604020202020204" pitchFamily="34" charset="0"/>
              </a:rPr>
              <a:t> </a:t>
            </a:r>
            <a:r>
              <a:rPr lang="en-CA" sz="1200" dirty="0" err="1">
                <a:solidFill>
                  <a:srgbClr val="0000FF"/>
                </a:solidFill>
                <a:effectLst/>
                <a:latin typeface="+mn-lt"/>
                <a:ea typeface="Arial" panose="020B0604020202020204" pitchFamily="34" charset="0"/>
              </a:rPr>
              <a:t>remercions</a:t>
            </a:r>
            <a:r>
              <a:rPr lang="en-CA" sz="1200" dirty="0">
                <a:solidFill>
                  <a:srgbClr val="0000FF"/>
                </a:solidFill>
                <a:effectLst/>
                <a:latin typeface="+mn-lt"/>
                <a:ea typeface="Arial" panose="020B0604020202020204" pitchFamily="34" charset="0"/>
              </a:rPr>
              <a:t> de </a:t>
            </a:r>
            <a:r>
              <a:rPr lang="en-CA" sz="1200" dirty="0" err="1">
                <a:solidFill>
                  <a:srgbClr val="0000FF"/>
                </a:solidFill>
                <a:effectLst/>
                <a:latin typeface="+mn-lt"/>
                <a:ea typeface="Arial" panose="020B0604020202020204" pitchFamily="34" charset="0"/>
              </a:rPr>
              <a:t>votre</a:t>
            </a:r>
            <a:r>
              <a:rPr lang="en-CA" sz="1200" dirty="0">
                <a:solidFill>
                  <a:srgbClr val="0000FF"/>
                </a:solidFill>
                <a:effectLst/>
                <a:latin typeface="+mn-lt"/>
                <a:ea typeface="Arial" panose="020B0604020202020204" pitchFamily="34" charset="0"/>
              </a:rPr>
              <a:t> collaboration</a:t>
            </a:r>
            <a:endParaRPr lang="en-CA" sz="1200" i="0" noProof="0" dirty="0">
              <a:latin typeface="+mn-lt"/>
            </a:endParaRPr>
          </a:p>
          <a:p>
            <a:pPr marL="171450" lvl="0" indent="-171450">
              <a:spcAft>
                <a:spcPts val="600"/>
              </a:spcAft>
              <a:buFont typeface="Arial" panose="020B0604020202020204" pitchFamily="34" charset="0"/>
              <a:buChar char="•"/>
            </a:pPr>
            <a:r>
              <a:rPr lang="en-CA" sz="1200" i="0" kern="1200" noProof="0" dirty="0">
                <a:solidFill>
                  <a:schemeClr val="tx1"/>
                </a:solidFill>
                <a:effectLst/>
                <a:latin typeface="+mn-lt"/>
                <a:ea typeface="+mn-ea"/>
                <a:cs typeface="+mn-cs"/>
              </a:rPr>
              <a:t>As today’s session is delivered in English, feel free to express yourself in the official language of your choice</a:t>
            </a:r>
            <a:br>
              <a:rPr lang="en-CA" sz="1200" i="0" kern="1200" noProof="0" dirty="0">
                <a:solidFill>
                  <a:schemeClr val="tx1"/>
                </a:solidFill>
                <a:effectLst/>
                <a:latin typeface="+mn-lt"/>
                <a:ea typeface="+mn-ea"/>
                <a:cs typeface="+mn-cs"/>
              </a:rPr>
            </a:br>
            <a:r>
              <a:rPr lang="en-CA" sz="1200" i="0" kern="1200" noProof="0" dirty="0">
                <a:solidFill>
                  <a:schemeClr val="tx1"/>
                </a:solidFill>
                <a:effectLst/>
                <a:latin typeface="+mn-lt"/>
                <a:ea typeface="+mn-ea"/>
                <a:cs typeface="+mn-cs"/>
              </a:rPr>
              <a:t>// </a:t>
            </a:r>
            <a:r>
              <a:rPr lang="fr-FR" sz="1200" i="0" kern="1200" noProof="0" dirty="0">
                <a:solidFill>
                  <a:schemeClr val="tx1"/>
                </a:solidFill>
                <a:effectLst/>
                <a:latin typeface="+mn-lt"/>
                <a:ea typeface="+mn-ea"/>
                <a:cs typeface="+mn-cs"/>
              </a:rPr>
              <a:t>La session d'aujourd'hui étant dispensée en anglais, n'hésitez pas à vous exprimer dans la langue officielle de votre choix.</a:t>
            </a:r>
          </a:p>
          <a:p>
            <a:pPr marL="171450" lvl="0" indent="-171450">
              <a:spcAft>
                <a:spcPts val="600"/>
              </a:spcAft>
              <a:buFont typeface="Arial" panose="020B0604020202020204" pitchFamily="34" charset="0"/>
              <a:buChar char="•"/>
            </a:pPr>
            <a:r>
              <a:rPr lang="fr-FR" sz="1200" i="0" kern="1200" noProof="0" dirty="0" err="1">
                <a:solidFill>
                  <a:schemeClr val="tx1"/>
                </a:solidFill>
                <a:effectLst/>
                <a:latin typeface="+mn-lt"/>
                <a:ea typeface="+mn-ea"/>
                <a:cs typeface="+mn-cs"/>
              </a:rPr>
              <a:t>Please</a:t>
            </a:r>
            <a:r>
              <a:rPr lang="fr-FR" sz="1200" i="0" kern="1200" noProof="0" dirty="0">
                <a:solidFill>
                  <a:schemeClr val="tx1"/>
                </a:solidFill>
                <a:effectLst/>
                <a:latin typeface="+mn-lt"/>
                <a:ea typeface="+mn-ea"/>
                <a:cs typeface="+mn-cs"/>
              </a:rPr>
              <a:t> note </a:t>
            </a:r>
            <a:r>
              <a:rPr lang="fr-FR" sz="1200" i="0" kern="1200" noProof="0" dirty="0" err="1">
                <a:solidFill>
                  <a:schemeClr val="tx1"/>
                </a:solidFill>
                <a:effectLst/>
                <a:latin typeface="+mn-lt"/>
                <a:ea typeface="+mn-ea"/>
                <a:cs typeface="+mn-cs"/>
              </a:rPr>
              <a:t>there</a:t>
            </a:r>
            <a:r>
              <a:rPr lang="fr-FR" sz="1200" i="0" kern="1200" noProof="0" dirty="0">
                <a:solidFill>
                  <a:schemeClr val="tx1"/>
                </a:solidFill>
                <a:effectLst/>
                <a:latin typeface="+mn-lt"/>
                <a:ea typeface="+mn-ea"/>
                <a:cs typeface="+mn-cs"/>
              </a:rPr>
              <a:t> </a:t>
            </a:r>
            <a:r>
              <a:rPr lang="fr-FR" sz="1200" i="0" kern="1200" noProof="0" dirty="0" err="1">
                <a:solidFill>
                  <a:schemeClr val="tx1"/>
                </a:solidFill>
                <a:effectLst/>
                <a:latin typeface="+mn-lt"/>
                <a:ea typeface="+mn-ea"/>
                <a:cs typeface="+mn-cs"/>
              </a:rPr>
              <a:t>is</a:t>
            </a:r>
            <a:r>
              <a:rPr lang="fr-FR" sz="1200" i="0" kern="1200" noProof="0" dirty="0">
                <a:solidFill>
                  <a:schemeClr val="tx1"/>
                </a:solidFill>
                <a:effectLst/>
                <a:latin typeface="+mn-lt"/>
                <a:ea typeface="+mn-ea"/>
                <a:cs typeface="+mn-cs"/>
              </a:rPr>
              <a:t> French </a:t>
            </a:r>
            <a:r>
              <a:rPr lang="fr-FR" sz="1200" i="0" kern="1200" noProof="0" dirty="0" err="1">
                <a:solidFill>
                  <a:schemeClr val="tx1"/>
                </a:solidFill>
                <a:effectLst/>
                <a:latin typeface="+mn-lt"/>
                <a:ea typeface="+mn-ea"/>
                <a:cs typeface="+mn-cs"/>
              </a:rPr>
              <a:t>offering</a:t>
            </a:r>
            <a:r>
              <a:rPr lang="fr-FR" sz="1200" i="0" kern="1200" noProof="0" dirty="0">
                <a:solidFill>
                  <a:schemeClr val="tx1"/>
                </a:solidFill>
                <a:effectLst/>
                <a:latin typeface="+mn-lt"/>
                <a:ea typeface="+mn-ea"/>
                <a:cs typeface="+mn-cs"/>
              </a:rPr>
              <a:t> </a:t>
            </a:r>
            <a:r>
              <a:rPr lang="fr-FR" sz="1200" i="0" kern="1200" noProof="0" dirty="0" err="1">
                <a:solidFill>
                  <a:schemeClr val="tx1"/>
                </a:solidFill>
                <a:effectLst/>
                <a:latin typeface="+mn-lt"/>
                <a:ea typeface="+mn-ea"/>
                <a:cs typeface="+mn-cs"/>
              </a:rPr>
              <a:t>usually</a:t>
            </a:r>
            <a:r>
              <a:rPr lang="fr-FR" sz="1200" i="0" kern="1200" noProof="0" dirty="0">
                <a:solidFill>
                  <a:schemeClr val="tx1"/>
                </a:solidFill>
                <a:effectLst/>
                <a:latin typeface="+mn-lt"/>
                <a:ea typeface="+mn-ea"/>
                <a:cs typeface="+mn-cs"/>
              </a:rPr>
              <a:t> </a:t>
            </a:r>
            <a:r>
              <a:rPr lang="fr-FR" sz="1200" i="0" kern="1200" noProof="0" dirty="0" err="1">
                <a:solidFill>
                  <a:schemeClr val="tx1"/>
                </a:solidFill>
                <a:effectLst/>
                <a:latin typeface="+mn-lt"/>
                <a:ea typeface="+mn-ea"/>
                <a:cs typeface="+mn-cs"/>
              </a:rPr>
              <a:t>deliver</a:t>
            </a:r>
            <a:r>
              <a:rPr lang="fr-FR" sz="1200" i="0" kern="1200" noProof="0" dirty="0">
                <a:solidFill>
                  <a:schemeClr val="tx1"/>
                </a:solidFill>
                <a:effectLst/>
                <a:latin typeface="+mn-lt"/>
                <a:ea typeface="+mn-ea"/>
                <a:cs typeface="+mn-cs"/>
              </a:rPr>
              <a:t> </a:t>
            </a:r>
            <a:r>
              <a:rPr lang="fr-FR" sz="1200" i="0" kern="1200" noProof="0" dirty="0" err="1">
                <a:solidFill>
                  <a:schemeClr val="tx1"/>
                </a:solidFill>
                <a:effectLst/>
                <a:latin typeface="+mn-lt"/>
                <a:ea typeface="+mn-ea"/>
                <a:cs typeface="+mn-cs"/>
              </a:rPr>
              <a:t>during</a:t>
            </a:r>
            <a:r>
              <a:rPr lang="fr-FR" sz="1200" i="0" kern="1200" noProof="0" dirty="0">
                <a:solidFill>
                  <a:schemeClr val="tx1"/>
                </a:solidFill>
                <a:effectLst/>
                <a:latin typeface="+mn-lt"/>
                <a:ea typeface="+mn-ea"/>
                <a:cs typeface="+mn-cs"/>
              </a:rPr>
              <a:t> the </a:t>
            </a:r>
            <a:r>
              <a:rPr lang="fr-FR" sz="1200" i="0" kern="1200" noProof="0" dirty="0" err="1">
                <a:solidFill>
                  <a:schemeClr val="tx1"/>
                </a:solidFill>
                <a:effectLst/>
                <a:latin typeface="+mn-lt"/>
                <a:ea typeface="+mn-ea"/>
                <a:cs typeface="+mn-cs"/>
              </a:rPr>
              <a:t>Fall</a:t>
            </a:r>
            <a:r>
              <a:rPr lang="fr-FR" sz="1200" i="0" kern="1200" noProof="0" dirty="0">
                <a:solidFill>
                  <a:schemeClr val="tx1"/>
                </a:solidFill>
                <a:effectLst/>
                <a:latin typeface="+mn-lt"/>
                <a:ea typeface="+mn-ea"/>
                <a:cs typeface="+mn-cs"/>
              </a:rPr>
              <a:t> // Veuillez noter qu'il existe une offre française habituellement livrée à l'automne</a:t>
            </a:r>
          </a:p>
          <a:p>
            <a:endParaRPr lang="en-US" baseline="0" dirty="0"/>
          </a:p>
          <a:p>
            <a:r>
              <a:rPr lang="en-US" baseline="0" dirty="0"/>
              <a:t>Welcome to the last session of our program / </a:t>
            </a:r>
            <a:r>
              <a:rPr lang="fr-FR" baseline="0" dirty="0"/>
              <a:t>Bienvenue tout le monde à la dernière session de notre programme</a:t>
            </a: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Alejandro: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r>
              <a:rPr lang="en-US" dirty="0"/>
              <a:t>Thanks everyone for participating</a:t>
            </a:r>
            <a:r>
              <a:rPr lang="en-US" baseline="0" dirty="0"/>
              <a:t> in this program… we wish you happiness </a:t>
            </a:r>
            <a:r>
              <a:rPr lang="en-US" baseline="0" dirty="0">
                <a:sym typeface="Wingdings" panose="05000000000000000000" pitchFamily="2" charset="2"/>
              </a:rPr>
              <a:t></a:t>
            </a:r>
          </a:p>
          <a:p>
            <a:endParaRPr lang="en-US"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2807746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mn-lt"/>
              </a:rPr>
              <a:t>Leanne:</a:t>
            </a:r>
          </a:p>
          <a:p>
            <a:pPr marL="0" indent="0">
              <a:buFont typeface="Arial" panose="020B0604020202020204" pitchFamily="34" charset="0"/>
              <a:buNone/>
            </a:pPr>
            <a:endParaRPr lang="fr-CA" b="1" baseline="0" dirty="0"/>
          </a:p>
          <a:p>
            <a:r>
              <a:rPr lang="fr-CA" b="1" dirty="0" err="1"/>
              <a:t>Prep</a:t>
            </a:r>
            <a:r>
              <a:rPr lang="fr-CA" b="1" dirty="0"/>
              <a:t> French</a:t>
            </a:r>
            <a:r>
              <a:rPr lang="fr-CA" b="1" baseline="0" dirty="0"/>
              <a:t> </a:t>
            </a:r>
            <a:r>
              <a:rPr lang="fr-CA" b="1" dirty="0"/>
              <a:t>CC</a:t>
            </a:r>
            <a:r>
              <a:rPr lang="fr-CA" b="1" baseline="0" dirty="0"/>
              <a:t> and font size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InBrief</a:t>
            </a:r>
            <a:r>
              <a:rPr lang="en-US" dirty="0"/>
              <a:t>: The Science of Resilience</a:t>
            </a:r>
            <a:r>
              <a:rPr lang="en-US" baseline="0" dirty="0"/>
              <a:t> </a:t>
            </a:r>
            <a:r>
              <a:rPr lang="en-US" sz="1200" dirty="0">
                <a:hlinkClick r:id="rId3"/>
              </a:rPr>
              <a:t>https://www.youtube.com/watch?v=1r8hj72bfGo</a:t>
            </a:r>
            <a:r>
              <a:rPr lang="en-US" sz="12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Brains: Journey to Resilience - </a:t>
            </a:r>
            <a:r>
              <a:rPr lang="en-CA" dirty="0">
                <a:hlinkClick r:id="rId4"/>
              </a:rPr>
              <a:t>https://www.youtube.com/watch?v=HJvDrT6N-mw</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Guided Mindfulness Meditation Connecting with Values - </a:t>
            </a:r>
            <a:r>
              <a:rPr lang="en-CA" dirty="0">
                <a:hlinkClick r:id="rId5"/>
              </a:rPr>
              <a:t>https://www.youtube.com/watch?v=V-LsavLI20w</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Kevin </a:t>
            </a:r>
            <a:r>
              <a:rPr lang="fr-CA" baseline="0" dirty="0" err="1"/>
              <a:t>Hart’s</a:t>
            </a:r>
            <a:r>
              <a:rPr lang="fr-CA" baseline="0" dirty="0"/>
              <a:t> </a:t>
            </a:r>
            <a:r>
              <a:rPr lang="fr-CA" baseline="0" dirty="0" err="1"/>
              <a:t>LoL</a:t>
            </a:r>
            <a:r>
              <a:rPr lang="fr-CA" baseline="0" dirty="0"/>
              <a:t> </a:t>
            </a:r>
            <a:r>
              <a:rPr lang="fr-CA" baseline="0" dirty="0" err="1"/>
              <a:t>video</a:t>
            </a:r>
            <a:r>
              <a:rPr lang="fr-CA" baseline="0" dirty="0"/>
              <a:t>: </a:t>
            </a:r>
            <a:r>
              <a:rPr lang="en-CA" sz="1200" dirty="0">
                <a:hlinkClick r:id="rId6"/>
              </a:rPr>
              <a:t>https://www.youtube.com/watch?v=egjWRWOUME4</a:t>
            </a:r>
            <a:r>
              <a:rPr lang="en-CA" sz="1200" dirty="0"/>
              <a:t> </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dirty="0"/>
              <a:t>Open/</a:t>
            </a:r>
            <a:r>
              <a:rPr lang="fr-CA" dirty="0" err="1"/>
              <a:t>Prep</a:t>
            </a:r>
            <a:r>
              <a:rPr lang="fr-CA"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Convergence</a:t>
            </a:r>
            <a:r>
              <a:rPr lang="fr-CA" baseline="0" dirty="0"/>
              <a:t> - </a:t>
            </a:r>
            <a:r>
              <a:rPr lang="en-CA" dirty="0">
                <a:hlinkClick r:id="rId7"/>
              </a:rPr>
              <a:t>https://wiki.gccollab.ca/Convergence</a:t>
            </a:r>
            <a:r>
              <a:rPr lang="en-CA"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err="1"/>
              <a:t>Clappling</a:t>
            </a:r>
            <a:r>
              <a:rPr lang="fr-CA" dirty="0"/>
              <a:t> images - </a:t>
            </a:r>
            <a:r>
              <a:rPr lang="en-CA" dirty="0">
                <a:hlinkClick r:id="rId8"/>
              </a:rPr>
              <a:t>https://giphy.com/embed/7Xmgrc6ty9XlZU6h2M</a:t>
            </a:r>
            <a:endParaRPr lang="en-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linkClick r:id="rId9"/>
              </a:rPr>
              <a:t>what </a:t>
            </a:r>
            <a:r>
              <a:rPr lang="en-US" dirty="0" err="1">
                <a:hlinkClick r:id="rId9"/>
              </a:rPr>
              <a:t>ya</a:t>
            </a:r>
            <a:r>
              <a:rPr lang="en-US" dirty="0">
                <a:hlinkClick r:id="rId9"/>
              </a:rPr>
              <a:t> </a:t>
            </a:r>
            <a:r>
              <a:rPr lang="en-US" dirty="0" err="1">
                <a:hlinkClick r:id="rId9"/>
              </a:rPr>
              <a:t>readin</a:t>
            </a:r>
            <a:r>
              <a:rPr lang="en-US" dirty="0">
                <a:hlinkClick r:id="rId9"/>
              </a:rPr>
              <a:t>'? : </a:t>
            </a:r>
            <a:r>
              <a:rPr lang="en-US" dirty="0" err="1">
                <a:hlinkClick r:id="rId9"/>
              </a:rPr>
              <a:t>Gccollab</a:t>
            </a:r>
            <a:r>
              <a:rPr lang="en-US" dirty="0"/>
              <a:t> - </a:t>
            </a:r>
            <a:r>
              <a:rPr lang="en-US" dirty="0">
                <a:hlinkClick r:id="rId9"/>
              </a:rPr>
              <a:t>https://gccollab.ca/discussion/view/20815944/what-ya-readin</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dirty="0"/>
              <a:t>Forms – </a:t>
            </a:r>
            <a:r>
              <a:rPr lang="en-US" sz="1200" dirty="0"/>
              <a:t>need to be created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Also a copy of the self-assessment to create the “post-”</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C9EB95-B0B3-48AB-917D-E5E386E0913A}" type="slidenum">
              <a:rPr lang="en-US" smtClean="0"/>
              <a:pPr/>
              <a:t>3</a:t>
            </a:fld>
            <a:endParaRPr lang="en-US"/>
          </a:p>
        </p:txBody>
      </p:sp>
    </p:spTree>
    <p:extLst>
      <p:ext uri="{BB962C8B-B14F-4D97-AF65-F5344CB8AC3E}">
        <p14:creationId xmlns:p14="http://schemas.microsoft.com/office/powerpoint/2010/main" val="1721791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Leanne:</a:t>
            </a:r>
          </a:p>
          <a:p>
            <a:endParaRPr lang="en-CA" dirty="0"/>
          </a:p>
          <a:p>
            <a:r>
              <a:rPr lang="en-CA" dirty="0"/>
              <a:t>For today’s centering exercise,</a:t>
            </a:r>
            <a:r>
              <a:rPr lang="en-CA" baseline="0" dirty="0"/>
              <a:t> we’ll use a slight variation…. Similar to previous ones, t</a:t>
            </a:r>
            <a:r>
              <a:rPr lang="en-CA" dirty="0"/>
              <a:t>he idea is to shift from “doing” to “being”</a:t>
            </a:r>
          </a:p>
          <a:p>
            <a:r>
              <a:rPr lang="en-CA" dirty="0"/>
              <a:t>Let’s start by doing the following...</a:t>
            </a:r>
          </a:p>
          <a:p>
            <a:pPr lvl="0"/>
            <a:r>
              <a:rPr lang="en-CA" dirty="0"/>
              <a:t>Sit in a comfortable attentive position</a:t>
            </a:r>
          </a:p>
          <a:p>
            <a:pPr lvl="0"/>
            <a:r>
              <a:rPr lang="en-CA" dirty="0"/>
              <a:t>It helps if you close or semi-close your eyes</a:t>
            </a:r>
          </a:p>
          <a:p>
            <a:pPr lvl="0"/>
            <a:r>
              <a:rPr lang="fr-CA" dirty="0"/>
              <a:t>Focus</a:t>
            </a:r>
            <a:r>
              <a:rPr lang="fr-CA" baseline="0" dirty="0"/>
              <a:t> on </a:t>
            </a:r>
            <a:r>
              <a:rPr lang="fr-CA" baseline="0" dirty="0" err="1"/>
              <a:t>your</a:t>
            </a:r>
            <a:r>
              <a:rPr lang="fr-CA" baseline="0" dirty="0"/>
              <a:t> </a:t>
            </a:r>
            <a:r>
              <a:rPr lang="fr-CA" baseline="0" dirty="0" err="1"/>
              <a:t>breathing</a:t>
            </a:r>
            <a:r>
              <a:rPr lang="fr-CA" baseline="0" dirty="0"/>
              <a:t>… </a:t>
            </a:r>
          </a:p>
          <a:p>
            <a:pPr lvl="0"/>
            <a:r>
              <a:rPr lang="fr-CA" baseline="0" dirty="0"/>
              <a:t>and </a:t>
            </a:r>
            <a:r>
              <a:rPr lang="fr-CA" baseline="0" dirty="0" err="1"/>
              <a:t>repeat</a:t>
            </a:r>
            <a:r>
              <a:rPr lang="fr-CA" baseline="0" dirty="0"/>
              <a:t> </a:t>
            </a:r>
            <a:r>
              <a:rPr lang="fr-CA" baseline="0" dirty="0" err="1"/>
              <a:t>any</a:t>
            </a:r>
            <a:r>
              <a:rPr lang="fr-CA" baseline="0" dirty="0"/>
              <a:t> of the </a:t>
            </a:r>
            <a:r>
              <a:rPr lang="fr-CA" baseline="0" dirty="0" err="1"/>
              <a:t>following</a:t>
            </a:r>
            <a:r>
              <a:rPr lang="fr-CA" baseline="0" dirty="0"/>
              <a:t> phrases </a:t>
            </a:r>
            <a:r>
              <a:rPr lang="fr-CA" baseline="0" dirty="0" err="1"/>
              <a:t>aloud</a:t>
            </a:r>
            <a:r>
              <a:rPr lang="fr-CA" baseline="0" dirty="0"/>
              <a:t> or in </a:t>
            </a:r>
            <a:r>
              <a:rPr lang="fr-CA" baseline="0" dirty="0" err="1"/>
              <a:t>your</a:t>
            </a:r>
            <a:r>
              <a:rPr lang="fr-CA" baseline="0" dirty="0"/>
              <a:t> </a:t>
            </a:r>
            <a:r>
              <a:rPr lang="fr-CA" baseline="0" dirty="0" err="1"/>
              <a:t>mind</a:t>
            </a:r>
            <a:r>
              <a:rPr lang="fr-CA" baseline="0" dirty="0"/>
              <a:t> as </a:t>
            </a:r>
            <a:r>
              <a:rPr lang="fr-CA" baseline="0" dirty="0" err="1"/>
              <a:t>they</a:t>
            </a:r>
            <a:r>
              <a:rPr lang="fr-CA" baseline="0" dirty="0"/>
              <a:t> </a:t>
            </a:r>
            <a:r>
              <a:rPr lang="fr-CA" baseline="0" dirty="0" err="1"/>
              <a:t>may</a:t>
            </a:r>
            <a:r>
              <a:rPr lang="fr-CA" baseline="0" dirty="0"/>
              <a:t> </a:t>
            </a:r>
            <a:r>
              <a:rPr lang="fr-CA" baseline="0" dirty="0" err="1"/>
              <a:t>feel</a:t>
            </a:r>
            <a:r>
              <a:rPr lang="fr-CA" baseline="0" dirty="0"/>
              <a:t> right to </a:t>
            </a:r>
            <a:r>
              <a:rPr lang="fr-CA" baseline="0" dirty="0" err="1"/>
              <a:t>you</a:t>
            </a:r>
            <a:r>
              <a:rPr lang="fr-CA" baseline="0" dirty="0"/>
              <a:t>, in </a:t>
            </a:r>
            <a:r>
              <a:rPr lang="fr-CA" baseline="0" dirty="0" err="1"/>
              <a:t>this</a:t>
            </a:r>
            <a:r>
              <a:rPr lang="fr-CA" baseline="0" dirty="0"/>
              <a:t> moment…</a:t>
            </a:r>
          </a:p>
          <a:p>
            <a:pPr lvl="0"/>
            <a:endParaRPr lang="en-CA" dirty="0"/>
          </a:p>
          <a:p>
            <a:pPr lvl="0"/>
            <a:r>
              <a:rPr lang="en-CA" dirty="0"/>
              <a:t>(read them allowing space in between)</a:t>
            </a:r>
          </a:p>
          <a:p>
            <a:pPr lvl="0"/>
            <a:r>
              <a:rPr lang="en-CA" dirty="0"/>
              <a:t>I am a kind person</a:t>
            </a:r>
            <a:r>
              <a:rPr lang="fr-CA" baseline="0" dirty="0"/>
              <a:t>	</a:t>
            </a:r>
            <a:r>
              <a:rPr lang="en-CA" dirty="0">
                <a:solidFill>
                  <a:schemeClr val="accent1">
                    <a:lumMod val="75000"/>
                  </a:schemeClr>
                </a:solidFill>
              </a:rPr>
              <a:t>(Je suis amiable)</a:t>
            </a:r>
          </a:p>
          <a:p>
            <a:pPr lvl="0"/>
            <a:r>
              <a:rPr lang="en-CA" dirty="0"/>
              <a:t>I love myself</a:t>
            </a:r>
            <a:r>
              <a:rPr lang="en-CA" dirty="0">
                <a:solidFill>
                  <a:schemeClr val="accent1">
                    <a:lumMod val="75000"/>
                  </a:schemeClr>
                </a:solidFill>
              </a:rPr>
              <a:t>		(Je </a:t>
            </a:r>
            <a:r>
              <a:rPr lang="en-CA" dirty="0" err="1">
                <a:solidFill>
                  <a:schemeClr val="accent1">
                    <a:lumMod val="75000"/>
                  </a:schemeClr>
                </a:solidFill>
              </a:rPr>
              <a:t>m’aime</a:t>
            </a:r>
            <a:r>
              <a:rPr lang="en-CA" dirty="0">
                <a:solidFill>
                  <a:schemeClr val="accent1">
                    <a:lumMod val="75000"/>
                  </a:schemeClr>
                </a:solidFill>
              </a:rPr>
              <a:t>)</a:t>
            </a:r>
          </a:p>
          <a:p>
            <a:pPr lvl="0"/>
            <a:r>
              <a:rPr lang="en-CA" dirty="0"/>
              <a:t>I do my best</a:t>
            </a:r>
            <a:r>
              <a:rPr lang="en-CA" dirty="0">
                <a:solidFill>
                  <a:schemeClr val="accent1">
                    <a:lumMod val="75000"/>
                  </a:schemeClr>
                </a:solidFill>
              </a:rPr>
              <a:t>		(Je </a:t>
            </a:r>
            <a:r>
              <a:rPr lang="en-CA" dirty="0" err="1">
                <a:solidFill>
                  <a:schemeClr val="accent1">
                    <a:lumMod val="75000"/>
                  </a:schemeClr>
                </a:solidFill>
              </a:rPr>
              <a:t>fais</a:t>
            </a:r>
            <a:r>
              <a:rPr lang="en-CA" dirty="0">
                <a:solidFill>
                  <a:schemeClr val="accent1">
                    <a:lumMod val="75000"/>
                  </a:schemeClr>
                </a:solidFill>
              </a:rPr>
              <a:t> de </a:t>
            </a:r>
            <a:r>
              <a:rPr lang="en-CA" dirty="0" err="1">
                <a:solidFill>
                  <a:schemeClr val="accent1">
                    <a:lumMod val="75000"/>
                  </a:schemeClr>
                </a:solidFill>
              </a:rPr>
              <a:t>mon</a:t>
            </a:r>
            <a:r>
              <a:rPr lang="en-CA" dirty="0">
                <a:solidFill>
                  <a:schemeClr val="accent1">
                    <a:lumMod val="75000"/>
                  </a:schemeClr>
                </a:solidFill>
              </a:rPr>
              <a:t> </a:t>
            </a:r>
            <a:r>
              <a:rPr lang="en-CA" dirty="0" err="1">
                <a:solidFill>
                  <a:schemeClr val="accent1">
                    <a:lumMod val="75000"/>
                  </a:schemeClr>
                </a:solidFill>
              </a:rPr>
              <a:t>mieux</a:t>
            </a:r>
            <a:r>
              <a:rPr lang="en-CA" dirty="0">
                <a:solidFill>
                  <a:schemeClr val="accent1">
                    <a:lumMod val="75000"/>
                  </a:schemeClr>
                </a:solidFill>
              </a:rPr>
              <a:t>)</a:t>
            </a:r>
          </a:p>
          <a:p>
            <a:pPr lvl="0"/>
            <a:r>
              <a:rPr lang="en-CA" dirty="0"/>
              <a:t>I am enough</a:t>
            </a:r>
            <a:r>
              <a:rPr lang="en-CA" dirty="0">
                <a:solidFill>
                  <a:schemeClr val="accent1">
                    <a:lumMod val="75000"/>
                  </a:schemeClr>
                </a:solidFill>
              </a:rPr>
              <a:t>		</a:t>
            </a:r>
            <a:r>
              <a:rPr lang="fr-FR" dirty="0">
                <a:solidFill>
                  <a:schemeClr val="accent1">
                    <a:lumMod val="75000"/>
                  </a:schemeClr>
                </a:solidFill>
              </a:rPr>
              <a:t>(je suis assez moi-même)</a:t>
            </a:r>
            <a:endParaRPr lang="fr-CA" baseline="0" dirty="0"/>
          </a:p>
          <a:p>
            <a:pPr lvl="0">
              <a:tabLst>
                <a:tab pos="4572000" algn="l"/>
              </a:tabLst>
            </a:pPr>
            <a:endParaRPr lang="en-CA" dirty="0"/>
          </a:p>
          <a:p>
            <a:pPr lvl="0">
              <a:tabLst>
                <a:tab pos="4572000" algn="l"/>
              </a:tabLst>
            </a:pPr>
            <a:r>
              <a:rPr lang="en-CA" dirty="0">
                <a:solidFill>
                  <a:schemeClr val="accent1">
                    <a:lumMod val="75000"/>
                  </a:schemeClr>
                </a:solidFill>
              </a:rPr>
              <a:t>(Repeat</a:t>
            </a:r>
            <a:r>
              <a:rPr lang="en-CA" baseline="0" dirty="0">
                <a:solidFill>
                  <a:schemeClr val="accent1">
                    <a:lumMod val="75000"/>
                  </a:schemeClr>
                </a:solidFill>
              </a:rPr>
              <a:t> once a minute over three to five minutes, then ask participants to…)</a:t>
            </a:r>
          </a:p>
          <a:p>
            <a:pPr lvl="0">
              <a:tabLst>
                <a:tab pos="4572000" algn="l"/>
              </a:tabLst>
            </a:pPr>
            <a:r>
              <a:rPr lang="en-CA" baseline="0" dirty="0">
                <a:solidFill>
                  <a:schemeClr val="accent1">
                    <a:lumMod val="75000"/>
                  </a:schemeClr>
                </a:solidFill>
              </a:rPr>
              <a:t>take a couple of deep breaths, slowly open their eyes, and return to the group session.</a:t>
            </a:r>
            <a:endParaRPr lang="fr-FR" dirty="0">
              <a:solidFill>
                <a:schemeClr val="accent1">
                  <a:lumMod val="75000"/>
                </a:schemeClr>
              </a:solidFill>
            </a:endParaRPr>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132034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Leanne:</a:t>
            </a:r>
          </a:p>
          <a:p>
            <a:endParaRPr lang="fr-CA" dirty="0"/>
          </a:p>
          <a:p>
            <a:r>
              <a:rPr lang="fr-CA" dirty="0" err="1"/>
              <a:t>Plenary</a:t>
            </a:r>
            <a:r>
              <a:rPr lang="fr-CA" dirty="0"/>
              <a:t>:</a:t>
            </a:r>
            <a:r>
              <a:rPr lang="fr-CA" baseline="0" dirty="0"/>
              <a:t> </a:t>
            </a:r>
            <a:r>
              <a:rPr lang="en-US" dirty="0"/>
              <a:t>Open mic to share your comments, challenges, surprises… particularly would</a:t>
            </a:r>
            <a:r>
              <a:rPr lang="en-US" baseline="0" dirty="0"/>
              <a:t> like to hear from those who haven</a:t>
            </a:r>
            <a:r>
              <a:rPr lang="en-CA" baseline="0" dirty="0"/>
              <a:t>’t shared yet</a:t>
            </a:r>
          </a:p>
          <a:p>
            <a:pPr marL="171450" indent="-171450">
              <a:buFont typeface="Arial" panose="020B0604020202020204" pitchFamily="34" charset="0"/>
              <a:buChar char="•"/>
            </a:pPr>
            <a:r>
              <a:rPr lang="en-CA" baseline="0" noProof="0" dirty="0"/>
              <a:t>the gratitude journaling</a:t>
            </a:r>
          </a:p>
          <a:p>
            <a:pPr marL="171450" indent="-171450">
              <a:buFont typeface="Arial" panose="020B0604020202020204" pitchFamily="34" charset="0"/>
              <a:buChar char="•"/>
            </a:pPr>
            <a:r>
              <a:rPr lang="en-CA" baseline="0" noProof="0" dirty="0"/>
              <a:t>Your practice</a:t>
            </a:r>
          </a:p>
          <a:p>
            <a:pPr marL="171450" indent="-171450">
              <a:buFont typeface="Arial" panose="020B0604020202020204" pitchFamily="34" charset="0"/>
              <a:buChar char="•"/>
            </a:pPr>
            <a:r>
              <a:rPr lang="en-US" dirty="0"/>
              <a:t>Mindful Walking</a:t>
            </a:r>
          </a:p>
          <a:p>
            <a:pPr marL="171450" indent="-171450">
              <a:buFont typeface="Arial" panose="020B0604020202020204" pitchFamily="34" charset="0"/>
              <a:buChar char="•"/>
            </a:pPr>
            <a:r>
              <a:rPr lang="en-US" dirty="0"/>
              <a:t>Leadership Journal</a:t>
            </a:r>
          </a:p>
          <a:p>
            <a:pPr marL="171450" indent="-171450">
              <a:buFont typeface="Arial" panose="020B0604020202020204" pitchFamily="34" charset="0"/>
              <a:buChar char="•"/>
            </a:pPr>
            <a:r>
              <a:rPr lang="en-US" dirty="0"/>
              <a:t>Better Decision-making</a:t>
            </a:r>
          </a:p>
          <a:p>
            <a:pPr marL="171450" indent="-171450">
              <a:buFont typeface="Arial" panose="020B0604020202020204" pitchFamily="34" charset="0"/>
              <a:buChar char="•"/>
            </a:pPr>
            <a:r>
              <a:rPr lang="en-US" dirty="0"/>
              <a:t>Loving Kindness</a:t>
            </a:r>
          </a:p>
          <a:p>
            <a:endParaRPr lang="en-US" dirty="0"/>
          </a:p>
          <a:p>
            <a:r>
              <a:rPr lang="fr-CA" dirty="0" err="1"/>
              <a:t>Raise</a:t>
            </a:r>
            <a:r>
              <a:rPr lang="fr-CA" dirty="0"/>
              <a:t> </a:t>
            </a:r>
            <a:r>
              <a:rPr lang="fr-CA" dirty="0" err="1"/>
              <a:t>your</a:t>
            </a:r>
            <a:r>
              <a:rPr lang="fr-CA" dirty="0"/>
              <a:t> hand to </a:t>
            </a:r>
            <a:r>
              <a:rPr lang="fr-CA" dirty="0" err="1"/>
              <a:t>speak</a:t>
            </a:r>
            <a:r>
              <a:rPr lang="fr-CA" dirty="0"/>
              <a:t>, type in</a:t>
            </a:r>
            <a:r>
              <a:rPr lang="fr-CA" baseline="0" dirty="0"/>
              <a:t> the chat… </a:t>
            </a:r>
            <a:r>
              <a:rPr lang="fr-CA" baseline="0" dirty="0" err="1"/>
              <a:t>be</a:t>
            </a:r>
            <a:r>
              <a:rPr lang="fr-CA" baseline="0" dirty="0"/>
              <a:t> </a:t>
            </a:r>
            <a:r>
              <a:rPr lang="fr-CA" baseline="0" dirty="0" err="1"/>
              <a:t>mindful</a:t>
            </a:r>
            <a:r>
              <a:rPr lang="fr-CA" baseline="0" dirty="0"/>
              <a:t> about the time, </a:t>
            </a:r>
            <a:r>
              <a:rPr lang="fr-CA" baseline="0" dirty="0" err="1"/>
              <a:t>let’s</a:t>
            </a:r>
            <a:r>
              <a:rPr lang="fr-CA" baseline="0" dirty="0"/>
              <a:t> </a:t>
            </a:r>
            <a:r>
              <a:rPr lang="fr-CA" baseline="0" dirty="0" err="1"/>
              <a:t>take</a:t>
            </a:r>
            <a:r>
              <a:rPr lang="fr-CA" baseline="0" dirty="0"/>
              <a:t> as </a:t>
            </a:r>
            <a:r>
              <a:rPr lang="fr-CA" baseline="0" dirty="0" err="1"/>
              <a:t>many</a:t>
            </a:r>
            <a:r>
              <a:rPr lang="fr-CA" baseline="0" dirty="0"/>
              <a:t> as </a:t>
            </a:r>
            <a:r>
              <a:rPr lang="fr-CA" baseline="0" dirty="0" err="1"/>
              <a:t>we</a:t>
            </a:r>
            <a:r>
              <a:rPr lang="fr-CA" baseline="0" dirty="0"/>
              <a:t> </a:t>
            </a:r>
            <a:r>
              <a:rPr lang="fr-CA" baseline="0" dirty="0" err="1"/>
              <a:t>can</a:t>
            </a:r>
            <a:r>
              <a:rPr lang="fr-CA" baseline="0" dirty="0"/>
              <a:t> in  about 10 </a:t>
            </a:r>
            <a:r>
              <a:rPr lang="fr-CA" baseline="0" dirty="0" err="1"/>
              <a:t>mins</a:t>
            </a:r>
            <a:r>
              <a:rPr lang="fr-CA" baseline="0" dirty="0"/>
              <a:t>.</a:t>
            </a:r>
          </a:p>
          <a:p>
            <a:endParaRPr lang="fr-CA" baseline="0" dirty="0"/>
          </a:p>
          <a:p>
            <a:endParaRPr lang="en-CA" dirty="0"/>
          </a:p>
          <a:p>
            <a:endParaRPr lang="fr-CA"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2474977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lang="en-US" sz="1200" dirty="0">
                <a:latin typeface="+mn-lt"/>
              </a:rPr>
              <a:t>Leanne:</a:t>
            </a:r>
          </a:p>
          <a:p>
            <a:pPr marL="0" marR="0" lvl="0" indent="0" algn="l" defTabSz="91293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2937" rtl="0" eaLnBrk="1" fontAlgn="auto" latinLnBrk="0" hangingPunct="1">
              <a:lnSpc>
                <a:spcPct val="100000"/>
              </a:lnSpc>
              <a:spcBef>
                <a:spcPts val="0"/>
              </a:spcBef>
              <a:spcAft>
                <a:spcPts val="0"/>
              </a:spcAft>
              <a:buClrTx/>
              <a:buSzTx/>
              <a:buFontTx/>
              <a:buNone/>
              <a:tabLst/>
              <a:defRPr/>
            </a:pPr>
            <a:r>
              <a:rPr lang="fr-CA" dirty="0"/>
              <a:t>((</a:t>
            </a:r>
            <a:r>
              <a:rPr lang="fr-CA" dirty="0" err="1"/>
              <a:t>read</a:t>
            </a:r>
            <a:r>
              <a:rPr lang="fr-CA" dirty="0"/>
              <a:t> the </a:t>
            </a:r>
            <a:r>
              <a:rPr lang="fr-CA" dirty="0" err="1"/>
              <a:t>side</a:t>
            </a:r>
            <a:r>
              <a:rPr lang="fr-CA" dirty="0"/>
              <a:t>))</a:t>
            </a:r>
          </a:p>
          <a:p>
            <a:pPr marL="0" marR="0" lvl="0" indent="0" algn="l" defTabSz="912937"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2937" rtl="0" eaLnBrk="1" fontAlgn="auto" latinLnBrk="0" hangingPunct="1">
              <a:lnSpc>
                <a:spcPct val="100000"/>
              </a:lnSpc>
              <a:spcBef>
                <a:spcPts val="0"/>
              </a:spcBef>
              <a:spcAft>
                <a:spcPts val="0"/>
              </a:spcAft>
              <a:buClrTx/>
              <a:buSzTx/>
              <a:buFontTx/>
              <a:buNone/>
              <a:tabLst/>
              <a:defRPr/>
            </a:pPr>
            <a:r>
              <a:rPr lang="fr-CA" dirty="0"/>
              <a:t>((stop sharing the screen))</a:t>
            </a:r>
            <a:endParaRPr lang="en-US" dirty="0"/>
          </a:p>
          <a:p>
            <a:pPr marL="0" marR="0" lvl="0" indent="0" algn="l" defTabSz="912937"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2937" rtl="0" eaLnBrk="1" fontAlgn="auto" latinLnBrk="0" hangingPunct="1">
              <a:lnSpc>
                <a:spcPct val="100000"/>
              </a:lnSpc>
              <a:spcBef>
                <a:spcPts val="0"/>
              </a:spcBef>
              <a:spcAft>
                <a:spcPts val="0"/>
              </a:spcAft>
              <a:buClrTx/>
              <a:buSzTx/>
              <a:buFontTx/>
              <a:buNone/>
              <a:tabLst/>
              <a:defRPr/>
            </a:pPr>
            <a:r>
              <a:rPr lang="fr-CA" dirty="0"/>
              <a:t>And </a:t>
            </a:r>
            <a:r>
              <a:rPr lang="fr-CA" dirty="0" err="1"/>
              <a:t>now</a:t>
            </a:r>
            <a:r>
              <a:rPr lang="fr-CA" dirty="0"/>
              <a:t>, </a:t>
            </a:r>
            <a:r>
              <a:rPr lang="fr-CA" dirty="0" err="1"/>
              <a:t>I’ll</a:t>
            </a:r>
            <a:r>
              <a:rPr lang="fr-CA" dirty="0"/>
              <a:t> </a:t>
            </a:r>
            <a:r>
              <a:rPr lang="fr-CA" dirty="0" err="1"/>
              <a:t>pass</a:t>
            </a:r>
            <a:r>
              <a:rPr lang="fr-CA" dirty="0"/>
              <a:t> the microphone to Heather DeSantis, </a:t>
            </a:r>
            <a:r>
              <a:rPr lang="fr-CA" dirty="0" err="1"/>
              <a:t>Director</a:t>
            </a:r>
            <a:r>
              <a:rPr lang="fr-CA" dirty="0"/>
              <a:t> General International </a:t>
            </a:r>
            <a:r>
              <a:rPr lang="fr-CA" dirty="0" err="1"/>
              <a:t>Affairs</a:t>
            </a:r>
            <a:r>
              <a:rPr lang="fr-CA" dirty="0"/>
              <a:t>, and </a:t>
            </a:r>
            <a:r>
              <a:rPr lang="fr-CA" dirty="0" err="1"/>
              <a:t>co</a:t>
            </a:r>
            <a:r>
              <a:rPr lang="fr-CA" dirty="0"/>
              <a:t>-champion Wellness and Mental Health at IRCC, and </a:t>
            </a:r>
            <a:r>
              <a:rPr lang="fr-CA" dirty="0" err="1"/>
              <a:t>also</a:t>
            </a:r>
            <a:r>
              <a:rPr lang="fr-CA" dirty="0"/>
              <a:t> sponsor of </a:t>
            </a:r>
            <a:r>
              <a:rPr lang="fr-CA" dirty="0" err="1"/>
              <a:t>our</a:t>
            </a:r>
            <a:r>
              <a:rPr lang="fr-CA" dirty="0"/>
              <a:t> program.</a:t>
            </a:r>
          </a:p>
          <a:p>
            <a:pPr marL="0" marR="0" lvl="0" indent="0" algn="l" defTabSz="912937"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2937" rtl="0" eaLnBrk="1" fontAlgn="auto" latinLnBrk="0" hangingPunct="1">
              <a:lnSpc>
                <a:spcPct val="100000"/>
              </a:lnSpc>
              <a:spcBef>
                <a:spcPts val="0"/>
              </a:spcBef>
              <a:spcAft>
                <a:spcPts val="0"/>
              </a:spcAft>
              <a:buClrTx/>
              <a:buSzTx/>
              <a:buFontTx/>
              <a:buNone/>
              <a:tabLst/>
              <a:defRPr/>
            </a:pPr>
            <a:r>
              <a:rPr lang="fr-CA" dirty="0"/>
              <a:t>Heather, over to </a:t>
            </a:r>
            <a:r>
              <a:rPr lang="fr-CA" dirty="0" err="1"/>
              <a:t>you</a:t>
            </a:r>
            <a:endParaRPr lang="fr-CA" dirty="0"/>
          </a:p>
          <a:p>
            <a:pPr marL="0" marR="0" lvl="0" indent="0" algn="l" defTabSz="912937"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2937" rtl="0" eaLnBrk="1" fontAlgn="auto" latinLnBrk="0" hangingPunct="1">
              <a:lnSpc>
                <a:spcPct val="100000"/>
              </a:lnSpc>
              <a:spcBef>
                <a:spcPts val="0"/>
              </a:spcBef>
              <a:spcAft>
                <a:spcPts val="0"/>
              </a:spcAft>
              <a:buClrTx/>
              <a:buSzTx/>
              <a:buFontTx/>
              <a:buNone/>
              <a:tabLst/>
              <a:defRPr/>
            </a:pPr>
            <a:r>
              <a:rPr lang="fr-CA" dirty="0"/>
              <a:t>((restart sharing the screen))</a:t>
            </a:r>
          </a:p>
        </p:txBody>
      </p:sp>
      <p:sp>
        <p:nvSpPr>
          <p:cNvPr id="4" name="Slide Number Placeholder 3"/>
          <p:cNvSpPr>
            <a:spLocks noGrp="1"/>
          </p:cNvSpPr>
          <p:nvPr>
            <p:ph type="sldNum" sz="quarter" idx="10"/>
          </p:nvPr>
        </p:nvSpPr>
        <p:spPr/>
        <p:txBody>
          <a:bodyPr/>
          <a:lstStyle/>
          <a:p>
            <a:fld id="{C6C9EB95-B0B3-48AB-917D-E5E386E0913A}" type="slidenum">
              <a:rPr lang="en-US" smtClean="0"/>
              <a:pPr/>
              <a:t>6</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Casey-Marie: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There is a link between Resilience Well-being &amp; Mindfulness</a:t>
            </a:r>
          </a:p>
          <a:p>
            <a:pPr marL="0" indent="0">
              <a:buFont typeface="Arial" panose="020B0604020202020204" pitchFamily="34" charset="0"/>
              <a:buNone/>
            </a:pPr>
            <a:r>
              <a:rPr lang="en-US" dirty="0"/>
              <a:t>(read the slide)</a:t>
            </a:r>
          </a:p>
          <a:p>
            <a:pPr marL="0" indent="0">
              <a:buFont typeface="Arial" panose="020B0604020202020204" pitchFamily="34" charset="0"/>
              <a:buNone/>
            </a:pPr>
            <a:r>
              <a:rPr lang="en-US" dirty="0"/>
              <a:t>We’ll see a couple of videos on resiliency</a:t>
            </a:r>
          </a:p>
          <a:p>
            <a:pPr marL="0" indent="0">
              <a:buFont typeface="Arial" panose="020B0604020202020204" pitchFamily="34" charset="0"/>
              <a:buNone/>
            </a:pPr>
            <a:r>
              <a:rPr lang="en-US" dirty="0"/>
              <a:t>Keep in mind, there will be a debrief in plenary and in small groups, if you feel like</a:t>
            </a:r>
          </a:p>
          <a:p>
            <a:pPr marL="0" indent="0">
              <a:buFont typeface="Arial" panose="020B0604020202020204" pitchFamily="34" charset="0"/>
              <a:buNone/>
            </a:pPr>
            <a:r>
              <a:rPr lang="en-US" dirty="0"/>
              <a:t>(play both videos)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Resources in English…</a:t>
            </a:r>
          </a:p>
          <a:p>
            <a:pPr marL="171450" indent="-171450">
              <a:buFont typeface="Arial" panose="020B0604020202020204" pitchFamily="34" charset="0"/>
              <a:buChar char="•"/>
            </a:pPr>
            <a:r>
              <a:rPr lang="en-US" dirty="0"/>
              <a:t>In Brief: The Science of Resilience</a:t>
            </a:r>
            <a:r>
              <a:rPr lang="en-US" baseline="0" dirty="0"/>
              <a:t> </a:t>
            </a:r>
            <a:r>
              <a:rPr lang="en-US" sz="1400" dirty="0">
                <a:hlinkClick r:id="rId3"/>
              </a:rPr>
              <a:t>https://www.youtube.com/watch?v=1r8hj72bfGo</a:t>
            </a:r>
            <a:r>
              <a:rPr lang="en-US" sz="14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Brains: Journey to Resilience - </a:t>
            </a:r>
            <a:r>
              <a:rPr lang="en-CA" sz="1400" dirty="0">
                <a:hlinkClick r:id="rId4"/>
              </a:rPr>
              <a:t>https://www.youtube.com/watch?v=HJvDrT6N-mw</a:t>
            </a:r>
            <a:r>
              <a:rPr lang="en-CA" sz="1400" dirty="0"/>
              <a:t> </a:t>
            </a:r>
            <a:endParaRPr lang="fr-CA"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The 12 Inner Strengths for Lasting Well-being and Resilience</a:t>
            </a:r>
            <a:r>
              <a:rPr lang="en-US" sz="1200" b="0" i="0" kern="1200" baseline="0" dirty="0">
                <a:solidFill>
                  <a:schemeClr val="tx1"/>
                </a:solidFill>
                <a:effectLst/>
                <a:latin typeface="+mn-lt"/>
                <a:ea typeface="+mn-ea"/>
                <a:cs typeface="+mn-cs"/>
              </a:rPr>
              <a:t> - </a:t>
            </a:r>
            <a:r>
              <a:rPr lang="en-US" dirty="0">
                <a:latin typeface="Calibri" panose="020F0502020204030204" pitchFamily="34" charset="0"/>
                <a:ea typeface="Calibri" panose="020F0502020204030204" pitchFamily="34" charset="0"/>
              </a:rPr>
              <a:t>https://www.rickhanson.net/online-courses/the-foundations-of-well-being/inner-strengths-for-well-being/</a:t>
            </a: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7</a:t>
            </a:fld>
            <a:endParaRPr lang="en-US"/>
          </a:p>
        </p:txBody>
      </p:sp>
    </p:spTree>
    <p:extLst>
      <p:ext uri="{BB962C8B-B14F-4D97-AF65-F5344CB8AC3E}">
        <p14:creationId xmlns:p14="http://schemas.microsoft.com/office/powerpoint/2010/main" val="349172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Casey-Marie:</a:t>
            </a:r>
          </a:p>
          <a:p>
            <a:endParaRPr lang="en-US" sz="1200" dirty="0"/>
          </a:p>
          <a:p>
            <a:r>
              <a:rPr lang="en-US" sz="1200" dirty="0"/>
              <a:t>Similar to</a:t>
            </a:r>
            <a:r>
              <a:rPr lang="en-US" sz="1200" baseline="0" dirty="0"/>
              <a:t> “Mindfulness on demand”</a:t>
            </a:r>
          </a:p>
          <a:p>
            <a:endParaRPr lang="en-US" sz="1200" baseline="0" dirty="0">
              <a:sym typeface="Wingdings" panose="05000000000000000000" pitchFamily="2" charset="2"/>
            </a:endParaRPr>
          </a:p>
          <a:p>
            <a:r>
              <a:rPr lang="en-US" sz="1200" baseline="0" dirty="0">
                <a:sym typeface="Wingdings" panose="05000000000000000000" pitchFamily="2" charset="2"/>
              </a:rPr>
              <a:t>(Allow participants to use the marking tool)</a:t>
            </a:r>
          </a:p>
          <a:p>
            <a:r>
              <a:rPr lang="en-US" sz="1200" baseline="0" dirty="0">
                <a:sym typeface="Wingdings" panose="05000000000000000000" pitchFamily="2" charset="2"/>
              </a:rPr>
              <a:t>Using the marking tool, indicate your preference for doing mindfulness on the spot</a:t>
            </a:r>
          </a:p>
          <a:p>
            <a:endParaRPr lang="en-US" sz="1200" baseline="0" dirty="0">
              <a:sym typeface="Wingdings" panose="05000000000000000000" pitchFamily="2" charset="2"/>
            </a:endParaRPr>
          </a:p>
          <a:p>
            <a:r>
              <a:rPr lang="en-US" sz="1200" baseline="0" dirty="0">
                <a:sym typeface="Wingdings" panose="05000000000000000000" pitchFamily="2" charset="2"/>
              </a:rPr>
              <a:t>(mention an example of how I’m more present)</a:t>
            </a:r>
          </a:p>
          <a:p>
            <a:endParaRPr lang="en-US" sz="120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Being present,</a:t>
            </a:r>
            <a:r>
              <a:rPr lang="en-US" sz="1200" baseline="0" dirty="0"/>
              <a:t> not because you need to be or you must be, but because you want to be </a:t>
            </a:r>
            <a:r>
              <a:rPr lang="en-US" sz="1200" baseline="0"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ym typeface="Wingdings" panose="05000000000000000000" pitchFamily="2" charset="2"/>
            </a:endParaRPr>
          </a:p>
          <a:p>
            <a:r>
              <a:rPr lang="fr-CA" dirty="0" err="1"/>
              <a:t>Let’s</a:t>
            </a:r>
            <a:r>
              <a:rPr lang="fr-CA" dirty="0"/>
              <a:t> </a:t>
            </a:r>
            <a:r>
              <a:rPr lang="fr-CA" dirty="0" err="1"/>
              <a:t>now</a:t>
            </a:r>
            <a:r>
              <a:rPr lang="fr-CA" dirty="0"/>
              <a:t> </a:t>
            </a:r>
            <a:r>
              <a:rPr lang="fr-CA" dirty="0" err="1"/>
              <a:t>watch</a:t>
            </a:r>
            <a:r>
              <a:rPr lang="fr-CA" dirty="0"/>
              <a:t> </a:t>
            </a:r>
            <a:r>
              <a:rPr lang="fr-CA" dirty="0" err="1"/>
              <a:t>this</a:t>
            </a:r>
            <a:r>
              <a:rPr lang="fr-CA" dirty="0"/>
              <a:t> </a:t>
            </a:r>
            <a:r>
              <a:rPr lang="fr-CA" dirty="0" err="1"/>
              <a:t>video</a:t>
            </a:r>
            <a:r>
              <a:rPr lang="fr-CA" dirty="0"/>
              <a:t>… </a:t>
            </a:r>
            <a:r>
              <a:rPr lang="fr-CA" i="1" dirty="0"/>
              <a:t>3.30mins</a:t>
            </a:r>
            <a:r>
              <a:rPr lang="fr-CA" baseline="0" dirty="0"/>
              <a:t> Kevin </a:t>
            </a:r>
            <a:r>
              <a:rPr lang="fr-CA" baseline="0" dirty="0" err="1"/>
              <a:t>Hart’s</a:t>
            </a:r>
            <a:r>
              <a:rPr lang="fr-CA" baseline="0" dirty="0"/>
              <a:t> </a:t>
            </a:r>
            <a:r>
              <a:rPr lang="fr-CA" baseline="0" dirty="0" err="1"/>
              <a:t>LoL</a:t>
            </a:r>
            <a:r>
              <a:rPr lang="fr-CA" baseline="0" dirty="0"/>
              <a:t> </a:t>
            </a:r>
            <a:r>
              <a:rPr lang="fr-CA" baseline="0" dirty="0" err="1"/>
              <a:t>video</a:t>
            </a:r>
            <a:r>
              <a:rPr lang="fr-CA" baseline="0" dirty="0"/>
              <a:t>: </a:t>
            </a:r>
            <a:r>
              <a:rPr lang="en-CA" sz="1200" dirty="0">
                <a:hlinkClick r:id="rId3"/>
              </a:rPr>
              <a:t>https://www.youtube.com/watch?v=egjWRWOUME4</a:t>
            </a:r>
            <a:r>
              <a:rPr lang="en-CA" sz="1200" dirty="0"/>
              <a:t>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ym typeface="Wingdings" panose="05000000000000000000" pitchFamily="2" charset="2"/>
            </a:endParaRPr>
          </a:p>
          <a:p>
            <a:endParaRPr lang="en-US" sz="1200" baseline="0" dirty="0">
              <a:sym typeface="Wingdings" panose="05000000000000000000" pitchFamily="2" charset="2"/>
            </a:endParaRPr>
          </a:p>
          <a:p>
            <a:r>
              <a:rPr lang="en-US" sz="1200" baseline="0" dirty="0">
                <a:sym typeface="Wingdings" panose="05000000000000000000" pitchFamily="2" charset="2"/>
              </a:rPr>
              <a:t>Resources in English…</a:t>
            </a:r>
            <a:endParaRPr lang="en-US" sz="1200" dirty="0">
              <a:hlinkClick r:id="rId4"/>
            </a:endParaRPr>
          </a:p>
          <a:p>
            <a:pPr marL="171450" indent="-171450">
              <a:buFont typeface="Arial" panose="020B0604020202020204" pitchFamily="34" charset="0"/>
              <a:buChar char="•"/>
            </a:pPr>
            <a:r>
              <a:rPr lang="en-US" sz="1200" dirty="0">
                <a:hlinkClick r:id="rId4"/>
              </a:rPr>
              <a:t>https://www.centerforresilience.org/5-ways-to-practice-mindfulness-right-now</a:t>
            </a:r>
            <a:endParaRPr lang="en-US" sz="1200" dirty="0"/>
          </a:p>
          <a:p>
            <a:pPr marL="171450" indent="-171450">
              <a:buFont typeface="Arial" panose="020B0604020202020204" pitchFamily="34" charset="0"/>
              <a:buChar char="•"/>
            </a:pPr>
            <a:r>
              <a:rPr lang="en-US" sz="1200" dirty="0">
                <a:hlinkClick r:id="rId5"/>
              </a:rPr>
              <a:t>https://positivepsychology.com/meditation-exercises-activities/</a:t>
            </a:r>
            <a:r>
              <a:rPr lang="en-US" sz="1200" dirty="0"/>
              <a:t> </a:t>
            </a:r>
          </a:p>
          <a:p>
            <a:pPr marL="171450" indent="-171450">
              <a:buFont typeface="Arial" panose="020B0604020202020204" pitchFamily="34" charset="0"/>
              <a:buChar char="•"/>
            </a:pPr>
            <a:r>
              <a:rPr lang="en-US" sz="1200" dirty="0">
                <a:hlinkClick r:id="rId6"/>
              </a:rPr>
              <a:t>https://www.thepathway2success.com/10-mindfulness-activities-you-can-try-today/</a:t>
            </a:r>
            <a:r>
              <a:rPr lang="en-US" sz="1200" dirty="0"/>
              <a:t> </a:t>
            </a:r>
          </a:p>
          <a:p>
            <a:endParaRPr lang="en-US" sz="120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8</a:t>
            </a:fld>
            <a:endParaRPr lang="en-US"/>
          </a:p>
        </p:txBody>
      </p:sp>
    </p:spTree>
    <p:extLst>
      <p:ext uri="{BB962C8B-B14F-4D97-AF65-F5344CB8AC3E}">
        <p14:creationId xmlns:p14="http://schemas.microsoft.com/office/powerpoint/2010/main" val="901770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Casey-Marie: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err="1"/>
              <a:t>Please</a:t>
            </a:r>
            <a:r>
              <a:rPr lang="fr-CA" baseline="0" dirty="0"/>
              <a:t> </a:t>
            </a:r>
            <a:r>
              <a:rPr lang="fr-CA" baseline="0" dirty="0" err="1"/>
              <a:t>refer</a:t>
            </a:r>
            <a:r>
              <a:rPr lang="fr-CA" baseline="0" dirty="0"/>
              <a:t> to the </a:t>
            </a:r>
            <a:r>
              <a:rPr lang="fr-CA" baseline="0" dirty="0" err="1"/>
              <a:t>Cohort</a:t>
            </a:r>
            <a:r>
              <a:rPr lang="fr-CA" baseline="0" dirty="0"/>
              <a:t> page, </a:t>
            </a:r>
            <a:r>
              <a:rPr lang="fr-CA" baseline="0" dirty="0" err="1"/>
              <a:t>where</a:t>
            </a:r>
            <a:r>
              <a:rPr lang="fr-CA" baseline="0" dirty="0"/>
              <a:t> </a:t>
            </a:r>
            <a:r>
              <a:rPr lang="fr-CA" baseline="0" dirty="0" err="1"/>
              <a:t>carmen</a:t>
            </a:r>
            <a:r>
              <a:rPr lang="fr-CA" baseline="0" dirty="0"/>
              <a:t> </a:t>
            </a:r>
            <a:r>
              <a:rPr lang="fr-CA" baseline="0" dirty="0" err="1"/>
              <a:t>started</a:t>
            </a:r>
            <a:r>
              <a:rPr lang="fr-CA" baseline="0" dirty="0"/>
              <a:t> a thread on « </a:t>
            </a:r>
            <a:r>
              <a:rPr lang="fr-CA" baseline="0" dirty="0" err="1"/>
              <a:t>whatcha</a:t>
            </a:r>
            <a:r>
              <a:rPr lang="fr-CA" baseline="0" dirty="0"/>
              <a:t> </a:t>
            </a:r>
            <a:r>
              <a:rPr lang="fr-CA" baseline="0" dirty="0" err="1"/>
              <a:t>readin</a:t>
            </a:r>
            <a:r>
              <a:rPr lang="fr-CA"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baseline="0" dirty="0" err="1"/>
              <a:t>Grateful</a:t>
            </a:r>
            <a:r>
              <a:rPr lang="fr-CA" baseline="0" dirty="0"/>
              <a:t> </a:t>
            </a:r>
            <a:r>
              <a:rPr lang="fr-CA" baseline="0" dirty="0" err="1"/>
              <a:t>that</a:t>
            </a:r>
            <a:r>
              <a:rPr lang="fr-CA" baseline="0" dirty="0"/>
              <a:t> </a:t>
            </a:r>
            <a:r>
              <a:rPr lang="fr-CA" baseline="0" dirty="0" err="1"/>
              <a:t>some</a:t>
            </a:r>
            <a:r>
              <a:rPr lang="fr-CA" baseline="0" dirty="0"/>
              <a:t> of </a:t>
            </a:r>
            <a:r>
              <a:rPr lang="fr-CA" baseline="0" dirty="0" err="1"/>
              <a:t>you</a:t>
            </a:r>
            <a:r>
              <a:rPr lang="fr-CA" baseline="0" dirty="0"/>
              <a:t> have </a:t>
            </a:r>
            <a:r>
              <a:rPr lang="fr-CA" baseline="0" dirty="0" err="1"/>
              <a:t>shared</a:t>
            </a:r>
            <a:r>
              <a:rPr lang="fr-CA" baseline="0" dirty="0"/>
              <a:t> </a:t>
            </a:r>
            <a:r>
              <a:rPr lang="fr-CA" baseline="0" dirty="0" err="1"/>
              <a:t>titles</a:t>
            </a:r>
            <a:r>
              <a:rPr lang="fr-CA" baseline="0" dirty="0"/>
              <a:t> of books </a:t>
            </a:r>
            <a:r>
              <a:rPr lang="fr-CA" baseline="0" dirty="0" err="1"/>
              <a:t>that</a:t>
            </a:r>
            <a:r>
              <a:rPr lang="fr-CA" baseline="0" dirty="0"/>
              <a:t> </a:t>
            </a:r>
            <a:r>
              <a:rPr lang="fr-CA" baseline="0" dirty="0" err="1"/>
              <a:t>work</a:t>
            </a:r>
            <a:r>
              <a:rPr lang="fr-CA" baseline="0" dirty="0"/>
              <a:t> for </a:t>
            </a:r>
            <a:r>
              <a:rPr lang="fr-CA" baseline="0" dirty="0" err="1"/>
              <a:t>you</a:t>
            </a:r>
            <a:br>
              <a:rPr lang="fr-CA" baseline="0" dirty="0"/>
            </a:br>
            <a:r>
              <a:rPr lang="fr-CA" baseline="0" dirty="0"/>
              <a:t>(put on the chat the </a:t>
            </a:r>
            <a:r>
              <a:rPr lang="fr-CA" baseline="0" dirty="0" err="1"/>
              <a:t>link</a:t>
            </a:r>
            <a:r>
              <a:rPr lang="fr-CA" baseline="0" dirty="0"/>
              <a:t> and </a:t>
            </a:r>
            <a:r>
              <a:rPr lang="fr-CA" baseline="0" dirty="0" err="1"/>
              <a:t>share</a:t>
            </a:r>
            <a:r>
              <a:rPr lang="fr-CA" baseline="0" dirty="0"/>
              <a:t>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what </a:t>
            </a:r>
            <a:r>
              <a:rPr lang="en-US" dirty="0" err="1">
                <a:hlinkClick r:id="rId3"/>
              </a:rPr>
              <a:t>ya</a:t>
            </a:r>
            <a:r>
              <a:rPr lang="en-US" dirty="0">
                <a:hlinkClick r:id="rId3"/>
              </a:rPr>
              <a:t> </a:t>
            </a:r>
            <a:r>
              <a:rPr lang="en-US" dirty="0" err="1">
                <a:hlinkClick r:id="rId3"/>
              </a:rPr>
              <a:t>readin</a:t>
            </a:r>
            <a:r>
              <a:rPr lang="en-US" dirty="0">
                <a:hlinkClick r:id="rId3"/>
              </a:rPr>
              <a:t>'? : </a:t>
            </a:r>
            <a:r>
              <a:rPr lang="en-US" dirty="0" err="1">
                <a:hlinkClick r:id="rId3"/>
              </a:rPr>
              <a:t>Gccollab</a:t>
            </a:r>
            <a:r>
              <a:rPr lang="en-US" dirty="0"/>
              <a:t> - </a:t>
            </a:r>
            <a:r>
              <a:rPr lang="en-US" dirty="0">
                <a:hlinkClick r:id="rId3"/>
              </a:rPr>
              <a:t>https://gccollab.ca/discussion/view/20815944/what-ya-readin</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First</a:t>
            </a:r>
            <a:r>
              <a:rPr lang="en-CA" baseline="0" dirty="0"/>
              <a:t> row</a:t>
            </a:r>
            <a:endParaRPr lang="en-CA" dirty="0"/>
          </a:p>
          <a:p>
            <a:pPr marL="167970" indent="-167970">
              <a:buFont typeface="Arial" panose="020B0604020202020204" pitchFamily="34" charset="0"/>
              <a:buChar char="•"/>
            </a:pPr>
            <a:r>
              <a:rPr lang="en-CA" dirty="0"/>
              <a:t>https://www.amazon.ca/Search-Inside-Yourself-Productivity-Creativity/dp/0062116924</a:t>
            </a:r>
          </a:p>
          <a:p>
            <a:pPr marL="167970" indent="-167970">
              <a:buFont typeface="Arial" panose="020B0604020202020204" pitchFamily="34" charset="0"/>
              <a:buChar char="•"/>
            </a:pPr>
            <a:r>
              <a:rPr lang="en-CA" dirty="0"/>
              <a:t>https://www.amazon.ca/Presence-Human-Purpose-Field-Future/dp/0385516304/</a:t>
            </a:r>
          </a:p>
          <a:p>
            <a:pPr marL="167970" indent="-167970">
              <a:buFont typeface="Arial" panose="020B0604020202020204" pitchFamily="34" charset="0"/>
              <a:buChar char="•"/>
            </a:pPr>
            <a:r>
              <a:rPr lang="en-CA" dirty="0"/>
              <a:t>https://www.amazon.ca/Leading-Emerging-Future-Ego-System-Eco-System/dp/1605099260/</a:t>
            </a:r>
          </a:p>
          <a:p>
            <a:pPr marL="167970" indent="-167970">
              <a:buFont typeface="Arial" panose="020B0604020202020204" pitchFamily="34" charset="0"/>
              <a:buChar char="•"/>
            </a:pPr>
            <a:r>
              <a:rPr lang="en-CA" dirty="0"/>
              <a:t>https://www.amazon.ca/Finding-Space-Lead-Practical-Leadership/dp/1620402475/</a:t>
            </a:r>
          </a:p>
          <a:p>
            <a:pPr marL="167970" indent="-167970">
              <a:buFont typeface="Arial" panose="020B0604020202020204" pitchFamily="34" charset="0"/>
              <a:buChar char="•"/>
            </a:pPr>
            <a:r>
              <a:rPr lang="en-CA" dirty="0"/>
              <a:t>https://www.amazon.ca/Mindful-Leadership-Self-Awareness-Transforming-Inspiring/dp/1118127110/</a:t>
            </a:r>
          </a:p>
          <a:p>
            <a:pPr marL="167970" indent="-167970">
              <a:buFont typeface="Arial" panose="020B0604020202020204" pitchFamily="34" charset="0"/>
              <a:buChar char="•"/>
            </a:pPr>
            <a:r>
              <a:rPr lang="en-CA" dirty="0"/>
              <a:t>https://www.amazon.ca/Joy-Demand-Discovering-Happiness-Within/dp/0062378872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Second</a:t>
            </a:r>
            <a:r>
              <a:rPr lang="en-CA" baseline="0" dirty="0"/>
              <a:t> row</a:t>
            </a:r>
            <a:endParaRPr lang="en-CA" dirty="0"/>
          </a:p>
          <a:p>
            <a:pPr marL="167970" marR="0" indent="-1679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https://www.amazon.ca/Self-Compassion-Proven-Power-Being-Yourself/dp/0061733520</a:t>
            </a:r>
          </a:p>
          <a:p>
            <a:pPr marL="167970" indent="-167970">
              <a:buFont typeface="Arial" panose="020B0604020202020204" pitchFamily="34" charset="0"/>
              <a:buChar char="•"/>
            </a:pPr>
            <a:r>
              <a:rPr lang="en-CA" dirty="0"/>
              <a:t>https://www.amazon.ca/Mindful-Leader-Management-Mindfulness-Meditation/dp/1590306201/</a:t>
            </a:r>
          </a:p>
          <a:p>
            <a:pPr marL="167970" indent="-167970">
              <a:buFont typeface="Arial" panose="020B0604020202020204" pitchFamily="34" charset="0"/>
              <a:buChar char="•"/>
            </a:pPr>
            <a:r>
              <a:rPr lang="en-CA" dirty="0"/>
              <a:t>https://www.amazon.ca/Mindfulness-Merloyd-Lawrence-Langer-Reprinted/dp/B00C6OOLR6/</a:t>
            </a:r>
          </a:p>
          <a:p>
            <a:pPr marL="167970" indent="-167970">
              <a:buFont typeface="Arial" panose="020B0604020202020204" pitchFamily="34" charset="0"/>
              <a:buChar char="•"/>
            </a:pPr>
            <a:r>
              <a:rPr lang="en-CA" dirty="0">
                <a:hlinkClick r:id="rId4"/>
              </a:rPr>
              <a:t>https://www.amazon.ca/Eleven-Rings-Success-Phil-Jackson/dp/1594205116/</a:t>
            </a:r>
            <a:endParaRPr lang="en-CA" dirty="0"/>
          </a:p>
          <a:p>
            <a:pPr marL="167970" indent="-167970">
              <a:buFont typeface="Arial" panose="020B0604020202020204" pitchFamily="34" charset="0"/>
              <a:buChar char="•"/>
            </a:pPr>
            <a:r>
              <a:rPr lang="en-CA" dirty="0">
                <a:hlinkClick r:id="rId5"/>
              </a:rPr>
              <a:t>https://www.amazon.ca/Dare-Lead-Brave-Conversations-Hearts/dp/0399592520</a:t>
            </a:r>
            <a:r>
              <a:rPr lang="en-CA" dirty="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a:t>Third </a:t>
            </a:r>
            <a:r>
              <a:rPr lang="en-CA" baseline="0" dirty="0"/>
              <a:t>row</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6"/>
              </a:rPr>
              <a:t>https://www.amazon.ca/Mindful-Leader-Embodying-Christian-wisdom-ebook/dp/B07KJGHXDW/</a:t>
            </a:r>
            <a:endParaRPr lang="en-CA"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hlinkClick r:id="rId7"/>
              </a:rPr>
              <a:t>https://www.amazon.ca/Creating-Mindful-Leaders-Power-Forward/dp/1119484782/</a:t>
            </a:r>
            <a:endParaRPr lang="en-CA" dirty="0"/>
          </a:p>
          <a:p>
            <a:pPr marL="167970" indent="-167970">
              <a:buFont typeface="Arial" panose="020B0604020202020204" pitchFamily="34" charset="0"/>
              <a:buChar char="•"/>
            </a:pPr>
            <a:r>
              <a:rPr lang="en-CA" dirty="0">
                <a:hlinkClick r:id="rId8"/>
              </a:rPr>
              <a:t>https://www.amazon.ca/Seven-Practices-Mindful-Leader-Monastery/dp/1608685195/</a:t>
            </a:r>
            <a:endParaRPr lang="en-CA" dirty="0"/>
          </a:p>
          <a:p>
            <a:pPr marL="167970" marR="0" indent="-1679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https://www.amazon.ca/Art-Mindfulness-HarperOne-Select-Selects-ebook/dp/B005HG4H24/</a:t>
            </a:r>
          </a:p>
          <a:p>
            <a:pPr marL="167970" marR="0" indent="-1679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a:t>https://www.amazon.ca/Mindful-Coach-Facilitating-Leader-Development-ebook/dp/B00362XL64/</a:t>
            </a:r>
          </a:p>
          <a:p>
            <a:pPr marL="167970" marR="0" indent="-1679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baseline="0" dirty="0"/>
          </a:p>
          <a:p>
            <a:pPr marL="167970" marR="0" indent="-1679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9</a:t>
            </a:fld>
            <a:endParaRPr lang="en-US"/>
          </a:p>
        </p:txBody>
      </p:sp>
    </p:spTree>
    <p:extLst>
      <p:ext uri="{BB962C8B-B14F-4D97-AF65-F5344CB8AC3E}">
        <p14:creationId xmlns:p14="http://schemas.microsoft.com/office/powerpoint/2010/main" val="1799355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A7A9C9-516C-7220-C1FE-A82AFEDF655C}"/>
              </a:ext>
            </a:extLst>
          </p:cNvPr>
          <p:cNvSpPr/>
          <p:nvPr userDrawn="1"/>
        </p:nvSpPr>
        <p:spPr>
          <a:xfrm>
            <a:off x="6588224" y="55469"/>
            <a:ext cx="2555776" cy="277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F7F01BF-F860-06F3-E326-3F7F97C631D8}"/>
              </a:ext>
            </a:extLst>
          </p:cNvPr>
          <p:cNvSpPr>
            <a:spLocks noGrp="1"/>
          </p:cNvSpPr>
          <p:nvPr>
            <p:ph type="ctrTitle"/>
          </p:nvPr>
        </p:nvSpPr>
        <p:spPr>
          <a:xfrm>
            <a:off x="685800" y="2971800"/>
            <a:ext cx="7772400" cy="1470025"/>
          </a:xfrm>
        </p:spPr>
        <p:txBody>
          <a:bodyPr/>
          <a:lstStyle/>
          <a:p>
            <a:r>
              <a:rPr lang="en-US"/>
              <a:t>Click to edit Master title style</a:t>
            </a:r>
            <a:endParaRPr lang="en-CA"/>
          </a:p>
        </p:txBody>
      </p:sp>
      <p:sp>
        <p:nvSpPr>
          <p:cNvPr id="4" name="Subtitle 2">
            <a:extLst>
              <a:ext uri="{FF2B5EF4-FFF2-40B4-BE49-F238E27FC236}">
                <a16:creationId xmlns:a16="http://schemas.microsoft.com/office/drawing/2014/main" id="{595883C3-DB56-4D93-5093-AA3B85CF50AC}"/>
              </a:ext>
            </a:extLst>
          </p:cNvPr>
          <p:cNvSpPr>
            <a:spLocks noGrp="1"/>
          </p:cNvSpPr>
          <p:nvPr>
            <p:ph type="subTitle" idx="1"/>
          </p:nvPr>
        </p:nvSpPr>
        <p:spPr>
          <a:xfrm>
            <a:off x="1371600" y="4737033"/>
            <a:ext cx="6400800" cy="13697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6" name="Footer Placeholder 4">
            <a:extLst>
              <a:ext uri="{FF2B5EF4-FFF2-40B4-BE49-F238E27FC236}">
                <a16:creationId xmlns:a16="http://schemas.microsoft.com/office/drawing/2014/main" id="{010D86CA-ABC9-BC61-F0E2-A2576A15A2AE}"/>
              </a:ext>
            </a:extLst>
          </p:cNvPr>
          <p:cNvSpPr>
            <a:spLocks noGrp="1"/>
          </p:cNvSpPr>
          <p:nvPr>
            <p:ph type="ftr" sz="quarter" idx="11"/>
          </p:nvPr>
        </p:nvSpPr>
        <p:spPr>
          <a:xfrm>
            <a:off x="3124200" y="6356350"/>
            <a:ext cx="2895600" cy="365125"/>
          </a:xfrm>
        </p:spPr>
        <p:txBody>
          <a:bodyPr/>
          <a:lstStyle/>
          <a:p>
            <a:endParaRPr lang="en-CA"/>
          </a:p>
        </p:txBody>
      </p:sp>
      <p:pic>
        <p:nvPicPr>
          <p:cNvPr id="16" name="Picture 6" descr="govt-of-canada-logo – IISD Experimental Lakes Area">
            <a:extLst>
              <a:ext uri="{FF2B5EF4-FFF2-40B4-BE49-F238E27FC236}">
                <a16:creationId xmlns:a16="http://schemas.microsoft.com/office/drawing/2014/main" id="{7DA64610-1509-9236-8E9F-D2251ED5BD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399" y="112494"/>
            <a:ext cx="2987824" cy="3293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ederal - Data and Statistics: Canada - Research Guides at University ...">
            <a:extLst>
              <a:ext uri="{FF2B5EF4-FFF2-40B4-BE49-F238E27FC236}">
                <a16:creationId xmlns:a16="http://schemas.microsoft.com/office/drawing/2014/main" id="{91BD2CA9-7A73-85A1-E9A4-6B6A15A4EA1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81729" y="71296"/>
            <a:ext cx="1375792" cy="327467"/>
          </a:xfrm>
          <a:prstGeom prst="rect">
            <a:avLst/>
          </a:prstGeom>
          <a:noFill/>
          <a:extLst>
            <a:ext uri="{909E8E84-426E-40DD-AFC4-6F175D3DCCD1}">
              <a14:hiddenFill xmlns:a14="http://schemas.microsoft.com/office/drawing/2010/main">
                <a:solidFill>
                  <a:srgbClr val="FFFFFF"/>
                </a:solidFill>
              </a14:hiddenFill>
            </a:ext>
          </a:extLst>
        </p:spPr>
      </p:pic>
      <p:sp>
        <p:nvSpPr>
          <p:cNvPr id="18" name="Date Placeholder 3">
            <a:extLst>
              <a:ext uri="{FF2B5EF4-FFF2-40B4-BE49-F238E27FC236}">
                <a16:creationId xmlns:a16="http://schemas.microsoft.com/office/drawing/2014/main" id="{1DD7CA02-64D2-75D2-1ABD-D7BC54B4AAE4}"/>
              </a:ext>
            </a:extLst>
          </p:cNvPr>
          <p:cNvSpPr>
            <a:spLocks noGrp="1"/>
          </p:cNvSpPr>
          <p:nvPr>
            <p:ph type="dt" sz="half" idx="10"/>
          </p:nvPr>
        </p:nvSpPr>
        <p:spPr>
          <a:xfrm>
            <a:off x="685800" y="6356350"/>
            <a:ext cx="1905000" cy="365125"/>
          </a:xfrm>
        </p:spPr>
        <p:txBody>
          <a:bodyPr/>
          <a:lstStyle/>
          <a:p>
            <a:fld id="{7E62ADF1-26B7-4236-810D-3BE94D1543A2}" type="datetime1">
              <a:rPr lang="en-CA" smtClean="0"/>
              <a:pPr/>
              <a:t>2024-06-07</a:t>
            </a:fld>
            <a:endParaRPr lang="en-CA"/>
          </a:p>
        </p:txBody>
      </p:sp>
      <p:sp>
        <p:nvSpPr>
          <p:cNvPr id="19" name="Rectangle 18">
            <a:extLst>
              <a:ext uri="{FF2B5EF4-FFF2-40B4-BE49-F238E27FC236}">
                <a16:creationId xmlns:a16="http://schemas.microsoft.com/office/drawing/2014/main" id="{13AA2C3B-7A80-15C9-2985-99C0B983C9BE}"/>
              </a:ext>
            </a:extLst>
          </p:cNvPr>
          <p:cNvSpPr/>
          <p:nvPr userDrawn="1"/>
        </p:nvSpPr>
        <p:spPr>
          <a:xfrm>
            <a:off x="35024" y="6165304"/>
            <a:ext cx="650776"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084FABE-A5BA-B50F-26CC-759959AEAFE0}"/>
              </a:ext>
            </a:extLst>
          </p:cNvPr>
          <p:cNvSpPr/>
          <p:nvPr userDrawn="1"/>
        </p:nvSpPr>
        <p:spPr>
          <a:xfrm>
            <a:off x="8291210" y="6146460"/>
            <a:ext cx="650776"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Interdeparmental Organizational Change Network (IOCN)&#10;Réseau interministériel du changement organisationnel (RICO)">
            <a:extLst>
              <a:ext uri="{FF2B5EF4-FFF2-40B4-BE49-F238E27FC236}">
                <a16:creationId xmlns:a16="http://schemas.microsoft.com/office/drawing/2014/main" id="{CEE2CF9C-C51A-2B04-6CE2-4C06451ED55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75656" y="1151542"/>
            <a:ext cx="5972418" cy="1077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63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421FE31-11E8-4F47-A2E8-B6F31F0A43B3}" type="datetime1">
              <a:rPr lang="en-CA" smtClean="0"/>
              <a:pPr/>
              <a:t>2024-06-07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034582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FBC9CEC-BF8A-4951-913D-9E334DCEB460}" type="datetime1">
              <a:rPr lang="en-CA" smtClean="0"/>
              <a:pPr/>
              <a:t>2024-06-07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43755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3FFD2E5-3B4C-457C-A707-CAECF53851F3}" type="datetime1">
              <a:rPr lang="en-CA" smtClean="0"/>
              <a:pPr/>
              <a:t>2024-06-07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dirty="0"/>
          </a:p>
        </p:txBody>
      </p:sp>
    </p:spTree>
    <p:extLst>
      <p:ext uri="{BB962C8B-B14F-4D97-AF65-F5344CB8AC3E}">
        <p14:creationId xmlns:p14="http://schemas.microsoft.com/office/powerpoint/2010/main" val="284789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1D4E487-5F17-4CB7-912A-9AE0C105173B}" type="datetime1">
              <a:rPr lang="en-CA" smtClean="0"/>
              <a:pPr/>
              <a:t>2024-06-07</a:t>
            </a:fld>
            <a:endParaRPr lang="en-C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1811905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F143A4D-778D-4E1D-8883-D0D147E0B0A6}" type="datetime1">
              <a:rPr lang="en-CA" smtClean="0"/>
              <a:pPr/>
              <a:t>2024-06-07</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4251938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C267D0B-A901-438E-8482-72801AF4A095}" type="datetime1">
              <a:rPr lang="en-CA" smtClean="0"/>
              <a:pPr/>
              <a:t>2024-06-07</a:t>
            </a:fld>
            <a:endParaRPr lang="en-CA"/>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197450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0E5C0E1-7BC3-43D9-A476-473612BD87C5}" type="datetime1">
              <a:rPr lang="en-CA" smtClean="0"/>
              <a:pPr/>
              <a:t>2024-06-07</a:t>
            </a:fld>
            <a:endParaRPr lang="en-CA"/>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06850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04C3E6A-3AA7-449B-A4A2-121D55690F32}" type="datetime1">
              <a:rPr lang="en-CA" smtClean="0"/>
              <a:pPr/>
              <a:t>2024-06-07</a:t>
            </a:fld>
            <a:endParaRPr lang="en-CA"/>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a:p>
        </p:txBody>
      </p:sp>
    </p:spTree>
    <p:extLst>
      <p:ext uri="{BB962C8B-B14F-4D97-AF65-F5344CB8AC3E}">
        <p14:creationId xmlns:p14="http://schemas.microsoft.com/office/powerpoint/2010/main" val="882152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9AA3DD4-242B-4C82-87D1-4C31A6A8B16E}" type="datetime1">
              <a:rPr lang="en-CA" smtClean="0"/>
              <a:pPr/>
              <a:t>2024-06-07</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83527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478C86D-D389-4592-B37B-4CE098C00C2C}" type="datetime1">
              <a:rPr lang="en-CA" smtClean="0"/>
              <a:pPr/>
              <a:t>2024-06-07</a:t>
            </a:fld>
            <a:endParaRPr lang="en-CA"/>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267389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Title Placeholder 1">
            <a:extLst>
              <a:ext uri="{FF2B5EF4-FFF2-40B4-BE49-F238E27FC236}">
                <a16:creationId xmlns:a16="http://schemas.microsoft.com/office/drawing/2014/main" id="{BBB4F7EF-FB42-67C2-0E97-54198896D8D5}"/>
              </a:ext>
            </a:extLst>
          </p:cNvPr>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noProof="0" dirty="0"/>
              <a:t>Click to edit Master title style</a:t>
            </a:r>
          </a:p>
        </p:txBody>
      </p:sp>
      <p:sp>
        <p:nvSpPr>
          <p:cNvPr id="20" name="Text Placeholder 2">
            <a:extLst>
              <a:ext uri="{FF2B5EF4-FFF2-40B4-BE49-F238E27FC236}">
                <a16:creationId xmlns:a16="http://schemas.microsoft.com/office/drawing/2014/main" id="{8D1BF393-7DCA-460C-ECFA-A9A51F2C124C}"/>
              </a:ext>
            </a:extLst>
          </p:cNvPr>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21" name="Date Placeholder 3">
            <a:extLst>
              <a:ext uri="{FF2B5EF4-FFF2-40B4-BE49-F238E27FC236}">
                <a16:creationId xmlns:a16="http://schemas.microsoft.com/office/drawing/2014/main" id="{336B1B6E-02E5-AD0D-09CD-963BFEB47613}"/>
              </a:ext>
            </a:extLst>
          </p:cNvPr>
          <p:cNvSpPr>
            <a:spLocks noGrp="1"/>
          </p:cNvSpPr>
          <p:nvPr>
            <p:ph type="dt" sz="half" idx="2"/>
          </p:nvPr>
        </p:nvSpPr>
        <p:spPr>
          <a:xfrm>
            <a:off x="780097"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noProof="0" smtClean="0"/>
              <a:pPr/>
              <a:t>2024-06-07</a:t>
            </a:fld>
            <a:endParaRPr lang="en-CA" noProof="0" dirty="0"/>
          </a:p>
        </p:txBody>
      </p:sp>
      <p:sp>
        <p:nvSpPr>
          <p:cNvPr id="22" name="Footer Placeholder 4">
            <a:extLst>
              <a:ext uri="{FF2B5EF4-FFF2-40B4-BE49-F238E27FC236}">
                <a16:creationId xmlns:a16="http://schemas.microsoft.com/office/drawing/2014/main" id="{DBB3B1B4-1294-624F-BCBF-F7916444B45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noProof="0" dirty="0"/>
          </a:p>
        </p:txBody>
      </p:sp>
      <p:pic>
        <p:nvPicPr>
          <p:cNvPr id="23" name="Picture 4">
            <a:extLst>
              <a:ext uri="{FF2B5EF4-FFF2-40B4-BE49-F238E27FC236}">
                <a16:creationId xmlns:a16="http://schemas.microsoft.com/office/drawing/2014/main" id="{73344157-970C-4E93-7CE3-CEF58FDDE951}"/>
              </a:ext>
            </a:extLst>
          </p:cNvPr>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rot="242689">
            <a:off x="8320093" y="6394593"/>
            <a:ext cx="414615" cy="404664"/>
          </a:xfrm>
          <a:prstGeom prst="rect">
            <a:avLst/>
          </a:prstGeom>
          <a:noFill/>
          <a:ln w="9525">
            <a:noFill/>
            <a:miter lim="800000"/>
            <a:headEnd/>
            <a:tailEnd/>
          </a:ln>
        </p:spPr>
      </p:pic>
      <p:sp>
        <p:nvSpPr>
          <p:cNvPr id="24" name="Slide Number Placeholder 3">
            <a:extLst>
              <a:ext uri="{FF2B5EF4-FFF2-40B4-BE49-F238E27FC236}">
                <a16:creationId xmlns:a16="http://schemas.microsoft.com/office/drawing/2014/main" id="{C6544B1E-6C08-BB43-3DFA-B204BF5E8C72}"/>
              </a:ext>
            </a:extLst>
          </p:cNvPr>
          <p:cNvSpPr txBox="1">
            <a:spLocks/>
          </p:cNvSpPr>
          <p:nvPr userDrawn="1"/>
        </p:nvSpPr>
        <p:spPr>
          <a:xfrm>
            <a:off x="8388424" y="6448251"/>
            <a:ext cx="3600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CA" sz="1100" noProof="0" smtClean="0"/>
              <a:pPr/>
              <a:t>‹#›</a:t>
            </a:fld>
            <a:endParaRPr lang="en-CA" noProof="0" dirty="0"/>
          </a:p>
        </p:txBody>
      </p:sp>
    </p:spTree>
    <p:extLst>
      <p:ext uri="{BB962C8B-B14F-4D97-AF65-F5344CB8AC3E}">
        <p14:creationId xmlns:p14="http://schemas.microsoft.com/office/powerpoint/2010/main" val="15205527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png"/><Relationship Id="rId10" Type="http://schemas.openxmlformats.org/officeDocument/2006/relationships/image" Target="../media/image55.png"/><Relationship Id="rId4" Type="http://schemas.openxmlformats.org/officeDocument/2006/relationships/image" Target="../media/image73.png"/><Relationship Id="rId9"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tbs-sct.canada.ca/pol/doc-eng.aspx?id=25049" TargetMode="External"/><Relationship Id="rId5" Type="http://schemas.openxmlformats.org/officeDocument/2006/relationships/hyperlink" Target="https://plumvillage.org/mindfulness/the-5-mindfulness-trainings/" TargetMode="External"/><Relationship Id="rId4" Type="http://schemas.openxmlformats.org/officeDocument/2006/relationships/hyperlink" Target="https://www.southernnetwork.org/site/seven-teaching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wiki.gccollab.ca/Convergence"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my.happify.com/hd/3-ways-to-live-mindfully" TargetMode="External"/><Relationship Id="rId7" Type="http://schemas.openxmlformats.org/officeDocument/2006/relationships/hyperlink" Target="https://www.youtube.com/watch?v=egjWRWOUME4"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rickhanson.net/online-courses/the-foundations-of-well-being/inner-strengths-for-well-being/" TargetMode="External"/><Relationship Id="rId5" Type="http://schemas.openxmlformats.org/officeDocument/2006/relationships/hyperlink" Target="https://www.youtube.com/watch?v=w6T02g5hnT4" TargetMode="External"/><Relationship Id="rId4" Type="http://schemas.openxmlformats.org/officeDocument/2006/relationships/hyperlink" Target="https://greatergood.berkeley.edu/topic/mindfulness/definiti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bing.com/images/search?q=evaluation+icon&amp;view=detailv2&amp;qft=+filterui:license-L2_L3_L4_L5_L6_L7&amp;id=60EAC1134DF734294DF92DEB856C87FB604E3CF2&amp;selectedIndex=35&amp;ccid=WjK4PjIQ&amp;simid=608017325682003825&amp;thid=OIP.M5a32b83e321008b02071facfcf5bb17co0"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3" Type="http://schemas.openxmlformats.org/officeDocument/2006/relationships/notesSlide" Target="../notesSlides/notesSlide16.xml"/><Relationship Id="rId214" Type="http://schemas.openxmlformats.org/officeDocument/2006/relationships/customXml" Target="../ink/ink5.xml"/><Relationship Id="rId7" Type="http://schemas.openxmlformats.org/officeDocument/2006/relationships/image" Target="../media/image91.jpg"/><Relationship Id="rId12" Type="http://schemas.openxmlformats.org/officeDocument/2006/relationships/image" Target="../media/image96.png"/><Relationship Id="rId17" Type="http://schemas.openxmlformats.org/officeDocument/2006/relationships/customXml" Target="../ink/ink1.xml"/><Relationship Id="rId213" Type="http://schemas.openxmlformats.org/officeDocument/2006/relationships/image" Target="NULL"/><Relationship Id="rId2" Type="http://schemas.openxmlformats.org/officeDocument/2006/relationships/slideLayout" Target="../slideLayouts/slideLayout2.xml"/><Relationship Id="rId16" Type="http://schemas.openxmlformats.org/officeDocument/2006/relationships/image" Target="../media/image100.png"/><Relationship Id="rId209" Type="http://schemas.openxmlformats.org/officeDocument/2006/relationships/image" Target="NULL"/><Relationship Id="rId1" Type="http://schemas.openxmlformats.org/officeDocument/2006/relationships/tags" Target="../tags/tag2.xml"/><Relationship Id="rId6" Type="http://schemas.openxmlformats.org/officeDocument/2006/relationships/image" Target="../media/image90.png"/><Relationship Id="rId11" Type="http://schemas.openxmlformats.org/officeDocument/2006/relationships/image" Target="../media/image95.jpeg"/><Relationship Id="rId212" Type="http://schemas.openxmlformats.org/officeDocument/2006/relationships/customXml" Target="../ink/ink4.xml"/><Relationship Id="rId5" Type="http://schemas.openxmlformats.org/officeDocument/2006/relationships/image" Target="../media/image89.png"/><Relationship Id="rId15" Type="http://schemas.openxmlformats.org/officeDocument/2006/relationships/image" Target="../media/image99.png"/><Relationship Id="rId208" Type="http://schemas.openxmlformats.org/officeDocument/2006/relationships/customXml" Target="../ink/ink2.xml"/><Relationship Id="rId216" Type="http://schemas.openxmlformats.org/officeDocument/2006/relationships/image" Target="../media/image101.png"/><Relationship Id="rId10" Type="http://schemas.openxmlformats.org/officeDocument/2006/relationships/image" Target="../media/image94.jpeg"/><Relationship Id="rId211" Type="http://schemas.openxmlformats.org/officeDocument/2006/relationships/image" Target="NULL"/><Relationship Id="rId4" Type="http://schemas.openxmlformats.org/officeDocument/2006/relationships/hyperlink" Target="https://wiki.gccollab.ca/MCLD_Program_Facilitators_Team_/_L%27%C3%A9quipe_des_animateurs_du_program_de_DLCP" TargetMode="External"/><Relationship Id="rId9" Type="http://schemas.openxmlformats.org/officeDocument/2006/relationships/image" Target="../media/image93.jpg"/><Relationship Id="rId14" Type="http://schemas.openxmlformats.org/officeDocument/2006/relationships/image" Target="../media/image98.jpeg"/><Relationship Id="rId207" Type="http://schemas.openxmlformats.org/officeDocument/2006/relationships/image" Target="NULL"/><Relationship Id="rId210" Type="http://schemas.openxmlformats.org/officeDocument/2006/relationships/customXml" Target="../ink/ink3.xml"/><Relationship Id="rId215"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80.pn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55.png"/><Relationship Id="rId5" Type="http://schemas.openxmlformats.org/officeDocument/2006/relationships/image" Target="../media/image86.jpg"/><Relationship Id="rId10" Type="http://schemas.openxmlformats.org/officeDocument/2006/relationships/image" Target="../media/image54.png"/><Relationship Id="rId4" Type="http://schemas.openxmlformats.org/officeDocument/2006/relationships/image" Target="../media/image102.jpg"/><Relationship Id="rId9"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audio" Target="../media/audio1.wav"/><Relationship Id="rId7" Type="http://schemas.openxmlformats.org/officeDocument/2006/relationships/image" Target="../media/image107.gif"/><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13" Type="http://schemas.openxmlformats.org/officeDocument/2006/relationships/image" Target="../media/image27.jpg"/><Relationship Id="rId18" Type="http://schemas.openxmlformats.org/officeDocument/2006/relationships/image" Target="../media/image32.wmf"/><Relationship Id="rId26" Type="http://schemas.openxmlformats.org/officeDocument/2006/relationships/image" Target="../media/image40.png"/><Relationship Id="rId39" Type="http://schemas.openxmlformats.org/officeDocument/2006/relationships/image" Target="../media/image50.png"/><Relationship Id="rId21" Type="http://schemas.openxmlformats.org/officeDocument/2006/relationships/image" Target="../media/image35.png"/><Relationship Id="rId34" Type="http://schemas.openxmlformats.org/officeDocument/2006/relationships/image" Target="../media/image46.png"/><Relationship Id="rId7" Type="http://schemas.openxmlformats.org/officeDocument/2006/relationships/image" Target="../media/image21.png"/><Relationship Id="rId12" Type="http://schemas.openxmlformats.org/officeDocument/2006/relationships/image" Target="../media/image26.jpg"/><Relationship Id="rId17" Type="http://schemas.openxmlformats.org/officeDocument/2006/relationships/image" Target="../media/image31.wmf"/><Relationship Id="rId25" Type="http://schemas.openxmlformats.org/officeDocument/2006/relationships/image" Target="../media/image39.png"/><Relationship Id="rId33" Type="http://schemas.openxmlformats.org/officeDocument/2006/relationships/image" Target="../media/image45.jpeg"/><Relationship Id="rId38" Type="http://schemas.openxmlformats.org/officeDocument/2006/relationships/image" Target="../media/image49.jpeg"/><Relationship Id="rId2" Type="http://schemas.openxmlformats.org/officeDocument/2006/relationships/notesSlide" Target="../notesSlides/notesSlide5.xml"/><Relationship Id="rId16" Type="http://schemas.openxmlformats.org/officeDocument/2006/relationships/image" Target="../media/image30.wmf"/><Relationship Id="rId20" Type="http://schemas.openxmlformats.org/officeDocument/2006/relationships/image" Target="../media/image34.png"/><Relationship Id="rId29"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jpg"/><Relationship Id="rId24" Type="http://schemas.openxmlformats.org/officeDocument/2006/relationships/image" Target="../media/image38.png"/><Relationship Id="rId32" Type="http://schemas.openxmlformats.org/officeDocument/2006/relationships/image" Target="../media/image44.jpeg"/><Relationship Id="rId37" Type="http://schemas.openxmlformats.org/officeDocument/2006/relationships/image" Target="../media/image48.jpeg"/><Relationship Id="rId5" Type="http://schemas.openxmlformats.org/officeDocument/2006/relationships/image" Target="../media/image17.jpg"/><Relationship Id="rId15" Type="http://schemas.openxmlformats.org/officeDocument/2006/relationships/image" Target="../media/image29.png"/><Relationship Id="rId23" Type="http://schemas.openxmlformats.org/officeDocument/2006/relationships/image" Target="../media/image37.jpg"/><Relationship Id="rId28" Type="http://schemas.openxmlformats.org/officeDocument/2006/relationships/image" Target="../media/image41.png"/><Relationship Id="rId36" Type="http://schemas.openxmlformats.org/officeDocument/2006/relationships/image" Target="../media/image47.png"/><Relationship Id="rId10" Type="http://schemas.openxmlformats.org/officeDocument/2006/relationships/image" Target="../media/image24.jpeg"/><Relationship Id="rId19" Type="http://schemas.openxmlformats.org/officeDocument/2006/relationships/image" Target="../media/image33.wmf"/><Relationship Id="rId31" Type="http://schemas.openxmlformats.org/officeDocument/2006/relationships/image" Target="../media/image43.jpe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8.jpeg"/><Relationship Id="rId22" Type="http://schemas.openxmlformats.org/officeDocument/2006/relationships/image" Target="../media/image36.png"/><Relationship Id="rId27" Type="http://schemas.microsoft.com/office/2007/relationships/hdphoto" Target="../media/hdphoto1.wdp"/><Relationship Id="rId30" Type="http://schemas.openxmlformats.org/officeDocument/2006/relationships/image" Target="../media/image42.jpg"/><Relationship Id="rId35" Type="http://schemas.microsoft.com/office/2007/relationships/hdphoto" Target="../media/hdphoto3.wdp"/><Relationship Id="rId8" Type="http://schemas.openxmlformats.org/officeDocument/2006/relationships/image" Target="../media/image22.png"/><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1r8hj72bfG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hyperlink" Target="https://greatergood.berkeley.edu/article/item/evidence_mounts_that_mindfulness_breeds_resilience"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centerforresilience.org/5-ways-to-practice-mindfulness-right-now" TargetMode="External"/><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ww.thepathway2success.com/10-mindfulness-activities-you-can-try-today/" TargetMode="External"/><Relationship Id="rId4" Type="http://schemas.openxmlformats.org/officeDocument/2006/relationships/hyperlink" Target="https://positivepsychology.com/meditation-exercises-activities/" TargetMode="External"/><Relationship Id="rId9"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18" Type="http://schemas.openxmlformats.org/officeDocument/2006/relationships/image" Target="../media/image70.jpe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jpeg"/><Relationship Id="rId2" Type="http://schemas.openxmlformats.org/officeDocument/2006/relationships/notesSlide" Target="../notesSlides/notesSlide9.xml"/><Relationship Id="rId16"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png"/><Relationship Id="rId19" Type="http://schemas.openxmlformats.org/officeDocument/2006/relationships/image" Target="../media/image71.jpeg"/><Relationship Id="rId4" Type="http://schemas.openxmlformats.org/officeDocument/2006/relationships/image" Target="../media/image56.png"/><Relationship Id="rId9" Type="http://schemas.openxmlformats.org/officeDocument/2006/relationships/image" Target="../media/image61.jpeg"/><Relationship Id="rId14" Type="http://schemas.openxmlformats.org/officeDocument/2006/relationships/image" Target="../media/image6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8F323DDC-E499-465F-A03E-5A06CDA603D7}"/>
              </a:ext>
            </a:extLst>
          </p:cNvPr>
          <p:cNvSpPr txBox="1">
            <a:spLocks noGrp="1"/>
          </p:cNvSpPr>
          <p:nvPr>
            <p:ph type="title" idx="4294967295"/>
            <p:custDataLst>
              <p:tags r:id="rId1"/>
            </p:custDataLst>
          </p:nvPr>
        </p:nvSpPr>
        <p:spPr>
          <a:xfrm>
            <a:off x="457200" y="81198"/>
            <a:ext cx="8229600" cy="4900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CA" sz="2000" dirty="0"/>
              <a:t>While we start, u</a:t>
            </a:r>
            <a:r>
              <a:rPr kumimoji="0" lang="en-CA" sz="2000" b="0" i="0" u="none" strike="noStrike" kern="1200" cap="none" spc="0" normalizeH="0" baseline="0" noProof="0" dirty="0">
                <a:ln>
                  <a:noFill/>
                </a:ln>
                <a:solidFill>
                  <a:schemeClr val="tx1"/>
                </a:solidFill>
                <a:effectLst/>
                <a:uLnTx/>
                <a:uFillTx/>
                <a:latin typeface="+mj-lt"/>
                <a:ea typeface="+mj-ea"/>
                <a:cs typeface="+mj-cs"/>
              </a:rPr>
              <a:t>se the Annotate tool… have fun</a:t>
            </a:r>
            <a:endParaRPr kumimoji="0" lang="fr-CA" sz="20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descr="Easy Flower Mandala Coloring Pages">
            <a:extLst>
              <a:ext uri="{FF2B5EF4-FFF2-40B4-BE49-F238E27FC236}">
                <a16:creationId xmlns:a16="http://schemas.microsoft.com/office/drawing/2014/main" id="{C8968776-4D15-087D-CE9B-864C7314C3C5}"/>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6769" y="3529705"/>
            <a:ext cx="3450348" cy="3328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48FF58B-5702-ED23-49F4-87339747962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3935" y="571264"/>
            <a:ext cx="2864195" cy="2857736"/>
          </a:xfrm>
          <a:prstGeom prst="rect">
            <a:avLst/>
          </a:prstGeom>
        </p:spPr>
      </p:pic>
      <p:pic>
        <p:nvPicPr>
          <p:cNvPr id="6" name="Picture 5">
            <a:extLst>
              <a:ext uri="{FF2B5EF4-FFF2-40B4-BE49-F238E27FC236}">
                <a16:creationId xmlns:a16="http://schemas.microsoft.com/office/drawing/2014/main" id="{0E77325F-4B8F-4436-FC2F-8BC86757BF8A}"/>
              </a:ext>
              <a:ext uri="{C183D7F6-B498-43B3-948B-1728B52AA6E4}">
                <adec:decorative xmlns:adec="http://schemas.microsoft.com/office/drawing/2017/decorative" val="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473477" y="335985"/>
            <a:ext cx="3363640" cy="3328295"/>
          </a:xfrm>
          <a:prstGeom prst="rect">
            <a:avLst/>
          </a:prstGeom>
        </p:spPr>
      </p:pic>
      <p:pic>
        <p:nvPicPr>
          <p:cNvPr id="1030" name="Picture 6" descr="Sudoku #1321 and #1322 (Easy) - Free Printable Puzzles | Puzzles.ca">
            <a:extLst>
              <a:ext uri="{FF2B5EF4-FFF2-40B4-BE49-F238E27FC236}">
                <a16:creationId xmlns:a16="http://schemas.microsoft.com/office/drawing/2014/main" id="{1721A3E0-E24F-6D4C-C6D2-66B8BCED8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417" y="3635763"/>
            <a:ext cx="3079229" cy="30792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E1EFCB0-BE86-7AB9-B70D-E91C70847186}"/>
              </a:ext>
              <a:ext uri="{C183D7F6-B498-43B3-948B-1728B52AA6E4}">
                <adec:decorative xmlns:adec="http://schemas.microsoft.com/office/drawing/2017/decorative" val="1"/>
              </a:ext>
            </a:extLst>
          </p:cNvPr>
          <p:cNvPicPr>
            <a:picLocks noChangeAspect="1"/>
          </p:cNvPicPr>
          <p:nvPr/>
        </p:nvPicPr>
        <p:blipFill>
          <a:blip r:embed="rId8">
            <a:clrChange>
              <a:clrFrom>
                <a:srgbClr val="FFFFFF"/>
              </a:clrFrom>
              <a:clrTo>
                <a:srgbClr val="FFFFFF">
                  <a:alpha val="0"/>
                </a:srgbClr>
              </a:clrTo>
            </a:clrChange>
          </a:blip>
          <a:stretch>
            <a:fillRect/>
          </a:stretch>
        </p:blipFill>
        <p:spPr>
          <a:xfrm flipH="1">
            <a:off x="3472356" y="2204864"/>
            <a:ext cx="2403180" cy="2403180"/>
          </a:xfrm>
          <a:prstGeom prst="rect">
            <a:avLst/>
          </a:prstGeom>
        </p:spPr>
      </p:pic>
      <p:pic>
        <p:nvPicPr>
          <p:cNvPr id="10" name="Picture 10" descr="Free Vectors | Car / line drawing">
            <a:extLst>
              <a:ext uri="{FF2B5EF4-FFF2-40B4-BE49-F238E27FC236}">
                <a16:creationId xmlns:a16="http://schemas.microsoft.com/office/drawing/2014/main" id="{31FC9FE9-265B-E11A-5D48-49DFAD6E877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03249" y="5061904"/>
            <a:ext cx="2541173" cy="190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488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CA" dirty="0"/>
              <a:t>Some App references</a:t>
            </a:r>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90776" y="1897245"/>
            <a:ext cx="1762448" cy="863092"/>
          </a:xfrm>
          <a:prstGeom prst="rect">
            <a:avLst/>
          </a:prstGeom>
        </p:spPr>
      </p:pic>
      <p:pic>
        <p:nvPicPr>
          <p:cNvPr id="11" name="Picture 2" descr="Calm logo ap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2005107"/>
            <a:ext cx="1656184" cy="6473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86319" y="1257229"/>
            <a:ext cx="2143125" cy="2143125"/>
          </a:xfrm>
          <a:prstGeom prst="rect">
            <a:avLst/>
          </a:prstGeom>
        </p:spPr>
      </p:pic>
      <p:grpSp>
        <p:nvGrpSpPr>
          <p:cNvPr id="8" name="Group 7">
            <a:extLst>
              <a:ext uri="{C183D7F6-B498-43B3-948B-1728B52AA6E4}">
                <adec:decorative xmlns:adec="http://schemas.microsoft.com/office/drawing/2017/decorative" val="1"/>
              </a:ext>
            </a:extLst>
          </p:cNvPr>
          <p:cNvGrpSpPr/>
          <p:nvPr/>
        </p:nvGrpSpPr>
        <p:grpSpPr>
          <a:xfrm>
            <a:off x="6178833" y="3555081"/>
            <a:ext cx="1558095" cy="1998791"/>
            <a:chOff x="5136536" y="3166457"/>
            <a:chExt cx="1558095" cy="1998791"/>
          </a:xfrm>
        </p:grpSpPr>
        <p:pic>
          <p:nvPicPr>
            <p:cNvPr id="14" name="Picture 6" descr=" Mindfulness Coach app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6536" y="3166457"/>
              <a:ext cx="1558094" cy="15580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5136537" y="4672570"/>
              <a:ext cx="1558094" cy="492678"/>
            </a:xfrm>
            <a:prstGeom prst="rect">
              <a:avLst/>
            </a:prstGeom>
          </p:spPr>
        </p:pic>
      </p:grpSp>
      <p:grpSp>
        <p:nvGrpSpPr>
          <p:cNvPr id="12" name="Group 11">
            <a:extLst>
              <a:ext uri="{FF2B5EF4-FFF2-40B4-BE49-F238E27FC236}">
                <a16:creationId xmlns:a16="http://schemas.microsoft.com/office/drawing/2014/main" id="{FD15ABC5-3AD4-B12C-F556-448EABF0BB82}"/>
              </a:ext>
              <a:ext uri="{C183D7F6-B498-43B3-948B-1728B52AA6E4}">
                <adec:decorative xmlns:adec="http://schemas.microsoft.com/office/drawing/2017/decorative" val="1"/>
              </a:ext>
            </a:extLst>
          </p:cNvPr>
          <p:cNvGrpSpPr/>
          <p:nvPr/>
        </p:nvGrpSpPr>
        <p:grpSpPr>
          <a:xfrm>
            <a:off x="1157634" y="3400354"/>
            <a:ext cx="2143125" cy="2308245"/>
            <a:chOff x="1157634" y="3400354"/>
            <a:chExt cx="2143125" cy="2308245"/>
          </a:xfrm>
        </p:grpSpPr>
        <p:pic>
          <p:nvPicPr>
            <p:cNvPr id="1026" name="Picture 2" descr="Happify: for Stress &amp; Worry | Apps | 148Ap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634" y="340035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9">
              <a:clrChange>
                <a:clrFrom>
                  <a:srgbClr val="FFFFFF"/>
                </a:clrFrom>
                <a:clrTo>
                  <a:srgbClr val="FFFFFF">
                    <a:alpha val="0"/>
                  </a:srgbClr>
                </a:clrTo>
              </a:clrChange>
            </a:blip>
            <a:stretch>
              <a:fillRect/>
            </a:stretch>
          </p:blipFill>
          <p:spPr>
            <a:xfrm>
              <a:off x="1587697" y="5214111"/>
              <a:ext cx="1282998" cy="494488"/>
            </a:xfrm>
            <a:prstGeom prst="rect">
              <a:avLst/>
            </a:prstGeom>
          </p:spPr>
        </p:pic>
      </p:grpSp>
      <p:pic>
        <p:nvPicPr>
          <p:cNvPr id="13" name="Picture 12">
            <a:extLs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691543" y="0"/>
            <a:ext cx="1813068" cy="1691250"/>
          </a:xfrm>
          <a:prstGeom prst="rect">
            <a:avLst/>
          </a:prstGeom>
        </p:spPr>
      </p:pic>
      <p:pic>
        <p:nvPicPr>
          <p:cNvPr id="9" name="Picture 8">
            <a:extLst>
              <a:ext uri="{FF2B5EF4-FFF2-40B4-BE49-F238E27FC236}">
                <a16:creationId xmlns:a16="http://schemas.microsoft.com/office/drawing/2014/main" id="{FE04563C-D1A4-1541-00CE-F62DB2708AA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749971" y="3775429"/>
            <a:ext cx="1644058" cy="1558094"/>
          </a:xfrm>
          <a:prstGeom prst="rect">
            <a:avLst/>
          </a:prstGeom>
        </p:spPr>
      </p:pic>
    </p:spTree>
    <p:extLst>
      <p:ext uri="{BB962C8B-B14F-4D97-AF65-F5344CB8AC3E}">
        <p14:creationId xmlns:p14="http://schemas.microsoft.com/office/powerpoint/2010/main" val="3017501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Values &amp; Mindfulness</a:t>
            </a:r>
            <a:endParaRPr lang="en-US" dirty="0"/>
          </a:p>
        </p:txBody>
      </p:sp>
      <p:sp>
        <p:nvSpPr>
          <p:cNvPr id="3" name="Content Placeholder 2"/>
          <p:cNvSpPr>
            <a:spLocks noGrp="1"/>
          </p:cNvSpPr>
          <p:nvPr>
            <p:ph idx="1"/>
          </p:nvPr>
        </p:nvSpPr>
        <p:spPr>
          <a:xfrm>
            <a:off x="2677633" y="1649449"/>
            <a:ext cx="3356685" cy="4011800"/>
          </a:xfrm>
        </p:spPr>
        <p:txBody>
          <a:bodyPr>
            <a:normAutofit fontScale="92500" lnSpcReduction="10000"/>
          </a:bodyPr>
          <a:lstStyle/>
          <a:p>
            <a:r>
              <a:rPr lang="en-US" dirty="0"/>
              <a:t>Reverence For Life</a:t>
            </a:r>
          </a:p>
          <a:p>
            <a:r>
              <a:rPr lang="en-US" dirty="0"/>
              <a:t>True Happiness</a:t>
            </a:r>
          </a:p>
          <a:p>
            <a:r>
              <a:rPr lang="en-US" dirty="0"/>
              <a:t>True Love</a:t>
            </a:r>
          </a:p>
          <a:p>
            <a:r>
              <a:rPr lang="en-US" dirty="0"/>
              <a:t>Loving Speech and Deep Listening</a:t>
            </a:r>
          </a:p>
          <a:p>
            <a:r>
              <a:rPr lang="en-US" dirty="0"/>
              <a:t>Nourishment and Healing</a:t>
            </a:r>
            <a:endParaRPr lang="fr-CA" dirty="0"/>
          </a:p>
        </p:txBody>
      </p:sp>
      <p:sp>
        <p:nvSpPr>
          <p:cNvPr id="7" name="Content Placeholder 2"/>
          <p:cNvSpPr txBox="1">
            <a:spLocks/>
          </p:cNvSpPr>
          <p:nvPr/>
        </p:nvSpPr>
        <p:spPr>
          <a:xfrm>
            <a:off x="457200" y="1649448"/>
            <a:ext cx="2098576" cy="45878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000" dirty="0"/>
              <a:t>Love</a:t>
            </a:r>
          </a:p>
          <a:p>
            <a:r>
              <a:rPr lang="en-US" sz="3000" dirty="0"/>
              <a:t>Respect</a:t>
            </a:r>
          </a:p>
          <a:p>
            <a:r>
              <a:rPr lang="en-US" sz="3000" dirty="0"/>
              <a:t>Courage</a:t>
            </a:r>
          </a:p>
          <a:p>
            <a:r>
              <a:rPr lang="en-US" sz="3000" dirty="0"/>
              <a:t>Honesty</a:t>
            </a:r>
          </a:p>
          <a:p>
            <a:r>
              <a:rPr lang="en-US" sz="3000" dirty="0"/>
              <a:t>Wisdom</a:t>
            </a:r>
          </a:p>
          <a:p>
            <a:r>
              <a:rPr lang="en-US" sz="3000" dirty="0"/>
              <a:t>Humility</a:t>
            </a:r>
          </a:p>
          <a:p>
            <a:r>
              <a:rPr lang="en-US" sz="3000" dirty="0"/>
              <a:t>Truth</a:t>
            </a:r>
            <a:br>
              <a:rPr lang="en-US" sz="3000" b="1" dirty="0"/>
            </a:br>
            <a:endParaRPr lang="fr-CA" sz="30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9450" y="77823"/>
            <a:ext cx="1657350" cy="1571625"/>
          </a:xfrm>
          <a:prstGeom prst="rect">
            <a:avLst/>
          </a:prstGeom>
        </p:spPr>
      </p:pic>
      <p:sp>
        <p:nvSpPr>
          <p:cNvPr id="5" name="Rectangle 4"/>
          <p:cNvSpPr/>
          <p:nvPr/>
        </p:nvSpPr>
        <p:spPr>
          <a:xfrm>
            <a:off x="827584" y="6007457"/>
            <a:ext cx="6408712" cy="923330"/>
          </a:xfrm>
          <a:prstGeom prst="rect">
            <a:avLst/>
          </a:prstGeom>
        </p:spPr>
        <p:txBody>
          <a:bodyPr wrap="square">
            <a:spAutoFit/>
          </a:bodyPr>
          <a:lstStyle/>
          <a:p>
            <a:r>
              <a:rPr lang="en-CA" dirty="0">
                <a:hlinkClick r:id="rId4"/>
              </a:rPr>
              <a:t>https://www.southernnetwork.org/site/seven-teachings</a:t>
            </a:r>
            <a:r>
              <a:rPr lang="en-CA" dirty="0"/>
              <a:t> </a:t>
            </a:r>
          </a:p>
          <a:p>
            <a:r>
              <a:rPr lang="en-US" dirty="0">
                <a:hlinkClick r:id="rId5"/>
              </a:rPr>
              <a:t>https://plumvillage.org/mindfulness/the-5-mindfulness-trainings/</a:t>
            </a:r>
            <a:r>
              <a:rPr lang="en-US" dirty="0"/>
              <a:t> </a:t>
            </a:r>
            <a:endParaRPr lang="fr-CA" dirty="0"/>
          </a:p>
          <a:p>
            <a:r>
              <a:rPr lang="en-CA" dirty="0">
                <a:hlinkClick r:id="rId6"/>
              </a:rPr>
              <a:t>https://www.tbs-sct.canada.ca/pol/doc-eng.aspx?id=25049</a:t>
            </a:r>
            <a:r>
              <a:rPr lang="en-CA" dirty="0"/>
              <a:t> </a:t>
            </a:r>
          </a:p>
        </p:txBody>
      </p:sp>
      <p:sp>
        <p:nvSpPr>
          <p:cNvPr id="6" name="Rectangle 5"/>
          <p:cNvSpPr/>
          <p:nvPr/>
        </p:nvSpPr>
        <p:spPr>
          <a:xfrm>
            <a:off x="6156176" y="1649448"/>
            <a:ext cx="2732057" cy="3323987"/>
          </a:xfrm>
          <a:prstGeom prst="rect">
            <a:avLst/>
          </a:prstGeom>
        </p:spPr>
        <p:txBody>
          <a:bodyPr wrap="square">
            <a:spAutoFit/>
          </a:bodyPr>
          <a:lstStyle/>
          <a:p>
            <a:pPr marL="171450" lvl="0" indent="-171450" defTabSz="914400">
              <a:buFont typeface="Arial" panose="020B0604020202020204" pitchFamily="34" charset="0"/>
              <a:buChar char="•"/>
              <a:defRPr/>
            </a:pPr>
            <a:r>
              <a:rPr lang="fr-CA" sz="3000" dirty="0"/>
              <a:t>Respect for </a:t>
            </a:r>
            <a:r>
              <a:rPr lang="fr-CA" sz="3000" dirty="0" err="1"/>
              <a:t>Democracy</a:t>
            </a:r>
            <a:endParaRPr lang="fr-CA" sz="3000" dirty="0"/>
          </a:p>
          <a:p>
            <a:pPr marL="171450" lvl="0" indent="-171450" defTabSz="914400">
              <a:buFont typeface="Arial" panose="020B0604020202020204" pitchFamily="34" charset="0"/>
              <a:buChar char="•"/>
              <a:defRPr/>
            </a:pPr>
            <a:r>
              <a:rPr lang="en-CA" sz="3000" dirty="0"/>
              <a:t>Respect for People</a:t>
            </a:r>
          </a:p>
          <a:p>
            <a:pPr marL="171450" lvl="0" indent="-171450" defTabSz="914400">
              <a:buFont typeface="Arial" panose="020B0604020202020204" pitchFamily="34" charset="0"/>
              <a:buChar char="•"/>
              <a:defRPr/>
            </a:pPr>
            <a:r>
              <a:rPr lang="en-CA" sz="3000" dirty="0"/>
              <a:t>Integrity</a:t>
            </a:r>
          </a:p>
          <a:p>
            <a:pPr marL="171450" lvl="0" indent="-171450" defTabSz="914400">
              <a:buFont typeface="Arial" panose="020B0604020202020204" pitchFamily="34" charset="0"/>
              <a:buChar char="•"/>
              <a:defRPr/>
            </a:pPr>
            <a:r>
              <a:rPr lang="en-CA" sz="3000" dirty="0"/>
              <a:t>Stewardship</a:t>
            </a:r>
          </a:p>
          <a:p>
            <a:pPr marL="171450" lvl="0" indent="-171450" defTabSz="914400">
              <a:buFont typeface="Arial" panose="020B0604020202020204" pitchFamily="34" charset="0"/>
              <a:buChar char="•"/>
              <a:defRPr/>
            </a:pPr>
            <a:r>
              <a:rPr lang="en-CA" sz="3000" dirty="0"/>
              <a:t>Excellence</a:t>
            </a:r>
          </a:p>
        </p:txBody>
      </p:sp>
      <p:pic>
        <p:nvPicPr>
          <p:cNvPr id="9" name="Picture 4">
            <a:extLs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5791" y="6288223"/>
            <a:ext cx="635408" cy="53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Convergence</a:t>
            </a:r>
            <a:endParaRPr lang="en-CA" dirty="0"/>
          </a:p>
        </p:txBody>
      </p:sp>
      <p:pic>
        <p:nvPicPr>
          <p:cNvPr id="2050" name="Picture 2">
            <a:extLs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08171" y="171820"/>
            <a:ext cx="1327657" cy="13486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95736" y="6195226"/>
            <a:ext cx="3726148" cy="369332"/>
          </a:xfrm>
          <a:prstGeom prst="rect">
            <a:avLst/>
          </a:prstGeom>
        </p:spPr>
        <p:txBody>
          <a:bodyPr wrap="none">
            <a:spAutoFit/>
          </a:bodyPr>
          <a:lstStyle/>
          <a:p>
            <a:r>
              <a:rPr lang="en-CA" dirty="0">
                <a:hlinkClick r:id="rId4"/>
              </a:rPr>
              <a:t>https://wiki.gccollab.ca/Convergence</a:t>
            </a:r>
            <a:r>
              <a:rPr lang="en-CA" dirty="0"/>
              <a:t> </a:t>
            </a:r>
          </a:p>
        </p:txBody>
      </p:sp>
      <p:sp>
        <p:nvSpPr>
          <p:cNvPr id="6" name="Rectangle 5"/>
          <p:cNvSpPr/>
          <p:nvPr/>
        </p:nvSpPr>
        <p:spPr>
          <a:xfrm>
            <a:off x="457199" y="1584112"/>
            <a:ext cx="8229599" cy="3970318"/>
          </a:xfrm>
          <a:prstGeom prst="rect">
            <a:avLst/>
          </a:prstGeom>
        </p:spPr>
        <p:txBody>
          <a:bodyPr wrap="square">
            <a:spAutoFit/>
          </a:bodyPr>
          <a:lstStyle/>
          <a:p>
            <a:r>
              <a:rPr lang="en-CA" sz="2800" dirty="0">
                <a:solidFill>
                  <a:srgbClr val="202122"/>
                </a:solidFill>
              </a:rPr>
              <a:t>A page dedicated to leverage the various sessions offered by, and to, Government employees</a:t>
            </a:r>
          </a:p>
          <a:p>
            <a:endParaRPr lang="en-CA" sz="2800" dirty="0">
              <a:solidFill>
                <a:srgbClr val="202122"/>
              </a:solidFill>
            </a:endParaRPr>
          </a:p>
          <a:p>
            <a:endParaRPr lang="en-CA" sz="2800" dirty="0">
              <a:solidFill>
                <a:srgbClr val="202122"/>
              </a:solidFill>
            </a:endParaRPr>
          </a:p>
          <a:p>
            <a:endParaRPr lang="en-CA" sz="2800" dirty="0">
              <a:solidFill>
                <a:srgbClr val="202122"/>
              </a:solidFill>
            </a:endParaRPr>
          </a:p>
          <a:p>
            <a:r>
              <a:rPr lang="en-CA" sz="2800" dirty="0">
                <a:solidFill>
                  <a:srgbClr val="202122"/>
                </a:solidFill>
              </a:rPr>
              <a:t>Sessions offered:</a:t>
            </a:r>
          </a:p>
          <a:p>
            <a:pPr marL="285750" indent="-285750">
              <a:buFont typeface="Arial" panose="020B0604020202020204" pitchFamily="34" charset="0"/>
              <a:buChar char="•"/>
            </a:pPr>
            <a:r>
              <a:rPr lang="en-CA" sz="2800" dirty="0">
                <a:solidFill>
                  <a:srgbClr val="202122"/>
                </a:solidFill>
              </a:rPr>
              <a:t>Mindfulness Meditation – ISC/CIRNAC, BC</a:t>
            </a:r>
          </a:p>
          <a:p>
            <a:pPr marL="285750" indent="-285750">
              <a:buFont typeface="Arial" panose="020B0604020202020204" pitchFamily="34" charset="0"/>
              <a:buChar char="•"/>
            </a:pPr>
            <a:r>
              <a:rPr lang="en-CA" sz="2800" dirty="0"/>
              <a:t>Mindfulness, Workplace Well-being – PSPC, NCR</a:t>
            </a:r>
          </a:p>
          <a:p>
            <a:pPr marL="285750" indent="-285750">
              <a:buFont typeface="Arial" panose="020B0604020202020204" pitchFamily="34" charset="0"/>
              <a:buChar char="•"/>
            </a:pPr>
            <a:r>
              <a:rPr lang="en-CA" sz="2800" dirty="0"/>
              <a:t>Adaptive Inquiry session – IOCN, BC &amp; NCR</a:t>
            </a: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91543" y="0"/>
            <a:ext cx="1813068" cy="1691250"/>
          </a:xfrm>
          <a:prstGeom prst="rect">
            <a:avLst/>
          </a:prstGeom>
        </p:spPr>
      </p:pic>
    </p:spTree>
    <p:extLst>
      <p:ext uri="{BB962C8B-B14F-4D97-AF65-F5344CB8AC3E}">
        <p14:creationId xmlns:p14="http://schemas.microsoft.com/office/powerpoint/2010/main" val="1221311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a:t>And </a:t>
            </a:r>
            <a:r>
              <a:rPr lang="fr-CA" dirty="0" err="1"/>
              <a:t>other</a:t>
            </a:r>
            <a:r>
              <a:rPr lang="fr-CA" dirty="0"/>
              <a:t> </a:t>
            </a:r>
            <a:r>
              <a:rPr lang="fr-CA" dirty="0" err="1"/>
              <a:t>references</a:t>
            </a:r>
            <a:r>
              <a:rPr lang="fr-CA" dirty="0"/>
              <a:t>…</a:t>
            </a:r>
            <a:endParaRPr lang="en-CA" dirty="0"/>
          </a:p>
        </p:txBody>
      </p:sp>
      <p:sp>
        <p:nvSpPr>
          <p:cNvPr id="3" name="Content Placeholder 2"/>
          <p:cNvSpPr>
            <a:spLocks noGrp="1"/>
          </p:cNvSpPr>
          <p:nvPr>
            <p:ph idx="1"/>
          </p:nvPr>
        </p:nvSpPr>
        <p:spPr>
          <a:xfrm>
            <a:off x="457200" y="1600200"/>
            <a:ext cx="8435280" cy="4525963"/>
          </a:xfrm>
        </p:spPr>
        <p:txBody>
          <a:bodyPr>
            <a:normAutofit fontScale="92500" lnSpcReduction="10000"/>
          </a:bodyPr>
          <a:lstStyle/>
          <a:p>
            <a:r>
              <a:rPr lang="en-US" dirty="0"/>
              <a:t>Settle Down, Pay Attention, Say Thank You</a:t>
            </a:r>
            <a:br>
              <a:rPr lang="en-US" dirty="0"/>
            </a:br>
            <a:r>
              <a:rPr lang="en-CA" sz="1800" dirty="0"/>
              <a:t>- </a:t>
            </a:r>
            <a:r>
              <a:rPr lang="en-CA" sz="1800" dirty="0">
                <a:hlinkClick r:id="rId3"/>
              </a:rPr>
              <a:t>https://my.happify.com/hd/3-ways-to-live-mindfully</a:t>
            </a:r>
            <a:r>
              <a:rPr lang="en-CA" sz="1800" dirty="0"/>
              <a:t> - </a:t>
            </a:r>
          </a:p>
          <a:p>
            <a:r>
              <a:rPr lang="en-CA" dirty="0"/>
              <a:t>What Is Mindfulness? “Presence of Heart” – A Definition – </a:t>
            </a:r>
            <a:r>
              <a:rPr lang="en-CA" sz="1900" dirty="0">
                <a:hlinkClick r:id="rId4"/>
              </a:rPr>
              <a:t>https://greatergood.berkeley.edu/topic/mindfulness/definition</a:t>
            </a:r>
            <a:r>
              <a:rPr lang="en-CA" sz="1900" dirty="0"/>
              <a:t> </a:t>
            </a:r>
          </a:p>
          <a:p>
            <a:r>
              <a:rPr lang="en-US" dirty="0"/>
              <a:t>Why Mindfulness Is a Superpower – An Animation </a:t>
            </a:r>
            <a:r>
              <a:rPr lang="en-US" sz="1900" dirty="0">
                <a:hlinkClick r:id="rId5"/>
              </a:rPr>
              <a:t>https://www.youtube.com/watch?v=w6T02g5hnT4</a:t>
            </a:r>
            <a:r>
              <a:rPr lang="en-US" sz="1900" dirty="0"/>
              <a:t> </a:t>
            </a:r>
          </a:p>
          <a:p>
            <a:r>
              <a:rPr lang="en-US" dirty="0"/>
              <a:t>The 12 Inner Strengths for Lasting Well-being and Resilience - </a:t>
            </a:r>
            <a:r>
              <a:rPr lang="en-US" sz="1900" dirty="0">
                <a:latin typeface="Calibri" panose="020F0502020204030204" pitchFamily="34" charset="0"/>
                <a:ea typeface="Calibri" panose="020F0502020204030204" pitchFamily="34" charset="0"/>
                <a:hlinkClick r:id="rId6"/>
              </a:rPr>
              <a:t>https://www.rickhanson.net/online-courses/the-foundations-of-well-being/inner-strengths-for-well-being/</a:t>
            </a:r>
            <a:r>
              <a:rPr lang="en-US" sz="1900" dirty="0">
                <a:latin typeface="Calibri" panose="020F0502020204030204" pitchFamily="34" charset="0"/>
                <a:ea typeface="Calibri" panose="020F0502020204030204" pitchFamily="34" charset="0"/>
              </a:rPr>
              <a:t> </a:t>
            </a:r>
            <a:endParaRPr lang="fr-CA" dirty="0"/>
          </a:p>
          <a:p>
            <a:r>
              <a:rPr lang="en-US" dirty="0"/>
              <a:t>Meditate With Kevin Hart| </a:t>
            </a:r>
            <a:r>
              <a:rPr lang="en-US" dirty="0" err="1"/>
              <a:t>LoL</a:t>
            </a:r>
            <a:r>
              <a:rPr lang="en-US" dirty="0"/>
              <a:t> Network - </a:t>
            </a:r>
            <a:r>
              <a:rPr lang="en-CA" sz="2100" dirty="0">
                <a:hlinkClick r:id="rId7"/>
              </a:rPr>
              <a:t>https://www.youtube.com/watch?v=egjWRWOUME4</a:t>
            </a:r>
            <a:r>
              <a:rPr lang="en-CA" sz="2100" dirty="0"/>
              <a:t> </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691543" y="0"/>
            <a:ext cx="1813068" cy="1691250"/>
          </a:xfrm>
          <a:prstGeom prst="rect">
            <a:avLst/>
          </a:prstGeom>
        </p:spPr>
      </p:pic>
    </p:spTree>
    <p:extLst>
      <p:ext uri="{BB962C8B-B14F-4D97-AF65-F5344CB8AC3E}">
        <p14:creationId xmlns:p14="http://schemas.microsoft.com/office/powerpoint/2010/main" val="3643711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2081" y="0"/>
            <a:ext cx="2158431" cy="1699006"/>
          </a:xfrm>
          <a:prstGeom prst="rect">
            <a:avLst/>
          </a:prstGeom>
        </p:spPr>
      </p:pic>
      <p:sp>
        <p:nvSpPr>
          <p:cNvPr id="2" name="Title 1"/>
          <p:cNvSpPr>
            <a:spLocks noGrp="1"/>
          </p:cNvSpPr>
          <p:nvPr>
            <p:ph type="title"/>
          </p:nvPr>
        </p:nvSpPr>
        <p:spPr/>
        <p:txBody>
          <a:bodyPr>
            <a:normAutofit fontScale="90000"/>
          </a:bodyPr>
          <a:lstStyle/>
          <a:p>
            <a:r>
              <a:rPr lang="en-CA" sz="3600" dirty="0"/>
              <a:t>Self Assessment Questionnaires </a:t>
            </a:r>
            <a:br>
              <a:rPr lang="en-CA" sz="3600" dirty="0"/>
            </a:br>
            <a:r>
              <a:rPr lang="en-CA" sz="3600" dirty="0"/>
              <a:t>– </a:t>
            </a:r>
            <a:r>
              <a:rPr lang="en-CA" sz="3600" dirty="0">
                <a:solidFill>
                  <a:schemeClr val="accent1">
                    <a:lumMod val="75000"/>
                  </a:schemeClr>
                </a:solidFill>
              </a:rPr>
              <a:t>pre</a:t>
            </a:r>
            <a:r>
              <a:rPr lang="en-CA" sz="3600" dirty="0"/>
              <a:t>, </a:t>
            </a:r>
            <a:r>
              <a:rPr lang="en-CA" sz="3600" dirty="0">
                <a:solidFill>
                  <a:schemeClr val="accent6"/>
                </a:solidFill>
              </a:rPr>
              <a:t>post</a:t>
            </a:r>
            <a:r>
              <a:rPr lang="en-CA" sz="3600" dirty="0"/>
              <a:t>, </a:t>
            </a:r>
            <a:r>
              <a:rPr lang="en-CA" sz="3600" dirty="0">
                <a:solidFill>
                  <a:schemeClr val="accent3">
                    <a:lumMod val="75000"/>
                  </a:schemeClr>
                </a:solidFill>
              </a:rPr>
              <a:t>final</a:t>
            </a:r>
            <a:endParaRPr lang="en-US" sz="3600" dirty="0">
              <a:solidFill>
                <a:schemeClr val="accent3">
                  <a:lumMod val="75000"/>
                </a:schemeClr>
              </a:solidFill>
            </a:endParaRPr>
          </a:p>
        </p:txBody>
      </p:sp>
      <p:sp>
        <p:nvSpPr>
          <p:cNvPr id="3" name="Content Placeholder 2"/>
          <p:cNvSpPr>
            <a:spLocks noGrp="1"/>
          </p:cNvSpPr>
          <p:nvPr>
            <p:ph idx="1"/>
          </p:nvPr>
        </p:nvSpPr>
        <p:spPr>
          <a:xfrm>
            <a:off x="457200" y="1567042"/>
            <a:ext cx="8363272" cy="2554800"/>
          </a:xfrm>
        </p:spPr>
        <p:txBody>
          <a:bodyPr>
            <a:normAutofit/>
          </a:bodyPr>
          <a:lstStyle/>
          <a:p>
            <a:r>
              <a:rPr lang="en-CA" sz="2800" dirty="0"/>
              <a:t>Your self-assessments are very important, </a:t>
            </a:r>
            <a:br>
              <a:rPr lang="en-CA" sz="2800" dirty="0"/>
            </a:br>
            <a:r>
              <a:rPr lang="en-CA" sz="2800" dirty="0"/>
              <a:t>they help report on the results of the program </a:t>
            </a:r>
          </a:p>
          <a:p>
            <a:r>
              <a:rPr lang="en-US" sz="2800" dirty="0"/>
              <a:t>You’ll receive the post-assessment today</a:t>
            </a:r>
          </a:p>
          <a:p>
            <a:r>
              <a:rPr lang="en-US" sz="2800" dirty="0"/>
              <a:t>And 3 months after today, you’ll receive the </a:t>
            </a:r>
            <a:br>
              <a:rPr lang="en-US" sz="2800" dirty="0"/>
            </a:br>
            <a:r>
              <a:rPr lang="en-US" sz="2800" dirty="0"/>
              <a:t>Final Assessment</a:t>
            </a: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duotone>
              <a:schemeClr val="accent1">
                <a:shade val="45000"/>
                <a:satMod val="135000"/>
              </a:schemeClr>
              <a:prstClr val="white"/>
            </a:duotone>
          </a:blip>
          <a:stretch>
            <a:fillRect/>
          </a:stretch>
        </p:blipFill>
        <p:spPr>
          <a:xfrm>
            <a:off x="1043608" y="4611806"/>
            <a:ext cx="727740" cy="1071555"/>
          </a:xfrm>
          <a:prstGeom prst="rect">
            <a:avLst/>
          </a:prstGeom>
        </p:spPr>
      </p:pic>
      <p:grpSp>
        <p:nvGrpSpPr>
          <p:cNvPr id="12" name="Group 82">
            <a:extLst>
              <a:ext uri="{C183D7F6-B498-43B3-948B-1728B52AA6E4}">
                <adec:decorative xmlns:adec="http://schemas.microsoft.com/office/drawing/2017/decorative" val="1"/>
              </a:ext>
            </a:extLst>
          </p:cNvPr>
          <p:cNvGrpSpPr/>
          <p:nvPr/>
        </p:nvGrpSpPr>
        <p:grpSpPr>
          <a:xfrm>
            <a:off x="899126" y="5873852"/>
            <a:ext cx="8023822" cy="338554"/>
            <a:chOff x="838200" y="5624003"/>
            <a:chExt cx="8023822" cy="338554"/>
          </a:xfrm>
        </p:grpSpPr>
        <p:cxnSp>
          <p:nvCxnSpPr>
            <p:cNvPr id="13" name="Straight Arrow Connector 12"/>
            <p:cNvCxnSpPr>
              <a:endCxn id="15" idx="0"/>
            </p:cNvCxnSpPr>
            <p:nvPr/>
          </p:nvCxnSpPr>
          <p:spPr>
            <a:xfrm flipV="1">
              <a:off x="838200" y="5624003"/>
              <a:ext cx="7490057" cy="14797"/>
            </a:xfrm>
            <a:prstGeom prst="straightConnector1">
              <a:avLst/>
            </a:prstGeom>
            <a:ln w="28575">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94492" y="5624003"/>
              <a:ext cx="1067530" cy="338554"/>
            </a:xfrm>
            <a:prstGeom prst="rect">
              <a:avLst/>
            </a:prstGeom>
            <a:noFill/>
          </p:spPr>
          <p:txBody>
            <a:bodyPr wrap="square" rtlCol="0">
              <a:spAutoFit/>
            </a:bodyPr>
            <a:lstStyle/>
            <a:p>
              <a:r>
                <a:rPr lang="en-CA" sz="1600" i="1" dirty="0">
                  <a:solidFill>
                    <a:schemeClr val="tx2"/>
                  </a:solidFill>
                  <a:latin typeface="Segoe Print" pitchFamily="2" charset="0"/>
                </a:rPr>
                <a:t>time</a:t>
              </a:r>
              <a:endParaRPr lang="en-CA" sz="1600" i="1" dirty="0">
                <a:solidFill>
                  <a:schemeClr val="accent3"/>
                </a:solidFill>
                <a:latin typeface="Segoe Print" pitchFamily="2" charset="0"/>
              </a:endParaRPr>
            </a:p>
          </p:txBody>
        </p:sp>
      </p:grpSp>
      <p:pic>
        <p:nvPicPr>
          <p:cNvPr id="16" name="Picture 15">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3879" y="4223626"/>
            <a:ext cx="1408575" cy="1512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4">
            <a:duotone>
              <a:schemeClr val="accent6">
                <a:shade val="45000"/>
                <a:satMod val="135000"/>
              </a:schemeClr>
              <a:prstClr val="white"/>
            </a:duotone>
          </a:blip>
          <a:stretch>
            <a:fillRect/>
          </a:stretch>
        </p:blipFill>
        <p:spPr>
          <a:xfrm>
            <a:off x="3779912" y="4559364"/>
            <a:ext cx="727740" cy="1071555"/>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4">
            <a:duotone>
              <a:schemeClr val="accent3">
                <a:shade val="45000"/>
                <a:satMod val="135000"/>
              </a:schemeClr>
              <a:prstClr val="white"/>
            </a:duotone>
          </a:blip>
          <a:stretch>
            <a:fillRect/>
          </a:stretch>
        </p:blipFill>
        <p:spPr>
          <a:xfrm>
            <a:off x="6876256" y="4559029"/>
            <a:ext cx="727740" cy="1071555"/>
          </a:xfrm>
          <a:prstGeom prst="rect">
            <a:avLst/>
          </a:prstGeom>
        </p:spPr>
      </p:pic>
      <p:cxnSp>
        <p:nvCxnSpPr>
          <p:cNvPr id="19" name="Straight Arrow Connector 18">
            <a:extLst>
              <a:ext uri="{C183D7F6-B498-43B3-948B-1728B52AA6E4}">
                <adec:decorative xmlns:adec="http://schemas.microsoft.com/office/drawing/2017/decorative" val="1"/>
              </a:ext>
            </a:extLst>
          </p:cNvPr>
          <p:cNvCxnSpPr/>
          <p:nvPr/>
        </p:nvCxnSpPr>
        <p:spPr>
          <a:xfrm>
            <a:off x="1259632" y="5728761"/>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C183D7F6-B498-43B3-948B-1728B52AA6E4}">
                <adec:decorative xmlns:adec="http://schemas.microsoft.com/office/drawing/2017/decorative" val="1"/>
              </a:ext>
            </a:extLst>
          </p:cNvPr>
          <p:cNvCxnSpPr/>
          <p:nvPr/>
        </p:nvCxnSpPr>
        <p:spPr>
          <a:xfrm>
            <a:off x="7097320" y="5769741"/>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74678" y="6193345"/>
            <a:ext cx="1245854" cy="369332"/>
          </a:xfrm>
          <a:prstGeom prst="rect">
            <a:avLst/>
          </a:prstGeom>
        </p:spPr>
        <p:txBody>
          <a:bodyPr wrap="none">
            <a:spAutoFit/>
          </a:bodyPr>
          <a:lstStyle/>
          <a:p>
            <a:r>
              <a:rPr lang="en-CA" dirty="0"/>
              <a:t>Benchmark</a:t>
            </a:r>
          </a:p>
        </p:txBody>
      </p:sp>
      <p:sp>
        <p:nvSpPr>
          <p:cNvPr id="29" name="Rectangle 28"/>
          <p:cNvSpPr/>
          <p:nvPr/>
        </p:nvSpPr>
        <p:spPr>
          <a:xfrm>
            <a:off x="3417251" y="6054845"/>
            <a:ext cx="1059072" cy="646331"/>
          </a:xfrm>
          <a:prstGeom prst="rect">
            <a:avLst/>
          </a:prstGeom>
        </p:spPr>
        <p:txBody>
          <a:bodyPr wrap="none">
            <a:spAutoFit/>
          </a:bodyPr>
          <a:lstStyle/>
          <a:p>
            <a:pPr algn="ctr"/>
            <a:r>
              <a:rPr lang="en-CA" dirty="0"/>
              <a:t>Activity</a:t>
            </a:r>
          </a:p>
          <a:p>
            <a:pPr algn="ctr"/>
            <a:r>
              <a:rPr lang="en-CA" dirty="0"/>
              <a:t>retention</a:t>
            </a:r>
          </a:p>
        </p:txBody>
      </p:sp>
      <p:sp>
        <p:nvSpPr>
          <p:cNvPr id="30" name="Rectangle 29"/>
          <p:cNvSpPr/>
          <p:nvPr/>
        </p:nvSpPr>
        <p:spPr>
          <a:xfrm>
            <a:off x="5991956" y="6054845"/>
            <a:ext cx="2210733" cy="646331"/>
          </a:xfrm>
          <a:prstGeom prst="rect">
            <a:avLst/>
          </a:prstGeom>
        </p:spPr>
        <p:txBody>
          <a:bodyPr wrap="none">
            <a:spAutoFit/>
          </a:bodyPr>
          <a:lstStyle/>
          <a:p>
            <a:pPr algn="ctr"/>
            <a:r>
              <a:rPr lang="en-CA" dirty="0"/>
              <a:t>How much is applied</a:t>
            </a:r>
          </a:p>
          <a:p>
            <a:pPr algn="ctr"/>
            <a:r>
              <a:rPr lang="en-CA" dirty="0"/>
              <a:t>(Behaviours changed)</a:t>
            </a:r>
          </a:p>
        </p:txBody>
      </p:sp>
      <p:cxnSp>
        <p:nvCxnSpPr>
          <p:cNvPr id="20" name="Straight Arrow Connector 19">
            <a:extLst>
              <a:ext uri="{C183D7F6-B498-43B3-948B-1728B52AA6E4}">
                <adec:decorative xmlns:adec="http://schemas.microsoft.com/office/drawing/2017/decorative" val="1"/>
              </a:ext>
            </a:extLst>
          </p:cNvPr>
          <p:cNvCxnSpPr/>
          <p:nvPr/>
        </p:nvCxnSpPr>
        <p:spPr>
          <a:xfrm>
            <a:off x="2033922" y="5728761"/>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C183D7F6-B498-43B3-948B-1728B52AA6E4}">
                <adec:decorative xmlns:adec="http://schemas.microsoft.com/office/drawing/2017/decorative" val="1"/>
              </a:ext>
            </a:extLst>
          </p:cNvPr>
          <p:cNvCxnSpPr/>
          <p:nvPr/>
        </p:nvCxnSpPr>
        <p:spPr>
          <a:xfrm>
            <a:off x="1646777" y="5728761"/>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C183D7F6-B498-43B3-948B-1728B52AA6E4}">
                <adec:decorative xmlns:adec="http://schemas.microsoft.com/office/drawing/2017/decorative" val="1"/>
              </a:ext>
            </a:extLst>
          </p:cNvPr>
          <p:cNvCxnSpPr/>
          <p:nvPr/>
        </p:nvCxnSpPr>
        <p:spPr>
          <a:xfrm>
            <a:off x="2421067" y="5728761"/>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C183D7F6-B498-43B3-948B-1728B52AA6E4}">
                <adec:decorative xmlns:adec="http://schemas.microsoft.com/office/drawing/2017/decorative" val="1"/>
              </a:ext>
            </a:extLst>
          </p:cNvPr>
          <p:cNvCxnSpPr/>
          <p:nvPr/>
        </p:nvCxnSpPr>
        <p:spPr>
          <a:xfrm>
            <a:off x="2808212" y="5728761"/>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C183D7F6-B498-43B3-948B-1728B52AA6E4}">
                <adec:decorative xmlns:adec="http://schemas.microsoft.com/office/drawing/2017/decorative" val="1"/>
              </a:ext>
            </a:extLst>
          </p:cNvPr>
          <p:cNvCxnSpPr/>
          <p:nvPr/>
        </p:nvCxnSpPr>
        <p:spPr>
          <a:xfrm>
            <a:off x="3195357" y="5728761"/>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C183D7F6-B498-43B3-948B-1728B52AA6E4}">
                <adec:decorative xmlns:adec="http://schemas.microsoft.com/office/drawing/2017/decorative" val="1"/>
              </a:ext>
            </a:extLst>
          </p:cNvPr>
          <p:cNvCxnSpPr/>
          <p:nvPr/>
        </p:nvCxnSpPr>
        <p:spPr>
          <a:xfrm>
            <a:off x="3582502" y="5728761"/>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C183D7F6-B498-43B3-948B-1728B52AA6E4}">
                <adec:decorative xmlns:adec="http://schemas.microsoft.com/office/drawing/2017/decorative" val="1"/>
              </a:ext>
            </a:extLst>
          </p:cNvPr>
          <p:cNvCxnSpPr/>
          <p:nvPr/>
        </p:nvCxnSpPr>
        <p:spPr>
          <a:xfrm>
            <a:off x="3960891" y="5750010"/>
            <a:ext cx="0" cy="261672"/>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3650185" y="5594003"/>
            <a:ext cx="550151" cy="584775"/>
          </a:xfrm>
          <a:prstGeom prst="rect">
            <a:avLst/>
          </a:prstGeom>
        </p:spPr>
        <p:txBody>
          <a:bodyPr wrap="none">
            <a:spAutoFit/>
          </a:bodyPr>
          <a:lstStyle/>
          <a:p>
            <a:r>
              <a:rPr lang="en-CA" sz="3200" i="1" dirty="0">
                <a:solidFill>
                  <a:srgbClr val="FF9900"/>
                </a:solidFill>
                <a:effectLst>
                  <a:outerShdw blurRad="38100" dist="38100" dir="2700000" algn="tl">
                    <a:srgbClr val="000000">
                      <a:alpha val="43137"/>
                    </a:srgbClr>
                  </a:outerShdw>
                </a:effectLst>
                <a:sym typeface="Wingdings" panose="05000000000000000000" pitchFamily="2" charset="2"/>
              </a:rPr>
              <a:t></a:t>
            </a:r>
            <a:endParaRPr lang="en-CA" sz="3200" i="1" dirty="0">
              <a:solidFill>
                <a:srgbClr val="FF9900"/>
              </a:solidFill>
              <a:effectLst>
                <a:outerShdw blurRad="38100" dist="38100" dir="2700000" algn="tl">
                  <a:srgbClr val="000000">
                    <a:alpha val="43137"/>
                  </a:srgbClr>
                </a:outerShdw>
              </a:effectLst>
            </a:endParaRPr>
          </a:p>
        </p:txBody>
      </p:sp>
      <p:pic>
        <p:nvPicPr>
          <p:cNvPr id="31" name="Picture 30" descr="http://tse1.mm.bing.net/th?&amp;id=OIP.M5a32b83e321008b02071facfcf5bb17co0&amp;w=173&amp;h=85&amp;c=0&amp;pid=1.9&amp;rs=0&amp;p=0&amp;r=0">
            <a:hlinkClick r:id="rId6" tooltip="View image details"/>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8836" y="6297103"/>
            <a:ext cx="904209" cy="4442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3560" y="4094483"/>
            <a:ext cx="741934" cy="584775"/>
          </a:xfrm>
          <a:prstGeom prst="rect">
            <a:avLst/>
          </a:prstGeom>
        </p:spPr>
        <p:txBody>
          <a:bodyPr wrap="none">
            <a:spAutoFit/>
          </a:bodyPr>
          <a:lstStyle/>
          <a:p>
            <a:r>
              <a:rPr lang="en-CA" sz="3200" dirty="0">
                <a:solidFill>
                  <a:schemeClr val="accent1">
                    <a:lumMod val="75000"/>
                  </a:schemeClr>
                </a:solidFill>
              </a:rPr>
              <a:t>pre</a:t>
            </a:r>
            <a:endParaRPr lang="en-CA" sz="2400" dirty="0"/>
          </a:p>
        </p:txBody>
      </p:sp>
      <p:sp>
        <p:nvSpPr>
          <p:cNvPr id="8" name="Rectangle 7"/>
          <p:cNvSpPr/>
          <p:nvPr/>
        </p:nvSpPr>
        <p:spPr>
          <a:xfrm>
            <a:off x="3608588" y="4094483"/>
            <a:ext cx="911019" cy="584775"/>
          </a:xfrm>
          <a:prstGeom prst="rect">
            <a:avLst/>
          </a:prstGeom>
        </p:spPr>
        <p:txBody>
          <a:bodyPr wrap="none">
            <a:spAutoFit/>
          </a:bodyPr>
          <a:lstStyle/>
          <a:p>
            <a:r>
              <a:rPr lang="en-CA" sz="3200" dirty="0">
                <a:solidFill>
                  <a:schemeClr val="accent6"/>
                </a:solidFill>
              </a:rPr>
              <a:t>post</a:t>
            </a:r>
            <a:endParaRPr lang="en-CA" sz="3200" dirty="0"/>
          </a:p>
        </p:txBody>
      </p:sp>
      <p:sp>
        <p:nvSpPr>
          <p:cNvPr id="9" name="Rectangle 8"/>
          <p:cNvSpPr/>
          <p:nvPr/>
        </p:nvSpPr>
        <p:spPr>
          <a:xfrm>
            <a:off x="6671824" y="4094483"/>
            <a:ext cx="912429" cy="584775"/>
          </a:xfrm>
          <a:prstGeom prst="rect">
            <a:avLst/>
          </a:prstGeom>
        </p:spPr>
        <p:txBody>
          <a:bodyPr wrap="none">
            <a:spAutoFit/>
          </a:bodyPr>
          <a:lstStyle/>
          <a:p>
            <a:r>
              <a:rPr lang="en-CA" sz="3200" dirty="0">
                <a:solidFill>
                  <a:schemeClr val="accent3">
                    <a:lumMod val="75000"/>
                  </a:schemeClr>
                </a:solidFill>
              </a:rPr>
              <a:t>final</a:t>
            </a:r>
            <a:endParaRPr lang="en-CA" sz="3200" dirty="0"/>
          </a:p>
        </p:txBody>
      </p:sp>
      <p:sp>
        <p:nvSpPr>
          <p:cNvPr id="10" name="Rectangle 9"/>
          <p:cNvSpPr/>
          <p:nvPr/>
        </p:nvSpPr>
        <p:spPr>
          <a:xfrm>
            <a:off x="6825594" y="5549221"/>
            <a:ext cx="1147933" cy="646331"/>
          </a:xfrm>
          <a:prstGeom prst="rect">
            <a:avLst/>
          </a:prstGeom>
        </p:spPr>
        <p:txBody>
          <a:bodyPr wrap="square">
            <a:spAutoFit/>
          </a:bodyPr>
          <a:lstStyle/>
          <a:p>
            <a:pPr algn="ctr"/>
            <a:r>
              <a:rPr lang="en-CA" i="1" dirty="0">
                <a:solidFill>
                  <a:schemeClr val="tx2"/>
                </a:solidFill>
              </a:rPr>
              <a:t>3 months after </a:t>
            </a:r>
            <a:endParaRPr lang="en-CA" dirty="0"/>
          </a:p>
        </p:txBody>
      </p:sp>
    </p:spTree>
    <p:extLst>
      <p:ext uri="{BB962C8B-B14F-4D97-AF65-F5344CB8AC3E}">
        <p14:creationId xmlns:p14="http://schemas.microsoft.com/office/powerpoint/2010/main" val="8600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37" presetClass="exit" presetSubtype="0" fill="hold" nodeType="withEffect">
                                  <p:stCondLst>
                                    <p:cond delay="0"/>
                                  </p:stCondLst>
                                  <p:childTnLst>
                                    <p:animEffect transition="out" filter="fade">
                                      <p:cBhvr>
                                        <p:cTn id="9" dur="1000"/>
                                        <p:tgtEl>
                                          <p:spTgt spid="12"/>
                                        </p:tgtEl>
                                      </p:cBhvr>
                                    </p:animEffect>
                                    <p:anim calcmode="lin" valueType="num">
                                      <p:cBhvr>
                                        <p:cTn id="10" dur="1000"/>
                                        <p:tgtEl>
                                          <p:spTgt spid="12"/>
                                        </p:tgtEl>
                                        <p:attrNameLst>
                                          <p:attrName>ppt_x</p:attrName>
                                        </p:attrNameLst>
                                      </p:cBhvr>
                                      <p:tavLst>
                                        <p:tav tm="0">
                                          <p:val>
                                            <p:strVal val="ppt_x"/>
                                          </p:val>
                                        </p:tav>
                                        <p:tav tm="100000">
                                          <p:val>
                                            <p:strVal val="ppt_x"/>
                                          </p:val>
                                        </p:tav>
                                      </p:tavLst>
                                    </p:anim>
                                    <p:anim calcmode="lin" valueType="num">
                                      <p:cBhvr>
                                        <p:cTn id="11" dur="100" decel="100000"/>
                                        <p:tgtEl>
                                          <p:spTgt spid="12"/>
                                        </p:tgtEl>
                                        <p:attrNameLst>
                                          <p:attrName>ppt_y</p:attrName>
                                        </p:attrNameLst>
                                      </p:cBhvr>
                                      <p:tavLst>
                                        <p:tav tm="0">
                                          <p:val>
                                            <p:strVal val="ppt_y"/>
                                          </p:val>
                                        </p:tav>
                                        <p:tav tm="100000">
                                          <p:val>
                                            <p:strVal val="ppt_y-.03"/>
                                          </p:val>
                                        </p:tav>
                                      </p:tavLst>
                                    </p:anim>
                                    <p:anim calcmode="lin" valueType="num">
                                      <p:cBhvr>
                                        <p:cTn id="12" dur="900" accel="100000">
                                          <p:stCondLst>
                                            <p:cond delay="100"/>
                                          </p:stCondLst>
                                        </p:cTn>
                                        <p:tgtEl>
                                          <p:spTgt spid="12"/>
                                        </p:tgtEl>
                                        <p:attrNameLst>
                                          <p:attrName>ppt_y</p:attrName>
                                        </p:attrNameLst>
                                      </p:cBhvr>
                                      <p:tavLst>
                                        <p:tav tm="0">
                                          <p:val>
                                            <p:strVal val="ppt_y"/>
                                          </p:val>
                                        </p:tav>
                                        <p:tav tm="100000">
                                          <p:val>
                                            <p:strVal val="ppt_y+1"/>
                                          </p:val>
                                        </p:tav>
                                      </p:tavLst>
                                    </p:anim>
                                    <p:set>
                                      <p:cBhvr>
                                        <p:cTn id="13" dur="1" fill="hold">
                                          <p:stCondLst>
                                            <p:cond delay="9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500"/>
                                        <p:tgtEl>
                                          <p:spTgt spid="8"/>
                                        </p:tgtEl>
                                      </p:cBhvr>
                                    </p:animEffect>
                                  </p:childTnLst>
                                </p:cTn>
                              </p:par>
                              <p:par>
                                <p:cTn id="66" presetID="10" presetClass="entr" presetSubtype="0" fill="hold" nodeType="with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par>
                                <p:cTn id="77" presetID="10" presetClass="entr" presetSubtype="0" fill="hold"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500"/>
                                        <p:tgtEl>
                                          <p:spTgt spid="27"/>
                                        </p:tgtEl>
                                      </p:cBhvr>
                                    </p:animEffect>
                                  </p:childTnLst>
                                </p:cTn>
                              </p:par>
                              <p:par>
                                <p:cTn id="80" presetID="10" presetClass="entr" presetSubtype="0" fill="hold"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
                                            <p:txEl>
                                              <p:pRg st="0" end="0"/>
                                            </p:txEl>
                                          </p:spTgt>
                                        </p:tgtEl>
                                        <p:attrNameLst>
                                          <p:attrName>style.visibility</p:attrName>
                                        </p:attrNameLst>
                                      </p:cBhvr>
                                      <p:to>
                                        <p:strVal val="visible"/>
                                      </p:to>
                                    </p:set>
                                    <p:animEffect transition="in" filter="fade">
                                      <p:cBhvr>
                                        <p:cTn id="90" dur="500"/>
                                        <p:tgtEl>
                                          <p:spTgt spid="3">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
                                            <p:txEl>
                                              <p:pRg st="1" end="1"/>
                                            </p:txEl>
                                          </p:spTgt>
                                        </p:tgtEl>
                                        <p:attrNameLst>
                                          <p:attrName>style.visibility</p:attrName>
                                        </p:attrNameLst>
                                      </p:cBhvr>
                                      <p:to>
                                        <p:strVal val="visible"/>
                                      </p:to>
                                    </p:set>
                                    <p:animEffect transition="in" filter="fade">
                                      <p:cBhvr>
                                        <p:cTn id="95" dur="500"/>
                                        <p:tgtEl>
                                          <p:spTgt spid="3">
                                            <p:txEl>
                                              <p:pRg st="1" end="1"/>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
                                            <p:txEl>
                                              <p:pRg st="2" end="2"/>
                                            </p:txEl>
                                          </p:spTgt>
                                        </p:tgtEl>
                                        <p:attrNameLst>
                                          <p:attrName>style.visibility</p:attrName>
                                        </p:attrNameLst>
                                      </p:cBhvr>
                                      <p:to>
                                        <p:strVal val="visible"/>
                                      </p:to>
                                    </p:set>
                                    <p:animEffect transition="in" filter="fade">
                                      <p:cBhvr>
                                        <p:cTn id="100" dur="500"/>
                                        <p:tgtEl>
                                          <p:spTgt spid="3">
                                            <p:txEl>
                                              <p:pRg st="2" end="2"/>
                                            </p:txEl>
                                          </p:spTgt>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 grpId="0"/>
      <p:bldP spid="29" grpId="0"/>
      <p:bldP spid="30" grpId="0"/>
      <p:bldP spid="7" grpId="0"/>
      <p:bldP spid="4"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C183D7F6-B498-43B3-948B-1728B52AA6E4}">
                <adec:decorative xmlns:adec="http://schemas.microsoft.com/office/drawing/2017/decorative" val="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44" y="2429133"/>
            <a:ext cx="3276366" cy="3276366"/>
          </a:xfrm>
          <a:prstGeom prst="rect">
            <a:avLst/>
          </a:prstGeom>
        </p:spPr>
      </p:pic>
      <p:sp>
        <p:nvSpPr>
          <p:cNvPr id="2" name="Title 1"/>
          <p:cNvSpPr>
            <a:spLocks noGrp="1"/>
          </p:cNvSpPr>
          <p:nvPr>
            <p:ph type="title"/>
          </p:nvPr>
        </p:nvSpPr>
        <p:spPr/>
        <p:txBody>
          <a:bodyPr/>
          <a:lstStyle/>
          <a:p>
            <a:r>
              <a:rPr lang="en-US" dirty="0"/>
              <a:t>Prepping your Farewell</a:t>
            </a:r>
            <a:endParaRPr lang="en-US" dirty="0">
              <a:solidFill>
                <a:srgbClr val="FF0000"/>
              </a:solidFill>
            </a:endParaRPr>
          </a:p>
        </p:txBody>
      </p:sp>
      <p:sp>
        <p:nvSpPr>
          <p:cNvPr id="3" name="Content Placeholder 2"/>
          <p:cNvSpPr>
            <a:spLocks noGrp="1"/>
          </p:cNvSpPr>
          <p:nvPr>
            <p:ph idx="1"/>
          </p:nvPr>
        </p:nvSpPr>
        <p:spPr>
          <a:xfrm>
            <a:off x="457200" y="1484784"/>
            <a:ext cx="8363272" cy="1199492"/>
          </a:xfrm>
        </p:spPr>
        <p:txBody>
          <a:bodyPr/>
          <a:lstStyle/>
          <a:p>
            <a:pPr marL="0" indent="0">
              <a:buNone/>
            </a:pPr>
            <a:r>
              <a:rPr lang="en-US" dirty="0"/>
              <a:t>Think what you’d like to share, maybe </a:t>
            </a:r>
            <a:br>
              <a:rPr lang="en-US" dirty="0"/>
            </a:br>
            <a:r>
              <a:rPr lang="en-US" dirty="0"/>
              <a:t>a quick thought or a phrase</a:t>
            </a:r>
            <a:endParaRPr lang="en-CA" dirty="0"/>
          </a:p>
        </p:txBody>
      </p:sp>
      <p:sp>
        <p:nvSpPr>
          <p:cNvPr id="11" name="Rectangle 10"/>
          <p:cNvSpPr/>
          <p:nvPr/>
        </p:nvSpPr>
        <p:spPr>
          <a:xfrm rot="19328962">
            <a:off x="1603204" y="3529299"/>
            <a:ext cx="6936357" cy="1130936"/>
          </a:xfrm>
          <a:prstGeom prst="rect">
            <a:avLst/>
          </a:prstGeom>
          <a:noFill/>
        </p:spPr>
        <p:txBody>
          <a:bodyPr wrap="none" lIns="91440" tIns="45720" rIns="91440" bIns="45720" numCol="1">
            <a:prstTxWarp prst="textWave2">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Saying good bye in small groups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duotone>
              <a:prstClr val="black"/>
              <a:schemeClr val="accent3">
                <a:tint val="45000"/>
                <a:satMod val="400000"/>
              </a:schemeClr>
            </a:duotone>
          </a:blip>
          <a:stretch>
            <a:fillRect/>
          </a:stretch>
        </p:blipFill>
        <p:spPr>
          <a:xfrm>
            <a:off x="7312267" y="3717032"/>
            <a:ext cx="1508205" cy="275288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5">
            <a:clrChange>
              <a:clrFrom>
                <a:srgbClr val="FFFFFF"/>
              </a:clrFrom>
              <a:clrTo>
                <a:srgbClr val="FFFFFF">
                  <a:alpha val="0"/>
                </a:srgbClr>
              </a:clrTo>
            </a:clrChange>
            <a:duotone>
              <a:prstClr val="black"/>
              <a:schemeClr val="accent1">
                <a:tint val="45000"/>
                <a:satMod val="400000"/>
              </a:schemeClr>
            </a:duotone>
          </a:blip>
          <a:stretch>
            <a:fillRect/>
          </a:stretch>
        </p:blipFill>
        <p:spPr>
          <a:xfrm>
            <a:off x="5350535" y="3687525"/>
            <a:ext cx="2046558" cy="2769839"/>
          </a:xfrm>
          <a:prstGeom prst="rect">
            <a:avLst/>
          </a:prstGeom>
        </p:spPr>
      </p:pic>
    </p:spTree>
    <p:extLst>
      <p:ext uri="{BB962C8B-B14F-4D97-AF65-F5344CB8AC3E}">
        <p14:creationId xmlns:p14="http://schemas.microsoft.com/office/powerpoint/2010/main" val="184597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 accel="100000" fill="hold">
                                          <p:stCondLst>
                                            <p:cond delay="999"/>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par>
                          <p:cTn id="15" fill="hold">
                            <p:stCondLst>
                              <p:cond delay="3000"/>
                            </p:stCondLst>
                            <p:childTnLst>
                              <p:par>
                                <p:cTn id="16" presetID="10" presetClass="entr" presetSubtype="0" fill="hold" nodeType="afterEffect">
                                  <p:stCondLst>
                                    <p:cond delay="50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115BFF7-3A79-C2C9-84A9-DC7E2C24D284}"/>
              </a:ext>
            </a:extLst>
          </p:cNvPr>
          <p:cNvSpPr>
            <a:spLocks noGrp="1"/>
          </p:cNvSpPr>
          <p:nvPr>
            <p:ph type="title"/>
            <p:custDataLst>
              <p:tags r:id="rId1"/>
            </p:custDataLst>
          </p:nvPr>
        </p:nvSpPr>
        <p:spPr>
          <a:xfrm>
            <a:off x="1893683" y="266731"/>
            <a:ext cx="6350725" cy="840136"/>
          </a:xfrm>
        </p:spPr>
        <p:txBody>
          <a:bodyPr>
            <a:noAutofit/>
          </a:bodyPr>
          <a:lstStyle/>
          <a:p>
            <a:r>
              <a:rPr lang="en-CA" sz="2800" i="0" dirty="0">
                <a:solidFill>
                  <a:srgbClr val="202122"/>
                </a:solidFill>
                <a:effectLst/>
                <a:latin typeface="Arial" panose="020B0604020202020204" pitchFamily="34" charset="0"/>
              </a:rPr>
              <a:t>to th</a:t>
            </a:r>
            <a:r>
              <a:rPr lang="en-CA" sz="2800" dirty="0">
                <a:solidFill>
                  <a:srgbClr val="202122"/>
                </a:solidFill>
                <a:latin typeface="Arial" panose="020B0604020202020204" pitchFamily="34" charset="0"/>
              </a:rPr>
              <a:t>e </a:t>
            </a:r>
            <a:r>
              <a:rPr lang="en-CA" sz="2800" i="0" dirty="0">
                <a:solidFill>
                  <a:srgbClr val="202122"/>
                </a:solidFill>
                <a:effectLst/>
                <a:latin typeface="Arial" panose="020B0604020202020204" pitchFamily="34" charset="0"/>
              </a:rPr>
              <a:t>team of volunteering </a:t>
            </a:r>
            <a:r>
              <a:rPr lang="en-CA" sz="2800" i="0" u="none" strike="noStrike" dirty="0">
                <a:solidFill>
                  <a:srgbClr val="0645AD"/>
                </a:solidFill>
                <a:effectLst/>
                <a:latin typeface="Arial" panose="020B0604020202020204" pitchFamily="34" charset="0"/>
                <a:hlinkClick r:id="rId4" tooltip="MCLD Program Facilitators Team / L'équipe des animateurs du program de DLCP"/>
              </a:rPr>
              <a:t>facilitators</a:t>
            </a:r>
            <a:r>
              <a:rPr lang="en-CA" sz="2800" i="0" dirty="0">
                <a:solidFill>
                  <a:srgbClr val="202122"/>
                </a:solidFill>
                <a:effectLst/>
                <a:latin typeface="Arial" panose="020B0604020202020204" pitchFamily="34" charset="0"/>
              </a:rPr>
              <a:t> </a:t>
            </a:r>
            <a:endParaRPr lang="fr-CA" sz="2800" u="none" dirty="0">
              <a:solidFill>
                <a:srgbClr val="FF0000"/>
              </a:solidFill>
            </a:endParaRPr>
          </a:p>
        </p:txBody>
      </p:sp>
      <p:grpSp>
        <p:nvGrpSpPr>
          <p:cNvPr id="20" name="Group 19">
            <a:extLst>
              <a:ext uri="{FF2B5EF4-FFF2-40B4-BE49-F238E27FC236}">
                <a16:creationId xmlns:a16="http://schemas.microsoft.com/office/drawing/2014/main" id="{E4D75728-F8DA-327E-4C3B-5A954EFC1BC7}"/>
              </a:ext>
              <a:ext uri="{C183D7F6-B498-43B3-948B-1728B52AA6E4}">
                <adec:decorative xmlns:adec="http://schemas.microsoft.com/office/drawing/2017/decorative" val="1"/>
              </a:ext>
            </a:extLst>
          </p:cNvPr>
          <p:cNvGrpSpPr/>
          <p:nvPr/>
        </p:nvGrpSpPr>
        <p:grpSpPr>
          <a:xfrm>
            <a:off x="781945" y="2986185"/>
            <a:ext cx="1219254" cy="1805737"/>
            <a:chOff x="542241" y="4037588"/>
            <a:chExt cx="1468014" cy="2063420"/>
          </a:xfrm>
        </p:grpSpPr>
        <p:pic>
          <p:nvPicPr>
            <p:cNvPr id="21" name="Picture 20" descr="A person with a beard&#10;&#10;Description automatically generated with medium confidence">
              <a:extLst>
                <a:ext uri="{FF2B5EF4-FFF2-40B4-BE49-F238E27FC236}">
                  <a16:creationId xmlns:a16="http://schemas.microsoft.com/office/drawing/2014/main" id="{7C2D1DBF-E91A-4F3D-661D-25385AD753EB}"/>
                </a:ext>
              </a:extLst>
            </p:cNvPr>
            <p:cNvPicPr>
              <a:picLocks noChangeAspect="1"/>
            </p:cNvPicPr>
            <p:nvPr/>
          </p:nvPicPr>
          <p:blipFill rotWithShape="1">
            <a:blip r:embed="rId5"/>
            <a:srcRect r="8816"/>
            <a:stretch/>
          </p:blipFill>
          <p:spPr>
            <a:xfrm>
              <a:off x="542241" y="4037588"/>
              <a:ext cx="1468013" cy="1609950"/>
            </a:xfrm>
            <a:prstGeom prst="rect">
              <a:avLst/>
            </a:prstGeom>
          </p:spPr>
        </p:pic>
        <p:sp>
          <p:nvSpPr>
            <p:cNvPr id="22" name="TextBox 21">
              <a:extLst>
                <a:ext uri="{FF2B5EF4-FFF2-40B4-BE49-F238E27FC236}">
                  <a16:creationId xmlns:a16="http://schemas.microsoft.com/office/drawing/2014/main" id="{A3E6E398-1F26-B742-3423-2DAA878F9C44}"/>
                </a:ext>
              </a:extLst>
            </p:cNvPr>
            <p:cNvSpPr txBox="1"/>
            <p:nvPr/>
          </p:nvSpPr>
          <p:spPr>
            <a:xfrm>
              <a:off x="647991" y="5714141"/>
              <a:ext cx="1362264" cy="386867"/>
            </a:xfrm>
            <a:prstGeom prst="rect">
              <a:avLst/>
            </a:prstGeom>
            <a:noFill/>
          </p:spPr>
          <p:txBody>
            <a:bodyPr wrap="square">
              <a:spAutoFit/>
            </a:bodyPr>
            <a:lstStyle/>
            <a:p>
              <a:pPr algn="ctr"/>
              <a:r>
                <a:rPr lang="en-US" sz="1600" b="1" i="1" dirty="0">
                  <a:solidFill>
                    <a:srgbClr val="202122"/>
                  </a:solidFill>
                  <a:effectLst/>
                </a:rPr>
                <a:t>Alejandro </a:t>
              </a:r>
              <a:endParaRPr lang="en-US" sz="1600" dirty="0"/>
            </a:p>
          </p:txBody>
        </p:sp>
      </p:grpSp>
      <p:grpSp>
        <p:nvGrpSpPr>
          <p:cNvPr id="23" name="Group 22">
            <a:extLst>
              <a:ext uri="{FF2B5EF4-FFF2-40B4-BE49-F238E27FC236}">
                <a16:creationId xmlns:a16="http://schemas.microsoft.com/office/drawing/2014/main" id="{4D539702-559C-34CA-B20C-9E53175F7029}"/>
              </a:ext>
              <a:ext uri="{C183D7F6-B498-43B3-948B-1728B52AA6E4}">
                <adec:decorative xmlns:adec="http://schemas.microsoft.com/office/drawing/2017/decorative" val="1"/>
              </a:ext>
            </a:extLst>
          </p:cNvPr>
          <p:cNvGrpSpPr/>
          <p:nvPr/>
        </p:nvGrpSpPr>
        <p:grpSpPr>
          <a:xfrm>
            <a:off x="4874039" y="2981191"/>
            <a:ext cx="1162962" cy="1815724"/>
            <a:chOff x="4870895" y="4026175"/>
            <a:chExt cx="1400238" cy="2074833"/>
          </a:xfrm>
        </p:grpSpPr>
        <p:pic>
          <p:nvPicPr>
            <p:cNvPr id="24" name="Picture 23" descr="A person in a suit and tie&#10;&#10;Description automatically generated with medium confidence">
              <a:extLst>
                <a:ext uri="{FF2B5EF4-FFF2-40B4-BE49-F238E27FC236}">
                  <a16:creationId xmlns:a16="http://schemas.microsoft.com/office/drawing/2014/main" id="{EF2FD051-CCE5-ECB8-4417-83F2A162B1A1}"/>
                </a:ext>
              </a:extLst>
            </p:cNvPr>
            <p:cNvPicPr>
              <a:picLocks noChangeAspect="1"/>
            </p:cNvPicPr>
            <p:nvPr/>
          </p:nvPicPr>
          <p:blipFill>
            <a:blip r:embed="rId6"/>
            <a:stretch>
              <a:fillRect/>
            </a:stretch>
          </p:blipFill>
          <p:spPr>
            <a:xfrm>
              <a:off x="4880289" y="4026175"/>
              <a:ext cx="1390844" cy="1609950"/>
            </a:xfrm>
            <a:prstGeom prst="rect">
              <a:avLst/>
            </a:prstGeom>
          </p:spPr>
        </p:pic>
        <p:sp>
          <p:nvSpPr>
            <p:cNvPr id="25" name="TextBox 24">
              <a:extLst>
                <a:ext uri="{FF2B5EF4-FFF2-40B4-BE49-F238E27FC236}">
                  <a16:creationId xmlns:a16="http://schemas.microsoft.com/office/drawing/2014/main" id="{6C842E97-6ADE-E37F-71FF-40F877221EDF}"/>
                </a:ext>
              </a:extLst>
            </p:cNvPr>
            <p:cNvSpPr txBox="1"/>
            <p:nvPr/>
          </p:nvSpPr>
          <p:spPr>
            <a:xfrm>
              <a:off x="4870895" y="5714141"/>
              <a:ext cx="1362264" cy="386867"/>
            </a:xfrm>
            <a:prstGeom prst="rect">
              <a:avLst/>
            </a:prstGeom>
            <a:noFill/>
          </p:spPr>
          <p:txBody>
            <a:bodyPr wrap="square">
              <a:spAutoFit/>
            </a:bodyPr>
            <a:lstStyle/>
            <a:p>
              <a:pPr algn="ctr"/>
              <a:r>
                <a:rPr lang="en-US" sz="1600" b="1" i="1" dirty="0">
                  <a:solidFill>
                    <a:srgbClr val="202122"/>
                  </a:solidFill>
                  <a:effectLst/>
                </a:rPr>
                <a:t>Robert</a:t>
              </a:r>
              <a:endParaRPr lang="en-US" sz="1600" dirty="0"/>
            </a:p>
          </p:txBody>
        </p:sp>
      </p:grpSp>
      <p:grpSp>
        <p:nvGrpSpPr>
          <p:cNvPr id="26" name="Group 25">
            <a:extLst>
              <a:ext uri="{FF2B5EF4-FFF2-40B4-BE49-F238E27FC236}">
                <a16:creationId xmlns:a16="http://schemas.microsoft.com/office/drawing/2014/main" id="{BEBC6161-84B3-3B7F-8953-BFDEE048C571}"/>
              </a:ext>
              <a:ext uri="{C183D7F6-B498-43B3-948B-1728B52AA6E4}">
                <adec:decorative xmlns:adec="http://schemas.microsoft.com/office/drawing/2017/decorative" val="1"/>
              </a:ext>
            </a:extLst>
          </p:cNvPr>
          <p:cNvGrpSpPr/>
          <p:nvPr/>
        </p:nvGrpSpPr>
        <p:grpSpPr>
          <a:xfrm>
            <a:off x="2800053" y="2962410"/>
            <a:ext cx="1275132" cy="1853286"/>
            <a:chOff x="2655274" y="3983252"/>
            <a:chExt cx="1535294" cy="2117756"/>
          </a:xfrm>
        </p:grpSpPr>
        <p:pic>
          <p:nvPicPr>
            <p:cNvPr id="36" name="Picture 35" descr="A person wearing glasses&#10;&#10;Description automatically generated with medium confidence">
              <a:extLst>
                <a:ext uri="{FF2B5EF4-FFF2-40B4-BE49-F238E27FC236}">
                  <a16:creationId xmlns:a16="http://schemas.microsoft.com/office/drawing/2014/main" id="{AAA6761D-6A98-0D91-E1FA-7A9416B09D77}"/>
                </a:ext>
              </a:extLst>
            </p:cNvPr>
            <p:cNvPicPr>
              <a:picLocks noChangeAspect="1"/>
            </p:cNvPicPr>
            <p:nvPr/>
          </p:nvPicPr>
          <p:blipFill>
            <a:blip r:embed="rId7"/>
            <a:stretch>
              <a:fillRect/>
            </a:stretch>
          </p:blipFill>
          <p:spPr>
            <a:xfrm>
              <a:off x="2709851" y="3983252"/>
              <a:ext cx="1379913" cy="1695796"/>
            </a:xfrm>
            <a:prstGeom prst="rect">
              <a:avLst/>
            </a:prstGeom>
          </p:spPr>
        </p:pic>
        <p:sp>
          <p:nvSpPr>
            <p:cNvPr id="37" name="TextBox 36">
              <a:extLst>
                <a:ext uri="{FF2B5EF4-FFF2-40B4-BE49-F238E27FC236}">
                  <a16:creationId xmlns:a16="http://schemas.microsoft.com/office/drawing/2014/main" id="{764C828E-4EC6-9AB3-8B41-944AF3D2920E}"/>
                </a:ext>
              </a:extLst>
            </p:cNvPr>
            <p:cNvSpPr txBox="1"/>
            <p:nvPr/>
          </p:nvSpPr>
          <p:spPr>
            <a:xfrm>
              <a:off x="2655274" y="5714141"/>
              <a:ext cx="1535294" cy="386867"/>
            </a:xfrm>
            <a:prstGeom prst="rect">
              <a:avLst/>
            </a:prstGeom>
            <a:noFill/>
          </p:spPr>
          <p:txBody>
            <a:bodyPr wrap="square">
              <a:spAutoFit/>
            </a:bodyPr>
            <a:lstStyle/>
            <a:p>
              <a:pPr algn="ctr"/>
              <a:r>
                <a:rPr lang="en-US" sz="1600" b="1" i="1" dirty="0">
                  <a:solidFill>
                    <a:srgbClr val="202122"/>
                  </a:solidFill>
                  <a:effectLst/>
                </a:rPr>
                <a:t>Marie-Lyne</a:t>
              </a:r>
              <a:endParaRPr lang="en-US" sz="1600" dirty="0"/>
            </a:p>
          </p:txBody>
        </p:sp>
      </p:grpSp>
      <p:grpSp>
        <p:nvGrpSpPr>
          <p:cNvPr id="38" name="Group 37">
            <a:extLst>
              <a:ext uri="{FF2B5EF4-FFF2-40B4-BE49-F238E27FC236}">
                <a16:creationId xmlns:a16="http://schemas.microsoft.com/office/drawing/2014/main" id="{09132F27-2850-1E3D-D428-362BE040A8DD}"/>
              </a:ext>
              <a:ext uri="{C183D7F6-B498-43B3-948B-1728B52AA6E4}">
                <adec:decorative xmlns:adec="http://schemas.microsoft.com/office/drawing/2017/decorative" val="1"/>
              </a:ext>
            </a:extLst>
          </p:cNvPr>
          <p:cNvGrpSpPr/>
          <p:nvPr/>
        </p:nvGrpSpPr>
        <p:grpSpPr>
          <a:xfrm>
            <a:off x="6876256" y="1070271"/>
            <a:ext cx="1107688" cy="1757179"/>
            <a:chOff x="6012554" y="1693696"/>
            <a:chExt cx="1333686" cy="2007934"/>
          </a:xfrm>
        </p:grpSpPr>
        <p:pic>
          <p:nvPicPr>
            <p:cNvPr id="39" name="Picture 38" descr="A person with a beard&#10;&#10;Description automatically generated with low confidence">
              <a:extLst>
                <a:ext uri="{FF2B5EF4-FFF2-40B4-BE49-F238E27FC236}">
                  <a16:creationId xmlns:a16="http://schemas.microsoft.com/office/drawing/2014/main" id="{A8ED6FFF-6EDF-69E6-CEF0-D6A11CEC274F}"/>
                </a:ext>
              </a:extLst>
            </p:cNvPr>
            <p:cNvPicPr>
              <a:picLocks noChangeAspect="1"/>
            </p:cNvPicPr>
            <p:nvPr/>
          </p:nvPicPr>
          <p:blipFill>
            <a:blip r:embed="rId8"/>
            <a:stretch>
              <a:fillRect/>
            </a:stretch>
          </p:blipFill>
          <p:spPr>
            <a:xfrm>
              <a:off x="6012554" y="1693696"/>
              <a:ext cx="1333686" cy="1686160"/>
            </a:xfrm>
            <a:prstGeom prst="rect">
              <a:avLst/>
            </a:prstGeom>
          </p:spPr>
        </p:pic>
        <p:sp>
          <p:nvSpPr>
            <p:cNvPr id="40" name="TextBox 39">
              <a:extLst>
                <a:ext uri="{FF2B5EF4-FFF2-40B4-BE49-F238E27FC236}">
                  <a16:creationId xmlns:a16="http://schemas.microsoft.com/office/drawing/2014/main" id="{FD1D3FA9-C4D0-BD9A-0186-CB1005C175B2}"/>
                </a:ext>
              </a:extLst>
            </p:cNvPr>
            <p:cNvSpPr txBox="1"/>
            <p:nvPr/>
          </p:nvSpPr>
          <p:spPr>
            <a:xfrm>
              <a:off x="6012554" y="3314763"/>
              <a:ext cx="1313620" cy="386867"/>
            </a:xfrm>
            <a:prstGeom prst="rect">
              <a:avLst/>
            </a:prstGeom>
            <a:noFill/>
          </p:spPr>
          <p:txBody>
            <a:bodyPr wrap="square">
              <a:spAutoFit/>
            </a:bodyPr>
            <a:lstStyle/>
            <a:p>
              <a:pPr algn="ctr"/>
              <a:r>
                <a:rPr lang="en-US" sz="1600" b="1" i="1" dirty="0">
                  <a:solidFill>
                    <a:srgbClr val="202122"/>
                  </a:solidFill>
                  <a:effectLst/>
                </a:rPr>
                <a:t>Carmen</a:t>
              </a:r>
              <a:endParaRPr lang="en-US" sz="1600" dirty="0"/>
            </a:p>
          </p:txBody>
        </p:sp>
      </p:grpSp>
      <p:grpSp>
        <p:nvGrpSpPr>
          <p:cNvPr id="41" name="Group 40">
            <a:extLst>
              <a:ext uri="{FF2B5EF4-FFF2-40B4-BE49-F238E27FC236}">
                <a16:creationId xmlns:a16="http://schemas.microsoft.com/office/drawing/2014/main" id="{CB1AF0A5-7096-30EB-88D9-188423B38B48}"/>
              </a:ext>
              <a:ext uri="{C183D7F6-B498-43B3-948B-1728B52AA6E4}">
                <adec:decorative xmlns:adec="http://schemas.microsoft.com/office/drawing/2017/decorative" val="1"/>
              </a:ext>
            </a:extLst>
          </p:cNvPr>
          <p:cNvGrpSpPr/>
          <p:nvPr/>
        </p:nvGrpSpPr>
        <p:grpSpPr>
          <a:xfrm>
            <a:off x="736603" y="1095292"/>
            <a:ext cx="1167258" cy="1707136"/>
            <a:chOff x="457199" y="1789689"/>
            <a:chExt cx="1405411" cy="1950750"/>
          </a:xfrm>
        </p:grpSpPr>
        <p:pic>
          <p:nvPicPr>
            <p:cNvPr id="42" name="Picture 41" descr="A person smiling for the camera&#10;&#10;Description automatically generated with medium confidence">
              <a:extLst>
                <a:ext uri="{FF2B5EF4-FFF2-40B4-BE49-F238E27FC236}">
                  <a16:creationId xmlns:a16="http://schemas.microsoft.com/office/drawing/2014/main" id="{7B38EE6E-81ED-CD9B-B92D-EF2307C4B7F1}"/>
                </a:ext>
              </a:extLst>
            </p:cNvPr>
            <p:cNvPicPr>
              <a:picLocks noChangeAspect="1"/>
            </p:cNvPicPr>
            <p:nvPr/>
          </p:nvPicPr>
          <p:blipFill>
            <a:blip r:embed="rId9"/>
            <a:stretch>
              <a:fillRect/>
            </a:stretch>
          </p:blipFill>
          <p:spPr>
            <a:xfrm>
              <a:off x="511792" y="1789689"/>
              <a:ext cx="1350818" cy="1525385"/>
            </a:xfrm>
            <a:prstGeom prst="rect">
              <a:avLst/>
            </a:prstGeom>
          </p:spPr>
        </p:pic>
        <p:sp>
          <p:nvSpPr>
            <p:cNvPr id="43" name="TextBox 42">
              <a:extLst>
                <a:ext uri="{FF2B5EF4-FFF2-40B4-BE49-F238E27FC236}">
                  <a16:creationId xmlns:a16="http://schemas.microsoft.com/office/drawing/2014/main" id="{0CFF4076-7CCE-AB32-2C9D-423BBBD1CD1F}"/>
                </a:ext>
              </a:extLst>
            </p:cNvPr>
            <p:cNvSpPr txBox="1"/>
            <p:nvPr/>
          </p:nvSpPr>
          <p:spPr>
            <a:xfrm>
              <a:off x="457199" y="3353572"/>
              <a:ext cx="1220899" cy="386867"/>
            </a:xfrm>
            <a:prstGeom prst="rect">
              <a:avLst/>
            </a:prstGeom>
            <a:noFill/>
          </p:spPr>
          <p:txBody>
            <a:bodyPr wrap="square">
              <a:spAutoFit/>
            </a:bodyPr>
            <a:lstStyle/>
            <a:p>
              <a:pPr algn="ctr"/>
              <a:r>
                <a:rPr lang="en-US" sz="1600" b="1" i="1" dirty="0">
                  <a:solidFill>
                    <a:srgbClr val="202122"/>
                  </a:solidFill>
                  <a:effectLst/>
                </a:rPr>
                <a:t>Ginette</a:t>
              </a:r>
              <a:endParaRPr lang="en-US" sz="1600" dirty="0"/>
            </a:p>
          </p:txBody>
        </p:sp>
      </p:grpSp>
      <p:grpSp>
        <p:nvGrpSpPr>
          <p:cNvPr id="44" name="Group 43">
            <a:extLst>
              <a:ext uri="{FF2B5EF4-FFF2-40B4-BE49-F238E27FC236}">
                <a16:creationId xmlns:a16="http://schemas.microsoft.com/office/drawing/2014/main" id="{DA68E524-9790-23FA-284E-CAF62AAD0D7C}"/>
              </a:ext>
              <a:ext uri="{C183D7F6-B498-43B3-948B-1728B52AA6E4}">
                <adec:decorative xmlns:adec="http://schemas.microsoft.com/office/drawing/2017/decorative" val="1"/>
              </a:ext>
            </a:extLst>
          </p:cNvPr>
          <p:cNvGrpSpPr/>
          <p:nvPr/>
        </p:nvGrpSpPr>
        <p:grpSpPr>
          <a:xfrm>
            <a:off x="2757452" y="1087729"/>
            <a:ext cx="1303935" cy="1722262"/>
            <a:chOff x="2636363" y="1752215"/>
            <a:chExt cx="1569973" cy="1968033"/>
          </a:xfrm>
        </p:grpSpPr>
        <p:sp>
          <p:nvSpPr>
            <p:cNvPr id="45" name="TextBox 44">
              <a:extLst>
                <a:ext uri="{FF2B5EF4-FFF2-40B4-BE49-F238E27FC236}">
                  <a16:creationId xmlns:a16="http://schemas.microsoft.com/office/drawing/2014/main" id="{860FD9C6-BD02-D4F7-4224-2B03F15214A2}"/>
                </a:ext>
              </a:extLst>
            </p:cNvPr>
            <p:cNvSpPr txBox="1"/>
            <p:nvPr/>
          </p:nvSpPr>
          <p:spPr>
            <a:xfrm>
              <a:off x="2636363" y="3333381"/>
              <a:ext cx="1569973" cy="386867"/>
            </a:xfrm>
            <a:prstGeom prst="rect">
              <a:avLst/>
            </a:prstGeom>
            <a:noFill/>
          </p:spPr>
          <p:txBody>
            <a:bodyPr wrap="square">
              <a:spAutoFit/>
            </a:bodyPr>
            <a:lstStyle/>
            <a:p>
              <a:pPr algn="ctr"/>
              <a:r>
                <a:rPr lang="en-US" sz="1600" b="1" i="1" dirty="0">
                  <a:solidFill>
                    <a:srgbClr val="202122"/>
                  </a:solidFill>
                  <a:effectLst/>
                </a:rPr>
                <a:t>Casey-Marie</a:t>
              </a:r>
              <a:endParaRPr lang="en-US" sz="1600" dirty="0"/>
            </a:p>
          </p:txBody>
        </p:sp>
        <p:pic>
          <p:nvPicPr>
            <p:cNvPr id="46" name="Picture 2">
              <a:extLst>
                <a:ext uri="{FF2B5EF4-FFF2-40B4-BE49-F238E27FC236}">
                  <a16:creationId xmlns:a16="http://schemas.microsoft.com/office/drawing/2014/main" id="{79C92E0B-74AD-2595-E221-53556905BC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9930" y="1752215"/>
              <a:ext cx="1224446" cy="16043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C183D7F6-B498-43B3-948B-1728B52AA6E4}">
                <adec:decorative xmlns:adec="http://schemas.microsoft.com/office/drawing/2017/decorative" val="1"/>
              </a:ext>
            </a:extLst>
          </p:cNvPr>
          <p:cNvGrpSpPr/>
          <p:nvPr/>
        </p:nvGrpSpPr>
        <p:grpSpPr>
          <a:xfrm>
            <a:off x="4724916" y="1093735"/>
            <a:ext cx="1452204" cy="1736561"/>
            <a:chOff x="4724916" y="1093735"/>
            <a:chExt cx="1452204" cy="1736561"/>
          </a:xfrm>
        </p:grpSpPr>
        <p:pic>
          <p:nvPicPr>
            <p:cNvPr id="2" name="Picture 2" descr="https://wiki.gccollab.ca/images/7/79/Annie-Claude_portrait.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81960" y="1093735"/>
              <a:ext cx="1168703" cy="1441673"/>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EB58F57C-CE78-89DE-E8B3-CBC0AF64F159}"/>
                </a:ext>
              </a:extLst>
            </p:cNvPr>
            <p:cNvSpPr txBox="1"/>
            <p:nvPr/>
          </p:nvSpPr>
          <p:spPr>
            <a:xfrm>
              <a:off x="4724916" y="2491742"/>
              <a:ext cx="1452204" cy="338554"/>
            </a:xfrm>
            <a:prstGeom prst="rect">
              <a:avLst/>
            </a:prstGeom>
            <a:noFill/>
          </p:spPr>
          <p:txBody>
            <a:bodyPr wrap="square">
              <a:spAutoFit/>
            </a:bodyPr>
            <a:lstStyle/>
            <a:p>
              <a:pPr algn="ctr"/>
              <a:r>
                <a:rPr lang="en-US" sz="1600" b="1" i="1" dirty="0">
                  <a:solidFill>
                    <a:srgbClr val="202122"/>
                  </a:solidFill>
                </a:rPr>
                <a:t>Annie-Claude</a:t>
              </a:r>
            </a:p>
          </p:txBody>
        </p:sp>
      </p:grpSp>
      <p:grpSp>
        <p:nvGrpSpPr>
          <p:cNvPr id="5" name="Group 4">
            <a:extLst>
              <a:ext uri="{C183D7F6-B498-43B3-948B-1728B52AA6E4}">
                <adec:decorative xmlns:adec="http://schemas.microsoft.com/office/drawing/2017/decorative" val="1"/>
              </a:ext>
            </a:extLst>
          </p:cNvPr>
          <p:cNvGrpSpPr/>
          <p:nvPr/>
        </p:nvGrpSpPr>
        <p:grpSpPr>
          <a:xfrm>
            <a:off x="4851204" y="4796915"/>
            <a:ext cx="1216434" cy="1820731"/>
            <a:chOff x="4851204" y="4796915"/>
            <a:chExt cx="1216434" cy="1820731"/>
          </a:xfrm>
        </p:grpSpPr>
        <p:pic>
          <p:nvPicPr>
            <p:cNvPr id="4" name="Picture 3"/>
            <p:cNvPicPr>
              <a:picLocks noChangeAspect="1"/>
            </p:cNvPicPr>
            <p:nvPr/>
          </p:nvPicPr>
          <p:blipFill>
            <a:blip r:embed="rId12"/>
            <a:stretch>
              <a:fillRect/>
            </a:stretch>
          </p:blipFill>
          <p:spPr>
            <a:xfrm>
              <a:off x="4922456" y="4796915"/>
              <a:ext cx="1087710" cy="1451005"/>
            </a:xfrm>
            <a:prstGeom prst="rect">
              <a:avLst/>
            </a:prstGeom>
          </p:spPr>
        </p:pic>
        <p:sp>
          <p:nvSpPr>
            <p:cNvPr id="51" name="TextBox 50">
              <a:extLst>
                <a:ext uri="{FF2B5EF4-FFF2-40B4-BE49-F238E27FC236}">
                  <a16:creationId xmlns:a16="http://schemas.microsoft.com/office/drawing/2014/main" id="{4951817E-36FB-C29E-8A73-3417C31E3BAE}"/>
                </a:ext>
              </a:extLst>
            </p:cNvPr>
            <p:cNvSpPr txBox="1"/>
            <p:nvPr/>
          </p:nvSpPr>
          <p:spPr>
            <a:xfrm>
              <a:off x="4851204" y="6279092"/>
              <a:ext cx="1216434" cy="338554"/>
            </a:xfrm>
            <a:prstGeom prst="rect">
              <a:avLst/>
            </a:prstGeom>
            <a:noFill/>
          </p:spPr>
          <p:txBody>
            <a:bodyPr wrap="square">
              <a:spAutoFit/>
            </a:bodyPr>
            <a:lstStyle/>
            <a:p>
              <a:pPr algn="ctr"/>
              <a:r>
                <a:rPr lang="en-US" sz="1600" b="1" i="1" dirty="0">
                  <a:effectLst/>
                </a:rPr>
                <a:t>Galina</a:t>
              </a:r>
              <a:endParaRPr lang="en-US" sz="1600" i="1" dirty="0"/>
            </a:p>
          </p:txBody>
        </p:sp>
      </p:grpSp>
      <p:grpSp>
        <p:nvGrpSpPr>
          <p:cNvPr id="53" name="Group 52">
            <a:extLst>
              <a:ext uri="{FF2B5EF4-FFF2-40B4-BE49-F238E27FC236}">
                <a16:creationId xmlns:a16="http://schemas.microsoft.com/office/drawing/2014/main" id="{A22869D0-A09A-470C-3A97-F2F10237914B}"/>
              </a:ext>
              <a:ext uri="{C183D7F6-B498-43B3-948B-1728B52AA6E4}">
                <adec:decorative xmlns:adec="http://schemas.microsoft.com/office/drawing/2017/decorative" val="1"/>
              </a:ext>
            </a:extLst>
          </p:cNvPr>
          <p:cNvGrpSpPr/>
          <p:nvPr/>
        </p:nvGrpSpPr>
        <p:grpSpPr>
          <a:xfrm>
            <a:off x="6835855" y="2950041"/>
            <a:ext cx="1131423" cy="1878024"/>
            <a:chOff x="6520300" y="3966530"/>
            <a:chExt cx="1362264" cy="2146024"/>
          </a:xfrm>
        </p:grpSpPr>
        <p:pic>
          <p:nvPicPr>
            <p:cNvPr id="54" name="Picture 2">
              <a:extLst>
                <a:ext uri="{FF2B5EF4-FFF2-40B4-BE49-F238E27FC236}">
                  <a16:creationId xmlns:a16="http://schemas.microsoft.com/office/drawing/2014/main" id="{D0F394CC-3D2A-1922-8D84-24D42547CC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20300" y="3966530"/>
              <a:ext cx="1350818" cy="163552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C918CE00-99FC-EAEA-501D-153FA2D956E5}"/>
                </a:ext>
              </a:extLst>
            </p:cNvPr>
            <p:cNvSpPr txBox="1"/>
            <p:nvPr/>
          </p:nvSpPr>
          <p:spPr>
            <a:xfrm>
              <a:off x="6520300" y="5725687"/>
              <a:ext cx="1362264" cy="386867"/>
            </a:xfrm>
            <a:prstGeom prst="rect">
              <a:avLst/>
            </a:prstGeom>
            <a:noFill/>
          </p:spPr>
          <p:txBody>
            <a:bodyPr wrap="square">
              <a:spAutoFit/>
            </a:bodyPr>
            <a:lstStyle/>
            <a:p>
              <a:pPr algn="ctr"/>
              <a:r>
                <a:rPr lang="en-US" sz="1600" b="1" i="1" dirty="0">
                  <a:solidFill>
                    <a:srgbClr val="202122"/>
                  </a:solidFill>
                  <a:effectLst/>
                </a:rPr>
                <a:t>Michelle</a:t>
              </a:r>
              <a:endParaRPr lang="en-US" sz="1600" dirty="0"/>
            </a:p>
          </p:txBody>
        </p:sp>
      </p:grpSp>
      <p:grpSp>
        <p:nvGrpSpPr>
          <p:cNvPr id="56" name="Group 55">
            <a:extLst>
              <a:ext uri="{FF2B5EF4-FFF2-40B4-BE49-F238E27FC236}">
                <a16:creationId xmlns:a16="http://schemas.microsoft.com/office/drawing/2014/main" id="{4887E83E-8F1A-DD04-B277-1A049A488A49}"/>
              </a:ext>
              <a:ext uri="{C183D7F6-B498-43B3-948B-1728B52AA6E4}">
                <adec:decorative xmlns:adec="http://schemas.microsoft.com/office/drawing/2017/decorative" val="1"/>
              </a:ext>
            </a:extLst>
          </p:cNvPr>
          <p:cNvGrpSpPr/>
          <p:nvPr/>
        </p:nvGrpSpPr>
        <p:grpSpPr>
          <a:xfrm>
            <a:off x="863790" y="4884113"/>
            <a:ext cx="1137408" cy="1715940"/>
            <a:chOff x="7388750" y="1742722"/>
            <a:chExt cx="1369470" cy="1960810"/>
          </a:xfrm>
        </p:grpSpPr>
        <p:sp>
          <p:nvSpPr>
            <p:cNvPr id="57" name="TextBox 56">
              <a:extLst>
                <a:ext uri="{FF2B5EF4-FFF2-40B4-BE49-F238E27FC236}">
                  <a16:creationId xmlns:a16="http://schemas.microsoft.com/office/drawing/2014/main" id="{BA0F8A1C-A5C7-0E5D-3F79-95E8062AEB19}"/>
                </a:ext>
              </a:extLst>
            </p:cNvPr>
            <p:cNvSpPr txBox="1"/>
            <p:nvPr/>
          </p:nvSpPr>
          <p:spPr>
            <a:xfrm>
              <a:off x="7390550" y="3316665"/>
              <a:ext cx="1333686" cy="386867"/>
            </a:xfrm>
            <a:prstGeom prst="rect">
              <a:avLst/>
            </a:prstGeom>
            <a:noFill/>
          </p:spPr>
          <p:txBody>
            <a:bodyPr wrap="square">
              <a:spAutoFit/>
            </a:bodyPr>
            <a:lstStyle/>
            <a:p>
              <a:pPr algn="ctr"/>
              <a:r>
                <a:rPr lang="en-US" sz="1600" b="1" i="1" dirty="0">
                  <a:solidFill>
                    <a:srgbClr val="202122"/>
                  </a:solidFill>
                  <a:effectLst/>
                </a:rPr>
                <a:t>Dani</a:t>
              </a:r>
              <a:endParaRPr lang="en-US" sz="1600" dirty="0"/>
            </a:p>
          </p:txBody>
        </p:sp>
        <p:pic>
          <p:nvPicPr>
            <p:cNvPr id="58" name="Picture 4">
              <a:extLst>
                <a:ext uri="{FF2B5EF4-FFF2-40B4-BE49-F238E27FC236}">
                  <a16:creationId xmlns:a16="http://schemas.microsoft.com/office/drawing/2014/main" id="{7C88C346-82C3-095D-5642-F0750277F10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13448"/>
            <a:stretch/>
          </p:blipFill>
          <p:spPr bwMode="auto">
            <a:xfrm>
              <a:off x="7388750" y="1742722"/>
              <a:ext cx="1369470" cy="15405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731EF0AE-5BD9-126F-977F-A294E207272B}"/>
              </a:ext>
              <a:ext uri="{C183D7F6-B498-43B3-948B-1728B52AA6E4}">
                <adec:decorative xmlns:adec="http://schemas.microsoft.com/office/drawing/2017/decorative" val="1"/>
              </a:ext>
            </a:extLst>
          </p:cNvPr>
          <p:cNvGrpSpPr/>
          <p:nvPr/>
        </p:nvGrpSpPr>
        <p:grpSpPr>
          <a:xfrm>
            <a:off x="2773741" y="4813287"/>
            <a:ext cx="1217722" cy="1814471"/>
            <a:chOff x="2773741" y="4813287"/>
            <a:chExt cx="1217722" cy="1814471"/>
          </a:xfrm>
        </p:grpSpPr>
        <p:pic>
          <p:nvPicPr>
            <p:cNvPr id="7" name="Picture 6">
              <a:extLst>
                <a:ext uri="{FF2B5EF4-FFF2-40B4-BE49-F238E27FC236}">
                  <a16:creationId xmlns:a16="http://schemas.microsoft.com/office/drawing/2014/main" id="{3F581D22-CEF9-4EAA-A850-4E012CE8D7B3}"/>
                </a:ext>
              </a:extLst>
            </p:cNvPr>
            <p:cNvPicPr>
              <a:picLocks noChangeAspect="1"/>
            </p:cNvPicPr>
            <p:nvPr/>
          </p:nvPicPr>
          <p:blipFill>
            <a:blip r:embed="rId15"/>
            <a:stretch>
              <a:fillRect/>
            </a:stretch>
          </p:blipFill>
          <p:spPr>
            <a:xfrm>
              <a:off x="2773741" y="4813287"/>
              <a:ext cx="1217722" cy="1446336"/>
            </a:xfrm>
            <a:prstGeom prst="rect">
              <a:avLst/>
            </a:prstGeom>
          </p:spPr>
        </p:pic>
        <p:sp>
          <p:nvSpPr>
            <p:cNvPr id="61" name="TextBox 60">
              <a:extLst>
                <a:ext uri="{FF2B5EF4-FFF2-40B4-BE49-F238E27FC236}">
                  <a16:creationId xmlns:a16="http://schemas.microsoft.com/office/drawing/2014/main" id="{905661B8-473E-96E1-CF6F-81EE04DF73E7}"/>
                </a:ext>
              </a:extLst>
            </p:cNvPr>
            <p:cNvSpPr txBox="1"/>
            <p:nvPr/>
          </p:nvSpPr>
          <p:spPr>
            <a:xfrm flipH="1">
              <a:off x="2834675" y="6289204"/>
              <a:ext cx="1155160" cy="338554"/>
            </a:xfrm>
            <a:prstGeom prst="rect">
              <a:avLst/>
            </a:prstGeom>
            <a:noFill/>
          </p:spPr>
          <p:txBody>
            <a:bodyPr wrap="square">
              <a:spAutoFit/>
            </a:bodyPr>
            <a:lstStyle/>
            <a:p>
              <a:pPr algn="ctr"/>
              <a:r>
                <a:rPr lang="en-US" sz="1600" b="1" i="1" dirty="0">
                  <a:effectLst/>
                </a:rPr>
                <a:t>Leanne</a:t>
              </a:r>
              <a:endParaRPr lang="en-US" sz="1600" dirty="0"/>
            </a:p>
          </p:txBody>
        </p:sp>
      </p:grpSp>
      <p:grpSp>
        <p:nvGrpSpPr>
          <p:cNvPr id="62" name="Group 61">
            <a:extLst>
              <a:ext uri="{FF2B5EF4-FFF2-40B4-BE49-F238E27FC236}">
                <a16:creationId xmlns:a16="http://schemas.microsoft.com/office/drawing/2014/main" id="{CC060236-86BB-CC5A-0DF6-64F8E3BC792E}"/>
              </a:ext>
              <a:ext uri="{C183D7F6-B498-43B3-948B-1728B52AA6E4}">
                <adec:decorative xmlns:adec="http://schemas.microsoft.com/office/drawing/2017/decorative" val="1"/>
              </a:ext>
            </a:extLst>
          </p:cNvPr>
          <p:cNvGrpSpPr/>
          <p:nvPr/>
        </p:nvGrpSpPr>
        <p:grpSpPr>
          <a:xfrm>
            <a:off x="6767511" y="4866523"/>
            <a:ext cx="1332882" cy="1720349"/>
            <a:chOff x="7063464" y="3978192"/>
            <a:chExt cx="1547753" cy="1889283"/>
          </a:xfrm>
        </p:grpSpPr>
        <p:sp>
          <p:nvSpPr>
            <p:cNvPr id="63" name="TextBox 62">
              <a:extLst>
                <a:ext uri="{FF2B5EF4-FFF2-40B4-BE49-F238E27FC236}">
                  <a16:creationId xmlns:a16="http://schemas.microsoft.com/office/drawing/2014/main" id="{66CCF55A-508D-EE5C-E259-FCF2D1405F9E}"/>
                </a:ext>
              </a:extLst>
            </p:cNvPr>
            <p:cNvSpPr txBox="1"/>
            <p:nvPr/>
          </p:nvSpPr>
          <p:spPr>
            <a:xfrm>
              <a:off x="7063464" y="5529475"/>
              <a:ext cx="1547753" cy="338000"/>
            </a:xfrm>
            <a:prstGeom prst="rect">
              <a:avLst/>
            </a:prstGeom>
            <a:noFill/>
          </p:spPr>
          <p:txBody>
            <a:bodyPr wrap="square">
              <a:spAutoFit/>
            </a:bodyPr>
            <a:lstStyle/>
            <a:p>
              <a:pPr algn="ctr"/>
              <a:r>
                <a:rPr lang="en-US" sz="1400" b="1" i="1" dirty="0">
                  <a:effectLst/>
                </a:rPr>
                <a:t>… and others…</a:t>
              </a:r>
              <a:endParaRPr lang="en-US" sz="1400" i="1" dirty="0"/>
            </a:p>
          </p:txBody>
        </p:sp>
        <p:pic>
          <p:nvPicPr>
            <p:cNvPr id="64" name="Picture 6">
              <a:extLst>
                <a:ext uri="{FF2B5EF4-FFF2-40B4-BE49-F238E27FC236}">
                  <a16:creationId xmlns:a16="http://schemas.microsoft.com/office/drawing/2014/main" id="{670A0AD9-D993-A935-08FD-45E7C5568A9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81113" y="3978192"/>
              <a:ext cx="1362266" cy="145338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986F5420-0822-407C-349B-2E32894533D4}"/>
              </a:ext>
              <a:ext uri="{C183D7F6-B498-43B3-948B-1728B52AA6E4}">
                <adec:decorative xmlns:adec="http://schemas.microsoft.com/office/drawing/2017/decorative" val="1"/>
              </a:ext>
            </a:extLst>
          </p:cNvPr>
          <p:cNvGrpSpPr/>
          <p:nvPr/>
        </p:nvGrpSpPr>
        <p:grpSpPr>
          <a:xfrm>
            <a:off x="220177" y="411399"/>
            <a:ext cx="1673506" cy="550800"/>
            <a:chOff x="990665" y="4566406"/>
            <a:chExt cx="3853440" cy="126828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9" name="Ink 8">
                  <a:extLst>
                    <a:ext uri="{FF2B5EF4-FFF2-40B4-BE49-F238E27FC236}">
                      <a16:creationId xmlns:a16="http://schemas.microsoft.com/office/drawing/2014/main" id="{72314FCD-627E-3FB6-4A39-ADA606D5B1E2}"/>
                    </a:ext>
                  </a:extLst>
                </p14:cNvPr>
                <p14:cNvContentPartPr/>
                <p14:nvPr/>
              </p14:nvContentPartPr>
              <p14:xfrm>
                <a:off x="990665" y="4574326"/>
                <a:ext cx="438480" cy="915840"/>
              </p14:xfrm>
            </p:contentPart>
          </mc:Choice>
          <mc:Fallback xmlns="">
            <p:pic>
              <p:nvPicPr>
                <p:cNvPr id="51" name="Ink 50">
                  <a:extLst>
                    <a:ext uri="{FF2B5EF4-FFF2-40B4-BE49-F238E27FC236}">
                      <a16:creationId xmlns:a16="http://schemas.microsoft.com/office/drawing/2014/main" id="{09170364-84A1-4881-BA16-09149093FDFC}"/>
                    </a:ext>
                  </a:extLst>
                </p:cNvPr>
                <p:cNvPicPr/>
                <p:nvPr/>
              </p:nvPicPr>
              <p:blipFill>
                <a:blip r:embed="rId207"/>
                <a:stretch>
                  <a:fillRect/>
                </a:stretch>
              </p:blipFill>
              <p:spPr>
                <a:xfrm>
                  <a:off x="973025" y="4556686"/>
                  <a:ext cx="474120" cy="951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8">
              <p14:nvContentPartPr>
                <p14:cNvPr id="10" name="Ink 9">
                  <a:extLst>
                    <a:ext uri="{FF2B5EF4-FFF2-40B4-BE49-F238E27FC236}">
                      <a16:creationId xmlns:a16="http://schemas.microsoft.com/office/drawing/2014/main" id="{856A1871-7A86-69C5-8A42-C5762B694AA4}"/>
                    </a:ext>
                  </a:extLst>
                </p14:cNvPr>
                <p14:cNvContentPartPr/>
                <p14:nvPr/>
              </p14:nvContentPartPr>
              <p14:xfrm>
                <a:off x="1319345" y="4566406"/>
                <a:ext cx="1566720" cy="931320"/>
              </p14:xfrm>
            </p:contentPart>
          </mc:Choice>
          <mc:Fallback xmlns="">
            <p:pic>
              <p:nvPicPr>
                <p:cNvPr id="52" name="Ink 51">
                  <a:extLst>
                    <a:ext uri="{FF2B5EF4-FFF2-40B4-BE49-F238E27FC236}">
                      <a16:creationId xmlns:a16="http://schemas.microsoft.com/office/drawing/2014/main" id="{06B9B240-9178-4709-B278-0A69F7B216BF}"/>
                    </a:ext>
                  </a:extLst>
                </p:cNvPr>
                <p:cNvPicPr/>
                <p:nvPr/>
              </p:nvPicPr>
              <p:blipFill>
                <a:blip r:embed="rId209"/>
                <a:stretch>
                  <a:fillRect/>
                </a:stretch>
              </p:blipFill>
              <p:spPr>
                <a:xfrm>
                  <a:off x="1301705" y="4548406"/>
                  <a:ext cx="1602360" cy="9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0">
              <p14:nvContentPartPr>
                <p14:cNvPr id="11" name="Ink 10">
                  <a:extLst>
                    <a:ext uri="{FF2B5EF4-FFF2-40B4-BE49-F238E27FC236}">
                      <a16:creationId xmlns:a16="http://schemas.microsoft.com/office/drawing/2014/main" id="{CA06CB21-F4E3-4650-0471-D41F6C1A095A}"/>
                    </a:ext>
                  </a:extLst>
                </p14:cNvPr>
                <p14:cNvContentPartPr/>
                <p14:nvPr/>
              </p14:nvContentPartPr>
              <p14:xfrm>
                <a:off x="3077225" y="4993726"/>
                <a:ext cx="1549080" cy="840960"/>
              </p14:xfrm>
            </p:contentPart>
          </mc:Choice>
          <mc:Fallback xmlns="">
            <p:pic>
              <p:nvPicPr>
                <p:cNvPr id="53" name="Ink 52">
                  <a:extLst>
                    <a:ext uri="{FF2B5EF4-FFF2-40B4-BE49-F238E27FC236}">
                      <a16:creationId xmlns:a16="http://schemas.microsoft.com/office/drawing/2014/main" id="{2CC6CB38-DD88-48DA-A6F9-6E343CF98913}"/>
                    </a:ext>
                  </a:extLst>
                </p:cNvPr>
                <p:cNvPicPr/>
                <p:nvPr/>
              </p:nvPicPr>
              <p:blipFill>
                <a:blip r:embed="rId211"/>
                <a:stretch>
                  <a:fillRect/>
                </a:stretch>
              </p:blipFill>
              <p:spPr>
                <a:xfrm>
                  <a:off x="3059585" y="4975726"/>
                  <a:ext cx="1584720" cy="87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2">
              <p14:nvContentPartPr>
                <p14:cNvPr id="12" name="Ink 11">
                  <a:extLst>
                    <a:ext uri="{FF2B5EF4-FFF2-40B4-BE49-F238E27FC236}">
                      <a16:creationId xmlns:a16="http://schemas.microsoft.com/office/drawing/2014/main" id="{733BC3D3-AAAD-72F1-633A-CE2135BE3A17}"/>
                    </a:ext>
                  </a:extLst>
                </p14:cNvPr>
                <p14:cNvContentPartPr/>
                <p14:nvPr/>
              </p14:nvContentPartPr>
              <p14:xfrm>
                <a:off x="4617665" y="4660006"/>
                <a:ext cx="226440" cy="623880"/>
              </p14:xfrm>
            </p:contentPart>
          </mc:Choice>
          <mc:Fallback xmlns="">
            <p:pic>
              <p:nvPicPr>
                <p:cNvPr id="54" name="Ink 53">
                  <a:extLst>
                    <a:ext uri="{FF2B5EF4-FFF2-40B4-BE49-F238E27FC236}">
                      <a16:creationId xmlns:a16="http://schemas.microsoft.com/office/drawing/2014/main" id="{1691204E-FAA3-4CDF-8525-F63CA5C66796}"/>
                    </a:ext>
                  </a:extLst>
                </p:cNvPr>
                <p:cNvPicPr/>
                <p:nvPr/>
              </p:nvPicPr>
              <p:blipFill>
                <a:blip r:embed="rId213"/>
                <a:stretch>
                  <a:fillRect/>
                </a:stretch>
              </p:blipFill>
              <p:spPr>
                <a:xfrm>
                  <a:off x="4600025" y="4642006"/>
                  <a:ext cx="262080" cy="659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4">
              <p14:nvContentPartPr>
                <p14:cNvPr id="13" name="Ink 12">
                  <a:extLst>
                    <a:ext uri="{FF2B5EF4-FFF2-40B4-BE49-F238E27FC236}">
                      <a16:creationId xmlns:a16="http://schemas.microsoft.com/office/drawing/2014/main" id="{BC66DFEE-0BEF-A9C3-8724-59529DA5F6BC}"/>
                    </a:ext>
                  </a:extLst>
                </p14:cNvPr>
                <p14:cNvContentPartPr/>
                <p14:nvPr/>
              </p14:nvContentPartPr>
              <p14:xfrm>
                <a:off x="4479065" y="5665846"/>
                <a:ext cx="113040" cy="106920"/>
              </p14:xfrm>
            </p:contentPart>
          </mc:Choice>
          <mc:Fallback xmlns="">
            <p:pic>
              <p:nvPicPr>
                <p:cNvPr id="55" name="Ink 54">
                  <a:extLst>
                    <a:ext uri="{FF2B5EF4-FFF2-40B4-BE49-F238E27FC236}">
                      <a16:creationId xmlns:a16="http://schemas.microsoft.com/office/drawing/2014/main" id="{14FD21D7-E6A1-46A0-8739-80871AD8C784}"/>
                    </a:ext>
                  </a:extLst>
                </p:cNvPr>
                <p:cNvPicPr/>
                <p:nvPr/>
              </p:nvPicPr>
              <p:blipFill>
                <a:blip r:embed="rId215"/>
                <a:stretch>
                  <a:fillRect/>
                </a:stretch>
              </p:blipFill>
              <p:spPr>
                <a:xfrm>
                  <a:off x="4461425" y="5648206"/>
                  <a:ext cx="148680" cy="142560"/>
                </a:xfrm>
                <a:prstGeom prst="rect">
                  <a:avLst/>
                </a:prstGeom>
              </p:spPr>
            </p:pic>
          </mc:Fallback>
        </mc:AlternateContent>
      </p:grpSp>
      <p:pic>
        <p:nvPicPr>
          <p:cNvPr id="15" name="Picture 14">
            <a:extLst>
              <a:ext uri="{FF2B5EF4-FFF2-40B4-BE49-F238E27FC236}">
                <a16:creationId xmlns:a16="http://schemas.microsoft.com/office/drawing/2014/main" id="{B0600A3A-DF4B-826D-8D23-DE6D3F7C459F}"/>
              </a:ext>
              <a:ext uri="{C183D7F6-B498-43B3-948B-1728B52AA6E4}">
                <adec:decorative xmlns:adec="http://schemas.microsoft.com/office/drawing/2017/decorative" val="1"/>
              </a:ext>
            </a:extLst>
          </p:cNvPr>
          <p:cNvPicPr>
            <a:picLocks noChangeAspect="1"/>
          </p:cNvPicPr>
          <p:nvPr/>
        </p:nvPicPr>
        <p:blipFill>
          <a:blip r:embed="rId216">
            <a:clrChange>
              <a:clrFrom>
                <a:srgbClr val="FFFFFF"/>
              </a:clrFrom>
              <a:clrTo>
                <a:srgbClr val="FFFFFF">
                  <a:alpha val="0"/>
                </a:srgbClr>
              </a:clrTo>
            </a:clrChange>
          </a:blip>
          <a:stretch>
            <a:fillRect/>
          </a:stretch>
        </p:blipFill>
        <p:spPr>
          <a:xfrm>
            <a:off x="7868844" y="409596"/>
            <a:ext cx="1179589" cy="554407"/>
          </a:xfrm>
          <a:prstGeom prst="rect">
            <a:avLst/>
          </a:prstGeom>
        </p:spPr>
      </p:pic>
    </p:spTree>
    <p:extLst>
      <p:ext uri="{BB962C8B-B14F-4D97-AF65-F5344CB8AC3E}">
        <p14:creationId xmlns:p14="http://schemas.microsoft.com/office/powerpoint/2010/main" val="183279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4806" y="2931148"/>
            <a:ext cx="1119211" cy="1061321"/>
          </a:xfrm>
          <a:prstGeom prst="rect">
            <a:avLst/>
          </a:prstGeom>
        </p:spPr>
      </p:pic>
      <p:sp>
        <p:nvSpPr>
          <p:cNvPr id="2" name="Title 1"/>
          <p:cNvSpPr>
            <a:spLocks noGrp="1"/>
          </p:cNvSpPr>
          <p:nvPr>
            <p:ph type="title"/>
          </p:nvPr>
        </p:nvSpPr>
        <p:spPr/>
        <p:txBody>
          <a:bodyPr>
            <a:normAutofit/>
          </a:bodyPr>
          <a:lstStyle/>
          <a:p>
            <a:r>
              <a:rPr lang="fr-CA" dirty="0" err="1"/>
              <a:t>Reflect</a:t>
            </a:r>
            <a:r>
              <a:rPr lang="fr-CA" dirty="0"/>
              <a:t> about </a:t>
            </a:r>
            <a:r>
              <a:rPr lang="fr-CA" dirty="0" err="1"/>
              <a:t>today’s</a:t>
            </a:r>
            <a:r>
              <a:rPr lang="fr-CA" dirty="0"/>
              <a:t> </a:t>
            </a:r>
            <a:r>
              <a:rPr lang="fr-CA" dirty="0" err="1"/>
              <a:t>exercises</a:t>
            </a:r>
            <a:endParaRPr lang="en-US" dirty="0"/>
          </a:p>
        </p:txBody>
      </p:sp>
      <p:grpSp>
        <p:nvGrpSpPr>
          <p:cNvPr id="5" name="Group 4">
            <a:extLst>
              <a:ext uri="{C183D7F6-B498-43B3-948B-1728B52AA6E4}">
                <adec:decorative xmlns:adec="http://schemas.microsoft.com/office/drawing/2017/decorative" val="1"/>
              </a:ext>
            </a:extLst>
          </p:cNvPr>
          <p:cNvGrpSpPr/>
          <p:nvPr/>
        </p:nvGrpSpPr>
        <p:grpSpPr>
          <a:xfrm>
            <a:off x="5784191" y="2302386"/>
            <a:ext cx="2402918" cy="2618629"/>
            <a:chOff x="1691680" y="5343137"/>
            <a:chExt cx="803649" cy="818086"/>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7" name="Oval 6"/>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C183D7F6-B498-43B3-948B-1728B52AA6E4}">
                <adec:decorative xmlns:adec="http://schemas.microsoft.com/office/drawing/2017/decorative" val="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2302" y="4438334"/>
            <a:ext cx="1908575" cy="1908575"/>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6">
            <a:clrChange>
              <a:clrFrom>
                <a:srgbClr val="FFFFFF"/>
              </a:clrFrom>
              <a:clrTo>
                <a:srgbClr val="FFFFFF">
                  <a:alpha val="0"/>
                </a:srgbClr>
              </a:clrTo>
            </a:clrChange>
            <a:duotone>
              <a:prstClr val="black"/>
              <a:schemeClr val="accent3">
                <a:tint val="45000"/>
                <a:satMod val="400000"/>
              </a:schemeClr>
            </a:duotone>
          </a:blip>
          <a:stretch>
            <a:fillRect/>
          </a:stretch>
        </p:blipFill>
        <p:spPr>
          <a:xfrm>
            <a:off x="3685329" y="4935538"/>
            <a:ext cx="878571" cy="1603629"/>
          </a:xfrm>
          <a:prstGeom prst="rect">
            <a:avLst/>
          </a:prstGeom>
        </p:spPr>
      </p:pic>
      <p:pic>
        <p:nvPicPr>
          <p:cNvPr id="18" name="Picture 17">
            <a:extLst>
              <a:ext uri="{C183D7F6-B498-43B3-948B-1728B52AA6E4}">
                <adec:decorative xmlns:adec="http://schemas.microsoft.com/office/drawing/2017/decorative" val="1"/>
              </a:ext>
            </a:extLst>
          </p:cNvPr>
          <p:cNvPicPr>
            <a:picLocks noChangeAspect="1"/>
          </p:cNvPicPr>
          <p:nvPr/>
        </p:nvPicPr>
        <p:blipFill>
          <a:blip r:embed="rId7">
            <a:clrChange>
              <a:clrFrom>
                <a:srgbClr val="FFFFFF"/>
              </a:clrFrom>
              <a:clrTo>
                <a:srgbClr val="FFFFFF">
                  <a:alpha val="0"/>
                </a:srgbClr>
              </a:clrTo>
            </a:clrChange>
            <a:duotone>
              <a:prstClr val="black"/>
              <a:schemeClr val="accent1">
                <a:tint val="45000"/>
                <a:satMod val="400000"/>
              </a:schemeClr>
            </a:duotone>
          </a:blip>
          <a:stretch>
            <a:fillRect/>
          </a:stretch>
        </p:blipFill>
        <p:spPr>
          <a:xfrm>
            <a:off x="2493152" y="5005168"/>
            <a:ext cx="1192177" cy="1613508"/>
          </a:xfrm>
          <a:prstGeom prst="rect">
            <a:avLst/>
          </a:prstGeom>
        </p:spPr>
      </p:pic>
      <p:grpSp>
        <p:nvGrpSpPr>
          <p:cNvPr id="22" name="Group 21">
            <a:extLst>
              <a:ext uri="{C183D7F6-B498-43B3-948B-1728B52AA6E4}">
                <adec:decorative xmlns:adec="http://schemas.microsoft.com/office/drawing/2017/decorative" val="1"/>
              </a:ext>
            </a:extLst>
          </p:cNvPr>
          <p:cNvGrpSpPr/>
          <p:nvPr/>
        </p:nvGrpSpPr>
        <p:grpSpPr>
          <a:xfrm>
            <a:off x="1070502" y="1638378"/>
            <a:ext cx="2887128" cy="1122432"/>
            <a:chOff x="5182185" y="5010541"/>
            <a:chExt cx="3781150" cy="1208938"/>
          </a:xfrm>
        </p:grpSpPr>
        <p:sp>
          <p:nvSpPr>
            <p:cNvPr id="23" name="Isosceles Triangle 22"/>
            <p:cNvSpPr/>
            <p:nvPr/>
          </p:nvSpPr>
          <p:spPr>
            <a:xfrm>
              <a:off x="6921376" y="5757745"/>
              <a:ext cx="280875" cy="4617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rot="167985">
              <a:off x="5182185" y="5010541"/>
              <a:ext cx="3781150" cy="755430"/>
              <a:chOff x="5182185" y="5010541"/>
              <a:chExt cx="3781150" cy="755430"/>
            </a:xfrm>
          </p:grpSpPr>
          <p:sp>
            <p:nvSpPr>
              <p:cNvPr id="25" name="Rectangle 24"/>
              <p:cNvSpPr/>
              <p:nvPr/>
            </p:nvSpPr>
            <p:spPr>
              <a:xfrm>
                <a:off x="5182185" y="5724353"/>
                <a:ext cx="3781150" cy="416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ross 25"/>
              <p:cNvSpPr/>
              <p:nvPr/>
            </p:nvSpPr>
            <p:spPr>
              <a:xfrm>
                <a:off x="8420176" y="5265506"/>
                <a:ext cx="335973" cy="375752"/>
              </a:xfrm>
              <a:prstGeom prst="plus">
                <a:avLst>
                  <a:gd name="adj" fmla="val 3769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ot;No&quot; Symbol 26"/>
              <p:cNvSpPr/>
              <p:nvPr/>
            </p:nvSpPr>
            <p:spPr>
              <a:xfrm>
                <a:off x="5337575" y="5265506"/>
                <a:ext cx="310779" cy="358549"/>
              </a:xfrm>
              <a:prstGeom prst="noSmoking">
                <a:avLst>
                  <a:gd name="adj" fmla="val 101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Cross 27"/>
              <p:cNvSpPr/>
              <p:nvPr/>
            </p:nvSpPr>
            <p:spPr>
              <a:xfrm>
                <a:off x="8092127" y="5010541"/>
                <a:ext cx="335973" cy="375752"/>
              </a:xfrm>
              <a:prstGeom prst="plus">
                <a:avLst>
                  <a:gd name="adj" fmla="val 3769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ross 28"/>
              <p:cNvSpPr/>
              <p:nvPr/>
            </p:nvSpPr>
            <p:spPr>
              <a:xfrm>
                <a:off x="7810361" y="5325527"/>
                <a:ext cx="335973" cy="375752"/>
              </a:xfrm>
              <a:prstGeom prst="plus">
                <a:avLst>
                  <a:gd name="adj" fmla="val 3769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quot;No&quot; Symbol 29"/>
              <p:cNvSpPr/>
              <p:nvPr/>
            </p:nvSpPr>
            <p:spPr>
              <a:xfrm>
                <a:off x="5709751" y="5342730"/>
                <a:ext cx="310779" cy="358549"/>
              </a:xfrm>
              <a:prstGeom prst="noSmoking">
                <a:avLst>
                  <a:gd name="adj" fmla="val 101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quot;No&quot; Symbol 30"/>
              <p:cNvSpPr/>
              <p:nvPr/>
            </p:nvSpPr>
            <p:spPr>
              <a:xfrm>
                <a:off x="6007289" y="5094833"/>
                <a:ext cx="310779" cy="358549"/>
              </a:xfrm>
              <a:prstGeom prst="noSmoking">
                <a:avLst>
                  <a:gd name="adj" fmla="val 101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32" name="Group 31">
            <a:extLst>
              <a:ext uri="{C183D7F6-B498-43B3-948B-1728B52AA6E4}">
                <adec:decorative xmlns:adec="http://schemas.microsoft.com/office/drawing/2017/decorative" val="1"/>
              </a:ext>
            </a:extLst>
          </p:cNvPr>
          <p:cNvGrpSpPr/>
          <p:nvPr/>
        </p:nvGrpSpPr>
        <p:grpSpPr>
          <a:xfrm>
            <a:off x="1593789" y="2809978"/>
            <a:ext cx="1098342" cy="1430785"/>
            <a:chOff x="6228184" y="2055874"/>
            <a:chExt cx="1965985" cy="3000375"/>
          </a:xfrm>
        </p:grpSpPr>
        <p:pic>
          <p:nvPicPr>
            <p:cNvPr id="33" name="Picture 2" descr="140 Pin Spot Light Stock Photos, Pictures &amp; Royalty-Free Images - iStock"/>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l="27736" t="7273" r="19146" b="7821"/>
            <a:stretch/>
          </p:blipFill>
          <p:spPr bwMode="auto">
            <a:xfrm flipH="1">
              <a:off x="6372199" y="2852937"/>
              <a:ext cx="1821970" cy="220331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10">
              <a:clrChange>
                <a:clrFrom>
                  <a:srgbClr val="ED1C24"/>
                </a:clrFrom>
                <a:clrTo>
                  <a:srgbClr val="ED1C24">
                    <a:alpha val="0"/>
                  </a:srgbClr>
                </a:clrTo>
              </a:clrChange>
              <a:duotone>
                <a:schemeClr val="accent1">
                  <a:shade val="45000"/>
                  <a:satMod val="135000"/>
                </a:schemeClr>
                <a:prstClr val="white"/>
              </a:duotone>
            </a:blip>
            <a:stretch>
              <a:fillRect/>
            </a:stretch>
          </p:blipFill>
          <p:spPr>
            <a:xfrm>
              <a:off x="6228184" y="2055874"/>
              <a:ext cx="1809750" cy="3000375"/>
            </a:xfrm>
            <a:prstGeom prst="rect">
              <a:avLst/>
            </a:prstGeom>
          </p:spPr>
        </p:pic>
      </p:grpSp>
      <p:pic>
        <p:nvPicPr>
          <p:cNvPr id="36" name="Picture 35">
            <a:extLst>
              <a:ext uri="{C183D7F6-B498-43B3-948B-1728B52AA6E4}">
                <adec:decorative xmlns:adec="http://schemas.microsoft.com/office/drawing/2017/decorative" val="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2651098" y="2993185"/>
            <a:ext cx="1287181" cy="1200698"/>
          </a:xfrm>
          <a:prstGeom prst="rect">
            <a:avLst/>
          </a:prstGeom>
        </p:spPr>
      </p:pic>
    </p:spTree>
    <p:extLst>
      <p:ext uri="{BB962C8B-B14F-4D97-AF65-F5344CB8AC3E}">
        <p14:creationId xmlns:p14="http://schemas.microsoft.com/office/powerpoint/2010/main" val="47173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28600"/>
            <a:ext cx="8458200" cy="914401"/>
          </a:xfrm>
        </p:spPr>
        <p:txBody>
          <a:bodyPr>
            <a:normAutofit fontScale="90000"/>
          </a:bodyPr>
          <a:lstStyle/>
          <a:p>
            <a:pPr>
              <a:lnSpc>
                <a:spcPct val="100000"/>
              </a:lnSpc>
            </a:pPr>
            <a:r>
              <a:rPr lang="en-US" sz="3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Mindful Change Leadership Development (MCLD) </a:t>
            </a:r>
            <a:br>
              <a:rPr lang="en-US" sz="3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br>
            <a:r>
              <a:rPr lang="en-US" sz="3200" dirty="0">
                <a:solidFill>
                  <a:schemeClr val="accent1">
                    <a:lumMod val="75000"/>
                  </a:schemeClr>
                </a:solidFill>
                <a:latin typeface="Calibri" panose="020F0502020204030204" pitchFamily="34" charset="0"/>
                <a:ea typeface="Times New Roman" panose="02020603050405020304" pitchFamily="18" charset="0"/>
                <a:cs typeface="Times New Roman" panose="02020603050405020304" pitchFamily="18" charset="0"/>
              </a:rPr>
              <a:t>Our Goal:</a:t>
            </a:r>
            <a:endParaRPr lang="en-CA" sz="3200" dirty="0"/>
          </a:p>
        </p:txBody>
      </p:sp>
      <p:sp>
        <p:nvSpPr>
          <p:cNvPr id="5" name="Content Placeholder 4"/>
          <p:cNvSpPr>
            <a:spLocks noGrp="1"/>
          </p:cNvSpPr>
          <p:nvPr>
            <p:ph idx="1"/>
          </p:nvPr>
        </p:nvSpPr>
        <p:spPr>
          <a:xfrm>
            <a:off x="368300" y="1676399"/>
            <a:ext cx="8164140" cy="4632921"/>
          </a:xfrm>
        </p:spPr>
        <p:txBody>
          <a:bodyPr>
            <a:normAutofit/>
          </a:bodyPr>
          <a:lstStyle/>
          <a:p>
            <a:pPr marL="0" indent="0">
              <a:lnSpc>
                <a:spcPct val="150000"/>
              </a:lnSpc>
              <a:buNone/>
            </a:pPr>
            <a:r>
              <a:rPr lang="en-US" sz="28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…to increase self-awareness by developing key skills: </a:t>
            </a:r>
          </a:p>
          <a:p>
            <a:pPr>
              <a:lnSpc>
                <a:spcPct val="150000"/>
              </a:lnSpc>
            </a:pPr>
            <a:r>
              <a:rPr lang="en-US" sz="28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Focus, </a:t>
            </a:r>
          </a:p>
          <a:p>
            <a:pPr>
              <a:lnSpc>
                <a:spcPct val="150000"/>
              </a:lnSpc>
            </a:pPr>
            <a:r>
              <a:rPr lang="en-US" sz="28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Clarity, </a:t>
            </a:r>
          </a:p>
          <a:p>
            <a:pPr>
              <a:lnSpc>
                <a:spcPct val="150000"/>
              </a:lnSpc>
            </a:pPr>
            <a:r>
              <a:rPr lang="en-US" sz="28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Creativity, and </a:t>
            </a:r>
          </a:p>
          <a:p>
            <a:pPr>
              <a:lnSpc>
                <a:spcPct val="150000"/>
              </a:lnSpc>
            </a:pPr>
            <a:r>
              <a:rPr lang="en-US" sz="28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Compassion in the service of others… </a:t>
            </a:r>
          </a:p>
          <a:p>
            <a:pPr marL="0" indent="0">
              <a:lnSpc>
                <a:spcPct val="150000"/>
              </a:lnSpc>
              <a:buNone/>
            </a:pPr>
            <a:r>
              <a:rPr lang="en-US" sz="28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with a positive impact on well-being and resiliency.</a:t>
            </a:r>
          </a:p>
        </p:txBody>
      </p:sp>
      <p:pic>
        <p:nvPicPr>
          <p:cNvPr id="13" name="Picture 12">
            <a:extLst>
              <a:ext uri="{C183D7F6-B498-43B3-948B-1728B52AA6E4}">
                <adec:decorative xmlns:adec="http://schemas.microsoft.com/office/drawing/2017/decorative" val="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420888"/>
            <a:ext cx="3276600" cy="2329854"/>
          </a:xfrm>
          <a:prstGeom prst="rect">
            <a:avLst/>
          </a:prstGeom>
          <a:noFill/>
          <a:ln>
            <a:noFill/>
          </a:ln>
        </p:spPr>
      </p:pic>
    </p:spTree>
    <p:extLst>
      <p:ext uri="{BB962C8B-B14F-4D97-AF65-F5344CB8AC3E}">
        <p14:creationId xmlns:p14="http://schemas.microsoft.com/office/powerpoint/2010/main" val="1080062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solidFill>
                  <a:schemeClr val="bg1"/>
                </a:solidFill>
              </a:rPr>
              <a:t>Success</a:t>
            </a:r>
          </a:p>
        </p:txBody>
      </p:sp>
      <p:sp>
        <p:nvSpPr>
          <p:cNvPr id="3" name="Text Placeholder 2"/>
          <p:cNvSpPr>
            <a:spLocks noGrp="1"/>
          </p:cNvSpPr>
          <p:nvPr>
            <p:ph type="body" idx="1"/>
          </p:nvPr>
        </p:nvSpPr>
        <p:spPr/>
        <p:txBody>
          <a:bodyPr>
            <a:normAutofit/>
          </a:bodyPr>
          <a:lstStyle/>
          <a:p>
            <a:pPr algn="ctr"/>
            <a:r>
              <a:rPr lang="en-US" sz="4400" dirty="0">
                <a:solidFill>
                  <a:schemeClr val="accent1">
                    <a:lumMod val="75000"/>
                  </a:schemeClr>
                </a:solidFill>
              </a:rPr>
              <a:t>Do you think we </a:t>
            </a:r>
            <a:r>
              <a:rPr lang="en-US" sz="4400" dirty="0" err="1">
                <a:solidFill>
                  <a:schemeClr val="accent1">
                    <a:lumMod val="75000"/>
                  </a:schemeClr>
                </a:solidFill>
              </a:rPr>
              <a:t>succeded</a:t>
            </a:r>
            <a:r>
              <a:rPr lang="en-US" sz="4400" dirty="0">
                <a:solidFill>
                  <a:schemeClr val="accent1">
                    <a:lumMod val="75000"/>
                  </a:schemeClr>
                </a:solidFill>
              </a:rPr>
              <a:t>?</a:t>
            </a:r>
          </a:p>
          <a:p>
            <a:pPr algn="ctr"/>
            <a:endParaRPr lang="en-CA" sz="4400"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197948" y="632212"/>
            <a:ext cx="4914900" cy="4914900"/>
          </a:xfrm>
          <a:prstGeom prst="rect">
            <a:avLst/>
          </a:prstGeom>
        </p:spPr>
      </p:pic>
      <p:pic>
        <p:nvPicPr>
          <p:cNvPr id="28" name="Picture 27">
            <a:extLst>
              <a:ext uri="{C183D7F6-B498-43B3-948B-1728B52AA6E4}">
                <adec:decorative xmlns:adec="http://schemas.microsoft.com/office/drawing/2017/decorative" val="1"/>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2889" b="13777"/>
          <a:stretch/>
        </p:blipFill>
        <p:spPr bwMode="auto">
          <a:xfrm>
            <a:off x="107505" y="1196753"/>
            <a:ext cx="9001000" cy="511256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a:extLst>
              <a:ext uri="{C183D7F6-B498-43B3-948B-1728B52AA6E4}">
                <adec:decorative xmlns:adec="http://schemas.microsoft.com/office/drawing/2017/decorative" val="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8323" y="3089662"/>
            <a:ext cx="1566843" cy="146696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C183D7F6-B498-43B3-948B-1728B52AA6E4}">
                <adec:decorative xmlns:adec="http://schemas.microsoft.com/office/drawing/2017/decorative" val="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3750775"/>
            <a:ext cx="2090443" cy="14155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9792" y="3011288"/>
            <a:ext cx="3657607" cy="3090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2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1500"/>
                            </p:stCondLst>
                            <p:childTnLst>
                              <p:par>
                                <p:cTn id="13" presetID="10" presetClass="exit" presetSubtype="0" fill="hold" nodeType="afterEffect">
                                  <p:stCondLst>
                                    <p:cond delay="0"/>
                                  </p:stCondLst>
                                  <p:childTnLst>
                                    <p:animEffect transition="out" filter="fade">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par>
                          <p:cTn id="16" fill="hold">
                            <p:stCondLst>
                              <p:cond delay="1750"/>
                            </p:stCondLst>
                            <p:childTnLst>
                              <p:par>
                                <p:cTn id="17" presetID="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ppt_x"/>
                                          </p:val>
                                        </p:tav>
                                        <p:tav tm="100000">
                                          <p:val>
                                            <p:strVal val="#ppt_x"/>
                                          </p:val>
                                        </p:tav>
                                      </p:tavLst>
                                    </p:anim>
                                    <p:anim calcmode="lin" valueType="num">
                                      <p:cBhvr additive="base">
                                        <p:cTn id="20" dur="1000" fill="hold"/>
                                        <p:tgtEl>
                                          <p:spTgt spid="28"/>
                                        </p:tgtEl>
                                        <p:attrNameLst>
                                          <p:attrName>ppt_y</p:attrName>
                                        </p:attrNameLst>
                                      </p:cBhvr>
                                      <p:tavLst>
                                        <p:tav tm="0">
                                          <p:val>
                                            <p:strVal val="1+#ppt_h/2"/>
                                          </p:val>
                                        </p:tav>
                                        <p:tav tm="100000">
                                          <p:val>
                                            <p:strVal val="#ppt_y"/>
                                          </p:val>
                                        </p:tav>
                                      </p:tavLst>
                                    </p:anim>
                                  </p:childTnLst>
                                </p:cTn>
                              </p:par>
                            </p:childTnLst>
                          </p:cTn>
                        </p:par>
                        <p:par>
                          <p:cTn id="21" fill="hold">
                            <p:stCondLst>
                              <p:cond delay="2750"/>
                            </p:stCondLst>
                            <p:childTnLst>
                              <p:par>
                                <p:cTn id="22" presetID="6" presetClass="emph" presetSubtype="0" fill="hold" nodeType="afterEffect">
                                  <p:stCondLst>
                                    <p:cond delay="0"/>
                                  </p:stCondLst>
                                  <p:childTnLst>
                                    <p:animScale>
                                      <p:cBhvr>
                                        <p:cTn id="23" dur="5000" fill="hold"/>
                                        <p:tgtEl>
                                          <p:spTgt spid="28"/>
                                        </p:tgtEl>
                                      </p:cBhvr>
                                      <p:by x="150000" y="150000"/>
                                    </p:animScale>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2" presetClass="entr" presetSubtype="4"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500" fill="hold"/>
                                        <p:tgtEl>
                                          <p:spTgt spid="29"/>
                                        </p:tgtEl>
                                        <p:attrNameLst>
                                          <p:attrName>ppt_x</p:attrName>
                                        </p:attrNameLst>
                                      </p:cBhvr>
                                      <p:tavLst>
                                        <p:tav tm="0">
                                          <p:val>
                                            <p:strVal val="#ppt_x"/>
                                          </p:val>
                                        </p:tav>
                                        <p:tav tm="100000">
                                          <p:val>
                                            <p:strVal val="#ppt_x"/>
                                          </p:val>
                                        </p:tav>
                                      </p:tavLst>
                                    </p:anim>
                                    <p:anim calcmode="lin" valueType="num">
                                      <p:cBhvr additive="base">
                                        <p:cTn id="27" dur="500" fill="hold"/>
                                        <p:tgtEl>
                                          <p:spTgt spid="29"/>
                                        </p:tgtEl>
                                        <p:attrNameLst>
                                          <p:attrName>ppt_y</p:attrName>
                                        </p:attrNameLst>
                                      </p:cBhvr>
                                      <p:tavLst>
                                        <p:tav tm="0">
                                          <p:val>
                                            <p:strVal val="1+#ppt_h/2"/>
                                          </p:val>
                                        </p:tav>
                                        <p:tav tm="100000">
                                          <p:val>
                                            <p:strVal val="#ppt_y"/>
                                          </p:val>
                                        </p:tav>
                                      </p:tavLst>
                                    </p:anim>
                                  </p:childTnLst>
                                </p:cTn>
                              </p:par>
                              <p:par>
                                <p:cTn id="28" presetID="6" presetClass="emph" presetSubtype="0" fill="hold" nodeType="withEffect">
                                  <p:stCondLst>
                                    <p:cond delay="0"/>
                                  </p:stCondLst>
                                  <p:childTnLst>
                                    <p:animScale>
                                      <p:cBhvr>
                                        <p:cTn id="29" dur="2750" fill="hold"/>
                                        <p:tgtEl>
                                          <p:spTgt spid="29"/>
                                        </p:tgtEl>
                                      </p:cBhvr>
                                      <p:by x="150000" y="150000"/>
                                    </p:animScale>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2" presetClass="entr" presetSubtype="4"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par>
                                <p:cTn id="34" presetID="6" presetClass="emph" presetSubtype="0" fill="hold" nodeType="withEffect">
                                  <p:stCondLst>
                                    <p:cond delay="0"/>
                                  </p:stCondLst>
                                  <p:childTnLst>
                                    <p:animScale>
                                      <p:cBhvr>
                                        <p:cTn id="35" dur="2750" fill="hold"/>
                                        <p:tgtEl>
                                          <p:spTgt spid="31"/>
                                        </p:tgtEl>
                                      </p:cBhvr>
                                      <p:by x="150000" y="150000"/>
                                    </p:animScale>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6" presetClass="emph" presetSubtype="0" fill="hold" nodeType="withEffect">
                                  <p:stCondLst>
                                    <p:cond delay="0"/>
                                  </p:stCondLst>
                                  <p:childTnLst>
                                    <p:animScale>
                                      <p:cBhvr>
                                        <p:cTn id="41" dur="2750" fill="hold"/>
                                        <p:tgtEl>
                                          <p:spTgt spid="30"/>
                                        </p:tgtEl>
                                      </p:cBhvr>
                                      <p:by x="150000" y="150000"/>
                                    </p:animScale>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p:txBody>
          <a:bodyPr>
            <a:normAutofit/>
          </a:bodyPr>
          <a:lstStyle/>
          <a:p>
            <a:r>
              <a:rPr lang="en-US" dirty="0">
                <a:solidFill>
                  <a:schemeClr val="accent1">
                    <a:lumMod val="75000"/>
                  </a:schemeClr>
                </a:solidFill>
              </a:rPr>
              <a:t>Mindful Change Leadership Development Program</a:t>
            </a:r>
            <a:endParaRPr lang="en-CA" dirty="0">
              <a:solidFill>
                <a:schemeClr val="accent1">
                  <a:lumMod val="75000"/>
                </a:schemeClr>
              </a:solidFill>
            </a:endParaRPr>
          </a:p>
        </p:txBody>
      </p:sp>
      <p:sp>
        <p:nvSpPr>
          <p:cNvPr id="6" name="Subtitle 2"/>
          <p:cNvSpPr>
            <a:spLocks noGrp="1"/>
          </p:cNvSpPr>
          <p:nvPr>
            <p:ph type="subTitle" idx="1"/>
          </p:nvPr>
        </p:nvSpPr>
        <p:spPr/>
        <p:txBody>
          <a:bodyPr>
            <a:normAutofit/>
          </a:bodyPr>
          <a:lstStyle/>
          <a:p>
            <a:r>
              <a:rPr lang="en-US" dirty="0"/>
              <a:t>Week 8 (of 8)</a:t>
            </a:r>
          </a:p>
          <a:p>
            <a:r>
              <a:rPr lang="en-US" dirty="0"/>
              <a:t>June 10, 2024</a:t>
            </a:r>
          </a:p>
        </p:txBody>
      </p:sp>
    </p:spTree>
    <p:extLst>
      <p:ext uri="{BB962C8B-B14F-4D97-AF65-F5344CB8AC3E}">
        <p14:creationId xmlns:p14="http://schemas.microsoft.com/office/powerpoint/2010/main" val="922397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2856761" y="5157192"/>
            <a:ext cx="3430618" cy="52322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srgbClr val="000000"/>
                </a:solidFill>
                <a:effectLst/>
                <a:uLnTx/>
                <a:uFillTx/>
                <a:latin typeface="+mn-lt"/>
                <a:ea typeface="+mn-ea"/>
                <a:cs typeface="+mn-cs"/>
              </a:rPr>
              <a:t>Be Mindful, Be Happy</a:t>
            </a:r>
          </a:p>
        </p:txBody>
      </p:sp>
      <p:pic>
        <p:nvPicPr>
          <p:cNvPr id="2051" name="Picture 3">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11663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23893">
            <a:off x="3395734" y="401957"/>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29680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6275040" cy="1143000"/>
          </a:xfrm>
        </p:spPr>
        <p:txBody>
          <a:bodyPr>
            <a:noAutofit/>
          </a:bodyPr>
          <a:lstStyle/>
          <a:p>
            <a:br>
              <a:rPr lang="en-CA" sz="2800" dirty="0">
                <a:solidFill>
                  <a:schemeClr val="bg1"/>
                </a:solidFill>
              </a:rPr>
            </a:br>
            <a:r>
              <a:rPr lang="en-CA" sz="2800" dirty="0">
                <a:solidFill>
                  <a:schemeClr val="bg1"/>
                </a:solidFill>
              </a:rPr>
              <a:t>Welcome</a:t>
            </a:r>
            <a:endParaRPr lang="en-US" sz="2800" dirty="0">
              <a:solidFill>
                <a:schemeClr val="bg1"/>
              </a:solidFill>
            </a:endParaRPr>
          </a:p>
        </p:txBody>
      </p:sp>
      <p:pic>
        <p:nvPicPr>
          <p:cNvPr id="1026"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285" y="164051"/>
            <a:ext cx="3239186" cy="323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Displayi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509407"/>
            <a:ext cx="3238537" cy="32385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may contain: 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168468"/>
            <a:ext cx="3234769" cy="3234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Autofit/>
          </a:bodyPr>
          <a:lstStyle/>
          <a:p>
            <a:r>
              <a:rPr lang="en-CA" sz="2800" dirty="0"/>
              <a:t>Mindful Self-Love Exercise – Centering</a:t>
            </a:r>
            <a:endParaRPr lang="en-US" sz="2800" dirty="0"/>
          </a:p>
        </p:txBody>
      </p:sp>
      <p:grpSp>
        <p:nvGrpSpPr>
          <p:cNvPr id="5" name="Group 4">
            <a:extLst>
              <a:ext uri="{C183D7F6-B498-43B3-948B-1728B52AA6E4}">
                <adec:decorative xmlns:adec="http://schemas.microsoft.com/office/drawing/2017/decorative" val="1"/>
              </a:ext>
            </a:extLst>
          </p:cNvPr>
          <p:cNvGrpSpPr/>
          <p:nvPr/>
        </p:nvGrpSpPr>
        <p:grpSpPr>
          <a:xfrm>
            <a:off x="4581525" y="2231588"/>
            <a:ext cx="2742809" cy="2385298"/>
            <a:chOff x="4562475" y="2058351"/>
            <a:chExt cx="2742809" cy="2385298"/>
          </a:xfrm>
        </p:grpSpPr>
        <p:pic>
          <p:nvPicPr>
            <p:cNvPr id="3083" name="Picture 11" descr="C:\Users\GonzalA1\AppData\Local\Microsoft\Windows\Temporary Internet Files\Content.IE5\NVPVLCXB\Double_spirale.svg[1].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76056" y="2058351"/>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onzalA1\AppData\Local\Microsoft\Windows\Temporary Internet Files\Content.IE5\NVPVLCXB\blockpage[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475" y="3424237"/>
              <a:ext cx="19050" cy="95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onzalA1\AppData\Local\Microsoft\Windows\Temporary Internet Files\Content.IE5\K2UFS5M4\Spiral-Confetti[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2171315"/>
              <a:ext cx="2165716" cy="212781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C183D7F6-B498-43B3-948B-1728B52AA6E4}">
                <adec:decorative xmlns:adec="http://schemas.microsoft.com/office/drawing/2017/decorative" val="1"/>
              </a:ext>
            </a:extLst>
          </p:cNvPr>
          <p:cNvPicPr>
            <a:picLocks noChangeAspect="1"/>
          </p:cNvPicPr>
          <p:nvPr/>
        </p:nvPicPr>
        <p:blipFill>
          <a:blip r:embed="rId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6644" y="2137601"/>
            <a:ext cx="3178565" cy="2573272"/>
          </a:xfrm>
          <a:prstGeom prst="rect">
            <a:avLst/>
          </a:prstGeom>
        </p:spPr>
      </p:pic>
    </p:spTree>
    <p:extLst>
      <p:ext uri="{BB962C8B-B14F-4D97-AF65-F5344CB8AC3E}">
        <p14:creationId xmlns:p14="http://schemas.microsoft.com/office/powerpoint/2010/main" val="3238583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Questions/Insights from last week</a:t>
            </a:r>
            <a:r>
              <a:rPr lang="en-US" sz="3600" dirty="0"/>
              <a:t> (7)</a:t>
            </a:r>
            <a:endParaRPr lang="en-US" dirty="0"/>
          </a:p>
        </p:txBody>
      </p:sp>
      <p:pic>
        <p:nvPicPr>
          <p:cNvPr id="1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45437">
            <a:off x="364858" y="1472418"/>
            <a:ext cx="1172680" cy="1209033"/>
          </a:xfrm>
          <a:prstGeom prst="rect">
            <a:avLst/>
          </a:prstGeom>
        </p:spPr>
      </p:pic>
      <p:pic>
        <p:nvPicPr>
          <p:cNvPr id="21" name="Picture 20">
            <a:extLst>
              <a:ext uri="{C183D7F6-B498-43B3-948B-1728B52AA6E4}">
                <adec:decorative xmlns:adec="http://schemas.microsoft.com/office/drawing/2017/decorative" val="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16425" y="1574303"/>
            <a:ext cx="1092677" cy="1005263"/>
          </a:xfrm>
          <a:prstGeom prst="rect">
            <a:avLst/>
          </a:prstGeom>
        </p:spPr>
      </p:pic>
      <p:pic>
        <p:nvPicPr>
          <p:cNvPr id="22" name="Picture 21">
            <a:extLst>
              <a:ext uri="{C183D7F6-B498-43B3-948B-1728B52AA6E4}">
                <adec:decorative xmlns:adec="http://schemas.microsoft.com/office/drawing/2017/decorative" val="1"/>
              </a:ext>
            </a:extLst>
          </p:cNvPr>
          <p:cNvPicPr>
            <a:picLocks noChangeAspect="1"/>
          </p:cNvPicPr>
          <p:nvPr/>
        </p:nvPicPr>
        <p:blipFill>
          <a:blip r:embed="rId5">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769813" y="1474374"/>
            <a:ext cx="1488592" cy="1205120"/>
          </a:xfrm>
          <a:prstGeom prst="rect">
            <a:avLst/>
          </a:prstGeom>
        </p:spPr>
      </p:pic>
      <p:pic>
        <p:nvPicPr>
          <p:cNvPr id="27" name="Picture 26">
            <a:extLst>
              <a:ext uri="{C183D7F6-B498-43B3-948B-1728B52AA6E4}">
                <adec:decorative xmlns:adec="http://schemas.microsoft.com/office/drawing/2017/decorative" val="1"/>
              </a:ext>
            </a:extLst>
          </p:cNvPr>
          <p:cNvPicPr>
            <a:picLocks noChangeAspect="1"/>
          </p:cNvPicPr>
          <p:nvPr/>
        </p:nvPicPr>
        <p:blipFill>
          <a:blip r:embed="rId6">
            <a:duotone>
              <a:schemeClr val="bg2">
                <a:shade val="45000"/>
                <a:satMod val="135000"/>
              </a:schemeClr>
              <a:prstClr val="white"/>
            </a:duotone>
          </a:blip>
          <a:stretch>
            <a:fillRect/>
          </a:stretch>
        </p:blipFill>
        <p:spPr>
          <a:xfrm>
            <a:off x="6364912" y="1642495"/>
            <a:ext cx="1148379" cy="868879"/>
          </a:xfrm>
          <a:prstGeom prst="rect">
            <a:avLst/>
          </a:prstGeom>
        </p:spPr>
      </p:pic>
      <p:grpSp>
        <p:nvGrpSpPr>
          <p:cNvPr id="28" name="Group 27">
            <a:extLst>
              <a:ext uri="{C183D7F6-B498-43B3-948B-1728B52AA6E4}">
                <adec:decorative xmlns:adec="http://schemas.microsoft.com/office/drawing/2017/decorative" val="1"/>
              </a:ext>
            </a:extLst>
          </p:cNvPr>
          <p:cNvGrpSpPr/>
          <p:nvPr/>
        </p:nvGrpSpPr>
        <p:grpSpPr>
          <a:xfrm>
            <a:off x="7574002" y="1500620"/>
            <a:ext cx="1149374" cy="1152628"/>
            <a:chOff x="1115917" y="2424130"/>
            <a:chExt cx="2481406" cy="2481406"/>
          </a:xfrm>
        </p:grpSpPr>
        <p:pic>
          <p:nvPicPr>
            <p:cNvPr id="29" name="Picture 28"/>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a:off x="1115917" y="2424130"/>
              <a:ext cx="2481406" cy="2481406"/>
            </a:xfrm>
            <a:prstGeom prst="rect">
              <a:avLst/>
            </a:prstGeom>
          </p:spPr>
        </p:pic>
        <p:pic>
          <p:nvPicPr>
            <p:cNvPr id="30" name="Picture 2" descr="Friends Friendship - Free vector graphic on Pixabay"/>
            <p:cNvPicPr>
              <a:picLocks noChangeAspect="1" noChangeArrowheads="1"/>
            </p:cNvPicPr>
            <p:nvPr/>
          </p:nvPicPr>
          <p:blipFill>
            <a:blip r:embed="rId8">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66970" y="3383389"/>
              <a:ext cx="1179301" cy="1031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30">
            <a:extLst>
              <a:ext uri="{C183D7F6-B498-43B3-948B-1728B52AA6E4}">
                <adec:decorative xmlns:adec="http://schemas.microsoft.com/office/drawing/2017/decorative" val="1"/>
              </a:ext>
            </a:extLst>
          </p:cNvPr>
          <p:cNvGrpSpPr/>
          <p:nvPr/>
        </p:nvGrpSpPr>
        <p:grpSpPr>
          <a:xfrm>
            <a:off x="5886672" y="3007272"/>
            <a:ext cx="1617323" cy="927079"/>
            <a:chOff x="1126261" y="1342299"/>
            <a:chExt cx="2900521" cy="1625441"/>
          </a:xfrm>
        </p:grpSpPr>
        <p:pic>
          <p:nvPicPr>
            <p:cNvPr id="32" name="Picture 31"/>
            <p:cNvPicPr>
              <a:picLocks noChangeAspect="1"/>
            </p:cNvPicPr>
            <p:nvPr/>
          </p:nvPicPr>
          <p:blipFill>
            <a:blip r:embed="rId9">
              <a:duotone>
                <a:schemeClr val="bg2">
                  <a:shade val="45000"/>
                  <a:satMod val="135000"/>
                </a:schemeClr>
                <a:prstClr val="white"/>
              </a:duotone>
            </a:blip>
            <a:stretch>
              <a:fillRect/>
            </a:stretch>
          </p:blipFill>
          <p:spPr>
            <a:xfrm>
              <a:off x="1126261" y="1359602"/>
              <a:ext cx="516804" cy="1608138"/>
            </a:xfrm>
            <a:prstGeom prst="rect">
              <a:avLst/>
            </a:prstGeom>
          </p:spPr>
        </p:pic>
        <p:pic>
          <p:nvPicPr>
            <p:cNvPr id="33" name="Picture 4" descr="http://www.edbatista.com/images/2010/03/SCARF_Model.jpg"/>
            <p:cNvPicPr>
              <a:picLocks noChangeAspect="1" noChangeArrowheads="1"/>
            </p:cNvPicPr>
            <p:nvPr/>
          </p:nvPicPr>
          <p:blipFill>
            <a:blip r:embed="rId1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65925" y="1342299"/>
              <a:ext cx="2360857" cy="1494213"/>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5">
            <a:extLst>
              <a:ext uri="{C183D7F6-B498-43B3-948B-1728B52AA6E4}">
                <adec:decorative xmlns:adec="http://schemas.microsoft.com/office/drawing/2017/decorative" val="1"/>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509335" y="2999022"/>
            <a:ext cx="1184491" cy="943578"/>
          </a:xfrm>
          <a:prstGeom prst="rect">
            <a:avLst/>
          </a:prstGeom>
        </p:spPr>
      </p:pic>
      <p:pic>
        <p:nvPicPr>
          <p:cNvPr id="34" name="Picture 33">
            <a:extLst>
              <a:ext uri="{C183D7F6-B498-43B3-948B-1728B52AA6E4}">
                <adec:decorative xmlns:adec="http://schemas.microsoft.com/office/drawing/2017/decorative" val="1"/>
              </a:ext>
            </a:extLst>
          </p:cNvPr>
          <p:cNvPicPr>
            <a:picLocks noChangeAspect="1"/>
          </p:cNvPicPr>
          <p:nvPr/>
        </p:nvPicPr>
        <p:blipFill>
          <a:blip r:embed="rId12">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510829" y="2798880"/>
            <a:ext cx="1343862" cy="1343862"/>
          </a:xfrm>
          <a:prstGeom prst="rect">
            <a:avLst/>
          </a:prstGeom>
        </p:spPr>
      </p:pic>
      <p:pic>
        <p:nvPicPr>
          <p:cNvPr id="35" name="Picture 34">
            <a:extLst>
              <a:ext uri="{C183D7F6-B498-43B3-948B-1728B52AA6E4}">
                <adec:decorative xmlns:adec="http://schemas.microsoft.com/office/drawing/2017/decorative" val="1"/>
              </a:ext>
            </a:extLst>
          </p:cNvPr>
          <p:cNvPicPr>
            <a:picLocks noChangeAspect="1"/>
          </p:cNvPicPr>
          <p:nvPr/>
        </p:nvPicPr>
        <p:blipFill>
          <a:blip r:embed="rId13">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18570" y="2858743"/>
            <a:ext cx="1265256" cy="1224136"/>
          </a:xfrm>
          <a:prstGeom prst="ellipse">
            <a:avLst/>
          </a:prstGeom>
          <a:ln>
            <a:noFill/>
          </a:ln>
          <a:effectLst>
            <a:softEdge rad="63500"/>
          </a:effectLst>
        </p:spPr>
      </p:pic>
      <p:pic>
        <p:nvPicPr>
          <p:cNvPr id="36" name="Picture 6">
            <a:extLst>
              <a:ext uri="{C183D7F6-B498-43B3-948B-1728B52AA6E4}">
                <adec:decorative xmlns:adec="http://schemas.microsoft.com/office/drawing/2017/decorative" val="1"/>
              </a:ext>
            </a:extLst>
          </p:cNvPr>
          <p:cNvPicPr>
            <a:picLocks noChangeAspect="1" noChangeArrowheads="1"/>
          </p:cNvPicPr>
          <p:nvPr/>
        </p:nvPicPr>
        <p:blipFill>
          <a:blip r:embed="rId14">
            <a:clrChange>
              <a:clrFrom>
                <a:srgbClr val="FEFEFE"/>
              </a:clrFrom>
              <a:clrTo>
                <a:srgbClr val="FEFEFE">
                  <a:alpha val="0"/>
                </a:srgbClr>
              </a:clrTo>
            </a:clrChange>
            <a:grayscl/>
            <a:extLst>
              <a:ext uri="{28A0092B-C50C-407E-A947-70E740481C1C}">
                <a14:useLocalDpi xmlns:a14="http://schemas.microsoft.com/office/drawing/2010/main" val="0"/>
              </a:ext>
            </a:extLst>
          </a:blip>
          <a:srcRect/>
          <a:stretch>
            <a:fillRect/>
          </a:stretch>
        </p:blipFill>
        <p:spPr bwMode="auto">
          <a:xfrm>
            <a:off x="4319116" y="1433476"/>
            <a:ext cx="862875" cy="128691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C183D7F6-B498-43B3-948B-1728B52AA6E4}">
                <adec:decorative xmlns:adec="http://schemas.microsoft.com/office/drawing/2017/decorative" val="1"/>
              </a:ext>
            </a:extLst>
          </p:cNvPr>
          <p:cNvPicPr>
            <a:picLocks noChangeAspect="1"/>
          </p:cNvPicPr>
          <p:nvPr/>
        </p:nvPicPr>
        <p:blipFill>
          <a:blip r:embed="rId15">
            <a:duotone>
              <a:schemeClr val="bg2">
                <a:shade val="45000"/>
                <a:satMod val="135000"/>
              </a:schemeClr>
              <a:prstClr val="white"/>
            </a:duotone>
          </a:blip>
          <a:stretch>
            <a:fillRect/>
          </a:stretch>
        </p:blipFill>
        <p:spPr>
          <a:xfrm flipH="1">
            <a:off x="5242702" y="1742154"/>
            <a:ext cx="1061499" cy="669561"/>
          </a:xfrm>
          <a:prstGeom prst="rect">
            <a:avLst/>
          </a:prstGeom>
        </p:spPr>
      </p:pic>
      <p:grpSp>
        <p:nvGrpSpPr>
          <p:cNvPr id="38" name="Group 37">
            <a:extLst>
              <a:ext uri="{C183D7F6-B498-43B3-948B-1728B52AA6E4}">
                <adec:decorative xmlns:adec="http://schemas.microsoft.com/office/drawing/2017/decorative" val="1"/>
              </a:ext>
            </a:extLst>
          </p:cNvPr>
          <p:cNvGrpSpPr/>
          <p:nvPr/>
        </p:nvGrpSpPr>
        <p:grpSpPr>
          <a:xfrm>
            <a:off x="456736" y="4467757"/>
            <a:ext cx="1188086" cy="1040193"/>
            <a:chOff x="6660232" y="1988840"/>
            <a:chExt cx="1582909" cy="1296144"/>
          </a:xfrm>
        </p:grpSpPr>
        <p:pic>
          <p:nvPicPr>
            <p:cNvPr id="39" name="Picture 4" descr="C:\Users\alejandro.gonzalez\AppData\Local\Microsoft\Windows\Temporary Internet Files\Content.IE5\0OAHSMHX\MC900232711[1].wmf"/>
            <p:cNvPicPr>
              <a:picLocks noChangeAspect="1" noChangeArrowheads="1"/>
            </p:cNvPicPr>
            <p:nvPr/>
          </p:nvPicPr>
          <p:blipFill>
            <a:blip r:embed="rId16" cstate="print">
              <a:duotone>
                <a:schemeClr val="bg2">
                  <a:shade val="45000"/>
                  <a:satMod val="135000"/>
                </a:schemeClr>
                <a:prstClr val="white"/>
              </a:duotone>
            </a:blip>
            <a:srcRect/>
            <a:stretch>
              <a:fillRect/>
            </a:stretch>
          </p:blipFill>
          <p:spPr bwMode="auto">
            <a:xfrm>
              <a:off x="7452320" y="1988840"/>
              <a:ext cx="603655" cy="731564"/>
            </a:xfrm>
            <a:prstGeom prst="rect">
              <a:avLst/>
            </a:prstGeom>
            <a:noFill/>
          </p:spPr>
        </p:pic>
        <p:pic>
          <p:nvPicPr>
            <p:cNvPr id="40" name="Picture 5" descr="C:\Users\alejandro.gonzalez\AppData\Local\Microsoft\Windows\Temporary Internet Files\Content.IE5\3IXNHQQP\MC900250834[1].wmf"/>
            <p:cNvPicPr>
              <a:picLocks noChangeAspect="1" noChangeArrowheads="1"/>
            </p:cNvPicPr>
            <p:nvPr/>
          </p:nvPicPr>
          <p:blipFill>
            <a:blip r:embed="rId17" cstate="print">
              <a:duotone>
                <a:schemeClr val="bg2">
                  <a:shade val="45000"/>
                  <a:satMod val="135000"/>
                </a:schemeClr>
                <a:prstClr val="white"/>
              </a:duotone>
            </a:blip>
            <a:srcRect/>
            <a:stretch>
              <a:fillRect/>
            </a:stretch>
          </p:blipFill>
          <p:spPr bwMode="auto">
            <a:xfrm>
              <a:off x="7596336" y="2204864"/>
              <a:ext cx="646805" cy="1080120"/>
            </a:xfrm>
            <a:prstGeom prst="rect">
              <a:avLst/>
            </a:prstGeom>
            <a:noFill/>
          </p:spPr>
        </p:pic>
        <p:pic>
          <p:nvPicPr>
            <p:cNvPr id="41" name="Picture 17" descr="C:\Users\alejandro.gonzalez\AppData\Local\Microsoft\Windows\Temporary Internet Files\Content.IE5\0OAHSMHX\MC900311128[1].wmf"/>
            <p:cNvPicPr>
              <a:picLocks noChangeAspect="1" noChangeArrowheads="1"/>
            </p:cNvPicPr>
            <p:nvPr/>
          </p:nvPicPr>
          <p:blipFill>
            <a:blip r:embed="rId18" cstate="print">
              <a:duotone>
                <a:schemeClr val="bg2">
                  <a:shade val="45000"/>
                  <a:satMod val="135000"/>
                </a:schemeClr>
                <a:prstClr val="white"/>
              </a:duotone>
            </a:blip>
            <a:srcRect/>
            <a:stretch>
              <a:fillRect/>
            </a:stretch>
          </p:blipFill>
          <p:spPr bwMode="auto">
            <a:xfrm>
              <a:off x="6660232" y="1988840"/>
              <a:ext cx="1047171" cy="976132"/>
            </a:xfrm>
            <a:prstGeom prst="rect">
              <a:avLst/>
            </a:prstGeom>
            <a:noFill/>
          </p:spPr>
        </p:pic>
        <p:pic>
          <p:nvPicPr>
            <p:cNvPr id="42" name="Picture 3" descr="C:\Users\alejandro.gonzalez\AppData\Local\Microsoft\Windows\Temporary Internet Files\Content.IE5\6SEU5BG6\MC900359571[1].wmf"/>
            <p:cNvPicPr>
              <a:picLocks noChangeAspect="1" noChangeArrowheads="1"/>
            </p:cNvPicPr>
            <p:nvPr/>
          </p:nvPicPr>
          <p:blipFill>
            <a:blip r:embed="rId19" cstate="print">
              <a:duotone>
                <a:schemeClr val="bg2">
                  <a:shade val="45000"/>
                  <a:satMod val="135000"/>
                </a:schemeClr>
                <a:prstClr val="white"/>
              </a:duotone>
            </a:blip>
            <a:srcRect/>
            <a:stretch>
              <a:fillRect/>
            </a:stretch>
          </p:blipFill>
          <p:spPr bwMode="auto">
            <a:xfrm>
              <a:off x="7164288" y="2348880"/>
              <a:ext cx="797598" cy="869534"/>
            </a:xfrm>
            <a:prstGeom prst="rect">
              <a:avLst/>
            </a:prstGeom>
            <a:noFill/>
          </p:spPr>
        </p:pic>
      </p:grpSp>
      <p:pic>
        <p:nvPicPr>
          <p:cNvPr id="43" name="Picture 42">
            <a:extLst>
              <a:ext uri="{C183D7F6-B498-43B3-948B-1728B52AA6E4}">
                <adec:decorative xmlns:adec="http://schemas.microsoft.com/office/drawing/2017/decorative" val="1"/>
              </a:ext>
            </a:extLst>
          </p:cNvPr>
          <p:cNvPicPr>
            <a:picLocks noChangeAspect="1"/>
          </p:cNvPicPr>
          <p:nvPr/>
        </p:nvPicPr>
        <p:blipFill rotWithShape="1">
          <a:blip r:embed="rId20">
            <a:clrChange>
              <a:clrFrom>
                <a:srgbClr val="FFFFFF"/>
              </a:clrFrom>
              <a:clrTo>
                <a:srgbClr val="FFFFFF">
                  <a:alpha val="0"/>
                </a:srgbClr>
              </a:clrTo>
            </a:clrChange>
            <a:duotone>
              <a:schemeClr val="bg2">
                <a:shade val="45000"/>
                <a:satMod val="135000"/>
              </a:schemeClr>
              <a:prstClr val="white"/>
            </a:duotone>
          </a:blip>
          <a:srcRect b="10852"/>
          <a:stretch/>
        </p:blipFill>
        <p:spPr>
          <a:xfrm>
            <a:off x="218832" y="5580437"/>
            <a:ext cx="2068354" cy="989558"/>
          </a:xfrm>
          <a:prstGeom prst="rect">
            <a:avLst/>
          </a:prstGeom>
        </p:spPr>
      </p:pic>
      <p:grpSp>
        <p:nvGrpSpPr>
          <p:cNvPr id="44" name="Group 43">
            <a:extLst>
              <a:ext uri="{C183D7F6-B498-43B3-948B-1728B52AA6E4}">
                <adec:decorative xmlns:adec="http://schemas.microsoft.com/office/drawing/2017/decorative" val="1"/>
              </a:ext>
            </a:extLst>
          </p:cNvPr>
          <p:cNvGrpSpPr/>
          <p:nvPr/>
        </p:nvGrpSpPr>
        <p:grpSpPr>
          <a:xfrm>
            <a:off x="2061662" y="4362056"/>
            <a:ext cx="827272" cy="1071501"/>
            <a:chOff x="7495448" y="1124744"/>
            <a:chExt cx="3006535" cy="3631337"/>
          </a:xfrm>
        </p:grpSpPr>
        <p:pic>
          <p:nvPicPr>
            <p:cNvPr id="45" name="Picture 44"/>
            <p:cNvPicPr>
              <a:picLocks noChangeAspect="1"/>
            </p:cNvPicPr>
            <p:nvPr/>
          </p:nvPicPr>
          <p:blipFill>
            <a:blip r:embed="rId21">
              <a:duotone>
                <a:schemeClr val="bg2">
                  <a:shade val="45000"/>
                  <a:satMod val="135000"/>
                </a:schemeClr>
                <a:prstClr val="white"/>
              </a:duotone>
            </a:blip>
            <a:stretch>
              <a:fillRect/>
            </a:stretch>
          </p:blipFill>
          <p:spPr>
            <a:xfrm>
              <a:off x="8396958" y="1124744"/>
              <a:ext cx="2105025" cy="2914650"/>
            </a:xfrm>
            <a:prstGeom prst="rect">
              <a:avLst/>
            </a:prstGeom>
          </p:spPr>
        </p:pic>
        <p:pic>
          <p:nvPicPr>
            <p:cNvPr id="46" name="Picture 45"/>
            <p:cNvPicPr>
              <a:picLocks noChangeAspect="1"/>
            </p:cNvPicPr>
            <p:nvPr/>
          </p:nvPicPr>
          <p:blipFill>
            <a:blip r:embed="rId22">
              <a:clrChange>
                <a:clrFrom>
                  <a:srgbClr val="FFFFFF"/>
                </a:clrFrom>
                <a:clrTo>
                  <a:srgbClr val="FFFFFF">
                    <a:alpha val="0"/>
                  </a:srgbClr>
                </a:clrTo>
              </a:clrChange>
              <a:duotone>
                <a:schemeClr val="bg2">
                  <a:shade val="45000"/>
                  <a:satMod val="135000"/>
                </a:schemeClr>
                <a:prstClr val="white"/>
              </a:duotone>
            </a:blip>
            <a:stretch>
              <a:fillRect/>
            </a:stretch>
          </p:blipFill>
          <p:spPr>
            <a:xfrm>
              <a:off x="7495448" y="2790786"/>
              <a:ext cx="2989826" cy="1965295"/>
            </a:xfrm>
            <a:prstGeom prst="rect">
              <a:avLst/>
            </a:prstGeom>
          </p:spPr>
        </p:pic>
      </p:grpSp>
      <p:pic>
        <p:nvPicPr>
          <p:cNvPr id="47" name="Picture 46">
            <a:extLst>
              <a:ext uri="{C183D7F6-B498-43B3-948B-1728B52AA6E4}">
                <adec:decorative xmlns:adec="http://schemas.microsoft.com/office/drawing/2017/decorative" val="1"/>
              </a:ext>
            </a:extLst>
          </p:cNvPr>
          <p:cNvPicPr>
            <a:picLocks noChangeAspect="1"/>
          </p:cNvPicPr>
          <p:nvPr/>
        </p:nvPicPr>
        <p:blipFill>
          <a:blip r:embed="rId23">
            <a:clrChange>
              <a:clrFrom>
                <a:srgbClr val="F7F7F7"/>
              </a:clrFrom>
              <a:clrTo>
                <a:srgbClr val="F7F7F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572998" y="2862192"/>
            <a:ext cx="1222577" cy="1217238"/>
          </a:xfrm>
          <a:prstGeom prst="rect">
            <a:avLst/>
          </a:prstGeom>
        </p:spPr>
      </p:pic>
      <p:grpSp>
        <p:nvGrpSpPr>
          <p:cNvPr id="48" name="Group 47">
            <a:extLst>
              <a:ext uri="{C183D7F6-B498-43B3-948B-1728B52AA6E4}">
                <adec:decorative xmlns:adec="http://schemas.microsoft.com/office/drawing/2017/decorative" val="1"/>
              </a:ext>
            </a:extLst>
          </p:cNvPr>
          <p:cNvGrpSpPr/>
          <p:nvPr/>
        </p:nvGrpSpPr>
        <p:grpSpPr>
          <a:xfrm>
            <a:off x="4857457" y="2829031"/>
            <a:ext cx="989624" cy="1287231"/>
            <a:chOff x="5520395" y="2750930"/>
            <a:chExt cx="1342242" cy="1436914"/>
          </a:xfrm>
        </p:grpSpPr>
        <p:pic>
          <p:nvPicPr>
            <p:cNvPr id="49" name="Picture 48"/>
            <p:cNvPicPr>
              <a:picLocks noChangeAspect="1"/>
            </p:cNvPicPr>
            <p:nvPr/>
          </p:nvPicPr>
          <p:blipFill>
            <a:blip r:embed="rId24">
              <a:clrChange>
                <a:clrFrom>
                  <a:srgbClr val="F7F7F7"/>
                </a:clrFrom>
                <a:clrTo>
                  <a:srgbClr val="F7F7F7">
                    <a:alpha val="0"/>
                  </a:srgbClr>
                </a:clrTo>
              </a:clrChange>
              <a:duotone>
                <a:schemeClr val="bg2">
                  <a:shade val="45000"/>
                  <a:satMod val="135000"/>
                </a:schemeClr>
                <a:prstClr val="white"/>
              </a:duotone>
            </a:blip>
            <a:stretch>
              <a:fillRect/>
            </a:stretch>
          </p:blipFill>
          <p:spPr>
            <a:xfrm flipH="1">
              <a:off x="5520395" y="2750930"/>
              <a:ext cx="755273" cy="1225403"/>
            </a:xfrm>
            <a:prstGeom prst="rect">
              <a:avLst/>
            </a:prstGeom>
          </p:spPr>
        </p:pic>
        <p:pic>
          <p:nvPicPr>
            <p:cNvPr id="50" name="Picture 49"/>
            <p:cNvPicPr>
              <a:picLocks noChangeAspect="1"/>
            </p:cNvPicPr>
            <p:nvPr/>
          </p:nvPicPr>
          <p:blipFill>
            <a:blip r:embed="rId25">
              <a:clrChange>
                <a:clrFrom>
                  <a:srgbClr val="FFFFFF"/>
                </a:clrFrom>
                <a:clrTo>
                  <a:srgbClr val="FFFFFF">
                    <a:alpha val="0"/>
                  </a:srgbClr>
                </a:clrTo>
              </a:clrChange>
              <a:duotone>
                <a:schemeClr val="bg2">
                  <a:shade val="45000"/>
                  <a:satMod val="135000"/>
                </a:schemeClr>
                <a:prstClr val="white"/>
              </a:duotone>
            </a:blip>
            <a:stretch>
              <a:fillRect/>
            </a:stretch>
          </p:blipFill>
          <p:spPr>
            <a:xfrm>
              <a:off x="5791075" y="3116282"/>
              <a:ext cx="1071562" cy="1071562"/>
            </a:xfrm>
            <a:prstGeom prst="rect">
              <a:avLst/>
            </a:prstGeom>
          </p:spPr>
        </p:pic>
      </p:grpSp>
      <p:grpSp>
        <p:nvGrpSpPr>
          <p:cNvPr id="51" name="Group 50">
            <a:extLst>
              <a:ext uri="{C183D7F6-B498-43B3-948B-1728B52AA6E4}">
                <adec:decorative xmlns:adec="http://schemas.microsoft.com/office/drawing/2017/decorative" val="1"/>
              </a:ext>
            </a:extLst>
          </p:cNvPr>
          <p:cNvGrpSpPr/>
          <p:nvPr/>
        </p:nvGrpSpPr>
        <p:grpSpPr>
          <a:xfrm>
            <a:off x="4019965" y="5656447"/>
            <a:ext cx="788259" cy="988884"/>
            <a:chOff x="1115616" y="1504248"/>
            <a:chExt cx="1565072" cy="1689500"/>
          </a:xfrm>
        </p:grpSpPr>
        <p:pic>
          <p:nvPicPr>
            <p:cNvPr id="52" name="Picture 51"/>
            <p:cNvPicPr>
              <a:picLocks noChangeAspect="1"/>
            </p:cNvPicPr>
            <p:nvPr/>
          </p:nvPicPr>
          <p:blipFill>
            <a:blip r:embed="rId26">
              <a:clrChange>
                <a:clrFrom>
                  <a:srgbClr val="FEFEFE"/>
                </a:clrFrom>
                <a:clrTo>
                  <a:srgbClr val="FEFEFE">
                    <a:alpha val="0"/>
                  </a:srgbClr>
                </a:clrTo>
              </a:clrChange>
              <a:duotone>
                <a:schemeClr val="accent1">
                  <a:shade val="45000"/>
                  <a:satMod val="135000"/>
                </a:schemeClr>
                <a:prstClr val="white"/>
              </a:duotone>
              <a:extLst>
                <a:ext uri="{BEBA8EAE-BF5A-486C-A8C5-ECC9F3942E4B}">
                  <a14:imgProps xmlns:a14="http://schemas.microsoft.com/office/drawing/2010/main">
                    <a14:imgLayer r:embed="rId27">
                      <a14:imgEffect>
                        <a14:artisticPencilGrayscale/>
                      </a14:imgEffect>
                    </a14:imgLayer>
                  </a14:imgProps>
                </a:ext>
                <a:ext uri="{28A0092B-C50C-407E-A947-70E740481C1C}">
                  <a14:useLocalDpi xmlns:a14="http://schemas.microsoft.com/office/drawing/2010/main" val="0"/>
                </a:ext>
              </a:extLst>
            </a:blip>
            <a:stretch>
              <a:fillRect/>
            </a:stretch>
          </p:blipFill>
          <p:spPr>
            <a:xfrm>
              <a:off x="1115616" y="1504248"/>
              <a:ext cx="1565072" cy="1689500"/>
            </a:xfrm>
            <a:prstGeom prst="rect">
              <a:avLst/>
            </a:prstGeom>
          </p:spPr>
        </p:pic>
        <p:pic>
          <p:nvPicPr>
            <p:cNvPr id="53" name="Picture 52"/>
            <p:cNvPicPr>
              <a:picLocks noChangeAspect="1"/>
            </p:cNvPicPr>
            <p:nvPr/>
          </p:nvPicPr>
          <p:blipFill>
            <a:blip r:embed="rId28">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29">
                      <a14:imgEffect>
                        <a14:artisticLineDrawing/>
                      </a14:imgEffect>
                    </a14:imgLayer>
                  </a14:imgProps>
                </a:ext>
                <a:ext uri="{28A0092B-C50C-407E-A947-70E740481C1C}">
                  <a14:useLocalDpi xmlns:a14="http://schemas.microsoft.com/office/drawing/2010/main" val="0"/>
                </a:ext>
              </a:extLst>
            </a:blip>
            <a:stretch>
              <a:fillRect/>
            </a:stretch>
          </p:blipFill>
          <p:spPr>
            <a:xfrm>
              <a:off x="1600135" y="2456204"/>
              <a:ext cx="1080210" cy="672445"/>
            </a:xfrm>
            <a:prstGeom prst="rect">
              <a:avLst/>
            </a:prstGeom>
          </p:spPr>
        </p:pic>
      </p:grpSp>
      <p:pic>
        <p:nvPicPr>
          <p:cNvPr id="54" name="Picture 53">
            <a:extLst>
              <a:ext uri="{C183D7F6-B498-43B3-948B-1728B52AA6E4}">
                <adec:decorative xmlns:adec="http://schemas.microsoft.com/office/drawing/2017/decorative" val="1"/>
              </a:ext>
            </a:extLst>
          </p:cNvPr>
          <p:cNvPicPr>
            <a:picLocks noChangeAspect="1"/>
          </p:cNvPicPr>
          <p:nvPr/>
        </p:nvPicPr>
        <p:blipFill rotWithShape="1">
          <a:blip r:embed="rId30">
            <a:duotone>
              <a:schemeClr val="accent1">
                <a:shade val="45000"/>
                <a:satMod val="135000"/>
              </a:schemeClr>
              <a:prstClr val="white"/>
            </a:duotone>
            <a:extLst>
              <a:ext uri="{28A0092B-C50C-407E-A947-70E740481C1C}">
                <a14:useLocalDpi xmlns:a14="http://schemas.microsoft.com/office/drawing/2010/main" val="0"/>
              </a:ext>
            </a:extLst>
          </a:blip>
          <a:srcRect r="11612"/>
          <a:stretch/>
        </p:blipFill>
        <p:spPr>
          <a:xfrm>
            <a:off x="6908256" y="5488700"/>
            <a:ext cx="1005822" cy="1115659"/>
          </a:xfrm>
          <a:prstGeom prst="ellipse">
            <a:avLst/>
          </a:prstGeom>
          <a:ln>
            <a:noFill/>
          </a:ln>
          <a:effectLst>
            <a:softEdge rad="112500"/>
          </a:effectLst>
        </p:spPr>
      </p:pic>
      <p:pic>
        <p:nvPicPr>
          <p:cNvPr id="55" name="Picture 2" descr="Bohemian Line Art Design - Free image on Pixabay"/>
          <p:cNvPicPr>
            <a:picLocks noChangeAspect="1" noChangeArrowheads="1"/>
          </p:cNvPicPr>
          <p:nvPr/>
        </p:nvPicPr>
        <p:blipFill>
          <a:blip r:embed="rId3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42158" y="5441144"/>
            <a:ext cx="851212" cy="133687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cdn.artofliving.org/sites/www.artofliving.org/files/styles/inner_page_image/public/article_image/decision-making.jpg?itok=vDur5Wha"/>
          <p:cNvPicPr>
            <a:picLocks noChangeAspect="1" noChangeArrowheads="1"/>
          </p:cNvPicPr>
          <p:nvPr/>
        </p:nvPicPr>
        <p:blipFill>
          <a:blip r:embed="rId3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67299" y="5828340"/>
            <a:ext cx="1223441" cy="56248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3F61FA-1FB0-C167-5F36-BB06E1E30481}"/>
              </a:ext>
              <a:ext uri="{C183D7F6-B498-43B3-948B-1728B52AA6E4}">
                <adec:decorative xmlns:adec="http://schemas.microsoft.com/office/drawing/2017/decorative" val="1"/>
              </a:ext>
            </a:extLst>
          </p:cNvPr>
          <p:cNvGrpSpPr/>
          <p:nvPr/>
        </p:nvGrpSpPr>
        <p:grpSpPr>
          <a:xfrm>
            <a:off x="7849492" y="3043630"/>
            <a:ext cx="795916" cy="788908"/>
            <a:chOff x="6660233" y="980728"/>
            <a:chExt cx="1296144" cy="1224135"/>
          </a:xfrm>
        </p:grpSpPr>
        <p:pic>
          <p:nvPicPr>
            <p:cNvPr id="4" name="Picture 2" descr="Blank stop sign | Free SVG">
              <a:extLst>
                <a:ext uri="{FF2B5EF4-FFF2-40B4-BE49-F238E27FC236}">
                  <a16:creationId xmlns:a16="http://schemas.microsoft.com/office/drawing/2014/main" id="{778CD119-BF37-E114-A370-0AA8273B7077}"/>
                </a:ext>
              </a:extLst>
            </p:cNvPr>
            <p:cNvPicPr>
              <a:picLocks noChangeAspect="1" noChangeArrowheads="1"/>
            </p:cNvPicPr>
            <p:nvPr/>
          </p:nvPicPr>
          <p:blipFill rotWithShape="1">
            <a:blip r:embed="rId33">
              <a:duotone>
                <a:schemeClr val="bg2">
                  <a:shade val="45000"/>
                  <a:satMod val="135000"/>
                </a:schemeClr>
                <a:prstClr val="white"/>
              </a:duotone>
              <a:extLst>
                <a:ext uri="{28A0092B-C50C-407E-A947-70E740481C1C}">
                  <a14:useLocalDpi xmlns:a14="http://schemas.microsoft.com/office/drawing/2010/main" val="0"/>
                </a:ext>
              </a:extLst>
            </a:blip>
            <a:srcRect l="19343" t="5242" r="20178" b="37640"/>
            <a:stretch/>
          </p:blipFill>
          <p:spPr bwMode="auto">
            <a:xfrm>
              <a:off x="6660233" y="980728"/>
              <a:ext cx="1296144" cy="12241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D8E18C9-7595-A3EB-BB44-0254F79591C0}"/>
                </a:ext>
              </a:extLst>
            </p:cNvPr>
            <p:cNvSpPr txBox="1"/>
            <p:nvPr/>
          </p:nvSpPr>
          <p:spPr>
            <a:xfrm>
              <a:off x="6671282" y="1397125"/>
              <a:ext cx="1247908" cy="477572"/>
            </a:xfrm>
            <a:prstGeom prst="rect">
              <a:avLst/>
            </a:prstGeom>
            <a:noFill/>
          </p:spPr>
          <p:txBody>
            <a:bodyPr wrap="square">
              <a:spAutoFit/>
            </a:bodyPr>
            <a:lstStyle/>
            <a:p>
              <a:pPr algn="ctr"/>
              <a:r>
                <a:rPr lang="en-CA" sz="1400" dirty="0">
                  <a:solidFill>
                    <a:schemeClr val="bg1"/>
                  </a:solidFill>
                </a:rPr>
                <a:t>SBN-RR</a:t>
              </a:r>
              <a:endParaRPr lang="en-US" sz="1400" dirty="0">
                <a:solidFill>
                  <a:schemeClr val="bg1"/>
                </a:solidFill>
              </a:endParaRPr>
            </a:p>
          </p:txBody>
        </p:sp>
      </p:grpSp>
      <p:pic>
        <p:nvPicPr>
          <p:cNvPr id="6" name="Picture 5">
            <a:extLst>
              <a:ext uri="{FF2B5EF4-FFF2-40B4-BE49-F238E27FC236}">
                <a16:creationId xmlns:a16="http://schemas.microsoft.com/office/drawing/2014/main" id="{6B04F6B3-8485-073A-6F9A-9282BCB21D7A}"/>
              </a:ext>
              <a:ext uri="{C183D7F6-B498-43B3-948B-1728B52AA6E4}">
                <adec:decorative xmlns:adec="http://schemas.microsoft.com/office/drawing/2017/decorative" val="1"/>
              </a:ext>
            </a:extLst>
          </p:cNvPr>
          <p:cNvPicPr>
            <a:picLocks noChangeAspect="1"/>
          </p:cNvPicPr>
          <p:nvPr/>
        </p:nvPicPr>
        <p:blipFill>
          <a:blip r:embed="rId34">
            <a:duotone>
              <a:schemeClr val="bg2">
                <a:shade val="45000"/>
                <a:satMod val="135000"/>
              </a:schemeClr>
              <a:prstClr val="white"/>
            </a:duotone>
            <a:extLst>
              <a:ext uri="{BEBA8EAE-BF5A-486C-A8C5-ECC9F3942E4B}">
                <a14:imgProps xmlns:a14="http://schemas.microsoft.com/office/drawing/2010/main">
                  <a14:imgLayer r:embed="rId35">
                    <a14:imgEffect>
                      <a14:saturation sat="0"/>
                    </a14:imgEffect>
                  </a14:imgLayer>
                </a14:imgProps>
              </a:ext>
            </a:extLst>
          </a:blip>
          <a:stretch>
            <a:fillRect/>
          </a:stretch>
        </p:blipFill>
        <p:spPr>
          <a:xfrm>
            <a:off x="3446257" y="4356499"/>
            <a:ext cx="1745718" cy="978849"/>
          </a:xfrm>
          <a:prstGeom prst="rect">
            <a:avLst/>
          </a:prstGeom>
        </p:spPr>
      </p:pic>
      <p:pic>
        <p:nvPicPr>
          <p:cNvPr id="7" name="Picture 6">
            <a:extLst>
              <a:ext uri="{FF2B5EF4-FFF2-40B4-BE49-F238E27FC236}">
                <a16:creationId xmlns:a16="http://schemas.microsoft.com/office/drawing/2014/main" id="{29334D18-5977-2D80-8957-7476D95F08AF}"/>
              </a:ext>
              <a:ext uri="{C183D7F6-B498-43B3-948B-1728B52AA6E4}">
                <adec:decorative xmlns:adec="http://schemas.microsoft.com/office/drawing/2017/decorative" val="1"/>
              </a:ext>
            </a:extLst>
          </p:cNvPr>
          <p:cNvPicPr>
            <a:picLocks noChangeAspect="1"/>
          </p:cNvPicPr>
          <p:nvPr/>
        </p:nvPicPr>
        <p:blipFill>
          <a:blip r:embed="rId36">
            <a:duotone>
              <a:schemeClr val="bg2">
                <a:shade val="45000"/>
                <a:satMod val="135000"/>
              </a:schemeClr>
              <a:prstClr val="white"/>
            </a:duotone>
          </a:blip>
          <a:stretch>
            <a:fillRect/>
          </a:stretch>
        </p:blipFill>
        <p:spPr>
          <a:xfrm>
            <a:off x="5438331" y="4385632"/>
            <a:ext cx="1052636" cy="809611"/>
          </a:xfrm>
          <a:prstGeom prst="rect">
            <a:avLst/>
          </a:prstGeom>
        </p:spPr>
      </p:pic>
      <p:pic>
        <p:nvPicPr>
          <p:cNvPr id="8" name="Picture 2" descr="VUCA Leadership">
            <a:extLst>
              <a:ext uri="{FF2B5EF4-FFF2-40B4-BE49-F238E27FC236}">
                <a16:creationId xmlns:a16="http://schemas.microsoft.com/office/drawing/2014/main" id="{01D92EB5-BE1A-6DCA-9038-C6A68F65DCF9}"/>
              </a:ext>
            </a:extLst>
          </p:cNvPr>
          <p:cNvPicPr>
            <a:picLocks noChangeAspect="1" noChangeArrowheads="1"/>
          </p:cNvPicPr>
          <p:nvPr/>
        </p:nvPicPr>
        <p:blipFill>
          <a:blip r:embed="rId3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749865" y="4408848"/>
            <a:ext cx="1146852" cy="7631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What? So what? Now What? model">
            <a:extLst>
              <a:ext uri="{FF2B5EF4-FFF2-40B4-BE49-F238E27FC236}">
                <a16:creationId xmlns:a16="http://schemas.microsoft.com/office/drawing/2014/main" id="{60F0C21E-9B4E-C44A-B5B2-E9D164EF0AD0}"/>
              </a:ext>
            </a:extLst>
          </p:cNvPr>
          <p:cNvPicPr>
            <a:picLocks noChangeAspect="1" noChangeArrowheads="1"/>
          </p:cNvPicPr>
          <p:nvPr/>
        </p:nvPicPr>
        <p:blipFill>
          <a:blip r:embed="rId3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6704109" y="4369966"/>
            <a:ext cx="832617" cy="840943"/>
          </a:xfrm>
          <a:prstGeom prst="rect">
            <a:avLst/>
          </a:prstGeom>
          <a:solidFill>
            <a:srgbClr val="FFFFFF"/>
          </a:solidFill>
        </p:spPr>
      </p:pic>
      <p:pic>
        <p:nvPicPr>
          <p:cNvPr id="11" name="Picture 10">
            <a:extLst>
              <a:ext uri="{FF2B5EF4-FFF2-40B4-BE49-F238E27FC236}">
                <a16:creationId xmlns:a16="http://schemas.microsoft.com/office/drawing/2014/main" id="{05F6FF53-98C8-6864-BCCE-E1AFE03B697F}"/>
              </a:ext>
            </a:extLst>
          </p:cNvPr>
          <p:cNvPicPr>
            <a:picLocks noChangeAspect="1"/>
          </p:cNvPicPr>
          <p:nvPr/>
        </p:nvPicPr>
        <p:blipFill>
          <a:blip r:embed="rId39">
            <a:duotone>
              <a:schemeClr val="bg2">
                <a:shade val="45000"/>
                <a:satMod val="135000"/>
              </a:schemeClr>
              <a:prstClr val="white"/>
            </a:duotone>
          </a:blip>
          <a:stretch>
            <a:fillRect/>
          </a:stretch>
        </p:blipFill>
        <p:spPr>
          <a:xfrm>
            <a:off x="2304296" y="5588097"/>
            <a:ext cx="1266647" cy="946580"/>
          </a:xfrm>
          <a:prstGeom prst="rect">
            <a:avLst/>
          </a:prstGeom>
        </p:spPr>
      </p:pic>
    </p:spTree>
    <p:extLst>
      <p:ext uri="{BB962C8B-B14F-4D97-AF65-F5344CB8AC3E}">
        <p14:creationId xmlns:p14="http://schemas.microsoft.com/office/powerpoint/2010/main" val="273246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Agenda – </a:t>
            </a:r>
            <a:r>
              <a:rPr lang="en-US" dirty="0"/>
              <a:t>week 8</a:t>
            </a:r>
          </a:p>
        </p:txBody>
      </p:sp>
      <p:sp>
        <p:nvSpPr>
          <p:cNvPr id="3" name="Content Placeholder 2"/>
          <p:cNvSpPr>
            <a:spLocks noGrp="1"/>
          </p:cNvSpPr>
          <p:nvPr>
            <p:ph idx="1"/>
          </p:nvPr>
        </p:nvSpPr>
        <p:spPr>
          <a:xfrm>
            <a:off x="457200" y="1600200"/>
            <a:ext cx="8229600" cy="5141168"/>
          </a:xfrm>
        </p:spPr>
        <p:txBody>
          <a:bodyPr>
            <a:normAutofit fontScale="85000" lnSpcReduction="20000"/>
          </a:bodyPr>
          <a:lstStyle/>
          <a:p>
            <a:pPr lvl="0">
              <a:spcBef>
                <a:spcPts val="600"/>
              </a:spcBef>
            </a:pPr>
            <a:r>
              <a:rPr lang="en-US" dirty="0">
                <a:solidFill>
                  <a:schemeClr val="bg1">
                    <a:lumMod val="50000"/>
                  </a:schemeClr>
                </a:solidFill>
              </a:rPr>
              <a:t>Centering exercise</a:t>
            </a:r>
          </a:p>
          <a:p>
            <a:pPr lvl="0">
              <a:spcBef>
                <a:spcPts val="600"/>
              </a:spcBef>
            </a:pPr>
            <a:r>
              <a:rPr lang="en-US" dirty="0">
                <a:solidFill>
                  <a:schemeClr val="bg1">
                    <a:lumMod val="50000"/>
                  </a:schemeClr>
                </a:solidFill>
              </a:rPr>
              <a:t>Questions/Insights from last week (7)</a:t>
            </a:r>
          </a:p>
          <a:p>
            <a:r>
              <a:rPr lang="en-US" dirty="0"/>
              <a:t>Today’s intentions: </a:t>
            </a:r>
            <a:r>
              <a:rPr lang="en-CA" dirty="0"/>
              <a:t>Focus, Compassion, Clarity, Creativity</a:t>
            </a:r>
            <a:endParaRPr lang="en-US" dirty="0"/>
          </a:p>
          <a:p>
            <a:r>
              <a:rPr lang="en-US" dirty="0"/>
              <a:t>Closing Remarks from IRCC Sponsor: Heather DeSantis</a:t>
            </a:r>
          </a:p>
          <a:p>
            <a:r>
              <a:rPr lang="en-CA" dirty="0"/>
              <a:t>Resilience, Well-being &amp; Mindfulness</a:t>
            </a:r>
          </a:p>
          <a:p>
            <a:r>
              <a:rPr lang="en-CA" dirty="0"/>
              <a:t>Values &amp; Mindfulness</a:t>
            </a:r>
          </a:p>
          <a:p>
            <a:r>
              <a:rPr lang="en-CA" dirty="0"/>
              <a:t>Mindfulness on the spot</a:t>
            </a:r>
          </a:p>
          <a:p>
            <a:pPr lvl="0"/>
            <a:r>
              <a:rPr lang="en-CA" dirty="0"/>
              <a:t>Some books, apps &amp; other references</a:t>
            </a:r>
          </a:p>
          <a:p>
            <a:r>
              <a:rPr lang="en-CA" dirty="0"/>
              <a:t>Self-Assessment Questionnaires – </a:t>
            </a:r>
            <a:r>
              <a:rPr lang="en-CA" dirty="0">
                <a:solidFill>
                  <a:schemeClr val="accent1">
                    <a:lumMod val="75000"/>
                  </a:schemeClr>
                </a:solidFill>
              </a:rPr>
              <a:t>pre</a:t>
            </a:r>
            <a:r>
              <a:rPr lang="en-CA" dirty="0"/>
              <a:t>, </a:t>
            </a:r>
            <a:r>
              <a:rPr lang="en-CA" dirty="0">
                <a:solidFill>
                  <a:schemeClr val="accent6"/>
                </a:solidFill>
              </a:rPr>
              <a:t>post</a:t>
            </a:r>
            <a:r>
              <a:rPr lang="en-CA" dirty="0"/>
              <a:t>, </a:t>
            </a:r>
            <a:r>
              <a:rPr lang="en-CA" dirty="0">
                <a:solidFill>
                  <a:schemeClr val="accent3">
                    <a:lumMod val="75000"/>
                  </a:schemeClr>
                </a:solidFill>
              </a:rPr>
              <a:t>final</a:t>
            </a:r>
          </a:p>
          <a:p>
            <a:pPr lvl="0"/>
            <a:r>
              <a:rPr lang="en-US" dirty="0"/>
              <a:t>Farewell &amp; Reflections</a:t>
            </a:r>
          </a:p>
          <a:p>
            <a:pPr lvl="0"/>
            <a:r>
              <a:rPr lang="en-US" dirty="0"/>
              <a:t>Celebrate!</a:t>
            </a:r>
          </a:p>
        </p:txBody>
      </p:sp>
      <p:pic>
        <p:nvPicPr>
          <p:cNvPr id="6" name="Picture 5">
            <a:extLst>
              <a:ext uri="{FF2B5EF4-FFF2-40B4-BE49-F238E27FC236}">
                <a16:creationId xmlns:a16="http://schemas.microsoft.com/office/drawing/2014/main" id="{2A7477AF-CC33-F854-3257-B88986FAC3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67674">
            <a:off x="5753983" y="224582"/>
            <a:ext cx="2857500" cy="2047875"/>
          </a:xfrm>
          <a:prstGeom prst="ellipse">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CA" dirty="0"/>
              <a:t>Resilience, Well-being &amp; Mindfulness</a:t>
            </a:r>
          </a:p>
        </p:txBody>
      </p:sp>
      <p:sp>
        <p:nvSpPr>
          <p:cNvPr id="3" name="Content Placeholder 2"/>
          <p:cNvSpPr>
            <a:spLocks noGrp="1"/>
          </p:cNvSpPr>
          <p:nvPr>
            <p:ph idx="1"/>
          </p:nvPr>
        </p:nvSpPr>
        <p:spPr>
          <a:xfrm>
            <a:off x="457200" y="1600200"/>
            <a:ext cx="8229600" cy="5120010"/>
          </a:xfrm>
        </p:spPr>
        <p:txBody>
          <a:bodyPr>
            <a:normAutofit fontScale="85000" lnSpcReduction="20000"/>
          </a:bodyPr>
          <a:lstStyle/>
          <a:p>
            <a:r>
              <a:rPr lang="en-US" dirty="0"/>
              <a:t>In Brief: The Science of Resilience</a:t>
            </a:r>
          </a:p>
          <a:p>
            <a:pPr lvl="1"/>
            <a:r>
              <a:rPr lang="en-US" dirty="0"/>
              <a:t>Experience Positivity and Gratefulness</a:t>
            </a:r>
          </a:p>
          <a:p>
            <a:pPr lvl="1"/>
            <a:r>
              <a:rPr lang="en-US" dirty="0"/>
              <a:t>Manage Stress</a:t>
            </a:r>
          </a:p>
          <a:p>
            <a:pPr lvl="1"/>
            <a:r>
              <a:rPr lang="en-US" dirty="0"/>
              <a:t>Solve Problems</a:t>
            </a:r>
          </a:p>
          <a:p>
            <a:pPr lvl="1"/>
            <a:r>
              <a:rPr lang="en-US" dirty="0"/>
              <a:t>Regulate </a:t>
            </a:r>
            <a:r>
              <a:rPr lang="en-US" dirty="0" err="1"/>
              <a:t>Behaviour</a:t>
            </a:r>
            <a:endParaRPr lang="en-US" dirty="0"/>
          </a:p>
          <a:p>
            <a:pPr lvl="1"/>
            <a:r>
              <a:rPr lang="en-US" dirty="0"/>
              <a:t>Plan Ahead</a:t>
            </a:r>
            <a:br>
              <a:rPr lang="en-US" dirty="0"/>
            </a:br>
            <a:r>
              <a:rPr lang="en-US" sz="1400" dirty="0">
                <a:hlinkClick r:id="rId3"/>
              </a:rPr>
              <a:t>https://www.youtube.com/watch?v=1r8hj72bfGo</a:t>
            </a:r>
            <a:r>
              <a:rPr lang="en-US" sz="1400" dirty="0"/>
              <a:t> </a:t>
            </a:r>
            <a:br>
              <a:rPr lang="en-US" sz="1400" dirty="0"/>
            </a:br>
            <a:endParaRPr lang="en-US" sz="2000" dirty="0"/>
          </a:p>
          <a:p>
            <a:pPr>
              <a:spcAft>
                <a:spcPts val="0"/>
              </a:spcAft>
            </a:pPr>
            <a:r>
              <a:rPr lang="en-US" dirty="0">
                <a:latin typeface="Calibri" panose="020F0502020204030204" pitchFamily="34" charset="0"/>
                <a:ea typeface="Calibri" panose="020F0502020204030204" pitchFamily="34" charset="0"/>
              </a:rPr>
              <a:t>Researchers found “individuals with higher mindfulness have greater resilience, thereby increasing their life satisfaction.” They note that resilience “can be seen as an important source of subjective well-being,” and point out many ways mindfulness can promote this state of mind.</a:t>
            </a:r>
            <a:br>
              <a:rPr lang="en-US" dirty="0">
                <a:latin typeface="Calibri" panose="020F0502020204030204" pitchFamily="34" charset="0"/>
                <a:ea typeface="Calibri" panose="020F0502020204030204" pitchFamily="34" charset="0"/>
              </a:rPr>
            </a:br>
            <a:r>
              <a:rPr lang="en-US" sz="1500" u="sng" dirty="0">
                <a:solidFill>
                  <a:srgbClr val="0563C1"/>
                </a:solidFill>
                <a:latin typeface="Calibri" panose="020F0502020204030204" pitchFamily="34" charset="0"/>
                <a:ea typeface="Calibri" panose="020F0502020204030204" pitchFamily="34" charset="0"/>
                <a:hlinkClick r:id="rId4"/>
              </a:rPr>
              <a:t>https://greatergood.berkeley.edu/article/item/evidence_mounts_that_mindfulness_breeds_resilience</a:t>
            </a:r>
            <a:endParaRPr lang="en-US" sz="1500" u="sng" dirty="0">
              <a:solidFill>
                <a:srgbClr val="0563C1"/>
              </a:solidFill>
              <a:latin typeface="Calibri" panose="020F0502020204030204" pitchFamily="34" charset="0"/>
              <a:ea typeface="Calibri" panose="020F0502020204030204" pitchFamily="34" charset="0"/>
            </a:endParaRPr>
          </a:p>
        </p:txBody>
      </p:sp>
      <p:grpSp>
        <p:nvGrpSpPr>
          <p:cNvPr id="24" name="Group 23">
            <a:extLst>
              <a:ext uri="{C183D7F6-B498-43B3-948B-1728B52AA6E4}">
                <adec:decorative xmlns:adec="http://schemas.microsoft.com/office/drawing/2017/decorative" val="1"/>
              </a:ext>
            </a:extLst>
          </p:cNvPr>
          <p:cNvGrpSpPr/>
          <p:nvPr/>
        </p:nvGrpSpPr>
        <p:grpSpPr>
          <a:xfrm>
            <a:off x="5033239" y="2372094"/>
            <a:ext cx="3781150" cy="1374789"/>
            <a:chOff x="5182185" y="5010541"/>
            <a:chExt cx="3781150" cy="1208938"/>
          </a:xfrm>
        </p:grpSpPr>
        <p:sp>
          <p:nvSpPr>
            <p:cNvPr id="10" name="Isosceles Triangle 9"/>
            <p:cNvSpPr/>
            <p:nvPr/>
          </p:nvSpPr>
          <p:spPr>
            <a:xfrm>
              <a:off x="6921376" y="5757745"/>
              <a:ext cx="280875" cy="46173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rot="167985">
              <a:off x="5182185" y="5010541"/>
              <a:ext cx="3781150" cy="755430"/>
              <a:chOff x="5182185" y="5010541"/>
              <a:chExt cx="3781150" cy="755430"/>
            </a:xfrm>
          </p:grpSpPr>
          <p:sp>
            <p:nvSpPr>
              <p:cNvPr id="9" name="Rectangle 8"/>
              <p:cNvSpPr/>
              <p:nvPr/>
            </p:nvSpPr>
            <p:spPr>
              <a:xfrm>
                <a:off x="5182185" y="5724353"/>
                <a:ext cx="3781150" cy="416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p:cNvSpPr/>
              <p:nvPr/>
            </p:nvSpPr>
            <p:spPr>
              <a:xfrm>
                <a:off x="8420176" y="5265506"/>
                <a:ext cx="335973" cy="375752"/>
              </a:xfrm>
              <a:prstGeom prst="plus">
                <a:avLst>
                  <a:gd name="adj" fmla="val 3769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quot;No&quot; Symbol 11"/>
              <p:cNvSpPr/>
              <p:nvPr/>
            </p:nvSpPr>
            <p:spPr>
              <a:xfrm>
                <a:off x="5337575" y="5265506"/>
                <a:ext cx="310779" cy="358549"/>
              </a:xfrm>
              <a:prstGeom prst="noSmoking">
                <a:avLst>
                  <a:gd name="adj" fmla="val 101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ross 17"/>
              <p:cNvSpPr/>
              <p:nvPr/>
            </p:nvSpPr>
            <p:spPr>
              <a:xfrm>
                <a:off x="8092127" y="5010541"/>
                <a:ext cx="335973" cy="375752"/>
              </a:xfrm>
              <a:prstGeom prst="plus">
                <a:avLst>
                  <a:gd name="adj" fmla="val 3769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ross 18"/>
              <p:cNvSpPr/>
              <p:nvPr/>
            </p:nvSpPr>
            <p:spPr>
              <a:xfrm>
                <a:off x="7810361" y="5325527"/>
                <a:ext cx="335973" cy="375752"/>
              </a:xfrm>
              <a:prstGeom prst="plus">
                <a:avLst>
                  <a:gd name="adj" fmla="val 37692"/>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quot;No&quot; Symbol 19"/>
              <p:cNvSpPr/>
              <p:nvPr/>
            </p:nvSpPr>
            <p:spPr>
              <a:xfrm>
                <a:off x="5709751" y="5342730"/>
                <a:ext cx="310779" cy="358549"/>
              </a:xfrm>
              <a:prstGeom prst="noSmoking">
                <a:avLst>
                  <a:gd name="adj" fmla="val 101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quot;No&quot; Symbol 20"/>
              <p:cNvSpPr/>
              <p:nvPr/>
            </p:nvSpPr>
            <p:spPr>
              <a:xfrm>
                <a:off x="6007289" y="5094833"/>
                <a:ext cx="310779" cy="358549"/>
              </a:xfrm>
              <a:prstGeom prst="noSmoking">
                <a:avLst>
                  <a:gd name="adj" fmla="val 101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5" name="Picture 4">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5665" y="6450956"/>
            <a:ext cx="635408" cy="5385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369" y="6542107"/>
            <a:ext cx="635408" cy="53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25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Mindfulness On The Spot… While:</a:t>
            </a:r>
            <a:endParaRPr lang="en-US" sz="3600" dirty="0">
              <a:solidFill>
                <a:schemeClr val="accent3"/>
              </a:solidFill>
            </a:endParaRPr>
          </a:p>
        </p:txBody>
      </p:sp>
      <p:sp>
        <p:nvSpPr>
          <p:cNvPr id="3" name="Content Placeholder 2"/>
          <p:cNvSpPr>
            <a:spLocks noGrp="1"/>
          </p:cNvSpPr>
          <p:nvPr>
            <p:ph idx="1"/>
          </p:nvPr>
        </p:nvSpPr>
        <p:spPr>
          <a:xfrm>
            <a:off x="457200" y="1600201"/>
            <a:ext cx="5410944" cy="4525962"/>
          </a:xfrm>
        </p:spPr>
        <p:txBody>
          <a:bodyPr>
            <a:normAutofit lnSpcReduction="10000"/>
          </a:bodyPr>
          <a:lstStyle/>
          <a:p>
            <a:pPr>
              <a:lnSpc>
                <a:spcPct val="110000"/>
              </a:lnSpc>
              <a:spcBef>
                <a:spcPts val="600"/>
              </a:spcBef>
            </a:pPr>
            <a:r>
              <a:rPr lang="en-CA" sz="2800" dirty="0"/>
              <a:t>Breathing, with or without sighing</a:t>
            </a:r>
          </a:p>
          <a:p>
            <a:pPr>
              <a:lnSpc>
                <a:spcPct val="110000"/>
              </a:lnSpc>
              <a:spcBef>
                <a:spcPts val="600"/>
              </a:spcBef>
            </a:pPr>
            <a:r>
              <a:rPr lang="en-CA" sz="2800" dirty="0"/>
              <a:t>Walking or running in the present</a:t>
            </a:r>
          </a:p>
          <a:p>
            <a:pPr>
              <a:lnSpc>
                <a:spcPct val="110000"/>
              </a:lnSpc>
              <a:spcBef>
                <a:spcPts val="600"/>
              </a:spcBef>
            </a:pPr>
            <a:r>
              <a:rPr lang="en-CA" sz="2800" dirty="0"/>
              <a:t>Saying “hi!”, “good morning!”, “how was your weekend?”</a:t>
            </a:r>
          </a:p>
          <a:p>
            <a:pPr>
              <a:lnSpc>
                <a:spcPct val="110000"/>
              </a:lnSpc>
              <a:spcBef>
                <a:spcPts val="600"/>
              </a:spcBef>
            </a:pPr>
            <a:r>
              <a:rPr lang="en-CA" sz="2800" dirty="0"/>
              <a:t>Joining an e-meeting</a:t>
            </a:r>
          </a:p>
          <a:p>
            <a:pPr>
              <a:lnSpc>
                <a:spcPct val="110000"/>
              </a:lnSpc>
              <a:spcBef>
                <a:spcPts val="600"/>
              </a:spcBef>
            </a:pPr>
            <a:r>
              <a:rPr lang="en-CA" sz="2800" dirty="0"/>
              <a:t>Showering</a:t>
            </a:r>
          </a:p>
          <a:p>
            <a:pPr>
              <a:lnSpc>
                <a:spcPct val="110000"/>
              </a:lnSpc>
              <a:spcBef>
                <a:spcPts val="600"/>
              </a:spcBef>
            </a:pPr>
            <a:r>
              <a:rPr lang="en-CA" sz="2800" dirty="0"/>
              <a:t>Washing dishes</a:t>
            </a:r>
          </a:p>
          <a:p>
            <a:pPr>
              <a:lnSpc>
                <a:spcPct val="110000"/>
              </a:lnSpc>
              <a:spcBef>
                <a:spcPts val="600"/>
              </a:spcBef>
            </a:pPr>
            <a:r>
              <a:rPr lang="en-CA" sz="2800" dirty="0"/>
              <a:t>Petting your pet</a:t>
            </a:r>
          </a:p>
        </p:txBody>
      </p:sp>
      <p:sp>
        <p:nvSpPr>
          <p:cNvPr id="5" name="Rectangle 4"/>
          <p:cNvSpPr/>
          <p:nvPr/>
        </p:nvSpPr>
        <p:spPr>
          <a:xfrm>
            <a:off x="1043608" y="6126163"/>
            <a:ext cx="6408712" cy="646331"/>
          </a:xfrm>
          <a:prstGeom prst="rect">
            <a:avLst/>
          </a:prstGeom>
        </p:spPr>
        <p:txBody>
          <a:bodyPr wrap="square">
            <a:spAutoFit/>
          </a:bodyPr>
          <a:lstStyle/>
          <a:p>
            <a:r>
              <a:rPr lang="en-US" sz="1200" dirty="0">
                <a:hlinkClick r:id="rId3"/>
              </a:rPr>
              <a:t>https://www.centerforresilience.org/5-ways-to-practice-mindfulness-right-now</a:t>
            </a:r>
            <a:endParaRPr lang="en-US" sz="1200" dirty="0"/>
          </a:p>
          <a:p>
            <a:r>
              <a:rPr lang="en-US" sz="1200" dirty="0">
                <a:hlinkClick r:id="rId4"/>
              </a:rPr>
              <a:t>https://positivepsychology.com/meditation-exercises-activities/</a:t>
            </a:r>
            <a:r>
              <a:rPr lang="en-US" sz="1200" dirty="0"/>
              <a:t> </a:t>
            </a:r>
          </a:p>
          <a:p>
            <a:r>
              <a:rPr lang="en-US" sz="1200" dirty="0">
                <a:hlinkClick r:id="rId5"/>
              </a:rPr>
              <a:t>https://www.thepathway2success.com/10-mindfulness-activities-you-can-try-today/</a:t>
            </a:r>
            <a:r>
              <a:rPr lang="en-US" sz="1200" dirty="0"/>
              <a:t> </a:t>
            </a:r>
          </a:p>
        </p:txBody>
      </p:sp>
      <p:grpSp>
        <p:nvGrpSpPr>
          <p:cNvPr id="13" name="Group 12">
            <a:extLst>
              <a:ext uri="{C183D7F6-B498-43B3-948B-1728B52AA6E4}">
                <adec:decorative xmlns:adec="http://schemas.microsoft.com/office/drawing/2017/decorative" val="1"/>
              </a:ext>
            </a:extLst>
          </p:cNvPr>
          <p:cNvGrpSpPr/>
          <p:nvPr/>
        </p:nvGrpSpPr>
        <p:grpSpPr>
          <a:xfrm>
            <a:off x="7092280" y="287514"/>
            <a:ext cx="1965985" cy="3000375"/>
            <a:chOff x="6228184" y="2055874"/>
            <a:chExt cx="1965985" cy="3000375"/>
          </a:xfrm>
        </p:grpSpPr>
        <p:pic>
          <p:nvPicPr>
            <p:cNvPr id="2050" name="Picture 2" descr="140 Pin Spot Light Stock Photos, Pictures &amp; Royalty-Free Images - i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27736" t="7273" r="19146" b="7821"/>
            <a:stretch/>
          </p:blipFill>
          <p:spPr bwMode="auto">
            <a:xfrm flipH="1">
              <a:off x="6372199" y="2852937"/>
              <a:ext cx="1821970" cy="22033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a:clrChange>
                <a:clrFrom>
                  <a:srgbClr val="ED1C24"/>
                </a:clrFrom>
                <a:clrTo>
                  <a:srgbClr val="ED1C24">
                    <a:alpha val="0"/>
                  </a:srgbClr>
                </a:clrTo>
              </a:clrChange>
              <a:duotone>
                <a:schemeClr val="accent1">
                  <a:shade val="45000"/>
                  <a:satMod val="135000"/>
                </a:schemeClr>
                <a:prstClr val="white"/>
              </a:duotone>
            </a:blip>
            <a:stretch>
              <a:fillRect/>
            </a:stretch>
          </p:blipFill>
          <p:spPr>
            <a:xfrm>
              <a:off x="6228184" y="2055874"/>
              <a:ext cx="1809750" cy="3000375"/>
            </a:xfrm>
            <a:prstGeom prst="rect">
              <a:avLst/>
            </a:prstGeom>
          </p:spPr>
        </p:pic>
      </p:grpSp>
      <p:sp>
        <p:nvSpPr>
          <p:cNvPr id="14" name="Rectangle 13"/>
          <p:cNvSpPr/>
          <p:nvPr/>
        </p:nvSpPr>
        <p:spPr>
          <a:xfrm>
            <a:off x="5508103" y="3427849"/>
            <a:ext cx="3456384" cy="2554545"/>
          </a:xfrm>
          <a:prstGeom prst="rect">
            <a:avLst/>
          </a:prstGeom>
        </p:spPr>
        <p:txBody>
          <a:bodyPr wrap="square">
            <a:spAutoFit/>
          </a:bodyPr>
          <a:lstStyle/>
          <a:p>
            <a:pPr marL="457200" indent="-457200">
              <a:spcBef>
                <a:spcPts val="600"/>
              </a:spcBef>
              <a:buFont typeface="Arial" panose="020B0604020202020204" pitchFamily="34" charset="0"/>
              <a:buChar char="•"/>
            </a:pPr>
            <a:r>
              <a:rPr lang="en-CA" sz="2800" dirty="0"/>
              <a:t>Making the bed</a:t>
            </a:r>
          </a:p>
          <a:p>
            <a:pPr marL="457200" indent="-457200">
              <a:spcBef>
                <a:spcPts val="600"/>
              </a:spcBef>
              <a:buFont typeface="Arial" panose="020B0604020202020204" pitchFamily="34" charset="0"/>
              <a:buChar char="•"/>
            </a:pPr>
            <a:r>
              <a:rPr lang="en-CA" sz="2800" dirty="0"/>
              <a:t>Cooking</a:t>
            </a:r>
          </a:p>
          <a:p>
            <a:pPr marL="457200" indent="-457200">
              <a:spcBef>
                <a:spcPts val="600"/>
              </a:spcBef>
              <a:buFont typeface="Arial" panose="020B0604020202020204" pitchFamily="34" charset="0"/>
              <a:buChar char="•"/>
            </a:pPr>
            <a:r>
              <a:rPr lang="en-CA" sz="2800" dirty="0"/>
              <a:t>Eating</a:t>
            </a:r>
          </a:p>
          <a:p>
            <a:pPr marL="457200" indent="-457200">
              <a:spcBef>
                <a:spcPts val="600"/>
              </a:spcBef>
              <a:buFont typeface="Arial" panose="020B0604020202020204" pitchFamily="34" charset="0"/>
              <a:buChar char="•"/>
            </a:pPr>
            <a:r>
              <a:rPr lang="en-CA" sz="2800" dirty="0"/>
              <a:t>Colouring</a:t>
            </a:r>
          </a:p>
          <a:p>
            <a:pPr marL="457200" indent="-457200">
              <a:spcBef>
                <a:spcPts val="600"/>
              </a:spcBef>
              <a:buFont typeface="Arial" panose="020B0604020202020204" pitchFamily="34" charset="0"/>
              <a:buChar char="•"/>
            </a:pPr>
            <a:r>
              <a:rPr lang="en-CA" sz="2800" dirty="0"/>
              <a:t>Any other </a:t>
            </a:r>
            <a:r>
              <a:rPr lang="en-CA" sz="2800" dirty="0" err="1"/>
              <a:t>th-</a:t>
            </a:r>
            <a:r>
              <a:rPr lang="en-CA" sz="2800" b="1" i="1" dirty="0" err="1">
                <a:solidFill>
                  <a:schemeClr val="accent6">
                    <a:lumMod val="75000"/>
                  </a:schemeClr>
                </a:solidFill>
              </a:rPr>
              <a:t>ing</a:t>
            </a:r>
            <a:r>
              <a:rPr lang="en-CA" sz="2800" dirty="0"/>
              <a:t>?</a:t>
            </a:r>
          </a:p>
        </p:txBody>
      </p:sp>
      <p:pic>
        <p:nvPicPr>
          <p:cNvPr id="4" name="Picture 4">
            <a:extLst>
              <a:ext uri="{FF2B5EF4-FFF2-40B4-BE49-F238E27FC236}">
                <a16:creationId xmlns:a16="http://schemas.microsoft.com/office/drawing/2014/main" id="{D8B4032A-FEFC-6EBF-B3C5-26BDF33323D8}"/>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5791" y="6288223"/>
            <a:ext cx="635408" cy="53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8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91543" y="0"/>
            <a:ext cx="1813068" cy="1691250"/>
          </a:xfrm>
          <a:prstGeom prst="rect">
            <a:avLst/>
          </a:prstGeom>
        </p:spPr>
      </p:pic>
      <p:sp>
        <p:nvSpPr>
          <p:cNvPr id="2" name="Title 1"/>
          <p:cNvSpPr>
            <a:spLocks noGrp="1"/>
          </p:cNvSpPr>
          <p:nvPr>
            <p:ph type="title"/>
          </p:nvPr>
        </p:nvSpPr>
        <p:spPr/>
        <p:txBody>
          <a:bodyPr anchor="t"/>
          <a:lstStyle/>
          <a:p>
            <a:r>
              <a:rPr lang="en-CA" dirty="0"/>
              <a:t>Some Book references</a:t>
            </a:r>
            <a:endParaRPr lang="en-US" dirty="0"/>
          </a:p>
        </p:txBody>
      </p:sp>
      <p:pic>
        <p:nvPicPr>
          <p:cNvPr id="1027" name="Picture 3">
            <a:extLst>
              <a:ext uri="{C183D7F6-B498-43B3-948B-1728B52AA6E4}">
                <adec:decorative xmlns:adec="http://schemas.microsoft.com/office/drawing/2017/decorative" val="1"/>
              </a:ext>
            </a:extLst>
          </p:cNvPr>
          <p:cNvPicPr>
            <a:picLocks noChangeAspect="1" noChangeArrowheads="1"/>
          </p:cNvPicPr>
          <p:nvPr/>
        </p:nvPicPr>
        <p:blipFill>
          <a:blip r:embed="rId4"/>
          <a:srcRect/>
          <a:stretch>
            <a:fillRect/>
          </a:stretch>
        </p:blipFill>
        <p:spPr bwMode="auto">
          <a:xfrm>
            <a:off x="323587" y="1086987"/>
            <a:ext cx="1356390" cy="1620000"/>
          </a:xfrm>
          <a:prstGeom prst="rect">
            <a:avLst/>
          </a:prstGeom>
          <a:noFill/>
        </p:spPr>
      </p:pic>
      <p:pic>
        <p:nvPicPr>
          <p:cNvPr id="1031" name="Picture 7">
            <a:extLst>
              <a:ext uri="{C183D7F6-B498-43B3-948B-1728B52AA6E4}">
                <adec:decorative xmlns:adec="http://schemas.microsoft.com/office/drawing/2017/decorative" val="1"/>
              </a:ext>
            </a:extLst>
          </p:cNvPr>
          <p:cNvPicPr>
            <a:picLocks noChangeAspect="1" noChangeArrowheads="1"/>
          </p:cNvPicPr>
          <p:nvPr/>
        </p:nvPicPr>
        <p:blipFill>
          <a:blip r:embed="rId5"/>
          <a:srcRect/>
          <a:stretch>
            <a:fillRect/>
          </a:stretch>
        </p:blipFill>
        <p:spPr bwMode="auto">
          <a:xfrm>
            <a:off x="2003735" y="1086987"/>
            <a:ext cx="1081080" cy="1620000"/>
          </a:xfrm>
          <a:prstGeom prst="rect">
            <a:avLst/>
          </a:prstGeom>
          <a:noFill/>
        </p:spPr>
      </p:pic>
      <p:pic>
        <p:nvPicPr>
          <p:cNvPr id="1033" name="Picture 9">
            <a:extLst>
              <a:ext uri="{C183D7F6-B498-43B3-948B-1728B52AA6E4}">
                <adec:decorative xmlns:adec="http://schemas.microsoft.com/office/drawing/2017/decorative" val="1"/>
              </a:ext>
            </a:extLst>
          </p:cNvPr>
          <p:cNvPicPr>
            <a:picLocks noChangeAspect="1" noChangeArrowheads="1"/>
          </p:cNvPicPr>
          <p:nvPr/>
        </p:nvPicPr>
        <p:blipFill>
          <a:blip r:embed="rId6"/>
          <a:srcRect/>
          <a:stretch>
            <a:fillRect/>
          </a:stretch>
        </p:blipFill>
        <p:spPr bwMode="auto">
          <a:xfrm>
            <a:off x="3408573" y="1086987"/>
            <a:ext cx="1084320" cy="1620000"/>
          </a:xfrm>
          <a:prstGeom prst="rect">
            <a:avLst/>
          </a:prstGeom>
          <a:noFill/>
        </p:spPr>
      </p:pic>
      <p:pic>
        <p:nvPicPr>
          <p:cNvPr id="1035" name="Picture 11">
            <a:extLst>
              <a:ext uri="{C183D7F6-B498-43B3-948B-1728B52AA6E4}">
                <adec:decorative xmlns:adec="http://schemas.microsoft.com/office/drawing/2017/decorative" val="1"/>
              </a:ext>
            </a:extLst>
          </p:cNvPr>
          <p:cNvPicPr>
            <a:picLocks noChangeAspect="1" noChangeArrowheads="1"/>
          </p:cNvPicPr>
          <p:nvPr/>
        </p:nvPicPr>
        <p:blipFill>
          <a:blip r:embed="rId7"/>
          <a:srcRect/>
          <a:stretch>
            <a:fillRect/>
          </a:stretch>
        </p:blipFill>
        <p:spPr bwMode="auto">
          <a:xfrm>
            <a:off x="4816651" y="1086987"/>
            <a:ext cx="1068075" cy="1620000"/>
          </a:xfrm>
          <a:prstGeom prst="rect">
            <a:avLst/>
          </a:prstGeom>
          <a:noFill/>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7372" y="3106271"/>
            <a:ext cx="1149255"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95717" y="3026290"/>
            <a:ext cx="1051875" cy="16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ated 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24000" y="1252313"/>
            <a:ext cx="162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51596" y="3025163"/>
            <a:ext cx="107136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9597" y="4855325"/>
            <a:ext cx="1048635"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Mindful Leader: Embodying Christian wisdom by [Peter Shaw]"/>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4722" y="4943700"/>
            <a:ext cx="101412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72992" y="4855325"/>
            <a:ext cx="1097325" cy="16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49564" y="1098915"/>
            <a:ext cx="103563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51596" y="4855325"/>
            <a:ext cx="1100565" cy="16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Art of Mindfulness: A HarperOne Select (HarperOne Selects) by [Hanh, Thich Nhat]"/>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922308" y="4873457"/>
            <a:ext cx="112104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2504" y="3020210"/>
            <a:ext cx="1066338" cy="16222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63451" y="3025163"/>
            <a:ext cx="1185763" cy="1782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223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4988</TotalTime>
  <Words>2862</Words>
  <Application>Microsoft Office PowerPoint</Application>
  <PresentationFormat>On-screen Show (4:3)</PresentationFormat>
  <Paragraphs>367</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Segoe Print</vt:lpstr>
      <vt:lpstr>2_Office Theme</vt:lpstr>
      <vt:lpstr>While we start, use the Annotate tool… have fun</vt:lpstr>
      <vt:lpstr>Mindful Change Leadership Development Program</vt:lpstr>
      <vt:lpstr> Welcome</vt:lpstr>
      <vt:lpstr>Mindful Self-Love Exercise – Centering</vt:lpstr>
      <vt:lpstr>Questions/Insights from last week (7)</vt:lpstr>
      <vt:lpstr>Agenda – week 8</vt:lpstr>
      <vt:lpstr>Resilience, Well-being &amp; Mindfulness</vt:lpstr>
      <vt:lpstr>Mindfulness On The Spot… While:</vt:lpstr>
      <vt:lpstr>Some Book references</vt:lpstr>
      <vt:lpstr>Some App references</vt:lpstr>
      <vt:lpstr>Values &amp; Mindfulness</vt:lpstr>
      <vt:lpstr>Convergence</vt:lpstr>
      <vt:lpstr>And other references…</vt:lpstr>
      <vt:lpstr>Self Assessment Questionnaires  – pre, post, final</vt:lpstr>
      <vt:lpstr>Prepping your Farewell</vt:lpstr>
      <vt:lpstr>to the team of volunteering facilitators </vt:lpstr>
      <vt:lpstr>Reflect about today’s exercises</vt:lpstr>
      <vt:lpstr>Mindful Change Leadership Development (MCLD)  Our Goal:</vt:lpstr>
      <vt:lpstr>Success</vt:lpstr>
      <vt:lpstr>Be Mindful, Be Happy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lastModifiedBy>Gonzalez, Alejandro (IRCC/IRCC)</cp:lastModifiedBy>
  <cp:revision>510</cp:revision>
  <cp:lastPrinted>2016-05-02T17:15:08Z</cp:lastPrinted>
  <dcterms:created xsi:type="dcterms:W3CDTF">2015-04-14T20:39:51Z</dcterms:created>
  <dcterms:modified xsi:type="dcterms:W3CDTF">2024-06-07T18:10:03Z</dcterms:modified>
</cp:coreProperties>
</file>