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Montserrat"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are thrilled to be with you today to introduce you to the Lifting as you Lead Mentoring Circles program - commonly referred to as LLMC.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LLMC is a one-of-a-kind program created by the Diversity and Inclusion Office within the Materiel Group, National </a:t>
            </a:r>
            <a:r>
              <a:rPr lang="en-US" dirty="0" err="1"/>
              <a:t>Defence</a:t>
            </a:r>
            <a:r>
              <a:rPr lang="en-US" dirty="0"/>
              <a:t> with the intent to make a difference in the Federal Public Service. It is the largest group mentoring program for members of the Federal Public Service, </a:t>
            </a:r>
            <a:r>
              <a:rPr lang="en-US" dirty="0" err="1"/>
              <a:t>Defence</a:t>
            </a:r>
            <a:r>
              <a:rPr lang="en-US" dirty="0"/>
              <a:t> Team, and Crown Corporations helping participants pursue both personal and professional growth.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Over 1,000 people from 60 organizations graduated from last year’s program and we hope to continue the momentum of elevating our leadership for the program’s 5th cohort.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Registration is open now until May 31st. </a:t>
            </a:r>
            <a:endParaRPr dirty="0"/>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4" name="Google Shape;314;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5" name="Google Shape;315;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Unique to LLMC is our collaborative group approach, making it the perfect complement to your existing one-on-one mentorship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At LLMC everyone is a mentor; including YOU.</a:t>
            </a:r>
            <a:endParaRPr/>
          </a:p>
          <a:p>
            <a:pPr marL="0" lvl="0" indent="0" algn="l" rtl="0">
              <a:spcBef>
                <a:spcPts val="0"/>
              </a:spcBef>
              <a:spcAft>
                <a:spcPts val="0"/>
              </a:spcAft>
              <a:buNone/>
            </a:pPr>
            <a:endParaRPr/>
          </a:p>
          <a:p>
            <a:pPr marL="0" lvl="0" indent="0" algn="l" rtl="0">
              <a:spcBef>
                <a:spcPts val="0"/>
              </a:spcBef>
              <a:spcAft>
                <a:spcPts val="0"/>
              </a:spcAft>
              <a:buNone/>
            </a:pPr>
            <a:r>
              <a:rPr lang="en-US"/>
              <a:t>Traditional mentoring is typically one-on-one, one-way, and unstructured.</a:t>
            </a:r>
            <a:endParaRPr/>
          </a:p>
          <a:p>
            <a:pPr marL="0" lvl="0" indent="0" algn="l" rtl="0">
              <a:spcBef>
                <a:spcPts val="0"/>
              </a:spcBef>
              <a:spcAft>
                <a:spcPts val="0"/>
              </a:spcAft>
              <a:buNone/>
            </a:pPr>
            <a:endParaRPr/>
          </a:p>
          <a:p>
            <a:pPr marL="0" lvl="0" indent="0" algn="l" rtl="0">
              <a:spcBef>
                <a:spcPts val="0"/>
              </a:spcBef>
              <a:spcAft>
                <a:spcPts val="0"/>
              </a:spcAft>
              <a:buNone/>
            </a:pPr>
            <a:r>
              <a:rPr lang="en-US"/>
              <a:t>Whereas in a Mentoring Circle, you get an entire team of trustworthy mentors, reciprocal exchange, discussion guidance, and efficiently expand your network.</a:t>
            </a:r>
            <a:endParaRPr/>
          </a:p>
        </p:txBody>
      </p:sp>
      <p:sp>
        <p:nvSpPr>
          <p:cNvPr id="317" name="Google Shape;317;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8" name="Google Shape;318;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9" name="Google Shape;32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0" name="Google Shape;330;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Beyond its value as a leadership development initiative, LLMC is also a</a:t>
            </a:r>
            <a:endParaRPr/>
          </a:p>
          <a:p>
            <a:pPr marL="0" lvl="0" indent="0" algn="l" rtl="0">
              <a:spcBef>
                <a:spcPts val="0"/>
              </a:spcBef>
              <a:spcAft>
                <a:spcPts val="0"/>
              </a:spcAft>
              <a:buNone/>
            </a:pPr>
            <a:r>
              <a:rPr lang="en-US"/>
              <a:t>strategic investment that directly contributes to organizational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The far-reaching benefits include: </a:t>
            </a:r>
            <a:endParaRPr/>
          </a:p>
          <a:p>
            <a:pPr marL="0" lvl="0" indent="0" algn="l" rtl="0">
              <a:spcBef>
                <a:spcPts val="0"/>
              </a:spcBef>
              <a:spcAft>
                <a:spcPts val="0"/>
              </a:spcAft>
              <a:buNone/>
            </a:pPr>
            <a:endParaRPr/>
          </a:p>
          <a:p>
            <a:pPr marL="0" lvl="0" indent="0" algn="l" rtl="0">
              <a:spcBef>
                <a:spcPts val="0"/>
              </a:spcBef>
              <a:spcAft>
                <a:spcPts val="0"/>
              </a:spcAft>
              <a:buNone/>
            </a:pPr>
            <a:r>
              <a:rPr lang="en-US"/>
              <a:t>-Strengthening our leadership pipeline by developing future-ready leaders;</a:t>
            </a:r>
            <a:endParaRPr/>
          </a:p>
          <a:p>
            <a:pPr marL="0" lvl="0" indent="0" algn="l" rtl="0">
              <a:spcBef>
                <a:spcPts val="0"/>
              </a:spcBef>
              <a:spcAft>
                <a:spcPts val="0"/>
              </a:spcAft>
              <a:buNone/>
            </a:pPr>
            <a:endParaRPr/>
          </a:p>
          <a:p>
            <a:pPr marL="0" lvl="0" indent="0" algn="l" rtl="0">
              <a:spcBef>
                <a:spcPts val="0"/>
              </a:spcBef>
              <a:spcAft>
                <a:spcPts val="0"/>
              </a:spcAft>
              <a:buNone/>
            </a:pPr>
            <a:r>
              <a:rPr lang="en-US"/>
              <a:t>-Enhancing values-based leadership and creating a respectful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-Improving talent retention and engagement through a supportive learning culture that increases job satisfaction and reduces turnover;</a:t>
            </a:r>
            <a:endParaRPr/>
          </a:p>
          <a:p>
            <a:pPr marL="0" lvl="0" indent="0" algn="l" rtl="0">
              <a:spcBef>
                <a:spcPts val="0"/>
              </a:spcBef>
              <a:spcAft>
                <a:spcPts val="0"/>
              </a:spcAft>
              <a:buNone/>
            </a:pPr>
            <a:endParaRPr/>
          </a:p>
          <a:p>
            <a:pPr marL="0" lvl="0" indent="0" algn="l" rtl="0">
              <a:spcBef>
                <a:spcPts val="0"/>
              </a:spcBef>
              <a:spcAft>
                <a:spcPts val="0"/>
              </a:spcAft>
              <a:buNone/>
            </a:pPr>
            <a:r>
              <a:rPr lang="en-US"/>
              <a:t>-Scalable and cost-effective career development that maximizes impact with minimal resources; and</a:t>
            </a:r>
            <a:endParaRPr/>
          </a:p>
          <a:p>
            <a:pPr marL="0" lvl="0" indent="0" algn="l" rtl="0">
              <a:spcBef>
                <a:spcPts val="0"/>
              </a:spcBef>
              <a:spcAft>
                <a:spcPts val="0"/>
              </a:spcAft>
              <a:buNone/>
            </a:pPr>
            <a:endParaRPr/>
          </a:p>
          <a:p>
            <a:pPr marL="0" lvl="0" indent="0" algn="l" rtl="0">
              <a:spcBef>
                <a:spcPts val="0"/>
              </a:spcBef>
              <a:spcAft>
                <a:spcPts val="0"/>
              </a:spcAft>
              <a:buNone/>
            </a:pPr>
            <a:r>
              <a:rPr lang="en-US"/>
              <a:t>-Transfer of institutional knowledge that prevents the loss of expertise.</a:t>
            </a:r>
            <a:endParaRPr/>
          </a:p>
        </p:txBody>
      </p:sp>
      <p:sp>
        <p:nvSpPr>
          <p:cNvPr id="332" name="Google Shape;33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3" name="Google Shape;33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4" name="Google Shape;344;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5" name="Google Shape;345;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pillars of LLMC are Connect, Elevate, and Inspire.</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 LLMC strives to build connection through our networks to create a level of psychological safety and belonging. </a:t>
            </a:r>
            <a:endParaRPr/>
          </a:p>
          <a:p>
            <a:pPr marL="0" lvl="0" indent="0" algn="l" rtl="0">
              <a:spcBef>
                <a:spcPts val="0"/>
              </a:spcBef>
              <a:spcAft>
                <a:spcPts val="0"/>
              </a:spcAft>
              <a:buNone/>
            </a:pPr>
            <a:endParaRPr/>
          </a:p>
          <a:p>
            <a:pPr marL="0" lvl="0" indent="0" algn="l" rtl="0">
              <a:spcBef>
                <a:spcPts val="0"/>
              </a:spcBef>
              <a:spcAft>
                <a:spcPts val="0"/>
              </a:spcAft>
              <a:buNone/>
            </a:pPr>
            <a:r>
              <a:rPr lang="en-US"/>
              <a:t>Elevate: This program elevates participants by facilitating personal and professional growth through insightful discussions.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Inspire: LLMC inspires people by fostering a strong sense of belonging. We bring people together with others who have experienced similar struggles and with those who can lift them higher. It creates brave spaces, nurturing a profound sense of belonging for all participants, and advocates for the advantages of a diverse, equitable, and inclusive workplace. </a:t>
            </a:r>
            <a:endParaRPr/>
          </a:p>
          <a:p>
            <a:pPr marL="0" lvl="0" indent="0" algn="l" rtl="0">
              <a:spcBef>
                <a:spcPts val="0"/>
              </a:spcBef>
              <a:spcAft>
                <a:spcPts val="0"/>
              </a:spcAft>
              <a:buNone/>
            </a:pPr>
            <a:endParaRPr/>
          </a:p>
          <a:p>
            <a:pPr marL="0" lvl="0" indent="0" algn="l" rtl="0">
              <a:spcBef>
                <a:spcPts val="0"/>
              </a:spcBef>
              <a:spcAft>
                <a:spcPts val="0"/>
              </a:spcAft>
              <a:buNone/>
            </a:pPr>
            <a:r>
              <a:rPr lang="en-US"/>
              <a:t>Here we have a few quotes from LLMC graduates on how this program connected, elevated, and inspired them.</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 “The program was . . . an experience that every public servant should have the chance to partake in. I think it really opens eyes - and often - doors.”</a:t>
            </a:r>
            <a:endParaRPr/>
          </a:p>
          <a:p>
            <a:pPr marL="0" lvl="0" indent="0" algn="l" rtl="0">
              <a:spcBef>
                <a:spcPts val="0"/>
              </a:spcBef>
              <a:spcAft>
                <a:spcPts val="0"/>
              </a:spcAft>
              <a:buNone/>
            </a:pPr>
            <a:endParaRPr/>
          </a:p>
          <a:p>
            <a:pPr marL="0" lvl="0" indent="0" algn="l" rtl="0">
              <a:spcBef>
                <a:spcPts val="0"/>
              </a:spcBef>
              <a:spcAft>
                <a:spcPts val="0"/>
              </a:spcAft>
              <a:buNone/>
            </a:pPr>
            <a:r>
              <a:rPr lang="en-US"/>
              <a:t>Elevate: “LLMC has been very helpful to me in developing the skills and confidence to make strides in my career and think more strategically. It has already paid off for me in many ways.”</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 “It's been empowering, I now know how to navigate through my career progression and use tools available to speed up the process.”</a:t>
            </a:r>
            <a:endParaRPr/>
          </a:p>
        </p:txBody>
      </p:sp>
      <p:sp>
        <p:nvSpPr>
          <p:cNvPr id="347" name="Google Shape;347;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8" name="Google Shape;348;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6" name="Google Shape;366;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7" name="Google Shape;367;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break down the three main components of LLMC’s program, starting with the Masterclasses.</a:t>
            </a:r>
            <a:endParaRPr/>
          </a:p>
          <a:p>
            <a:pPr marL="0" lvl="0" indent="0" algn="l" rtl="0">
              <a:spcBef>
                <a:spcPts val="0"/>
              </a:spcBef>
              <a:spcAft>
                <a:spcPts val="0"/>
              </a:spcAft>
              <a:buNone/>
            </a:pPr>
            <a:endParaRPr/>
          </a:p>
          <a:p>
            <a:pPr marL="0" lvl="0" indent="0" algn="l" rtl="0">
              <a:spcBef>
                <a:spcPts val="0"/>
              </a:spcBef>
              <a:spcAft>
                <a:spcPts val="0"/>
              </a:spcAft>
              <a:buNone/>
            </a:pPr>
            <a:r>
              <a:rPr lang="en-US"/>
              <a:t>Every other week, LLMC participants will attend masterclasses led by subject matter experts specializing in critical leadership skills. All sessions are 90 minutes long, recorded, and are accompanied by a Learning Library to guide self-learning and reflection. </a:t>
            </a:r>
            <a:endParaRPr/>
          </a:p>
          <a:p>
            <a:pPr marL="0" lvl="0" indent="0" algn="l" rtl="0">
              <a:spcBef>
                <a:spcPts val="0"/>
              </a:spcBef>
              <a:spcAft>
                <a:spcPts val="0"/>
              </a:spcAft>
              <a:buNone/>
            </a:pPr>
            <a:endParaRPr/>
          </a:p>
          <a:p>
            <a:pPr marL="0" lvl="0" indent="0" algn="l" rtl="0">
              <a:spcBef>
                <a:spcPts val="0"/>
              </a:spcBef>
              <a:spcAft>
                <a:spcPts val="0"/>
              </a:spcAft>
              <a:buNone/>
            </a:pPr>
            <a:r>
              <a:rPr lang="en-US"/>
              <a:t>Masterclass topics:</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-Inclusive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-Mastering the Art of </a:t>
            </a:r>
            <a:endParaRPr/>
          </a:p>
          <a:p>
            <a:pPr marL="0" lvl="0" indent="0" algn="l" rtl="0">
              <a:spcBef>
                <a:spcPts val="0"/>
              </a:spcBef>
              <a:spcAft>
                <a:spcPts val="0"/>
              </a:spcAft>
              <a:buNone/>
            </a:pPr>
            <a:endParaRPr/>
          </a:p>
          <a:p>
            <a:pPr marL="0" lvl="0" indent="0" algn="l" rtl="0">
              <a:spcBef>
                <a:spcPts val="0"/>
              </a:spcBef>
              <a:spcAft>
                <a:spcPts val="0"/>
              </a:spcAft>
              <a:buNone/>
            </a:pPr>
            <a:r>
              <a:rPr lang="en-US"/>
              <a:t>-Negotiation</a:t>
            </a:r>
            <a:endParaRPr/>
          </a:p>
          <a:p>
            <a:pPr marL="0" lvl="0" indent="0" algn="l" rtl="0">
              <a:spcBef>
                <a:spcPts val="0"/>
              </a:spcBef>
              <a:spcAft>
                <a:spcPts val="0"/>
              </a:spcAft>
              <a:buNone/>
            </a:pPr>
            <a:endParaRPr/>
          </a:p>
          <a:p>
            <a:pPr marL="0" lvl="0" indent="0" algn="l" rtl="0">
              <a:spcBef>
                <a:spcPts val="0"/>
              </a:spcBef>
              <a:spcAft>
                <a:spcPts val="0"/>
              </a:spcAft>
              <a:buNone/>
            </a:pPr>
            <a:r>
              <a:rPr lang="en-US"/>
              <a:t>-Sponsorship and Career Building</a:t>
            </a:r>
            <a:endParaRPr/>
          </a:p>
          <a:p>
            <a:pPr marL="0" lvl="0" indent="0" algn="l" rtl="0">
              <a:spcBef>
                <a:spcPts val="0"/>
              </a:spcBef>
              <a:spcAft>
                <a:spcPts val="0"/>
              </a:spcAft>
              <a:buNone/>
            </a:pPr>
            <a:endParaRPr/>
          </a:p>
          <a:p>
            <a:pPr marL="0" lvl="0" indent="0" algn="l" rtl="0">
              <a:spcBef>
                <a:spcPts val="0"/>
              </a:spcBef>
              <a:spcAft>
                <a:spcPts val="0"/>
              </a:spcAft>
              <a:buNone/>
            </a:pPr>
            <a:r>
              <a:rPr lang="en-US"/>
              <a:t>-Diversity, Equity, Inclusion, and Accessibility: A Non-Performative Approach</a:t>
            </a:r>
            <a:endParaRPr/>
          </a:p>
          <a:p>
            <a:pPr marL="0" lvl="0" indent="0" algn="l" rtl="0">
              <a:spcBef>
                <a:spcPts val="0"/>
              </a:spcBef>
              <a:spcAft>
                <a:spcPts val="0"/>
              </a:spcAft>
              <a:buNone/>
            </a:pPr>
            <a:endParaRPr/>
          </a:p>
          <a:p>
            <a:pPr marL="0" lvl="0" indent="0" algn="l" rtl="0">
              <a:spcBef>
                <a:spcPts val="0"/>
              </a:spcBef>
              <a:spcAft>
                <a:spcPts val="0"/>
              </a:spcAft>
              <a:buNone/>
            </a:pPr>
            <a:r>
              <a:rPr lang="en-US"/>
              <a:t>-Confidence: The Science of Conquering Self-Doubt</a:t>
            </a:r>
            <a:endParaRPr/>
          </a:p>
        </p:txBody>
      </p:sp>
      <p:sp>
        <p:nvSpPr>
          <p:cNvPr id="369" name="Google Shape;369;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0" name="Google Shape;370;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8" name="Google Shape;378;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9" name="Google Shape;379;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Following the masterclasses are what makes LLMC truly unique, the small group Mentoring Circles.</a:t>
            </a:r>
            <a:endParaRPr/>
          </a:p>
          <a:p>
            <a:pPr marL="0" lvl="0" indent="0" algn="l" rtl="0">
              <a:spcBef>
                <a:spcPts val="0"/>
              </a:spcBef>
              <a:spcAft>
                <a:spcPts val="0"/>
              </a:spcAft>
              <a:buNone/>
            </a:pPr>
            <a:endParaRPr/>
          </a:p>
          <a:p>
            <a:pPr marL="0" lvl="0" indent="0" algn="l" rtl="0">
              <a:spcBef>
                <a:spcPts val="0"/>
              </a:spcBef>
              <a:spcAft>
                <a:spcPts val="0"/>
              </a:spcAft>
              <a:buNone/>
            </a:pPr>
            <a:r>
              <a:rPr lang="en-US"/>
              <a:t>On alternate weeks from masterclasses, LLMC participants meet with their circle for 90 minutes.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circle format offers a confidential and supportive environment for members to learn from one another's experiences and perspectives with the support of discussion guides. The guides are designed to complement and enhance the masterclasses, providing hands-on tools to support participants in overcoming barriers.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Participating in your circle will give you more time to explore the leadership topics studied in the masterclasses, further expanding your knowledge and practical skills.</a:t>
            </a:r>
            <a:endParaRPr/>
          </a:p>
        </p:txBody>
      </p:sp>
      <p:sp>
        <p:nvSpPr>
          <p:cNvPr id="381" name="Google Shape;381;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2" name="Google Shape;382;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90" name="Google Shape;390;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1" name="Google Shape;391;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these two main components of LLMC are the Lounges.</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to LLMC’s core programming, we offer a weekly, one-hour LLMC Lounge as an optional opportunity to expand your network of supportive mentors beyond your circle.</a:t>
            </a:r>
            <a:endParaRPr/>
          </a:p>
          <a:p>
            <a:pPr marL="0" lvl="0" indent="0" algn="l" rtl="0">
              <a:spcBef>
                <a:spcPts val="0"/>
              </a:spcBef>
              <a:spcAft>
                <a:spcPts val="0"/>
              </a:spcAft>
              <a:buNone/>
            </a:pPr>
            <a:endParaRPr/>
          </a:p>
          <a:p>
            <a:pPr marL="0" lvl="0" indent="0" algn="l" rtl="0">
              <a:spcBef>
                <a:spcPts val="0"/>
              </a:spcBef>
              <a:spcAft>
                <a:spcPts val="0"/>
              </a:spcAft>
              <a:buNone/>
            </a:pPr>
            <a:r>
              <a:rPr lang="en-US"/>
              <a:t>Open to all participants, LLMC Lounges: </a:t>
            </a:r>
            <a:endParaRPr/>
          </a:p>
          <a:p>
            <a:pPr marL="0" lvl="0" indent="0" algn="l" rtl="0">
              <a:spcBef>
                <a:spcPts val="0"/>
              </a:spcBef>
              <a:spcAft>
                <a:spcPts val="0"/>
              </a:spcAft>
              <a:buNone/>
            </a:pPr>
            <a:endParaRPr/>
          </a:p>
          <a:p>
            <a:pPr marL="0" lvl="0" indent="0" algn="l" rtl="0">
              <a:spcBef>
                <a:spcPts val="0"/>
              </a:spcBef>
              <a:spcAft>
                <a:spcPts val="0"/>
              </a:spcAft>
              <a:buNone/>
            </a:pPr>
            <a:r>
              <a:rPr lang="en-US"/>
              <a:t>-Follow an open-ended format;</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-Facilitate reflection on small group experiences; and</a:t>
            </a:r>
            <a:endParaRPr/>
          </a:p>
          <a:p>
            <a:pPr marL="0" lvl="0" indent="0" algn="l" rtl="0">
              <a:spcBef>
                <a:spcPts val="0"/>
              </a:spcBef>
              <a:spcAft>
                <a:spcPts val="0"/>
              </a:spcAft>
              <a:buNone/>
            </a:pPr>
            <a:endParaRPr/>
          </a:p>
          <a:p>
            <a:pPr marL="0" lvl="0" indent="0" algn="l" rtl="0">
              <a:spcBef>
                <a:spcPts val="0"/>
              </a:spcBef>
              <a:spcAft>
                <a:spcPts val="0"/>
              </a:spcAft>
              <a:buNone/>
            </a:pPr>
            <a:r>
              <a:rPr lang="en-US"/>
              <a:t>-Provide an additional opportunity to connect with masterclass teachers.</a:t>
            </a:r>
            <a:endParaRPr/>
          </a:p>
        </p:txBody>
      </p:sp>
      <p:sp>
        <p:nvSpPr>
          <p:cNvPr id="393" name="Google Shape;393;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4" name="Google Shape;394;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02" name="Google Shape;402;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03" name="Google Shape;403;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now that we understand LLMC and its unique offerings, I want to take this opportunity to review the 2025 LLMC Program Schedule with you so you have a better idea of how this can fit into your schedule. </a:t>
            </a:r>
            <a:endParaRPr/>
          </a:p>
          <a:p>
            <a:pPr marL="0" lvl="0" indent="0" algn="l" rtl="0">
              <a:spcBef>
                <a:spcPts val="0"/>
              </a:spcBef>
              <a:spcAft>
                <a:spcPts val="0"/>
              </a:spcAft>
              <a:buNone/>
            </a:pPr>
            <a:endParaRPr/>
          </a:p>
          <a:p>
            <a:pPr marL="0" lvl="0" indent="0" algn="l" rtl="0">
              <a:spcBef>
                <a:spcPts val="0"/>
              </a:spcBef>
              <a:spcAft>
                <a:spcPts val="0"/>
              </a:spcAft>
              <a:buNone/>
            </a:pPr>
            <a:r>
              <a:rPr lang="en-US"/>
              <a:t>-LLMC 2025 takes place over 10 weeks from September to December.</a:t>
            </a:r>
            <a:endParaRPr/>
          </a:p>
          <a:p>
            <a:pPr marL="0" lvl="0" indent="0" algn="l" rtl="0">
              <a:spcBef>
                <a:spcPts val="0"/>
              </a:spcBef>
              <a:spcAft>
                <a:spcPts val="0"/>
              </a:spcAft>
              <a:buNone/>
            </a:pPr>
            <a:endParaRPr/>
          </a:p>
          <a:p>
            <a:pPr marL="0" lvl="0" indent="0" algn="l" rtl="0">
              <a:spcBef>
                <a:spcPts val="0"/>
              </a:spcBef>
              <a:spcAft>
                <a:spcPts val="0"/>
              </a:spcAft>
              <a:buNone/>
            </a:pPr>
            <a:r>
              <a:rPr lang="en-US"/>
              <a:t>-Every participant is matched into a small group known as a “Mentoring Circle” with 6-10 other members.</a:t>
            </a:r>
            <a:endParaRPr/>
          </a:p>
          <a:p>
            <a:pPr marL="0" lvl="0" indent="0" algn="l" rtl="0">
              <a:spcBef>
                <a:spcPts val="0"/>
              </a:spcBef>
              <a:spcAft>
                <a:spcPts val="0"/>
              </a:spcAft>
              <a:buNone/>
            </a:pPr>
            <a:endParaRPr/>
          </a:p>
          <a:p>
            <a:pPr marL="0" lvl="0" indent="0" algn="l" rtl="0">
              <a:spcBef>
                <a:spcPts val="0"/>
              </a:spcBef>
              <a:spcAft>
                <a:spcPts val="0"/>
              </a:spcAft>
              <a:buNone/>
            </a:pPr>
            <a:r>
              <a:rPr lang="en-US"/>
              <a:t>-Your participation will include weekly alternating virtual circle sessions with your group and Masterclasses on critical leadership skills.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also great networking opportunities happening outside your circle. This includes optional virtual Weekly Lounges and in-person regional events.</a:t>
            </a:r>
            <a:endParaRPr/>
          </a:p>
          <a:p>
            <a:pPr marL="0" lvl="0" indent="0" algn="l" rtl="0">
              <a:spcBef>
                <a:spcPts val="0"/>
              </a:spcBef>
              <a:spcAft>
                <a:spcPts val="0"/>
              </a:spcAft>
              <a:buNone/>
            </a:pPr>
            <a:endParaRPr/>
          </a:p>
          <a:p>
            <a:pPr marL="0" lvl="0" indent="0" algn="l" rtl="0">
              <a:spcBef>
                <a:spcPts val="0"/>
              </a:spcBef>
              <a:spcAft>
                <a:spcPts val="0"/>
              </a:spcAft>
              <a:buNone/>
            </a:pPr>
            <a:r>
              <a:rPr lang="en-US"/>
              <a:t>-Graduation from LLMC will take place March 17, 2026</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-Participation in LLMC only requires 1.5 hours of your time per week with the option invest up to 2.5 hours per week by participating in the Lounges. No other program can offer you so much for so little of your time.</a:t>
            </a:r>
            <a:endParaRPr/>
          </a:p>
        </p:txBody>
      </p:sp>
      <p:sp>
        <p:nvSpPr>
          <p:cNvPr id="405" name="Google Shape;405;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6" name="Google Shape;406;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5" name="Google Shape;445;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6" name="Google Shape;446;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Is there a fee to participate in the LLMC program?</a:t>
            </a:r>
            <a:endParaRPr/>
          </a:p>
          <a:p>
            <a:pPr marL="0" lvl="0" indent="0" algn="l" rtl="0">
              <a:spcBef>
                <a:spcPts val="0"/>
              </a:spcBef>
              <a:spcAft>
                <a:spcPts val="0"/>
              </a:spcAft>
              <a:buNone/>
            </a:pPr>
            <a:r>
              <a:rPr lang="en-US"/>
              <a:t>The program is free and open to all members of the Federal Public Service,</a:t>
            </a:r>
            <a:endParaRPr/>
          </a:p>
          <a:p>
            <a:pPr marL="0" lvl="0" indent="0" algn="l" rtl="0">
              <a:spcBef>
                <a:spcPts val="0"/>
              </a:spcBef>
              <a:spcAft>
                <a:spcPts val="0"/>
              </a:spcAft>
              <a:buNone/>
            </a:pPr>
            <a:r>
              <a:rPr lang="en-US"/>
              <a:t>the Defence Team, and Crown Corporations.</a:t>
            </a:r>
            <a:endParaRPr/>
          </a:p>
          <a:p>
            <a:pPr marL="0" lvl="0" indent="0" algn="l" rtl="0">
              <a:spcBef>
                <a:spcPts val="0"/>
              </a:spcBef>
              <a:spcAft>
                <a:spcPts val="0"/>
              </a:spcAft>
              <a:buNone/>
            </a:pPr>
            <a:endParaRPr/>
          </a:p>
          <a:p>
            <a:pPr marL="0" lvl="0" indent="0" algn="l" rtl="0">
              <a:spcBef>
                <a:spcPts val="0"/>
              </a:spcBef>
              <a:spcAft>
                <a:spcPts val="0"/>
              </a:spcAft>
              <a:buNone/>
            </a:pPr>
            <a:r>
              <a:rPr lang="en-US"/>
              <a:t>How will my circle date and time be determined?</a:t>
            </a:r>
            <a:endParaRPr/>
          </a:p>
          <a:p>
            <a:pPr marL="0" lvl="0" indent="0" algn="l" rtl="0">
              <a:spcBef>
                <a:spcPts val="0"/>
              </a:spcBef>
              <a:spcAft>
                <a:spcPts val="0"/>
              </a:spcAft>
              <a:buNone/>
            </a:pPr>
            <a:r>
              <a:rPr lang="en-US"/>
              <a:t>We will assign each member to a Circle based upon the preference indicated on the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I want to join a circle. Will I get a mentor?</a:t>
            </a:r>
            <a:endParaRPr/>
          </a:p>
          <a:p>
            <a:pPr marL="0" lvl="0" indent="0" algn="l" rtl="0">
              <a:spcBef>
                <a:spcPts val="0"/>
              </a:spcBef>
              <a:spcAft>
                <a:spcPts val="0"/>
              </a:spcAft>
              <a:buNone/>
            </a:pPr>
            <a:r>
              <a:rPr lang="en-US"/>
              <a:t>In your Circle, there will be opportunities to network and seek mentorship. However, LLMC does not contain a formal mentoring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Do I need my managers approval to participate?</a:t>
            </a:r>
            <a:endParaRPr/>
          </a:p>
          <a:p>
            <a:pPr marL="0" lvl="0" indent="0" algn="l" rtl="0">
              <a:spcBef>
                <a:spcPts val="0"/>
              </a:spcBef>
              <a:spcAft>
                <a:spcPts val="0"/>
              </a:spcAft>
              <a:buNone/>
            </a:pPr>
            <a:r>
              <a:rPr lang="en-US"/>
              <a:t>Yes, full engagement leads to the best outcomes for everyone and that is why</a:t>
            </a:r>
            <a:endParaRPr/>
          </a:p>
          <a:p>
            <a:pPr marL="0" lvl="0" indent="0" algn="l" rtl="0">
              <a:spcBef>
                <a:spcPts val="0"/>
              </a:spcBef>
              <a:spcAft>
                <a:spcPts val="0"/>
              </a:spcAft>
              <a:buNone/>
            </a:pPr>
            <a:r>
              <a:rPr lang="en-US"/>
              <a:t>we expect your full participation during Circle sessions and that your</a:t>
            </a:r>
            <a:endParaRPr/>
          </a:p>
          <a:p>
            <a:pPr marL="0" lvl="0" indent="0" algn="l" rtl="0">
              <a:spcBef>
                <a:spcPts val="0"/>
              </a:spcBef>
              <a:spcAft>
                <a:spcPts val="0"/>
              </a:spcAft>
              <a:buNone/>
            </a:pPr>
            <a:r>
              <a:rPr lang="en-US"/>
              <a:t>manager approves. If this is a barrier, please contact us.</a:t>
            </a:r>
            <a:endParaRPr/>
          </a:p>
          <a:p>
            <a:pPr marL="0" lvl="0" indent="0" algn="l" rtl="0">
              <a:spcBef>
                <a:spcPts val="0"/>
              </a:spcBef>
              <a:spcAft>
                <a:spcPts val="0"/>
              </a:spcAft>
              <a:buNone/>
            </a:pPr>
            <a:endParaRPr/>
          </a:p>
          <a:p>
            <a:pPr marL="0" lvl="0" indent="0" algn="l" rtl="0">
              <a:spcBef>
                <a:spcPts val="0"/>
              </a:spcBef>
              <a:spcAft>
                <a:spcPts val="0"/>
              </a:spcAft>
              <a:buNone/>
            </a:pPr>
            <a:r>
              <a:rPr lang="en-US"/>
              <a:t>Will french-only circles be available?</a:t>
            </a:r>
            <a:endParaRPr/>
          </a:p>
          <a:p>
            <a:pPr marL="0" lvl="0" indent="0" algn="l" rtl="0">
              <a:spcBef>
                <a:spcPts val="0"/>
              </a:spcBef>
              <a:spcAft>
                <a:spcPts val="0"/>
              </a:spcAft>
              <a:buNone/>
            </a:pPr>
            <a:r>
              <a:rPr lang="en-US"/>
              <a:t>Circles will be available in both official languages. In the application process, we ask you to select if you’d like your Circle to be in English or French.</a:t>
            </a:r>
            <a:endParaRPr/>
          </a:p>
          <a:p>
            <a:pPr marL="0" lvl="0" indent="0" algn="l" rtl="0">
              <a:spcBef>
                <a:spcPts val="0"/>
              </a:spcBef>
              <a:spcAft>
                <a:spcPts val="0"/>
              </a:spcAft>
              <a:buNone/>
            </a:pPr>
            <a:endParaRPr/>
          </a:p>
          <a:p>
            <a:pPr marL="0" lvl="0" indent="0" algn="l" rtl="0">
              <a:spcBef>
                <a:spcPts val="0"/>
              </a:spcBef>
              <a:spcAft>
                <a:spcPts val="0"/>
              </a:spcAft>
              <a:buNone/>
            </a:pPr>
            <a:r>
              <a:rPr lang="en-US"/>
              <a:t>What is the time commitment required to participate in LLMC?</a:t>
            </a:r>
            <a:endParaRPr/>
          </a:p>
          <a:p>
            <a:pPr marL="0" lvl="0" indent="0" algn="l" rtl="0">
              <a:spcBef>
                <a:spcPts val="0"/>
              </a:spcBef>
              <a:spcAft>
                <a:spcPts val="0"/>
              </a:spcAft>
              <a:buNone/>
            </a:pPr>
            <a:r>
              <a:rPr lang="en-US"/>
              <a:t>The minimum time commitment required to participate in LLMC is 1.5 hours per week. If you decide to attend the optional LLMC Lounges this increases</a:t>
            </a:r>
            <a:endParaRPr/>
          </a:p>
          <a:p>
            <a:pPr marL="0" lvl="0" indent="0" algn="l" rtl="0">
              <a:spcBef>
                <a:spcPts val="0"/>
              </a:spcBef>
              <a:spcAft>
                <a:spcPts val="0"/>
              </a:spcAft>
              <a:buNone/>
            </a:pPr>
            <a:r>
              <a:rPr lang="en-US"/>
              <a:t>your participation to 2.5 hours per week.</a:t>
            </a:r>
            <a:endParaRPr/>
          </a:p>
        </p:txBody>
      </p:sp>
      <p:sp>
        <p:nvSpPr>
          <p:cNvPr id="448" name="Google Shape;448;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9" name="Google Shape;449;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69" name="Google Shape;469;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0" name="Google Shape;470;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Join us in LLMC - The Doors Are Open! </a:t>
            </a:r>
            <a:endParaRPr/>
          </a:p>
          <a:p>
            <a:pPr marL="0" lvl="0" indent="0" algn="l" rtl="0">
              <a:spcBef>
                <a:spcPts val="0"/>
              </a:spcBef>
              <a:spcAft>
                <a:spcPts val="0"/>
              </a:spcAft>
              <a:buNone/>
            </a:pPr>
            <a:endParaRPr/>
          </a:p>
          <a:p>
            <a:pPr marL="0" lvl="0" indent="0" algn="l" rtl="0">
              <a:spcBef>
                <a:spcPts val="0"/>
              </a:spcBef>
              <a:spcAft>
                <a:spcPts val="0"/>
              </a:spcAft>
              <a:buNone/>
            </a:pPr>
            <a:r>
              <a:rPr lang="en-US"/>
              <a:t>The QR code on this screen will lead you to the LLMC 2025 registration form. </a:t>
            </a:r>
            <a:endParaRPr/>
          </a:p>
          <a:p>
            <a:pPr marL="0" lvl="0" indent="0" algn="l" rtl="0">
              <a:spcBef>
                <a:spcPts val="0"/>
              </a:spcBef>
              <a:spcAft>
                <a:spcPts val="0"/>
              </a:spcAft>
              <a:buNone/>
            </a:pPr>
            <a:endParaRPr/>
          </a:p>
          <a:p>
            <a:pPr marL="0" lvl="0" indent="0" algn="l" rtl="0">
              <a:spcBef>
                <a:spcPts val="0"/>
              </a:spcBef>
              <a:spcAft>
                <a:spcPts val="0"/>
              </a:spcAft>
              <a:buNone/>
            </a:pPr>
            <a:r>
              <a:rPr lang="en-US"/>
              <a:t>Leadership is not just about words, it’s about actions. Register now for LLMC and join the over 2,500 graduates who are taking meaningful steps in the right direction to create a stronger, more united public service.</a:t>
            </a:r>
            <a:endParaRPr/>
          </a:p>
          <a:p>
            <a:pPr marL="0" lvl="0" indent="0" algn="l" rtl="0">
              <a:spcBef>
                <a:spcPts val="0"/>
              </a:spcBef>
              <a:spcAft>
                <a:spcPts val="0"/>
              </a:spcAft>
              <a:buNone/>
            </a:pPr>
            <a:endParaRPr/>
          </a:p>
          <a:p>
            <a:pPr marL="0" lvl="0" indent="0" algn="l" rtl="0">
              <a:spcBef>
                <a:spcPts val="0"/>
              </a:spcBef>
              <a:spcAft>
                <a:spcPts val="0"/>
              </a:spcAft>
              <a:buNone/>
            </a:pPr>
            <a:r>
              <a:rPr lang="en-US"/>
              <a:t>This program is open to all Federal Public Servants, Defence Team members, and Crown Corporations. Registration is open until May 31, 2025.</a:t>
            </a:r>
            <a:endParaRPr/>
          </a:p>
          <a:p>
            <a:pPr marL="0" lvl="0" indent="0" algn="l" rtl="0">
              <a:spcBef>
                <a:spcPts val="0"/>
              </a:spcBef>
              <a:spcAft>
                <a:spcPts val="0"/>
              </a:spcAft>
              <a:buNone/>
            </a:pPr>
            <a:endParaRPr/>
          </a:p>
          <a:p>
            <a:pPr marL="0" lvl="0" indent="0" algn="l" rtl="0">
              <a:spcBef>
                <a:spcPts val="0"/>
              </a:spcBef>
              <a:spcAft>
                <a:spcPts val="0"/>
              </a:spcAft>
              <a:buNone/>
            </a:pPr>
            <a:r>
              <a:rPr lang="en-US"/>
              <a:t>Challenge: Help us bring LLMC to every leadership table in your organisation. </a:t>
            </a:r>
            <a:endParaRPr/>
          </a:p>
          <a:p>
            <a:pPr marL="0" lvl="0" indent="0" algn="l" rtl="0">
              <a:spcBef>
                <a:spcPts val="0"/>
              </a:spcBef>
              <a:spcAft>
                <a:spcPts val="0"/>
              </a:spcAft>
              <a:buNone/>
            </a:pPr>
            <a:endParaRPr/>
          </a:p>
          <a:p>
            <a:pPr marL="0" lvl="0" indent="0" algn="l" rtl="0">
              <a:spcBef>
                <a:spcPts val="0"/>
              </a:spcBef>
              <a:spcAft>
                <a:spcPts val="0"/>
              </a:spcAft>
              <a:buNone/>
            </a:pPr>
            <a:r>
              <a:rPr lang="en-US"/>
              <a:t>Make a list of your Top 10 current or emerging leaders and invite them to register and make a difference in our workplaces.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Let’s continue to lift each other higher, to share our knowledge, and to pay forward this exciting opportunity. </a:t>
            </a:r>
            <a:endParaRPr/>
          </a:p>
        </p:txBody>
      </p:sp>
      <p:sp>
        <p:nvSpPr>
          <p:cNvPr id="472" name="Google Shape;472;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3" name="Google Shape;473;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86" name="Google Shape;486;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7" name="Google Shape;487;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part today, I would like to share another one of our LLMC Success Stories. </a:t>
            </a:r>
            <a:endParaRPr/>
          </a:p>
          <a:p>
            <a:pPr marL="0" lvl="0" indent="0" algn="l" rtl="0">
              <a:spcBef>
                <a:spcPts val="0"/>
              </a:spcBef>
              <a:spcAft>
                <a:spcPts val="0"/>
              </a:spcAft>
              <a:buNone/>
            </a:pPr>
            <a:endParaRPr/>
          </a:p>
          <a:p>
            <a:pPr marL="0" lvl="0" indent="0" algn="l" rtl="0">
              <a:spcBef>
                <a:spcPts val="0"/>
              </a:spcBef>
              <a:spcAft>
                <a:spcPts val="0"/>
              </a:spcAft>
              <a:buNone/>
            </a:pPr>
            <a:r>
              <a:rPr lang="en-US"/>
              <a:t>Adam Emond is a Military Officer at National Defence who just graduated from cohort 4 of LLMC and has taken to time to share his experiences with the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[Play Testimonial Video]</a:t>
            </a:r>
            <a:endParaRPr>
              <a:highlight>
                <a:srgbClr val="FFFF00"/>
              </a:highlight>
            </a:endParaRPr>
          </a:p>
        </p:txBody>
      </p:sp>
      <p:sp>
        <p:nvSpPr>
          <p:cNvPr id="489" name="Google Shape;489;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0" name="Google Shape;490;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22c7998e0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Before we begin today’s meeting, let's do a check-in. The intent of LLMC is to have safe conversations about important subjects that will help transform the Federal Public Service by creating diverse and inclusive, psychologically safer workplaces.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The subjects may be difficult for some people to discuss. If at any point during this event you feel that you need to step away, you may leave to protect your mental health.</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Your health comes first.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If you need to talk to someone, whether before, during, or after the event, there is support available to you 24/7.</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Please note the contact information on this slide and in the chat.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Now let’s allow some time to reflect during our land acknowledgement.</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175" name="Google Shape;175;g3522c7998e0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7" name="Google Shape;497;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8" name="Google Shape;498;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Lifting as you Lead Mentoring Circles program is operated by the Diversity and Inclusion Office at National Defence. Here is their contact information if you would like to reach out to them with any questions.</a:t>
            </a:r>
            <a:endParaRPr/>
          </a:p>
        </p:txBody>
      </p:sp>
      <p:sp>
        <p:nvSpPr>
          <p:cNvPr id="500" name="Google Shape;500;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1" name="Google Shape;501;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9" name="Google Shape;519;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20" name="Google Shape;520;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close our meeting today, I will leave up the registration QR code for a few more minutes. I will also share a direct link in the chat, along with the LLMC wiki page where you can learn even more about the Lifting as you Lead Mentoring Circles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a:t>Don’t miss out on this one-of-kind opportunity. </a:t>
            </a:r>
            <a:endParaRPr/>
          </a:p>
          <a:p>
            <a:pPr marL="0" lvl="0" indent="0" algn="l" rtl="0">
              <a:spcBef>
                <a:spcPts val="0"/>
              </a:spcBef>
              <a:spcAft>
                <a:spcPts val="0"/>
              </a:spcAft>
              <a:buNone/>
            </a:pPr>
            <a:endParaRPr/>
          </a:p>
          <a:p>
            <a:pPr marL="0" lvl="0" indent="0" algn="l" rtl="0">
              <a:spcBef>
                <a:spcPts val="0"/>
              </a:spcBef>
              <a:spcAft>
                <a:spcPts val="0"/>
              </a:spcAft>
              <a:buNone/>
            </a:pPr>
            <a:r>
              <a:rPr lang="en-US"/>
              <a:t>By joining LLMC, you will have the opportunity to:</a:t>
            </a:r>
            <a:endParaRPr/>
          </a:p>
          <a:p>
            <a:pPr marL="0" lvl="0" indent="0" algn="l" rtl="0">
              <a:spcBef>
                <a:spcPts val="0"/>
              </a:spcBef>
              <a:spcAft>
                <a:spcPts val="0"/>
              </a:spcAft>
              <a:buNone/>
            </a:pPr>
            <a:endParaRPr/>
          </a:p>
          <a:p>
            <a:pPr marL="0" lvl="0" indent="0" algn="l" rtl="0">
              <a:spcBef>
                <a:spcPts val="0"/>
              </a:spcBef>
              <a:spcAft>
                <a:spcPts val="0"/>
              </a:spcAft>
              <a:buNone/>
            </a:pPr>
            <a:r>
              <a:rPr lang="en-US"/>
              <a:t>-Build meaningful relationships with a diverse group, across departments, from coast to coast to coast;</a:t>
            </a:r>
            <a:endParaRPr/>
          </a:p>
          <a:p>
            <a:pPr marL="0" lvl="0" indent="0" algn="l" rtl="0">
              <a:spcBef>
                <a:spcPts val="0"/>
              </a:spcBef>
              <a:spcAft>
                <a:spcPts val="0"/>
              </a:spcAft>
              <a:buNone/>
            </a:pPr>
            <a:endParaRPr/>
          </a:p>
          <a:p>
            <a:pPr marL="0" lvl="0" indent="0" algn="l" rtl="0">
              <a:spcBef>
                <a:spcPts val="0"/>
              </a:spcBef>
              <a:spcAft>
                <a:spcPts val="0"/>
              </a:spcAft>
              <a:buNone/>
            </a:pPr>
            <a:r>
              <a:rPr lang="en-US"/>
              <a:t>-Accelerate your career development by expanding your network beyond your current team or organization; and</a:t>
            </a:r>
            <a:endParaRPr/>
          </a:p>
          <a:p>
            <a:pPr marL="0" lvl="0" indent="0" algn="l" rtl="0">
              <a:spcBef>
                <a:spcPts val="0"/>
              </a:spcBef>
              <a:spcAft>
                <a:spcPts val="0"/>
              </a:spcAft>
              <a:buNone/>
            </a:pPr>
            <a:endParaRPr/>
          </a:p>
          <a:p>
            <a:pPr marL="0" lvl="0" indent="0" algn="l" rtl="0">
              <a:spcBef>
                <a:spcPts val="0"/>
              </a:spcBef>
              <a:spcAft>
                <a:spcPts val="0"/>
              </a:spcAft>
              <a:buNone/>
            </a:pPr>
            <a:r>
              <a:rPr lang="en-US"/>
              <a:t>-Get the resources you need to become a more confident, inclusive leader.</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[Feel free to add your own closing comment here.]</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Thank you for your time today, and I look forward to seeing you in LLMC 2025!</a:t>
            </a:r>
            <a:endParaRPr/>
          </a:p>
        </p:txBody>
      </p:sp>
      <p:sp>
        <p:nvSpPr>
          <p:cNvPr id="522" name="Google Shape;522;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23" name="Google Shape;523;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0" name="Google Shape;200;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1" name="Google Shape;201;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[The provided land acknowledgement was developed by members of the Algonquin community for use in Ottawa. Please feel free to add your own if you’d like.]</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We acknowledge that our offices are located in Ottawa, are on the unceded, unsurrendered Territory of the Anishinaabe Algonquin Nation whose presence here reaches back to time immemorial.</a:t>
            </a:r>
            <a:endParaRPr/>
          </a:p>
          <a:p>
            <a:pPr marL="0" lvl="0" indent="0" algn="l" rtl="0">
              <a:spcBef>
                <a:spcPts val="0"/>
              </a:spcBef>
              <a:spcAft>
                <a:spcPts val="0"/>
              </a:spcAft>
              <a:buNone/>
            </a:pPr>
            <a:endParaRPr/>
          </a:p>
          <a:p>
            <a:pPr marL="0" lvl="0" indent="0" algn="l" rtl="0">
              <a:spcBef>
                <a:spcPts val="0"/>
              </a:spcBef>
              <a:spcAft>
                <a:spcPts val="0"/>
              </a:spcAft>
              <a:buNone/>
            </a:pPr>
            <a:r>
              <a:rPr lang="en-US"/>
              <a:t>The Algonquins are the customary keepers and defenders of the Ottawa River Watershed and its tributaries. We honour their long history of welcoming many Nations to this beautiful territory and uphold and uplift the voices and values of our Host Nation. </a:t>
            </a:r>
            <a:endParaRPr/>
          </a:p>
          <a:p>
            <a:pPr marL="0" lvl="0" indent="0" algn="l" rtl="0">
              <a:spcBef>
                <a:spcPts val="0"/>
              </a:spcBef>
              <a:spcAft>
                <a:spcPts val="0"/>
              </a:spcAft>
              <a:buNone/>
            </a:pPr>
            <a:r>
              <a:rPr lang="en-US"/>
              <a:t> We respect and affirm the inherent and Treaty Rights of all Indigenous Peoples across this land. </a:t>
            </a:r>
            <a:endParaRPr/>
          </a:p>
          <a:p>
            <a:pPr marL="0" lvl="0" indent="0" algn="l" rtl="0">
              <a:spcBef>
                <a:spcPts val="0"/>
              </a:spcBef>
              <a:spcAft>
                <a:spcPts val="0"/>
              </a:spcAft>
              <a:buNone/>
            </a:pPr>
            <a:endParaRPr/>
          </a:p>
          <a:p>
            <a:pPr marL="0" lvl="0" indent="0" algn="l" rtl="0">
              <a:spcBef>
                <a:spcPts val="0"/>
              </a:spcBef>
              <a:spcAft>
                <a:spcPts val="0"/>
              </a:spcAft>
              <a:buNone/>
            </a:pPr>
            <a:r>
              <a:rPr lang="en-US"/>
              <a:t> We recognize the historical oppression of original lands, cultures and peoples in what we now know as Canada and strongly believe that the arts contribute to the journey of healing and decolonization that we all share together. </a:t>
            </a:r>
            <a:endParaRPr/>
          </a:p>
          <a:p>
            <a:pPr marL="0" lvl="0" indent="0" algn="l" rtl="0">
              <a:spcBef>
                <a:spcPts val="0"/>
              </a:spcBef>
              <a:spcAft>
                <a:spcPts val="0"/>
              </a:spcAft>
              <a:buNone/>
            </a:pPr>
            <a:r>
              <a:rPr lang="en-US"/>
              <a:t>This acknowledgment only becomes meaningful when combined with accountable relationships and informed actions. This acts only as a first step in honouring the unsurrendered land we operate on. </a:t>
            </a:r>
            <a:endParaRPr/>
          </a:p>
          <a:p>
            <a:pPr marL="0" lvl="0" indent="0" algn="l" rtl="0">
              <a:spcBef>
                <a:spcPts val="0"/>
              </a:spcBef>
              <a:spcAft>
                <a:spcPts val="0"/>
              </a:spcAft>
              <a:buNone/>
            </a:pPr>
            <a:endParaRPr/>
          </a:p>
          <a:p>
            <a:pPr marL="0" lvl="0" indent="0" algn="l" rtl="0">
              <a:spcBef>
                <a:spcPts val="0"/>
              </a:spcBef>
              <a:spcAft>
                <a:spcPts val="0"/>
              </a:spcAft>
              <a:buNone/>
            </a:pPr>
            <a:r>
              <a:rPr lang="en-US"/>
              <a:t>We continue to honour the people, elders, and Indigenous ancestors of this land.</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take a moment to identify and reflect on the territories on which you reside and work. If you are unsure, please visit native-land.ca</a:t>
            </a:r>
            <a:endParaRPr/>
          </a:p>
        </p:txBody>
      </p:sp>
      <p:sp>
        <p:nvSpPr>
          <p:cNvPr id="203" name="Google Shape;203;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4" name="Google Shape;204;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2" name="Google Shape;212;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3" name="Google Shape;213;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Lifting as you Lead Mentoring Circles (LLMC): An Introduction</a:t>
            </a:r>
            <a:endParaRPr/>
          </a:p>
          <a:p>
            <a:pPr marL="0" lvl="0" indent="0" algn="l" rtl="0">
              <a:spcBef>
                <a:spcPts val="0"/>
              </a:spcBef>
              <a:spcAft>
                <a:spcPts val="0"/>
              </a:spcAft>
              <a:buNone/>
            </a:pPr>
            <a:endParaRPr/>
          </a:p>
          <a:p>
            <a:pPr marL="0" lvl="0" indent="0" algn="l" rtl="0">
              <a:spcBef>
                <a:spcPts val="0"/>
              </a:spcBef>
              <a:spcAft>
                <a:spcPts val="0"/>
              </a:spcAft>
              <a:buNone/>
            </a:pPr>
            <a:r>
              <a:rPr lang="en-US"/>
              <a:t>To start our event today, we will first take a few moments to meet LLMC’s Founder, Samantha Moonsammy, and some LLMC graduates to learn how this program has supported their personal and professional growth. </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[Play LLMC Promotional Video]</a:t>
            </a:r>
            <a:endParaRPr>
              <a:highlight>
                <a:srgbClr val="FFFF00"/>
              </a:highlight>
            </a:endParaRPr>
          </a:p>
        </p:txBody>
      </p:sp>
      <p:sp>
        <p:nvSpPr>
          <p:cNvPr id="215" name="Google Shape;215;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6" name="Google Shape;216;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3" name="Google Shape;223;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4" name="Google Shape;224;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our time together today, we are going to explore:</a:t>
            </a:r>
            <a:endParaRPr/>
          </a:p>
          <a:p>
            <a:pPr marL="0" lvl="0" indent="0" algn="l" rtl="0">
              <a:spcBef>
                <a:spcPts val="0"/>
              </a:spcBef>
              <a:spcAft>
                <a:spcPts val="0"/>
              </a:spcAft>
              <a:buNone/>
            </a:pPr>
            <a:endParaRPr/>
          </a:p>
          <a:p>
            <a:pPr marL="0" lvl="0" indent="0" algn="l" rtl="0">
              <a:spcBef>
                <a:spcPts val="0"/>
              </a:spcBef>
              <a:spcAft>
                <a:spcPts val="0"/>
              </a:spcAft>
              <a:buNone/>
            </a:pPr>
            <a:r>
              <a:rPr lang="en-US"/>
              <a:t>What makes LLMC unique</a:t>
            </a:r>
            <a:endParaRPr/>
          </a:p>
          <a:p>
            <a:pPr marL="0" lvl="0" indent="0" algn="l" rtl="0">
              <a:spcBef>
                <a:spcPts val="0"/>
              </a:spcBef>
              <a:spcAft>
                <a:spcPts val="0"/>
              </a:spcAft>
              <a:buNone/>
            </a:pPr>
            <a:r>
              <a:rPr lang="en-US"/>
              <a:t>How LLMC works</a:t>
            </a:r>
            <a:endParaRPr/>
          </a:p>
          <a:p>
            <a:pPr marL="0" lvl="0" indent="0" algn="l" rtl="0">
              <a:spcBef>
                <a:spcPts val="0"/>
              </a:spcBef>
              <a:spcAft>
                <a:spcPts val="0"/>
              </a:spcAft>
              <a:buNone/>
            </a:pPr>
            <a:r>
              <a:rPr lang="en-US"/>
              <a:t>How you can become a part of this groundbreaking initiative</a:t>
            </a:r>
            <a:endParaRPr/>
          </a:p>
        </p:txBody>
      </p:sp>
      <p:sp>
        <p:nvSpPr>
          <p:cNvPr id="226" name="Google Shape;226;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7" name="Google Shape;227;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6" name="Google Shape;246;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7" name="Google Shape;247;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highlight>
                  <a:srgbClr val="FFFF00"/>
                </a:highlight>
              </a:rPr>
              <a:t>[Self-introduction. Feel free to include anything you would like to share, why you decided to talk about the LLMC today, your links with the programme or your experience of the programme]</a:t>
            </a:r>
            <a:endParaRPr>
              <a:highlight>
                <a:srgbClr val="FFFF00"/>
              </a:highlight>
            </a:endParaRPr>
          </a:p>
          <a:p>
            <a:pPr marL="0" lvl="0" indent="0" algn="l" rtl="0">
              <a:spcBef>
                <a:spcPts val="0"/>
              </a:spcBef>
              <a:spcAft>
                <a:spcPts val="0"/>
              </a:spcAft>
              <a:buNone/>
            </a:pPr>
            <a:endParaRPr>
              <a:highlight>
                <a:srgbClr val="FFFF00"/>
              </a:highlight>
            </a:endParaRPr>
          </a:p>
        </p:txBody>
      </p:sp>
      <p:sp>
        <p:nvSpPr>
          <p:cNvPr id="249" name="Google Shape;249;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0" name="Google Shape;250;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0" name="Google Shape;260;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1" name="Google Shape;261;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LLMC is an interdepartmental program that is brought to you by the Materiel Group at National Defence.</a:t>
            </a:r>
            <a:endParaRPr/>
          </a:p>
          <a:p>
            <a:pPr marL="0" lvl="0" indent="0" algn="l" rtl="0">
              <a:spcBef>
                <a:spcPts val="0"/>
              </a:spcBef>
              <a:spcAft>
                <a:spcPts val="0"/>
              </a:spcAft>
              <a:buNone/>
            </a:pPr>
            <a:endParaRPr/>
          </a:p>
          <a:p>
            <a:pPr marL="0" lvl="0" indent="0" algn="l" rtl="0">
              <a:spcBef>
                <a:spcPts val="0"/>
              </a:spcBef>
              <a:spcAft>
                <a:spcPts val="0"/>
              </a:spcAft>
              <a:buNone/>
            </a:pPr>
            <a:r>
              <a:rPr lang="en-US"/>
              <a:t>Samantha Moonsammy created the Lifting as you Lead Mentoring Circles program (LLMC) in 2021 in response to conversations with the people at National Defence’s Materiel Group that highlighted their desire to build connections with their colleagues, contribute more, and find career opportunities. </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to make truly meaningful change, she knew that LLMC needed to be a collective effort. By expanding the program to include the Defence Team, other government departments, and crown corporations, LLMC is breaking down silos and fostering collaboration across the public sector. With the unwavering support of Materiel Group’s Assistant Deputy Minister, Nancy Tremblay, this strategic approach strengthens our leadership ecosystem, brings fresh perspectives into decision-making, and drives innovation at all levels.</a:t>
            </a:r>
            <a:endParaRPr/>
          </a:p>
        </p:txBody>
      </p:sp>
      <p:sp>
        <p:nvSpPr>
          <p:cNvPr id="263" name="Google Shape;263;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4" name="Google Shape;264;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2" name="Google Shape;28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3" name="Google Shape;28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Did you know that according to a study done by Gallup in 2022 that 75% of leaders say mentoring played a key role in their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LLMC is a free group mentorship program that is breaking down barriers across our organizations to provide opportunities for all Canada Public Service and Defence Team members, from students to executives, to advance their careers. </a:t>
            </a:r>
            <a:endParaRPr/>
          </a:p>
          <a:p>
            <a:pPr marL="0" lvl="0" indent="0" algn="l" rtl="0">
              <a:spcBef>
                <a:spcPts val="0"/>
              </a:spcBef>
              <a:spcAft>
                <a:spcPts val="0"/>
              </a:spcAft>
              <a:buNone/>
            </a:pPr>
            <a:endParaRPr/>
          </a:p>
          <a:p>
            <a:pPr marL="0" lvl="0" indent="0" algn="l" rtl="0">
              <a:spcBef>
                <a:spcPts val="0"/>
              </a:spcBef>
              <a:spcAft>
                <a:spcPts val="0"/>
              </a:spcAft>
              <a:buNone/>
            </a:pPr>
            <a:r>
              <a:rPr lang="en-US"/>
              <a:t>Since its debut in 2021, LLMC has elevated the careers of over 2,500 participants, playing a vital role in creating inclusive leaders who create innovative workplaces, advocate for change, and take care of the people-side of business.</a:t>
            </a:r>
            <a:endParaRPr/>
          </a:p>
        </p:txBody>
      </p:sp>
      <p:sp>
        <p:nvSpPr>
          <p:cNvPr id="285" name="Google Shape;28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6" name="Google Shape;28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9" name="Google Shape;29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0" name="Google Shape;300;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Starting in September 2025, LLMC is a free 10-week inclusive leadership development program that focuses on immersive learning in a group mentoring setting.</a:t>
            </a:r>
            <a:endParaRPr/>
          </a:p>
          <a:p>
            <a:pPr marL="0" lvl="0" indent="0" algn="l" rtl="0">
              <a:spcBef>
                <a:spcPts val="0"/>
              </a:spcBef>
              <a:spcAft>
                <a:spcPts val="0"/>
              </a:spcAft>
              <a:buNone/>
            </a:pPr>
            <a:endParaRPr/>
          </a:p>
          <a:p>
            <a:pPr marL="0" lvl="0" indent="0" algn="l" rtl="0">
              <a:spcBef>
                <a:spcPts val="0"/>
              </a:spcBef>
              <a:spcAft>
                <a:spcPts val="0"/>
              </a:spcAft>
              <a:buNone/>
            </a:pPr>
            <a:r>
              <a:rPr lang="en-US"/>
              <a:t>LLMC offers: </a:t>
            </a:r>
            <a:endParaRPr/>
          </a:p>
          <a:p>
            <a:pPr marL="0" lvl="0" indent="0" algn="l" rtl="0">
              <a:spcBef>
                <a:spcPts val="0"/>
              </a:spcBef>
              <a:spcAft>
                <a:spcPts val="0"/>
              </a:spcAft>
              <a:buNone/>
            </a:pPr>
            <a:endParaRPr/>
          </a:p>
          <a:p>
            <a:pPr marL="0" lvl="0" indent="0" algn="l" rtl="0">
              <a:spcBef>
                <a:spcPts val="0"/>
              </a:spcBef>
              <a:spcAft>
                <a:spcPts val="0"/>
              </a:spcAft>
              <a:buNone/>
            </a:pPr>
            <a:r>
              <a:rPr lang="en-US"/>
              <a:t>Small group mentoring circles for an immersive learning experience; </a:t>
            </a:r>
            <a:endParaRPr/>
          </a:p>
          <a:p>
            <a:pPr marL="0" lvl="0" indent="0" algn="l" rtl="0">
              <a:spcBef>
                <a:spcPts val="0"/>
              </a:spcBef>
              <a:spcAft>
                <a:spcPts val="0"/>
              </a:spcAft>
              <a:buNone/>
            </a:pPr>
            <a:endParaRPr/>
          </a:p>
          <a:p>
            <a:pPr marL="0" lvl="0" indent="0" algn="l" rtl="0">
              <a:spcBef>
                <a:spcPts val="0"/>
              </a:spcBef>
              <a:spcAft>
                <a:spcPts val="0"/>
              </a:spcAft>
              <a:buNone/>
            </a:pPr>
            <a:r>
              <a:rPr lang="en-US"/>
              <a:t>Masterclass sessions to get you real-time leadership skills you can directly implement</a:t>
            </a:r>
            <a:endParaRPr/>
          </a:p>
          <a:p>
            <a:pPr marL="0" lvl="0" indent="0" algn="l" rtl="0">
              <a:spcBef>
                <a:spcPts val="0"/>
              </a:spcBef>
              <a:spcAft>
                <a:spcPts val="0"/>
              </a:spcAft>
              <a:buNone/>
            </a:pPr>
            <a:r>
              <a:rPr lang="en-US"/>
              <a:t>in your organization; and </a:t>
            </a:r>
            <a:endParaRPr/>
          </a:p>
          <a:p>
            <a:pPr marL="0" lvl="0" indent="0" algn="l" rtl="0">
              <a:spcBef>
                <a:spcPts val="0"/>
              </a:spcBef>
              <a:spcAft>
                <a:spcPts val="0"/>
              </a:spcAft>
              <a:buNone/>
            </a:pPr>
            <a:endParaRPr/>
          </a:p>
          <a:p>
            <a:pPr marL="0" lvl="0" indent="0" algn="l" rtl="0">
              <a:spcBef>
                <a:spcPts val="0"/>
              </a:spcBef>
              <a:spcAft>
                <a:spcPts val="0"/>
              </a:spcAft>
              <a:buNone/>
            </a:pPr>
            <a:r>
              <a:rPr lang="en-US"/>
              <a:t>Ongoing opportunities to build your network of supportive mentors.</a:t>
            </a:r>
            <a:endParaRPr/>
          </a:p>
        </p:txBody>
      </p:sp>
      <p:sp>
        <p:nvSpPr>
          <p:cNvPr id="302" name="Google Shape;30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3" name="Google Shape;30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30425"/>
            <a:ext cx="7772400" cy="1470025"/>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371600" y="3886200"/>
            <a:ext cx="6400800" cy="1752600"/>
          </a:xfrm>
          <a:prstGeom prst="rect">
            <a:avLst/>
          </a:prstGeom>
          <a:noFill/>
          <a:ln>
            <a:noFill/>
          </a:ln>
        </p:spPr>
        <p:txBody>
          <a:bodyPr spcFirstLastPara="1" wrap="square" lIns="91450" tIns="45700" rIns="91450" bIns="45700" anchor="t" anchorCtr="0">
            <a:normAutofit/>
          </a:bodyPr>
          <a:lstStyle>
            <a:lvl1pPr lvl="0" algn="ctr">
              <a:spcBef>
                <a:spcPts val="600"/>
              </a:spcBef>
              <a:spcAft>
                <a:spcPts val="0"/>
              </a:spcAft>
              <a:buClr>
                <a:srgbClr val="888888"/>
              </a:buClr>
              <a:buSzPts val="3200"/>
              <a:buNone/>
              <a:defRPr>
                <a:solidFill>
                  <a:srgbClr val="888888"/>
                </a:solidFill>
              </a:defRPr>
            </a:lvl1pPr>
            <a:lvl2pPr lvl="1" algn="ctr">
              <a:spcBef>
                <a:spcPts val="600"/>
              </a:spcBef>
              <a:spcAft>
                <a:spcPts val="0"/>
              </a:spcAft>
              <a:buClr>
                <a:srgbClr val="888888"/>
              </a:buClr>
              <a:buSzPts val="2800"/>
              <a:buNone/>
              <a:defRPr>
                <a:solidFill>
                  <a:srgbClr val="888888"/>
                </a:solidFill>
              </a:defRPr>
            </a:lvl2pPr>
            <a:lvl3pPr lvl="2" algn="ctr">
              <a:spcBef>
                <a:spcPts val="40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75"/>
          </a:xfrm>
          <a:prstGeom prst="rect">
            <a:avLst/>
          </a:prstGeom>
          <a:noFill/>
          <a:ln>
            <a:noFill/>
          </a:ln>
        </p:spPr>
        <p:txBody>
          <a:bodyPr spcFirstLastPara="1" wrap="square" lIns="91450" tIns="45700" rIns="91450"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187"/>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400"/>
              </a:spcBef>
              <a:spcAft>
                <a:spcPts val="0"/>
              </a:spcAft>
              <a:buClr>
                <a:srgbClr val="888888"/>
              </a:buClr>
              <a:buSzPts val="1800"/>
              <a:buNone/>
              <a:defRPr sz="1800">
                <a:solidFill>
                  <a:srgbClr val="888888"/>
                </a:solidFill>
              </a:defRPr>
            </a:lvl2pPr>
            <a:lvl3pPr marL="1371600" lvl="2" indent="-228600" algn="l">
              <a:spcBef>
                <a:spcPts val="400"/>
              </a:spcBef>
              <a:spcAft>
                <a:spcPts val="0"/>
              </a:spcAft>
              <a:buClr>
                <a:srgbClr val="888888"/>
              </a:buClr>
              <a:buSzPts val="1600"/>
              <a:buNone/>
              <a:defRPr sz="1600">
                <a:solidFill>
                  <a:srgbClr val="888888"/>
                </a:solidFill>
              </a:defRPr>
            </a:lvl3pPr>
            <a:lvl4pPr marL="1828800" lvl="3" indent="-228600" algn="l">
              <a:spcBef>
                <a:spcPts val="200"/>
              </a:spcBef>
              <a:spcAft>
                <a:spcPts val="0"/>
              </a:spcAft>
              <a:buClr>
                <a:srgbClr val="888888"/>
              </a:buClr>
              <a:buSzPts val="1400"/>
              <a:buNone/>
              <a:defRPr sz="1400">
                <a:solidFill>
                  <a:srgbClr val="888888"/>
                </a:solidFill>
              </a:defRPr>
            </a:lvl4pPr>
            <a:lvl5pPr marL="2286000" lvl="4" indent="-228600" algn="l">
              <a:spcBef>
                <a:spcPts val="200"/>
              </a:spcBef>
              <a:spcAft>
                <a:spcPts val="0"/>
              </a:spcAft>
              <a:buClr>
                <a:srgbClr val="888888"/>
              </a:buClr>
              <a:buSzPts val="1400"/>
              <a:buNone/>
              <a:defRPr sz="1400">
                <a:solidFill>
                  <a:srgbClr val="888888"/>
                </a:solidFill>
              </a:defRPr>
            </a:lvl5pPr>
            <a:lvl6pPr marL="2743200" lvl="5" indent="-228600" algn="l">
              <a:spcBef>
                <a:spcPts val="200"/>
              </a:spcBef>
              <a:spcAft>
                <a:spcPts val="0"/>
              </a:spcAft>
              <a:buClr>
                <a:srgbClr val="888888"/>
              </a:buClr>
              <a:buSzPts val="1400"/>
              <a:buNone/>
              <a:defRPr sz="1400">
                <a:solidFill>
                  <a:srgbClr val="888888"/>
                </a:solidFill>
              </a:defRPr>
            </a:lvl6pPr>
            <a:lvl7pPr marL="3200400" lvl="6" indent="-228600" algn="l">
              <a:spcBef>
                <a:spcPts val="200"/>
              </a:spcBef>
              <a:spcAft>
                <a:spcPts val="0"/>
              </a:spcAft>
              <a:buClr>
                <a:srgbClr val="888888"/>
              </a:buClr>
              <a:buSzPts val="1400"/>
              <a:buNone/>
              <a:defRPr sz="1400">
                <a:solidFill>
                  <a:srgbClr val="888888"/>
                </a:solidFill>
              </a:defRPr>
            </a:lvl7pPr>
            <a:lvl8pPr marL="3657600" lvl="7" indent="-228600" algn="l">
              <a:spcBef>
                <a:spcPts val="200"/>
              </a:spcBef>
              <a:spcAft>
                <a:spcPts val="0"/>
              </a:spcAft>
              <a:buClr>
                <a:srgbClr val="888888"/>
              </a:buClr>
              <a:buSzPts val="1400"/>
              <a:buNone/>
              <a:defRPr sz="1400">
                <a:solidFill>
                  <a:srgbClr val="888888"/>
                </a:solidFill>
              </a:defRPr>
            </a:lvl8pPr>
            <a:lvl9pPr marL="4114800" lvl="8" indent="-228600" algn="l">
              <a:spcBef>
                <a:spcPts val="20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88"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88"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775"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775"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50" tIns="45700" rIns="91450" bIns="45700" anchor="t" anchorCtr="0">
            <a:normAutofit/>
          </a:bodyPr>
          <a:lstStyle>
            <a:lvl1pPr marL="457200" lvl="0" indent="-431800" algn="l">
              <a:spcBef>
                <a:spcPts val="600"/>
              </a:spcBef>
              <a:spcAft>
                <a:spcPts val="0"/>
              </a:spcAft>
              <a:buClr>
                <a:schemeClr val="dk1"/>
              </a:buClr>
              <a:buSzPts val="3200"/>
              <a:buChar char="•"/>
              <a:defRPr sz="3200"/>
            </a:lvl1pPr>
            <a:lvl2pPr marL="914400" lvl="1" indent="-406400" algn="l">
              <a:spcBef>
                <a:spcPts val="600"/>
              </a:spcBef>
              <a:spcAft>
                <a:spcPts val="0"/>
              </a:spcAft>
              <a:buClr>
                <a:schemeClr val="dk1"/>
              </a:buClr>
              <a:buSzPts val="2800"/>
              <a:buChar char="–"/>
              <a:defRPr sz="2800"/>
            </a:lvl2pPr>
            <a:lvl3pPr marL="1371600" lvl="2" indent="-381000" algn="l">
              <a:spcBef>
                <a:spcPts val="40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iki.gccollab.ca/Learning_Library"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9.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forms-formulaires.alpha.canada.ca/en/id/cm8g7rovp001cvp68rdglojzf" TargetMode="External"/><Relationship Id="rId5" Type="http://schemas.openxmlformats.org/officeDocument/2006/relationships/image" Target="../media/image34.jp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qBrfuNqcVeI?feature=oembed" TargetMode="Externa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hyperlink" Target="https://youtu.be/qBrfuNqcVe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iki.gccollab.ca/%20Diversity_and_Inclusion_Office" TargetMode="External"/><Relationship Id="rId4" Type="http://schemas.openxmlformats.org/officeDocument/2006/relationships/hyperlink" Target="mailto:LiftingasyouLead-Dirigerenelevantlesautres@forces.gc.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Ns9AP3TP_6U?feature=oembed" TargetMode="Externa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youtu.be/Ns9AP3TP_6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5474640" y="803264"/>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168" name="Google Shape;168;p25"/>
          <p:cNvSpPr/>
          <p:nvPr/>
        </p:nvSpPr>
        <p:spPr>
          <a:xfrm>
            <a:off x="5292777" y="2432048"/>
            <a:ext cx="7699337" cy="3174704"/>
          </a:xfrm>
          <a:custGeom>
            <a:avLst/>
            <a:gdLst/>
            <a:ahLst/>
            <a:cxnLst/>
            <a:rect l="l" t="t" r="r" b="b"/>
            <a:pathLst>
              <a:path w="7699337" h="3174704" extrusionOk="0">
                <a:moveTo>
                  <a:pt x="0" y="0"/>
                </a:moveTo>
                <a:lnTo>
                  <a:pt x="7699336" y="0"/>
                </a:lnTo>
                <a:lnTo>
                  <a:pt x="7699336" y="3174704"/>
                </a:lnTo>
                <a:lnTo>
                  <a:pt x="0" y="317470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69" name="Google Shape;169;p25"/>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170" name="Google Shape;170;p25"/>
          <p:cNvSpPr/>
          <p:nvPr/>
        </p:nvSpPr>
        <p:spPr>
          <a:xfrm>
            <a:off x="5292777" y="6712614"/>
            <a:ext cx="7702429" cy="725883"/>
          </a:xfrm>
          <a:custGeom>
            <a:avLst/>
            <a:gdLst/>
            <a:ahLst/>
            <a:cxnLst/>
            <a:rect l="l" t="t" r="r" b="b"/>
            <a:pathLst>
              <a:path w="7702429" h="725883" extrusionOk="0">
                <a:moveTo>
                  <a:pt x="0" y="0"/>
                </a:moveTo>
                <a:lnTo>
                  <a:pt x="7702428" y="0"/>
                </a:lnTo>
                <a:lnTo>
                  <a:pt x="7702428" y="725883"/>
                </a:lnTo>
                <a:lnTo>
                  <a:pt x="0" y="725883"/>
                </a:lnTo>
                <a:lnTo>
                  <a:pt x="0" y="0"/>
                </a:lnTo>
                <a:close/>
              </a:path>
            </a:pathLst>
          </a:custGeom>
          <a:blipFill rotWithShape="1">
            <a:blip r:embed="rId6">
              <a:alphaModFix/>
            </a:blip>
            <a:stretch>
              <a:fillRect/>
            </a:stretch>
          </a:blipFill>
          <a:ln>
            <a:noFill/>
          </a:ln>
        </p:spPr>
        <p:txBody>
          <a:bodyPr/>
          <a:lstStyle/>
          <a:p>
            <a:endParaRPr lang="en-US"/>
          </a:p>
        </p:txBody>
      </p:sp>
      <p:sp>
        <p:nvSpPr>
          <p:cNvPr id="171" name="Google Shape;171;p25"/>
          <p:cNvSpPr txBox="1"/>
          <p:nvPr/>
        </p:nvSpPr>
        <p:spPr>
          <a:xfrm>
            <a:off x="6097660" y="8313966"/>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Brought to you by the Diversity and Inclusion Office, Materiel Group, National Defence</a:t>
            </a:r>
            <a:endParaRPr/>
          </a:p>
        </p:txBody>
      </p:sp>
      <p:sp>
        <p:nvSpPr>
          <p:cNvPr id="172" name="Google Shape;172;p25"/>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p:nvPr/>
        </p:nvSpPr>
        <p:spPr>
          <a:xfrm>
            <a:off x="1265761" y="542203"/>
            <a:ext cx="157566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Why Group Mentoring?</a:t>
            </a:r>
            <a:endParaRPr/>
          </a:p>
        </p:txBody>
      </p:sp>
      <p:grpSp>
        <p:nvGrpSpPr>
          <p:cNvPr id="321" name="Google Shape;321;p35"/>
          <p:cNvGrpSpPr/>
          <p:nvPr/>
        </p:nvGrpSpPr>
        <p:grpSpPr>
          <a:xfrm>
            <a:off x="10958471" y="3728867"/>
            <a:ext cx="6063768" cy="6063768"/>
            <a:chOff x="0" y="0"/>
            <a:chExt cx="6350000" cy="6350000"/>
          </a:xfrm>
        </p:grpSpPr>
        <p:sp>
          <p:nvSpPr>
            <p:cNvPr id="322" name="Google Shape;322;p35"/>
            <p:cNvSpPr/>
            <p:nvPr/>
          </p:nvSpPr>
          <p:spPr>
            <a:xfrm>
              <a:off x="0" y="0"/>
              <a:ext cx="6350000" cy="6350000"/>
            </a:xfrm>
            <a:custGeom>
              <a:avLst/>
              <a:gdLst/>
              <a:ahLst/>
              <a:cxnLst/>
              <a:rect l="l" t="t" r="r" b="b"/>
              <a:pathLst>
                <a:path w="6350000" h="6350000" extrusionOk="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199010" y="359986"/>
              <a:ext cx="5898640" cy="5630028"/>
            </a:xfrm>
            <a:custGeom>
              <a:avLst/>
              <a:gdLst/>
              <a:ahLst/>
              <a:cxnLst/>
              <a:rect l="l" t="t" r="r" b="b"/>
              <a:pathLst>
                <a:path w="5898640" h="5630028" extrusionOk="0">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3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25" name="Google Shape;325;p35"/>
          <p:cNvSpPr txBox="1"/>
          <p:nvPr/>
        </p:nvSpPr>
        <p:spPr>
          <a:xfrm>
            <a:off x="1497455" y="3596571"/>
            <a:ext cx="8920200" cy="6195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49" b="0" i="0" u="none" strike="noStrike" cap="none">
                <a:solidFill>
                  <a:srgbClr val="000000"/>
                </a:solidFill>
                <a:latin typeface="Montserrat"/>
                <a:ea typeface="Montserrat"/>
                <a:cs typeface="Montserrat"/>
                <a:sym typeface="Montserrat"/>
              </a:rPr>
              <a:t>At LLMC everyone is a mentor; including YOU.</a:t>
            </a:r>
            <a:endParaRPr/>
          </a:p>
          <a:p>
            <a:pPr marL="0" marR="0" lvl="0" indent="0" algn="l" rtl="0">
              <a:lnSpc>
                <a:spcPct val="115000"/>
              </a:lnSpc>
              <a:spcBef>
                <a:spcPts val="0"/>
              </a:spcBef>
              <a:spcAft>
                <a:spcPts val="0"/>
              </a:spcAft>
              <a:buNone/>
            </a:pPr>
            <a:endParaRPr sz="2949"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949" b="0" i="0" u="none" strike="noStrike" cap="none">
                <a:solidFill>
                  <a:srgbClr val="000000"/>
                </a:solidFill>
                <a:latin typeface="Montserrat"/>
                <a:ea typeface="Montserrat"/>
                <a:cs typeface="Montserrat"/>
                <a:sym typeface="Montserrat"/>
              </a:rPr>
              <a:t>Traditional mentoring: </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one-on-one;</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one-way; and</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unstructured.</a:t>
            </a:r>
            <a:endParaRPr/>
          </a:p>
          <a:p>
            <a:pPr marL="0" marR="0" lvl="0" indent="0" algn="l" rtl="0">
              <a:lnSpc>
                <a:spcPct val="115000"/>
              </a:lnSpc>
              <a:spcBef>
                <a:spcPts val="0"/>
              </a:spcBef>
              <a:spcAft>
                <a:spcPts val="0"/>
              </a:spcAft>
              <a:buNone/>
            </a:pPr>
            <a:endParaRPr sz="2949"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949" b="0" i="0" u="none" strike="noStrike" cap="none">
                <a:solidFill>
                  <a:srgbClr val="000000"/>
                </a:solidFill>
                <a:latin typeface="Montserrat"/>
                <a:ea typeface="Montserrat"/>
                <a:cs typeface="Montserrat"/>
                <a:sym typeface="Montserrat"/>
              </a:rPr>
              <a:t>Mentoring Circle:</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an entire team of trustworthy mentors;</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reciprocal exchange;</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discussion guidance; and</a:t>
            </a:r>
            <a:endParaRPr/>
          </a:p>
          <a:p>
            <a:pPr marL="636904" marR="0" lvl="1" indent="-318451" algn="l" rtl="0">
              <a:lnSpc>
                <a:spcPct val="115000"/>
              </a:lnSpc>
              <a:spcBef>
                <a:spcPts val="0"/>
              </a:spcBef>
              <a:spcAft>
                <a:spcPts val="0"/>
              </a:spcAft>
              <a:buClr>
                <a:srgbClr val="000000"/>
              </a:buClr>
              <a:buSzPts val="2949"/>
              <a:buFont typeface="Arial"/>
              <a:buChar char="•"/>
            </a:pPr>
            <a:r>
              <a:rPr lang="en-US" sz="2949" b="0" i="0" u="none" strike="noStrike" cap="none">
                <a:solidFill>
                  <a:srgbClr val="000000"/>
                </a:solidFill>
                <a:latin typeface="Montserrat"/>
                <a:ea typeface="Montserrat"/>
                <a:cs typeface="Montserrat"/>
                <a:sym typeface="Montserrat"/>
              </a:rPr>
              <a:t>efficient expansion of your network. </a:t>
            </a:r>
            <a:endParaRPr/>
          </a:p>
        </p:txBody>
      </p:sp>
      <p:sp>
        <p:nvSpPr>
          <p:cNvPr id="326" name="Google Shape;326;p35"/>
          <p:cNvSpPr txBox="1"/>
          <p:nvPr/>
        </p:nvSpPr>
        <p:spPr>
          <a:xfrm>
            <a:off x="1265761" y="2039377"/>
            <a:ext cx="15756600" cy="976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951" b="0" i="0" u="none" strike="noStrike" cap="none">
                <a:solidFill>
                  <a:srgbClr val="000000"/>
                </a:solidFill>
                <a:latin typeface="Montserrat"/>
                <a:ea typeface="Montserrat"/>
                <a:cs typeface="Montserrat"/>
                <a:sym typeface="Montserrat"/>
              </a:rPr>
              <a:t>Unique to LLMC is our collaborative group approach, making it the perfect complement to your existing one-on-one mentorship program.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6"/>
          <p:cNvSpPr txBox="1"/>
          <p:nvPr/>
        </p:nvSpPr>
        <p:spPr>
          <a:xfrm>
            <a:off x="1028198" y="3328529"/>
            <a:ext cx="10248000" cy="576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530" b="0" i="0" u="none" strike="noStrike" cap="none">
                <a:solidFill>
                  <a:srgbClr val="000000"/>
                </a:solidFill>
                <a:latin typeface="Montserrat"/>
                <a:ea typeface="Montserrat"/>
                <a:cs typeface="Montserrat"/>
                <a:sym typeface="Montserrat"/>
              </a:rPr>
              <a:t>The far-reaching benefits include: </a:t>
            </a:r>
            <a:endParaRPr/>
          </a:p>
          <a:p>
            <a:pPr marL="0" marR="0" lvl="0" indent="0" algn="l" rtl="0">
              <a:lnSpc>
                <a:spcPct val="115000"/>
              </a:lnSpc>
              <a:spcBef>
                <a:spcPts val="0"/>
              </a:spcBef>
              <a:spcAft>
                <a:spcPts val="0"/>
              </a:spcAft>
              <a:buNone/>
            </a:pPr>
            <a:endParaRPr sz="2530" b="0" i="0" u="none" strike="noStrike" cap="none">
              <a:solidFill>
                <a:srgbClr val="000000"/>
              </a:solidFill>
              <a:latin typeface="Montserrat"/>
              <a:ea typeface="Montserrat"/>
              <a:cs typeface="Montserrat"/>
              <a:sym typeface="Montserrat"/>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Strengthening our leadership pipeline by developing future-ready leaders;</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Enhancing values-based leadership and creating a</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respectful workplace;</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Improving talent retention and engagement through a supportive learning culture that increases job satisfaction and reduces turnover;</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Scalable and cost-effective career development that maximizes impact with minimal resources; and</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Transfer of institutional knowledge that prevents the loss of expertise.</a:t>
            </a:r>
            <a:endParaRPr/>
          </a:p>
        </p:txBody>
      </p:sp>
      <p:sp>
        <p:nvSpPr>
          <p:cNvPr id="336" name="Google Shape;336;p36"/>
          <p:cNvSpPr txBox="1"/>
          <p:nvPr/>
        </p:nvSpPr>
        <p:spPr>
          <a:xfrm>
            <a:off x="1265761" y="552338"/>
            <a:ext cx="15756600" cy="1038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746" b="1" i="0" u="none" strike="noStrike" cap="none">
                <a:solidFill>
                  <a:srgbClr val="000000"/>
                </a:solidFill>
                <a:latin typeface="Montserrat"/>
                <a:ea typeface="Montserrat"/>
                <a:cs typeface="Montserrat"/>
                <a:sym typeface="Montserrat"/>
              </a:rPr>
              <a:t>A Win-Win for Your Organization</a:t>
            </a:r>
            <a:endParaRPr/>
          </a:p>
        </p:txBody>
      </p:sp>
      <p:sp>
        <p:nvSpPr>
          <p:cNvPr id="337" name="Google Shape;337;p36"/>
          <p:cNvSpPr txBox="1"/>
          <p:nvPr/>
        </p:nvSpPr>
        <p:spPr>
          <a:xfrm>
            <a:off x="1690712" y="1710448"/>
            <a:ext cx="14906700" cy="1023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0" i="0" u="none" strike="noStrike" cap="none">
                <a:solidFill>
                  <a:srgbClr val="000000"/>
                </a:solidFill>
                <a:latin typeface="Montserrat"/>
                <a:ea typeface="Montserrat"/>
                <a:cs typeface="Montserrat"/>
                <a:sym typeface="Montserrat"/>
              </a:rPr>
              <a:t>Beyond its value as a leadership development initiative, LLMC is also a strategic investment that directly contributes to organizational success. </a:t>
            </a:r>
            <a:endParaRPr/>
          </a:p>
        </p:txBody>
      </p:sp>
      <p:grpSp>
        <p:nvGrpSpPr>
          <p:cNvPr id="338" name="Google Shape;338;p36"/>
          <p:cNvGrpSpPr/>
          <p:nvPr/>
        </p:nvGrpSpPr>
        <p:grpSpPr>
          <a:xfrm>
            <a:off x="11473928" y="3395204"/>
            <a:ext cx="5785874" cy="5785874"/>
            <a:chOff x="0" y="0"/>
            <a:chExt cx="6350000" cy="6350000"/>
          </a:xfrm>
        </p:grpSpPr>
        <p:sp>
          <p:nvSpPr>
            <p:cNvPr id="339" name="Google Shape;339;p36"/>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36"/>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p:nvPr/>
        </p:nvSpPr>
        <p:spPr>
          <a:xfrm>
            <a:off x="16548309" y="332532"/>
            <a:ext cx="1421983" cy="1185461"/>
          </a:xfrm>
          <a:custGeom>
            <a:avLst/>
            <a:gdLst/>
            <a:ahLst/>
            <a:cxnLst/>
            <a:rect l="l" t="t" r="r" b="b"/>
            <a:pathLst>
              <a:path w="1421983" h="1185461" extrusionOk="0">
                <a:moveTo>
                  <a:pt x="0" y="0"/>
                </a:moveTo>
                <a:lnTo>
                  <a:pt x="1421982" y="0"/>
                </a:lnTo>
                <a:lnTo>
                  <a:pt x="1421982" y="1185460"/>
                </a:lnTo>
                <a:lnTo>
                  <a:pt x="0" y="1185460"/>
                </a:lnTo>
                <a:lnTo>
                  <a:pt x="0" y="0"/>
                </a:lnTo>
                <a:close/>
              </a:path>
            </a:pathLst>
          </a:custGeom>
          <a:blipFill rotWithShape="1">
            <a:blip r:embed="rId3">
              <a:alphaModFix/>
            </a:blip>
            <a:stretch>
              <a:fillRect/>
            </a:stretch>
          </a:blipFill>
          <a:ln>
            <a:noFill/>
          </a:ln>
        </p:spPr>
        <p:txBody>
          <a:bodyPr/>
          <a:lstStyle/>
          <a:p>
            <a:endParaRPr lang="en-US"/>
          </a:p>
        </p:txBody>
      </p:sp>
      <p:grpSp>
        <p:nvGrpSpPr>
          <p:cNvPr id="351" name="Google Shape;351;p37"/>
          <p:cNvGrpSpPr/>
          <p:nvPr/>
        </p:nvGrpSpPr>
        <p:grpSpPr>
          <a:xfrm>
            <a:off x="9144000" y="2253973"/>
            <a:ext cx="8470897" cy="3775168"/>
            <a:chOff x="0" y="76200"/>
            <a:chExt cx="11294529" cy="5033556"/>
          </a:xfrm>
        </p:grpSpPr>
        <p:sp>
          <p:nvSpPr>
            <p:cNvPr id="352" name="Google Shape;352;p37"/>
            <p:cNvSpPr txBox="1"/>
            <p:nvPr/>
          </p:nvSpPr>
          <p:spPr>
            <a:xfrm>
              <a:off x="4246290" y="1980456"/>
              <a:ext cx="6931500" cy="312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“LLMC has been very helpful to me in developing the skills and confidence to make strides in my career and think more strategically. It has already paid off for me in many ways.”</a:t>
              </a:r>
              <a:endParaRPr/>
            </a:p>
          </p:txBody>
        </p:sp>
        <p:sp>
          <p:nvSpPr>
            <p:cNvPr id="353" name="Google Shape;353;p37"/>
            <p:cNvSpPr txBox="1"/>
            <p:nvPr/>
          </p:nvSpPr>
          <p:spPr>
            <a:xfrm>
              <a:off x="4129629" y="76200"/>
              <a:ext cx="7164900" cy="174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500" b="1" i="0" u="none" strike="noStrike" cap="none">
                  <a:solidFill>
                    <a:srgbClr val="D66252"/>
                  </a:solidFill>
                  <a:latin typeface="Montserrat"/>
                  <a:ea typeface="Montserrat"/>
                  <a:cs typeface="Montserrat"/>
                  <a:sym typeface="Montserrat"/>
                </a:rPr>
                <a:t>Elevate</a:t>
              </a:r>
              <a:endParaRPr sz="8500"/>
            </a:p>
          </p:txBody>
        </p:sp>
        <p:sp>
          <p:nvSpPr>
            <p:cNvPr id="354" name="Google Shape;354;p37"/>
            <p:cNvSpPr/>
            <p:nvPr/>
          </p:nvSpPr>
          <p:spPr>
            <a:xfrm>
              <a:off x="0" y="129115"/>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38100" cap="sq" cmpd="sng">
              <a:solidFill>
                <a:srgbClr val="D6625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355" name="Google Shape;355;p37"/>
          <p:cNvGrpSpPr/>
          <p:nvPr/>
        </p:nvGrpSpPr>
        <p:grpSpPr>
          <a:xfrm>
            <a:off x="502832" y="2492235"/>
            <a:ext cx="7942968" cy="3269500"/>
            <a:chOff x="0" y="72611"/>
            <a:chExt cx="10590624" cy="4359333"/>
          </a:xfrm>
        </p:grpSpPr>
        <p:sp>
          <p:nvSpPr>
            <p:cNvPr id="356" name="Google Shape;356;p37"/>
            <p:cNvSpPr txBox="1"/>
            <p:nvPr/>
          </p:nvSpPr>
          <p:spPr>
            <a:xfrm>
              <a:off x="4008324" y="1833344"/>
              <a:ext cx="6582300" cy="259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61" b="0" i="1" u="none" strike="noStrike" cap="none">
                  <a:solidFill>
                    <a:srgbClr val="000000"/>
                  </a:solidFill>
                  <a:latin typeface="Montserrat"/>
                  <a:ea typeface="Montserrat"/>
                  <a:cs typeface="Montserrat"/>
                  <a:sym typeface="Montserrat"/>
                </a:rPr>
                <a:t>“The program was . . . an experience that every public servant should have the chance to partake in. I think it really opens eyes - and often - doors.”</a:t>
              </a:r>
              <a:endParaRPr/>
            </a:p>
          </p:txBody>
        </p:sp>
        <p:sp>
          <p:nvSpPr>
            <p:cNvPr id="357" name="Google Shape;357;p37"/>
            <p:cNvSpPr txBox="1"/>
            <p:nvPr/>
          </p:nvSpPr>
          <p:spPr>
            <a:xfrm>
              <a:off x="4008324" y="76200"/>
              <a:ext cx="6546900" cy="1744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500" b="1" i="0" u="none" strike="noStrike" cap="none">
                  <a:solidFill>
                    <a:srgbClr val="E1BC41"/>
                  </a:solidFill>
                  <a:latin typeface="Montserrat"/>
                  <a:ea typeface="Montserrat"/>
                  <a:cs typeface="Montserrat"/>
                  <a:sym typeface="Montserrat"/>
                </a:rPr>
                <a:t>Connect</a:t>
              </a:r>
              <a:endParaRPr sz="8500"/>
            </a:p>
          </p:txBody>
        </p:sp>
        <p:sp>
          <p:nvSpPr>
            <p:cNvPr id="358" name="Google Shape;358;p37"/>
            <p:cNvSpPr/>
            <p:nvPr/>
          </p:nvSpPr>
          <p:spPr>
            <a:xfrm>
              <a:off x="0" y="72611"/>
              <a:ext cx="3614624" cy="361460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38100" cap="sq" cmpd="sng">
              <a:solidFill>
                <a:srgbClr val="E1BC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359" name="Google Shape;359;p37"/>
          <p:cNvGrpSpPr/>
          <p:nvPr/>
        </p:nvGrpSpPr>
        <p:grpSpPr>
          <a:xfrm>
            <a:off x="4856299" y="6644757"/>
            <a:ext cx="8575367" cy="3068279"/>
            <a:chOff x="0" y="85725"/>
            <a:chExt cx="11433823" cy="4091038"/>
          </a:xfrm>
        </p:grpSpPr>
        <p:sp>
          <p:nvSpPr>
            <p:cNvPr id="360" name="Google Shape;360;p37"/>
            <p:cNvSpPr txBox="1"/>
            <p:nvPr/>
          </p:nvSpPr>
          <p:spPr>
            <a:xfrm>
              <a:off x="4088023" y="85725"/>
              <a:ext cx="7337700" cy="174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500" b="1" i="0" u="none" strike="noStrike" cap="none">
                  <a:solidFill>
                    <a:srgbClr val="62B2A6"/>
                  </a:solidFill>
                  <a:latin typeface="Montserrat"/>
                  <a:ea typeface="Montserrat"/>
                  <a:cs typeface="Montserrat"/>
                  <a:sym typeface="Montserrat"/>
                </a:rPr>
                <a:t>Inspire</a:t>
              </a:r>
              <a:endParaRPr sz="8500"/>
            </a:p>
          </p:txBody>
        </p:sp>
        <p:sp>
          <p:nvSpPr>
            <p:cNvPr id="361" name="Google Shape;361;p37"/>
            <p:cNvSpPr txBox="1"/>
            <p:nvPr/>
          </p:nvSpPr>
          <p:spPr>
            <a:xfrm>
              <a:off x="4088023" y="2113663"/>
              <a:ext cx="7345800" cy="2063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“It's been empowering, I now know how to navigate through my career progression and use tools available to speed up the process.”</a:t>
              </a:r>
              <a:endParaRPr/>
            </a:p>
          </p:txBody>
        </p:sp>
        <p:sp>
          <p:nvSpPr>
            <p:cNvPr id="362" name="Google Shape;362;p37"/>
            <p:cNvSpPr/>
            <p:nvPr/>
          </p:nvSpPr>
          <p:spPr>
            <a:xfrm>
              <a:off x="0" y="262322"/>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38100" cap="sq" cmpd="sng">
              <a:solidFill>
                <a:srgbClr val="62B2A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sp>
        <p:nvSpPr>
          <p:cNvPr id="363" name="Google Shape;363;p37"/>
          <p:cNvSpPr txBox="1"/>
          <p:nvPr/>
        </p:nvSpPr>
        <p:spPr>
          <a:xfrm>
            <a:off x="1481395" y="502063"/>
            <a:ext cx="15066900" cy="1232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8" b="1" i="0" u="none" strike="noStrike" cap="none">
                <a:solidFill>
                  <a:srgbClr val="22150C"/>
                </a:solidFill>
                <a:latin typeface="Montserrat"/>
                <a:ea typeface="Montserrat"/>
                <a:cs typeface="Montserrat"/>
                <a:sym typeface="Montserrat"/>
              </a:rPr>
              <a:t>What Graduates Are Saying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58903" y="2105450"/>
            <a:ext cx="7200899" cy="7482649"/>
          </a:xfrm>
          <a:prstGeom prst="rect">
            <a:avLst/>
          </a:prstGeom>
          <a:noFill/>
          <a:ln>
            <a:noFill/>
          </a:ln>
        </p:spPr>
      </p:pic>
      <p:sp>
        <p:nvSpPr>
          <p:cNvPr id="373" name="Google Shape;373;p38"/>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74" name="Google Shape;374;p38"/>
          <p:cNvSpPr txBox="1"/>
          <p:nvPr/>
        </p:nvSpPr>
        <p:spPr>
          <a:xfrm>
            <a:off x="1028198" y="2029250"/>
            <a:ext cx="8795400" cy="735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17" b="0" i="0" u="none" strike="noStrike" cap="none">
                <a:solidFill>
                  <a:srgbClr val="000000"/>
                </a:solidFill>
                <a:latin typeface="Montserrat"/>
                <a:ea typeface="Montserrat"/>
                <a:cs typeface="Montserrat"/>
                <a:sym typeface="Montserrat"/>
              </a:rPr>
              <a:t>Every other week, LLMC participants will attend masterclasses led by subject matter experts specializing in critical leadership skills. All sessions are 90 minutes long, </a:t>
            </a:r>
            <a:r>
              <a:rPr lang="en-US" sz="2617" b="0" i="0" u="none" strike="noStrike" cap="none">
                <a:solidFill>
                  <a:srgbClr val="22150C"/>
                </a:solidFill>
                <a:latin typeface="Montserrat"/>
                <a:ea typeface="Montserrat"/>
                <a:cs typeface="Montserrat"/>
                <a:sym typeface="Montserrat"/>
              </a:rPr>
              <a:t>recorded, and </a:t>
            </a:r>
            <a:r>
              <a:rPr lang="en-US" sz="2617" b="0" i="0" u="none" strike="noStrike" cap="none">
                <a:solidFill>
                  <a:srgbClr val="000000"/>
                </a:solidFill>
                <a:latin typeface="Montserrat"/>
                <a:ea typeface="Montserrat"/>
                <a:cs typeface="Montserrat"/>
                <a:sym typeface="Montserrat"/>
              </a:rPr>
              <a:t>are accompanied by a</a:t>
            </a:r>
            <a:r>
              <a:rPr lang="en-US" sz="2617" b="0" i="0" u="none" strike="noStrike" cap="none">
                <a:solidFill>
                  <a:srgbClr val="22150C"/>
                </a:solidFill>
                <a:latin typeface="Montserrat"/>
                <a:ea typeface="Montserrat"/>
                <a:cs typeface="Montserrat"/>
                <a:sym typeface="Montserrat"/>
              </a:rPr>
              <a:t> </a:t>
            </a:r>
            <a:r>
              <a:rPr lang="en-US" sz="2617"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Learning Library</a:t>
            </a:r>
            <a:r>
              <a:rPr lang="en-US" sz="2617" b="0" i="0" u="none" strike="noStrike" cap="none">
                <a:solidFill>
                  <a:srgbClr val="22150C"/>
                </a:solidFill>
                <a:latin typeface="Montserrat"/>
                <a:ea typeface="Montserrat"/>
                <a:cs typeface="Montserrat"/>
                <a:sym typeface="Montserrat"/>
              </a:rPr>
              <a:t> to </a:t>
            </a:r>
            <a:r>
              <a:rPr lang="en-US" sz="2617" b="0" i="0" u="none" strike="noStrike" cap="none">
                <a:solidFill>
                  <a:srgbClr val="000000"/>
                </a:solidFill>
                <a:latin typeface="Montserrat"/>
                <a:ea typeface="Montserrat"/>
                <a:cs typeface="Montserrat"/>
                <a:sym typeface="Montserrat"/>
              </a:rPr>
              <a:t>guide</a:t>
            </a:r>
            <a:r>
              <a:rPr lang="en-US" sz="2617" b="0" i="0" u="none" strike="noStrike" cap="none">
                <a:solidFill>
                  <a:srgbClr val="FF3131"/>
                </a:solidFill>
                <a:latin typeface="Montserrat"/>
                <a:ea typeface="Montserrat"/>
                <a:cs typeface="Montserrat"/>
                <a:sym typeface="Montserrat"/>
              </a:rPr>
              <a:t> </a:t>
            </a:r>
            <a:r>
              <a:rPr lang="en-US" sz="2617" b="0" i="0" u="none" strike="noStrike" cap="none">
                <a:solidFill>
                  <a:srgbClr val="22150C"/>
                </a:solidFill>
                <a:latin typeface="Montserrat"/>
                <a:ea typeface="Montserrat"/>
                <a:cs typeface="Montserrat"/>
                <a:sym typeface="Montserrat"/>
              </a:rPr>
              <a:t>self-learning and reflection. </a:t>
            </a:r>
            <a:endParaRPr/>
          </a:p>
          <a:p>
            <a:pPr marL="0" marR="0" lvl="0" indent="0" algn="l" rtl="0">
              <a:lnSpc>
                <a:spcPct val="115000"/>
              </a:lnSpc>
              <a:spcBef>
                <a:spcPts val="0"/>
              </a:spcBef>
              <a:spcAft>
                <a:spcPts val="0"/>
              </a:spcAft>
              <a:buNone/>
            </a:pPr>
            <a:endParaRPr sz="2617" b="0" i="0" u="none" strike="noStrike" cap="none">
              <a:solidFill>
                <a:srgbClr val="22150C"/>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617" b="0" i="0" u="none" strike="noStrike" cap="none">
                <a:solidFill>
                  <a:srgbClr val="22150C"/>
                </a:solidFill>
                <a:latin typeface="Montserrat"/>
                <a:ea typeface="Montserrat"/>
                <a:cs typeface="Montserrat"/>
                <a:sym typeface="Montserrat"/>
              </a:rPr>
              <a:t>Masterclass topics:</a:t>
            </a:r>
            <a:endParaRPr/>
          </a:p>
          <a:p>
            <a:pPr marL="0" marR="0" lvl="0" indent="0" algn="l" rtl="0">
              <a:lnSpc>
                <a:spcPct val="115000"/>
              </a:lnSpc>
              <a:spcBef>
                <a:spcPts val="0"/>
              </a:spcBef>
              <a:spcAft>
                <a:spcPts val="0"/>
              </a:spcAft>
              <a:buNone/>
            </a:pPr>
            <a:endParaRPr sz="2617" b="0" i="0" u="none" strike="noStrike" cap="none">
              <a:solidFill>
                <a:srgbClr val="22150C"/>
              </a:solidFill>
              <a:latin typeface="Montserrat"/>
              <a:ea typeface="Montserrat"/>
              <a:cs typeface="Montserrat"/>
              <a:sym typeface="Montserrat"/>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Inclusive Leadership</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Mastering the Art of Negotiation</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Sponsorship and Career Building</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Diversity, Equity, Inclusion, and Accessibility: </a:t>
            </a:r>
            <a:endParaRPr/>
          </a:p>
          <a:p>
            <a:pPr marL="0" marR="0" lvl="0" indent="0" algn="l" rtl="0">
              <a:lnSpc>
                <a:spcPct val="115000"/>
              </a:lnSpc>
              <a:spcBef>
                <a:spcPts val="0"/>
              </a:spcBef>
              <a:spcAft>
                <a:spcPts val="0"/>
              </a:spcAft>
              <a:buNone/>
            </a:pPr>
            <a:r>
              <a:rPr lang="en-US" sz="2617" b="0" i="0" u="none" strike="noStrike" cap="none">
                <a:solidFill>
                  <a:srgbClr val="22150C"/>
                </a:solidFill>
                <a:latin typeface="Montserrat"/>
                <a:ea typeface="Montserrat"/>
                <a:cs typeface="Montserrat"/>
                <a:sym typeface="Montserrat"/>
              </a:rPr>
              <a:t>       A Non-Performative Approach</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Confidence: The Science of Conquering Self-Doubt</a:t>
            </a:r>
            <a:endParaRPr/>
          </a:p>
        </p:txBody>
      </p:sp>
      <p:sp>
        <p:nvSpPr>
          <p:cNvPr id="375" name="Google Shape;375;p38"/>
          <p:cNvSpPr txBox="1"/>
          <p:nvPr/>
        </p:nvSpPr>
        <p:spPr>
          <a:xfrm>
            <a:off x="1877608" y="500432"/>
            <a:ext cx="145329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Masterclasses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95536" y="2121483"/>
            <a:ext cx="7164266" cy="7134809"/>
          </a:xfrm>
          <a:prstGeom prst="rect">
            <a:avLst/>
          </a:prstGeom>
          <a:noFill/>
          <a:ln>
            <a:noFill/>
          </a:ln>
        </p:spPr>
      </p:pic>
      <p:sp>
        <p:nvSpPr>
          <p:cNvPr id="385" name="Google Shape;385;p3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86" name="Google Shape;386;p39"/>
          <p:cNvSpPr txBox="1"/>
          <p:nvPr/>
        </p:nvSpPr>
        <p:spPr>
          <a:xfrm>
            <a:off x="1028198" y="2045283"/>
            <a:ext cx="8548800" cy="699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03" b="0" i="0" u="none" strike="noStrike" cap="none">
                <a:solidFill>
                  <a:srgbClr val="000000"/>
                </a:solidFill>
                <a:latin typeface="Montserrat"/>
                <a:ea typeface="Montserrat"/>
                <a:cs typeface="Montserrat"/>
                <a:sym typeface="Montserrat"/>
              </a:rPr>
              <a:t>On alternate weeks from masterclasses, LLMC participants meet with their circle for 90 minutes. </a:t>
            </a:r>
            <a:endParaRPr/>
          </a:p>
          <a:p>
            <a:pPr marL="0" marR="0" lvl="0" indent="0" algn="l" rtl="0">
              <a:lnSpc>
                <a:spcPct val="115000"/>
              </a:lnSpc>
              <a:spcBef>
                <a:spcPts val="0"/>
              </a:spcBef>
              <a:spcAft>
                <a:spcPts val="0"/>
              </a:spcAft>
              <a:buNone/>
            </a:pPr>
            <a:endParaRPr sz="2603"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703" b="0" i="0" u="none" strike="noStrike" cap="none">
                <a:solidFill>
                  <a:srgbClr val="000000"/>
                </a:solidFill>
                <a:latin typeface="Montserrat"/>
                <a:ea typeface="Montserrat"/>
                <a:cs typeface="Montserrat"/>
                <a:sym typeface="Montserrat"/>
              </a:rPr>
              <a:t>The circle format offers a confidential and supportive environment for members to learn from one another's experiences and perspectives with the support of discussion guides. The guides are designed to complement and enhance the masterclasses, providing hands-on tools to support participants in overcoming barriers.</a:t>
            </a:r>
            <a:endParaRPr/>
          </a:p>
          <a:p>
            <a:pPr marL="0" marR="0" lvl="0" indent="0" algn="l" rtl="0">
              <a:lnSpc>
                <a:spcPct val="115000"/>
              </a:lnSpc>
              <a:spcBef>
                <a:spcPts val="0"/>
              </a:spcBef>
              <a:spcAft>
                <a:spcPts val="0"/>
              </a:spcAft>
              <a:buNone/>
            </a:pPr>
            <a:endParaRPr sz="2703"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603" b="0" i="0" u="none" strike="noStrike" cap="none">
                <a:solidFill>
                  <a:srgbClr val="000000"/>
                </a:solidFill>
                <a:latin typeface="Montserrat"/>
                <a:ea typeface="Montserrat"/>
                <a:cs typeface="Montserrat"/>
                <a:sym typeface="Montserrat"/>
              </a:rPr>
              <a:t>Participating in your circle will give you more time to explore the leadership topics studied in the masterclasses, further expanding your knowledge and practical skills.</a:t>
            </a:r>
            <a:endParaRPr/>
          </a:p>
        </p:txBody>
      </p:sp>
      <p:sp>
        <p:nvSpPr>
          <p:cNvPr id="387" name="Google Shape;387;p39"/>
          <p:cNvSpPr txBox="1"/>
          <p:nvPr/>
        </p:nvSpPr>
        <p:spPr>
          <a:xfrm>
            <a:off x="2510175" y="500432"/>
            <a:ext cx="132678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Mentoring Circles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00835" y="2140503"/>
            <a:ext cx="7158967" cy="7343333"/>
          </a:xfrm>
          <a:prstGeom prst="rect">
            <a:avLst/>
          </a:prstGeom>
          <a:noFill/>
          <a:ln>
            <a:noFill/>
          </a:ln>
        </p:spPr>
      </p:pic>
      <p:sp>
        <p:nvSpPr>
          <p:cNvPr id="397" name="Google Shape;397;p40"/>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98" name="Google Shape;398;p40"/>
          <p:cNvSpPr txBox="1"/>
          <p:nvPr/>
        </p:nvSpPr>
        <p:spPr>
          <a:xfrm>
            <a:off x="1028700" y="2054778"/>
            <a:ext cx="8795400" cy="739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11" b="0" i="0" u="none" strike="noStrike" cap="none">
                <a:solidFill>
                  <a:srgbClr val="000000"/>
                </a:solidFill>
                <a:latin typeface="Montserrat"/>
                <a:ea typeface="Montserrat"/>
                <a:cs typeface="Montserrat"/>
                <a:sym typeface="Montserrat"/>
              </a:rPr>
              <a:t>In addition to LLMC’s core programming, we offer a weekly, one-hour LLMC Lounge as an optional opportunity to expand your network of supportive mentors beyond your circle.</a:t>
            </a:r>
            <a:endParaRPr/>
          </a:p>
          <a:p>
            <a:pPr marL="0" marR="0" lvl="0" indent="0" algn="l" rtl="0">
              <a:lnSpc>
                <a:spcPct val="115000"/>
              </a:lnSpc>
              <a:spcBef>
                <a:spcPts val="0"/>
              </a:spcBef>
              <a:spcAft>
                <a:spcPts val="0"/>
              </a:spcAft>
              <a:buNone/>
            </a:pPr>
            <a:endParaRPr sz="3011"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3011" b="0" i="0" u="none" strike="noStrike" cap="none">
                <a:solidFill>
                  <a:srgbClr val="000000"/>
                </a:solidFill>
                <a:latin typeface="Montserrat"/>
                <a:ea typeface="Montserrat"/>
                <a:cs typeface="Montserrat"/>
                <a:sym typeface="Montserrat"/>
              </a:rPr>
              <a:t>Open to all participants, LLMC Lounges: </a:t>
            </a:r>
            <a:endParaRPr/>
          </a:p>
          <a:p>
            <a:pPr marL="0" marR="0" lvl="0" indent="0" algn="l" rtl="0">
              <a:lnSpc>
                <a:spcPct val="115000"/>
              </a:lnSpc>
              <a:spcBef>
                <a:spcPts val="0"/>
              </a:spcBef>
              <a:spcAft>
                <a:spcPts val="0"/>
              </a:spcAft>
              <a:buNone/>
            </a:pPr>
            <a:endParaRPr sz="3011" b="0" i="0" u="none" strike="noStrike" cap="none">
              <a:solidFill>
                <a:srgbClr val="000000"/>
              </a:solidFill>
              <a:latin typeface="Montserrat"/>
              <a:ea typeface="Montserrat"/>
              <a:cs typeface="Montserrat"/>
              <a:sym typeface="Montserrat"/>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Follow an open-ended format;</a:t>
            </a:r>
            <a:endParaRPr/>
          </a:p>
          <a:p>
            <a:pPr marL="0" marR="0" lvl="0" indent="0" algn="l" rtl="0">
              <a:lnSpc>
                <a:spcPct val="115000"/>
              </a:lnSpc>
              <a:spcBef>
                <a:spcPts val="0"/>
              </a:spcBef>
              <a:spcAft>
                <a:spcPts val="0"/>
              </a:spcAft>
              <a:buNone/>
            </a:pPr>
            <a:endParaRPr sz="3011" b="0" i="0" u="none" strike="noStrike" cap="none">
              <a:solidFill>
                <a:srgbClr val="000000"/>
              </a:solidFill>
              <a:latin typeface="Montserrat"/>
              <a:ea typeface="Montserrat"/>
              <a:cs typeface="Montserrat"/>
              <a:sym typeface="Montserrat"/>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Facilitate reflection on small group experiences; and</a:t>
            </a:r>
            <a:endParaRPr/>
          </a:p>
          <a:p>
            <a:pPr marL="0" marR="0" lvl="0" indent="0" algn="l" rtl="0">
              <a:lnSpc>
                <a:spcPct val="115000"/>
              </a:lnSpc>
              <a:spcBef>
                <a:spcPts val="0"/>
              </a:spcBef>
              <a:spcAft>
                <a:spcPts val="0"/>
              </a:spcAft>
              <a:buNone/>
            </a:pPr>
            <a:endParaRPr sz="3011" b="0" i="0" u="none" strike="noStrike" cap="none">
              <a:solidFill>
                <a:srgbClr val="000000"/>
              </a:solidFill>
              <a:latin typeface="Montserrat"/>
              <a:ea typeface="Montserrat"/>
              <a:cs typeface="Montserrat"/>
              <a:sym typeface="Montserrat"/>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Provide an additional opportunity to connect with masterclass teachers.</a:t>
            </a:r>
            <a:endParaRPr/>
          </a:p>
        </p:txBody>
      </p:sp>
      <p:sp>
        <p:nvSpPr>
          <p:cNvPr id="399" name="Google Shape;399;p40"/>
          <p:cNvSpPr txBox="1"/>
          <p:nvPr/>
        </p:nvSpPr>
        <p:spPr>
          <a:xfrm>
            <a:off x="1877608" y="485377"/>
            <a:ext cx="145329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Lounges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8" name="Google Shape;408;p41"/>
          <p:cNvGrpSpPr/>
          <p:nvPr/>
        </p:nvGrpSpPr>
        <p:grpSpPr>
          <a:xfrm>
            <a:off x="9580783" y="2350342"/>
            <a:ext cx="2815941" cy="3039306"/>
            <a:chOff x="0" y="0"/>
            <a:chExt cx="3754589" cy="4052409"/>
          </a:xfrm>
        </p:grpSpPr>
        <p:sp>
          <p:nvSpPr>
            <p:cNvPr id="409" name="Google Shape;409;p41"/>
            <p:cNvSpPr txBox="1"/>
            <p:nvPr/>
          </p:nvSpPr>
          <p:spPr>
            <a:xfrm>
              <a:off x="0" y="3216383"/>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Pre-Circle Meets</a:t>
              </a:r>
              <a:endParaRPr/>
            </a:p>
          </p:txBody>
        </p:sp>
        <p:sp>
          <p:nvSpPr>
            <p:cNvPr id="410" name="Google Shape;410;p41"/>
            <p:cNvSpPr txBox="1"/>
            <p:nvPr/>
          </p:nvSpPr>
          <p:spPr>
            <a:xfrm>
              <a:off x="0" y="3714432"/>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16 &amp; 17</a:t>
              </a:r>
              <a:endParaRPr/>
            </a:p>
          </p:txBody>
        </p:sp>
        <p:sp>
          <p:nvSpPr>
            <p:cNvPr id="411" name="Google Shape;411;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41"/>
          <p:cNvGrpSpPr/>
          <p:nvPr/>
        </p:nvGrpSpPr>
        <p:grpSpPr>
          <a:xfrm>
            <a:off x="5893507" y="2350342"/>
            <a:ext cx="2815941" cy="3039306"/>
            <a:chOff x="0" y="0"/>
            <a:chExt cx="3754589" cy="4052409"/>
          </a:xfrm>
        </p:grpSpPr>
        <p:sp>
          <p:nvSpPr>
            <p:cNvPr id="413" name="Google Shape;413;p41"/>
            <p:cNvSpPr txBox="1"/>
            <p:nvPr/>
          </p:nvSpPr>
          <p:spPr>
            <a:xfrm>
              <a:off x="0" y="3216383"/>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LLMC Launch</a:t>
              </a:r>
              <a:endParaRPr/>
            </a:p>
          </p:txBody>
        </p:sp>
        <p:sp>
          <p:nvSpPr>
            <p:cNvPr id="414" name="Google Shape;414;p41"/>
            <p:cNvSpPr txBox="1"/>
            <p:nvPr/>
          </p:nvSpPr>
          <p:spPr>
            <a:xfrm>
              <a:off x="0" y="3714432"/>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9</a:t>
              </a:r>
              <a:endParaRPr/>
            </a:p>
          </p:txBody>
        </p:sp>
        <p:sp>
          <p:nvSpPr>
            <p:cNvPr id="415" name="Google Shape;415;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41"/>
          <p:cNvGrpSpPr/>
          <p:nvPr/>
        </p:nvGrpSpPr>
        <p:grpSpPr>
          <a:xfrm>
            <a:off x="13106288" y="2350398"/>
            <a:ext cx="2815941" cy="3348739"/>
            <a:chOff x="0" y="0"/>
            <a:chExt cx="3754589" cy="4464986"/>
          </a:xfrm>
        </p:grpSpPr>
        <p:sp>
          <p:nvSpPr>
            <p:cNvPr id="417" name="Google Shape;417;p41"/>
            <p:cNvSpPr txBox="1"/>
            <p:nvPr/>
          </p:nvSpPr>
          <p:spPr>
            <a:xfrm>
              <a:off x="0" y="3210981"/>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Bi-weekly Masterclasses</a:t>
              </a:r>
              <a:endParaRPr/>
            </a:p>
          </p:txBody>
        </p:sp>
        <p:sp>
          <p:nvSpPr>
            <p:cNvPr id="418" name="Google Shape;418;p41"/>
            <p:cNvSpPr txBox="1"/>
            <p:nvPr/>
          </p:nvSpPr>
          <p:spPr>
            <a:xfrm>
              <a:off x="0" y="4127009"/>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22</a:t>
              </a:r>
              <a:endParaRPr/>
            </a:p>
          </p:txBody>
        </p:sp>
        <p:sp>
          <p:nvSpPr>
            <p:cNvPr id="419" name="Google Shape;419;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41"/>
          <p:cNvGrpSpPr/>
          <p:nvPr/>
        </p:nvGrpSpPr>
        <p:grpSpPr>
          <a:xfrm>
            <a:off x="13184512" y="5957411"/>
            <a:ext cx="2815941" cy="3020090"/>
            <a:chOff x="0" y="0"/>
            <a:chExt cx="3754589" cy="4026787"/>
          </a:xfrm>
        </p:grpSpPr>
        <p:sp>
          <p:nvSpPr>
            <p:cNvPr id="421" name="Google Shape;421;p41"/>
            <p:cNvSpPr txBox="1"/>
            <p:nvPr/>
          </p:nvSpPr>
          <p:spPr>
            <a:xfrm>
              <a:off x="0" y="3190761"/>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LLMC Graduation</a:t>
              </a:r>
              <a:endParaRPr/>
            </a:p>
          </p:txBody>
        </p:sp>
        <p:sp>
          <p:nvSpPr>
            <p:cNvPr id="422" name="Google Shape;422;p41"/>
            <p:cNvSpPr txBox="1"/>
            <p:nvPr/>
          </p:nvSpPr>
          <p:spPr>
            <a:xfrm>
              <a:off x="0" y="3688810"/>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March 17,  2026</a:t>
              </a:r>
              <a:endParaRPr/>
            </a:p>
          </p:txBody>
        </p:sp>
        <p:sp>
          <p:nvSpPr>
            <p:cNvPr id="423" name="Google Shape;423;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1"/>
          <p:cNvGrpSpPr/>
          <p:nvPr/>
        </p:nvGrpSpPr>
        <p:grpSpPr>
          <a:xfrm>
            <a:off x="2207346" y="2340235"/>
            <a:ext cx="2978574" cy="3049469"/>
            <a:chOff x="0" y="0"/>
            <a:chExt cx="3971432" cy="4065958"/>
          </a:xfrm>
        </p:grpSpPr>
        <p:sp>
          <p:nvSpPr>
            <p:cNvPr id="425" name="Google Shape;425;p41"/>
            <p:cNvSpPr txBox="1"/>
            <p:nvPr/>
          </p:nvSpPr>
          <p:spPr>
            <a:xfrm>
              <a:off x="0" y="3229858"/>
              <a:ext cx="3971432"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Information Sessions</a:t>
              </a:r>
              <a:endParaRPr/>
            </a:p>
          </p:txBody>
        </p:sp>
        <p:sp>
          <p:nvSpPr>
            <p:cNvPr id="426" name="Google Shape;426;p41"/>
            <p:cNvSpPr/>
            <p:nvPr/>
          </p:nvSpPr>
          <p:spPr>
            <a:xfrm>
              <a:off x="441437"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txBox="1"/>
            <p:nvPr/>
          </p:nvSpPr>
          <p:spPr>
            <a:xfrm>
              <a:off x="108422" y="3727981"/>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September 3 - 5</a:t>
              </a:r>
              <a:endParaRPr/>
            </a:p>
          </p:txBody>
        </p:sp>
      </p:grpSp>
      <p:grpSp>
        <p:nvGrpSpPr>
          <p:cNvPr id="428" name="Google Shape;428;p41"/>
          <p:cNvGrpSpPr/>
          <p:nvPr/>
        </p:nvGrpSpPr>
        <p:grpSpPr>
          <a:xfrm>
            <a:off x="2287546" y="5957411"/>
            <a:ext cx="2815941" cy="3006702"/>
            <a:chOff x="0" y="0"/>
            <a:chExt cx="3754589" cy="4008936"/>
          </a:xfrm>
        </p:grpSpPr>
        <p:sp>
          <p:nvSpPr>
            <p:cNvPr id="429" name="Google Shape;429;p41"/>
            <p:cNvSpPr txBox="1"/>
            <p:nvPr/>
          </p:nvSpPr>
          <p:spPr>
            <a:xfrm>
              <a:off x="0" y="3172910"/>
              <a:ext cx="3754589" cy="408032"/>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Bi-weekly Circles</a:t>
              </a:r>
              <a:endParaRPr/>
            </a:p>
          </p:txBody>
        </p:sp>
        <p:sp>
          <p:nvSpPr>
            <p:cNvPr id="430" name="Google Shape;430;p41"/>
            <p:cNvSpPr txBox="1"/>
            <p:nvPr/>
          </p:nvSpPr>
          <p:spPr>
            <a:xfrm>
              <a:off x="0" y="3670959"/>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30</a:t>
              </a:r>
              <a:endParaRPr/>
            </a:p>
          </p:txBody>
        </p:sp>
        <p:sp>
          <p:nvSpPr>
            <p:cNvPr id="431" name="Google Shape;431;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41"/>
          <p:cNvGrpSpPr/>
          <p:nvPr/>
        </p:nvGrpSpPr>
        <p:grpSpPr>
          <a:xfrm>
            <a:off x="5893507" y="5957467"/>
            <a:ext cx="2815941" cy="3922328"/>
            <a:chOff x="0" y="0"/>
            <a:chExt cx="3754589" cy="5229772"/>
          </a:xfrm>
        </p:grpSpPr>
        <p:sp>
          <p:nvSpPr>
            <p:cNvPr id="433" name="Google Shape;433;p41"/>
            <p:cNvSpPr txBox="1"/>
            <p:nvPr/>
          </p:nvSpPr>
          <p:spPr>
            <a:xfrm>
              <a:off x="0" y="3175280"/>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Weekly LLMC Lounge</a:t>
              </a:r>
              <a:endParaRPr/>
            </a:p>
          </p:txBody>
        </p:sp>
        <p:sp>
          <p:nvSpPr>
            <p:cNvPr id="434" name="Google Shape;434;p41"/>
            <p:cNvSpPr txBox="1"/>
            <p:nvPr/>
          </p:nvSpPr>
          <p:spPr>
            <a:xfrm>
              <a:off x="0" y="4099226"/>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Starting September 25</a:t>
              </a:r>
              <a:endParaRPr/>
            </a:p>
          </p:txBody>
        </p:sp>
        <p:sp>
          <p:nvSpPr>
            <p:cNvPr id="435" name="Google Shape;435;p41"/>
            <p:cNvSpPr txBox="1"/>
            <p:nvPr/>
          </p:nvSpPr>
          <p:spPr>
            <a:xfrm>
              <a:off x="0" y="4534782"/>
              <a:ext cx="3754589" cy="69499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French only Lounges available</a:t>
              </a:r>
              <a:endParaRPr/>
            </a:p>
          </p:txBody>
        </p:sp>
        <p:sp>
          <p:nvSpPr>
            <p:cNvPr id="436" name="Google Shape;436;p41"/>
            <p:cNvSpPr/>
            <p:nvPr/>
          </p:nvSpPr>
          <p:spPr>
            <a:xfrm>
              <a:off x="334502"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41"/>
          <p:cNvSpPr txBox="1"/>
          <p:nvPr/>
        </p:nvSpPr>
        <p:spPr>
          <a:xfrm>
            <a:off x="2713813" y="572616"/>
            <a:ext cx="12860375" cy="10685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2025 Program Schedule</a:t>
            </a:r>
            <a:endParaRPr/>
          </a:p>
        </p:txBody>
      </p:sp>
      <p:grpSp>
        <p:nvGrpSpPr>
          <p:cNvPr id="438" name="Google Shape;438;p41"/>
          <p:cNvGrpSpPr/>
          <p:nvPr/>
        </p:nvGrpSpPr>
        <p:grpSpPr>
          <a:xfrm>
            <a:off x="9580783" y="5957467"/>
            <a:ext cx="2815941" cy="3327903"/>
            <a:chOff x="0" y="0"/>
            <a:chExt cx="3754589" cy="4437203"/>
          </a:xfrm>
        </p:grpSpPr>
        <p:sp>
          <p:nvSpPr>
            <p:cNvPr id="439" name="Google Shape;439;p41"/>
            <p:cNvSpPr txBox="1"/>
            <p:nvPr/>
          </p:nvSpPr>
          <p:spPr>
            <a:xfrm>
              <a:off x="0" y="3190761"/>
              <a:ext cx="3754589" cy="818449"/>
            </a:xfrm>
            <a:prstGeom prst="rect">
              <a:avLst/>
            </a:prstGeom>
            <a:noFill/>
            <a:ln>
              <a:noFill/>
            </a:ln>
          </p:spPr>
          <p:txBody>
            <a:bodyPr spcFirstLastPara="1" wrap="square" lIns="0" tIns="0" rIns="0" bIns="0" anchor="t" anchorCtr="0">
              <a:spAutoFit/>
            </a:bodyPr>
            <a:lstStyle/>
            <a:p>
              <a:pPr marL="0" marR="0" lvl="0" indent="0" algn="ctr" rtl="0">
                <a:lnSpc>
                  <a:spcPct val="117979"/>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In-Person Regional Meetups</a:t>
              </a:r>
              <a:endParaRPr/>
            </a:p>
          </p:txBody>
        </p:sp>
        <p:sp>
          <p:nvSpPr>
            <p:cNvPr id="440" name="Google Shape;440;p41"/>
            <p:cNvSpPr txBox="1"/>
            <p:nvPr/>
          </p:nvSpPr>
          <p:spPr>
            <a:xfrm>
              <a:off x="0" y="4099226"/>
              <a:ext cx="3754589" cy="337977"/>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October 2025</a:t>
              </a:r>
              <a:endParaRPr/>
            </a:p>
          </p:txBody>
        </p:sp>
        <p:sp>
          <p:nvSpPr>
            <p:cNvPr id="441" name="Google Shape;441;p41"/>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41"/>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11">
              <a:alphaModFix/>
            </a:blip>
            <a:stretch>
              <a:fillRect/>
            </a:stretch>
          </a:blip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45002" y="2093893"/>
            <a:ext cx="7419758" cy="7534726"/>
          </a:xfrm>
          <a:prstGeom prst="rect">
            <a:avLst/>
          </a:prstGeom>
          <a:noFill/>
          <a:ln>
            <a:noFill/>
          </a:ln>
        </p:spPr>
      </p:pic>
      <p:sp>
        <p:nvSpPr>
          <p:cNvPr id="452" name="Google Shape;452;p42"/>
          <p:cNvSpPr/>
          <p:nvPr/>
        </p:nvSpPr>
        <p:spPr>
          <a:xfrm>
            <a:off x="16548309" y="418207"/>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453" name="Google Shape;453;p42"/>
          <p:cNvSpPr txBox="1"/>
          <p:nvPr/>
        </p:nvSpPr>
        <p:spPr>
          <a:xfrm>
            <a:off x="1845083" y="570607"/>
            <a:ext cx="14597700" cy="110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200" b="1" i="0" u="none" strike="noStrike" cap="none">
                <a:solidFill>
                  <a:srgbClr val="22150C"/>
                </a:solidFill>
                <a:latin typeface="Montserrat"/>
                <a:ea typeface="Montserrat"/>
                <a:cs typeface="Montserrat"/>
                <a:sym typeface="Montserrat"/>
              </a:rPr>
              <a:t>Frequently Asked Questions</a:t>
            </a:r>
            <a:endParaRPr sz="7200"/>
          </a:p>
        </p:txBody>
      </p:sp>
      <p:grpSp>
        <p:nvGrpSpPr>
          <p:cNvPr id="454" name="Google Shape;454;p42"/>
          <p:cNvGrpSpPr/>
          <p:nvPr/>
        </p:nvGrpSpPr>
        <p:grpSpPr>
          <a:xfrm>
            <a:off x="576063" y="2093893"/>
            <a:ext cx="9434925" cy="7584440"/>
            <a:chOff x="0" y="0"/>
            <a:chExt cx="12579900" cy="10112587"/>
          </a:xfrm>
        </p:grpSpPr>
        <p:sp>
          <p:nvSpPr>
            <p:cNvPr id="455" name="Google Shape;455;p42"/>
            <p:cNvSpPr txBox="1"/>
            <p:nvPr/>
          </p:nvSpPr>
          <p:spPr>
            <a:xfrm>
              <a:off x="0" y="3640354"/>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In your Circle, there will be opportunities to network and seek mentorship. However, LLMC does not contain a formal mentoring process.</a:t>
              </a:r>
              <a:endParaRPr/>
            </a:p>
          </p:txBody>
        </p:sp>
        <p:sp>
          <p:nvSpPr>
            <p:cNvPr id="456" name="Google Shape;456;p42"/>
            <p:cNvSpPr txBox="1"/>
            <p:nvPr/>
          </p:nvSpPr>
          <p:spPr>
            <a:xfrm>
              <a:off x="0" y="318448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I want to join a circle. Will I get a mentor?</a:t>
              </a:r>
              <a:endParaRPr/>
            </a:p>
          </p:txBody>
        </p:sp>
        <p:sp>
          <p:nvSpPr>
            <p:cNvPr id="457" name="Google Shape;457;p42"/>
            <p:cNvSpPr txBox="1"/>
            <p:nvPr/>
          </p:nvSpPr>
          <p:spPr>
            <a:xfrm>
              <a:off x="0" y="462918"/>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The program is free and open to all members of the Federal Public Service, the Defence Team, and Crown Corporations.</a:t>
              </a:r>
              <a:endParaRPr/>
            </a:p>
          </p:txBody>
        </p:sp>
        <p:sp>
          <p:nvSpPr>
            <p:cNvPr id="458" name="Google Shape;458;p42"/>
            <p:cNvSpPr txBox="1"/>
            <p:nvPr/>
          </p:nvSpPr>
          <p:spPr>
            <a:xfrm>
              <a:off x="0" y="0"/>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Is there a fee to participate in the LLMC program?</a:t>
              </a:r>
              <a:endParaRPr/>
            </a:p>
          </p:txBody>
        </p:sp>
        <p:sp>
          <p:nvSpPr>
            <p:cNvPr id="459" name="Google Shape;459;p42"/>
            <p:cNvSpPr txBox="1"/>
            <p:nvPr/>
          </p:nvSpPr>
          <p:spPr>
            <a:xfrm>
              <a:off x="0" y="5232633"/>
              <a:ext cx="12579900" cy="12849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Yes, full engagement leads to the best outcomes for everyone and that is why we expect your full participation during Circle sessions and that your manager approves. If this is a barrier, please contact us.</a:t>
              </a:r>
              <a:endParaRPr/>
            </a:p>
          </p:txBody>
        </p:sp>
        <p:sp>
          <p:nvSpPr>
            <p:cNvPr id="460" name="Google Shape;460;p42"/>
            <p:cNvSpPr txBox="1"/>
            <p:nvPr/>
          </p:nvSpPr>
          <p:spPr>
            <a:xfrm>
              <a:off x="0" y="4769715"/>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Do I need my managers approval to participate?</a:t>
              </a:r>
              <a:endParaRPr/>
            </a:p>
          </p:txBody>
        </p:sp>
        <p:sp>
          <p:nvSpPr>
            <p:cNvPr id="461" name="Google Shape;461;p42"/>
            <p:cNvSpPr txBox="1"/>
            <p:nvPr/>
          </p:nvSpPr>
          <p:spPr>
            <a:xfrm>
              <a:off x="0" y="2055128"/>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We will assign each member to a Circle based upon the preference indicated on the application.</a:t>
              </a:r>
              <a:endParaRPr/>
            </a:p>
          </p:txBody>
        </p:sp>
        <p:sp>
          <p:nvSpPr>
            <p:cNvPr id="462" name="Google Shape;462;p42"/>
            <p:cNvSpPr txBox="1"/>
            <p:nvPr/>
          </p:nvSpPr>
          <p:spPr>
            <a:xfrm>
              <a:off x="0" y="159227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How will my circle date and time be determined?</a:t>
              </a:r>
              <a:endParaRPr/>
            </a:p>
          </p:txBody>
        </p:sp>
        <p:sp>
          <p:nvSpPr>
            <p:cNvPr id="463" name="Google Shape;463;p42"/>
            <p:cNvSpPr txBox="1"/>
            <p:nvPr/>
          </p:nvSpPr>
          <p:spPr>
            <a:xfrm>
              <a:off x="0" y="7235409"/>
              <a:ext cx="12579900" cy="8370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Circles will be available in both official languages. In the application process, we ask you to select if you’d like your Circle to be in English or French.</a:t>
              </a:r>
              <a:endParaRPr/>
            </a:p>
          </p:txBody>
        </p:sp>
        <p:sp>
          <p:nvSpPr>
            <p:cNvPr id="464" name="Google Shape;464;p42"/>
            <p:cNvSpPr txBox="1"/>
            <p:nvPr/>
          </p:nvSpPr>
          <p:spPr>
            <a:xfrm>
              <a:off x="0" y="6772559"/>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Will french-only circles be available?</a:t>
              </a:r>
              <a:endParaRPr/>
            </a:p>
          </p:txBody>
        </p:sp>
        <p:sp>
          <p:nvSpPr>
            <p:cNvPr id="465" name="Google Shape;465;p42"/>
            <p:cNvSpPr txBox="1"/>
            <p:nvPr/>
          </p:nvSpPr>
          <p:spPr>
            <a:xfrm>
              <a:off x="0" y="8827687"/>
              <a:ext cx="12579900" cy="12849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1896" b="0" i="0" u="none" strike="noStrike" cap="none">
                  <a:solidFill>
                    <a:srgbClr val="000000"/>
                  </a:solidFill>
                  <a:latin typeface="Montserrat"/>
                  <a:ea typeface="Montserrat"/>
                  <a:cs typeface="Montserrat"/>
                  <a:sym typeface="Montserrat"/>
                </a:rPr>
                <a:t>The minimum time commitment required to participate in LLMC is 1.5 hours per week. If you decide to attend the optional LLMC Lounges this increases your participation to 2.5 hours per week. </a:t>
              </a:r>
              <a:endParaRPr/>
            </a:p>
          </p:txBody>
        </p:sp>
        <p:sp>
          <p:nvSpPr>
            <p:cNvPr id="466" name="Google Shape;466;p42"/>
            <p:cNvSpPr txBox="1"/>
            <p:nvPr/>
          </p:nvSpPr>
          <p:spPr>
            <a:xfrm>
              <a:off x="0" y="8364770"/>
              <a:ext cx="12579900" cy="3894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896" b="1" i="0" u="none" strike="noStrike" cap="none">
                  <a:solidFill>
                    <a:srgbClr val="000000"/>
                  </a:solidFill>
                  <a:latin typeface="Montserrat"/>
                  <a:ea typeface="Montserrat"/>
                  <a:cs typeface="Montserrat"/>
                  <a:sym typeface="Montserrat"/>
                </a:rPr>
                <a:t>What is the time commitment required to participate in LLMC?</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3"/>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476" name="Google Shape;476;p43"/>
          <p:cNvGrpSpPr/>
          <p:nvPr/>
        </p:nvGrpSpPr>
        <p:grpSpPr>
          <a:xfrm>
            <a:off x="0" y="1780750"/>
            <a:ext cx="18288004" cy="1279976"/>
            <a:chOff x="0" y="0"/>
            <a:chExt cx="4818945" cy="337278"/>
          </a:xfrm>
        </p:grpSpPr>
        <p:sp>
          <p:nvSpPr>
            <p:cNvPr id="477" name="Google Shape;477;p43"/>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478" name="Google Shape;478;p43"/>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9" name="Google Shape;479;p43"/>
          <p:cNvSpPr txBox="1"/>
          <p:nvPr/>
        </p:nvSpPr>
        <p:spPr>
          <a:xfrm>
            <a:off x="1028198" y="1974129"/>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Don't miss out on this one-of-a-kind opportunity,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Lifting as you Lead Mentoring Circles registration is now open until May 31, 2025!</a:t>
            </a:r>
            <a:endParaRPr/>
          </a:p>
        </p:txBody>
      </p:sp>
      <p:sp>
        <p:nvSpPr>
          <p:cNvPr id="480" name="Google Shape;480;p43"/>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The Doors are Open!</a:t>
            </a:r>
            <a:endParaRPr/>
          </a:p>
        </p:txBody>
      </p:sp>
      <p:pic>
        <p:nvPicPr>
          <p:cNvPr id="481" name="Google Shape;481;p43"/>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482" name="Google Shape;482;p43"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83" name="Google Shape;483;p43"/>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LLMC Cohort 5 Registration form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4"/>
          <p:cNvSpPr txBox="1"/>
          <p:nvPr/>
        </p:nvSpPr>
        <p:spPr>
          <a:xfrm>
            <a:off x="1770244" y="572616"/>
            <a:ext cx="14747513" cy="144821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11" b="1" i="0" u="none" strike="noStrike" cap="none" dirty="0">
                <a:solidFill>
                  <a:srgbClr val="000000"/>
                </a:solidFill>
                <a:latin typeface="Montserrat"/>
                <a:ea typeface="Montserrat"/>
                <a:cs typeface="Montserrat"/>
                <a:sym typeface="Montserrat"/>
              </a:rPr>
              <a:t>LLMC Success Story</a:t>
            </a:r>
          </a:p>
          <a:p>
            <a:pPr marL="0" marR="0" lvl="0" indent="0" algn="ctr" rtl="0">
              <a:lnSpc>
                <a:spcPct val="100000"/>
              </a:lnSpc>
              <a:spcBef>
                <a:spcPts val="0"/>
              </a:spcBef>
              <a:spcAft>
                <a:spcPts val="0"/>
              </a:spcAft>
              <a:buNone/>
            </a:pPr>
            <a:r>
              <a:rPr lang="en-CA" dirty="0">
                <a:hlinkClick r:id="rId4"/>
              </a:rPr>
              <a:t>https://youtu.be/qBrfuNqcVeI</a:t>
            </a:r>
            <a:endParaRPr dirty="0"/>
          </a:p>
        </p:txBody>
      </p:sp>
      <p:sp>
        <p:nvSpPr>
          <p:cNvPr id="493" name="Google Shape;493;p44"/>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5">
              <a:alphaModFix/>
            </a:blip>
            <a:stretch>
              <a:fillRect/>
            </a:stretch>
          </a:blipFill>
          <a:ln>
            <a:noFill/>
          </a:ln>
        </p:spPr>
        <p:txBody>
          <a:bodyPr/>
          <a:lstStyle/>
          <a:p>
            <a:endParaRPr lang="en-US"/>
          </a:p>
        </p:txBody>
      </p:sp>
      <p:pic>
        <p:nvPicPr>
          <p:cNvPr id="3" name="Online Media 2" descr="Adam Emond | Lifting as you Lead Mentoring Circles | English with English Subtitles">
            <a:hlinkClick r:id="" action="ppaction://media"/>
            <a:extLst>
              <a:ext uri="{FF2B5EF4-FFF2-40B4-BE49-F238E27FC236}">
                <a16:creationId xmlns:a16="http://schemas.microsoft.com/office/drawing/2014/main" id="{55376FD1-6098-1213-A622-408DB9CB5E39}"/>
              </a:ext>
            </a:extLst>
          </p:cNvPr>
          <p:cNvPicPr>
            <a:picLocks noRot="1" noChangeAspect="1"/>
          </p:cNvPicPr>
          <p:nvPr>
            <a:videoFile r:link="rId1"/>
          </p:nvPr>
        </p:nvPicPr>
        <p:blipFill>
          <a:blip r:embed="rId6"/>
          <a:stretch>
            <a:fillRect/>
          </a:stretch>
        </p:blipFill>
        <p:spPr>
          <a:xfrm>
            <a:off x="2845837" y="2357380"/>
            <a:ext cx="12596326" cy="7116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57200" y="274650"/>
            <a:ext cx="11122200" cy="1143000"/>
          </a:xfrm>
          <a:prstGeom prst="rect">
            <a:avLst/>
          </a:prstGeom>
        </p:spPr>
        <p:txBody>
          <a:bodyPr spcFirstLastPara="1" wrap="square" lIns="182850" tIns="182850" rIns="182850" bIns="182850" anchor="ctr" anchorCtr="0">
            <a:normAutofit fontScale="90000"/>
          </a:bodyPr>
          <a:lstStyle/>
          <a:p>
            <a:pPr marL="0" lvl="0" indent="0" algn="ctr" rtl="0">
              <a:lnSpc>
                <a:spcPct val="140000"/>
              </a:lnSpc>
              <a:spcBef>
                <a:spcPts val="0"/>
              </a:spcBef>
              <a:spcAft>
                <a:spcPts val="0"/>
              </a:spcAft>
              <a:buClr>
                <a:schemeClr val="dk1"/>
              </a:buClr>
              <a:buFont typeface="Arial"/>
              <a:buNone/>
            </a:pPr>
            <a:r>
              <a:rPr lang="en-US" sz="7200" b="1">
                <a:latin typeface="Montserrat"/>
                <a:ea typeface="Montserrat"/>
                <a:cs typeface="Montserrat"/>
                <a:sym typeface="Montserrat"/>
              </a:rPr>
              <a:t>Your Health Comes First</a:t>
            </a:r>
            <a:endParaRPr sz="1400">
              <a:latin typeface="Arial"/>
              <a:ea typeface="Arial"/>
              <a:cs typeface="Arial"/>
              <a:sym typeface="Arial"/>
            </a:endParaRPr>
          </a:p>
          <a:p>
            <a:pPr marL="0" lvl="0" indent="0" algn="ctr" rtl="0">
              <a:spcBef>
                <a:spcPts val="0"/>
              </a:spcBef>
              <a:spcAft>
                <a:spcPts val="0"/>
              </a:spcAft>
              <a:buNone/>
            </a:pPr>
            <a:endParaRPr sz="2800"/>
          </a:p>
        </p:txBody>
      </p:sp>
      <p:sp>
        <p:nvSpPr>
          <p:cNvPr id="178" name="Google Shape;178;p26"/>
          <p:cNvSpPr txBox="1"/>
          <p:nvPr/>
        </p:nvSpPr>
        <p:spPr>
          <a:xfrm>
            <a:off x="0" y="667550"/>
            <a:ext cx="17804400" cy="1231200"/>
          </a:xfrm>
          <a:prstGeom prst="rect">
            <a:avLst/>
          </a:prstGeom>
          <a:noFill/>
          <a:ln>
            <a:noFill/>
          </a:ln>
        </p:spPr>
        <p:txBody>
          <a:bodyPr spcFirstLastPara="1" wrap="square" lIns="182850" tIns="182850" rIns="182850" bIns="182850" anchor="t" anchorCtr="0">
            <a:spAutoFit/>
          </a:bodyPr>
          <a:lstStyle/>
          <a:p>
            <a:pPr marL="0" lvl="0" indent="0" algn="l" rtl="0">
              <a:spcBef>
                <a:spcPts val="0"/>
              </a:spcBef>
              <a:spcAft>
                <a:spcPts val="0"/>
              </a:spcAft>
              <a:buNone/>
            </a:pPr>
            <a:r>
              <a:rPr lang="en-US" sz="5600">
                <a:solidFill>
                  <a:schemeClr val="lt1"/>
                </a:solidFill>
              </a:rPr>
              <a:t>Your HEalth Comes First</a:t>
            </a:r>
            <a:endParaRPr sz="5600">
              <a:solidFill>
                <a:schemeClr val="lt1"/>
              </a:solidFill>
            </a:endParaRPr>
          </a:p>
        </p:txBody>
      </p:sp>
      <p:sp>
        <p:nvSpPr>
          <p:cNvPr id="179" name="Google Shape;179;p2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7" b="-39047"/>
            </a:stretch>
          </a:blipFill>
          <a:ln>
            <a:noFill/>
          </a:ln>
        </p:spPr>
        <p:txBody>
          <a:bodyPr/>
          <a:lstStyle/>
          <a:p>
            <a:endParaRPr lang="en-US"/>
          </a:p>
        </p:txBody>
      </p:sp>
      <p:sp>
        <p:nvSpPr>
          <p:cNvPr id="180" name="Google Shape;180;p26"/>
          <p:cNvSpPr txBox="1"/>
          <p:nvPr/>
        </p:nvSpPr>
        <p:spPr>
          <a:xfrm>
            <a:off x="717797" y="651234"/>
            <a:ext cx="16381736"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Your Health Comes First</a:t>
            </a:r>
            <a:endParaRPr sz="1400"/>
          </a:p>
        </p:txBody>
      </p:sp>
      <p:sp>
        <p:nvSpPr>
          <p:cNvPr id="181" name="Google Shape;181;p26"/>
          <p:cNvSpPr txBox="1"/>
          <p:nvPr/>
        </p:nvSpPr>
        <p:spPr>
          <a:xfrm>
            <a:off x="717800" y="2161500"/>
            <a:ext cx="8079000" cy="77520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800" b="1" i="0" u="none" strike="noStrike" cap="none">
                <a:solidFill>
                  <a:srgbClr val="000000"/>
                </a:solidFill>
                <a:latin typeface="Montserrat"/>
                <a:ea typeface="Montserrat"/>
                <a:cs typeface="Montserrat"/>
                <a:sym typeface="Montserrat"/>
              </a:rPr>
              <a:t>Hope for Wellness Helpline</a:t>
            </a:r>
            <a:endParaRPr sz="200"/>
          </a:p>
          <a:p>
            <a:pPr marL="0" marR="0" lvl="0" indent="0" algn="ctr" rtl="0">
              <a:lnSpc>
                <a:spcPct val="140007"/>
              </a:lnSpc>
              <a:spcBef>
                <a:spcPts val="0"/>
              </a:spcBef>
              <a:spcAft>
                <a:spcPts val="0"/>
              </a:spcAft>
              <a:buNone/>
            </a:pPr>
            <a:r>
              <a:rPr lang="en-US" sz="3800" b="0" i="0" u="none" strike="noStrike" cap="none">
                <a:solidFill>
                  <a:srgbClr val="000000"/>
                </a:solidFill>
                <a:latin typeface="Montserrat"/>
                <a:ea typeface="Montserrat"/>
                <a:cs typeface="Montserrat"/>
                <a:sym typeface="Montserrat"/>
              </a:rPr>
              <a:t>1-855-242-3310</a:t>
            </a:r>
            <a:endParaRPr sz="200"/>
          </a:p>
          <a:p>
            <a:pPr marL="0" marR="0" lvl="0" indent="0" algn="ctr" rtl="0">
              <a:lnSpc>
                <a:spcPct val="140007"/>
              </a:lnSpc>
              <a:spcBef>
                <a:spcPts val="0"/>
              </a:spcBef>
              <a:spcAft>
                <a:spcPts val="0"/>
              </a:spcAft>
              <a:buNone/>
            </a:pPr>
            <a:endParaRPr sz="3800"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3800" b="1" i="0" u="none" strike="noStrike" cap="none">
                <a:solidFill>
                  <a:srgbClr val="000000"/>
                </a:solidFill>
                <a:latin typeface="Montserrat"/>
                <a:ea typeface="Montserrat"/>
                <a:cs typeface="Montserrat"/>
                <a:sym typeface="Montserrat"/>
              </a:rPr>
              <a:t>Employee Assistance Program (EAP)</a:t>
            </a:r>
            <a:endParaRPr sz="200"/>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Toll-free: 1-800-268-7708</a:t>
            </a:r>
            <a:endParaRPr sz="200"/>
          </a:p>
          <a:p>
            <a:pPr marL="0" marR="0" lvl="0" indent="0" algn="ctr" rtl="0">
              <a:lnSpc>
                <a:spcPct val="140007"/>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For persons with hearing impairments: </a:t>
            </a:r>
            <a:endParaRPr sz="200"/>
          </a:p>
          <a:p>
            <a:pPr marL="0" marR="0" lvl="0" indent="0" algn="ctr" rtl="0">
              <a:lnSpc>
                <a:spcPct val="140007"/>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1-800-567-5803</a:t>
            </a:r>
            <a:endParaRPr sz="200"/>
          </a:p>
        </p:txBody>
      </p:sp>
      <p:sp>
        <p:nvSpPr>
          <p:cNvPr id="182" name="Google Shape;182;p2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pic>
        <p:nvPicPr>
          <p:cNvPr id="183" name="Google Shape;183;p26"/>
          <p:cNvPicPr preferRelativeResize="0"/>
          <p:nvPr/>
        </p:nvPicPr>
        <p:blipFill>
          <a:blip r:embed="rId5">
            <a:alphaModFix/>
          </a:blip>
          <a:stretch>
            <a:fillRect/>
          </a:stretch>
        </p:blipFill>
        <p:spPr>
          <a:xfrm>
            <a:off x="2626649" y="891149"/>
            <a:ext cx="22105702" cy="11052851"/>
          </a:xfrm>
          <a:prstGeom prst="rect">
            <a:avLst/>
          </a:prstGeom>
          <a:noFill/>
          <a:ln>
            <a:noFill/>
          </a:ln>
        </p:spPr>
      </p:pic>
      <p:sp>
        <p:nvSpPr>
          <p:cNvPr id="184" name="Google Shape;184;p26"/>
          <p:cNvSpPr txBox="1"/>
          <p:nvPr/>
        </p:nvSpPr>
        <p:spPr>
          <a:xfrm>
            <a:off x="9640000" y="2161500"/>
            <a:ext cx="8079000" cy="30414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800" b="1">
                <a:latin typeface="Montserrat"/>
                <a:ea typeface="Montserrat"/>
                <a:cs typeface="Montserrat"/>
                <a:sym typeface="Montserrat"/>
              </a:rPr>
              <a:t>For more resources visit our Support Resources wiki page:</a:t>
            </a:r>
            <a:endParaRPr sz="3800" b="1">
              <a:latin typeface="Montserrat"/>
              <a:ea typeface="Montserrat"/>
              <a:cs typeface="Montserrat"/>
              <a:sym typeface="Montserrat"/>
            </a:endParaRPr>
          </a:p>
          <a:p>
            <a:pPr marL="0" marR="0" lvl="0" indent="0" algn="ctr" rtl="0">
              <a:lnSpc>
                <a:spcPct val="140007"/>
              </a:lnSpc>
              <a:spcBef>
                <a:spcPts val="0"/>
              </a:spcBef>
              <a:spcAft>
                <a:spcPts val="0"/>
              </a:spcAft>
              <a:buNone/>
            </a:pPr>
            <a:endParaRPr sz="3800" b="1">
              <a:latin typeface="Montserrat"/>
              <a:ea typeface="Montserrat"/>
              <a:cs typeface="Montserrat"/>
              <a:sym typeface="Montserrat"/>
            </a:endParaRPr>
          </a:p>
          <a:p>
            <a:pPr marL="0" marR="0" lvl="0" indent="0" algn="l" rtl="0">
              <a:lnSpc>
                <a:spcPct val="140007"/>
              </a:lnSpc>
              <a:spcBef>
                <a:spcPts val="0"/>
              </a:spcBef>
              <a:spcAft>
                <a:spcPts val="0"/>
              </a:spcAft>
              <a:buNone/>
            </a:pPr>
            <a:endParaRPr sz="3800" b="1">
              <a:latin typeface="Montserrat"/>
              <a:ea typeface="Montserrat"/>
              <a:cs typeface="Montserrat"/>
              <a:sym typeface="Montserrat"/>
            </a:endParaRPr>
          </a:p>
        </p:txBody>
      </p:sp>
      <p:sp>
        <p:nvSpPr>
          <p:cNvPr id="185" name="Google Shape;185;p26"/>
          <p:cNvSpPr/>
          <p:nvPr/>
        </p:nvSpPr>
        <p:spPr>
          <a:xfrm>
            <a:off x="17253644" y="9144758"/>
            <a:ext cx="807253" cy="1028700"/>
          </a:xfrm>
          <a:custGeom>
            <a:avLst/>
            <a:gdLst/>
            <a:ahLst/>
            <a:cxnLst/>
            <a:rect l="l" t="t" r="r" b="b"/>
            <a:pathLst>
              <a:path w="807253" h="1028700" extrusionOk="0">
                <a:moveTo>
                  <a:pt x="0" y="0"/>
                </a:moveTo>
                <a:lnTo>
                  <a:pt x="807253" y="0"/>
                </a:lnTo>
                <a:lnTo>
                  <a:pt x="807253" y="1028700"/>
                </a:lnTo>
                <a:lnTo>
                  <a:pt x="0" y="1028700"/>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5" descr="a group of people holding hands in a circle logo"/>
          <p:cNvSpPr/>
          <p:nvPr/>
        </p:nvSpPr>
        <p:spPr>
          <a:xfrm>
            <a:off x="0" y="1213135"/>
            <a:ext cx="8888395" cy="8888395"/>
          </a:xfrm>
          <a:custGeom>
            <a:avLst/>
            <a:gdLst/>
            <a:ahLst/>
            <a:cxnLst/>
            <a:rect l="l" t="t" r="r" b="b"/>
            <a:pathLst>
              <a:path w="8888395" h="8888395" extrusionOk="0">
                <a:moveTo>
                  <a:pt x="0" y="0"/>
                </a:moveTo>
                <a:lnTo>
                  <a:pt x="8888395" y="0"/>
                </a:lnTo>
                <a:lnTo>
                  <a:pt x="8888395" y="8888395"/>
                </a:lnTo>
                <a:lnTo>
                  <a:pt x="0" y="8888395"/>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l="-10239" r="-10239"/>
            </a:stretch>
          </a:blipFill>
          <a:ln>
            <a:noFill/>
          </a:ln>
        </p:spPr>
        <p:txBody>
          <a:bodyPr/>
          <a:lstStyle/>
          <a:p>
            <a:endParaRPr lang="en-US"/>
          </a:p>
        </p:txBody>
      </p:sp>
      <p:sp>
        <p:nvSpPr>
          <p:cNvPr id="504" name="Google Shape;504;p45"/>
          <p:cNvSpPr txBox="1"/>
          <p:nvPr/>
        </p:nvSpPr>
        <p:spPr>
          <a:xfrm>
            <a:off x="9121754" y="1394110"/>
            <a:ext cx="7843800" cy="1437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342" b="1" i="1" u="none" strike="noStrike" cap="none">
                <a:solidFill>
                  <a:srgbClr val="22150C"/>
                </a:solidFill>
                <a:latin typeface="Montserrat"/>
                <a:ea typeface="Montserrat"/>
                <a:cs typeface="Montserrat"/>
                <a:sym typeface="Montserrat"/>
              </a:rPr>
              <a:t>Contact Us</a:t>
            </a:r>
            <a:endParaRPr/>
          </a:p>
        </p:txBody>
      </p:sp>
      <p:grpSp>
        <p:nvGrpSpPr>
          <p:cNvPr id="505" name="Google Shape;505;p45"/>
          <p:cNvGrpSpPr/>
          <p:nvPr/>
        </p:nvGrpSpPr>
        <p:grpSpPr>
          <a:xfrm>
            <a:off x="9144000" y="2978741"/>
            <a:ext cx="8135484" cy="1265400"/>
            <a:chOff x="0" y="-114300"/>
            <a:chExt cx="10847312" cy="1687200"/>
          </a:xfrm>
        </p:grpSpPr>
        <p:sp>
          <p:nvSpPr>
            <p:cNvPr id="506" name="Google Shape;506;p45"/>
            <p:cNvSpPr txBox="1"/>
            <p:nvPr/>
          </p:nvSpPr>
          <p:spPr>
            <a:xfrm>
              <a:off x="4232612" y="-114300"/>
              <a:ext cx="66147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Diversity and Inclusion Office, </a:t>
              </a:r>
              <a:endParaRPr/>
            </a:p>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Materiel Group, National Defence</a:t>
              </a:r>
              <a:endParaRPr/>
            </a:p>
          </p:txBody>
        </p:sp>
        <p:sp>
          <p:nvSpPr>
            <p:cNvPr id="507" name="Google Shape;507;p45"/>
            <p:cNvSpPr txBox="1"/>
            <p:nvPr/>
          </p:nvSpPr>
          <p:spPr>
            <a:xfrm>
              <a:off x="0" y="66675"/>
              <a:ext cx="33777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Who we are</a:t>
              </a:r>
              <a:endParaRPr/>
            </a:p>
          </p:txBody>
        </p:sp>
      </p:grpSp>
      <p:grpSp>
        <p:nvGrpSpPr>
          <p:cNvPr id="508" name="Google Shape;508;p45"/>
          <p:cNvGrpSpPr/>
          <p:nvPr/>
        </p:nvGrpSpPr>
        <p:grpSpPr>
          <a:xfrm>
            <a:off x="9144000" y="4762588"/>
            <a:ext cx="7599084" cy="1265400"/>
            <a:chOff x="0" y="-114300"/>
            <a:chExt cx="10132112" cy="1687200"/>
          </a:xfrm>
        </p:grpSpPr>
        <p:sp>
          <p:nvSpPr>
            <p:cNvPr id="509" name="Google Shape;509;p45"/>
            <p:cNvSpPr txBox="1"/>
            <p:nvPr/>
          </p:nvSpPr>
          <p:spPr>
            <a:xfrm>
              <a:off x="4232612" y="-114300"/>
              <a:ext cx="58995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liftingasyoulead-dirigerenelevantlesautres@forces.gc.ca</a:t>
              </a:r>
              <a:endParaRPr/>
            </a:p>
          </p:txBody>
        </p:sp>
        <p:sp>
          <p:nvSpPr>
            <p:cNvPr id="510" name="Google Shape;510;p45"/>
            <p:cNvSpPr txBox="1"/>
            <p:nvPr/>
          </p:nvSpPr>
          <p:spPr>
            <a:xfrm>
              <a:off x="0" y="66675"/>
              <a:ext cx="37482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Email Address</a:t>
              </a:r>
              <a:endParaRPr/>
            </a:p>
          </p:txBody>
        </p:sp>
      </p:grpSp>
      <p:grpSp>
        <p:nvGrpSpPr>
          <p:cNvPr id="511" name="Google Shape;511;p45"/>
          <p:cNvGrpSpPr/>
          <p:nvPr/>
        </p:nvGrpSpPr>
        <p:grpSpPr>
          <a:xfrm>
            <a:off x="9121754" y="8323875"/>
            <a:ext cx="7818204" cy="1217531"/>
            <a:chOff x="0" y="-114300"/>
            <a:chExt cx="10424273" cy="1623375"/>
          </a:xfrm>
        </p:grpSpPr>
        <p:sp>
          <p:nvSpPr>
            <p:cNvPr id="512" name="Google Shape;512;p45"/>
            <p:cNvSpPr txBox="1"/>
            <p:nvPr/>
          </p:nvSpPr>
          <p:spPr>
            <a:xfrm>
              <a:off x="4262273" y="-114300"/>
              <a:ext cx="6162000" cy="511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none" strike="noStrike" cap="none">
                  <a:solidFill>
                    <a:srgbClr val="22150C"/>
                  </a:solidFill>
                  <a:latin typeface="Montserrat"/>
                  <a:ea typeface="Montserrat"/>
                  <a:cs typeface="Montserrat"/>
                  <a:sym typeface="Montserrat"/>
                </a:rPr>
                <a:t>Samantha Moonsammy</a:t>
              </a:r>
              <a:endParaRPr/>
            </a:p>
          </p:txBody>
        </p:sp>
        <p:sp>
          <p:nvSpPr>
            <p:cNvPr id="513" name="Google Shape;513;p45"/>
            <p:cNvSpPr txBox="1"/>
            <p:nvPr/>
          </p:nvSpPr>
          <p:spPr>
            <a:xfrm>
              <a:off x="0" y="66675"/>
              <a:ext cx="3915000" cy="144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LLMC Founder</a:t>
              </a:r>
              <a:endParaRPr/>
            </a:p>
          </p:txBody>
        </p:sp>
      </p:grpSp>
      <p:grpSp>
        <p:nvGrpSpPr>
          <p:cNvPr id="514" name="Google Shape;514;p45"/>
          <p:cNvGrpSpPr/>
          <p:nvPr/>
        </p:nvGrpSpPr>
        <p:grpSpPr>
          <a:xfrm>
            <a:off x="9121754" y="6540811"/>
            <a:ext cx="7888179" cy="1265400"/>
            <a:chOff x="0" y="-114300"/>
            <a:chExt cx="10517573" cy="1687200"/>
          </a:xfrm>
        </p:grpSpPr>
        <p:sp>
          <p:nvSpPr>
            <p:cNvPr id="515" name="Google Shape;515;p45"/>
            <p:cNvSpPr txBox="1"/>
            <p:nvPr/>
          </p:nvSpPr>
          <p:spPr>
            <a:xfrm>
              <a:off x="4262273" y="-114300"/>
              <a:ext cx="6255300" cy="168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https://wiki.gccollab.ca/ Diversity_and_Inclusion_</a:t>
              </a:r>
              <a:endParaRPr/>
            </a:p>
            <a:p>
              <a:pPr marL="0" marR="0" lvl="0" indent="0" algn="l" rtl="0">
                <a:lnSpc>
                  <a:spcPct val="115000"/>
                </a:lnSpc>
                <a:spcBef>
                  <a:spcPts val="0"/>
                </a:spcBef>
                <a:spcAft>
                  <a:spcPts val="0"/>
                </a:spcAft>
                <a:buNone/>
              </a:pPr>
              <a:r>
                <a:rPr lang="en-US" sz="2491"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Office</a:t>
              </a:r>
              <a:endParaRPr/>
            </a:p>
          </p:txBody>
        </p:sp>
        <p:sp>
          <p:nvSpPr>
            <p:cNvPr id="516" name="Google Shape;516;p45"/>
            <p:cNvSpPr txBox="1"/>
            <p:nvPr/>
          </p:nvSpPr>
          <p:spPr>
            <a:xfrm>
              <a:off x="0" y="66675"/>
              <a:ext cx="3974400" cy="67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68" b="1" i="1" u="none" strike="noStrike" cap="none">
                  <a:solidFill>
                    <a:srgbClr val="D66252"/>
                  </a:solidFill>
                  <a:latin typeface="Montserrat"/>
                  <a:ea typeface="Montserrat"/>
                  <a:cs typeface="Montserrat"/>
                  <a:sym typeface="Montserrat"/>
                </a:rPr>
                <a:t>Wiki Page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6"/>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526" name="Google Shape;526;p46"/>
          <p:cNvGrpSpPr/>
          <p:nvPr/>
        </p:nvGrpSpPr>
        <p:grpSpPr>
          <a:xfrm>
            <a:off x="0" y="1780750"/>
            <a:ext cx="18288004" cy="1279976"/>
            <a:chOff x="0" y="0"/>
            <a:chExt cx="4818945" cy="337278"/>
          </a:xfrm>
        </p:grpSpPr>
        <p:sp>
          <p:nvSpPr>
            <p:cNvPr id="527" name="Google Shape;527;p46"/>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528" name="Google Shape;528;p46"/>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9" name="Google Shape;529;p46"/>
          <p:cNvSpPr txBox="1"/>
          <p:nvPr/>
        </p:nvSpPr>
        <p:spPr>
          <a:xfrm>
            <a:off x="1028198" y="1974129"/>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Don't miss out on this one-of-a-kind opportunity,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Lifting as you Lead Mentoring Circles registration is now open until May 31, 2025!</a:t>
            </a:r>
            <a:endParaRPr/>
          </a:p>
        </p:txBody>
      </p:sp>
      <p:sp>
        <p:nvSpPr>
          <p:cNvPr id="530" name="Google Shape;530;p46"/>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The Doors are Open!</a:t>
            </a:r>
            <a:endParaRPr/>
          </a:p>
        </p:txBody>
      </p:sp>
      <p:pic>
        <p:nvPicPr>
          <p:cNvPr id="531" name="Google Shape;531;p46"/>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532" name="Google Shape;532;p46"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33" name="Google Shape;533;p46"/>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b="0" i="0" u="none" strike="noStrike" cap="none">
                <a:solidFill>
                  <a:srgbClr val="000000"/>
                </a:solidFill>
                <a:latin typeface="Arial"/>
                <a:ea typeface="Arial"/>
                <a:cs typeface="Arial"/>
                <a:sym typeface="Arial"/>
              </a:rPr>
              <a:t>LLMC Cohort 5 Registration form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207" name="Google Shape;207;p28"/>
          <p:cNvSpPr txBox="1"/>
          <p:nvPr/>
        </p:nvSpPr>
        <p:spPr>
          <a:xfrm>
            <a:off x="545007" y="1897520"/>
            <a:ext cx="17198100" cy="7134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acknowledge that our offices are located in Ottawa, are on the unceded, unsurrendered Territory of the Anishinaabe Algonquin Nation whose presence here reaches back to time immemorial.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The Algonquins are the customary keepers and defenders of the Ottawa River Watershed and its tributaries. We honour their long history of welcoming many Nations to this beautiful territory and uphold and uplift the voices and values of our Host Nation.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respect and affirm the inherent and Treaty Rights of all Indigenous Peoples across this land.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 </a:t>
            </a:r>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recognize the historical oppression of original lands, cultures and peoples in what we now know as Canada and strongly believe that the arts contribute to the journey of healing and decolonization that we all share together. </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This acknowledgment only becomes meaningful when combined with accountable relationships and informed actions. This acts only as a first step in honouring the unsurrendered land we operate on. </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We continue to honour the people, elders, and Indigenous ancestors of this land.</a:t>
            </a:r>
            <a:endParaRPr/>
          </a:p>
        </p:txBody>
      </p:sp>
      <p:sp>
        <p:nvSpPr>
          <p:cNvPr id="208" name="Google Shape;208;p28"/>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09" name="Google Shape;209;p28"/>
          <p:cNvSpPr txBox="1"/>
          <p:nvPr/>
        </p:nvSpPr>
        <p:spPr>
          <a:xfrm>
            <a:off x="2817122" y="270493"/>
            <a:ext cx="126537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Land Acknowledgment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p:nvPr/>
        </p:nvSpPr>
        <p:spPr>
          <a:xfrm>
            <a:off x="1028700" y="527668"/>
            <a:ext cx="14955900" cy="167353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500" b="1" i="0" u="none" strike="noStrike" cap="none" dirty="0">
                <a:solidFill>
                  <a:srgbClr val="000000"/>
                </a:solidFill>
                <a:latin typeface="Montserrat"/>
                <a:ea typeface="Montserrat"/>
                <a:cs typeface="Montserrat"/>
                <a:sym typeface="Montserrat"/>
              </a:rPr>
              <a:t>Lifting as you Lead Mentoring Circles </a:t>
            </a:r>
            <a:r>
              <a:rPr lang="en-US" sz="4500" b="1" dirty="0">
                <a:latin typeface="Montserrat"/>
                <a:ea typeface="Montserrat"/>
                <a:cs typeface="Montserrat"/>
                <a:sym typeface="Montserrat"/>
              </a:rPr>
              <a:t>(</a:t>
            </a:r>
            <a:r>
              <a:rPr lang="en-US" sz="4500" b="1" i="0" u="none" strike="noStrike" cap="none" dirty="0">
                <a:solidFill>
                  <a:srgbClr val="000000"/>
                </a:solidFill>
                <a:latin typeface="Montserrat"/>
                <a:ea typeface="Montserrat"/>
                <a:cs typeface="Montserrat"/>
                <a:sym typeface="Montserrat"/>
              </a:rPr>
              <a:t>LLMC): </a:t>
            </a:r>
            <a:endParaRPr sz="4500" dirty="0"/>
          </a:p>
          <a:p>
            <a:pPr marL="0" marR="0" lvl="0" indent="0" algn="l" rtl="0">
              <a:lnSpc>
                <a:spcPct val="100000"/>
              </a:lnSpc>
              <a:spcBef>
                <a:spcPts val="0"/>
              </a:spcBef>
              <a:spcAft>
                <a:spcPts val="0"/>
              </a:spcAft>
              <a:buNone/>
            </a:pPr>
            <a:r>
              <a:rPr lang="en-US" sz="4500" b="1" i="0" u="none" strike="noStrike" cap="none" dirty="0">
                <a:solidFill>
                  <a:srgbClr val="000000"/>
                </a:solidFill>
                <a:latin typeface="Montserrat"/>
                <a:ea typeface="Montserrat"/>
                <a:cs typeface="Montserrat"/>
                <a:sym typeface="Montserrat"/>
              </a:rPr>
              <a:t>An Introduction</a:t>
            </a:r>
          </a:p>
          <a:p>
            <a:pPr marL="0" marR="0" lvl="0" indent="0" algn="l" rtl="0">
              <a:lnSpc>
                <a:spcPct val="100000"/>
              </a:lnSpc>
              <a:spcBef>
                <a:spcPts val="0"/>
              </a:spcBef>
              <a:spcAft>
                <a:spcPts val="0"/>
              </a:spcAft>
              <a:buNone/>
            </a:pPr>
            <a:r>
              <a:rPr lang="en-CA" sz="1200" dirty="0">
                <a:hlinkClick r:id="rId4"/>
              </a:rPr>
              <a:t>https://youtu.be/Ns9AP3TP_6U</a:t>
            </a:r>
            <a:r>
              <a:rPr lang="en-US" sz="1200" b="1" dirty="0">
                <a:latin typeface="Montserrat"/>
                <a:sym typeface="Montserrat"/>
              </a:rPr>
              <a:t> </a:t>
            </a:r>
            <a:endParaRPr sz="1200" dirty="0"/>
          </a:p>
        </p:txBody>
      </p:sp>
      <p:sp>
        <p:nvSpPr>
          <p:cNvPr id="219" name="Google Shape;219;p2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5">
              <a:alphaModFix/>
            </a:blip>
            <a:stretch>
              <a:fillRect/>
            </a:stretch>
          </a:blipFill>
          <a:ln>
            <a:noFill/>
          </a:ln>
        </p:spPr>
        <p:txBody>
          <a:bodyPr/>
          <a:lstStyle/>
          <a:p>
            <a:endParaRPr lang="en-US"/>
          </a:p>
        </p:txBody>
      </p:sp>
      <p:pic>
        <p:nvPicPr>
          <p:cNvPr id="3" name="Online Media 2" descr="Lifting as you Lead Mentoring Circles Program | English with English subtitles">
            <a:hlinkClick r:id="" action="ppaction://media"/>
            <a:extLst>
              <a:ext uri="{FF2B5EF4-FFF2-40B4-BE49-F238E27FC236}">
                <a16:creationId xmlns:a16="http://schemas.microsoft.com/office/drawing/2014/main" id="{5F730173-D3B3-E85A-DCFC-30143A21BC50}"/>
              </a:ext>
            </a:extLst>
          </p:cNvPr>
          <p:cNvPicPr>
            <a:picLocks noRot="1" noChangeAspect="1"/>
          </p:cNvPicPr>
          <p:nvPr>
            <a:videoFile r:link="rId1"/>
          </p:nvPr>
        </p:nvPicPr>
        <p:blipFill>
          <a:blip r:embed="rId6"/>
          <a:stretch>
            <a:fillRect/>
          </a:stretch>
        </p:blipFill>
        <p:spPr>
          <a:xfrm>
            <a:off x="3056021" y="2470403"/>
            <a:ext cx="12175958" cy="6879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p:nvPr/>
        </p:nvSpPr>
        <p:spPr>
          <a:xfrm>
            <a:off x="4671894" y="3418484"/>
            <a:ext cx="11884800" cy="66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What</a:t>
            </a:r>
            <a:r>
              <a:rPr lang="en-US" sz="4299" b="0" i="0" u="none" strike="noStrike" cap="none">
                <a:solidFill>
                  <a:srgbClr val="000000"/>
                </a:solidFill>
                <a:latin typeface="Montserrat"/>
                <a:ea typeface="Montserrat"/>
                <a:cs typeface="Montserrat"/>
                <a:sym typeface="Montserrat"/>
              </a:rPr>
              <a:t> makes LLMC unique</a:t>
            </a:r>
            <a:endParaRPr/>
          </a:p>
        </p:txBody>
      </p:sp>
      <p:grpSp>
        <p:nvGrpSpPr>
          <p:cNvPr id="230" name="Google Shape;230;p30"/>
          <p:cNvGrpSpPr/>
          <p:nvPr/>
        </p:nvGrpSpPr>
        <p:grpSpPr>
          <a:xfrm>
            <a:off x="1826803" y="3158034"/>
            <a:ext cx="1759540" cy="1098064"/>
            <a:chOff x="0" y="-146609"/>
            <a:chExt cx="2346053" cy="1464084"/>
          </a:xfrm>
        </p:grpSpPr>
        <p:sp>
          <p:nvSpPr>
            <p:cNvPr id="231" name="Google Shape;231;p30"/>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txBox="1"/>
            <p:nvPr/>
          </p:nvSpPr>
          <p:spPr>
            <a:xfrm>
              <a:off x="344597" y="-146609"/>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1</a:t>
              </a:r>
              <a:endParaRPr dirty="0"/>
            </a:p>
          </p:txBody>
        </p:sp>
      </p:grpSp>
      <p:sp>
        <p:nvSpPr>
          <p:cNvPr id="233" name="Google Shape;233;p30"/>
          <p:cNvSpPr txBox="1"/>
          <p:nvPr/>
        </p:nvSpPr>
        <p:spPr>
          <a:xfrm>
            <a:off x="4671894" y="5559116"/>
            <a:ext cx="11884800" cy="6618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How </a:t>
            </a:r>
            <a:r>
              <a:rPr lang="en-US" sz="4299" b="0" i="0" u="none" strike="noStrike" cap="none">
                <a:solidFill>
                  <a:srgbClr val="000000"/>
                </a:solidFill>
                <a:latin typeface="Montserrat"/>
                <a:ea typeface="Montserrat"/>
                <a:cs typeface="Montserrat"/>
                <a:sym typeface="Montserrat"/>
              </a:rPr>
              <a:t>LLMC works</a:t>
            </a:r>
            <a:endParaRPr/>
          </a:p>
        </p:txBody>
      </p:sp>
      <p:sp>
        <p:nvSpPr>
          <p:cNvPr id="234" name="Google Shape;234;p30"/>
          <p:cNvSpPr txBox="1"/>
          <p:nvPr/>
        </p:nvSpPr>
        <p:spPr>
          <a:xfrm>
            <a:off x="4671894" y="7532111"/>
            <a:ext cx="11884800" cy="14226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How</a:t>
            </a:r>
            <a:r>
              <a:rPr lang="en-US" sz="4299" b="0" i="0" u="none" strike="noStrike" cap="none">
                <a:solidFill>
                  <a:srgbClr val="000000"/>
                </a:solidFill>
                <a:latin typeface="Montserrat"/>
                <a:ea typeface="Montserrat"/>
                <a:cs typeface="Montserrat"/>
                <a:sym typeface="Montserrat"/>
              </a:rPr>
              <a:t> you can become apart of this groundbreaking initiative </a:t>
            </a:r>
            <a:endParaRPr/>
          </a:p>
        </p:txBody>
      </p:sp>
      <p:grpSp>
        <p:nvGrpSpPr>
          <p:cNvPr id="235" name="Google Shape;235;p30"/>
          <p:cNvGrpSpPr/>
          <p:nvPr/>
        </p:nvGrpSpPr>
        <p:grpSpPr>
          <a:xfrm>
            <a:off x="1826803" y="5302239"/>
            <a:ext cx="1759540" cy="1096373"/>
            <a:chOff x="0" y="-144355"/>
            <a:chExt cx="2346053" cy="1461830"/>
          </a:xfrm>
        </p:grpSpPr>
        <p:sp>
          <p:nvSpPr>
            <p:cNvPr id="236" name="Google Shape;236;p30"/>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txBox="1"/>
            <p:nvPr/>
          </p:nvSpPr>
          <p:spPr>
            <a:xfrm>
              <a:off x="344597" y="-144355"/>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2</a:t>
              </a:r>
              <a:endParaRPr dirty="0"/>
            </a:p>
          </p:txBody>
        </p:sp>
      </p:grpSp>
      <p:grpSp>
        <p:nvGrpSpPr>
          <p:cNvPr id="238" name="Google Shape;238;p30"/>
          <p:cNvGrpSpPr/>
          <p:nvPr/>
        </p:nvGrpSpPr>
        <p:grpSpPr>
          <a:xfrm>
            <a:off x="1826803" y="7532111"/>
            <a:ext cx="1759540" cy="1009014"/>
            <a:chOff x="0" y="-27876"/>
            <a:chExt cx="2346053" cy="1345351"/>
          </a:xfrm>
        </p:grpSpPr>
        <p:sp>
          <p:nvSpPr>
            <p:cNvPr id="239" name="Google Shape;239;p30"/>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txBox="1"/>
            <p:nvPr/>
          </p:nvSpPr>
          <p:spPr>
            <a:xfrm>
              <a:off x="344576" y="-27876"/>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a:solidFill>
                    <a:srgbClr val="000000"/>
                  </a:solidFill>
                  <a:latin typeface="Montserrat"/>
                  <a:ea typeface="Montserrat"/>
                  <a:cs typeface="Montserrat"/>
                  <a:sym typeface="Montserrat"/>
                </a:rPr>
                <a:t>3</a:t>
              </a:r>
              <a:endParaRPr/>
            </a:p>
          </p:txBody>
        </p:sp>
      </p:grpSp>
      <p:sp>
        <p:nvSpPr>
          <p:cNvPr id="241" name="Google Shape;241;p30"/>
          <p:cNvSpPr/>
          <p:nvPr/>
        </p:nvSpPr>
        <p:spPr>
          <a:xfrm>
            <a:off x="-2652727" y="6907465"/>
            <a:ext cx="5799452" cy="8599948"/>
          </a:xfrm>
          <a:custGeom>
            <a:avLst/>
            <a:gdLst/>
            <a:ahLst/>
            <a:cxnLst/>
            <a:rect l="l" t="t" r="r" b="b"/>
            <a:pathLst>
              <a:path w="5799452" h="8599948" extrusionOk="0">
                <a:moveTo>
                  <a:pt x="0" y="0"/>
                </a:moveTo>
                <a:lnTo>
                  <a:pt x="5799452" y="0"/>
                </a:lnTo>
                <a:lnTo>
                  <a:pt x="5799452" y="8599948"/>
                </a:lnTo>
                <a:lnTo>
                  <a:pt x="0" y="8599948"/>
                </a:lnTo>
                <a:lnTo>
                  <a:pt x="0" y="0"/>
                </a:lnTo>
                <a:close/>
              </a:path>
            </a:pathLst>
          </a:custGeom>
          <a:blipFill rotWithShape="1">
            <a:blip r:embed="rId3">
              <a:alphaModFix amt="60000"/>
            </a:blip>
            <a:stretch>
              <a:fillRect/>
            </a:stretch>
          </a:blipFill>
          <a:ln>
            <a:noFill/>
          </a:ln>
        </p:spPr>
        <p:txBody>
          <a:bodyPr/>
          <a:lstStyle/>
          <a:p>
            <a:endParaRPr lang="en-US"/>
          </a:p>
        </p:txBody>
      </p:sp>
      <p:sp>
        <p:nvSpPr>
          <p:cNvPr id="242" name="Google Shape;242;p30"/>
          <p:cNvSpPr txBox="1"/>
          <p:nvPr/>
        </p:nvSpPr>
        <p:spPr>
          <a:xfrm>
            <a:off x="1330287" y="889308"/>
            <a:ext cx="6683100" cy="142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276" b="1" i="0" u="none" strike="noStrike" cap="none">
                <a:solidFill>
                  <a:srgbClr val="000000"/>
                </a:solidFill>
                <a:latin typeface="Montserrat"/>
                <a:ea typeface="Montserrat"/>
                <a:cs typeface="Montserrat"/>
                <a:sym typeface="Montserrat"/>
              </a:rPr>
              <a:t>Agenda</a:t>
            </a:r>
            <a:endParaRPr/>
          </a:p>
        </p:txBody>
      </p:sp>
      <p:sp>
        <p:nvSpPr>
          <p:cNvPr id="243" name="Google Shape;243;p30"/>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p:nvPr/>
        </p:nvSpPr>
        <p:spPr>
          <a:xfrm>
            <a:off x="5474640" y="803264"/>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253" name="Google Shape;253;p31"/>
          <p:cNvSpPr/>
          <p:nvPr/>
        </p:nvSpPr>
        <p:spPr>
          <a:xfrm>
            <a:off x="5292777" y="2432048"/>
            <a:ext cx="7699337" cy="3174704"/>
          </a:xfrm>
          <a:custGeom>
            <a:avLst/>
            <a:gdLst/>
            <a:ahLst/>
            <a:cxnLst/>
            <a:rect l="l" t="t" r="r" b="b"/>
            <a:pathLst>
              <a:path w="7699337" h="3174704" extrusionOk="0">
                <a:moveTo>
                  <a:pt x="0" y="0"/>
                </a:moveTo>
                <a:lnTo>
                  <a:pt x="7699336" y="0"/>
                </a:lnTo>
                <a:lnTo>
                  <a:pt x="7699336" y="3174704"/>
                </a:lnTo>
                <a:lnTo>
                  <a:pt x="0" y="317470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54" name="Google Shape;254;p31"/>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255" name="Google Shape;255;p31"/>
          <p:cNvSpPr/>
          <p:nvPr/>
        </p:nvSpPr>
        <p:spPr>
          <a:xfrm>
            <a:off x="5292777" y="6712614"/>
            <a:ext cx="7702429" cy="725883"/>
          </a:xfrm>
          <a:custGeom>
            <a:avLst/>
            <a:gdLst/>
            <a:ahLst/>
            <a:cxnLst/>
            <a:rect l="l" t="t" r="r" b="b"/>
            <a:pathLst>
              <a:path w="7702429" h="725883" extrusionOk="0">
                <a:moveTo>
                  <a:pt x="0" y="0"/>
                </a:moveTo>
                <a:lnTo>
                  <a:pt x="7702428" y="0"/>
                </a:lnTo>
                <a:lnTo>
                  <a:pt x="7702428" y="725883"/>
                </a:lnTo>
                <a:lnTo>
                  <a:pt x="0" y="725883"/>
                </a:lnTo>
                <a:lnTo>
                  <a:pt x="0" y="0"/>
                </a:lnTo>
                <a:close/>
              </a:path>
            </a:pathLst>
          </a:custGeom>
          <a:blipFill rotWithShape="1">
            <a:blip r:embed="rId6">
              <a:alphaModFix/>
            </a:blip>
            <a:stretch>
              <a:fillRect/>
            </a:stretch>
          </a:blipFill>
          <a:ln>
            <a:noFill/>
          </a:ln>
        </p:spPr>
        <p:txBody>
          <a:bodyPr/>
          <a:lstStyle/>
          <a:p>
            <a:endParaRPr lang="en-US"/>
          </a:p>
        </p:txBody>
      </p:sp>
      <p:sp>
        <p:nvSpPr>
          <p:cNvPr id="256" name="Google Shape;256;p31"/>
          <p:cNvSpPr txBox="1"/>
          <p:nvPr/>
        </p:nvSpPr>
        <p:spPr>
          <a:xfrm>
            <a:off x="6097660" y="8313966"/>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Brought to you by the Diversity and Inclusion Office, Materiel Group, National Defence</a:t>
            </a:r>
            <a:endParaRPr/>
          </a:p>
        </p:txBody>
      </p:sp>
      <p:sp>
        <p:nvSpPr>
          <p:cNvPr id="257" name="Google Shape;257;p31"/>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p:nvPr/>
        </p:nvSpPr>
        <p:spPr>
          <a:xfrm>
            <a:off x="1028700" y="408197"/>
            <a:ext cx="15315000" cy="91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925" b="0" i="0" u="none" strike="noStrike" cap="none">
                <a:solidFill>
                  <a:srgbClr val="000000"/>
                </a:solidFill>
                <a:latin typeface="Montserrat"/>
                <a:ea typeface="Montserrat"/>
                <a:cs typeface="Montserrat"/>
                <a:sym typeface="Montserrat"/>
              </a:rPr>
              <a:t>Lifting as you Lead is brought to you by</a:t>
            </a:r>
            <a:endParaRPr sz="1000"/>
          </a:p>
        </p:txBody>
      </p:sp>
      <p:sp>
        <p:nvSpPr>
          <p:cNvPr id="267" name="Google Shape;267;p32"/>
          <p:cNvSpPr txBox="1"/>
          <p:nvPr/>
        </p:nvSpPr>
        <p:spPr>
          <a:xfrm>
            <a:off x="1028700" y="1410232"/>
            <a:ext cx="11283300" cy="144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200" b="0" i="0" u="none" strike="noStrike" cap="none">
                <a:solidFill>
                  <a:srgbClr val="000000"/>
                </a:solidFill>
                <a:latin typeface="Montserrat"/>
                <a:ea typeface="Montserrat"/>
                <a:cs typeface="Montserrat"/>
                <a:sym typeface="Montserrat"/>
              </a:rPr>
              <a:t>The Diversity and Inclusion Office</a:t>
            </a:r>
            <a:endParaRPr/>
          </a:p>
          <a:p>
            <a:pPr marL="0" marR="0" lvl="0" indent="0" algn="just" rtl="0">
              <a:lnSpc>
                <a:spcPct val="115000"/>
              </a:lnSpc>
              <a:spcBef>
                <a:spcPts val="0"/>
              </a:spcBef>
              <a:spcAft>
                <a:spcPts val="0"/>
              </a:spcAft>
              <a:buNone/>
            </a:pPr>
            <a:r>
              <a:rPr lang="en-US" sz="3436" b="0" i="0" u="none" strike="noStrike" cap="none">
                <a:solidFill>
                  <a:srgbClr val="000000"/>
                </a:solidFill>
                <a:latin typeface="Montserrat"/>
                <a:ea typeface="Montserrat"/>
                <a:cs typeface="Montserrat"/>
                <a:sym typeface="Montserrat"/>
              </a:rPr>
              <a:t>Materiel Group, National Defence</a:t>
            </a:r>
            <a:endParaRPr/>
          </a:p>
        </p:txBody>
      </p:sp>
      <p:sp>
        <p:nvSpPr>
          <p:cNvPr id="268" name="Google Shape;268;p32"/>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269" name="Google Shape;269;p32"/>
          <p:cNvGrpSpPr/>
          <p:nvPr/>
        </p:nvGrpSpPr>
        <p:grpSpPr>
          <a:xfrm>
            <a:off x="970747" y="3341761"/>
            <a:ext cx="2462692" cy="2350546"/>
            <a:chOff x="-366471" y="-11891"/>
            <a:chExt cx="15572971" cy="14863810"/>
          </a:xfrm>
        </p:grpSpPr>
        <p:sp>
          <p:nvSpPr>
            <p:cNvPr id="270" name="Google Shape;270;p32"/>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4"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32"/>
          <p:cNvSpPr txBox="1"/>
          <p:nvPr/>
        </p:nvSpPr>
        <p:spPr>
          <a:xfrm>
            <a:off x="971396" y="5766625"/>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Nancy Tremblay</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Assistant Deputy Minister, Materiel, National Defence</a:t>
            </a:r>
            <a:endParaRPr/>
          </a:p>
        </p:txBody>
      </p:sp>
      <p:grpSp>
        <p:nvGrpSpPr>
          <p:cNvPr id="274" name="Google Shape;274;p32"/>
          <p:cNvGrpSpPr/>
          <p:nvPr/>
        </p:nvGrpSpPr>
        <p:grpSpPr>
          <a:xfrm>
            <a:off x="970747" y="6603580"/>
            <a:ext cx="2462692" cy="2350546"/>
            <a:chOff x="-366471" y="-11891"/>
            <a:chExt cx="15572971" cy="14863810"/>
          </a:xfrm>
        </p:grpSpPr>
        <p:sp>
          <p:nvSpPr>
            <p:cNvPr id="275" name="Google Shape;275;p32"/>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5"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32"/>
          <p:cNvSpPr txBox="1"/>
          <p:nvPr/>
        </p:nvSpPr>
        <p:spPr>
          <a:xfrm>
            <a:off x="914092" y="9028445"/>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Samantha Moonsammy</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Diversity and Inclusion, </a:t>
            </a:r>
            <a:endParaRPr/>
          </a:p>
          <a:p>
            <a:pPr marL="0" marR="0" lvl="0" indent="0" algn="ctr" rtl="0">
              <a:lnSpc>
                <a:spcPct val="115000"/>
              </a:lnSpc>
              <a:spcBef>
                <a:spcPts val="0"/>
              </a:spcBef>
              <a:spcAft>
                <a:spcPts val="0"/>
              </a:spcAft>
              <a:buNone/>
            </a:pPr>
            <a:r>
              <a:rPr lang="en-US" sz="1399" b="0" i="0" u="none" strike="noStrike" cap="none">
                <a:solidFill>
                  <a:srgbClr val="000000"/>
                </a:solidFill>
                <a:latin typeface="Montserrat"/>
                <a:ea typeface="Montserrat"/>
                <a:cs typeface="Montserrat"/>
                <a:sym typeface="Montserrat"/>
              </a:rPr>
              <a:t>Materiel, National Defence</a:t>
            </a:r>
            <a:endParaRPr/>
          </a:p>
        </p:txBody>
      </p:sp>
      <p:sp>
        <p:nvSpPr>
          <p:cNvPr id="279" name="Google Shape;279;p32"/>
          <p:cNvSpPr txBox="1"/>
          <p:nvPr/>
        </p:nvSpPr>
        <p:spPr>
          <a:xfrm>
            <a:off x="4017957" y="3325535"/>
            <a:ext cx="13241700" cy="662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Samantha Moonsammy created the Lifting as you Lead Mentoring Circles program (LLMC) in 2021 in response to conversations with the people at National Defence’s Materiel Group that highlighted their desire to build connections with their colleagues, contribute more, and find career opportunities. </a:t>
            </a:r>
            <a:endParaRPr/>
          </a:p>
          <a:p>
            <a:pPr marL="0" marR="0" lvl="0" indent="0" algn="l" rtl="0">
              <a:lnSpc>
                <a:spcPct val="115000"/>
              </a:lnSpc>
              <a:spcBef>
                <a:spcPts val="0"/>
              </a:spcBef>
              <a:spcAft>
                <a:spcPts val="0"/>
              </a:spcAft>
              <a:buNone/>
            </a:pPr>
            <a:endParaRPr sz="27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However, to make truly meaningful change, she knew that LLMC needed to be a collective effort. By expanding the program to include the Defence Team, other government departments, and crown corporations, LLMC is breaking down silos and fostering collaboration across the public sector. With the unwavering support of Materiel Group’s Assistant Deputy Minister, Nancy Tremblay, this strategic approach strengthens our leadership ecosystem, brings fresh perspectives into decision-making, and drives innovation at all levels.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33"/>
          <p:cNvGrpSpPr/>
          <p:nvPr/>
        </p:nvGrpSpPr>
        <p:grpSpPr>
          <a:xfrm>
            <a:off x="2185288" y="2720714"/>
            <a:ext cx="13917425" cy="1405739"/>
            <a:chOff x="0" y="-192787"/>
            <a:chExt cx="18556566" cy="1874319"/>
          </a:xfrm>
        </p:grpSpPr>
        <p:grpSp>
          <p:nvGrpSpPr>
            <p:cNvPr id="289" name="Google Shape;289;p33"/>
            <p:cNvGrpSpPr/>
            <p:nvPr/>
          </p:nvGrpSpPr>
          <p:grpSpPr>
            <a:xfrm>
              <a:off x="0" y="-192787"/>
              <a:ext cx="18556566" cy="1874319"/>
              <a:chOff x="0" y="-38100"/>
              <a:chExt cx="3667284" cy="370417"/>
            </a:xfrm>
          </p:grpSpPr>
          <p:sp>
            <p:nvSpPr>
              <p:cNvPr id="290" name="Google Shape;290;p33"/>
              <p:cNvSpPr/>
              <p:nvPr/>
            </p:nvSpPr>
            <p:spPr>
              <a:xfrm>
                <a:off x="0" y="0"/>
                <a:ext cx="3667284" cy="332317"/>
              </a:xfrm>
              <a:custGeom>
                <a:avLst/>
                <a:gdLst/>
                <a:ahLst/>
                <a:cxnLst/>
                <a:rect l="l" t="t" r="r" b="b"/>
                <a:pathLst>
                  <a:path w="3667284" h="332317" extrusionOk="0">
                    <a:moveTo>
                      <a:pt x="17201" y="0"/>
                    </a:moveTo>
                    <a:lnTo>
                      <a:pt x="3650083" y="0"/>
                    </a:lnTo>
                    <a:cubicBezTo>
                      <a:pt x="3659583" y="0"/>
                      <a:pt x="3667284" y="7701"/>
                      <a:pt x="3667284" y="17201"/>
                    </a:cubicBezTo>
                    <a:lnTo>
                      <a:pt x="3667284" y="315115"/>
                    </a:lnTo>
                    <a:cubicBezTo>
                      <a:pt x="3667284" y="324615"/>
                      <a:pt x="3659583" y="332317"/>
                      <a:pt x="3650083" y="332317"/>
                    </a:cubicBezTo>
                    <a:lnTo>
                      <a:pt x="17201" y="332317"/>
                    </a:lnTo>
                    <a:cubicBezTo>
                      <a:pt x="7701" y="332317"/>
                      <a:pt x="0" y="324615"/>
                      <a:pt x="0" y="315115"/>
                    </a:cubicBezTo>
                    <a:lnTo>
                      <a:pt x="0" y="17201"/>
                    </a:lnTo>
                    <a:cubicBezTo>
                      <a:pt x="0" y="7701"/>
                      <a:pt x="7701" y="0"/>
                      <a:pt x="17201"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291" name="Google Shape;291;p33"/>
              <p:cNvSpPr txBox="1"/>
              <p:nvPr/>
            </p:nvSpPr>
            <p:spPr>
              <a:xfrm>
                <a:off x="0" y="-38100"/>
                <a:ext cx="3667284" cy="370417"/>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2" name="Google Shape;292;p33"/>
            <p:cNvSpPr txBox="1"/>
            <p:nvPr/>
          </p:nvSpPr>
          <p:spPr>
            <a:xfrm>
              <a:off x="565963" y="94576"/>
              <a:ext cx="17424600" cy="1364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1" i="1" u="none" strike="noStrike" cap="none">
                  <a:solidFill>
                    <a:srgbClr val="000000"/>
                  </a:solidFill>
                  <a:latin typeface="Montserrat"/>
                  <a:ea typeface="Montserrat"/>
                  <a:cs typeface="Montserrat"/>
                  <a:sym typeface="Montserrat"/>
                </a:rPr>
                <a:t>Approximately 75% of leaders say mentoring played a key role in their success. (Gallup, March 2022 Study) </a:t>
              </a:r>
              <a:endParaRPr/>
            </a:p>
          </p:txBody>
        </p:sp>
      </p:grpSp>
      <p:sp>
        <p:nvSpPr>
          <p:cNvPr id="293" name="Google Shape;293;p33"/>
          <p:cNvSpPr/>
          <p:nvPr/>
        </p:nvSpPr>
        <p:spPr>
          <a:xfrm>
            <a:off x="11622339" y="4621975"/>
            <a:ext cx="5086635" cy="5086635"/>
          </a:xfrm>
          <a:custGeom>
            <a:avLst/>
            <a:gdLst/>
            <a:ahLst/>
            <a:cxnLst/>
            <a:rect l="l" t="t" r="r" b="b"/>
            <a:pathLst>
              <a:path w="812800" h="812800" extrusionOk="0">
                <a:moveTo>
                  <a:pt x="0" y="0"/>
                </a:moveTo>
                <a:lnTo>
                  <a:pt x="812800" y="0"/>
                </a:lnTo>
                <a:lnTo>
                  <a:pt x="812800" y="812800"/>
                </a:lnTo>
                <a:lnTo>
                  <a:pt x="0" y="81280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94" name="Google Shape;294;p33"/>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95" name="Google Shape;295;p33"/>
          <p:cNvSpPr txBox="1"/>
          <p:nvPr/>
        </p:nvSpPr>
        <p:spPr>
          <a:xfrm>
            <a:off x="1243837" y="4486313"/>
            <a:ext cx="9945900" cy="513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LLMC is a free group mentorship program that is breaking down barriers across our organizations to provide opportunities for all Canada Public Service and Defence Team members, from students to executives, to advance their careers. </a:t>
            </a:r>
            <a:endParaRPr/>
          </a:p>
          <a:p>
            <a:pPr marL="0" marR="0" lvl="0"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 </a:t>
            </a:r>
            <a:endParaRPr/>
          </a:p>
          <a:p>
            <a:pPr marL="0" marR="0" lvl="1" indent="0" algn="l" rtl="0">
              <a:lnSpc>
                <a:spcPct val="115000"/>
              </a:lnSpc>
              <a:spcBef>
                <a:spcPts val="0"/>
              </a:spcBef>
              <a:spcAft>
                <a:spcPts val="0"/>
              </a:spcAft>
              <a:buNone/>
            </a:pPr>
            <a:r>
              <a:rPr lang="en-US" sz="2670" b="0" i="0" u="none" strike="noStrike" cap="none">
                <a:solidFill>
                  <a:srgbClr val="000000"/>
                </a:solidFill>
                <a:latin typeface="Montserrat"/>
                <a:ea typeface="Montserrat"/>
                <a:cs typeface="Montserrat"/>
                <a:sym typeface="Montserrat"/>
              </a:rPr>
              <a:t>Since its debut in 2021, LLMC has elevated the careers of over 2,500 participants, playing a vital role in creating inclusive leaders who create innovative workplaces, advocate for change, and take care of the people-side of business. </a:t>
            </a:r>
            <a:endParaRPr/>
          </a:p>
        </p:txBody>
      </p:sp>
      <p:sp>
        <p:nvSpPr>
          <p:cNvPr id="296" name="Google Shape;296;p33"/>
          <p:cNvSpPr txBox="1"/>
          <p:nvPr/>
        </p:nvSpPr>
        <p:spPr>
          <a:xfrm>
            <a:off x="1028198" y="333646"/>
            <a:ext cx="13399200" cy="235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7111" b="1" i="0" u="none" strike="noStrike" cap="none">
                <a:solidFill>
                  <a:srgbClr val="22150C"/>
                </a:solidFill>
                <a:latin typeface="Montserrat"/>
                <a:ea typeface="Montserrat"/>
                <a:cs typeface="Montserrat"/>
                <a:sym typeface="Montserrat"/>
              </a:rPr>
              <a:t>Lifting as you Lead</a:t>
            </a:r>
            <a:endParaRPr sz="500"/>
          </a:p>
          <a:p>
            <a:pPr marL="0" marR="0" lvl="0" indent="0" algn="l" rtl="0">
              <a:lnSpc>
                <a:spcPct val="115000"/>
              </a:lnSpc>
              <a:spcBef>
                <a:spcPts val="0"/>
              </a:spcBef>
              <a:spcAft>
                <a:spcPts val="0"/>
              </a:spcAft>
              <a:buNone/>
            </a:pPr>
            <a:r>
              <a:rPr lang="en-US" sz="7111" b="1" i="0" u="none" strike="noStrike" cap="none">
                <a:solidFill>
                  <a:srgbClr val="22150C"/>
                </a:solidFill>
                <a:latin typeface="Montserrat"/>
                <a:ea typeface="Montserrat"/>
                <a:cs typeface="Montserrat"/>
                <a:sym typeface="Montserrat"/>
              </a:rPr>
              <a:t>Mentoring Circles (LLMC)</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34"/>
          <p:cNvGrpSpPr/>
          <p:nvPr/>
        </p:nvGrpSpPr>
        <p:grpSpPr>
          <a:xfrm>
            <a:off x="10863988" y="3588647"/>
            <a:ext cx="5927134" cy="5927134"/>
            <a:chOff x="0" y="0"/>
            <a:chExt cx="6350000" cy="6350000"/>
          </a:xfrm>
        </p:grpSpPr>
        <p:sp>
          <p:nvSpPr>
            <p:cNvPr id="306" name="Google Shape;306;p34"/>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descr="a group of people on a video call in front of a computer screen"/>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34"/>
          <p:cNvSpPr txBox="1"/>
          <p:nvPr/>
        </p:nvSpPr>
        <p:spPr>
          <a:xfrm>
            <a:off x="1265761" y="498826"/>
            <a:ext cx="157566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Program Overview</a:t>
            </a:r>
            <a:endParaRPr/>
          </a:p>
        </p:txBody>
      </p:sp>
      <p:sp>
        <p:nvSpPr>
          <p:cNvPr id="309" name="Google Shape;309;p34"/>
          <p:cNvSpPr txBox="1"/>
          <p:nvPr/>
        </p:nvSpPr>
        <p:spPr>
          <a:xfrm>
            <a:off x="1265761" y="3445772"/>
            <a:ext cx="9057000" cy="5677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951" b="0" i="0" u="none" strike="noStrike" cap="none">
                <a:solidFill>
                  <a:srgbClr val="000000"/>
                </a:solidFill>
                <a:latin typeface="Montserrat"/>
                <a:ea typeface="Montserrat"/>
                <a:cs typeface="Montserrat"/>
                <a:sym typeface="Montserrat"/>
              </a:rPr>
              <a:t>We offer: </a:t>
            </a:r>
            <a:endParaRPr/>
          </a:p>
          <a:p>
            <a:pPr marL="0" marR="0" lvl="0" indent="0" algn="l" rtl="0">
              <a:lnSpc>
                <a:spcPct val="115000"/>
              </a:lnSpc>
              <a:spcBef>
                <a:spcPts val="0"/>
              </a:spcBef>
              <a:spcAft>
                <a:spcPts val="0"/>
              </a:spcAft>
              <a:buNone/>
            </a:pPr>
            <a:endParaRPr sz="2951" b="0" i="0" u="none" strike="noStrike" cap="none">
              <a:solidFill>
                <a:srgbClr val="000000"/>
              </a:solidFill>
              <a:latin typeface="Montserrat"/>
              <a:ea typeface="Montserrat"/>
              <a:cs typeface="Montserrat"/>
              <a:sym typeface="Montserrat"/>
            </a:endParaRPr>
          </a:p>
          <a:p>
            <a:pPr marL="637264" marR="0" lvl="1" indent="-318632" algn="l" rtl="0">
              <a:lnSpc>
                <a:spcPct val="115000"/>
              </a:lnSpc>
              <a:spcBef>
                <a:spcPts val="0"/>
              </a:spcBef>
              <a:spcAft>
                <a:spcPts val="0"/>
              </a:spcAft>
              <a:buClr>
                <a:srgbClr val="000000"/>
              </a:buClr>
              <a:buSzPts val="2951"/>
              <a:buFont typeface="Arial"/>
              <a:buChar char="•"/>
            </a:pPr>
            <a:r>
              <a:rPr lang="en-US" sz="2951" b="0" i="0" u="none" strike="noStrike" cap="none">
                <a:solidFill>
                  <a:srgbClr val="000000"/>
                </a:solidFill>
                <a:latin typeface="Montserrat"/>
                <a:ea typeface="Montserrat"/>
                <a:cs typeface="Montserrat"/>
                <a:sym typeface="Montserrat"/>
              </a:rPr>
              <a:t>Small group mentoring circles for an immersive learning experience; </a:t>
            </a:r>
            <a:endParaRPr/>
          </a:p>
          <a:p>
            <a:pPr marL="0" marR="0" lvl="0" indent="0" algn="l" rtl="0">
              <a:lnSpc>
                <a:spcPct val="115000"/>
              </a:lnSpc>
              <a:spcBef>
                <a:spcPts val="0"/>
              </a:spcBef>
              <a:spcAft>
                <a:spcPts val="0"/>
              </a:spcAft>
              <a:buNone/>
            </a:pPr>
            <a:endParaRPr sz="2951" b="0" i="0" u="none" strike="noStrike" cap="none">
              <a:solidFill>
                <a:srgbClr val="000000"/>
              </a:solidFill>
              <a:latin typeface="Montserrat"/>
              <a:ea typeface="Montserrat"/>
              <a:cs typeface="Montserrat"/>
              <a:sym typeface="Montserrat"/>
            </a:endParaRPr>
          </a:p>
          <a:p>
            <a:pPr marL="637264" marR="0" lvl="1" indent="-318632" algn="l" rtl="0">
              <a:lnSpc>
                <a:spcPct val="115000"/>
              </a:lnSpc>
              <a:spcBef>
                <a:spcPts val="0"/>
              </a:spcBef>
              <a:spcAft>
                <a:spcPts val="0"/>
              </a:spcAft>
              <a:buClr>
                <a:srgbClr val="000000"/>
              </a:buClr>
              <a:buSzPts val="2951"/>
              <a:buFont typeface="Arial"/>
              <a:buChar char="•"/>
            </a:pPr>
            <a:r>
              <a:rPr lang="en-US" sz="2951" b="0" i="0" u="none" strike="noStrike" cap="none">
                <a:solidFill>
                  <a:srgbClr val="000000"/>
                </a:solidFill>
                <a:latin typeface="Montserrat"/>
                <a:ea typeface="Montserrat"/>
                <a:cs typeface="Montserrat"/>
                <a:sym typeface="Montserrat"/>
              </a:rPr>
              <a:t>Masterclass sessions to get you real-time leadership skills you can directly implement in your organization; and </a:t>
            </a:r>
            <a:endParaRPr/>
          </a:p>
          <a:p>
            <a:pPr marL="0" marR="0" lvl="0" indent="0" algn="l" rtl="0">
              <a:lnSpc>
                <a:spcPct val="115000"/>
              </a:lnSpc>
              <a:spcBef>
                <a:spcPts val="0"/>
              </a:spcBef>
              <a:spcAft>
                <a:spcPts val="0"/>
              </a:spcAft>
              <a:buNone/>
            </a:pPr>
            <a:endParaRPr sz="2951" b="0" i="0" u="none" strike="noStrike" cap="none">
              <a:solidFill>
                <a:srgbClr val="000000"/>
              </a:solidFill>
              <a:latin typeface="Montserrat"/>
              <a:ea typeface="Montserrat"/>
              <a:cs typeface="Montserrat"/>
              <a:sym typeface="Montserrat"/>
            </a:endParaRPr>
          </a:p>
          <a:p>
            <a:pPr marL="637264" marR="0" lvl="1" indent="-318632" algn="l" rtl="0">
              <a:lnSpc>
                <a:spcPct val="115000"/>
              </a:lnSpc>
              <a:spcBef>
                <a:spcPts val="0"/>
              </a:spcBef>
              <a:spcAft>
                <a:spcPts val="0"/>
              </a:spcAft>
              <a:buClr>
                <a:srgbClr val="000000"/>
              </a:buClr>
              <a:buSzPts val="2951"/>
              <a:buFont typeface="Arial"/>
              <a:buChar char="•"/>
            </a:pPr>
            <a:r>
              <a:rPr lang="en-US" sz="2951" b="0" i="0" u="none" strike="noStrike" cap="none">
                <a:solidFill>
                  <a:srgbClr val="000000"/>
                </a:solidFill>
                <a:latin typeface="Montserrat"/>
                <a:ea typeface="Montserrat"/>
                <a:cs typeface="Montserrat"/>
                <a:sym typeface="Montserrat"/>
              </a:rPr>
              <a:t>Ongoing opportunities to build your network of supportive mentors.  </a:t>
            </a:r>
            <a:endParaRPr/>
          </a:p>
        </p:txBody>
      </p:sp>
      <p:sp>
        <p:nvSpPr>
          <p:cNvPr id="310" name="Google Shape;310;p34"/>
          <p:cNvSpPr txBox="1"/>
          <p:nvPr/>
        </p:nvSpPr>
        <p:spPr>
          <a:xfrm>
            <a:off x="1028198" y="1863295"/>
            <a:ext cx="16231500" cy="976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951" b="0" i="0" u="none" strike="noStrike" cap="none">
                <a:solidFill>
                  <a:srgbClr val="000000"/>
                </a:solidFill>
                <a:latin typeface="Montserrat"/>
                <a:ea typeface="Montserrat"/>
                <a:cs typeface="Montserrat"/>
                <a:sym typeface="Montserrat"/>
              </a:rPr>
              <a:t>Starting in September 2025, LLMC is a free 10-week inclusive leadership development program that focuses on immersive learning in a group mentoring setting.</a:t>
            </a:r>
            <a:endParaRPr/>
          </a:p>
        </p:txBody>
      </p:sp>
      <p:sp>
        <p:nvSpPr>
          <p:cNvPr id="311" name="Google Shape;311;p34"/>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3991</Words>
  <Application>Microsoft Macintosh PowerPoint</Application>
  <PresentationFormat>Custom</PresentationFormat>
  <Paragraphs>414</Paragraphs>
  <Slides>21</Slides>
  <Notes>21</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Montserrat</vt:lpstr>
      <vt:lpstr>Office Theme</vt:lpstr>
      <vt:lpstr>Office Theme</vt:lpstr>
      <vt:lpstr>PowerPoint Presentation</vt:lpstr>
      <vt:lpstr>Your Health Comes First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3</cp:revision>
  <dcterms:modified xsi:type="dcterms:W3CDTF">2025-04-25T15:17:37Z</dcterms:modified>
</cp:coreProperties>
</file>