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37" r:id="rId2"/>
    <p:sldId id="340" r:id="rId3"/>
    <p:sldId id="308" r:id="rId4"/>
    <p:sldId id="323" r:id="rId5"/>
    <p:sldId id="260" r:id="rId6"/>
    <p:sldId id="267" r:id="rId7"/>
    <p:sldId id="298" r:id="rId8"/>
    <p:sldId id="322" r:id="rId9"/>
    <p:sldId id="296" r:id="rId10"/>
    <p:sldId id="300" r:id="rId11"/>
    <p:sldId id="288" r:id="rId12"/>
    <p:sldId id="268" r:id="rId13"/>
    <p:sldId id="272" r:id="rId14"/>
    <p:sldId id="326" r:id="rId15"/>
    <p:sldId id="325" r:id="rId16"/>
    <p:sldId id="273" r:id="rId17"/>
    <p:sldId id="275" r:id="rId18"/>
    <p:sldId id="284" r:id="rId19"/>
    <p:sldId id="256" r:id="rId20"/>
    <p:sldId id="310" r:id="rId21"/>
    <p:sldId id="329" r:id="rId22"/>
    <p:sldId id="269" r:id="rId23"/>
    <p:sldId id="303" r:id="rId24"/>
    <p:sldId id="285" r:id="rId25"/>
    <p:sldId id="304" r:id="rId26"/>
    <p:sldId id="270" r:id="rId27"/>
    <p:sldId id="312" r:id="rId28"/>
    <p:sldId id="314" r:id="rId29"/>
    <p:sldId id="263" r:id="rId30"/>
    <p:sldId id="315" r:id="rId31"/>
    <p:sldId id="278" r:id="rId32"/>
    <p:sldId id="281" r:id="rId33"/>
    <p:sldId id="283" r:id="rId34"/>
    <p:sldId id="306" r:id="rId35"/>
    <p:sldId id="280" r:id="rId36"/>
    <p:sldId id="279" r:id="rId37"/>
    <p:sldId id="282" r:id="rId38"/>
    <p:sldId id="287" r:id="rId39"/>
    <p:sldId id="302" r:id="rId40"/>
    <p:sldId id="320" r:id="rId41"/>
    <p:sldId id="33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oisclair.Farahldine" initials="B" lastIdx="3" clrIdx="0">
    <p:extLst>
      <p:ext uri="{19B8F6BF-5375-455C-9EA6-DF929625EA0E}">
        <p15:presenceInfo xmlns:p15="http://schemas.microsoft.com/office/powerpoint/2012/main" userId="S-1-5-21-1588605611-531781811-715721400-758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BB573D-E6CE-4C31-B8F9-5B82E3FA4771}" v="1" dt="2022-10-06T14:33:40.1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6" autoAdjust="0"/>
    <p:restoredTop sz="95865" autoAdjust="0"/>
  </p:normalViewPr>
  <p:slideViewPr>
    <p:cSldViewPr snapToGrid="0">
      <p:cViewPr varScale="1">
        <p:scale>
          <a:sx n="91" d="100"/>
          <a:sy n="91" d="100"/>
        </p:scale>
        <p:origin x="37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abeth Martin" userId="4327fa00-5017-4f15-afd2-536881497478" providerId="ADAL" clId="{5CBB573D-E6CE-4C31-B8F9-5B82E3FA4771}"/>
    <pc:docChg chg="undo custSel addSld delSld modSld">
      <pc:chgData name="Elisabeth Martin" userId="4327fa00-5017-4f15-afd2-536881497478" providerId="ADAL" clId="{5CBB573D-E6CE-4C31-B8F9-5B82E3FA4771}" dt="2022-10-06T14:39:36.663" v="87" actId="27636"/>
      <pc:docMkLst>
        <pc:docMk/>
      </pc:docMkLst>
      <pc:sldChg chg="del">
        <pc:chgData name="Elisabeth Martin" userId="4327fa00-5017-4f15-afd2-536881497478" providerId="ADAL" clId="{5CBB573D-E6CE-4C31-B8F9-5B82E3FA4771}" dt="2022-10-06T14:34:12.633" v="64" actId="47"/>
        <pc:sldMkLst>
          <pc:docMk/>
          <pc:sldMk cId="974173529" sldId="286"/>
        </pc:sldMkLst>
      </pc:sldChg>
      <pc:sldChg chg="modSp mod">
        <pc:chgData name="Elisabeth Martin" userId="4327fa00-5017-4f15-afd2-536881497478" providerId="ADAL" clId="{5CBB573D-E6CE-4C31-B8F9-5B82E3FA4771}" dt="2022-10-06T14:25:55.772" v="45" actId="20577"/>
        <pc:sldMkLst>
          <pc:docMk/>
          <pc:sldMk cId="1435199309" sldId="296"/>
        </pc:sldMkLst>
        <pc:spChg chg="mod">
          <ac:chgData name="Elisabeth Martin" userId="4327fa00-5017-4f15-afd2-536881497478" providerId="ADAL" clId="{5CBB573D-E6CE-4C31-B8F9-5B82E3FA4771}" dt="2022-10-06T14:25:55.772" v="45" actId="20577"/>
          <ac:spMkLst>
            <pc:docMk/>
            <pc:sldMk cId="1435199309" sldId="296"/>
            <ac:spMk id="10" creationId="{A0BB260E-5514-4756-B164-C80F3D8EF6A1}"/>
          </ac:spMkLst>
        </pc:spChg>
      </pc:sldChg>
      <pc:sldChg chg="del">
        <pc:chgData name="Elisabeth Martin" userId="4327fa00-5017-4f15-afd2-536881497478" providerId="ADAL" clId="{5CBB573D-E6CE-4C31-B8F9-5B82E3FA4771}" dt="2022-10-06T14:22:11.528" v="0" actId="47"/>
        <pc:sldMkLst>
          <pc:docMk/>
          <pc:sldMk cId="1692467438" sldId="299"/>
        </pc:sldMkLst>
      </pc:sldChg>
      <pc:sldChg chg="modSp mod">
        <pc:chgData name="Elisabeth Martin" userId="4327fa00-5017-4f15-afd2-536881497478" providerId="ADAL" clId="{5CBB573D-E6CE-4C31-B8F9-5B82E3FA4771}" dt="2022-10-06T14:39:36.663" v="87" actId="27636"/>
        <pc:sldMkLst>
          <pc:docMk/>
          <pc:sldMk cId="3513836044" sldId="308"/>
        </pc:sldMkLst>
        <pc:spChg chg="mod">
          <ac:chgData name="Elisabeth Martin" userId="4327fa00-5017-4f15-afd2-536881497478" providerId="ADAL" clId="{5CBB573D-E6CE-4C31-B8F9-5B82E3FA4771}" dt="2022-10-06T14:39:36.663" v="87" actId="27636"/>
          <ac:spMkLst>
            <pc:docMk/>
            <pc:sldMk cId="3513836044" sldId="308"/>
            <ac:spMk id="3" creationId="{00000000-0000-0000-0000-000000000000}"/>
          </ac:spMkLst>
        </pc:spChg>
      </pc:sldChg>
      <pc:sldChg chg="del">
        <pc:chgData name="Elisabeth Martin" userId="4327fa00-5017-4f15-afd2-536881497478" providerId="ADAL" clId="{5CBB573D-E6CE-4C31-B8F9-5B82E3FA4771}" dt="2022-10-06T14:31:05.387" v="53" actId="47"/>
        <pc:sldMkLst>
          <pc:docMk/>
          <pc:sldMk cId="475193738" sldId="316"/>
        </pc:sldMkLst>
      </pc:sldChg>
      <pc:sldChg chg="del">
        <pc:chgData name="Elisabeth Martin" userId="4327fa00-5017-4f15-afd2-536881497478" providerId="ADAL" clId="{5CBB573D-E6CE-4C31-B8F9-5B82E3FA4771}" dt="2022-10-06T14:31:16.078" v="54" actId="47"/>
        <pc:sldMkLst>
          <pc:docMk/>
          <pc:sldMk cId="1936856240" sldId="317"/>
        </pc:sldMkLst>
      </pc:sldChg>
      <pc:sldChg chg="del">
        <pc:chgData name="Elisabeth Martin" userId="4327fa00-5017-4f15-afd2-536881497478" providerId="ADAL" clId="{5CBB573D-E6CE-4C31-B8F9-5B82E3FA4771}" dt="2022-10-06T14:28:50.639" v="52" actId="47"/>
        <pc:sldMkLst>
          <pc:docMk/>
          <pc:sldMk cId="3804825244" sldId="318"/>
        </pc:sldMkLst>
      </pc:sldChg>
      <pc:sldChg chg="del">
        <pc:chgData name="Elisabeth Martin" userId="4327fa00-5017-4f15-afd2-536881497478" providerId="ADAL" clId="{5CBB573D-E6CE-4C31-B8F9-5B82E3FA4771}" dt="2022-10-06T14:31:26.288" v="55" actId="47"/>
        <pc:sldMkLst>
          <pc:docMk/>
          <pc:sldMk cId="4009269105" sldId="319"/>
        </pc:sldMkLst>
      </pc:sldChg>
      <pc:sldChg chg="modSp mod">
        <pc:chgData name="Elisabeth Martin" userId="4327fa00-5017-4f15-afd2-536881497478" providerId="ADAL" clId="{5CBB573D-E6CE-4C31-B8F9-5B82E3FA4771}" dt="2022-10-06T14:32:43.536" v="62" actId="20577"/>
        <pc:sldMkLst>
          <pc:docMk/>
          <pc:sldMk cId="2251700410" sldId="320"/>
        </pc:sldMkLst>
        <pc:spChg chg="mod">
          <ac:chgData name="Elisabeth Martin" userId="4327fa00-5017-4f15-afd2-536881497478" providerId="ADAL" clId="{5CBB573D-E6CE-4C31-B8F9-5B82E3FA4771}" dt="2022-10-06T14:32:43.536" v="62" actId="20577"/>
          <ac:spMkLst>
            <pc:docMk/>
            <pc:sldMk cId="2251700410" sldId="320"/>
            <ac:spMk id="3" creationId="{00000000-0000-0000-0000-000000000000}"/>
          </ac:spMkLst>
        </pc:spChg>
      </pc:sldChg>
      <pc:sldChg chg="modSp mod">
        <pc:chgData name="Elisabeth Martin" userId="4327fa00-5017-4f15-afd2-536881497478" providerId="ADAL" clId="{5CBB573D-E6CE-4C31-B8F9-5B82E3FA4771}" dt="2022-10-06T14:24:36.416" v="21" actId="20577"/>
        <pc:sldMkLst>
          <pc:docMk/>
          <pc:sldMk cId="3091976416" sldId="322"/>
        </pc:sldMkLst>
        <pc:spChg chg="mod">
          <ac:chgData name="Elisabeth Martin" userId="4327fa00-5017-4f15-afd2-536881497478" providerId="ADAL" clId="{5CBB573D-E6CE-4C31-B8F9-5B82E3FA4771}" dt="2022-10-06T14:24:20.353" v="19" actId="20577"/>
          <ac:spMkLst>
            <pc:docMk/>
            <pc:sldMk cId="3091976416" sldId="322"/>
            <ac:spMk id="2" creationId="{00000000-0000-0000-0000-000000000000}"/>
          </ac:spMkLst>
        </pc:spChg>
        <pc:spChg chg="mod">
          <ac:chgData name="Elisabeth Martin" userId="4327fa00-5017-4f15-afd2-536881497478" providerId="ADAL" clId="{5CBB573D-E6CE-4C31-B8F9-5B82E3FA4771}" dt="2022-10-06T14:24:36.416" v="21" actId="20577"/>
          <ac:spMkLst>
            <pc:docMk/>
            <pc:sldMk cId="3091976416" sldId="322"/>
            <ac:spMk id="5" creationId="{00000000-0000-0000-0000-000000000000}"/>
          </ac:spMkLst>
        </pc:spChg>
      </pc:sldChg>
      <pc:sldChg chg="del">
        <pc:chgData name="Elisabeth Martin" userId="4327fa00-5017-4f15-afd2-536881497478" providerId="ADAL" clId="{5CBB573D-E6CE-4C31-B8F9-5B82E3FA4771}" dt="2022-10-06T14:27:35.476" v="47" actId="47"/>
        <pc:sldMkLst>
          <pc:docMk/>
          <pc:sldMk cId="2794265851" sldId="327"/>
        </pc:sldMkLst>
      </pc:sldChg>
      <pc:sldChg chg="del">
        <pc:chgData name="Elisabeth Martin" userId="4327fa00-5017-4f15-afd2-536881497478" providerId="ADAL" clId="{5CBB573D-E6CE-4C31-B8F9-5B82E3FA4771}" dt="2022-10-06T14:22:41.116" v="1" actId="47"/>
        <pc:sldMkLst>
          <pc:docMk/>
          <pc:sldMk cId="3518388933" sldId="331"/>
        </pc:sldMkLst>
      </pc:sldChg>
      <pc:sldChg chg="del">
        <pc:chgData name="Elisabeth Martin" userId="4327fa00-5017-4f15-afd2-536881497478" providerId="ADAL" clId="{5CBB573D-E6CE-4C31-B8F9-5B82E3FA4771}" dt="2022-10-06T14:27:10.974" v="46" actId="47"/>
        <pc:sldMkLst>
          <pc:docMk/>
          <pc:sldMk cId="1684354912" sldId="332"/>
        </pc:sldMkLst>
      </pc:sldChg>
      <pc:sldChg chg="del">
        <pc:chgData name="Elisabeth Martin" userId="4327fa00-5017-4f15-afd2-536881497478" providerId="ADAL" clId="{5CBB573D-E6CE-4C31-B8F9-5B82E3FA4771}" dt="2022-10-06T14:27:45.057" v="48" actId="47"/>
        <pc:sldMkLst>
          <pc:docMk/>
          <pc:sldMk cId="4075543237" sldId="333"/>
        </pc:sldMkLst>
      </pc:sldChg>
      <pc:sldChg chg="del">
        <pc:chgData name="Elisabeth Martin" userId="4327fa00-5017-4f15-afd2-536881497478" providerId="ADAL" clId="{5CBB573D-E6CE-4C31-B8F9-5B82E3FA4771}" dt="2022-10-06T14:27:53.360" v="49" actId="47"/>
        <pc:sldMkLst>
          <pc:docMk/>
          <pc:sldMk cId="4289358928" sldId="334"/>
        </pc:sldMkLst>
      </pc:sldChg>
      <pc:sldChg chg="del">
        <pc:chgData name="Elisabeth Martin" userId="4327fa00-5017-4f15-afd2-536881497478" providerId="ADAL" clId="{5CBB573D-E6CE-4C31-B8F9-5B82E3FA4771}" dt="2022-10-06T14:28:00.288" v="50" actId="47"/>
        <pc:sldMkLst>
          <pc:docMk/>
          <pc:sldMk cId="1505870579" sldId="335"/>
        </pc:sldMkLst>
      </pc:sldChg>
      <pc:sldChg chg="del">
        <pc:chgData name="Elisabeth Martin" userId="4327fa00-5017-4f15-afd2-536881497478" providerId="ADAL" clId="{5CBB573D-E6CE-4C31-B8F9-5B82E3FA4771}" dt="2022-10-06T14:28:06.889" v="51" actId="47"/>
        <pc:sldMkLst>
          <pc:docMk/>
          <pc:sldMk cId="1694132177" sldId="336"/>
        </pc:sldMkLst>
      </pc:sldChg>
      <pc:sldChg chg="add">
        <pc:chgData name="Elisabeth Martin" userId="4327fa00-5017-4f15-afd2-536881497478" providerId="ADAL" clId="{5CBB573D-E6CE-4C31-B8F9-5B82E3FA4771}" dt="2022-10-06T14:33:40.149" v="63"/>
        <pc:sldMkLst>
          <pc:docMk/>
          <pc:sldMk cId="2989684167" sldId="338"/>
        </pc:sldMkLst>
      </pc:sldChg>
      <pc:sldChg chg="addSp delSp modSp new del mod">
        <pc:chgData name="Elisabeth Martin" userId="4327fa00-5017-4f15-afd2-536881497478" providerId="ADAL" clId="{5CBB573D-E6CE-4C31-B8F9-5B82E3FA4771}" dt="2022-10-06T14:37:05.290" v="76" actId="47"/>
        <pc:sldMkLst>
          <pc:docMk/>
          <pc:sldMk cId="947410546" sldId="339"/>
        </pc:sldMkLst>
        <pc:spChg chg="del mod">
          <ac:chgData name="Elisabeth Martin" userId="4327fa00-5017-4f15-afd2-536881497478" providerId="ADAL" clId="{5CBB573D-E6CE-4C31-B8F9-5B82E3FA4771}" dt="2022-10-06T14:36:31.134" v="71" actId="21"/>
          <ac:spMkLst>
            <pc:docMk/>
            <pc:sldMk cId="947410546" sldId="339"/>
            <ac:spMk id="2" creationId="{40CCF8DA-A0EE-4FA1-A210-82435AF8D869}"/>
          </ac:spMkLst>
        </pc:spChg>
        <pc:spChg chg="mod">
          <ac:chgData name="Elisabeth Martin" userId="4327fa00-5017-4f15-afd2-536881497478" providerId="ADAL" clId="{5CBB573D-E6CE-4C31-B8F9-5B82E3FA4771}" dt="2022-10-06T14:36:44.006" v="73" actId="14100"/>
          <ac:spMkLst>
            <pc:docMk/>
            <pc:sldMk cId="947410546" sldId="339"/>
            <ac:spMk id="3" creationId="{10899E07-9D47-419C-AB09-BB73A81F642D}"/>
          </ac:spMkLst>
        </pc:spChg>
        <pc:spChg chg="add mod">
          <ac:chgData name="Elisabeth Martin" userId="4327fa00-5017-4f15-afd2-536881497478" providerId="ADAL" clId="{5CBB573D-E6CE-4C31-B8F9-5B82E3FA4771}" dt="2022-10-06T14:36:31.134" v="71" actId="21"/>
          <ac:spMkLst>
            <pc:docMk/>
            <pc:sldMk cId="947410546" sldId="339"/>
            <ac:spMk id="5" creationId="{4E4F778E-48CC-4E5D-9E34-6BCE1B3FDA08}"/>
          </ac:spMkLst>
        </pc:spChg>
      </pc:sldChg>
      <pc:sldChg chg="addSp modSp new mod">
        <pc:chgData name="Elisabeth Martin" userId="4327fa00-5017-4f15-afd2-536881497478" providerId="ADAL" clId="{5CBB573D-E6CE-4C31-B8F9-5B82E3FA4771}" dt="2022-10-06T14:38:47.198" v="85" actId="207"/>
        <pc:sldMkLst>
          <pc:docMk/>
          <pc:sldMk cId="3719871281" sldId="340"/>
        </pc:sldMkLst>
        <pc:spChg chg="add mod">
          <ac:chgData name="Elisabeth Martin" userId="4327fa00-5017-4f15-afd2-536881497478" providerId="ADAL" clId="{5CBB573D-E6CE-4C31-B8F9-5B82E3FA4771}" dt="2022-10-06T14:37:26.850" v="80" actId="403"/>
          <ac:spMkLst>
            <pc:docMk/>
            <pc:sldMk cId="3719871281" sldId="340"/>
            <ac:spMk id="3" creationId="{53019989-2AD7-42AC-8DDB-78E78B19F2AA}"/>
          </ac:spMkLst>
        </pc:spChg>
        <pc:spChg chg="add mod">
          <ac:chgData name="Elisabeth Martin" userId="4327fa00-5017-4f15-afd2-536881497478" providerId="ADAL" clId="{5CBB573D-E6CE-4C31-B8F9-5B82E3FA4771}" dt="2022-10-06T14:38:47.198" v="85" actId="207"/>
          <ac:spMkLst>
            <pc:docMk/>
            <pc:sldMk cId="3719871281" sldId="340"/>
            <ac:spMk id="5" creationId="{F7DC9B69-382D-42E9-BCE9-9A36E9BC1DB6}"/>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image" Target="../media/image13.jpeg"/></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image" Target="../media/image13.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image" Target="../media/image1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E3BEA1-34F8-4F8B-A8F0-9C5E76CE527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366B327-F840-4B7D-B54A-69FC43B7AB00}">
      <dgm:prSet phldrT="[Text]"/>
      <dgm:spPr/>
      <dgm:t>
        <a:bodyPr/>
        <a:lstStyle/>
        <a:p>
          <a:r>
            <a:rPr lang="en-US" dirty="0"/>
            <a:t>Equality in Access</a:t>
          </a:r>
        </a:p>
      </dgm:t>
    </dgm:pt>
    <dgm:pt modelId="{3B79DEE2-C6DF-4D43-A110-8B4F321058EE}" type="parTrans" cxnId="{D73E10A8-34D3-4AD1-8CA8-09973BD184E0}">
      <dgm:prSet/>
      <dgm:spPr/>
      <dgm:t>
        <a:bodyPr/>
        <a:lstStyle/>
        <a:p>
          <a:endParaRPr lang="en-US"/>
        </a:p>
      </dgm:t>
    </dgm:pt>
    <dgm:pt modelId="{5E26644E-939B-4888-BDEF-0AB885D14DED}" type="sibTrans" cxnId="{D73E10A8-34D3-4AD1-8CA8-09973BD184E0}">
      <dgm:prSet/>
      <dgm:spPr/>
      <dgm:t>
        <a:bodyPr/>
        <a:lstStyle/>
        <a:p>
          <a:endParaRPr lang="en-US"/>
        </a:p>
      </dgm:t>
    </dgm:pt>
    <dgm:pt modelId="{CBABAE24-2B8D-437F-BA79-C647138FBFB4}">
      <dgm:prSet phldrT="[Text]"/>
      <dgm:spPr/>
      <dgm:t>
        <a:bodyPr/>
        <a:lstStyle/>
        <a:p>
          <a:r>
            <a:rPr lang="en-US" dirty="0"/>
            <a:t>Equality in Opportunity</a:t>
          </a:r>
        </a:p>
      </dgm:t>
    </dgm:pt>
    <dgm:pt modelId="{7E2AE7AD-BDC5-43D9-8E12-014B4CF65D16}" type="parTrans" cxnId="{893C7089-BA42-4587-9870-5C502EEBF02A}">
      <dgm:prSet/>
      <dgm:spPr/>
      <dgm:t>
        <a:bodyPr/>
        <a:lstStyle/>
        <a:p>
          <a:endParaRPr lang="en-US"/>
        </a:p>
      </dgm:t>
    </dgm:pt>
    <dgm:pt modelId="{A06B034E-CB25-4641-8647-27F8A5488AC3}" type="sibTrans" cxnId="{893C7089-BA42-4587-9870-5C502EEBF02A}">
      <dgm:prSet/>
      <dgm:spPr/>
      <dgm:t>
        <a:bodyPr/>
        <a:lstStyle/>
        <a:p>
          <a:endParaRPr lang="en-US"/>
        </a:p>
      </dgm:t>
    </dgm:pt>
    <dgm:pt modelId="{04E3BAA6-5728-4C3C-B8D2-A0191788B9D1}">
      <dgm:prSet phldrT="[Text]" custT="1"/>
      <dgm:spPr/>
      <dgm:t>
        <a:bodyPr/>
        <a:lstStyle/>
        <a:p>
          <a:r>
            <a:rPr lang="en-US" sz="2000" dirty="0"/>
            <a:t>Have we addressed the racially disadvantaged?</a:t>
          </a:r>
        </a:p>
      </dgm:t>
    </dgm:pt>
    <dgm:pt modelId="{7E5E9622-27C1-46BC-99A8-D3EC2C467E01}" type="parTrans" cxnId="{23D469AB-343E-4551-AB48-7D2D13BA0779}">
      <dgm:prSet/>
      <dgm:spPr/>
      <dgm:t>
        <a:bodyPr/>
        <a:lstStyle/>
        <a:p>
          <a:endParaRPr lang="en-US"/>
        </a:p>
      </dgm:t>
    </dgm:pt>
    <dgm:pt modelId="{5ED50FA1-B700-4FFF-8A69-D44D9257BC74}" type="sibTrans" cxnId="{23D469AB-343E-4551-AB48-7D2D13BA0779}">
      <dgm:prSet/>
      <dgm:spPr/>
      <dgm:t>
        <a:bodyPr/>
        <a:lstStyle/>
        <a:p>
          <a:endParaRPr lang="en-US"/>
        </a:p>
      </dgm:t>
    </dgm:pt>
    <dgm:pt modelId="{A46103F5-664A-451B-915B-2C21879C12CD}">
      <dgm:prSet phldrT="[Text]"/>
      <dgm:spPr/>
      <dgm:t>
        <a:bodyPr/>
        <a:lstStyle/>
        <a:p>
          <a:r>
            <a:rPr lang="en-US" dirty="0"/>
            <a:t>Equality in Outcome</a:t>
          </a:r>
        </a:p>
      </dgm:t>
    </dgm:pt>
    <dgm:pt modelId="{B7444D42-B2CB-4120-84BA-845231ED82CA}" type="parTrans" cxnId="{6797F7F6-26FD-41AE-B269-53DDFE53DDB1}">
      <dgm:prSet/>
      <dgm:spPr/>
      <dgm:t>
        <a:bodyPr/>
        <a:lstStyle/>
        <a:p>
          <a:endParaRPr lang="en-US"/>
        </a:p>
      </dgm:t>
    </dgm:pt>
    <dgm:pt modelId="{634F8136-5A5B-403E-89A5-799D6D60D21B}" type="sibTrans" cxnId="{6797F7F6-26FD-41AE-B269-53DDFE53DDB1}">
      <dgm:prSet/>
      <dgm:spPr/>
      <dgm:t>
        <a:bodyPr/>
        <a:lstStyle/>
        <a:p>
          <a:endParaRPr lang="en-US"/>
        </a:p>
      </dgm:t>
    </dgm:pt>
    <dgm:pt modelId="{6D6FBCC4-3AF0-4993-84FC-91E5B46A2EB0}">
      <dgm:prSet phldrT="[Text]" custT="1"/>
      <dgm:spPr/>
      <dgm:t>
        <a:bodyPr/>
        <a:lstStyle/>
        <a:p>
          <a:r>
            <a:rPr lang="en-US" sz="2000" dirty="0"/>
            <a:t>Are we monitoring outcomes for subgroups such as Black employees?</a:t>
          </a:r>
        </a:p>
      </dgm:t>
    </dgm:pt>
    <dgm:pt modelId="{59490F5C-A6BD-4C22-AF86-E26ADE5102FC}" type="parTrans" cxnId="{DC78B305-E236-488E-93DE-F47AD48F26F2}">
      <dgm:prSet/>
      <dgm:spPr/>
      <dgm:t>
        <a:bodyPr/>
        <a:lstStyle/>
        <a:p>
          <a:endParaRPr lang="en-US"/>
        </a:p>
      </dgm:t>
    </dgm:pt>
    <dgm:pt modelId="{4888891C-B4BA-4C79-8223-4654C8D0C3F9}" type="sibTrans" cxnId="{DC78B305-E236-488E-93DE-F47AD48F26F2}">
      <dgm:prSet/>
      <dgm:spPr/>
      <dgm:t>
        <a:bodyPr/>
        <a:lstStyle/>
        <a:p>
          <a:endParaRPr lang="en-US"/>
        </a:p>
      </dgm:t>
    </dgm:pt>
    <dgm:pt modelId="{73B62283-BDB6-4937-AB03-B1566EE5D23F}">
      <dgm:prSet phldrT="[Text]" custT="1"/>
      <dgm:spPr/>
      <dgm:t>
        <a:bodyPr/>
        <a:lstStyle/>
        <a:p>
          <a:r>
            <a:rPr lang="en-US" sz="2000" dirty="0"/>
            <a:t>How are we doing in 2022?</a:t>
          </a:r>
        </a:p>
      </dgm:t>
    </dgm:pt>
    <dgm:pt modelId="{B1B66CBC-FF1E-44B6-9C89-F11D6C61CA58}" type="sibTrans" cxnId="{4DF3EA44-4259-40CA-AB05-1DC87B9AF5AF}">
      <dgm:prSet/>
      <dgm:spPr/>
      <dgm:t>
        <a:bodyPr/>
        <a:lstStyle/>
        <a:p>
          <a:endParaRPr lang="en-US"/>
        </a:p>
      </dgm:t>
    </dgm:pt>
    <dgm:pt modelId="{04CADA5C-44B5-41BD-947E-0375660A8E68}" type="parTrans" cxnId="{4DF3EA44-4259-40CA-AB05-1DC87B9AF5AF}">
      <dgm:prSet/>
      <dgm:spPr/>
      <dgm:t>
        <a:bodyPr/>
        <a:lstStyle/>
        <a:p>
          <a:endParaRPr lang="en-US"/>
        </a:p>
      </dgm:t>
    </dgm:pt>
    <dgm:pt modelId="{5465FBCC-040D-4E8E-AF8C-722CFF9BD094}" type="pres">
      <dgm:prSet presAssocID="{6FE3BEA1-34F8-4F8B-A8F0-9C5E76CE5276}" presName="Name0" presStyleCnt="0">
        <dgm:presLayoutVars>
          <dgm:dir/>
          <dgm:animLvl val="lvl"/>
          <dgm:resizeHandles val="exact"/>
        </dgm:presLayoutVars>
      </dgm:prSet>
      <dgm:spPr/>
      <dgm:t>
        <a:bodyPr/>
        <a:lstStyle/>
        <a:p>
          <a:endParaRPr lang="en-US"/>
        </a:p>
      </dgm:t>
    </dgm:pt>
    <dgm:pt modelId="{9570C703-AE11-46E9-A874-106A85CE4C99}" type="pres">
      <dgm:prSet presAssocID="{3366B327-F840-4B7D-B54A-69FC43B7AB00}" presName="composite" presStyleCnt="0"/>
      <dgm:spPr/>
    </dgm:pt>
    <dgm:pt modelId="{00CC9E67-9145-41E9-A4AA-49F507433AEB}" type="pres">
      <dgm:prSet presAssocID="{3366B327-F840-4B7D-B54A-69FC43B7AB00}" presName="parTx" presStyleLbl="alignNode1" presStyleIdx="0" presStyleCnt="3" custLinFactNeighborX="351" custLinFactNeighborY="4786">
        <dgm:presLayoutVars>
          <dgm:chMax val="0"/>
          <dgm:chPref val="0"/>
          <dgm:bulletEnabled val="1"/>
        </dgm:presLayoutVars>
      </dgm:prSet>
      <dgm:spPr/>
      <dgm:t>
        <a:bodyPr/>
        <a:lstStyle/>
        <a:p>
          <a:endParaRPr lang="en-US"/>
        </a:p>
      </dgm:t>
    </dgm:pt>
    <dgm:pt modelId="{45A7E12C-4170-42B3-9DF9-030D0C475233}" type="pres">
      <dgm:prSet presAssocID="{3366B327-F840-4B7D-B54A-69FC43B7AB00}" presName="desTx" presStyleLbl="alignAccFollowNode1" presStyleIdx="0" presStyleCnt="3">
        <dgm:presLayoutVars>
          <dgm:bulletEnabled val="1"/>
        </dgm:presLayoutVars>
      </dgm:prSet>
      <dgm:spPr/>
      <dgm:t>
        <a:bodyPr/>
        <a:lstStyle/>
        <a:p>
          <a:endParaRPr lang="en-US"/>
        </a:p>
      </dgm:t>
    </dgm:pt>
    <dgm:pt modelId="{705DABB7-7F70-41F9-9FBB-9FAEC9862D53}" type="pres">
      <dgm:prSet presAssocID="{5E26644E-939B-4888-BDEF-0AB885D14DED}" presName="space" presStyleCnt="0"/>
      <dgm:spPr/>
    </dgm:pt>
    <dgm:pt modelId="{32DE4EA2-B924-4847-9C2B-1D2F09AA4F82}" type="pres">
      <dgm:prSet presAssocID="{CBABAE24-2B8D-437F-BA79-C647138FBFB4}" presName="composite" presStyleCnt="0"/>
      <dgm:spPr/>
    </dgm:pt>
    <dgm:pt modelId="{32278F3F-7CEB-4A55-A686-4A2F7B50ABE0}" type="pres">
      <dgm:prSet presAssocID="{CBABAE24-2B8D-437F-BA79-C647138FBFB4}" presName="parTx" presStyleLbl="alignNode1" presStyleIdx="1" presStyleCnt="3">
        <dgm:presLayoutVars>
          <dgm:chMax val="0"/>
          <dgm:chPref val="0"/>
          <dgm:bulletEnabled val="1"/>
        </dgm:presLayoutVars>
      </dgm:prSet>
      <dgm:spPr/>
      <dgm:t>
        <a:bodyPr/>
        <a:lstStyle/>
        <a:p>
          <a:endParaRPr lang="en-US"/>
        </a:p>
      </dgm:t>
    </dgm:pt>
    <dgm:pt modelId="{7FEF00E6-3969-4427-9B91-CC359917D6F1}" type="pres">
      <dgm:prSet presAssocID="{CBABAE24-2B8D-437F-BA79-C647138FBFB4}" presName="desTx" presStyleLbl="alignAccFollowNode1" presStyleIdx="1" presStyleCnt="3">
        <dgm:presLayoutVars>
          <dgm:bulletEnabled val="1"/>
        </dgm:presLayoutVars>
      </dgm:prSet>
      <dgm:spPr/>
      <dgm:t>
        <a:bodyPr/>
        <a:lstStyle/>
        <a:p>
          <a:endParaRPr lang="en-US"/>
        </a:p>
      </dgm:t>
    </dgm:pt>
    <dgm:pt modelId="{3F1640CF-F107-4B68-BB5C-B259B415C27F}" type="pres">
      <dgm:prSet presAssocID="{A06B034E-CB25-4641-8647-27F8A5488AC3}" presName="space" presStyleCnt="0"/>
      <dgm:spPr/>
    </dgm:pt>
    <dgm:pt modelId="{0B007582-121D-444B-A907-4720506D11AA}" type="pres">
      <dgm:prSet presAssocID="{A46103F5-664A-451B-915B-2C21879C12CD}" presName="composite" presStyleCnt="0"/>
      <dgm:spPr/>
    </dgm:pt>
    <dgm:pt modelId="{AC05AEC9-8E5D-428D-B089-BF501BA6516A}" type="pres">
      <dgm:prSet presAssocID="{A46103F5-664A-451B-915B-2C21879C12CD}" presName="parTx" presStyleLbl="alignNode1" presStyleIdx="2" presStyleCnt="3">
        <dgm:presLayoutVars>
          <dgm:chMax val="0"/>
          <dgm:chPref val="0"/>
          <dgm:bulletEnabled val="1"/>
        </dgm:presLayoutVars>
      </dgm:prSet>
      <dgm:spPr/>
      <dgm:t>
        <a:bodyPr/>
        <a:lstStyle/>
        <a:p>
          <a:endParaRPr lang="en-US"/>
        </a:p>
      </dgm:t>
    </dgm:pt>
    <dgm:pt modelId="{05845117-C40C-4095-852F-B328447446E8}" type="pres">
      <dgm:prSet presAssocID="{A46103F5-664A-451B-915B-2C21879C12CD}" presName="desTx" presStyleLbl="alignAccFollowNode1" presStyleIdx="2" presStyleCnt="3">
        <dgm:presLayoutVars>
          <dgm:bulletEnabled val="1"/>
        </dgm:presLayoutVars>
      </dgm:prSet>
      <dgm:spPr/>
      <dgm:t>
        <a:bodyPr/>
        <a:lstStyle/>
        <a:p>
          <a:endParaRPr lang="en-US"/>
        </a:p>
      </dgm:t>
    </dgm:pt>
  </dgm:ptLst>
  <dgm:cxnLst>
    <dgm:cxn modelId="{E7EBA049-DDFD-4E33-9126-CDB5A8504E97}" type="presOf" srcId="{04E3BAA6-5728-4C3C-B8D2-A0191788B9D1}" destId="{7FEF00E6-3969-4427-9B91-CC359917D6F1}" srcOrd="0" destOrd="0" presId="urn:microsoft.com/office/officeart/2005/8/layout/hList1"/>
    <dgm:cxn modelId="{1881437E-A8EB-4A7E-8547-CF6B0AEDF136}" type="presOf" srcId="{73B62283-BDB6-4937-AB03-B1566EE5D23F}" destId="{45A7E12C-4170-42B3-9DF9-030D0C475233}" srcOrd="0" destOrd="0" presId="urn:microsoft.com/office/officeart/2005/8/layout/hList1"/>
    <dgm:cxn modelId="{DC78B305-E236-488E-93DE-F47AD48F26F2}" srcId="{A46103F5-664A-451B-915B-2C21879C12CD}" destId="{6D6FBCC4-3AF0-4993-84FC-91E5B46A2EB0}" srcOrd="0" destOrd="0" parTransId="{59490F5C-A6BD-4C22-AF86-E26ADE5102FC}" sibTransId="{4888891C-B4BA-4C79-8223-4654C8D0C3F9}"/>
    <dgm:cxn modelId="{3854D406-36CE-4A40-817D-A21FC7FEDA9F}" type="presOf" srcId="{3366B327-F840-4B7D-B54A-69FC43B7AB00}" destId="{00CC9E67-9145-41E9-A4AA-49F507433AEB}" srcOrd="0" destOrd="0" presId="urn:microsoft.com/office/officeart/2005/8/layout/hList1"/>
    <dgm:cxn modelId="{CC211EA0-DB06-4BE7-87C7-D45466ED173E}" type="presOf" srcId="{A46103F5-664A-451B-915B-2C21879C12CD}" destId="{AC05AEC9-8E5D-428D-B089-BF501BA6516A}" srcOrd="0" destOrd="0" presId="urn:microsoft.com/office/officeart/2005/8/layout/hList1"/>
    <dgm:cxn modelId="{BDB4F944-A8A0-4356-9138-BAA1CDFF5DF9}" type="presOf" srcId="{6D6FBCC4-3AF0-4993-84FC-91E5B46A2EB0}" destId="{05845117-C40C-4095-852F-B328447446E8}" srcOrd="0" destOrd="0" presId="urn:microsoft.com/office/officeart/2005/8/layout/hList1"/>
    <dgm:cxn modelId="{6797F7F6-26FD-41AE-B269-53DDFE53DDB1}" srcId="{6FE3BEA1-34F8-4F8B-A8F0-9C5E76CE5276}" destId="{A46103F5-664A-451B-915B-2C21879C12CD}" srcOrd="2" destOrd="0" parTransId="{B7444D42-B2CB-4120-84BA-845231ED82CA}" sibTransId="{634F8136-5A5B-403E-89A5-799D6D60D21B}"/>
    <dgm:cxn modelId="{22B8A0B4-9F6B-4668-A978-26388B6E6F24}" type="presOf" srcId="{6FE3BEA1-34F8-4F8B-A8F0-9C5E76CE5276}" destId="{5465FBCC-040D-4E8E-AF8C-722CFF9BD094}" srcOrd="0" destOrd="0" presId="urn:microsoft.com/office/officeart/2005/8/layout/hList1"/>
    <dgm:cxn modelId="{4DF3EA44-4259-40CA-AB05-1DC87B9AF5AF}" srcId="{3366B327-F840-4B7D-B54A-69FC43B7AB00}" destId="{73B62283-BDB6-4937-AB03-B1566EE5D23F}" srcOrd="0" destOrd="0" parTransId="{04CADA5C-44B5-41BD-947E-0375660A8E68}" sibTransId="{B1B66CBC-FF1E-44B6-9C89-F11D6C61CA58}"/>
    <dgm:cxn modelId="{893C7089-BA42-4587-9870-5C502EEBF02A}" srcId="{6FE3BEA1-34F8-4F8B-A8F0-9C5E76CE5276}" destId="{CBABAE24-2B8D-437F-BA79-C647138FBFB4}" srcOrd="1" destOrd="0" parTransId="{7E2AE7AD-BDC5-43D9-8E12-014B4CF65D16}" sibTransId="{A06B034E-CB25-4641-8647-27F8A5488AC3}"/>
    <dgm:cxn modelId="{D73E10A8-34D3-4AD1-8CA8-09973BD184E0}" srcId="{6FE3BEA1-34F8-4F8B-A8F0-9C5E76CE5276}" destId="{3366B327-F840-4B7D-B54A-69FC43B7AB00}" srcOrd="0" destOrd="0" parTransId="{3B79DEE2-C6DF-4D43-A110-8B4F321058EE}" sibTransId="{5E26644E-939B-4888-BDEF-0AB885D14DED}"/>
    <dgm:cxn modelId="{23D469AB-343E-4551-AB48-7D2D13BA0779}" srcId="{CBABAE24-2B8D-437F-BA79-C647138FBFB4}" destId="{04E3BAA6-5728-4C3C-B8D2-A0191788B9D1}" srcOrd="0" destOrd="0" parTransId="{7E5E9622-27C1-46BC-99A8-D3EC2C467E01}" sibTransId="{5ED50FA1-B700-4FFF-8A69-D44D9257BC74}"/>
    <dgm:cxn modelId="{9F2EB89B-2AD4-411B-9796-C6B44C7B440B}" type="presOf" srcId="{CBABAE24-2B8D-437F-BA79-C647138FBFB4}" destId="{32278F3F-7CEB-4A55-A686-4A2F7B50ABE0}" srcOrd="0" destOrd="0" presId="urn:microsoft.com/office/officeart/2005/8/layout/hList1"/>
    <dgm:cxn modelId="{181CB918-7CDE-4692-B644-D753C794A215}" type="presParOf" srcId="{5465FBCC-040D-4E8E-AF8C-722CFF9BD094}" destId="{9570C703-AE11-46E9-A874-106A85CE4C99}" srcOrd="0" destOrd="0" presId="urn:microsoft.com/office/officeart/2005/8/layout/hList1"/>
    <dgm:cxn modelId="{F712141F-5ED8-4645-8DF8-AD2F8CA2E638}" type="presParOf" srcId="{9570C703-AE11-46E9-A874-106A85CE4C99}" destId="{00CC9E67-9145-41E9-A4AA-49F507433AEB}" srcOrd="0" destOrd="0" presId="urn:microsoft.com/office/officeart/2005/8/layout/hList1"/>
    <dgm:cxn modelId="{177EF8E3-1641-4DD3-BC25-80EC8C72161B}" type="presParOf" srcId="{9570C703-AE11-46E9-A874-106A85CE4C99}" destId="{45A7E12C-4170-42B3-9DF9-030D0C475233}" srcOrd="1" destOrd="0" presId="urn:microsoft.com/office/officeart/2005/8/layout/hList1"/>
    <dgm:cxn modelId="{5DA97D68-5170-47F0-B64A-EF54BB9F787D}" type="presParOf" srcId="{5465FBCC-040D-4E8E-AF8C-722CFF9BD094}" destId="{705DABB7-7F70-41F9-9FBB-9FAEC9862D53}" srcOrd="1" destOrd="0" presId="urn:microsoft.com/office/officeart/2005/8/layout/hList1"/>
    <dgm:cxn modelId="{60136E46-3E3D-4088-8019-DAE0A7E4C04A}" type="presParOf" srcId="{5465FBCC-040D-4E8E-AF8C-722CFF9BD094}" destId="{32DE4EA2-B924-4847-9C2B-1D2F09AA4F82}" srcOrd="2" destOrd="0" presId="urn:microsoft.com/office/officeart/2005/8/layout/hList1"/>
    <dgm:cxn modelId="{65E8AEFD-0B11-41FC-ACBA-256F95938615}" type="presParOf" srcId="{32DE4EA2-B924-4847-9C2B-1D2F09AA4F82}" destId="{32278F3F-7CEB-4A55-A686-4A2F7B50ABE0}" srcOrd="0" destOrd="0" presId="urn:microsoft.com/office/officeart/2005/8/layout/hList1"/>
    <dgm:cxn modelId="{FA5CCAE1-5C24-446A-8D97-29B66A5A8EF4}" type="presParOf" srcId="{32DE4EA2-B924-4847-9C2B-1D2F09AA4F82}" destId="{7FEF00E6-3969-4427-9B91-CC359917D6F1}" srcOrd="1" destOrd="0" presId="urn:microsoft.com/office/officeart/2005/8/layout/hList1"/>
    <dgm:cxn modelId="{3B075DD4-8D8A-451D-8417-34EE4A257EB2}" type="presParOf" srcId="{5465FBCC-040D-4E8E-AF8C-722CFF9BD094}" destId="{3F1640CF-F107-4B68-BB5C-B259B415C27F}" srcOrd="3" destOrd="0" presId="urn:microsoft.com/office/officeart/2005/8/layout/hList1"/>
    <dgm:cxn modelId="{FE21B320-1EDC-4CE3-87DE-A33CF110465A}" type="presParOf" srcId="{5465FBCC-040D-4E8E-AF8C-722CFF9BD094}" destId="{0B007582-121D-444B-A907-4720506D11AA}" srcOrd="4" destOrd="0" presId="urn:microsoft.com/office/officeart/2005/8/layout/hList1"/>
    <dgm:cxn modelId="{4DEDDF1D-2914-4A55-8034-0645E659F7A6}" type="presParOf" srcId="{0B007582-121D-444B-A907-4720506D11AA}" destId="{AC05AEC9-8E5D-428D-B089-BF501BA6516A}" srcOrd="0" destOrd="0" presId="urn:microsoft.com/office/officeart/2005/8/layout/hList1"/>
    <dgm:cxn modelId="{2DAABD61-55A3-4831-B1AE-58605F24AC3B}" type="presParOf" srcId="{0B007582-121D-444B-A907-4720506D11AA}" destId="{05845117-C40C-4095-852F-B328447446E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932980-6178-41FF-A371-1F86A38BAFFD}"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8C321AAA-F12F-4BC2-96F0-37A91E8152FC}">
      <dgm:prSet phldrT="[Text]" custT="1"/>
      <dgm:spPr>
        <a:blipFill rotWithShape="0">
          <a:blip xmlns:r="http://schemas.openxmlformats.org/officeDocument/2006/relationships" r:embed="rId1"/>
          <a:tile tx="0" ty="0" sx="100000" sy="100000" flip="none" algn="tl"/>
        </a:blipFill>
        <a:ln w="12700">
          <a:solidFill>
            <a:schemeClr val="tx1"/>
          </a:solidFill>
        </a:ln>
      </dgm:spPr>
      <dgm:t>
        <a:bodyPr/>
        <a:lstStyle/>
        <a:p>
          <a:endParaRPr lang="en-US" sz="1800" b="1" dirty="0">
            <a:solidFill>
              <a:srgbClr val="FF0000"/>
            </a:solidFill>
          </a:endParaRPr>
        </a:p>
      </dgm:t>
    </dgm:pt>
    <dgm:pt modelId="{7C19EF18-5BB0-4BFD-8536-2004C653F694}" type="parTrans" cxnId="{CCDAE779-6CC7-429F-B17B-F866A9C78792}">
      <dgm:prSet/>
      <dgm:spPr/>
      <dgm:t>
        <a:bodyPr/>
        <a:lstStyle/>
        <a:p>
          <a:endParaRPr lang="en-US"/>
        </a:p>
      </dgm:t>
    </dgm:pt>
    <dgm:pt modelId="{87461D33-AC74-49DF-B4D1-5338582C8804}" type="sibTrans" cxnId="{CCDAE779-6CC7-429F-B17B-F866A9C78792}">
      <dgm:prSet/>
      <dgm:spPr/>
      <dgm:t>
        <a:bodyPr/>
        <a:lstStyle/>
        <a:p>
          <a:endParaRPr lang="en-US"/>
        </a:p>
      </dgm:t>
    </dgm:pt>
    <dgm:pt modelId="{CC4542AE-C775-452B-AADE-F94A1DDD182B}">
      <dgm:prSet phldrT="[Text]"/>
      <dgm:spPr>
        <a:blipFill rotWithShape="0">
          <a:blip xmlns:r="http://schemas.openxmlformats.org/officeDocument/2006/relationships" r:embed="rId2"/>
          <a:tile tx="0" ty="0" sx="100000" sy="100000" flip="none" algn="tl"/>
        </a:blipFill>
      </dgm:spPr>
      <dgm:t>
        <a:bodyPr/>
        <a:lstStyle/>
        <a:p>
          <a:endParaRPr lang="en-US" dirty="0"/>
        </a:p>
      </dgm:t>
    </dgm:pt>
    <dgm:pt modelId="{88FB273D-9699-4B50-8F44-8085721C5088}" type="parTrans" cxnId="{B2C15375-CCF4-4313-A834-673EBF2F2030}">
      <dgm:prSet/>
      <dgm:spPr/>
      <dgm:t>
        <a:bodyPr/>
        <a:lstStyle/>
        <a:p>
          <a:endParaRPr lang="en-US"/>
        </a:p>
      </dgm:t>
    </dgm:pt>
    <dgm:pt modelId="{277C9DCD-6FEC-4963-B186-F26105F668F8}" type="sibTrans" cxnId="{B2C15375-CCF4-4313-A834-673EBF2F2030}">
      <dgm:prSet/>
      <dgm:spPr/>
      <dgm:t>
        <a:bodyPr/>
        <a:lstStyle/>
        <a:p>
          <a:endParaRPr lang="en-US"/>
        </a:p>
      </dgm:t>
    </dgm:pt>
    <dgm:pt modelId="{B240FA47-D793-487E-81BF-805DECFB6ADD}">
      <dgm:prSet phldrT="[Text]"/>
      <dgm:spPr/>
      <dgm:t>
        <a:bodyPr/>
        <a:lstStyle/>
        <a:p>
          <a:endParaRPr lang="en-US" dirty="0"/>
        </a:p>
      </dgm:t>
    </dgm:pt>
    <dgm:pt modelId="{9F7546FA-CA86-46CD-855E-ECF7B5F5E399}" type="parTrans" cxnId="{5EFB292F-EDEE-4436-BA33-47C6139720B6}">
      <dgm:prSet/>
      <dgm:spPr/>
      <dgm:t>
        <a:bodyPr/>
        <a:lstStyle/>
        <a:p>
          <a:endParaRPr lang="en-US"/>
        </a:p>
      </dgm:t>
    </dgm:pt>
    <dgm:pt modelId="{BE58BF5F-B932-49DD-B64B-C43CB4A735BF}" type="sibTrans" cxnId="{5EFB292F-EDEE-4436-BA33-47C6139720B6}">
      <dgm:prSet/>
      <dgm:spPr/>
      <dgm:t>
        <a:bodyPr/>
        <a:lstStyle/>
        <a:p>
          <a:endParaRPr lang="en-US"/>
        </a:p>
      </dgm:t>
    </dgm:pt>
    <dgm:pt modelId="{4E36067D-A058-47D2-9316-14D79F00E9BE}">
      <dgm:prSet phldrT="[Text]" custT="1"/>
      <dgm:spPr>
        <a:blipFill dpi="0" rotWithShape="0">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solidFill>
            <a:schemeClr val="tx1"/>
          </a:solidFill>
        </a:ln>
      </dgm:spPr>
      <dgm:t>
        <a:bodyPr/>
        <a:lstStyle/>
        <a:p>
          <a:endParaRPr lang="en-US" sz="1700" dirty="0">
            <a:solidFill>
              <a:srgbClr val="FF0000"/>
            </a:solidFill>
          </a:endParaRPr>
        </a:p>
        <a:p>
          <a:r>
            <a:rPr lang="en-US" sz="1500" dirty="0">
              <a:solidFill>
                <a:schemeClr val="tx1"/>
              </a:solidFill>
            </a:rPr>
            <a:t>Internalized</a:t>
          </a:r>
        </a:p>
        <a:p>
          <a:r>
            <a:rPr lang="en-US" sz="1200" dirty="0">
              <a:solidFill>
                <a:schemeClr val="bg1"/>
              </a:solidFill>
            </a:rPr>
            <a:t>(Beliefs within individuals including stereotypic threat)</a:t>
          </a:r>
        </a:p>
        <a:p>
          <a:endParaRPr lang="en-US" sz="800" dirty="0">
            <a:solidFill>
              <a:schemeClr val="tx1"/>
            </a:solidFill>
          </a:endParaRPr>
        </a:p>
      </dgm:t>
    </dgm:pt>
    <dgm:pt modelId="{A541E26C-EA0E-4E60-AE9D-697D3B3BF34E}" type="parTrans" cxnId="{EAB7335D-D455-4FB2-AF1C-FEDAEA3AA1B1}">
      <dgm:prSet/>
      <dgm:spPr/>
      <dgm:t>
        <a:bodyPr/>
        <a:lstStyle/>
        <a:p>
          <a:endParaRPr lang="en-US"/>
        </a:p>
      </dgm:t>
    </dgm:pt>
    <dgm:pt modelId="{15436AA3-E998-4FE8-AA9E-3F55266BF144}" type="sibTrans" cxnId="{EAB7335D-D455-4FB2-AF1C-FEDAEA3AA1B1}">
      <dgm:prSet/>
      <dgm:spPr/>
      <dgm:t>
        <a:bodyPr/>
        <a:lstStyle/>
        <a:p>
          <a:endParaRPr lang="en-US"/>
        </a:p>
      </dgm:t>
    </dgm:pt>
    <dgm:pt modelId="{D9BA9BD5-A19D-4136-AB03-46711D4D826D}" type="pres">
      <dgm:prSet presAssocID="{D6932980-6178-41FF-A371-1F86A38BAFFD}" presName="Name0" presStyleCnt="0">
        <dgm:presLayoutVars>
          <dgm:chMax val="7"/>
          <dgm:resizeHandles val="exact"/>
        </dgm:presLayoutVars>
      </dgm:prSet>
      <dgm:spPr/>
      <dgm:t>
        <a:bodyPr/>
        <a:lstStyle/>
        <a:p>
          <a:endParaRPr lang="en-US"/>
        </a:p>
      </dgm:t>
    </dgm:pt>
    <dgm:pt modelId="{A06BE926-4B54-4774-A3F7-74EEC6220747}" type="pres">
      <dgm:prSet presAssocID="{D6932980-6178-41FF-A371-1F86A38BAFFD}" presName="comp1" presStyleCnt="0"/>
      <dgm:spPr/>
    </dgm:pt>
    <dgm:pt modelId="{254B6D1D-F602-4D89-BEF6-F81DE71AD17F}" type="pres">
      <dgm:prSet presAssocID="{D6932980-6178-41FF-A371-1F86A38BAFFD}" presName="circle1" presStyleLbl="node1" presStyleIdx="0" presStyleCnt="4" custLinFactNeighborX="77" custLinFactNeighborY="0"/>
      <dgm:spPr/>
      <dgm:t>
        <a:bodyPr/>
        <a:lstStyle/>
        <a:p>
          <a:endParaRPr lang="en-US"/>
        </a:p>
      </dgm:t>
    </dgm:pt>
    <dgm:pt modelId="{7FF602B8-D84D-435E-8BA1-352D9045D07A}" type="pres">
      <dgm:prSet presAssocID="{D6932980-6178-41FF-A371-1F86A38BAFFD}" presName="c1text" presStyleLbl="node1" presStyleIdx="0" presStyleCnt="4">
        <dgm:presLayoutVars>
          <dgm:bulletEnabled val="1"/>
        </dgm:presLayoutVars>
      </dgm:prSet>
      <dgm:spPr/>
      <dgm:t>
        <a:bodyPr/>
        <a:lstStyle/>
        <a:p>
          <a:endParaRPr lang="en-US"/>
        </a:p>
      </dgm:t>
    </dgm:pt>
    <dgm:pt modelId="{C7A2CDF1-CB0A-4055-A146-4097E458AD27}" type="pres">
      <dgm:prSet presAssocID="{D6932980-6178-41FF-A371-1F86A38BAFFD}" presName="comp2" presStyleCnt="0"/>
      <dgm:spPr/>
    </dgm:pt>
    <dgm:pt modelId="{D22FF0FD-BFA8-4415-8A50-CC37751BB95C}" type="pres">
      <dgm:prSet presAssocID="{D6932980-6178-41FF-A371-1F86A38BAFFD}" presName="circle2" presStyleLbl="node1" presStyleIdx="1" presStyleCnt="4"/>
      <dgm:spPr/>
      <dgm:t>
        <a:bodyPr/>
        <a:lstStyle/>
        <a:p>
          <a:endParaRPr lang="en-US"/>
        </a:p>
      </dgm:t>
    </dgm:pt>
    <dgm:pt modelId="{4916AE9F-710C-41D1-B3B3-B79D6FAE9A47}" type="pres">
      <dgm:prSet presAssocID="{D6932980-6178-41FF-A371-1F86A38BAFFD}" presName="c2text" presStyleLbl="node1" presStyleIdx="1" presStyleCnt="4">
        <dgm:presLayoutVars>
          <dgm:bulletEnabled val="1"/>
        </dgm:presLayoutVars>
      </dgm:prSet>
      <dgm:spPr/>
      <dgm:t>
        <a:bodyPr/>
        <a:lstStyle/>
        <a:p>
          <a:endParaRPr lang="en-US"/>
        </a:p>
      </dgm:t>
    </dgm:pt>
    <dgm:pt modelId="{A42DB8F2-9F82-4952-989F-7633135023AA}" type="pres">
      <dgm:prSet presAssocID="{D6932980-6178-41FF-A371-1F86A38BAFFD}" presName="comp3" presStyleCnt="0"/>
      <dgm:spPr/>
    </dgm:pt>
    <dgm:pt modelId="{140D3D86-73E8-4548-A095-196ED7D29BE1}" type="pres">
      <dgm:prSet presAssocID="{D6932980-6178-41FF-A371-1F86A38BAFFD}" presName="circle3" presStyleLbl="node1" presStyleIdx="2" presStyleCnt="4"/>
      <dgm:spPr/>
      <dgm:t>
        <a:bodyPr/>
        <a:lstStyle/>
        <a:p>
          <a:endParaRPr lang="en-US"/>
        </a:p>
      </dgm:t>
    </dgm:pt>
    <dgm:pt modelId="{B3EF0AAB-4EAD-4A55-9E61-E0E70706BD65}" type="pres">
      <dgm:prSet presAssocID="{D6932980-6178-41FF-A371-1F86A38BAFFD}" presName="c3text" presStyleLbl="node1" presStyleIdx="2" presStyleCnt="4">
        <dgm:presLayoutVars>
          <dgm:bulletEnabled val="1"/>
        </dgm:presLayoutVars>
      </dgm:prSet>
      <dgm:spPr/>
      <dgm:t>
        <a:bodyPr/>
        <a:lstStyle/>
        <a:p>
          <a:endParaRPr lang="en-US"/>
        </a:p>
      </dgm:t>
    </dgm:pt>
    <dgm:pt modelId="{8BA50251-7B08-4461-9E92-5E9A6944694F}" type="pres">
      <dgm:prSet presAssocID="{D6932980-6178-41FF-A371-1F86A38BAFFD}" presName="comp4" presStyleCnt="0"/>
      <dgm:spPr/>
    </dgm:pt>
    <dgm:pt modelId="{07A1B34D-91DC-4E6D-A4BD-D3EFDF387C4D}" type="pres">
      <dgm:prSet presAssocID="{D6932980-6178-41FF-A371-1F86A38BAFFD}" presName="circle4" presStyleLbl="node1" presStyleIdx="3" presStyleCnt="4" custScaleX="87714" custScaleY="79861" custLinFactNeighborX="-167" custLinFactNeighborY="11622"/>
      <dgm:spPr/>
      <dgm:t>
        <a:bodyPr/>
        <a:lstStyle/>
        <a:p>
          <a:endParaRPr lang="en-US"/>
        </a:p>
      </dgm:t>
    </dgm:pt>
    <dgm:pt modelId="{9FBA8A96-B044-4A41-B473-A9343A91173A}" type="pres">
      <dgm:prSet presAssocID="{D6932980-6178-41FF-A371-1F86A38BAFFD}" presName="c4text" presStyleLbl="node1" presStyleIdx="3" presStyleCnt="4">
        <dgm:presLayoutVars>
          <dgm:bulletEnabled val="1"/>
        </dgm:presLayoutVars>
      </dgm:prSet>
      <dgm:spPr/>
      <dgm:t>
        <a:bodyPr/>
        <a:lstStyle/>
        <a:p>
          <a:endParaRPr lang="en-US"/>
        </a:p>
      </dgm:t>
    </dgm:pt>
  </dgm:ptLst>
  <dgm:cxnLst>
    <dgm:cxn modelId="{5EFB292F-EDEE-4436-BA33-47C6139720B6}" srcId="{D6932980-6178-41FF-A371-1F86A38BAFFD}" destId="{B240FA47-D793-487E-81BF-805DECFB6ADD}" srcOrd="2" destOrd="0" parTransId="{9F7546FA-CA86-46CD-855E-ECF7B5F5E399}" sibTransId="{BE58BF5F-B932-49DD-B64B-C43CB4A735BF}"/>
    <dgm:cxn modelId="{E48F0EA8-850F-4FD3-AE0D-91E2B12F3342}" type="presOf" srcId="{CC4542AE-C775-452B-AADE-F94A1DDD182B}" destId="{D22FF0FD-BFA8-4415-8A50-CC37751BB95C}" srcOrd="0" destOrd="0" presId="urn:microsoft.com/office/officeart/2005/8/layout/venn2"/>
    <dgm:cxn modelId="{6CF194F8-15D1-418B-8208-81F634148B0E}" type="presOf" srcId="{B240FA47-D793-487E-81BF-805DECFB6ADD}" destId="{B3EF0AAB-4EAD-4A55-9E61-E0E70706BD65}" srcOrd="1" destOrd="0" presId="urn:microsoft.com/office/officeart/2005/8/layout/venn2"/>
    <dgm:cxn modelId="{EAB7335D-D455-4FB2-AF1C-FEDAEA3AA1B1}" srcId="{D6932980-6178-41FF-A371-1F86A38BAFFD}" destId="{4E36067D-A058-47D2-9316-14D79F00E9BE}" srcOrd="3" destOrd="0" parTransId="{A541E26C-EA0E-4E60-AE9D-697D3B3BF34E}" sibTransId="{15436AA3-E998-4FE8-AA9E-3F55266BF144}"/>
    <dgm:cxn modelId="{5401E33F-A664-4EE8-93BF-DFA23449979A}" type="presOf" srcId="{D6932980-6178-41FF-A371-1F86A38BAFFD}" destId="{D9BA9BD5-A19D-4136-AB03-46711D4D826D}" srcOrd="0" destOrd="0" presId="urn:microsoft.com/office/officeart/2005/8/layout/venn2"/>
    <dgm:cxn modelId="{CCDAE779-6CC7-429F-B17B-F866A9C78792}" srcId="{D6932980-6178-41FF-A371-1F86A38BAFFD}" destId="{8C321AAA-F12F-4BC2-96F0-37A91E8152FC}" srcOrd="0" destOrd="0" parTransId="{7C19EF18-5BB0-4BFD-8536-2004C653F694}" sibTransId="{87461D33-AC74-49DF-B4D1-5338582C8804}"/>
    <dgm:cxn modelId="{B3A3AE49-E80F-4DEB-AB33-4ACF46DFEBD6}" type="presOf" srcId="{4E36067D-A058-47D2-9316-14D79F00E9BE}" destId="{07A1B34D-91DC-4E6D-A4BD-D3EFDF387C4D}" srcOrd="0" destOrd="0" presId="urn:microsoft.com/office/officeart/2005/8/layout/venn2"/>
    <dgm:cxn modelId="{859B9B8A-7617-44C2-93A5-840B4DBF1094}" type="presOf" srcId="{4E36067D-A058-47D2-9316-14D79F00E9BE}" destId="{9FBA8A96-B044-4A41-B473-A9343A91173A}" srcOrd="1" destOrd="0" presId="urn:microsoft.com/office/officeart/2005/8/layout/venn2"/>
    <dgm:cxn modelId="{51A6A077-60A0-412A-A385-895ADCCC0434}" type="presOf" srcId="{8C321AAA-F12F-4BC2-96F0-37A91E8152FC}" destId="{7FF602B8-D84D-435E-8BA1-352D9045D07A}" srcOrd="1" destOrd="0" presId="urn:microsoft.com/office/officeart/2005/8/layout/venn2"/>
    <dgm:cxn modelId="{B2C15375-CCF4-4313-A834-673EBF2F2030}" srcId="{D6932980-6178-41FF-A371-1F86A38BAFFD}" destId="{CC4542AE-C775-452B-AADE-F94A1DDD182B}" srcOrd="1" destOrd="0" parTransId="{88FB273D-9699-4B50-8F44-8085721C5088}" sibTransId="{277C9DCD-6FEC-4963-B186-F26105F668F8}"/>
    <dgm:cxn modelId="{97C42996-9FD4-4B7D-95DD-372C9EF2AC37}" type="presOf" srcId="{8C321AAA-F12F-4BC2-96F0-37A91E8152FC}" destId="{254B6D1D-F602-4D89-BEF6-F81DE71AD17F}" srcOrd="0" destOrd="0" presId="urn:microsoft.com/office/officeart/2005/8/layout/venn2"/>
    <dgm:cxn modelId="{A94574B8-FB62-4674-928C-5A08194CAAEA}" type="presOf" srcId="{CC4542AE-C775-452B-AADE-F94A1DDD182B}" destId="{4916AE9F-710C-41D1-B3B3-B79D6FAE9A47}" srcOrd="1" destOrd="0" presId="urn:microsoft.com/office/officeart/2005/8/layout/venn2"/>
    <dgm:cxn modelId="{8AF39B0A-4C83-4567-A373-D6FEDC0646EE}" type="presOf" srcId="{B240FA47-D793-487E-81BF-805DECFB6ADD}" destId="{140D3D86-73E8-4548-A095-196ED7D29BE1}" srcOrd="0" destOrd="0" presId="urn:microsoft.com/office/officeart/2005/8/layout/venn2"/>
    <dgm:cxn modelId="{BC6C66A1-E36C-45C3-9404-87C64DA3FBF9}" type="presParOf" srcId="{D9BA9BD5-A19D-4136-AB03-46711D4D826D}" destId="{A06BE926-4B54-4774-A3F7-74EEC6220747}" srcOrd="0" destOrd="0" presId="urn:microsoft.com/office/officeart/2005/8/layout/venn2"/>
    <dgm:cxn modelId="{72C94162-4F3E-4B92-AF65-982AD09D168E}" type="presParOf" srcId="{A06BE926-4B54-4774-A3F7-74EEC6220747}" destId="{254B6D1D-F602-4D89-BEF6-F81DE71AD17F}" srcOrd="0" destOrd="0" presId="urn:microsoft.com/office/officeart/2005/8/layout/venn2"/>
    <dgm:cxn modelId="{8E595B90-F4E5-4A0F-83E8-D28FDFBF443E}" type="presParOf" srcId="{A06BE926-4B54-4774-A3F7-74EEC6220747}" destId="{7FF602B8-D84D-435E-8BA1-352D9045D07A}" srcOrd="1" destOrd="0" presId="urn:microsoft.com/office/officeart/2005/8/layout/venn2"/>
    <dgm:cxn modelId="{D0CC5694-1196-4C89-B823-C4A03902FB01}" type="presParOf" srcId="{D9BA9BD5-A19D-4136-AB03-46711D4D826D}" destId="{C7A2CDF1-CB0A-4055-A146-4097E458AD27}" srcOrd="1" destOrd="0" presId="urn:microsoft.com/office/officeart/2005/8/layout/venn2"/>
    <dgm:cxn modelId="{3663BD10-5E30-4543-AFEE-5F083F580C59}" type="presParOf" srcId="{C7A2CDF1-CB0A-4055-A146-4097E458AD27}" destId="{D22FF0FD-BFA8-4415-8A50-CC37751BB95C}" srcOrd="0" destOrd="0" presId="urn:microsoft.com/office/officeart/2005/8/layout/venn2"/>
    <dgm:cxn modelId="{95131733-F72C-4F87-89DF-6A29326F3FB6}" type="presParOf" srcId="{C7A2CDF1-CB0A-4055-A146-4097E458AD27}" destId="{4916AE9F-710C-41D1-B3B3-B79D6FAE9A47}" srcOrd="1" destOrd="0" presId="urn:microsoft.com/office/officeart/2005/8/layout/venn2"/>
    <dgm:cxn modelId="{C3856894-66AD-438A-A945-610F167053FF}" type="presParOf" srcId="{D9BA9BD5-A19D-4136-AB03-46711D4D826D}" destId="{A42DB8F2-9F82-4952-989F-7633135023AA}" srcOrd="2" destOrd="0" presId="urn:microsoft.com/office/officeart/2005/8/layout/venn2"/>
    <dgm:cxn modelId="{36343224-6A77-4720-883B-ACCE3E04678E}" type="presParOf" srcId="{A42DB8F2-9F82-4952-989F-7633135023AA}" destId="{140D3D86-73E8-4548-A095-196ED7D29BE1}" srcOrd="0" destOrd="0" presId="urn:microsoft.com/office/officeart/2005/8/layout/venn2"/>
    <dgm:cxn modelId="{CE71F59B-CD29-4CFF-8A0D-D37F4EFC141C}" type="presParOf" srcId="{A42DB8F2-9F82-4952-989F-7633135023AA}" destId="{B3EF0AAB-4EAD-4A55-9E61-E0E70706BD65}" srcOrd="1" destOrd="0" presId="urn:microsoft.com/office/officeart/2005/8/layout/venn2"/>
    <dgm:cxn modelId="{7DEEAEEA-6DAE-41A5-B96C-3A9733FB552D}" type="presParOf" srcId="{D9BA9BD5-A19D-4136-AB03-46711D4D826D}" destId="{8BA50251-7B08-4461-9E92-5E9A6944694F}" srcOrd="3" destOrd="0" presId="urn:microsoft.com/office/officeart/2005/8/layout/venn2"/>
    <dgm:cxn modelId="{16948372-8B0D-4534-B84F-BE4B19FE146C}" type="presParOf" srcId="{8BA50251-7B08-4461-9E92-5E9A6944694F}" destId="{07A1B34D-91DC-4E6D-A4BD-D3EFDF387C4D}" srcOrd="0" destOrd="0" presId="urn:microsoft.com/office/officeart/2005/8/layout/venn2"/>
    <dgm:cxn modelId="{89EBDB5D-AE14-4FBE-AD84-7EECAC7827AC}" type="presParOf" srcId="{8BA50251-7B08-4461-9E92-5E9A6944694F}" destId="{9FBA8A96-B044-4A41-B473-A9343A91173A}" srcOrd="1" destOrd="0" presId="urn:microsoft.com/office/officeart/2005/8/layout/venn2"/>
  </dgm:cxnLst>
  <dgm:bg/>
  <dgm:whole>
    <a:ln w="12700"/>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932980-6178-41FF-A371-1F86A38BAFFD}"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8C321AAA-F12F-4BC2-96F0-37A91E8152FC}">
      <dgm:prSet phldrT="[Text]" custT="1"/>
      <dgm:spPr>
        <a:blipFill rotWithShape="0">
          <a:blip xmlns:r="http://schemas.openxmlformats.org/officeDocument/2006/relationships" r:embed="rId1"/>
          <a:tile tx="0" ty="0" sx="100000" sy="100000" flip="none" algn="tl"/>
        </a:blipFill>
        <a:ln w="12700">
          <a:solidFill>
            <a:schemeClr val="tx1"/>
          </a:solidFill>
        </a:ln>
      </dgm:spPr>
      <dgm:t>
        <a:bodyPr/>
        <a:lstStyle/>
        <a:p>
          <a:endParaRPr lang="en-US" sz="1800" b="1" dirty="0">
            <a:solidFill>
              <a:srgbClr val="FF0000"/>
            </a:solidFill>
          </a:endParaRPr>
        </a:p>
      </dgm:t>
    </dgm:pt>
    <dgm:pt modelId="{7C19EF18-5BB0-4BFD-8536-2004C653F694}" type="parTrans" cxnId="{CCDAE779-6CC7-429F-B17B-F866A9C78792}">
      <dgm:prSet/>
      <dgm:spPr/>
      <dgm:t>
        <a:bodyPr/>
        <a:lstStyle/>
        <a:p>
          <a:endParaRPr lang="en-US"/>
        </a:p>
      </dgm:t>
    </dgm:pt>
    <dgm:pt modelId="{87461D33-AC74-49DF-B4D1-5338582C8804}" type="sibTrans" cxnId="{CCDAE779-6CC7-429F-B17B-F866A9C78792}">
      <dgm:prSet/>
      <dgm:spPr/>
      <dgm:t>
        <a:bodyPr/>
        <a:lstStyle/>
        <a:p>
          <a:endParaRPr lang="en-US"/>
        </a:p>
      </dgm:t>
    </dgm:pt>
    <dgm:pt modelId="{CC4542AE-C775-452B-AADE-F94A1DDD182B}">
      <dgm:prSet phldrT="[Text]"/>
      <dgm:spPr>
        <a:blipFill rotWithShape="0">
          <a:blip xmlns:r="http://schemas.openxmlformats.org/officeDocument/2006/relationships" r:embed="rId2"/>
          <a:tile tx="0" ty="0" sx="100000" sy="100000" flip="none" algn="tl"/>
        </a:blipFill>
      </dgm:spPr>
      <dgm:t>
        <a:bodyPr/>
        <a:lstStyle/>
        <a:p>
          <a:endParaRPr lang="en-US" dirty="0"/>
        </a:p>
      </dgm:t>
    </dgm:pt>
    <dgm:pt modelId="{88FB273D-9699-4B50-8F44-8085721C5088}" type="parTrans" cxnId="{B2C15375-CCF4-4313-A834-673EBF2F2030}">
      <dgm:prSet/>
      <dgm:spPr/>
      <dgm:t>
        <a:bodyPr/>
        <a:lstStyle/>
        <a:p>
          <a:endParaRPr lang="en-US"/>
        </a:p>
      </dgm:t>
    </dgm:pt>
    <dgm:pt modelId="{277C9DCD-6FEC-4963-B186-F26105F668F8}" type="sibTrans" cxnId="{B2C15375-CCF4-4313-A834-673EBF2F2030}">
      <dgm:prSet/>
      <dgm:spPr/>
      <dgm:t>
        <a:bodyPr/>
        <a:lstStyle/>
        <a:p>
          <a:endParaRPr lang="en-US"/>
        </a:p>
      </dgm:t>
    </dgm:pt>
    <dgm:pt modelId="{B240FA47-D793-487E-81BF-805DECFB6ADD}">
      <dgm:prSet phldrT="[Text]"/>
      <dgm:spPr/>
      <dgm:t>
        <a:bodyPr/>
        <a:lstStyle/>
        <a:p>
          <a:endParaRPr lang="en-US" dirty="0"/>
        </a:p>
      </dgm:t>
    </dgm:pt>
    <dgm:pt modelId="{9F7546FA-CA86-46CD-855E-ECF7B5F5E399}" type="parTrans" cxnId="{5EFB292F-EDEE-4436-BA33-47C6139720B6}">
      <dgm:prSet/>
      <dgm:spPr/>
      <dgm:t>
        <a:bodyPr/>
        <a:lstStyle/>
        <a:p>
          <a:endParaRPr lang="en-US"/>
        </a:p>
      </dgm:t>
    </dgm:pt>
    <dgm:pt modelId="{BE58BF5F-B932-49DD-B64B-C43CB4A735BF}" type="sibTrans" cxnId="{5EFB292F-EDEE-4436-BA33-47C6139720B6}">
      <dgm:prSet/>
      <dgm:spPr/>
      <dgm:t>
        <a:bodyPr/>
        <a:lstStyle/>
        <a:p>
          <a:endParaRPr lang="en-US"/>
        </a:p>
      </dgm:t>
    </dgm:pt>
    <dgm:pt modelId="{4E36067D-A058-47D2-9316-14D79F00E9BE}">
      <dgm:prSet phldrT="[Text]" custT="1"/>
      <dgm:spPr>
        <a:blipFill dpi="0" rotWithShape="0">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solidFill>
            <a:schemeClr val="tx1"/>
          </a:solidFill>
        </a:ln>
      </dgm:spPr>
      <dgm:t>
        <a:bodyPr/>
        <a:lstStyle/>
        <a:p>
          <a:endParaRPr lang="en-US" sz="1700" dirty="0">
            <a:solidFill>
              <a:srgbClr val="FF0000"/>
            </a:solidFill>
          </a:endParaRPr>
        </a:p>
        <a:p>
          <a:r>
            <a:rPr lang="en-US" sz="1500" b="0" i="0" dirty="0" err="1"/>
            <a:t>Intériorisée</a:t>
          </a:r>
          <a:r>
            <a:rPr lang="en-US" sz="1500" b="0" i="0" dirty="0"/>
            <a:t/>
          </a:r>
          <a:br>
            <a:rPr lang="en-US" sz="1500" b="0" i="0" dirty="0"/>
          </a:br>
          <a:r>
            <a:rPr lang="en-US" sz="1200" dirty="0">
              <a:solidFill>
                <a:schemeClr val="bg1"/>
              </a:solidFill>
            </a:rPr>
            <a:t>(</a:t>
          </a:r>
          <a:r>
            <a:rPr lang="en-US" sz="1200" dirty="0" err="1">
              <a:solidFill>
                <a:schemeClr val="bg1"/>
              </a:solidFill>
            </a:rPr>
            <a:t>Croyances</a:t>
          </a:r>
          <a:r>
            <a:rPr lang="en-US" sz="1200" dirty="0">
              <a:solidFill>
                <a:schemeClr val="bg1"/>
              </a:solidFill>
            </a:rPr>
            <a:t> des </a:t>
          </a:r>
          <a:r>
            <a:rPr lang="en-US" sz="1200" dirty="0" err="1">
              <a:solidFill>
                <a:schemeClr val="bg1"/>
              </a:solidFill>
            </a:rPr>
            <a:t>individus</a:t>
          </a:r>
          <a:r>
            <a:rPr lang="en-US" sz="1200" dirty="0">
              <a:solidFill>
                <a:schemeClr val="bg1"/>
              </a:solidFill>
            </a:rPr>
            <a:t> </a:t>
          </a:r>
          <a:r>
            <a:rPr lang="fr-FR" sz="1200" dirty="0">
              <a:solidFill>
                <a:schemeClr val="bg1"/>
              </a:solidFill>
            </a:rPr>
            <a:t>y compris la menace stéréotypée</a:t>
          </a:r>
          <a:r>
            <a:rPr lang="en-US" sz="1200" dirty="0">
              <a:solidFill>
                <a:schemeClr val="bg1"/>
              </a:solidFill>
            </a:rPr>
            <a:t>)</a:t>
          </a:r>
        </a:p>
        <a:p>
          <a:endParaRPr lang="en-US" sz="800" dirty="0">
            <a:solidFill>
              <a:schemeClr val="tx1"/>
            </a:solidFill>
          </a:endParaRPr>
        </a:p>
      </dgm:t>
    </dgm:pt>
    <dgm:pt modelId="{A541E26C-EA0E-4E60-AE9D-697D3B3BF34E}" type="parTrans" cxnId="{EAB7335D-D455-4FB2-AF1C-FEDAEA3AA1B1}">
      <dgm:prSet/>
      <dgm:spPr/>
      <dgm:t>
        <a:bodyPr/>
        <a:lstStyle/>
        <a:p>
          <a:endParaRPr lang="en-US"/>
        </a:p>
      </dgm:t>
    </dgm:pt>
    <dgm:pt modelId="{15436AA3-E998-4FE8-AA9E-3F55266BF144}" type="sibTrans" cxnId="{EAB7335D-D455-4FB2-AF1C-FEDAEA3AA1B1}">
      <dgm:prSet/>
      <dgm:spPr/>
      <dgm:t>
        <a:bodyPr/>
        <a:lstStyle/>
        <a:p>
          <a:endParaRPr lang="en-US"/>
        </a:p>
      </dgm:t>
    </dgm:pt>
    <dgm:pt modelId="{D9BA9BD5-A19D-4136-AB03-46711D4D826D}" type="pres">
      <dgm:prSet presAssocID="{D6932980-6178-41FF-A371-1F86A38BAFFD}" presName="Name0" presStyleCnt="0">
        <dgm:presLayoutVars>
          <dgm:chMax val="7"/>
          <dgm:resizeHandles val="exact"/>
        </dgm:presLayoutVars>
      </dgm:prSet>
      <dgm:spPr/>
      <dgm:t>
        <a:bodyPr/>
        <a:lstStyle/>
        <a:p>
          <a:endParaRPr lang="en-US"/>
        </a:p>
      </dgm:t>
    </dgm:pt>
    <dgm:pt modelId="{A06BE926-4B54-4774-A3F7-74EEC6220747}" type="pres">
      <dgm:prSet presAssocID="{D6932980-6178-41FF-A371-1F86A38BAFFD}" presName="comp1" presStyleCnt="0"/>
      <dgm:spPr/>
    </dgm:pt>
    <dgm:pt modelId="{254B6D1D-F602-4D89-BEF6-F81DE71AD17F}" type="pres">
      <dgm:prSet presAssocID="{D6932980-6178-41FF-A371-1F86A38BAFFD}" presName="circle1" presStyleLbl="node1" presStyleIdx="0" presStyleCnt="4" custLinFactNeighborX="77" custLinFactNeighborY="0"/>
      <dgm:spPr/>
      <dgm:t>
        <a:bodyPr/>
        <a:lstStyle/>
        <a:p>
          <a:endParaRPr lang="en-US"/>
        </a:p>
      </dgm:t>
    </dgm:pt>
    <dgm:pt modelId="{7FF602B8-D84D-435E-8BA1-352D9045D07A}" type="pres">
      <dgm:prSet presAssocID="{D6932980-6178-41FF-A371-1F86A38BAFFD}" presName="c1text" presStyleLbl="node1" presStyleIdx="0" presStyleCnt="4">
        <dgm:presLayoutVars>
          <dgm:bulletEnabled val="1"/>
        </dgm:presLayoutVars>
      </dgm:prSet>
      <dgm:spPr/>
      <dgm:t>
        <a:bodyPr/>
        <a:lstStyle/>
        <a:p>
          <a:endParaRPr lang="en-US"/>
        </a:p>
      </dgm:t>
    </dgm:pt>
    <dgm:pt modelId="{C7A2CDF1-CB0A-4055-A146-4097E458AD27}" type="pres">
      <dgm:prSet presAssocID="{D6932980-6178-41FF-A371-1F86A38BAFFD}" presName="comp2" presStyleCnt="0"/>
      <dgm:spPr/>
    </dgm:pt>
    <dgm:pt modelId="{D22FF0FD-BFA8-4415-8A50-CC37751BB95C}" type="pres">
      <dgm:prSet presAssocID="{D6932980-6178-41FF-A371-1F86A38BAFFD}" presName="circle2" presStyleLbl="node1" presStyleIdx="1" presStyleCnt="4"/>
      <dgm:spPr/>
      <dgm:t>
        <a:bodyPr/>
        <a:lstStyle/>
        <a:p>
          <a:endParaRPr lang="en-US"/>
        </a:p>
      </dgm:t>
    </dgm:pt>
    <dgm:pt modelId="{4916AE9F-710C-41D1-B3B3-B79D6FAE9A47}" type="pres">
      <dgm:prSet presAssocID="{D6932980-6178-41FF-A371-1F86A38BAFFD}" presName="c2text" presStyleLbl="node1" presStyleIdx="1" presStyleCnt="4">
        <dgm:presLayoutVars>
          <dgm:bulletEnabled val="1"/>
        </dgm:presLayoutVars>
      </dgm:prSet>
      <dgm:spPr/>
      <dgm:t>
        <a:bodyPr/>
        <a:lstStyle/>
        <a:p>
          <a:endParaRPr lang="en-US"/>
        </a:p>
      </dgm:t>
    </dgm:pt>
    <dgm:pt modelId="{A42DB8F2-9F82-4952-989F-7633135023AA}" type="pres">
      <dgm:prSet presAssocID="{D6932980-6178-41FF-A371-1F86A38BAFFD}" presName="comp3" presStyleCnt="0"/>
      <dgm:spPr/>
    </dgm:pt>
    <dgm:pt modelId="{140D3D86-73E8-4548-A095-196ED7D29BE1}" type="pres">
      <dgm:prSet presAssocID="{D6932980-6178-41FF-A371-1F86A38BAFFD}" presName="circle3" presStyleLbl="node1" presStyleIdx="2" presStyleCnt="4"/>
      <dgm:spPr/>
      <dgm:t>
        <a:bodyPr/>
        <a:lstStyle/>
        <a:p>
          <a:endParaRPr lang="en-US"/>
        </a:p>
      </dgm:t>
    </dgm:pt>
    <dgm:pt modelId="{B3EF0AAB-4EAD-4A55-9E61-E0E70706BD65}" type="pres">
      <dgm:prSet presAssocID="{D6932980-6178-41FF-A371-1F86A38BAFFD}" presName="c3text" presStyleLbl="node1" presStyleIdx="2" presStyleCnt="4">
        <dgm:presLayoutVars>
          <dgm:bulletEnabled val="1"/>
        </dgm:presLayoutVars>
      </dgm:prSet>
      <dgm:spPr/>
      <dgm:t>
        <a:bodyPr/>
        <a:lstStyle/>
        <a:p>
          <a:endParaRPr lang="en-US"/>
        </a:p>
      </dgm:t>
    </dgm:pt>
    <dgm:pt modelId="{8BA50251-7B08-4461-9E92-5E9A6944694F}" type="pres">
      <dgm:prSet presAssocID="{D6932980-6178-41FF-A371-1F86A38BAFFD}" presName="comp4" presStyleCnt="0"/>
      <dgm:spPr/>
    </dgm:pt>
    <dgm:pt modelId="{07A1B34D-91DC-4E6D-A4BD-D3EFDF387C4D}" type="pres">
      <dgm:prSet presAssocID="{D6932980-6178-41FF-A371-1F86A38BAFFD}" presName="circle4" presStyleLbl="node1" presStyleIdx="3" presStyleCnt="4" custScaleX="87714" custScaleY="79861" custLinFactNeighborX="-167" custLinFactNeighborY="11622"/>
      <dgm:spPr/>
      <dgm:t>
        <a:bodyPr/>
        <a:lstStyle/>
        <a:p>
          <a:endParaRPr lang="en-US"/>
        </a:p>
      </dgm:t>
    </dgm:pt>
    <dgm:pt modelId="{9FBA8A96-B044-4A41-B473-A9343A91173A}" type="pres">
      <dgm:prSet presAssocID="{D6932980-6178-41FF-A371-1F86A38BAFFD}" presName="c4text" presStyleLbl="node1" presStyleIdx="3" presStyleCnt="4">
        <dgm:presLayoutVars>
          <dgm:bulletEnabled val="1"/>
        </dgm:presLayoutVars>
      </dgm:prSet>
      <dgm:spPr/>
      <dgm:t>
        <a:bodyPr/>
        <a:lstStyle/>
        <a:p>
          <a:endParaRPr lang="en-US"/>
        </a:p>
      </dgm:t>
    </dgm:pt>
  </dgm:ptLst>
  <dgm:cxnLst>
    <dgm:cxn modelId="{5EFB292F-EDEE-4436-BA33-47C6139720B6}" srcId="{D6932980-6178-41FF-A371-1F86A38BAFFD}" destId="{B240FA47-D793-487E-81BF-805DECFB6ADD}" srcOrd="2" destOrd="0" parTransId="{9F7546FA-CA86-46CD-855E-ECF7B5F5E399}" sibTransId="{BE58BF5F-B932-49DD-B64B-C43CB4A735BF}"/>
    <dgm:cxn modelId="{E48F0EA8-850F-4FD3-AE0D-91E2B12F3342}" type="presOf" srcId="{CC4542AE-C775-452B-AADE-F94A1DDD182B}" destId="{D22FF0FD-BFA8-4415-8A50-CC37751BB95C}" srcOrd="0" destOrd="0" presId="urn:microsoft.com/office/officeart/2005/8/layout/venn2"/>
    <dgm:cxn modelId="{6CF194F8-15D1-418B-8208-81F634148B0E}" type="presOf" srcId="{B240FA47-D793-487E-81BF-805DECFB6ADD}" destId="{B3EF0AAB-4EAD-4A55-9E61-E0E70706BD65}" srcOrd="1" destOrd="0" presId="urn:microsoft.com/office/officeart/2005/8/layout/venn2"/>
    <dgm:cxn modelId="{EAB7335D-D455-4FB2-AF1C-FEDAEA3AA1B1}" srcId="{D6932980-6178-41FF-A371-1F86A38BAFFD}" destId="{4E36067D-A058-47D2-9316-14D79F00E9BE}" srcOrd="3" destOrd="0" parTransId="{A541E26C-EA0E-4E60-AE9D-697D3B3BF34E}" sibTransId="{15436AA3-E998-4FE8-AA9E-3F55266BF144}"/>
    <dgm:cxn modelId="{5401E33F-A664-4EE8-93BF-DFA23449979A}" type="presOf" srcId="{D6932980-6178-41FF-A371-1F86A38BAFFD}" destId="{D9BA9BD5-A19D-4136-AB03-46711D4D826D}" srcOrd="0" destOrd="0" presId="urn:microsoft.com/office/officeart/2005/8/layout/venn2"/>
    <dgm:cxn modelId="{CCDAE779-6CC7-429F-B17B-F866A9C78792}" srcId="{D6932980-6178-41FF-A371-1F86A38BAFFD}" destId="{8C321AAA-F12F-4BC2-96F0-37A91E8152FC}" srcOrd="0" destOrd="0" parTransId="{7C19EF18-5BB0-4BFD-8536-2004C653F694}" sibTransId="{87461D33-AC74-49DF-B4D1-5338582C8804}"/>
    <dgm:cxn modelId="{B3A3AE49-E80F-4DEB-AB33-4ACF46DFEBD6}" type="presOf" srcId="{4E36067D-A058-47D2-9316-14D79F00E9BE}" destId="{07A1B34D-91DC-4E6D-A4BD-D3EFDF387C4D}" srcOrd="0" destOrd="0" presId="urn:microsoft.com/office/officeart/2005/8/layout/venn2"/>
    <dgm:cxn modelId="{859B9B8A-7617-44C2-93A5-840B4DBF1094}" type="presOf" srcId="{4E36067D-A058-47D2-9316-14D79F00E9BE}" destId="{9FBA8A96-B044-4A41-B473-A9343A91173A}" srcOrd="1" destOrd="0" presId="urn:microsoft.com/office/officeart/2005/8/layout/venn2"/>
    <dgm:cxn modelId="{51A6A077-60A0-412A-A385-895ADCCC0434}" type="presOf" srcId="{8C321AAA-F12F-4BC2-96F0-37A91E8152FC}" destId="{7FF602B8-D84D-435E-8BA1-352D9045D07A}" srcOrd="1" destOrd="0" presId="urn:microsoft.com/office/officeart/2005/8/layout/venn2"/>
    <dgm:cxn modelId="{B2C15375-CCF4-4313-A834-673EBF2F2030}" srcId="{D6932980-6178-41FF-A371-1F86A38BAFFD}" destId="{CC4542AE-C775-452B-AADE-F94A1DDD182B}" srcOrd="1" destOrd="0" parTransId="{88FB273D-9699-4B50-8F44-8085721C5088}" sibTransId="{277C9DCD-6FEC-4963-B186-F26105F668F8}"/>
    <dgm:cxn modelId="{97C42996-9FD4-4B7D-95DD-372C9EF2AC37}" type="presOf" srcId="{8C321AAA-F12F-4BC2-96F0-37A91E8152FC}" destId="{254B6D1D-F602-4D89-BEF6-F81DE71AD17F}" srcOrd="0" destOrd="0" presId="urn:microsoft.com/office/officeart/2005/8/layout/venn2"/>
    <dgm:cxn modelId="{A94574B8-FB62-4674-928C-5A08194CAAEA}" type="presOf" srcId="{CC4542AE-C775-452B-AADE-F94A1DDD182B}" destId="{4916AE9F-710C-41D1-B3B3-B79D6FAE9A47}" srcOrd="1" destOrd="0" presId="urn:microsoft.com/office/officeart/2005/8/layout/venn2"/>
    <dgm:cxn modelId="{8AF39B0A-4C83-4567-A373-D6FEDC0646EE}" type="presOf" srcId="{B240FA47-D793-487E-81BF-805DECFB6ADD}" destId="{140D3D86-73E8-4548-A095-196ED7D29BE1}" srcOrd="0" destOrd="0" presId="urn:microsoft.com/office/officeart/2005/8/layout/venn2"/>
    <dgm:cxn modelId="{BC6C66A1-E36C-45C3-9404-87C64DA3FBF9}" type="presParOf" srcId="{D9BA9BD5-A19D-4136-AB03-46711D4D826D}" destId="{A06BE926-4B54-4774-A3F7-74EEC6220747}" srcOrd="0" destOrd="0" presId="urn:microsoft.com/office/officeart/2005/8/layout/venn2"/>
    <dgm:cxn modelId="{72C94162-4F3E-4B92-AF65-982AD09D168E}" type="presParOf" srcId="{A06BE926-4B54-4774-A3F7-74EEC6220747}" destId="{254B6D1D-F602-4D89-BEF6-F81DE71AD17F}" srcOrd="0" destOrd="0" presId="urn:microsoft.com/office/officeart/2005/8/layout/venn2"/>
    <dgm:cxn modelId="{8E595B90-F4E5-4A0F-83E8-D28FDFBF443E}" type="presParOf" srcId="{A06BE926-4B54-4774-A3F7-74EEC6220747}" destId="{7FF602B8-D84D-435E-8BA1-352D9045D07A}" srcOrd="1" destOrd="0" presId="urn:microsoft.com/office/officeart/2005/8/layout/venn2"/>
    <dgm:cxn modelId="{D0CC5694-1196-4C89-B823-C4A03902FB01}" type="presParOf" srcId="{D9BA9BD5-A19D-4136-AB03-46711D4D826D}" destId="{C7A2CDF1-CB0A-4055-A146-4097E458AD27}" srcOrd="1" destOrd="0" presId="urn:microsoft.com/office/officeart/2005/8/layout/venn2"/>
    <dgm:cxn modelId="{3663BD10-5E30-4543-AFEE-5F083F580C59}" type="presParOf" srcId="{C7A2CDF1-CB0A-4055-A146-4097E458AD27}" destId="{D22FF0FD-BFA8-4415-8A50-CC37751BB95C}" srcOrd="0" destOrd="0" presId="urn:microsoft.com/office/officeart/2005/8/layout/venn2"/>
    <dgm:cxn modelId="{95131733-F72C-4F87-89DF-6A29326F3FB6}" type="presParOf" srcId="{C7A2CDF1-CB0A-4055-A146-4097E458AD27}" destId="{4916AE9F-710C-41D1-B3B3-B79D6FAE9A47}" srcOrd="1" destOrd="0" presId="urn:microsoft.com/office/officeart/2005/8/layout/venn2"/>
    <dgm:cxn modelId="{C3856894-66AD-438A-A945-610F167053FF}" type="presParOf" srcId="{D9BA9BD5-A19D-4136-AB03-46711D4D826D}" destId="{A42DB8F2-9F82-4952-989F-7633135023AA}" srcOrd="2" destOrd="0" presId="urn:microsoft.com/office/officeart/2005/8/layout/venn2"/>
    <dgm:cxn modelId="{36343224-6A77-4720-883B-ACCE3E04678E}" type="presParOf" srcId="{A42DB8F2-9F82-4952-989F-7633135023AA}" destId="{140D3D86-73E8-4548-A095-196ED7D29BE1}" srcOrd="0" destOrd="0" presId="urn:microsoft.com/office/officeart/2005/8/layout/venn2"/>
    <dgm:cxn modelId="{CE71F59B-CD29-4CFF-8A0D-D37F4EFC141C}" type="presParOf" srcId="{A42DB8F2-9F82-4952-989F-7633135023AA}" destId="{B3EF0AAB-4EAD-4A55-9E61-E0E70706BD65}" srcOrd="1" destOrd="0" presId="urn:microsoft.com/office/officeart/2005/8/layout/venn2"/>
    <dgm:cxn modelId="{7DEEAEEA-6DAE-41A5-B96C-3A9733FB552D}" type="presParOf" srcId="{D9BA9BD5-A19D-4136-AB03-46711D4D826D}" destId="{8BA50251-7B08-4461-9E92-5E9A6944694F}" srcOrd="3" destOrd="0" presId="urn:microsoft.com/office/officeart/2005/8/layout/venn2"/>
    <dgm:cxn modelId="{16948372-8B0D-4534-B84F-BE4B19FE146C}" type="presParOf" srcId="{8BA50251-7B08-4461-9E92-5E9A6944694F}" destId="{07A1B34D-91DC-4E6D-A4BD-D3EFDF387C4D}" srcOrd="0" destOrd="0" presId="urn:microsoft.com/office/officeart/2005/8/layout/venn2"/>
    <dgm:cxn modelId="{89EBDB5D-AE14-4FBE-AD84-7EECAC7827AC}" type="presParOf" srcId="{8BA50251-7B08-4461-9E92-5E9A6944694F}" destId="{9FBA8A96-B044-4A41-B473-A9343A91173A}" srcOrd="1" destOrd="0" presId="urn:microsoft.com/office/officeart/2005/8/layout/venn2"/>
  </dgm:cxnLst>
  <dgm:bg/>
  <dgm:whole>
    <a:ln w="12700"/>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CC9E67-9145-41E9-A4AA-49F507433AEB}">
      <dsp:nvSpPr>
        <dsp:cNvPr id="0" name=""/>
        <dsp:cNvSpPr/>
      </dsp:nvSpPr>
      <dsp:spPr>
        <a:xfrm>
          <a:off x="11126" y="472576"/>
          <a:ext cx="2453120" cy="97488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kern="1200" dirty="0"/>
            <a:t>Equality in Access</a:t>
          </a:r>
        </a:p>
      </dsp:txBody>
      <dsp:txXfrm>
        <a:off x="11126" y="472576"/>
        <a:ext cx="2453120" cy="974884"/>
      </dsp:txXfrm>
    </dsp:sp>
    <dsp:sp modelId="{45A7E12C-4170-42B3-9DF9-030D0C475233}">
      <dsp:nvSpPr>
        <dsp:cNvPr id="0" name=""/>
        <dsp:cNvSpPr/>
      </dsp:nvSpPr>
      <dsp:spPr>
        <a:xfrm>
          <a:off x="2516" y="1400802"/>
          <a:ext cx="2453120" cy="140818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How are we doing in 2022?</a:t>
          </a:r>
        </a:p>
      </dsp:txBody>
      <dsp:txXfrm>
        <a:off x="2516" y="1400802"/>
        <a:ext cx="2453120" cy="1408184"/>
      </dsp:txXfrm>
    </dsp:sp>
    <dsp:sp modelId="{32278F3F-7CEB-4A55-A686-4A2F7B50ABE0}">
      <dsp:nvSpPr>
        <dsp:cNvPr id="0" name=""/>
        <dsp:cNvSpPr/>
      </dsp:nvSpPr>
      <dsp:spPr>
        <a:xfrm>
          <a:off x="2799073" y="425918"/>
          <a:ext cx="2453120" cy="97488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kern="1200" dirty="0"/>
            <a:t>Equality in Opportunity</a:t>
          </a:r>
        </a:p>
      </dsp:txBody>
      <dsp:txXfrm>
        <a:off x="2799073" y="425918"/>
        <a:ext cx="2453120" cy="974884"/>
      </dsp:txXfrm>
    </dsp:sp>
    <dsp:sp modelId="{7FEF00E6-3969-4427-9B91-CC359917D6F1}">
      <dsp:nvSpPr>
        <dsp:cNvPr id="0" name=""/>
        <dsp:cNvSpPr/>
      </dsp:nvSpPr>
      <dsp:spPr>
        <a:xfrm>
          <a:off x="2799073" y="1400802"/>
          <a:ext cx="2453120" cy="140818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Have we addressed the racially disadvantaged?</a:t>
          </a:r>
        </a:p>
      </dsp:txBody>
      <dsp:txXfrm>
        <a:off x="2799073" y="1400802"/>
        <a:ext cx="2453120" cy="1408184"/>
      </dsp:txXfrm>
    </dsp:sp>
    <dsp:sp modelId="{AC05AEC9-8E5D-428D-B089-BF501BA6516A}">
      <dsp:nvSpPr>
        <dsp:cNvPr id="0" name=""/>
        <dsp:cNvSpPr/>
      </dsp:nvSpPr>
      <dsp:spPr>
        <a:xfrm>
          <a:off x="5595631" y="425918"/>
          <a:ext cx="2453120" cy="97488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kern="1200" dirty="0"/>
            <a:t>Equality in Outcome</a:t>
          </a:r>
        </a:p>
      </dsp:txBody>
      <dsp:txXfrm>
        <a:off x="5595631" y="425918"/>
        <a:ext cx="2453120" cy="974884"/>
      </dsp:txXfrm>
    </dsp:sp>
    <dsp:sp modelId="{05845117-C40C-4095-852F-B328447446E8}">
      <dsp:nvSpPr>
        <dsp:cNvPr id="0" name=""/>
        <dsp:cNvSpPr/>
      </dsp:nvSpPr>
      <dsp:spPr>
        <a:xfrm>
          <a:off x="5595631" y="1400802"/>
          <a:ext cx="2453120" cy="140818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Are we monitoring outcomes for subgroups such as Black employees?</a:t>
          </a:r>
        </a:p>
      </dsp:txBody>
      <dsp:txXfrm>
        <a:off x="5595631" y="1400802"/>
        <a:ext cx="2453120" cy="14081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4B6D1D-F602-4D89-BEF6-F81DE71AD17F}">
      <dsp:nvSpPr>
        <dsp:cNvPr id="0" name=""/>
        <dsp:cNvSpPr/>
      </dsp:nvSpPr>
      <dsp:spPr>
        <a:xfrm>
          <a:off x="1036053" y="0"/>
          <a:ext cx="4711869" cy="4711869"/>
        </a:xfrm>
        <a:prstGeom prst="ellipse">
          <a:avLst/>
        </a:prstGeom>
        <a:blipFill rotWithShape="0">
          <a:blip xmlns:r="http://schemas.openxmlformats.org/officeDocument/2006/relationships" r:embed="rId1"/>
          <a:tile tx="0" ty="0" sx="100000" sy="100000" flip="none" algn="tl"/>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US" sz="1800" b="1" kern="1200" dirty="0">
            <a:solidFill>
              <a:srgbClr val="FF0000"/>
            </a:solidFill>
          </a:endParaRPr>
        </a:p>
      </dsp:txBody>
      <dsp:txXfrm>
        <a:off x="2733268" y="235593"/>
        <a:ext cx="1317438" cy="706780"/>
      </dsp:txXfrm>
    </dsp:sp>
    <dsp:sp modelId="{D22FF0FD-BFA8-4415-8A50-CC37751BB95C}">
      <dsp:nvSpPr>
        <dsp:cNvPr id="0" name=""/>
        <dsp:cNvSpPr/>
      </dsp:nvSpPr>
      <dsp:spPr>
        <a:xfrm>
          <a:off x="1503612" y="942373"/>
          <a:ext cx="3769495" cy="3769495"/>
        </a:xfrm>
        <a:prstGeom prst="ellipse">
          <a:avLst/>
        </a:prstGeom>
        <a:blipFill rotWithShape="0">
          <a:blip xmlns:r="http://schemas.openxmlformats.org/officeDocument/2006/relationships" r:embed="rId2"/>
          <a:tile tx="0" ty="0" sx="100000" sy="100000" flip="none" algn="tl"/>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lang="en-US" sz="2400" kern="1200" dirty="0"/>
        </a:p>
      </dsp:txBody>
      <dsp:txXfrm>
        <a:off x="2729640" y="1168543"/>
        <a:ext cx="1317438" cy="678509"/>
      </dsp:txXfrm>
    </dsp:sp>
    <dsp:sp modelId="{140D3D86-73E8-4548-A095-196ED7D29BE1}">
      <dsp:nvSpPr>
        <dsp:cNvPr id="0" name=""/>
        <dsp:cNvSpPr/>
      </dsp:nvSpPr>
      <dsp:spPr>
        <a:xfrm>
          <a:off x="1974799" y="1884747"/>
          <a:ext cx="2827121" cy="28271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endParaRPr lang="en-US" sz="2200" kern="1200" dirty="0"/>
        </a:p>
      </dsp:txBody>
      <dsp:txXfrm>
        <a:off x="2729640" y="2096781"/>
        <a:ext cx="1317438" cy="636102"/>
      </dsp:txXfrm>
    </dsp:sp>
    <dsp:sp modelId="{07A1B34D-91DC-4E6D-A4BD-D3EFDF387C4D}">
      <dsp:nvSpPr>
        <dsp:cNvPr id="0" name=""/>
        <dsp:cNvSpPr/>
      </dsp:nvSpPr>
      <dsp:spPr>
        <a:xfrm>
          <a:off x="2558618" y="3206690"/>
          <a:ext cx="1653187" cy="1505178"/>
        </a:xfrm>
        <a:prstGeom prst="ellipse">
          <a:avLst/>
        </a:prstGeom>
        <a:blipFill dpi="0" rotWithShape="0">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endParaRPr lang="en-US" sz="1700" kern="1200" dirty="0">
            <a:solidFill>
              <a:srgbClr val="FF0000"/>
            </a:solidFill>
          </a:endParaRPr>
        </a:p>
        <a:p>
          <a:pPr lvl="0" algn="ctr" defTabSz="755650">
            <a:lnSpc>
              <a:spcPct val="90000"/>
            </a:lnSpc>
            <a:spcBef>
              <a:spcPct val="0"/>
            </a:spcBef>
            <a:spcAft>
              <a:spcPct val="35000"/>
            </a:spcAft>
          </a:pPr>
          <a:r>
            <a:rPr lang="en-US" sz="1500" kern="1200" dirty="0">
              <a:solidFill>
                <a:schemeClr val="tx1"/>
              </a:solidFill>
            </a:rPr>
            <a:t>Internalized</a:t>
          </a:r>
        </a:p>
        <a:p>
          <a:pPr lvl="0" algn="ctr" defTabSz="755650">
            <a:lnSpc>
              <a:spcPct val="90000"/>
            </a:lnSpc>
            <a:spcBef>
              <a:spcPct val="0"/>
            </a:spcBef>
            <a:spcAft>
              <a:spcPct val="35000"/>
            </a:spcAft>
          </a:pPr>
          <a:r>
            <a:rPr lang="en-US" sz="1200" kern="1200" dirty="0">
              <a:solidFill>
                <a:schemeClr val="bg1"/>
              </a:solidFill>
            </a:rPr>
            <a:t>(Beliefs within individuals including stereotypic threat)</a:t>
          </a:r>
        </a:p>
        <a:p>
          <a:pPr lvl="0" algn="ctr" defTabSz="755650">
            <a:lnSpc>
              <a:spcPct val="90000"/>
            </a:lnSpc>
            <a:spcBef>
              <a:spcPct val="0"/>
            </a:spcBef>
            <a:spcAft>
              <a:spcPct val="35000"/>
            </a:spcAft>
          </a:pPr>
          <a:endParaRPr lang="en-US" sz="800" kern="1200" dirty="0">
            <a:solidFill>
              <a:schemeClr val="tx1"/>
            </a:solidFill>
          </a:endParaRPr>
        </a:p>
      </dsp:txBody>
      <dsp:txXfrm>
        <a:off x="2800722" y="3582985"/>
        <a:ext cx="1168980" cy="7525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4B6D1D-F602-4D89-BEF6-F81DE71AD17F}">
      <dsp:nvSpPr>
        <dsp:cNvPr id="0" name=""/>
        <dsp:cNvSpPr/>
      </dsp:nvSpPr>
      <dsp:spPr>
        <a:xfrm>
          <a:off x="1036053" y="0"/>
          <a:ext cx="4711869" cy="4711869"/>
        </a:xfrm>
        <a:prstGeom prst="ellipse">
          <a:avLst/>
        </a:prstGeom>
        <a:blipFill rotWithShape="0">
          <a:blip xmlns:r="http://schemas.openxmlformats.org/officeDocument/2006/relationships" r:embed="rId1"/>
          <a:tile tx="0" ty="0" sx="100000" sy="100000" flip="none" algn="tl"/>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US" sz="1800" b="1" kern="1200" dirty="0">
            <a:solidFill>
              <a:srgbClr val="FF0000"/>
            </a:solidFill>
          </a:endParaRPr>
        </a:p>
      </dsp:txBody>
      <dsp:txXfrm>
        <a:off x="2733268" y="235593"/>
        <a:ext cx="1317438" cy="706780"/>
      </dsp:txXfrm>
    </dsp:sp>
    <dsp:sp modelId="{D22FF0FD-BFA8-4415-8A50-CC37751BB95C}">
      <dsp:nvSpPr>
        <dsp:cNvPr id="0" name=""/>
        <dsp:cNvSpPr/>
      </dsp:nvSpPr>
      <dsp:spPr>
        <a:xfrm>
          <a:off x="1503612" y="942373"/>
          <a:ext cx="3769495" cy="3769495"/>
        </a:xfrm>
        <a:prstGeom prst="ellipse">
          <a:avLst/>
        </a:prstGeom>
        <a:blipFill rotWithShape="0">
          <a:blip xmlns:r="http://schemas.openxmlformats.org/officeDocument/2006/relationships" r:embed="rId2"/>
          <a:tile tx="0" ty="0" sx="100000" sy="100000" flip="none" algn="tl"/>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lang="en-US" sz="2400" kern="1200" dirty="0"/>
        </a:p>
      </dsp:txBody>
      <dsp:txXfrm>
        <a:off x="2729640" y="1168543"/>
        <a:ext cx="1317438" cy="678509"/>
      </dsp:txXfrm>
    </dsp:sp>
    <dsp:sp modelId="{140D3D86-73E8-4548-A095-196ED7D29BE1}">
      <dsp:nvSpPr>
        <dsp:cNvPr id="0" name=""/>
        <dsp:cNvSpPr/>
      </dsp:nvSpPr>
      <dsp:spPr>
        <a:xfrm>
          <a:off x="1974799" y="1884747"/>
          <a:ext cx="2827121" cy="28271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endParaRPr lang="en-US" sz="2200" kern="1200" dirty="0"/>
        </a:p>
      </dsp:txBody>
      <dsp:txXfrm>
        <a:off x="2729640" y="2096781"/>
        <a:ext cx="1317438" cy="636102"/>
      </dsp:txXfrm>
    </dsp:sp>
    <dsp:sp modelId="{07A1B34D-91DC-4E6D-A4BD-D3EFDF387C4D}">
      <dsp:nvSpPr>
        <dsp:cNvPr id="0" name=""/>
        <dsp:cNvSpPr/>
      </dsp:nvSpPr>
      <dsp:spPr>
        <a:xfrm>
          <a:off x="2558618" y="3206690"/>
          <a:ext cx="1653187" cy="1505178"/>
        </a:xfrm>
        <a:prstGeom prst="ellipse">
          <a:avLst/>
        </a:prstGeom>
        <a:blipFill dpi="0" rotWithShape="0">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endParaRPr lang="en-US" sz="1700" kern="1200" dirty="0">
            <a:solidFill>
              <a:srgbClr val="FF0000"/>
            </a:solidFill>
          </a:endParaRPr>
        </a:p>
        <a:p>
          <a:pPr lvl="0" algn="ctr" defTabSz="755650">
            <a:lnSpc>
              <a:spcPct val="90000"/>
            </a:lnSpc>
            <a:spcBef>
              <a:spcPct val="0"/>
            </a:spcBef>
            <a:spcAft>
              <a:spcPct val="35000"/>
            </a:spcAft>
          </a:pPr>
          <a:r>
            <a:rPr lang="en-US" sz="1500" b="0" i="0" kern="1200" dirty="0" err="1"/>
            <a:t>Intériorisée</a:t>
          </a:r>
          <a:r>
            <a:rPr lang="en-US" sz="1500" b="0" i="0" kern="1200" dirty="0"/>
            <a:t/>
          </a:r>
          <a:br>
            <a:rPr lang="en-US" sz="1500" b="0" i="0" kern="1200" dirty="0"/>
          </a:br>
          <a:r>
            <a:rPr lang="en-US" sz="1200" kern="1200" dirty="0">
              <a:solidFill>
                <a:schemeClr val="bg1"/>
              </a:solidFill>
            </a:rPr>
            <a:t>(</a:t>
          </a:r>
          <a:r>
            <a:rPr lang="en-US" sz="1200" kern="1200" dirty="0" err="1">
              <a:solidFill>
                <a:schemeClr val="bg1"/>
              </a:solidFill>
            </a:rPr>
            <a:t>Croyances</a:t>
          </a:r>
          <a:r>
            <a:rPr lang="en-US" sz="1200" kern="1200" dirty="0">
              <a:solidFill>
                <a:schemeClr val="bg1"/>
              </a:solidFill>
            </a:rPr>
            <a:t> des </a:t>
          </a:r>
          <a:r>
            <a:rPr lang="en-US" sz="1200" kern="1200" dirty="0" err="1">
              <a:solidFill>
                <a:schemeClr val="bg1"/>
              </a:solidFill>
            </a:rPr>
            <a:t>individus</a:t>
          </a:r>
          <a:r>
            <a:rPr lang="en-US" sz="1200" kern="1200" dirty="0">
              <a:solidFill>
                <a:schemeClr val="bg1"/>
              </a:solidFill>
            </a:rPr>
            <a:t> </a:t>
          </a:r>
          <a:r>
            <a:rPr lang="fr-FR" sz="1200" kern="1200" dirty="0">
              <a:solidFill>
                <a:schemeClr val="bg1"/>
              </a:solidFill>
            </a:rPr>
            <a:t>y compris la menace stéréotypée</a:t>
          </a:r>
          <a:r>
            <a:rPr lang="en-US" sz="1200" kern="1200" dirty="0">
              <a:solidFill>
                <a:schemeClr val="bg1"/>
              </a:solidFill>
            </a:rPr>
            <a:t>)</a:t>
          </a:r>
        </a:p>
        <a:p>
          <a:pPr lvl="0" algn="ctr" defTabSz="755650">
            <a:lnSpc>
              <a:spcPct val="90000"/>
            </a:lnSpc>
            <a:spcBef>
              <a:spcPct val="0"/>
            </a:spcBef>
            <a:spcAft>
              <a:spcPct val="35000"/>
            </a:spcAft>
          </a:pPr>
          <a:endParaRPr lang="en-US" sz="800" kern="1200" dirty="0">
            <a:solidFill>
              <a:schemeClr val="tx1"/>
            </a:solidFill>
          </a:endParaRPr>
        </a:p>
      </dsp:txBody>
      <dsp:txXfrm>
        <a:off x="2800722" y="3582985"/>
        <a:ext cx="1168980" cy="75258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75788A-2726-45E2-A98A-5DE80EAA7186}" type="datetimeFigureOut">
              <a:rPr lang="en-CA" smtClean="0"/>
              <a:t>2022-10-06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E1DF5A-F2E7-47BC-8B1A-7A2AE446CA83}" type="slidenum">
              <a:rPr lang="en-CA" smtClean="0"/>
              <a:t>‹#›</a:t>
            </a:fld>
            <a:endParaRPr lang="en-CA"/>
          </a:p>
        </p:txBody>
      </p:sp>
    </p:spTree>
    <p:extLst>
      <p:ext uri="{BB962C8B-B14F-4D97-AF65-F5344CB8AC3E}">
        <p14:creationId xmlns:p14="http://schemas.microsoft.com/office/powerpoint/2010/main" val="3108276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E1DF5A-F2E7-47BC-8B1A-7A2AE446CA83}" type="slidenum">
              <a:rPr lang="en-CA" smtClean="0"/>
              <a:t>1</a:t>
            </a:fld>
            <a:endParaRPr lang="en-CA"/>
          </a:p>
        </p:txBody>
      </p:sp>
    </p:spTree>
    <p:extLst>
      <p:ext uri="{BB962C8B-B14F-4D97-AF65-F5344CB8AC3E}">
        <p14:creationId xmlns:p14="http://schemas.microsoft.com/office/powerpoint/2010/main" val="1280642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CA" altLang="en-US" sz="1610" dirty="0"/>
              <a:t>This presentation is about the need to add a 14</a:t>
            </a:r>
            <a:r>
              <a:rPr lang="en-CA" altLang="en-US" sz="1610" baseline="30000" dirty="0"/>
              <a:t>th</a:t>
            </a:r>
            <a:r>
              <a:rPr lang="en-CA" altLang="en-US" sz="1610" dirty="0"/>
              <a:t> factor to the </a:t>
            </a:r>
            <a:r>
              <a:rPr lang="en-US" altLang="en-US" sz="1610" b="1" dirty="0"/>
              <a:t>Psychological Health and Safety Standard for the FPS </a:t>
            </a:r>
            <a:r>
              <a:rPr lang="en-US" altLang="en-US" sz="1610" dirty="0"/>
              <a:t>as part of efforts to identify and eliminate systemic racism and racial discrimination</a:t>
            </a:r>
            <a:endParaRPr lang="en-CA" altLang="en-US" sz="1610"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DA590A4-4493-4CBE-BE0F-E61D01C03A79}" type="slidenum">
              <a:rPr lang="en-CA" altLang="en-US" smtClean="0"/>
              <a:pPr fontAlgn="base">
                <a:spcBef>
                  <a:spcPct val="0"/>
                </a:spcBef>
                <a:spcAft>
                  <a:spcPct val="0"/>
                </a:spcAft>
              </a:pPr>
              <a:t>35</a:t>
            </a:fld>
            <a:endParaRPr lang="en-CA" altLang="en-US"/>
          </a:p>
        </p:txBody>
      </p:sp>
    </p:spTree>
    <p:extLst>
      <p:ext uri="{BB962C8B-B14F-4D97-AF65-F5344CB8AC3E}">
        <p14:creationId xmlns:p14="http://schemas.microsoft.com/office/powerpoint/2010/main" val="2068165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Liz will translate</a:t>
            </a:r>
          </a:p>
        </p:txBody>
      </p:sp>
      <p:sp>
        <p:nvSpPr>
          <p:cNvPr id="4" name="Slide Number Placeholder 3"/>
          <p:cNvSpPr>
            <a:spLocks noGrp="1"/>
          </p:cNvSpPr>
          <p:nvPr>
            <p:ph type="sldNum" sz="quarter" idx="5"/>
          </p:nvPr>
        </p:nvSpPr>
        <p:spPr/>
        <p:txBody>
          <a:bodyPr/>
          <a:lstStyle/>
          <a:p>
            <a:fld id="{18E1DF5A-F2E7-47BC-8B1A-7A2AE446CA83}" type="slidenum">
              <a:rPr lang="en-CA" smtClean="0"/>
              <a:t>5</a:t>
            </a:fld>
            <a:endParaRPr lang="en-CA"/>
          </a:p>
        </p:txBody>
      </p:sp>
    </p:spTree>
    <p:extLst>
      <p:ext uri="{BB962C8B-B14F-4D97-AF65-F5344CB8AC3E}">
        <p14:creationId xmlns:p14="http://schemas.microsoft.com/office/powerpoint/2010/main" val="3872741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Focus -  What is Substantive Equality?  -  Addressing and Redressing Racial Inequalities in the Federal Public Service (FPS)</a:t>
            </a:r>
          </a:p>
          <a:p>
            <a:r>
              <a:rPr lang="en-CA" sz="1200" kern="1200" dirty="0">
                <a:solidFill>
                  <a:schemeClr val="tx1"/>
                </a:solidFill>
                <a:effectLst/>
                <a:latin typeface="+mn-lt"/>
                <a:ea typeface="+mn-ea"/>
                <a:cs typeface="+mn-cs"/>
              </a:rPr>
              <a:t> </a:t>
            </a:r>
          </a:p>
          <a:p>
            <a:pPr lvl="0"/>
            <a:r>
              <a:rPr lang="en-CA" sz="1200" kern="1200" dirty="0">
                <a:solidFill>
                  <a:schemeClr val="tx1"/>
                </a:solidFill>
                <a:effectLst/>
                <a:latin typeface="+mn-lt"/>
                <a:ea typeface="+mn-ea"/>
                <a:cs typeface="+mn-cs"/>
              </a:rPr>
              <a:t>What is Substantive Equality?</a:t>
            </a:r>
          </a:p>
          <a:p>
            <a:pPr lvl="1"/>
            <a:r>
              <a:rPr lang="en-CA" sz="1200" kern="1200" dirty="0">
                <a:solidFill>
                  <a:schemeClr val="tx1"/>
                </a:solidFill>
                <a:effectLst/>
                <a:latin typeface="+mn-lt"/>
                <a:ea typeface="+mn-ea"/>
                <a:cs typeface="+mn-cs"/>
              </a:rPr>
              <a:t>Brief introduction to Section 15 of the Canadian Charter of Rights and Freedoms</a:t>
            </a:r>
          </a:p>
          <a:p>
            <a:pPr lvl="1"/>
            <a:r>
              <a:rPr lang="en-CA" sz="1200" kern="1200" dirty="0">
                <a:solidFill>
                  <a:schemeClr val="tx1"/>
                </a:solidFill>
                <a:effectLst/>
                <a:latin typeface="+mn-lt"/>
                <a:ea typeface="+mn-ea"/>
                <a:cs typeface="+mn-cs"/>
              </a:rPr>
              <a:t>Equality in the federal public service is not treating everyone the same</a:t>
            </a:r>
          </a:p>
          <a:p>
            <a:pPr lvl="1"/>
            <a:r>
              <a:rPr lang="en-CA" sz="1200" kern="1200" dirty="0">
                <a:solidFill>
                  <a:schemeClr val="tx1"/>
                </a:solidFill>
                <a:effectLst/>
                <a:latin typeface="+mn-lt"/>
                <a:ea typeface="+mn-ea"/>
                <a:cs typeface="+mn-cs"/>
              </a:rPr>
              <a:t>Equity is part of Equality and a means and a path towards Substantive Equality</a:t>
            </a:r>
          </a:p>
          <a:p>
            <a:pPr lvl="0"/>
            <a:r>
              <a:rPr lang="en-CA" sz="1200" kern="1200" dirty="0">
                <a:solidFill>
                  <a:schemeClr val="tx1"/>
                </a:solidFill>
                <a:effectLst/>
                <a:latin typeface="+mn-lt"/>
                <a:ea typeface="+mn-ea"/>
                <a:cs typeface="+mn-cs"/>
              </a:rPr>
              <a:t>Racial Equality</a:t>
            </a:r>
          </a:p>
          <a:p>
            <a:pPr lvl="1"/>
            <a:r>
              <a:rPr lang="en-CA" sz="1200" kern="1200" dirty="0">
                <a:solidFill>
                  <a:schemeClr val="tx1"/>
                </a:solidFill>
                <a:effectLst/>
                <a:latin typeface="+mn-lt"/>
                <a:ea typeface="+mn-ea"/>
                <a:cs typeface="+mn-cs"/>
              </a:rPr>
              <a:t>Racial Equality and the Charter</a:t>
            </a:r>
          </a:p>
          <a:p>
            <a:pPr lvl="1"/>
            <a:r>
              <a:rPr lang="en-CA" sz="1200" kern="1200" dirty="0">
                <a:solidFill>
                  <a:schemeClr val="tx1"/>
                </a:solidFill>
                <a:effectLst/>
                <a:latin typeface="+mn-lt"/>
                <a:ea typeface="+mn-ea"/>
                <a:cs typeface="+mn-cs"/>
              </a:rPr>
              <a:t>Racial Equality and Federal legislation</a:t>
            </a:r>
          </a:p>
          <a:p>
            <a:pPr lvl="1"/>
            <a:r>
              <a:rPr lang="en-CA" sz="1200" kern="1200" dirty="0">
                <a:solidFill>
                  <a:schemeClr val="tx1"/>
                </a:solidFill>
                <a:effectLst/>
                <a:latin typeface="+mn-lt"/>
                <a:ea typeface="+mn-ea"/>
                <a:cs typeface="+mn-cs"/>
              </a:rPr>
              <a:t>Addressing and Redressing Racial inequalities</a:t>
            </a:r>
          </a:p>
          <a:p>
            <a:pPr lvl="0"/>
            <a:r>
              <a:rPr lang="en-CA" sz="1200" kern="1200" dirty="0">
                <a:solidFill>
                  <a:schemeClr val="tx1"/>
                </a:solidFill>
                <a:effectLst/>
                <a:latin typeface="+mn-lt"/>
                <a:ea typeface="+mn-ea"/>
                <a:cs typeface="+mn-cs"/>
              </a:rPr>
              <a:t>The EE Act</a:t>
            </a:r>
          </a:p>
          <a:p>
            <a:pPr lvl="1"/>
            <a:r>
              <a:rPr lang="en-CA" sz="1200" kern="1200" dirty="0">
                <a:solidFill>
                  <a:schemeClr val="tx1"/>
                </a:solidFill>
                <a:effectLst/>
                <a:latin typeface="+mn-lt"/>
                <a:ea typeface="+mn-ea"/>
                <a:cs typeface="+mn-cs"/>
              </a:rPr>
              <a:t>The Purpose of the Act includes addressing inequality in outcomes</a:t>
            </a:r>
          </a:p>
          <a:p>
            <a:pPr lvl="1"/>
            <a:r>
              <a:rPr lang="en-CA" sz="1200" kern="1200" dirty="0">
                <a:solidFill>
                  <a:schemeClr val="tx1"/>
                </a:solidFill>
                <a:effectLst/>
                <a:latin typeface="+mn-lt"/>
                <a:ea typeface="+mn-ea"/>
                <a:cs typeface="+mn-cs"/>
              </a:rPr>
              <a:t>The Black EE Subgroup</a:t>
            </a:r>
          </a:p>
          <a:p>
            <a:pPr lvl="1"/>
            <a:r>
              <a:rPr lang="en-CA" sz="1200" kern="1200" dirty="0">
                <a:solidFill>
                  <a:schemeClr val="tx1"/>
                </a:solidFill>
                <a:effectLst/>
                <a:latin typeface="+mn-lt"/>
                <a:ea typeface="+mn-ea"/>
                <a:cs typeface="+mn-cs"/>
              </a:rPr>
              <a:t>Effects of Intersectionality on Racialized Groups</a:t>
            </a:r>
          </a:p>
          <a:p>
            <a:pPr lvl="0"/>
            <a:r>
              <a:rPr lang="en-CA" sz="1200" kern="1200" dirty="0">
                <a:solidFill>
                  <a:schemeClr val="tx1"/>
                </a:solidFill>
                <a:effectLst/>
                <a:latin typeface="+mn-lt"/>
                <a:ea typeface="+mn-ea"/>
                <a:cs typeface="+mn-cs"/>
              </a:rPr>
              <a:t>Disaggregated Data for EE Groups</a:t>
            </a:r>
          </a:p>
          <a:p>
            <a:pPr lvl="1"/>
            <a:r>
              <a:rPr lang="en-CA" sz="1200" kern="1200" dirty="0">
                <a:solidFill>
                  <a:schemeClr val="tx1"/>
                </a:solidFill>
                <a:effectLst/>
                <a:latin typeface="+mn-lt"/>
                <a:ea typeface="+mn-ea"/>
                <a:cs typeface="+mn-cs"/>
              </a:rPr>
              <a:t>Salary Range Representation for EE groups and Subgroups from 2017 to 2021</a:t>
            </a:r>
          </a:p>
          <a:p>
            <a:pPr lvl="1"/>
            <a:r>
              <a:rPr lang="en-CA" sz="1200" kern="1200" dirty="0">
                <a:solidFill>
                  <a:schemeClr val="tx1"/>
                </a:solidFill>
                <a:effectLst/>
                <a:latin typeface="+mn-lt"/>
                <a:ea typeface="+mn-ea"/>
                <a:cs typeface="+mn-cs"/>
              </a:rPr>
              <a:t>Grouping of Salary Range Representation Data for enabling analysis</a:t>
            </a:r>
          </a:p>
          <a:p>
            <a:pPr lvl="1"/>
            <a:r>
              <a:rPr lang="en-CA" sz="1200" kern="1200" dirty="0">
                <a:solidFill>
                  <a:schemeClr val="tx1"/>
                </a:solidFill>
                <a:effectLst/>
                <a:latin typeface="+mn-lt"/>
                <a:ea typeface="+mn-ea"/>
                <a:cs typeface="+mn-cs"/>
              </a:rPr>
              <a:t>Deep-dive analysis of disparities in outcomes using a Disproportionality Index (DI)</a:t>
            </a:r>
          </a:p>
          <a:p>
            <a:pPr lvl="0"/>
            <a:r>
              <a:rPr lang="en-CA" sz="1200" kern="1200" dirty="0">
                <a:solidFill>
                  <a:schemeClr val="tx1"/>
                </a:solidFill>
                <a:effectLst/>
                <a:latin typeface="+mn-lt"/>
                <a:ea typeface="+mn-ea"/>
                <a:cs typeface="+mn-cs"/>
              </a:rPr>
              <a:t>Irrevocable evidence from the Analysis of Salary Range Representation</a:t>
            </a:r>
          </a:p>
          <a:p>
            <a:pPr lvl="1"/>
            <a:r>
              <a:rPr lang="en-CA" sz="1200" kern="1200" dirty="0">
                <a:solidFill>
                  <a:schemeClr val="tx1"/>
                </a:solidFill>
                <a:effectLst/>
                <a:latin typeface="+mn-lt"/>
                <a:ea typeface="+mn-ea"/>
                <a:cs typeface="+mn-cs"/>
              </a:rPr>
              <a:t>Black employees face the highest level of Stagnation in the FPS </a:t>
            </a:r>
          </a:p>
          <a:p>
            <a:pPr lvl="1"/>
            <a:r>
              <a:rPr lang="en-CA" sz="1200" kern="1200" dirty="0">
                <a:solidFill>
                  <a:schemeClr val="tx1"/>
                </a:solidFill>
                <a:effectLst/>
                <a:latin typeface="+mn-lt"/>
                <a:ea typeface="+mn-ea"/>
                <a:cs typeface="+mn-cs"/>
              </a:rPr>
              <a:t>Black employees have worst outcomes for career progress in the FPS</a:t>
            </a:r>
          </a:p>
          <a:p>
            <a:pPr lvl="1"/>
            <a:r>
              <a:rPr lang="en-CA" sz="1200" kern="1200" dirty="0">
                <a:solidFill>
                  <a:schemeClr val="tx1"/>
                </a:solidFill>
                <a:effectLst/>
                <a:latin typeface="+mn-lt"/>
                <a:ea typeface="+mn-ea"/>
                <a:cs typeface="+mn-cs"/>
              </a:rPr>
              <a:t>Black employee have the highest barriers to entry into the Executive Cadre in the FPS</a:t>
            </a:r>
          </a:p>
          <a:p>
            <a:pPr lvl="0"/>
            <a:r>
              <a:rPr lang="en-CA" sz="1200" kern="1200" dirty="0">
                <a:solidFill>
                  <a:schemeClr val="tx1"/>
                </a:solidFill>
                <a:effectLst/>
                <a:latin typeface="+mn-lt"/>
                <a:ea typeface="+mn-ea"/>
                <a:cs typeface="+mn-cs"/>
              </a:rPr>
              <a:t>Effects of Racism on the Psychological Health and Safety (PHS) and Mental Health (MH) in the FPS</a:t>
            </a:r>
          </a:p>
          <a:p>
            <a:pPr lvl="1"/>
            <a:r>
              <a:rPr lang="en-CA" sz="1200" kern="1200" dirty="0">
                <a:solidFill>
                  <a:schemeClr val="tx1"/>
                </a:solidFill>
                <a:effectLst/>
                <a:latin typeface="+mn-lt"/>
                <a:ea typeface="+mn-ea"/>
                <a:cs typeface="+mn-cs"/>
              </a:rPr>
              <a:t>Racism causes adverse effects on the PHS and MH of Racialized groups (especially Black employees) and costly outcomes for all levels of Governments (i.e., federal, provincial, territorial and municipal)</a:t>
            </a:r>
          </a:p>
          <a:p>
            <a:pPr lvl="1"/>
            <a:r>
              <a:rPr lang="en-CA" sz="1200" kern="1200" dirty="0">
                <a:solidFill>
                  <a:schemeClr val="tx1"/>
                </a:solidFill>
                <a:effectLst/>
                <a:latin typeface="+mn-lt"/>
                <a:ea typeface="+mn-ea"/>
                <a:cs typeface="+mn-cs"/>
              </a:rPr>
              <a:t>Racism is a risk factor for PHS and MH and should be addressed and perpetrators held accountable upfront through prevention.</a:t>
            </a:r>
          </a:p>
          <a:p>
            <a:pPr lvl="1"/>
            <a:r>
              <a:rPr lang="en-CA" sz="1200" kern="1200" dirty="0">
                <a:solidFill>
                  <a:schemeClr val="tx1"/>
                </a:solidFill>
                <a:effectLst/>
                <a:latin typeface="+mn-lt"/>
                <a:ea typeface="+mn-ea"/>
                <a:cs typeface="+mn-cs"/>
              </a:rPr>
              <a:t>The viable solution for addressing and redressing Racism is to add Anti-Racism as a Factor to the National Standard for Psychological Health and Safety for Canadian Workplaces.</a:t>
            </a:r>
          </a:p>
          <a:p>
            <a:pPr lvl="0"/>
            <a:r>
              <a:rPr lang="en-CA" sz="1200" kern="1200" dirty="0">
                <a:solidFill>
                  <a:schemeClr val="tx1"/>
                </a:solidFill>
                <a:effectLst/>
                <a:latin typeface="+mn-lt"/>
                <a:ea typeface="+mn-ea"/>
                <a:cs typeface="+mn-cs"/>
              </a:rPr>
              <a:t>What could members of FYN, ARAN and the FPS do?</a:t>
            </a:r>
          </a:p>
          <a:p>
            <a:pPr lvl="1"/>
            <a:r>
              <a:rPr lang="en-CA" sz="1200" kern="1200" dirty="0">
                <a:solidFill>
                  <a:schemeClr val="tx1"/>
                </a:solidFill>
                <a:effectLst/>
                <a:latin typeface="+mn-lt"/>
                <a:ea typeface="+mn-ea"/>
                <a:cs typeface="+mn-cs"/>
              </a:rPr>
              <a:t>Recognize and Promote Racial Equity and Racial Equality as a fundamental human right</a:t>
            </a:r>
          </a:p>
          <a:p>
            <a:pPr lvl="1"/>
            <a:r>
              <a:rPr lang="en-CA" sz="1200" kern="1200" dirty="0">
                <a:solidFill>
                  <a:schemeClr val="tx1"/>
                </a:solidFill>
                <a:effectLst/>
                <a:latin typeface="+mn-lt"/>
                <a:ea typeface="+mn-ea"/>
                <a:cs typeface="+mn-cs"/>
              </a:rPr>
              <a:t>Speak through your networks to get all departments implement the Clerk’s Call to Action related to Appointment, Promotion, and Support for Advancement of Racialized Groups – especially Black employees</a:t>
            </a:r>
          </a:p>
          <a:p>
            <a:pPr lvl="1"/>
            <a:r>
              <a:rPr lang="en-CA" sz="1200" kern="1200" dirty="0">
                <a:solidFill>
                  <a:schemeClr val="tx1"/>
                </a:solidFill>
                <a:effectLst/>
                <a:latin typeface="+mn-lt"/>
                <a:ea typeface="+mn-ea"/>
                <a:cs typeface="+mn-cs"/>
              </a:rPr>
              <a:t>Propose to your department/ agency to add and implement Anti-Racism as a Factor to their Standard for Psychological Health and Safety</a:t>
            </a:r>
          </a:p>
          <a:p>
            <a:r>
              <a:rPr lang="en-CA" sz="1200" kern="1200" dirty="0">
                <a:solidFill>
                  <a:schemeClr val="tx1"/>
                </a:solidFill>
                <a:effectLst/>
                <a:latin typeface="+mn-lt"/>
                <a:ea typeface="+mn-ea"/>
                <a:cs typeface="+mn-cs"/>
              </a:rPr>
              <a:t> </a:t>
            </a:r>
          </a:p>
          <a:p>
            <a:endParaRPr lang="en-CA" dirty="0"/>
          </a:p>
        </p:txBody>
      </p:sp>
      <p:sp>
        <p:nvSpPr>
          <p:cNvPr id="4" name="Slide Number Placeholder 3"/>
          <p:cNvSpPr>
            <a:spLocks noGrp="1"/>
          </p:cNvSpPr>
          <p:nvPr>
            <p:ph type="sldNum" sz="quarter" idx="10"/>
          </p:nvPr>
        </p:nvSpPr>
        <p:spPr/>
        <p:txBody>
          <a:bodyPr/>
          <a:lstStyle/>
          <a:p>
            <a:fld id="{18E1DF5A-F2E7-47BC-8B1A-7A2AE446CA83}" type="slidenum">
              <a:rPr lang="en-CA" smtClean="0"/>
              <a:t>7</a:t>
            </a:fld>
            <a:endParaRPr lang="en-CA"/>
          </a:p>
        </p:txBody>
      </p:sp>
    </p:spTree>
    <p:extLst>
      <p:ext uri="{BB962C8B-B14F-4D97-AF65-F5344CB8AC3E}">
        <p14:creationId xmlns:p14="http://schemas.microsoft.com/office/powerpoint/2010/main" val="2815249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rgbClr val="242021"/>
                </a:solidFill>
                <a:latin typeface="MinionPro-Regular"/>
                <a:ea typeface="Calibri" panose="020F0502020204030204" pitchFamily="34" charset="0"/>
              </a:rPr>
              <a:t>challenging unconstitutional state neglect and advancing systemic racial justice </a:t>
            </a:r>
            <a:endParaRPr lang="en-CA" sz="1400" dirty="0">
              <a:effectLst/>
              <a:latin typeface="Times New Roman" panose="02020603050405020304" pitchFamily="18" charset="0"/>
              <a:ea typeface="Calibri" panose="020F0502020204030204" pitchFamily="34" charset="0"/>
            </a:endParaRPr>
          </a:p>
          <a:p>
            <a:endParaRPr lang="en-US" sz="1200" b="0" i="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18E1DF5A-F2E7-47BC-8B1A-7A2AE446CA83}" type="slidenum">
              <a:rPr lang="en-CA" smtClean="0"/>
              <a:t>8</a:t>
            </a:fld>
            <a:endParaRPr lang="en-CA"/>
          </a:p>
        </p:txBody>
      </p:sp>
    </p:spTree>
    <p:extLst>
      <p:ext uri="{BB962C8B-B14F-4D97-AF65-F5344CB8AC3E}">
        <p14:creationId xmlns:p14="http://schemas.microsoft.com/office/powerpoint/2010/main" val="2045310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let Liz translate</a:t>
            </a:r>
          </a:p>
        </p:txBody>
      </p:sp>
      <p:sp>
        <p:nvSpPr>
          <p:cNvPr id="4" name="Slide Number Placeholder 3"/>
          <p:cNvSpPr>
            <a:spLocks noGrp="1"/>
          </p:cNvSpPr>
          <p:nvPr>
            <p:ph type="sldNum" sz="quarter" idx="5"/>
          </p:nvPr>
        </p:nvSpPr>
        <p:spPr/>
        <p:txBody>
          <a:bodyPr/>
          <a:lstStyle/>
          <a:p>
            <a:fld id="{18E1DF5A-F2E7-47BC-8B1A-7A2AE446CA83}" type="slidenum">
              <a:rPr lang="en-CA" smtClean="0"/>
              <a:t>11</a:t>
            </a:fld>
            <a:endParaRPr lang="en-CA"/>
          </a:p>
        </p:txBody>
      </p:sp>
    </p:spTree>
    <p:extLst>
      <p:ext uri="{BB962C8B-B14F-4D97-AF65-F5344CB8AC3E}">
        <p14:creationId xmlns:p14="http://schemas.microsoft.com/office/powerpoint/2010/main" val="4033003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8E1DF5A-F2E7-47BC-8B1A-7A2AE446CA83}" type="slidenum">
              <a:rPr lang="en-CA" smtClean="0"/>
              <a:t>25</a:t>
            </a:fld>
            <a:endParaRPr lang="en-CA"/>
          </a:p>
        </p:txBody>
      </p:sp>
    </p:spTree>
    <p:extLst>
      <p:ext uri="{BB962C8B-B14F-4D97-AF65-F5344CB8AC3E}">
        <p14:creationId xmlns:p14="http://schemas.microsoft.com/office/powerpoint/2010/main" val="1073055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E1DF5A-F2E7-47BC-8B1A-7A2AE446CA83}" type="slidenum">
              <a:rPr lang="en-CA" smtClean="0"/>
              <a:t>31</a:t>
            </a:fld>
            <a:endParaRPr lang="en-CA"/>
          </a:p>
        </p:txBody>
      </p:sp>
    </p:spTree>
    <p:extLst>
      <p:ext uri="{BB962C8B-B14F-4D97-AF65-F5344CB8AC3E}">
        <p14:creationId xmlns:p14="http://schemas.microsoft.com/office/powerpoint/2010/main" val="156124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CA" altLang="en-US" sz="1610" dirty="0"/>
              <a:t>The Canadian Labour Congress clearly recognized that the 13 factors were not addressing the mental health effects in the workplace and asked that the 14</a:t>
            </a:r>
            <a:r>
              <a:rPr lang="en-CA" altLang="en-US" sz="1610" baseline="30000" dirty="0"/>
              <a:t>th</a:t>
            </a:r>
            <a:r>
              <a:rPr lang="en-CA" altLang="en-US" sz="1610" dirty="0"/>
              <a:t> factor is important to be used.</a:t>
            </a:r>
          </a:p>
          <a:p>
            <a:pPr>
              <a:defRPr/>
            </a:pPr>
            <a:endParaRPr lang="en-CA" altLang="en-US" sz="1610" dirty="0"/>
          </a:p>
          <a:p>
            <a:pPr>
              <a:defRPr/>
            </a:pPr>
            <a:r>
              <a:rPr lang="en-CA" altLang="en-US" sz="1610" dirty="0"/>
              <a:t>For the FPS anti-racism a leading chronic stressor.</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AD005D1-5429-4793-B2C1-BAF1BD05893E}" type="slidenum">
              <a:rPr lang="en-CA" altLang="en-US" smtClean="0"/>
              <a:pPr fontAlgn="base">
                <a:spcBef>
                  <a:spcPct val="0"/>
                </a:spcBef>
                <a:spcAft>
                  <a:spcPct val="0"/>
                </a:spcAft>
              </a:pPr>
              <a:t>32</a:t>
            </a:fld>
            <a:endParaRPr lang="en-CA" altLang="en-US"/>
          </a:p>
        </p:txBody>
      </p:sp>
    </p:spTree>
    <p:extLst>
      <p:ext uri="{BB962C8B-B14F-4D97-AF65-F5344CB8AC3E}">
        <p14:creationId xmlns:p14="http://schemas.microsoft.com/office/powerpoint/2010/main" val="3909805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THE GOOD</a:t>
            </a:r>
          </a:p>
          <a:p>
            <a:pPr marL="171450" indent="-171450">
              <a:buFont typeface="Arial" panose="020B0604020202020204" pitchFamily="34" charset="0"/>
              <a:buChar char="•"/>
            </a:pPr>
            <a:r>
              <a:rPr lang="en-CA" dirty="0"/>
              <a:t>The</a:t>
            </a:r>
            <a:r>
              <a:rPr lang="en-CA" baseline="0" dirty="0"/>
              <a:t> current focus on Improving treatment of mental health outcomes </a:t>
            </a:r>
          </a:p>
          <a:p>
            <a:pPr marL="171450" indent="-171450">
              <a:buFont typeface="Arial" panose="020B0604020202020204" pitchFamily="34" charset="0"/>
              <a:buChar char="•"/>
            </a:pPr>
            <a:r>
              <a:rPr lang="en-CA" baseline="0" dirty="0"/>
              <a:t>The adoption of a Trauma-informed approach</a:t>
            </a:r>
          </a:p>
          <a:p>
            <a:pPr marL="171450" indent="-171450">
              <a:buFont typeface="Arial" panose="020B0604020202020204" pitchFamily="34" charset="0"/>
              <a:buChar char="•"/>
            </a:pPr>
            <a:r>
              <a:rPr lang="en-CA" baseline="0" dirty="0"/>
              <a:t>Having counsellors and therapists  trained to treat racialized people</a:t>
            </a:r>
          </a:p>
          <a:p>
            <a:pPr marL="171450" indent="-171450">
              <a:buFont typeface="Arial" panose="020B0604020202020204" pitchFamily="34" charset="0"/>
              <a:buChar char="•"/>
            </a:pPr>
            <a:endParaRPr lang="en-CA" baseline="0" dirty="0"/>
          </a:p>
          <a:p>
            <a:pPr marL="0" indent="0">
              <a:buFont typeface="Arial" panose="020B0604020202020204" pitchFamily="34" charset="0"/>
              <a:buNone/>
            </a:pPr>
            <a:endParaRPr lang="en-CA" baseline="0" dirty="0"/>
          </a:p>
          <a:p>
            <a:pPr marL="0" indent="0">
              <a:buFont typeface="Arial" panose="020B0604020202020204" pitchFamily="34" charset="0"/>
              <a:buNone/>
            </a:pPr>
            <a:r>
              <a:rPr lang="en-CA" b="1" baseline="0" dirty="0"/>
              <a:t>THE BAD</a:t>
            </a:r>
          </a:p>
          <a:p>
            <a:pPr marL="171450" indent="-171450">
              <a:buFont typeface="Arial" panose="020B0604020202020204" pitchFamily="34" charset="0"/>
              <a:buChar char="•"/>
            </a:pPr>
            <a:r>
              <a:rPr lang="en-CA" dirty="0"/>
              <a:t>The current National</a:t>
            </a:r>
            <a:r>
              <a:rPr lang="en-CA" baseline="0" dirty="0"/>
              <a:t> Standard on Psychological Health and Safety in the Workplace does NOT recognize Racism as a risk factor to mental health and psychological safety</a:t>
            </a:r>
          </a:p>
          <a:p>
            <a:pPr marL="171450" indent="-171450">
              <a:buFont typeface="Arial" panose="020B0604020202020204" pitchFamily="34" charset="0"/>
              <a:buChar char="•"/>
            </a:pPr>
            <a:r>
              <a:rPr lang="en-CA" baseline="0" dirty="0"/>
              <a:t>An Equity-informed approach was not used when identifying psychosocial risk factors for the Standard and so it missed including Anti-Racism, despite the estimates of the annual cost of racism on mental health and psychological safety is reported to be over $ 35 Billion in Australia.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aseline="0" dirty="0"/>
              <a:t>In the Federal Public Service Mental Health Strategy, the Implementation of the Mental Health Standard by Departments and Agencies, the current approach to </a:t>
            </a:r>
            <a:r>
              <a:rPr lang="en-CA" sz="1200" dirty="0"/>
              <a:t>Civility &amp; Respect in the Mental Health Standard, Victimizes the Victims of Racism, by asking them to be CIVIL and show RESPECT to the Perpetrators of Racist Acts</a:t>
            </a:r>
          </a:p>
          <a:p>
            <a:pPr marL="171450" indent="-171450">
              <a:buFont typeface="Arial" panose="020B0604020202020204" pitchFamily="34" charset="0"/>
              <a:buChar char="•"/>
            </a:pPr>
            <a:endParaRPr lang="en-CA" baseline="0" dirty="0"/>
          </a:p>
          <a:p>
            <a:pPr marL="0" indent="0">
              <a:buFont typeface="Arial" panose="020B0604020202020204" pitchFamily="34" charset="0"/>
              <a:buNone/>
            </a:pPr>
            <a:r>
              <a:rPr lang="en-CA" b="1" baseline="0" dirty="0"/>
              <a:t>THE UGLY</a:t>
            </a:r>
          </a:p>
          <a:p>
            <a:pPr marL="171450" indent="-171450">
              <a:buFont typeface="Arial" panose="020B0604020202020204" pitchFamily="34" charset="0"/>
              <a:buChar char="•"/>
            </a:pPr>
            <a:r>
              <a:rPr lang="en-CA" baseline="0" dirty="0"/>
              <a:t>Racial micro-aggressions and other acts of harmful Behaviour perpetrated against are systemic effects on racialized people AND cause adverse effects on their mental health and psychological safety.</a:t>
            </a:r>
          </a:p>
          <a:p>
            <a:pPr marL="171450" indent="-171450">
              <a:buFont typeface="Arial" panose="020B0604020202020204" pitchFamily="34" charset="0"/>
              <a:buChar char="•"/>
            </a:pPr>
            <a:r>
              <a:rPr lang="en-CA" baseline="0" dirty="0"/>
              <a:t>The current National Standard does not include (or does not require) the need for prevention and monitoring of racially induced mental trauma. This is an important Gap that we, including the  ANTI-RACISM AMBASSADORS NETWORK, are seeking to fix.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i="1" dirty="0"/>
              <a:t>Vulnerability to Adverse Health &amp; Safety Effects Increases With incidences of Racial Trauma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Equity-based</a:t>
            </a:r>
            <a:r>
              <a:rPr lang="en-CA" sz="1200" kern="1200" baseline="0" dirty="0">
                <a:solidFill>
                  <a:schemeClr val="tx1"/>
                </a:solidFill>
                <a:effectLst/>
                <a:latin typeface="+mn-lt"/>
                <a:ea typeface="+mn-ea"/>
                <a:cs typeface="+mn-cs"/>
              </a:rPr>
              <a:t> approaches to design Performance Indicators is what’s  needs to address </a:t>
            </a:r>
            <a:r>
              <a:rPr lang="en-CA" sz="1200" dirty="0"/>
              <a:t>Prevention,</a:t>
            </a:r>
            <a:r>
              <a:rPr lang="en-CA" sz="1200" baseline="0" dirty="0"/>
              <a:t> Monitoring and Accountability</a:t>
            </a:r>
            <a:r>
              <a:rPr lang="en-CA" sz="1200" dirty="0"/>
              <a:t>.</a:t>
            </a:r>
          </a:p>
          <a:p>
            <a:pPr marL="171450" indent="-171450">
              <a:buFont typeface="Arial" panose="020B0604020202020204" pitchFamily="34" charset="0"/>
              <a:buChar char="•"/>
            </a:pPr>
            <a:endParaRPr lang="en-CA" baseline="0" dirty="0"/>
          </a:p>
          <a:p>
            <a:pPr marL="171450" indent="-171450">
              <a:buFont typeface="Arial" panose="020B0604020202020204" pitchFamily="34" charset="0"/>
              <a:buChar char="•"/>
            </a:pPr>
            <a:endParaRPr lang="en-CA" baseline="0" dirty="0"/>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pPr>
              <a:defRPr/>
            </a:pPr>
            <a:fld id="{ED56AC41-FA0F-48C0-AAB1-9EFDA17A1819}" type="slidenum">
              <a:rPr lang="en-CA" smtClean="0"/>
              <a:pPr>
                <a:defRPr/>
              </a:pPr>
              <a:t>34</a:t>
            </a:fld>
            <a:endParaRPr lang="en-CA"/>
          </a:p>
        </p:txBody>
      </p:sp>
    </p:spTree>
    <p:extLst>
      <p:ext uri="{BB962C8B-B14F-4D97-AF65-F5344CB8AC3E}">
        <p14:creationId xmlns:p14="http://schemas.microsoft.com/office/powerpoint/2010/main" val="3141667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EEF84312-D0C2-4773-BC23-5BA80BA260E7}" type="datetimeFigureOut">
              <a:rPr lang="en-CA" smtClean="0"/>
              <a:t>2022-10-06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77F9200-45F8-4B31-A162-4938442F1B8D}" type="slidenum">
              <a:rPr lang="en-CA" smtClean="0"/>
              <a:t>‹#›</a:t>
            </a:fld>
            <a:endParaRPr lang="en-CA"/>
          </a:p>
        </p:txBody>
      </p:sp>
    </p:spTree>
    <p:extLst>
      <p:ext uri="{BB962C8B-B14F-4D97-AF65-F5344CB8AC3E}">
        <p14:creationId xmlns:p14="http://schemas.microsoft.com/office/powerpoint/2010/main" val="289205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EF84312-D0C2-4773-BC23-5BA80BA260E7}" type="datetimeFigureOut">
              <a:rPr lang="en-CA" smtClean="0"/>
              <a:t>2022-10-06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77F9200-45F8-4B31-A162-4938442F1B8D}" type="slidenum">
              <a:rPr lang="en-CA" smtClean="0"/>
              <a:t>‹#›</a:t>
            </a:fld>
            <a:endParaRPr lang="en-CA"/>
          </a:p>
        </p:txBody>
      </p:sp>
    </p:spTree>
    <p:extLst>
      <p:ext uri="{BB962C8B-B14F-4D97-AF65-F5344CB8AC3E}">
        <p14:creationId xmlns:p14="http://schemas.microsoft.com/office/powerpoint/2010/main" val="2857233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EF84312-D0C2-4773-BC23-5BA80BA260E7}" type="datetimeFigureOut">
              <a:rPr lang="en-CA" smtClean="0"/>
              <a:t>2022-10-06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77F9200-45F8-4B31-A162-4938442F1B8D}" type="slidenum">
              <a:rPr lang="en-CA" smtClean="0"/>
              <a:t>‹#›</a:t>
            </a:fld>
            <a:endParaRPr lang="en-CA"/>
          </a:p>
        </p:txBody>
      </p:sp>
    </p:spTree>
    <p:extLst>
      <p:ext uri="{BB962C8B-B14F-4D97-AF65-F5344CB8AC3E}">
        <p14:creationId xmlns:p14="http://schemas.microsoft.com/office/powerpoint/2010/main" val="2111785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EEF84312-D0C2-4773-BC23-5BA80BA260E7}" type="datetimeFigureOut">
              <a:rPr lang="en-CA" smtClean="0"/>
              <a:t>2022-10-06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77F9200-45F8-4B31-A162-4938442F1B8D}" type="slidenum">
              <a:rPr lang="en-CA" smtClean="0"/>
              <a:t>‹#›</a:t>
            </a:fld>
            <a:endParaRPr lang="en-CA"/>
          </a:p>
        </p:txBody>
      </p:sp>
    </p:spTree>
    <p:extLst>
      <p:ext uri="{BB962C8B-B14F-4D97-AF65-F5344CB8AC3E}">
        <p14:creationId xmlns:p14="http://schemas.microsoft.com/office/powerpoint/2010/main" val="12576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EF84312-D0C2-4773-BC23-5BA80BA260E7}" type="datetimeFigureOut">
              <a:rPr lang="en-CA" smtClean="0"/>
              <a:t>2022-10-06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77F9200-45F8-4B31-A162-4938442F1B8D}" type="slidenum">
              <a:rPr lang="en-CA" smtClean="0"/>
              <a:t>‹#›</a:t>
            </a:fld>
            <a:endParaRPr lang="en-CA"/>
          </a:p>
        </p:txBody>
      </p:sp>
    </p:spTree>
    <p:extLst>
      <p:ext uri="{BB962C8B-B14F-4D97-AF65-F5344CB8AC3E}">
        <p14:creationId xmlns:p14="http://schemas.microsoft.com/office/powerpoint/2010/main" val="3562821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EEF84312-D0C2-4773-BC23-5BA80BA260E7}" type="datetimeFigureOut">
              <a:rPr lang="en-CA" smtClean="0"/>
              <a:t>2022-10-06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77F9200-45F8-4B31-A162-4938442F1B8D}" type="slidenum">
              <a:rPr lang="en-CA" smtClean="0"/>
              <a:t>‹#›</a:t>
            </a:fld>
            <a:endParaRPr lang="en-CA"/>
          </a:p>
        </p:txBody>
      </p:sp>
    </p:spTree>
    <p:extLst>
      <p:ext uri="{BB962C8B-B14F-4D97-AF65-F5344CB8AC3E}">
        <p14:creationId xmlns:p14="http://schemas.microsoft.com/office/powerpoint/2010/main" val="3377262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EEF84312-D0C2-4773-BC23-5BA80BA260E7}" type="datetimeFigureOut">
              <a:rPr lang="en-CA" smtClean="0"/>
              <a:t>2022-10-06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77F9200-45F8-4B31-A162-4938442F1B8D}" type="slidenum">
              <a:rPr lang="en-CA" smtClean="0"/>
              <a:t>‹#›</a:t>
            </a:fld>
            <a:endParaRPr lang="en-CA"/>
          </a:p>
        </p:txBody>
      </p:sp>
    </p:spTree>
    <p:extLst>
      <p:ext uri="{BB962C8B-B14F-4D97-AF65-F5344CB8AC3E}">
        <p14:creationId xmlns:p14="http://schemas.microsoft.com/office/powerpoint/2010/main" val="1247177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EEF84312-D0C2-4773-BC23-5BA80BA260E7}" type="datetimeFigureOut">
              <a:rPr lang="en-CA" smtClean="0"/>
              <a:t>2022-10-06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77F9200-45F8-4B31-A162-4938442F1B8D}" type="slidenum">
              <a:rPr lang="en-CA" smtClean="0"/>
              <a:t>‹#›</a:t>
            </a:fld>
            <a:endParaRPr lang="en-CA"/>
          </a:p>
        </p:txBody>
      </p:sp>
    </p:spTree>
    <p:extLst>
      <p:ext uri="{BB962C8B-B14F-4D97-AF65-F5344CB8AC3E}">
        <p14:creationId xmlns:p14="http://schemas.microsoft.com/office/powerpoint/2010/main" val="3672279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F84312-D0C2-4773-BC23-5BA80BA260E7}" type="datetimeFigureOut">
              <a:rPr lang="en-CA" smtClean="0"/>
              <a:t>2022-10-06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77F9200-45F8-4B31-A162-4938442F1B8D}" type="slidenum">
              <a:rPr lang="en-CA" smtClean="0"/>
              <a:t>‹#›</a:t>
            </a:fld>
            <a:endParaRPr lang="en-CA"/>
          </a:p>
        </p:txBody>
      </p:sp>
    </p:spTree>
    <p:extLst>
      <p:ext uri="{BB962C8B-B14F-4D97-AF65-F5344CB8AC3E}">
        <p14:creationId xmlns:p14="http://schemas.microsoft.com/office/powerpoint/2010/main" val="2606630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EF84312-D0C2-4773-BC23-5BA80BA260E7}" type="datetimeFigureOut">
              <a:rPr lang="en-CA" smtClean="0"/>
              <a:t>2022-10-06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77F9200-45F8-4B31-A162-4938442F1B8D}" type="slidenum">
              <a:rPr lang="en-CA" smtClean="0"/>
              <a:t>‹#›</a:t>
            </a:fld>
            <a:endParaRPr lang="en-CA"/>
          </a:p>
        </p:txBody>
      </p:sp>
    </p:spTree>
    <p:extLst>
      <p:ext uri="{BB962C8B-B14F-4D97-AF65-F5344CB8AC3E}">
        <p14:creationId xmlns:p14="http://schemas.microsoft.com/office/powerpoint/2010/main" val="2667410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EF84312-D0C2-4773-BC23-5BA80BA260E7}" type="datetimeFigureOut">
              <a:rPr lang="en-CA" smtClean="0"/>
              <a:t>2022-10-06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77F9200-45F8-4B31-A162-4938442F1B8D}" type="slidenum">
              <a:rPr lang="en-CA" smtClean="0"/>
              <a:t>‹#›</a:t>
            </a:fld>
            <a:endParaRPr lang="en-CA"/>
          </a:p>
        </p:txBody>
      </p:sp>
    </p:spTree>
    <p:extLst>
      <p:ext uri="{BB962C8B-B14F-4D97-AF65-F5344CB8AC3E}">
        <p14:creationId xmlns:p14="http://schemas.microsoft.com/office/powerpoint/2010/main" val="2908447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F84312-D0C2-4773-BC23-5BA80BA260E7}" type="datetimeFigureOut">
              <a:rPr lang="en-CA" smtClean="0"/>
              <a:t>2022-10-06</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7F9200-45F8-4B31-A162-4938442F1B8D}" type="slidenum">
              <a:rPr lang="en-CA" smtClean="0"/>
              <a:t>‹#›</a:t>
            </a:fld>
            <a:endParaRPr lang="en-CA"/>
          </a:p>
        </p:txBody>
      </p:sp>
    </p:spTree>
    <p:extLst>
      <p:ext uri="{BB962C8B-B14F-4D97-AF65-F5344CB8AC3E}">
        <p14:creationId xmlns:p14="http://schemas.microsoft.com/office/powerpoint/2010/main" val="1737794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tbs-sct.gc.ca/pses-saff/2020/results-resultats/en/bq-pq/dem/00/121"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hyperlink" Target="https://www.tbs-sct.gc.ca/pses-saff/2020/results-resultats/en/bq-pq/dem/00/121#s8" TargetMode="External"/><Relationship Id="rId4" Type="http://schemas.openxmlformats.org/officeDocument/2006/relationships/hyperlink" Target="https://www.tbs-sct.gc.ca/pses-saff/2020/results-resultats/en/bq-pq/dem/00/120#s8"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www.canada.ca/en/treasury-board-secretariat/services/innovation/human-resources-statistics/diversity-inclusion-statistics.html"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hyperlink" Target="https://www.canada.ca/en/treasury-board-secretariat/services/innovation/human-resources-statistics/diversity-inclusion-statistics/distribution-public-service-canada-employees-designated-sub-group-salary-range-members-visible-minorities.html"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canada.ca/en/treasury-board-secretariat/services/innovation/human-resources-statistics/diversity-inclusion-statistics/distribution-public-service-canada-employees-designated-sub-group-salary-range-members-visible-minorities.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canada.ca/en/treasury-board-secretariat/services/innovation/human-resources-statistics/diversity-inclusion-statistics/distribution-public-service-canada-employees-designated-sub-group-salary-range-members-visible-minorities.html"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canada.ca/en/treasury-board-secretariat/services/innovation/human-resources-statistics/diversity-inclusion-statistics/distribution-public-service-canada-employees-designated-sub-group-salary-range-members-visible-minorities.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canada.ca/fr/conseil-prive/organisation/greffier/appel-action-faveur-lutte-contre-racisme-equite-inclusion-fonction-publique-federale.html" TargetMode="External"/><Relationship Id="rId2" Type="http://schemas.openxmlformats.org/officeDocument/2006/relationships/hyperlink" Target="https://www.canada.ca/en/privy-council/corporate/clerk/call-to-action-anti-racism-equity-inclusion-federal-public-service.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3" Type="http://schemas.openxmlformats.org/officeDocument/2006/relationships/hyperlink" Target="https://bmcpublichealth.biomedcentral.com/articles/10.1186/s12889-016-3868-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bmcpublichealth.biomedcentral.com/" TargetMode="External"/><Relationship Id="rId5" Type="http://schemas.openxmlformats.org/officeDocument/2006/relationships/hyperlink" Target="https://bmcpublichealth.biomedcentral.com/articles/10.1186/s12889-016-3868-1#auth-Yin-Paradies" TargetMode="External"/><Relationship Id="rId4" Type="http://schemas.openxmlformats.org/officeDocument/2006/relationships/hyperlink" Target="https://bmcpublichealth.biomedcentral.com/articles/10.1186/s12889-016-3868-1#auth-Amanuel-Elia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canadianlabour.ca/uncategorized/national-standard-canada-psychological-health-and-safety-workplace/"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www.blackpast.org/african-american-history/mental-illness-in-black-community-1700-2019-a-short-history/"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hyperlink" Target="https://www.canada.ca/fr/gouvernement/fonctionpublique/mieux-etre-inclusion-diversite-fonction-publique/diversite-equite-matiere-emploi/travailler-gouvernement-canada-obligation-prendre-mesures-adaptation-votre-droit-non-discrimination/obligation-prendre-mesures-adaptation-demarche-generale-intention-gestionnaires.html" TargetMode="External"/><Relationship Id="rId4" Type="http://schemas.openxmlformats.org/officeDocument/2006/relationships/hyperlink" Target="https://www.canada.ca/en/government/publicservice/wellness-inclusion-diversity-public-service/diversity-inclusion-public-service/working-government-canada-duty-accommodate-right-non-discrimination/duty-accommodate-general-process-managers.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sz="3100" b="1" dirty="0"/>
              <a:t>Equity, Anti-Racism and Mental Health in the Federal Public Service</a:t>
            </a:r>
            <a:r>
              <a:rPr lang="en-CA" b="1" dirty="0"/>
              <a:t/>
            </a:r>
            <a:br>
              <a:rPr lang="en-CA" b="1" dirty="0"/>
            </a:br>
            <a:r>
              <a:rPr lang="fr-FR" sz="3100" b="1" dirty="0">
                <a:solidFill>
                  <a:srgbClr val="0070C0"/>
                </a:solidFill>
              </a:rPr>
              <a:t>Équité, antiracisme et santé mentale dans la fonction publique fédérale</a:t>
            </a:r>
            <a:endParaRPr lang="en-CA" b="1" dirty="0">
              <a:solidFill>
                <a:srgbClr val="0070C0"/>
              </a:solidFill>
            </a:endParaRPr>
          </a:p>
        </p:txBody>
      </p:sp>
      <p:sp>
        <p:nvSpPr>
          <p:cNvPr id="3" name="Content Placeholder 2"/>
          <p:cNvSpPr>
            <a:spLocks noGrp="1"/>
          </p:cNvSpPr>
          <p:nvPr>
            <p:ph idx="1"/>
          </p:nvPr>
        </p:nvSpPr>
        <p:spPr/>
        <p:txBody>
          <a:bodyPr>
            <a:normAutofit lnSpcReduction="10000"/>
          </a:bodyPr>
          <a:lstStyle/>
          <a:p>
            <a:pPr marL="0" indent="0">
              <a:buNone/>
            </a:pPr>
            <a:r>
              <a:rPr lang="en-CA" sz="2700" dirty="0"/>
              <a:t/>
            </a:r>
            <a:br>
              <a:rPr lang="en-CA" sz="2700" dirty="0"/>
            </a:br>
            <a:r>
              <a:rPr lang="en-CA" sz="2700" dirty="0"/>
              <a:t>Federal Youth Network Webinar - Employment Equity, Diversity and Inclusion, Anti-Racism Series!</a:t>
            </a:r>
            <a:br>
              <a:rPr lang="en-CA" sz="2700" dirty="0"/>
            </a:br>
            <a:r>
              <a:rPr lang="fr-FR" sz="2700" dirty="0">
                <a:solidFill>
                  <a:srgbClr val="0070C0"/>
                </a:solidFill>
              </a:rPr>
              <a:t>Webinaire du réseau fédéral des jeunes - Série sur l'équité en matière d'emploi, la diversité et l'inclusion, l'antiracisme !</a:t>
            </a:r>
            <a:endParaRPr lang="en-CA" sz="2700" dirty="0">
              <a:solidFill>
                <a:srgbClr val="0070C0"/>
              </a:solidFill>
            </a:endParaRPr>
          </a:p>
          <a:p>
            <a:pPr marL="0" indent="0">
              <a:buNone/>
            </a:pPr>
            <a:endParaRPr lang="en-CA" dirty="0"/>
          </a:p>
          <a:p>
            <a:pPr marL="0" indent="0">
              <a:buNone/>
            </a:pPr>
            <a:r>
              <a:rPr lang="en-CA" dirty="0"/>
              <a:t>October 6, 2022  - 1:30 pm to 3:30pm EST</a:t>
            </a:r>
          </a:p>
          <a:p>
            <a:pPr marL="0" indent="0">
              <a:buNone/>
            </a:pPr>
            <a:r>
              <a:rPr lang="en-CA" dirty="0">
                <a:solidFill>
                  <a:srgbClr val="0070C0"/>
                </a:solidFill>
              </a:rPr>
              <a:t>6 </a:t>
            </a:r>
            <a:r>
              <a:rPr lang="en-CA" dirty="0" err="1">
                <a:solidFill>
                  <a:srgbClr val="0070C0"/>
                </a:solidFill>
              </a:rPr>
              <a:t>octobre</a:t>
            </a:r>
            <a:r>
              <a:rPr lang="en-CA" dirty="0">
                <a:solidFill>
                  <a:srgbClr val="0070C0"/>
                </a:solidFill>
              </a:rPr>
              <a:t> 2022 – 13h30 à 15h30 HSE</a:t>
            </a:r>
            <a:br>
              <a:rPr lang="en-CA" dirty="0">
                <a:solidFill>
                  <a:srgbClr val="0070C0"/>
                </a:solidFill>
              </a:rPr>
            </a:br>
            <a:endParaRPr lang="en-CA" dirty="0">
              <a:solidFill>
                <a:srgbClr val="0070C0"/>
              </a:solidFill>
            </a:endParaRPr>
          </a:p>
          <a:p>
            <a:pPr marL="0" indent="0">
              <a:buNone/>
            </a:pPr>
            <a:r>
              <a:rPr lang="en-CA" b="1" dirty="0"/>
              <a:t>Dr. Martin Nicholas </a:t>
            </a:r>
            <a:r>
              <a:rPr lang="en-CA" dirty="0"/>
              <a:t>and/</a:t>
            </a:r>
            <a:r>
              <a:rPr lang="en-CA" dirty="0">
                <a:solidFill>
                  <a:srgbClr val="0070C0"/>
                </a:solidFill>
              </a:rPr>
              <a:t>et</a:t>
            </a:r>
            <a:r>
              <a:rPr lang="en-CA" dirty="0"/>
              <a:t> </a:t>
            </a:r>
            <a:r>
              <a:rPr lang="en-CA" b="1" dirty="0"/>
              <a:t>Elisabeth (Liz) Martin</a:t>
            </a:r>
            <a:endParaRPr lang="en-CA" dirty="0"/>
          </a:p>
        </p:txBody>
      </p:sp>
      <p:sp>
        <p:nvSpPr>
          <p:cNvPr id="4" name="TextBox 3"/>
          <p:cNvSpPr txBox="1"/>
          <p:nvPr/>
        </p:nvSpPr>
        <p:spPr>
          <a:xfrm>
            <a:off x="369116" y="503339"/>
            <a:ext cx="476412" cy="369332"/>
          </a:xfrm>
          <a:prstGeom prst="rect">
            <a:avLst/>
          </a:prstGeom>
          <a:solidFill>
            <a:schemeClr val="accent2">
              <a:lumMod val="20000"/>
              <a:lumOff val="80000"/>
            </a:schemeClr>
          </a:solidFill>
        </p:spPr>
        <p:txBody>
          <a:bodyPr wrap="none" rtlCol="0">
            <a:spAutoFit/>
          </a:bodyPr>
          <a:lstStyle/>
          <a:p>
            <a:r>
              <a:rPr lang="en-CA" dirty="0" smtClean="0"/>
              <a:t>0.1</a:t>
            </a:r>
            <a:endParaRPr lang="en-CA" dirty="0"/>
          </a:p>
        </p:txBody>
      </p:sp>
    </p:spTree>
    <p:extLst>
      <p:ext uri="{BB962C8B-B14F-4D97-AF65-F5344CB8AC3E}">
        <p14:creationId xmlns:p14="http://schemas.microsoft.com/office/powerpoint/2010/main" val="2010495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7072" y="365125"/>
            <a:ext cx="9295001" cy="1325563"/>
          </a:xfrm>
        </p:spPr>
        <p:txBody>
          <a:bodyPr>
            <a:normAutofit fontScale="90000"/>
          </a:bodyPr>
          <a:lstStyle/>
          <a:p>
            <a:r>
              <a:rPr lang="en-US" sz="3600" b="1" dirty="0"/>
              <a:t>Purpose of the Employment Equity  Act/  </a:t>
            </a:r>
            <a:r>
              <a:rPr lang="en-US" sz="3600" b="1" dirty="0" err="1"/>
              <a:t>Objet</a:t>
            </a:r>
            <a:r>
              <a:rPr lang="en-US" sz="3600" b="1" dirty="0"/>
              <a:t> de la </a:t>
            </a:r>
            <a:r>
              <a:rPr lang="fr-FR" sz="3600" b="1" dirty="0"/>
              <a:t>Loi sur l’équité en matière d’emploi</a:t>
            </a:r>
            <a:r>
              <a:rPr lang="fr-FR" b="1" dirty="0"/>
              <a:t/>
            </a:r>
            <a:br>
              <a:rPr lang="fr-FR" b="1" dirty="0"/>
            </a:br>
            <a:endParaRPr lang="en-US" sz="3600" b="1" dirty="0"/>
          </a:p>
        </p:txBody>
      </p:sp>
      <p:sp>
        <p:nvSpPr>
          <p:cNvPr id="3" name="Content Placeholder 2"/>
          <p:cNvSpPr>
            <a:spLocks noGrp="1"/>
          </p:cNvSpPr>
          <p:nvPr>
            <p:ph idx="1"/>
          </p:nvPr>
        </p:nvSpPr>
        <p:spPr>
          <a:xfrm>
            <a:off x="838200" y="1690688"/>
            <a:ext cx="10319158" cy="4714875"/>
          </a:xfrm>
        </p:spPr>
        <p:txBody>
          <a:bodyPr>
            <a:normAutofit/>
          </a:bodyPr>
          <a:lstStyle/>
          <a:p>
            <a:pPr marL="0" indent="0">
              <a:buNone/>
            </a:pPr>
            <a:r>
              <a:rPr lang="en-US" sz="2000" b="1" dirty="0"/>
              <a:t>2</a:t>
            </a:r>
            <a:r>
              <a:rPr lang="en-US" sz="2000" dirty="0"/>
              <a:t> The </a:t>
            </a:r>
            <a:r>
              <a:rPr lang="en-US" sz="2000" dirty="0">
                <a:solidFill>
                  <a:srgbClr val="FF0000"/>
                </a:solidFill>
              </a:rPr>
              <a:t>purpose of this Act is to achieve equality </a:t>
            </a:r>
            <a:r>
              <a:rPr lang="en-US" sz="2000" dirty="0"/>
              <a:t>in the workplace so that no person shall be denied employment opportunities or benefits for reasons unrelated to ability and, in the fulfilment of that goal, to correct the conditions of disadvantage in employment experienced by women, Aboriginal peoples, persons with disabilities and members of visible minorities by giving effect to the principle that employment </a:t>
            </a:r>
            <a:r>
              <a:rPr lang="en-US" sz="2000" dirty="0">
                <a:solidFill>
                  <a:srgbClr val="FF0000"/>
                </a:solidFill>
              </a:rPr>
              <a:t>equity means more than treating persons in the same way but also requires special measures and the accommodation of differences</a:t>
            </a:r>
            <a:r>
              <a:rPr lang="en-US" sz="2000" dirty="0"/>
              <a:t>.</a:t>
            </a:r>
          </a:p>
          <a:p>
            <a:pPr marL="0" indent="0">
              <a:buNone/>
            </a:pPr>
            <a:endParaRPr lang="fr-FR" sz="2000" b="1" dirty="0"/>
          </a:p>
          <a:p>
            <a:pPr marL="0" indent="0">
              <a:buNone/>
            </a:pPr>
            <a:r>
              <a:rPr lang="fr-FR" sz="2000" b="1" dirty="0"/>
              <a:t>2</a:t>
            </a:r>
            <a:r>
              <a:rPr lang="fr-FR" sz="2000" dirty="0"/>
              <a:t> La présente loi </a:t>
            </a:r>
            <a:r>
              <a:rPr lang="fr-FR" sz="2000" dirty="0">
                <a:solidFill>
                  <a:srgbClr val="FF0000"/>
                </a:solidFill>
              </a:rPr>
              <a:t>a pour objet de réaliser l’égalité </a:t>
            </a:r>
            <a:r>
              <a:rPr lang="fr-FR" sz="2000" dirty="0"/>
              <a:t>en milieu de travail de façon que nul ne se voie refuser d’avantages ou de chances en matière d’emploi pour des motifs étrangers à sa compétence et, à cette fin, de corriger les désavantages subis, dans le domaine de l’emploi, par les femmes, les autochtones, les personnes handicapées et les personnes qui font partie des minorités visibles, </a:t>
            </a:r>
            <a:r>
              <a:rPr lang="fr-FR" sz="2000" dirty="0">
                <a:solidFill>
                  <a:srgbClr val="FF0000"/>
                </a:solidFill>
              </a:rPr>
              <a:t>conformément au principe selon lequel l’équité en matière d’emploi requiert, outre un traitement identique des personnes, des mesures spéciales et des aménagements adaptés aux différences</a:t>
            </a:r>
            <a:r>
              <a:rPr lang="fr-FR" sz="2000" dirty="0"/>
              <a:t>.</a:t>
            </a:r>
          </a:p>
          <a:p>
            <a:endParaRPr lang="en-CA" dirty="0"/>
          </a:p>
        </p:txBody>
      </p:sp>
      <p:sp>
        <p:nvSpPr>
          <p:cNvPr id="4" name="TextBox 3"/>
          <p:cNvSpPr txBox="1"/>
          <p:nvPr/>
        </p:nvSpPr>
        <p:spPr>
          <a:xfrm>
            <a:off x="369116" y="503339"/>
            <a:ext cx="476412" cy="369332"/>
          </a:xfrm>
          <a:prstGeom prst="rect">
            <a:avLst/>
          </a:prstGeom>
          <a:solidFill>
            <a:schemeClr val="accent2">
              <a:lumMod val="20000"/>
              <a:lumOff val="80000"/>
            </a:schemeClr>
          </a:solidFill>
        </p:spPr>
        <p:txBody>
          <a:bodyPr wrap="none" rtlCol="0">
            <a:spAutoFit/>
          </a:bodyPr>
          <a:lstStyle/>
          <a:p>
            <a:r>
              <a:rPr lang="en-CA" dirty="0" smtClean="0"/>
              <a:t>1.5</a:t>
            </a:r>
            <a:endParaRPr lang="en-CA" dirty="0"/>
          </a:p>
        </p:txBody>
      </p:sp>
    </p:spTree>
    <p:extLst>
      <p:ext uri="{BB962C8B-B14F-4D97-AF65-F5344CB8AC3E}">
        <p14:creationId xmlns:p14="http://schemas.microsoft.com/office/powerpoint/2010/main" val="1607717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3966" y="365125"/>
            <a:ext cx="9499833" cy="1325563"/>
          </a:xfrm>
        </p:spPr>
        <p:txBody>
          <a:bodyPr>
            <a:normAutofit/>
          </a:bodyPr>
          <a:lstStyle/>
          <a:p>
            <a:pPr algn="ctr">
              <a:spcAft>
                <a:spcPts val="0"/>
              </a:spcAft>
            </a:pPr>
            <a:r>
              <a:rPr lang="en-CA" sz="3600" dirty="0">
                <a:latin typeface="Calibri" panose="020F0502020204030204" pitchFamily="34" charset="0"/>
                <a:ea typeface="Calibri" panose="020F0502020204030204" pitchFamily="34" charset="0"/>
              </a:rPr>
              <a:t>Data that affects Public Servants differently depending on their Race</a:t>
            </a:r>
          </a:p>
        </p:txBody>
      </p:sp>
      <p:sp>
        <p:nvSpPr>
          <p:cNvPr id="5" name="TextBox 4"/>
          <p:cNvSpPr txBox="1"/>
          <p:nvPr/>
        </p:nvSpPr>
        <p:spPr>
          <a:xfrm>
            <a:off x="1154723" y="1892327"/>
            <a:ext cx="6435223" cy="830997"/>
          </a:xfrm>
          <a:prstGeom prst="rect">
            <a:avLst/>
          </a:prstGeom>
          <a:noFill/>
        </p:spPr>
        <p:txBody>
          <a:bodyPr wrap="none" rtlCol="0">
            <a:spAutoFit/>
          </a:bodyPr>
          <a:lstStyle/>
          <a:p>
            <a:r>
              <a:rPr lang="en-CA" sz="2400" dirty="0"/>
              <a:t>Racial Discrimination in the Federal Public Service </a:t>
            </a:r>
          </a:p>
          <a:p>
            <a:r>
              <a:rPr lang="en-CA" sz="2400" dirty="0"/>
              <a:t> - </a:t>
            </a:r>
            <a:r>
              <a:rPr lang="en-CA" sz="2400" dirty="0">
                <a:hlinkClick r:id="rId3"/>
              </a:rPr>
              <a:t>Public Service Employee Survey 2020 </a:t>
            </a:r>
            <a:endParaRPr lang="en-CA" sz="2400" dirty="0"/>
          </a:p>
        </p:txBody>
      </p:sp>
      <p:sp>
        <p:nvSpPr>
          <p:cNvPr id="7" name="TextBox 6"/>
          <p:cNvSpPr txBox="1"/>
          <p:nvPr/>
        </p:nvSpPr>
        <p:spPr>
          <a:xfrm>
            <a:off x="1418493" y="2966735"/>
            <a:ext cx="7714548" cy="369332"/>
          </a:xfrm>
          <a:prstGeom prst="rect">
            <a:avLst/>
          </a:prstGeom>
          <a:solidFill>
            <a:schemeClr val="accent2">
              <a:lumMod val="20000"/>
              <a:lumOff val="80000"/>
            </a:schemeClr>
          </a:solidFill>
        </p:spPr>
        <p:txBody>
          <a:bodyPr wrap="none" rtlCol="0">
            <a:spAutoFit/>
          </a:bodyPr>
          <a:lstStyle/>
          <a:p>
            <a:r>
              <a:rPr lang="en-CA" b="1" dirty="0">
                <a:hlinkClick r:id="rId4"/>
              </a:rPr>
              <a:t>Question 64a. Please indicate the type of discrimination you experienced. Race</a:t>
            </a:r>
            <a:endParaRPr lang="en-CA" dirty="0"/>
          </a:p>
        </p:txBody>
      </p:sp>
      <p:sp>
        <p:nvSpPr>
          <p:cNvPr id="8" name="TextBox 7"/>
          <p:cNvSpPr txBox="1"/>
          <p:nvPr/>
        </p:nvSpPr>
        <p:spPr>
          <a:xfrm>
            <a:off x="1793631" y="3948811"/>
            <a:ext cx="4852547" cy="461665"/>
          </a:xfrm>
          <a:prstGeom prst="rect">
            <a:avLst/>
          </a:prstGeom>
          <a:solidFill>
            <a:schemeClr val="accent2">
              <a:lumMod val="20000"/>
              <a:lumOff val="80000"/>
            </a:schemeClr>
          </a:solidFill>
        </p:spPr>
        <p:txBody>
          <a:bodyPr wrap="none" rtlCol="0">
            <a:spAutoFit/>
          </a:bodyPr>
          <a:lstStyle/>
          <a:p>
            <a:r>
              <a:rPr lang="en-CA" sz="2400" dirty="0"/>
              <a:t>Response rates of those who said YES</a:t>
            </a:r>
          </a:p>
        </p:txBody>
      </p:sp>
      <p:sp>
        <p:nvSpPr>
          <p:cNvPr id="9" name="TextBox 8"/>
          <p:cNvSpPr txBox="1"/>
          <p:nvPr/>
        </p:nvSpPr>
        <p:spPr>
          <a:xfrm>
            <a:off x="7959967" y="3633876"/>
            <a:ext cx="2942494" cy="2800767"/>
          </a:xfrm>
          <a:prstGeom prst="rect">
            <a:avLst/>
          </a:prstGeom>
          <a:solidFill>
            <a:srgbClr val="FF5050"/>
          </a:solidFill>
        </p:spPr>
        <p:txBody>
          <a:bodyPr wrap="square" rtlCol="0">
            <a:spAutoFit/>
          </a:bodyPr>
          <a:lstStyle/>
          <a:p>
            <a:pPr algn="ctr"/>
            <a:r>
              <a:rPr lang="en-CA" sz="4400" dirty="0">
                <a:hlinkClick r:id="rId5"/>
              </a:rPr>
              <a:t>Black Employees </a:t>
            </a:r>
            <a:r>
              <a:rPr lang="en-CA" sz="4400" b="1" dirty="0"/>
              <a:t>80%</a:t>
            </a:r>
            <a:r>
              <a:rPr lang="en-CA" sz="4400" dirty="0"/>
              <a:t> </a:t>
            </a:r>
          </a:p>
          <a:p>
            <a:endParaRPr lang="en-CA" sz="4400" dirty="0"/>
          </a:p>
        </p:txBody>
      </p:sp>
      <p:sp>
        <p:nvSpPr>
          <p:cNvPr id="10" name="TextBox 9"/>
          <p:cNvSpPr txBox="1"/>
          <p:nvPr/>
        </p:nvSpPr>
        <p:spPr>
          <a:xfrm>
            <a:off x="4475196" y="4823688"/>
            <a:ext cx="2878190" cy="1569660"/>
          </a:xfrm>
          <a:prstGeom prst="rect">
            <a:avLst/>
          </a:prstGeom>
          <a:solidFill>
            <a:schemeClr val="accent1">
              <a:lumMod val="20000"/>
              <a:lumOff val="80000"/>
            </a:schemeClr>
          </a:solidFill>
        </p:spPr>
        <p:txBody>
          <a:bodyPr wrap="square" rtlCol="0">
            <a:spAutoFit/>
          </a:bodyPr>
          <a:lstStyle/>
          <a:p>
            <a:endParaRPr lang="en-CA" sz="3200" dirty="0">
              <a:solidFill>
                <a:schemeClr val="bg1"/>
              </a:solidFill>
            </a:endParaRPr>
          </a:p>
          <a:p>
            <a:pPr algn="ctr"/>
            <a:r>
              <a:rPr lang="en-CA" sz="3200" dirty="0">
                <a:solidFill>
                  <a:schemeClr val="bg1"/>
                </a:solidFill>
                <a:hlinkClick r:id="rId4"/>
              </a:rPr>
              <a:t>Visible Minority</a:t>
            </a:r>
            <a:endParaRPr lang="en-CA" sz="3200" dirty="0">
              <a:solidFill>
                <a:schemeClr val="bg1"/>
              </a:solidFill>
            </a:endParaRPr>
          </a:p>
          <a:p>
            <a:pPr algn="ctr"/>
            <a:r>
              <a:rPr lang="en-CA" sz="3200" b="1" dirty="0"/>
              <a:t>62%</a:t>
            </a:r>
          </a:p>
        </p:txBody>
      </p:sp>
      <p:sp>
        <p:nvSpPr>
          <p:cNvPr id="11" name="TextBox 10"/>
          <p:cNvSpPr txBox="1"/>
          <p:nvPr/>
        </p:nvSpPr>
        <p:spPr>
          <a:xfrm>
            <a:off x="1418493" y="5635964"/>
            <a:ext cx="2450122" cy="738664"/>
          </a:xfrm>
          <a:prstGeom prst="rect">
            <a:avLst/>
          </a:prstGeom>
          <a:solidFill>
            <a:schemeClr val="accent6">
              <a:lumMod val="60000"/>
              <a:lumOff val="40000"/>
            </a:schemeClr>
          </a:solidFill>
        </p:spPr>
        <p:txBody>
          <a:bodyPr wrap="square" rtlCol="0">
            <a:spAutoFit/>
          </a:bodyPr>
          <a:lstStyle/>
          <a:p>
            <a:r>
              <a:rPr lang="en-CA" dirty="0">
                <a:hlinkClick r:id="rId4"/>
              </a:rPr>
              <a:t>Non-Visible Minority</a:t>
            </a:r>
            <a:endParaRPr lang="en-CA" dirty="0"/>
          </a:p>
          <a:p>
            <a:pPr algn="ctr"/>
            <a:r>
              <a:rPr lang="en-CA" sz="2400" b="1" dirty="0"/>
              <a:t>12%</a:t>
            </a:r>
          </a:p>
        </p:txBody>
      </p:sp>
      <p:sp>
        <p:nvSpPr>
          <p:cNvPr id="12" name="TextBox 11"/>
          <p:cNvSpPr txBox="1"/>
          <p:nvPr/>
        </p:nvSpPr>
        <p:spPr>
          <a:xfrm>
            <a:off x="369116" y="503339"/>
            <a:ext cx="476412" cy="369332"/>
          </a:xfrm>
          <a:prstGeom prst="rect">
            <a:avLst/>
          </a:prstGeom>
          <a:solidFill>
            <a:schemeClr val="accent2">
              <a:lumMod val="20000"/>
              <a:lumOff val="80000"/>
            </a:schemeClr>
          </a:solidFill>
        </p:spPr>
        <p:txBody>
          <a:bodyPr wrap="none" rtlCol="0">
            <a:spAutoFit/>
          </a:bodyPr>
          <a:lstStyle/>
          <a:p>
            <a:r>
              <a:rPr lang="en-CA" dirty="0" smtClean="0"/>
              <a:t>1.6</a:t>
            </a:r>
            <a:endParaRPr lang="en-CA" dirty="0"/>
          </a:p>
        </p:txBody>
      </p:sp>
    </p:spTree>
    <p:extLst>
      <p:ext uri="{BB962C8B-B14F-4D97-AF65-F5344CB8AC3E}">
        <p14:creationId xmlns:p14="http://schemas.microsoft.com/office/powerpoint/2010/main" val="3001866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9167" y="1113974"/>
            <a:ext cx="9144000" cy="2387600"/>
          </a:xfrm>
        </p:spPr>
        <p:txBody>
          <a:bodyPr>
            <a:noAutofit/>
          </a:bodyPr>
          <a:lstStyle/>
          <a:p>
            <a:r>
              <a:rPr lang="en-CA" sz="3600" b="1" dirty="0"/>
              <a:t>Unit 2</a:t>
            </a:r>
            <a:r>
              <a:rPr lang="en-CA" sz="4800" b="1" dirty="0"/>
              <a:t>: </a:t>
            </a:r>
            <a:r>
              <a:rPr lang="en-CA" sz="3600" dirty="0"/>
              <a:t>Barriers to enter EX Cadre and Stagnation in the Federal Public Service – A Comparison of Black Employees with EE Groups</a:t>
            </a:r>
          </a:p>
        </p:txBody>
      </p:sp>
      <p:sp>
        <p:nvSpPr>
          <p:cNvPr id="3" name="Subtitle 2"/>
          <p:cNvSpPr>
            <a:spLocks noGrp="1"/>
          </p:cNvSpPr>
          <p:nvPr>
            <p:ph type="subTitle" idx="1"/>
          </p:nvPr>
        </p:nvSpPr>
        <p:spPr>
          <a:xfrm>
            <a:off x="1140279" y="3928609"/>
            <a:ext cx="9144000" cy="1655762"/>
          </a:xfrm>
        </p:spPr>
        <p:txBody>
          <a:bodyPr>
            <a:normAutofit/>
          </a:bodyPr>
          <a:lstStyle/>
          <a:p>
            <a:endParaRPr lang="en-CA" dirty="0"/>
          </a:p>
          <a:p>
            <a:r>
              <a:rPr lang="en-CA" sz="3200" dirty="0"/>
              <a:t>What does the data on representation tell us about equality in outcomes?</a:t>
            </a:r>
          </a:p>
        </p:txBody>
      </p:sp>
      <p:sp>
        <p:nvSpPr>
          <p:cNvPr id="4" name="TextBox 3"/>
          <p:cNvSpPr txBox="1"/>
          <p:nvPr/>
        </p:nvSpPr>
        <p:spPr>
          <a:xfrm>
            <a:off x="369116" y="503339"/>
            <a:ext cx="476412" cy="369332"/>
          </a:xfrm>
          <a:prstGeom prst="rect">
            <a:avLst/>
          </a:prstGeom>
          <a:solidFill>
            <a:schemeClr val="accent2">
              <a:lumMod val="20000"/>
              <a:lumOff val="80000"/>
            </a:schemeClr>
          </a:solidFill>
        </p:spPr>
        <p:txBody>
          <a:bodyPr wrap="none" rtlCol="0">
            <a:spAutoFit/>
          </a:bodyPr>
          <a:lstStyle/>
          <a:p>
            <a:r>
              <a:rPr lang="en-CA" dirty="0"/>
              <a:t>2</a:t>
            </a:r>
            <a:r>
              <a:rPr lang="en-CA" dirty="0" smtClean="0"/>
              <a:t>.1</a:t>
            </a:r>
            <a:endParaRPr lang="en-CA" dirty="0"/>
          </a:p>
        </p:txBody>
      </p:sp>
    </p:spTree>
    <p:extLst>
      <p:ext uri="{BB962C8B-B14F-4D97-AF65-F5344CB8AC3E}">
        <p14:creationId xmlns:p14="http://schemas.microsoft.com/office/powerpoint/2010/main" val="1992638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67120845"/>
              </p:ext>
            </p:extLst>
          </p:nvPr>
        </p:nvGraphicFramePr>
        <p:xfrm>
          <a:off x="753064" y="2348083"/>
          <a:ext cx="9836785" cy="1760982"/>
        </p:xfrm>
        <a:graphic>
          <a:graphicData uri="http://schemas.openxmlformats.org/drawingml/2006/table">
            <a:tbl>
              <a:tblPr firstRow="1" firstCol="1" bandRow="1">
                <a:tableStyleId>{5C22544A-7EE6-4342-B048-85BDC9FD1C3A}</a:tableStyleId>
              </a:tblPr>
              <a:tblGrid>
                <a:gridCol w="2517140">
                  <a:extLst>
                    <a:ext uri="{9D8B030D-6E8A-4147-A177-3AD203B41FA5}">
                      <a16:colId xmlns:a16="http://schemas.microsoft.com/office/drawing/2014/main" val="1799972905"/>
                    </a:ext>
                  </a:extLst>
                </a:gridCol>
                <a:gridCol w="1146675">
                  <a:extLst>
                    <a:ext uri="{9D8B030D-6E8A-4147-A177-3AD203B41FA5}">
                      <a16:colId xmlns:a16="http://schemas.microsoft.com/office/drawing/2014/main" val="77932633"/>
                    </a:ext>
                  </a:extLst>
                </a:gridCol>
                <a:gridCol w="1234575">
                  <a:extLst>
                    <a:ext uri="{9D8B030D-6E8A-4147-A177-3AD203B41FA5}">
                      <a16:colId xmlns:a16="http://schemas.microsoft.com/office/drawing/2014/main" val="806421095"/>
                    </a:ext>
                  </a:extLst>
                </a:gridCol>
                <a:gridCol w="1619885">
                  <a:extLst>
                    <a:ext uri="{9D8B030D-6E8A-4147-A177-3AD203B41FA5}">
                      <a16:colId xmlns:a16="http://schemas.microsoft.com/office/drawing/2014/main" val="1554687057"/>
                    </a:ext>
                  </a:extLst>
                </a:gridCol>
                <a:gridCol w="1490345">
                  <a:extLst>
                    <a:ext uri="{9D8B030D-6E8A-4147-A177-3AD203B41FA5}">
                      <a16:colId xmlns:a16="http://schemas.microsoft.com/office/drawing/2014/main" val="661405967"/>
                    </a:ext>
                  </a:extLst>
                </a:gridCol>
                <a:gridCol w="1828165">
                  <a:extLst>
                    <a:ext uri="{9D8B030D-6E8A-4147-A177-3AD203B41FA5}">
                      <a16:colId xmlns:a16="http://schemas.microsoft.com/office/drawing/2014/main" val="2023028508"/>
                    </a:ext>
                  </a:extLst>
                </a:gridCol>
              </a:tblGrid>
              <a:tr h="0">
                <a:tc>
                  <a:txBody>
                    <a:bodyPr/>
                    <a:lstStyle/>
                    <a:p>
                      <a:pPr>
                        <a:lnSpc>
                          <a:spcPct val="107000"/>
                        </a:lnSpc>
                        <a:spcAft>
                          <a:spcPts val="0"/>
                        </a:spcAft>
                      </a:pPr>
                      <a:r>
                        <a:rPr lang="en-CA" sz="1800" dirty="0">
                          <a:effectLst/>
                        </a:rPr>
                        <a:t>Demographic Group</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dirty="0">
                          <a:effectLst/>
                        </a:rPr>
                        <a:t>2017</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a:effectLst/>
                        </a:rPr>
                        <a:t>2018</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a:effectLst/>
                        </a:rPr>
                        <a:t>2019</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a:effectLst/>
                        </a:rPr>
                        <a:t>2020</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a:effectLst/>
                        </a:rPr>
                        <a:t>2021</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3731838"/>
                  </a:ext>
                </a:extLst>
              </a:tr>
              <a:tr h="0">
                <a:tc>
                  <a:txBody>
                    <a:bodyPr/>
                    <a:lstStyle/>
                    <a:p>
                      <a:pPr>
                        <a:lnSpc>
                          <a:spcPct val="107000"/>
                        </a:lnSpc>
                        <a:spcAft>
                          <a:spcPts val="0"/>
                        </a:spcAft>
                      </a:pPr>
                      <a:r>
                        <a:rPr lang="en-CA" sz="1800" dirty="0">
                          <a:effectLst/>
                        </a:rPr>
                        <a:t>BLACK Employees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dirty="0">
                          <a:effectLst/>
                        </a:rPr>
                        <a:t>1.4%</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dirty="0">
                          <a:effectLst/>
                        </a:rPr>
                        <a:t>1.4%</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dirty="0">
                          <a:effectLst/>
                        </a:rPr>
                        <a:t>1.6%</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a:effectLst/>
                        </a:rPr>
                        <a:t>1.6%</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a:effectLst/>
                        </a:rPr>
                        <a:t>1.9%</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1264062"/>
                  </a:ext>
                </a:extLst>
              </a:tr>
              <a:tr h="0">
                <a:tc>
                  <a:txBody>
                    <a:bodyPr/>
                    <a:lstStyle/>
                    <a:p>
                      <a:pPr>
                        <a:lnSpc>
                          <a:spcPct val="107000"/>
                        </a:lnSpc>
                        <a:spcAft>
                          <a:spcPts val="0"/>
                        </a:spcAft>
                      </a:pPr>
                      <a:r>
                        <a:rPr lang="en-CA" sz="1800" dirty="0">
                          <a:effectLst/>
                        </a:rPr>
                        <a:t>Visible Minorities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dirty="0">
                          <a:effectLst/>
                        </a:rPr>
                        <a:t>10.2%</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a:effectLst/>
                        </a:rPr>
                        <a:t>10.1%</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a:effectLst/>
                        </a:rPr>
                        <a:t>11.1%</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dirty="0">
                          <a:effectLst/>
                        </a:rPr>
                        <a:t>11.5%</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dirty="0">
                          <a:effectLst/>
                        </a:rPr>
                        <a:t>12.4%</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9226092"/>
                  </a:ext>
                </a:extLst>
              </a:tr>
              <a:tr h="0">
                <a:tc>
                  <a:txBody>
                    <a:bodyPr/>
                    <a:lstStyle/>
                    <a:p>
                      <a:pPr>
                        <a:lnSpc>
                          <a:spcPct val="107000"/>
                        </a:lnSpc>
                        <a:spcAft>
                          <a:spcPts val="0"/>
                        </a:spcAft>
                      </a:pPr>
                      <a:r>
                        <a:rPr lang="en-CA" sz="1800" dirty="0">
                          <a:effectLst/>
                        </a:rPr>
                        <a:t>Indigenous Peoples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dirty="0">
                          <a:effectLst/>
                        </a:rPr>
                        <a:t>3.9%</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dirty="0">
                          <a:effectLst/>
                        </a:rPr>
                        <a:t>3.7%</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a:effectLst/>
                        </a:rPr>
                        <a:t>4.1%</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dirty="0">
                          <a:effectLst/>
                        </a:rPr>
                        <a:t>4.1%</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a:effectLst/>
                        </a:rPr>
                        <a:t>4.4%</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0689332"/>
                  </a:ext>
                </a:extLst>
              </a:tr>
              <a:tr h="0">
                <a:tc>
                  <a:txBody>
                    <a:bodyPr/>
                    <a:lstStyle/>
                    <a:p>
                      <a:pPr>
                        <a:lnSpc>
                          <a:spcPct val="107000"/>
                        </a:lnSpc>
                        <a:spcAft>
                          <a:spcPts val="0"/>
                        </a:spcAft>
                      </a:pPr>
                      <a:r>
                        <a:rPr lang="en-CA" sz="1800" dirty="0">
                          <a:effectLst/>
                        </a:rPr>
                        <a:t>Persons With Disabilities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dirty="0">
                          <a:effectLst/>
                        </a:rPr>
                        <a:t>5.2%</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dirty="0">
                          <a:effectLst/>
                        </a:rPr>
                        <a:t>4.8%</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dirty="0">
                          <a:effectLst/>
                        </a:rPr>
                        <a:t>4.6%</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dirty="0">
                          <a:effectLst/>
                        </a:rPr>
                        <a:t>4.7%</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a:effectLst/>
                        </a:rPr>
                        <a:t>5.6%</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5646064"/>
                  </a:ext>
                </a:extLst>
              </a:tr>
              <a:tr h="0">
                <a:tc>
                  <a:txBody>
                    <a:bodyPr/>
                    <a:lstStyle/>
                    <a:p>
                      <a:pPr>
                        <a:lnSpc>
                          <a:spcPct val="107000"/>
                        </a:lnSpc>
                        <a:spcAft>
                          <a:spcPts val="0"/>
                        </a:spcAft>
                      </a:pPr>
                      <a:r>
                        <a:rPr lang="en-CA" sz="1800">
                          <a:effectLst/>
                        </a:rPr>
                        <a:t>Women</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dirty="0">
                          <a:effectLst/>
                        </a:rPr>
                        <a:t>48.0%</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dirty="0">
                          <a:effectLst/>
                        </a:rPr>
                        <a:t>49.1%</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dirty="0">
                          <a:effectLst/>
                        </a:rPr>
                        <a:t>50.2%</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dirty="0">
                          <a:effectLst/>
                        </a:rPr>
                        <a:t>51.1%</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dirty="0">
                          <a:effectLst/>
                        </a:rPr>
                        <a:t>52.3%</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66649466"/>
                  </a:ext>
                </a:extLst>
              </a:tr>
            </a:tbl>
          </a:graphicData>
        </a:graphic>
      </p:graphicFrame>
      <p:sp>
        <p:nvSpPr>
          <p:cNvPr id="5" name="Rectangle 4"/>
          <p:cNvSpPr/>
          <p:nvPr/>
        </p:nvSpPr>
        <p:spPr>
          <a:xfrm>
            <a:off x="1174459" y="676652"/>
            <a:ext cx="10573947" cy="1186607"/>
          </a:xfrm>
          <a:prstGeom prst="rect">
            <a:avLst/>
          </a:prstGeom>
        </p:spPr>
        <p:txBody>
          <a:bodyPr wrap="square">
            <a:spAutoFit/>
          </a:bodyPr>
          <a:lstStyle/>
          <a:p>
            <a:pPr>
              <a:lnSpc>
                <a:spcPct val="107000"/>
              </a:lnSpc>
              <a:spcAft>
                <a:spcPts val="800"/>
              </a:spcAft>
            </a:pPr>
            <a:r>
              <a:rPr lang="en-CA"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Use of a Disproportionality Index to identify deviation from a uniform distribution – focus on the EX Cadre </a:t>
            </a:r>
          </a:p>
          <a:p>
            <a:pPr>
              <a:lnSpc>
                <a:spcPct val="107000"/>
              </a:lnSpc>
              <a:spcAft>
                <a:spcPts val="800"/>
              </a:spcAft>
            </a:pPr>
            <a:r>
              <a:rPr lang="en-CA"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Consider the Representation percentage of Demographic Groups in the EX Cadre from 2017 to 2021.</a:t>
            </a:r>
            <a:r>
              <a:rPr lang="en-CA" dirty="0">
                <a:latin typeface="Calibri" panose="020F0502020204030204" pitchFamily="34" charset="0"/>
                <a:ea typeface="Calibri" panose="020F0502020204030204" pitchFamily="34" charset="0"/>
                <a:cs typeface="Times New Roman" panose="02020603050405020304" pitchFamily="18" charset="0"/>
              </a:rPr>
              <a:t> </a:t>
            </a:r>
            <a:endParaRPr lang="en-CA" sz="1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CA" b="1" dirty="0">
                <a:latin typeface="Calibri" panose="020F0502020204030204" pitchFamily="34" charset="0"/>
                <a:ea typeface="Calibri" panose="020F0502020204030204" pitchFamily="34" charset="0"/>
                <a:cs typeface="Times New Roman" panose="02020603050405020304" pitchFamily="18" charset="0"/>
              </a:rPr>
              <a:t>Table 1: Representation percentage of Demographic Groups in the EX Cadre from 2017 to 2021.</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753064" y="4471682"/>
            <a:ext cx="10660607" cy="1380378"/>
          </a:xfrm>
          <a:prstGeom prst="rect">
            <a:avLst/>
          </a:prstGeom>
        </p:spPr>
        <p:txBody>
          <a:bodyPr wrap="square">
            <a:spAutoFit/>
          </a:bodyPr>
          <a:lstStyle/>
          <a:p>
            <a:pPr>
              <a:lnSpc>
                <a:spcPct val="107000"/>
              </a:lnSpc>
              <a:spcAft>
                <a:spcPts val="800"/>
              </a:spcAft>
            </a:pPr>
            <a:r>
              <a:rPr lang="en-CA" dirty="0">
                <a:latin typeface="Calibri" panose="020F0502020204030204" pitchFamily="34" charset="0"/>
                <a:ea typeface="Calibri" panose="020F0502020204030204" pitchFamily="34" charset="0"/>
                <a:cs typeface="Times New Roman" panose="02020603050405020304" pitchFamily="18" charset="0"/>
              </a:rPr>
              <a:t>From the data in the table above </a:t>
            </a:r>
            <a:r>
              <a:rPr lang="en-CA" dirty="0">
                <a:solidFill>
                  <a:srgbClr val="FF0000"/>
                </a:solidFill>
                <a:latin typeface="Calibri" panose="020F0502020204030204" pitchFamily="34" charset="0"/>
                <a:ea typeface="Calibri" panose="020F0502020204030204" pitchFamily="34" charset="0"/>
                <a:cs typeface="Times New Roman" panose="02020603050405020304" pitchFamily="18" charset="0"/>
              </a:rPr>
              <a:t>alone we cannot do the following</a:t>
            </a:r>
            <a:endParaRPr lang="en-CA"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romanLcPeriod"/>
            </a:pPr>
            <a:r>
              <a:rPr lang="en-CA" dirty="0">
                <a:latin typeface="Calibri" panose="020F0502020204030204" pitchFamily="34" charset="0"/>
                <a:ea typeface="Calibri" panose="020F0502020204030204" pitchFamily="34" charset="0"/>
                <a:cs typeface="Times New Roman" panose="02020603050405020304" pitchFamily="18" charset="0"/>
              </a:rPr>
              <a:t>Cannot determine if there is under-representation or over-representation;</a:t>
            </a:r>
            <a:endParaRPr lang="en-CA"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romanLcPeriod"/>
            </a:pPr>
            <a:r>
              <a:rPr lang="en-CA" dirty="0">
                <a:latin typeface="Calibri" panose="020F0502020204030204" pitchFamily="34" charset="0"/>
                <a:ea typeface="Calibri" panose="020F0502020204030204" pitchFamily="34" charset="0"/>
                <a:cs typeface="Times New Roman" panose="02020603050405020304" pitchFamily="18" charset="0"/>
              </a:rPr>
              <a:t>Cannot evaluate the change in representation from 2017 to 2021 </a:t>
            </a:r>
          </a:p>
          <a:p>
            <a:pPr marL="342900" lvl="0" indent="-342900">
              <a:lnSpc>
                <a:spcPct val="107000"/>
              </a:lnSpc>
              <a:spcAft>
                <a:spcPts val="0"/>
              </a:spcAft>
              <a:buFont typeface="+mj-lt"/>
              <a:buAutoNum type="romanLcPeriod"/>
            </a:pPr>
            <a:r>
              <a:rPr lang="en-CA" dirty="0" err="1">
                <a:latin typeface="Calibri" panose="020F0502020204030204" pitchFamily="34" charset="0"/>
                <a:ea typeface="Calibri" panose="020F0502020204030204" pitchFamily="34" charset="0"/>
                <a:cs typeface="Times New Roman" panose="02020603050405020304" pitchFamily="18" charset="0"/>
              </a:rPr>
              <a:t>Cannor</a:t>
            </a:r>
            <a:r>
              <a:rPr lang="en-CA" dirty="0">
                <a:latin typeface="Calibri" panose="020F0502020204030204" pitchFamily="34" charset="0"/>
                <a:ea typeface="Calibri" panose="020F0502020204030204" pitchFamily="34" charset="0"/>
                <a:cs typeface="Times New Roman" panose="02020603050405020304" pitchFamily="18" charset="0"/>
              </a:rPr>
              <a:t> compare Data for the demographic groups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369116" y="503339"/>
            <a:ext cx="476412" cy="369332"/>
          </a:xfrm>
          <a:prstGeom prst="rect">
            <a:avLst/>
          </a:prstGeom>
          <a:solidFill>
            <a:schemeClr val="accent2">
              <a:lumMod val="20000"/>
              <a:lumOff val="80000"/>
            </a:schemeClr>
          </a:solidFill>
        </p:spPr>
        <p:txBody>
          <a:bodyPr wrap="none" rtlCol="0">
            <a:spAutoFit/>
          </a:bodyPr>
          <a:lstStyle/>
          <a:p>
            <a:r>
              <a:rPr lang="en-CA" dirty="0" smtClean="0"/>
              <a:t>2.2</a:t>
            </a:r>
            <a:endParaRPr lang="en-CA" dirty="0"/>
          </a:p>
        </p:txBody>
      </p:sp>
    </p:spTree>
    <p:extLst>
      <p:ext uri="{BB962C8B-B14F-4D97-AF65-F5344CB8AC3E}">
        <p14:creationId xmlns:p14="http://schemas.microsoft.com/office/powerpoint/2010/main" val="1518935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97437696"/>
              </p:ext>
            </p:extLst>
          </p:nvPr>
        </p:nvGraphicFramePr>
        <p:xfrm>
          <a:off x="1551215" y="1852820"/>
          <a:ext cx="8294914" cy="2850461"/>
        </p:xfrm>
        <a:graphic>
          <a:graphicData uri="http://schemas.openxmlformats.org/drawingml/2006/table">
            <a:tbl>
              <a:tblPr firstRow="1" firstCol="1" bandRow="1">
                <a:tableStyleId>{5C22544A-7EE6-4342-B048-85BDC9FD1C3A}</a:tableStyleId>
              </a:tblPr>
              <a:tblGrid>
                <a:gridCol w="2053505">
                  <a:extLst>
                    <a:ext uri="{9D8B030D-6E8A-4147-A177-3AD203B41FA5}">
                      <a16:colId xmlns:a16="http://schemas.microsoft.com/office/drawing/2014/main" val="3165339490"/>
                    </a:ext>
                  </a:extLst>
                </a:gridCol>
                <a:gridCol w="1351226">
                  <a:extLst>
                    <a:ext uri="{9D8B030D-6E8A-4147-A177-3AD203B41FA5}">
                      <a16:colId xmlns:a16="http://schemas.microsoft.com/office/drawing/2014/main" val="2426399035"/>
                    </a:ext>
                  </a:extLst>
                </a:gridCol>
                <a:gridCol w="2355753">
                  <a:extLst>
                    <a:ext uri="{9D8B030D-6E8A-4147-A177-3AD203B41FA5}">
                      <a16:colId xmlns:a16="http://schemas.microsoft.com/office/drawing/2014/main" val="2020182336"/>
                    </a:ext>
                  </a:extLst>
                </a:gridCol>
                <a:gridCol w="2534430">
                  <a:extLst>
                    <a:ext uri="{9D8B030D-6E8A-4147-A177-3AD203B41FA5}">
                      <a16:colId xmlns:a16="http://schemas.microsoft.com/office/drawing/2014/main" val="891517138"/>
                    </a:ext>
                  </a:extLst>
                </a:gridCol>
              </a:tblGrid>
              <a:tr h="1140899">
                <a:tc>
                  <a:txBody>
                    <a:bodyPr/>
                    <a:lstStyle/>
                    <a:p>
                      <a:pPr>
                        <a:lnSpc>
                          <a:spcPct val="107000"/>
                        </a:lnSpc>
                        <a:spcAft>
                          <a:spcPts val="0"/>
                        </a:spcAft>
                      </a:pPr>
                      <a:r>
                        <a:rPr lang="en-CA" sz="2800" dirty="0">
                          <a:effectLst/>
                        </a:rPr>
                        <a:t>Group</a:t>
                      </a:r>
                      <a:endParaRPr lang="en-CA"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CA" sz="1800" dirty="0">
                          <a:effectLst/>
                        </a:rPr>
                        <a:t>Number</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CA" sz="1800">
                          <a:effectLst/>
                        </a:rPr>
                        <a:t>Percentage of Total</a:t>
                      </a:r>
                    </a:p>
                    <a:p>
                      <a:pPr>
                        <a:lnSpc>
                          <a:spcPct val="107000"/>
                        </a:lnSpc>
                        <a:spcAft>
                          <a:spcPts val="0"/>
                        </a:spcAft>
                      </a:pPr>
                      <a:r>
                        <a:rPr lang="en-CA" sz="1800">
                          <a:effectLst/>
                        </a:rPr>
                        <a:t>In  Department X</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CA" sz="1800" dirty="0">
                          <a:effectLst/>
                        </a:rPr>
                        <a:t>% of members of Group A and B in the Canadian Population - From the 2021 Census</a:t>
                      </a:r>
                    </a:p>
                    <a:p>
                      <a:pPr>
                        <a:lnSpc>
                          <a:spcPct val="107000"/>
                        </a:lnSpc>
                        <a:spcAft>
                          <a:spcPts val="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5738085"/>
                  </a:ext>
                </a:extLst>
              </a:tr>
              <a:tr h="460992">
                <a:tc>
                  <a:txBody>
                    <a:bodyPr/>
                    <a:lstStyle/>
                    <a:p>
                      <a:pPr>
                        <a:lnSpc>
                          <a:spcPct val="107000"/>
                        </a:lnSpc>
                        <a:spcAft>
                          <a:spcPts val="0"/>
                        </a:spcAft>
                      </a:pPr>
                      <a:r>
                        <a:rPr lang="en-CA" sz="1800">
                          <a:effectLst/>
                        </a:rPr>
                        <a:t>Group A</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dirty="0">
                          <a:effectLst/>
                        </a:rPr>
                        <a:t>20</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dirty="0">
                          <a:effectLst/>
                        </a:rPr>
                        <a:t>4%</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a:effectLst/>
                        </a:rPr>
                        <a:t>4%</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1677974"/>
                  </a:ext>
                </a:extLst>
              </a:tr>
              <a:tr h="460992">
                <a:tc>
                  <a:txBody>
                    <a:bodyPr/>
                    <a:lstStyle/>
                    <a:p>
                      <a:pPr>
                        <a:lnSpc>
                          <a:spcPct val="107000"/>
                        </a:lnSpc>
                        <a:spcAft>
                          <a:spcPts val="0"/>
                        </a:spcAft>
                      </a:pPr>
                      <a:r>
                        <a:rPr lang="en-CA" sz="1800">
                          <a:effectLst/>
                        </a:rPr>
                        <a:t>Group B</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a:effectLst/>
                        </a:rPr>
                        <a:t>20</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dirty="0">
                          <a:effectLst/>
                        </a:rPr>
                        <a:t>4%</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a:effectLst/>
                        </a:rPr>
                        <a:t>4%</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0691106"/>
                  </a:ext>
                </a:extLst>
              </a:tr>
              <a:tr h="460992">
                <a:tc>
                  <a:txBody>
                    <a:bodyPr/>
                    <a:lstStyle/>
                    <a:p>
                      <a:pPr>
                        <a:lnSpc>
                          <a:spcPct val="107000"/>
                        </a:lnSpc>
                        <a:spcAft>
                          <a:spcPts val="0"/>
                        </a:spcAft>
                      </a:pPr>
                      <a:r>
                        <a:rPr lang="en-CA" sz="1800">
                          <a:effectLst/>
                        </a:rPr>
                        <a:t>All Employees</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a:effectLst/>
                        </a:rPr>
                        <a:t>500</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dirty="0">
                          <a:effectLst/>
                        </a:rPr>
                        <a:t>100%</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CA" sz="1800" dirty="0">
                          <a:effectLst/>
                        </a:rPr>
                        <a:t>Not applicable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77875781"/>
                  </a:ext>
                </a:extLst>
              </a:tr>
            </a:tbl>
          </a:graphicData>
        </a:graphic>
      </p:graphicFrame>
      <p:sp>
        <p:nvSpPr>
          <p:cNvPr id="3" name="Rectangle 1"/>
          <p:cNvSpPr>
            <a:spLocks noChangeArrowheads="1"/>
          </p:cNvSpPr>
          <p:nvPr/>
        </p:nvSpPr>
        <p:spPr bwMode="auto">
          <a:xfrm>
            <a:off x="1987023" y="526999"/>
            <a:ext cx="740058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Representation of Employees in Department X as of March 31, 2021</a:t>
            </a:r>
            <a:endParaRPr kumimoji="0" lang="en-CA" altLang="en-US" sz="2800" b="0" i="0" u="none" strike="noStrike" cap="none" normalizeH="0" baseline="0" dirty="0">
              <a:ln>
                <a:noFill/>
              </a:ln>
              <a:solidFill>
                <a:schemeClr val="tx1"/>
              </a:solidFill>
              <a:effectLst/>
              <a:latin typeface="Arial" panose="020B0604020202020204" pitchFamily="34" charset="0"/>
            </a:endParaRPr>
          </a:p>
        </p:txBody>
      </p:sp>
      <p:sp>
        <p:nvSpPr>
          <p:cNvPr id="4" name="TextBox 3"/>
          <p:cNvSpPr txBox="1"/>
          <p:nvPr/>
        </p:nvSpPr>
        <p:spPr>
          <a:xfrm>
            <a:off x="734786" y="5151664"/>
            <a:ext cx="10340716" cy="923330"/>
          </a:xfrm>
          <a:prstGeom prst="rect">
            <a:avLst/>
          </a:prstGeom>
          <a:noFill/>
        </p:spPr>
        <p:txBody>
          <a:bodyPr wrap="none" rtlCol="0">
            <a:spAutoFit/>
          </a:bodyPr>
          <a:lstStyle/>
          <a:p>
            <a:r>
              <a:rPr lang="en-CA" dirty="0"/>
              <a:t>The Representation of Group A and Group B match the % in the Canadian population.</a:t>
            </a:r>
          </a:p>
          <a:p>
            <a:r>
              <a:rPr lang="en-CA" dirty="0"/>
              <a:t>However, examination of Salary Level Representation reveals issues with stagnation and barriers to progress.</a:t>
            </a:r>
          </a:p>
          <a:p>
            <a:r>
              <a:rPr lang="en-CA" dirty="0"/>
              <a:t>The Next slide discusses this using illustrative data.</a:t>
            </a:r>
          </a:p>
        </p:txBody>
      </p:sp>
      <p:sp>
        <p:nvSpPr>
          <p:cNvPr id="5" name="TextBox 4"/>
          <p:cNvSpPr txBox="1"/>
          <p:nvPr/>
        </p:nvSpPr>
        <p:spPr>
          <a:xfrm>
            <a:off x="369116" y="503339"/>
            <a:ext cx="476412" cy="369332"/>
          </a:xfrm>
          <a:prstGeom prst="rect">
            <a:avLst/>
          </a:prstGeom>
          <a:solidFill>
            <a:schemeClr val="accent2">
              <a:lumMod val="20000"/>
              <a:lumOff val="80000"/>
            </a:schemeClr>
          </a:solidFill>
        </p:spPr>
        <p:txBody>
          <a:bodyPr wrap="none" rtlCol="0">
            <a:spAutoFit/>
          </a:bodyPr>
          <a:lstStyle/>
          <a:p>
            <a:r>
              <a:rPr lang="en-CA" dirty="0" smtClean="0"/>
              <a:t>2.3</a:t>
            </a:r>
            <a:endParaRPr lang="en-CA" dirty="0"/>
          </a:p>
        </p:txBody>
      </p:sp>
    </p:spTree>
    <p:extLst>
      <p:ext uri="{BB962C8B-B14F-4D97-AF65-F5344CB8AC3E}">
        <p14:creationId xmlns:p14="http://schemas.microsoft.com/office/powerpoint/2010/main" val="2172382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0528" y="64762"/>
            <a:ext cx="9335246" cy="642285"/>
          </a:xfrm>
        </p:spPr>
        <p:txBody>
          <a:bodyPr>
            <a:normAutofit/>
          </a:bodyPr>
          <a:lstStyle/>
          <a:p>
            <a:pPr algn="ctr"/>
            <a:r>
              <a:rPr lang="en-CA" sz="1800" b="1" dirty="0"/>
              <a:t>Disproportionality Index to compare groups – What is different between Groups A and B</a:t>
            </a:r>
          </a:p>
        </p:txBody>
      </p:sp>
      <p:sp>
        <p:nvSpPr>
          <p:cNvPr id="3" name="Text Placeholder 2"/>
          <p:cNvSpPr>
            <a:spLocks noGrp="1"/>
          </p:cNvSpPr>
          <p:nvPr>
            <p:ph type="body" idx="1"/>
          </p:nvPr>
        </p:nvSpPr>
        <p:spPr>
          <a:xfrm>
            <a:off x="1636897" y="1791000"/>
            <a:ext cx="1886479" cy="823912"/>
          </a:xfrm>
        </p:spPr>
        <p:txBody>
          <a:bodyPr>
            <a:normAutofit fontScale="92500" lnSpcReduction="20000"/>
          </a:bodyPr>
          <a:lstStyle/>
          <a:p>
            <a:r>
              <a:rPr lang="en-CA" sz="2000" dirty="0"/>
              <a:t>Group </a:t>
            </a:r>
            <a:r>
              <a:rPr lang="en-CA" sz="2600" dirty="0">
                <a:solidFill>
                  <a:srgbClr val="00B050"/>
                </a:solidFill>
              </a:rPr>
              <a:t>A</a:t>
            </a:r>
            <a:r>
              <a:rPr lang="en-CA" sz="2000" dirty="0"/>
              <a:t> with Good Career Progress</a:t>
            </a:r>
          </a:p>
        </p:txBody>
      </p:sp>
      <p:sp>
        <p:nvSpPr>
          <p:cNvPr id="5" name="Text Placeholder 4"/>
          <p:cNvSpPr>
            <a:spLocks noGrp="1"/>
          </p:cNvSpPr>
          <p:nvPr>
            <p:ph type="body" sz="quarter" idx="3"/>
          </p:nvPr>
        </p:nvSpPr>
        <p:spPr>
          <a:xfrm>
            <a:off x="6380710" y="1730149"/>
            <a:ext cx="1914787" cy="823912"/>
          </a:xfrm>
        </p:spPr>
        <p:txBody>
          <a:bodyPr>
            <a:normAutofit fontScale="92500" lnSpcReduction="20000"/>
          </a:bodyPr>
          <a:lstStyle/>
          <a:p>
            <a:r>
              <a:rPr lang="en-CA" sz="2000" dirty="0"/>
              <a:t>Group </a:t>
            </a:r>
            <a:r>
              <a:rPr lang="en-CA" sz="2600" dirty="0">
                <a:solidFill>
                  <a:srgbClr val="FF0000"/>
                </a:solidFill>
              </a:rPr>
              <a:t>B</a:t>
            </a:r>
            <a:r>
              <a:rPr lang="en-CA" sz="2000" dirty="0"/>
              <a:t> with Stagnation and Barriers</a:t>
            </a:r>
          </a:p>
        </p:txBody>
      </p:sp>
      <p:pic>
        <p:nvPicPr>
          <p:cNvPr id="82" name="Content Placeholder 80" descr="C:\Users\mnichola\AppData\Local\Microsoft\Windows\INetCache\Content.MSO\21909C5A.tmp"/>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595736" y="2856954"/>
            <a:ext cx="374814" cy="426223"/>
          </a:xfrm>
          <a:prstGeom prst="rect">
            <a:avLst/>
          </a:prstGeom>
          <a:noFill/>
          <a:ln>
            <a:noFill/>
          </a:ln>
        </p:spPr>
      </p:pic>
      <p:pic>
        <p:nvPicPr>
          <p:cNvPr id="84" name="Content Placeholder 80" descr="C:\Users\mnichola\AppData\Local\Microsoft\Windows\INetCache\Content.MSO\21909C5A.tmp"/>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801368" y="2885799"/>
            <a:ext cx="436934" cy="405868"/>
          </a:xfrm>
          <a:prstGeom prst="rect">
            <a:avLst/>
          </a:prstGeom>
          <a:solidFill>
            <a:srgbClr val="FF0000"/>
          </a:solidFill>
          <a:ln>
            <a:noFill/>
          </a:ln>
        </p:spPr>
      </p:pic>
      <p:pic>
        <p:nvPicPr>
          <p:cNvPr id="127" name="Content Placeholder 80" descr="C:\Users\mnichola\AppData\Local\Microsoft\Windows\INetCache\Content.MSO\21909C5A.tmp"/>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041505" y="2856954"/>
            <a:ext cx="392377" cy="426223"/>
          </a:xfrm>
          <a:prstGeom prst="rect">
            <a:avLst/>
          </a:prstGeom>
          <a:noFill/>
          <a:ln>
            <a:noFill/>
          </a:ln>
        </p:spPr>
      </p:pic>
      <p:sp>
        <p:nvSpPr>
          <p:cNvPr id="129" name="TextBox 128"/>
          <p:cNvSpPr txBox="1"/>
          <p:nvPr/>
        </p:nvSpPr>
        <p:spPr>
          <a:xfrm>
            <a:off x="345759" y="2922335"/>
            <a:ext cx="886781" cy="3385542"/>
          </a:xfrm>
          <a:prstGeom prst="rect">
            <a:avLst/>
          </a:prstGeom>
          <a:noFill/>
        </p:spPr>
        <p:txBody>
          <a:bodyPr wrap="none" rtlCol="0">
            <a:spAutoFit/>
          </a:bodyPr>
          <a:lstStyle/>
          <a:p>
            <a:r>
              <a:rPr lang="en-CA" sz="1400" dirty="0"/>
              <a:t>Very High</a:t>
            </a:r>
          </a:p>
          <a:p>
            <a:endParaRPr lang="en-CA" sz="1400" dirty="0"/>
          </a:p>
          <a:p>
            <a:endParaRPr lang="en-CA" sz="1400" dirty="0"/>
          </a:p>
          <a:p>
            <a:r>
              <a:rPr lang="en-CA" sz="1400" dirty="0"/>
              <a:t>High</a:t>
            </a:r>
          </a:p>
          <a:p>
            <a:endParaRPr lang="en-CA" sz="1400" dirty="0"/>
          </a:p>
          <a:p>
            <a:endParaRPr lang="en-CA" sz="1400" dirty="0"/>
          </a:p>
          <a:p>
            <a:r>
              <a:rPr lang="en-CA" sz="1400" dirty="0"/>
              <a:t>Middle</a:t>
            </a:r>
          </a:p>
          <a:p>
            <a:endParaRPr lang="en-CA" sz="1400" dirty="0"/>
          </a:p>
          <a:p>
            <a:endParaRPr lang="en-CA" sz="1400" dirty="0"/>
          </a:p>
          <a:p>
            <a:endParaRPr lang="en-CA" sz="1400" dirty="0"/>
          </a:p>
          <a:p>
            <a:r>
              <a:rPr lang="en-CA" sz="1400" dirty="0"/>
              <a:t>Low</a:t>
            </a:r>
          </a:p>
          <a:p>
            <a:endParaRPr lang="en-CA" sz="1400" dirty="0"/>
          </a:p>
          <a:p>
            <a:endParaRPr lang="en-CA" sz="1400" dirty="0"/>
          </a:p>
          <a:p>
            <a:r>
              <a:rPr lang="en-CA" sz="1400" dirty="0"/>
              <a:t>Very Low</a:t>
            </a:r>
          </a:p>
          <a:p>
            <a:endParaRPr lang="en-CA" dirty="0"/>
          </a:p>
        </p:txBody>
      </p:sp>
      <p:sp>
        <p:nvSpPr>
          <p:cNvPr id="20" name="TextBox 19"/>
          <p:cNvSpPr txBox="1"/>
          <p:nvPr/>
        </p:nvSpPr>
        <p:spPr>
          <a:xfrm>
            <a:off x="3320567" y="2893319"/>
            <a:ext cx="583814" cy="369332"/>
          </a:xfrm>
          <a:prstGeom prst="rect">
            <a:avLst/>
          </a:prstGeom>
          <a:solidFill>
            <a:schemeClr val="accent6">
              <a:lumMod val="40000"/>
              <a:lumOff val="60000"/>
            </a:schemeClr>
          </a:solidFill>
        </p:spPr>
        <p:txBody>
          <a:bodyPr wrap="none" rtlCol="0">
            <a:spAutoFit/>
          </a:bodyPr>
          <a:lstStyle/>
          <a:p>
            <a:r>
              <a:rPr lang="en-CA" dirty="0"/>
              <a:t>20%</a:t>
            </a:r>
          </a:p>
        </p:txBody>
      </p:sp>
      <p:sp>
        <p:nvSpPr>
          <p:cNvPr id="131" name="TextBox 130"/>
          <p:cNvSpPr txBox="1"/>
          <p:nvPr/>
        </p:nvSpPr>
        <p:spPr>
          <a:xfrm>
            <a:off x="3299109" y="3575809"/>
            <a:ext cx="583814" cy="369332"/>
          </a:xfrm>
          <a:prstGeom prst="rect">
            <a:avLst/>
          </a:prstGeom>
          <a:solidFill>
            <a:schemeClr val="accent6">
              <a:lumMod val="40000"/>
              <a:lumOff val="60000"/>
            </a:schemeClr>
          </a:solidFill>
        </p:spPr>
        <p:txBody>
          <a:bodyPr wrap="none" rtlCol="0">
            <a:spAutoFit/>
          </a:bodyPr>
          <a:lstStyle/>
          <a:p>
            <a:r>
              <a:rPr lang="en-CA" dirty="0"/>
              <a:t>20%</a:t>
            </a:r>
          </a:p>
        </p:txBody>
      </p:sp>
      <p:sp>
        <p:nvSpPr>
          <p:cNvPr id="132" name="TextBox 131"/>
          <p:cNvSpPr txBox="1"/>
          <p:nvPr/>
        </p:nvSpPr>
        <p:spPr>
          <a:xfrm>
            <a:off x="3651703" y="4333711"/>
            <a:ext cx="583814" cy="369332"/>
          </a:xfrm>
          <a:prstGeom prst="rect">
            <a:avLst/>
          </a:prstGeom>
          <a:solidFill>
            <a:schemeClr val="accent6">
              <a:lumMod val="40000"/>
              <a:lumOff val="60000"/>
            </a:schemeClr>
          </a:solidFill>
        </p:spPr>
        <p:txBody>
          <a:bodyPr wrap="none" rtlCol="0">
            <a:spAutoFit/>
          </a:bodyPr>
          <a:lstStyle/>
          <a:p>
            <a:r>
              <a:rPr lang="en-CA" dirty="0"/>
              <a:t>25%</a:t>
            </a:r>
          </a:p>
        </p:txBody>
      </p:sp>
      <p:sp>
        <p:nvSpPr>
          <p:cNvPr id="133" name="TextBox 132"/>
          <p:cNvSpPr txBox="1"/>
          <p:nvPr/>
        </p:nvSpPr>
        <p:spPr>
          <a:xfrm>
            <a:off x="3368668" y="5108775"/>
            <a:ext cx="583814" cy="369332"/>
          </a:xfrm>
          <a:prstGeom prst="rect">
            <a:avLst/>
          </a:prstGeom>
          <a:solidFill>
            <a:schemeClr val="accent6">
              <a:lumMod val="40000"/>
              <a:lumOff val="60000"/>
            </a:schemeClr>
          </a:solidFill>
        </p:spPr>
        <p:txBody>
          <a:bodyPr wrap="none" rtlCol="0">
            <a:spAutoFit/>
          </a:bodyPr>
          <a:lstStyle/>
          <a:p>
            <a:r>
              <a:rPr lang="en-CA" dirty="0"/>
              <a:t>20%</a:t>
            </a:r>
          </a:p>
        </p:txBody>
      </p:sp>
      <p:sp>
        <p:nvSpPr>
          <p:cNvPr id="134" name="TextBox 133"/>
          <p:cNvSpPr txBox="1"/>
          <p:nvPr/>
        </p:nvSpPr>
        <p:spPr>
          <a:xfrm>
            <a:off x="3057287" y="5837871"/>
            <a:ext cx="583814" cy="369332"/>
          </a:xfrm>
          <a:prstGeom prst="rect">
            <a:avLst/>
          </a:prstGeom>
          <a:solidFill>
            <a:schemeClr val="accent6">
              <a:lumMod val="40000"/>
              <a:lumOff val="60000"/>
            </a:schemeClr>
          </a:solidFill>
        </p:spPr>
        <p:txBody>
          <a:bodyPr wrap="none" rtlCol="0">
            <a:spAutoFit/>
          </a:bodyPr>
          <a:lstStyle/>
          <a:p>
            <a:r>
              <a:rPr lang="en-CA" dirty="0"/>
              <a:t>15%</a:t>
            </a:r>
          </a:p>
        </p:txBody>
      </p:sp>
      <p:sp>
        <p:nvSpPr>
          <p:cNvPr id="135" name="TextBox 134"/>
          <p:cNvSpPr txBox="1"/>
          <p:nvPr/>
        </p:nvSpPr>
        <p:spPr>
          <a:xfrm>
            <a:off x="6944751" y="2922335"/>
            <a:ext cx="466794" cy="369332"/>
          </a:xfrm>
          <a:prstGeom prst="rect">
            <a:avLst/>
          </a:prstGeom>
          <a:solidFill>
            <a:srgbClr val="FF0000"/>
          </a:solidFill>
        </p:spPr>
        <p:txBody>
          <a:bodyPr wrap="none" rtlCol="0">
            <a:spAutoFit/>
          </a:bodyPr>
          <a:lstStyle/>
          <a:p>
            <a:r>
              <a:rPr lang="en-CA" dirty="0">
                <a:solidFill>
                  <a:schemeClr val="bg1"/>
                </a:solidFill>
              </a:rPr>
              <a:t>5%</a:t>
            </a:r>
          </a:p>
        </p:txBody>
      </p:sp>
      <p:sp>
        <p:nvSpPr>
          <p:cNvPr id="136" name="TextBox 135"/>
          <p:cNvSpPr txBox="1"/>
          <p:nvPr/>
        </p:nvSpPr>
        <p:spPr>
          <a:xfrm>
            <a:off x="9129061" y="5120470"/>
            <a:ext cx="583814" cy="369332"/>
          </a:xfrm>
          <a:prstGeom prst="rect">
            <a:avLst/>
          </a:prstGeom>
          <a:solidFill>
            <a:srgbClr val="FF0000"/>
          </a:solidFill>
        </p:spPr>
        <p:txBody>
          <a:bodyPr wrap="none" rtlCol="0">
            <a:spAutoFit/>
          </a:bodyPr>
          <a:lstStyle/>
          <a:p>
            <a:r>
              <a:rPr lang="en-CA" dirty="0">
                <a:solidFill>
                  <a:schemeClr val="bg1"/>
                </a:solidFill>
              </a:rPr>
              <a:t>30%</a:t>
            </a:r>
          </a:p>
        </p:txBody>
      </p:sp>
      <p:sp>
        <p:nvSpPr>
          <p:cNvPr id="137" name="TextBox 136"/>
          <p:cNvSpPr txBox="1"/>
          <p:nvPr/>
        </p:nvSpPr>
        <p:spPr>
          <a:xfrm>
            <a:off x="9121427" y="5749782"/>
            <a:ext cx="583814" cy="369332"/>
          </a:xfrm>
          <a:prstGeom prst="rect">
            <a:avLst/>
          </a:prstGeom>
          <a:solidFill>
            <a:srgbClr val="FF0000"/>
          </a:solidFill>
        </p:spPr>
        <p:txBody>
          <a:bodyPr wrap="none" rtlCol="0">
            <a:spAutoFit/>
          </a:bodyPr>
          <a:lstStyle/>
          <a:p>
            <a:r>
              <a:rPr lang="en-CA" dirty="0">
                <a:solidFill>
                  <a:schemeClr val="bg1"/>
                </a:solidFill>
              </a:rPr>
              <a:t>30%</a:t>
            </a:r>
          </a:p>
        </p:txBody>
      </p:sp>
      <p:sp>
        <p:nvSpPr>
          <p:cNvPr id="138" name="TextBox 137"/>
          <p:cNvSpPr txBox="1"/>
          <p:nvPr/>
        </p:nvSpPr>
        <p:spPr>
          <a:xfrm>
            <a:off x="7895633" y="3652905"/>
            <a:ext cx="583814" cy="369332"/>
          </a:xfrm>
          <a:prstGeom prst="rect">
            <a:avLst/>
          </a:prstGeom>
          <a:solidFill>
            <a:srgbClr val="FF0000"/>
          </a:solidFill>
        </p:spPr>
        <p:txBody>
          <a:bodyPr wrap="none" rtlCol="0">
            <a:spAutoFit/>
          </a:bodyPr>
          <a:lstStyle/>
          <a:p>
            <a:r>
              <a:rPr lang="en-CA" dirty="0">
                <a:solidFill>
                  <a:schemeClr val="bg1"/>
                </a:solidFill>
              </a:rPr>
              <a:t>15%</a:t>
            </a:r>
          </a:p>
        </p:txBody>
      </p:sp>
      <p:sp>
        <p:nvSpPr>
          <p:cNvPr id="139" name="TextBox 138"/>
          <p:cNvSpPr txBox="1"/>
          <p:nvPr/>
        </p:nvSpPr>
        <p:spPr>
          <a:xfrm>
            <a:off x="8436553" y="4376534"/>
            <a:ext cx="583814" cy="369332"/>
          </a:xfrm>
          <a:prstGeom prst="rect">
            <a:avLst/>
          </a:prstGeom>
          <a:solidFill>
            <a:schemeClr val="accent4">
              <a:lumMod val="40000"/>
              <a:lumOff val="60000"/>
            </a:schemeClr>
          </a:solidFill>
        </p:spPr>
        <p:txBody>
          <a:bodyPr wrap="none" rtlCol="0">
            <a:spAutoFit/>
          </a:bodyPr>
          <a:lstStyle/>
          <a:p>
            <a:r>
              <a:rPr lang="en-CA" dirty="0"/>
              <a:t>20%</a:t>
            </a:r>
          </a:p>
        </p:txBody>
      </p:sp>
      <p:pic>
        <p:nvPicPr>
          <p:cNvPr id="114" name="Content Placeholder 80" descr="C:\Users\mnichola\AppData\Local\Microsoft\Windows\INetCache\Content.MSO\21909C5A.tmp"/>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453033" y="2856954"/>
            <a:ext cx="392377" cy="426223"/>
          </a:xfrm>
          <a:prstGeom prst="rect">
            <a:avLst/>
          </a:prstGeom>
          <a:noFill/>
          <a:ln>
            <a:noFill/>
          </a:ln>
        </p:spPr>
      </p:pic>
      <p:pic>
        <p:nvPicPr>
          <p:cNvPr id="115" name="Content Placeholder 80" descr="C:\Users\mnichola\AppData\Local\Microsoft\Windows\INetCache\Content.MSO\21909C5A.tmp"/>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595736" y="3555555"/>
            <a:ext cx="374814" cy="426223"/>
          </a:xfrm>
          <a:prstGeom prst="rect">
            <a:avLst/>
          </a:prstGeom>
          <a:noFill/>
          <a:ln>
            <a:noFill/>
          </a:ln>
        </p:spPr>
      </p:pic>
      <p:pic>
        <p:nvPicPr>
          <p:cNvPr id="116" name="Content Placeholder 80" descr="C:\Users\mnichola\AppData\Local\Microsoft\Windows\INetCache\Content.MSO\21909C5A.tmp"/>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808777" y="3565732"/>
            <a:ext cx="436934" cy="405868"/>
          </a:xfrm>
          <a:prstGeom prst="rect">
            <a:avLst/>
          </a:prstGeom>
          <a:solidFill>
            <a:srgbClr val="FF0000"/>
          </a:solidFill>
          <a:ln>
            <a:noFill/>
          </a:ln>
        </p:spPr>
      </p:pic>
      <p:pic>
        <p:nvPicPr>
          <p:cNvPr id="117" name="Content Placeholder 80" descr="C:\Users\mnichola\AppData\Local\Microsoft\Windows\INetCache\Content.MSO\21909C5A.tmp"/>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041505" y="3555555"/>
            <a:ext cx="392377" cy="426223"/>
          </a:xfrm>
          <a:prstGeom prst="rect">
            <a:avLst/>
          </a:prstGeom>
          <a:noFill/>
          <a:ln>
            <a:noFill/>
          </a:ln>
        </p:spPr>
      </p:pic>
      <p:pic>
        <p:nvPicPr>
          <p:cNvPr id="118" name="Content Placeholder 80" descr="C:\Users\mnichola\AppData\Local\Microsoft\Windows\INetCache\Content.MSO\21909C5A.tmp"/>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453033" y="3555555"/>
            <a:ext cx="392377" cy="426223"/>
          </a:xfrm>
          <a:prstGeom prst="rect">
            <a:avLst/>
          </a:prstGeom>
          <a:noFill/>
          <a:ln>
            <a:noFill/>
          </a:ln>
        </p:spPr>
      </p:pic>
      <p:pic>
        <p:nvPicPr>
          <p:cNvPr id="119" name="Content Placeholder 80" descr="C:\Users\mnichola\AppData\Local\Microsoft\Windows\INetCache\Content.MSO\21909C5A.tmp"/>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028111" y="4316441"/>
            <a:ext cx="374814" cy="426223"/>
          </a:xfrm>
          <a:prstGeom prst="rect">
            <a:avLst/>
          </a:prstGeom>
          <a:noFill/>
          <a:ln>
            <a:noFill/>
          </a:ln>
        </p:spPr>
      </p:pic>
      <p:pic>
        <p:nvPicPr>
          <p:cNvPr id="128" name="Content Placeholder 80" descr="C:\Users\mnichola\AppData\Local\Microsoft\Windows\INetCache\Content.MSO\21909C5A.tmp"/>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580927" y="4309547"/>
            <a:ext cx="436934" cy="405868"/>
          </a:xfrm>
          <a:prstGeom prst="rect">
            <a:avLst/>
          </a:prstGeom>
          <a:solidFill>
            <a:srgbClr val="FF0000"/>
          </a:solidFill>
          <a:ln>
            <a:noFill/>
          </a:ln>
        </p:spPr>
      </p:pic>
      <p:pic>
        <p:nvPicPr>
          <p:cNvPr id="130" name="Content Placeholder 80" descr="C:\Users\mnichola\AppData\Local\Microsoft\Windows\INetCache\Content.MSO\21909C5A.tmp"/>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432208" y="4316441"/>
            <a:ext cx="392377" cy="426223"/>
          </a:xfrm>
          <a:prstGeom prst="rect">
            <a:avLst/>
          </a:prstGeom>
          <a:noFill/>
          <a:ln>
            <a:noFill/>
          </a:ln>
        </p:spPr>
      </p:pic>
      <p:pic>
        <p:nvPicPr>
          <p:cNvPr id="140" name="Content Placeholder 80" descr="C:\Users\mnichola\AppData\Local\Microsoft\Windows\INetCache\Content.MSO\21909C5A.tmp"/>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842423" y="4297321"/>
            <a:ext cx="392377" cy="426223"/>
          </a:xfrm>
          <a:prstGeom prst="rect">
            <a:avLst/>
          </a:prstGeom>
          <a:noFill/>
          <a:ln>
            <a:noFill/>
          </a:ln>
        </p:spPr>
      </p:pic>
      <p:pic>
        <p:nvPicPr>
          <p:cNvPr id="145" name="Content Placeholder 80" descr="C:\Users\mnichola\AppData\Local\Microsoft\Windows\INetCache\Content.MSO\21909C5A.tmp"/>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8240630" y="5115721"/>
            <a:ext cx="374814" cy="426223"/>
          </a:xfrm>
          <a:prstGeom prst="rect">
            <a:avLst/>
          </a:prstGeom>
          <a:noFill/>
          <a:ln>
            <a:noFill/>
          </a:ln>
        </p:spPr>
      </p:pic>
      <p:pic>
        <p:nvPicPr>
          <p:cNvPr id="146" name="Content Placeholder 80" descr="C:\Users\mnichola\AppData\Local\Microsoft\Windows\INetCache\Content.MSO\21909C5A.tmp"/>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6451526" y="2893319"/>
            <a:ext cx="436934" cy="405868"/>
          </a:xfrm>
          <a:prstGeom prst="rect">
            <a:avLst/>
          </a:prstGeom>
          <a:solidFill>
            <a:srgbClr val="FF0000"/>
          </a:solidFill>
          <a:ln>
            <a:noFill/>
          </a:ln>
        </p:spPr>
      </p:pic>
      <p:pic>
        <p:nvPicPr>
          <p:cNvPr id="147" name="Content Placeholder 80" descr="C:\Users\mnichola\AppData\Local\Microsoft\Windows\INetCache\Content.MSO\21909C5A.tmp"/>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8687874" y="5728157"/>
            <a:ext cx="392377" cy="426223"/>
          </a:xfrm>
          <a:prstGeom prst="rect">
            <a:avLst/>
          </a:prstGeom>
          <a:noFill/>
          <a:ln>
            <a:noFill/>
          </a:ln>
        </p:spPr>
      </p:pic>
      <p:pic>
        <p:nvPicPr>
          <p:cNvPr id="148" name="Content Placeholder 80" descr="C:\Users\mnichola\AppData\Local\Microsoft\Windows\INetCache\Content.MSO\21909C5A.tmp"/>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8295497" y="5746377"/>
            <a:ext cx="392377" cy="426223"/>
          </a:xfrm>
          <a:prstGeom prst="rect">
            <a:avLst/>
          </a:prstGeom>
          <a:noFill/>
          <a:ln>
            <a:noFill/>
          </a:ln>
        </p:spPr>
      </p:pic>
      <p:pic>
        <p:nvPicPr>
          <p:cNvPr id="149" name="Content Placeholder 80" descr="C:\Users\mnichola\AppData\Local\Microsoft\Windows\INetCache\Content.MSO\21909C5A.tmp"/>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133450" y="5809426"/>
            <a:ext cx="374814" cy="426223"/>
          </a:xfrm>
          <a:prstGeom prst="rect">
            <a:avLst/>
          </a:prstGeom>
          <a:noFill/>
          <a:ln>
            <a:noFill/>
          </a:ln>
        </p:spPr>
      </p:pic>
      <p:pic>
        <p:nvPicPr>
          <p:cNvPr id="150" name="Content Placeholder 80" descr="C:\Users\mnichola\AppData\Local\Microsoft\Windows\INetCache\Content.MSO\21909C5A.tmp"/>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594020" y="5793144"/>
            <a:ext cx="436934" cy="405868"/>
          </a:xfrm>
          <a:prstGeom prst="rect">
            <a:avLst/>
          </a:prstGeom>
          <a:solidFill>
            <a:srgbClr val="FF0000"/>
          </a:solidFill>
          <a:ln>
            <a:noFill/>
          </a:ln>
        </p:spPr>
      </p:pic>
      <p:pic>
        <p:nvPicPr>
          <p:cNvPr id="151" name="Content Placeholder 80" descr="C:\Users\mnichola\AppData\Local\Microsoft\Windows\INetCache\Content.MSO\21909C5A.tmp"/>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579219" y="5809426"/>
            <a:ext cx="392377" cy="426223"/>
          </a:xfrm>
          <a:prstGeom prst="rect">
            <a:avLst/>
          </a:prstGeom>
          <a:noFill/>
          <a:ln>
            <a:noFill/>
          </a:ln>
        </p:spPr>
      </p:pic>
      <p:pic>
        <p:nvPicPr>
          <p:cNvPr id="152" name="Content Placeholder 80" descr="C:\Users\mnichola\AppData\Local\Microsoft\Windows\INetCache\Content.MSO\21909C5A.tmp"/>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3258729" y="4316440"/>
            <a:ext cx="392377" cy="426223"/>
          </a:xfrm>
          <a:prstGeom prst="rect">
            <a:avLst/>
          </a:prstGeom>
          <a:noFill/>
          <a:ln>
            <a:noFill/>
          </a:ln>
        </p:spPr>
      </p:pic>
      <p:pic>
        <p:nvPicPr>
          <p:cNvPr id="153" name="Content Placeholder 80" descr="C:\Users\mnichola\AppData\Local\Microsoft\Windows\INetCache\Content.MSO\21909C5A.tmp"/>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108810" y="5065547"/>
            <a:ext cx="374814" cy="426223"/>
          </a:xfrm>
          <a:prstGeom prst="rect">
            <a:avLst/>
          </a:prstGeom>
          <a:noFill/>
          <a:ln>
            <a:noFill/>
          </a:ln>
        </p:spPr>
      </p:pic>
      <p:pic>
        <p:nvPicPr>
          <p:cNvPr id="154" name="Content Placeholder 80" descr="C:\Users\mnichola\AppData\Local\Microsoft\Windows\INetCache\Content.MSO\21909C5A.tmp"/>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569380" y="5049265"/>
            <a:ext cx="436934" cy="405868"/>
          </a:xfrm>
          <a:prstGeom prst="rect">
            <a:avLst/>
          </a:prstGeom>
          <a:solidFill>
            <a:srgbClr val="FF0000"/>
          </a:solidFill>
          <a:ln>
            <a:noFill/>
          </a:ln>
        </p:spPr>
      </p:pic>
      <p:pic>
        <p:nvPicPr>
          <p:cNvPr id="155" name="Content Placeholder 80" descr="C:\Users\mnichola\AppData\Local\Microsoft\Windows\INetCache\Content.MSO\21909C5A.tmp"/>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554579" y="5065547"/>
            <a:ext cx="392377" cy="426223"/>
          </a:xfrm>
          <a:prstGeom prst="rect">
            <a:avLst/>
          </a:prstGeom>
          <a:noFill/>
          <a:ln>
            <a:noFill/>
          </a:ln>
        </p:spPr>
      </p:pic>
      <p:pic>
        <p:nvPicPr>
          <p:cNvPr id="156" name="Content Placeholder 80" descr="C:\Users\mnichola\AppData\Local\Microsoft\Windows\INetCache\Content.MSO\21909C5A.tmp"/>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966107" y="5065547"/>
            <a:ext cx="392377" cy="426223"/>
          </a:xfrm>
          <a:prstGeom prst="rect">
            <a:avLst/>
          </a:prstGeom>
          <a:noFill/>
          <a:ln>
            <a:noFill/>
          </a:ln>
        </p:spPr>
      </p:pic>
      <p:pic>
        <p:nvPicPr>
          <p:cNvPr id="157" name="Content Placeholder 80" descr="C:\Users\mnichola\AppData\Local\Microsoft\Windows\INetCache\Content.MSO\21909C5A.tmp"/>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6999952" y="3620493"/>
            <a:ext cx="374814" cy="426223"/>
          </a:xfrm>
          <a:prstGeom prst="rect">
            <a:avLst/>
          </a:prstGeom>
          <a:noFill/>
          <a:ln>
            <a:noFill/>
          </a:ln>
        </p:spPr>
      </p:pic>
      <p:pic>
        <p:nvPicPr>
          <p:cNvPr id="158" name="Content Placeholder 80" descr="C:\Users\mnichola\AppData\Local\Microsoft\Windows\INetCache\Content.MSO\21909C5A.tmp"/>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6460522" y="3604211"/>
            <a:ext cx="436934" cy="405868"/>
          </a:xfrm>
          <a:prstGeom prst="rect">
            <a:avLst/>
          </a:prstGeom>
          <a:solidFill>
            <a:srgbClr val="FF0000"/>
          </a:solidFill>
          <a:ln>
            <a:noFill/>
          </a:ln>
        </p:spPr>
      </p:pic>
      <p:pic>
        <p:nvPicPr>
          <p:cNvPr id="159" name="Content Placeholder 80" descr="C:\Users\mnichola\AppData\Local\Microsoft\Windows\INetCache\Content.MSO\21909C5A.tmp"/>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445721" y="3620493"/>
            <a:ext cx="392377" cy="426223"/>
          </a:xfrm>
          <a:prstGeom prst="rect">
            <a:avLst/>
          </a:prstGeom>
          <a:noFill/>
          <a:ln>
            <a:noFill/>
          </a:ln>
        </p:spPr>
      </p:pic>
      <p:pic>
        <p:nvPicPr>
          <p:cNvPr id="160" name="Content Placeholder 80" descr="C:\Users\mnichola\AppData\Local\Microsoft\Windows\INetCache\Content.MSO\21909C5A.tmp"/>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8627990" y="5115720"/>
            <a:ext cx="392377" cy="426223"/>
          </a:xfrm>
          <a:prstGeom prst="rect">
            <a:avLst/>
          </a:prstGeom>
          <a:noFill/>
          <a:ln>
            <a:noFill/>
          </a:ln>
        </p:spPr>
      </p:pic>
      <p:pic>
        <p:nvPicPr>
          <p:cNvPr id="161" name="Content Placeholder 80" descr="C:\Users\mnichola\AppData\Local\Microsoft\Windows\INetCache\Content.MSO\21909C5A.tmp"/>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009538" y="4333958"/>
            <a:ext cx="374814" cy="426223"/>
          </a:xfrm>
          <a:prstGeom prst="rect">
            <a:avLst/>
          </a:prstGeom>
          <a:noFill/>
          <a:ln>
            <a:noFill/>
          </a:ln>
        </p:spPr>
      </p:pic>
      <p:pic>
        <p:nvPicPr>
          <p:cNvPr id="162" name="Content Placeholder 80" descr="C:\Users\mnichola\AppData\Local\Microsoft\Windows\INetCache\Content.MSO\21909C5A.tmp"/>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6486761" y="4354313"/>
            <a:ext cx="436934" cy="405868"/>
          </a:xfrm>
          <a:prstGeom prst="rect">
            <a:avLst/>
          </a:prstGeom>
          <a:solidFill>
            <a:srgbClr val="FF0000"/>
          </a:solidFill>
          <a:ln>
            <a:noFill/>
          </a:ln>
        </p:spPr>
      </p:pic>
      <p:pic>
        <p:nvPicPr>
          <p:cNvPr id="163" name="Content Placeholder 80" descr="C:\Users\mnichola\AppData\Local\Microsoft\Windows\INetCache\Content.MSO\21909C5A.tmp"/>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455307" y="4333958"/>
            <a:ext cx="392377" cy="426223"/>
          </a:xfrm>
          <a:prstGeom prst="rect">
            <a:avLst/>
          </a:prstGeom>
          <a:noFill/>
          <a:ln>
            <a:noFill/>
          </a:ln>
        </p:spPr>
      </p:pic>
      <p:pic>
        <p:nvPicPr>
          <p:cNvPr id="164" name="Content Placeholder 80" descr="C:\Users\mnichola\AppData\Local\Microsoft\Windows\INetCache\Content.MSO\21909C5A.tmp"/>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866835" y="4333958"/>
            <a:ext cx="392377" cy="426223"/>
          </a:xfrm>
          <a:prstGeom prst="rect">
            <a:avLst/>
          </a:prstGeom>
          <a:noFill/>
          <a:ln>
            <a:noFill/>
          </a:ln>
        </p:spPr>
      </p:pic>
      <p:pic>
        <p:nvPicPr>
          <p:cNvPr id="165" name="Content Placeholder 80" descr="C:\Users\mnichola\AppData\Local\Microsoft\Windows\INetCache\Content.MSO\21909C5A.tmp"/>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6990956" y="5115721"/>
            <a:ext cx="374814" cy="426223"/>
          </a:xfrm>
          <a:prstGeom prst="rect">
            <a:avLst/>
          </a:prstGeom>
          <a:noFill/>
          <a:ln>
            <a:noFill/>
          </a:ln>
        </p:spPr>
      </p:pic>
      <p:pic>
        <p:nvPicPr>
          <p:cNvPr id="166" name="Content Placeholder 80" descr="C:\Users\mnichola\AppData\Local\Microsoft\Windows\INetCache\Content.MSO\21909C5A.tmp"/>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6451526" y="5104415"/>
            <a:ext cx="436934" cy="405868"/>
          </a:xfrm>
          <a:prstGeom prst="rect">
            <a:avLst/>
          </a:prstGeom>
          <a:solidFill>
            <a:srgbClr val="FF0000"/>
          </a:solidFill>
          <a:ln>
            <a:noFill/>
          </a:ln>
        </p:spPr>
      </p:pic>
      <p:pic>
        <p:nvPicPr>
          <p:cNvPr id="167" name="Content Placeholder 80" descr="C:\Users\mnichola\AppData\Local\Microsoft\Windows\INetCache\Content.MSO\21909C5A.tmp"/>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436725" y="5120697"/>
            <a:ext cx="392377" cy="426223"/>
          </a:xfrm>
          <a:prstGeom prst="rect">
            <a:avLst/>
          </a:prstGeom>
          <a:noFill/>
          <a:ln>
            <a:noFill/>
          </a:ln>
        </p:spPr>
      </p:pic>
      <p:pic>
        <p:nvPicPr>
          <p:cNvPr id="168" name="Content Placeholder 80" descr="C:\Users\mnichola\AppData\Local\Microsoft\Windows\INetCache\Content.MSO\21909C5A.tmp"/>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848253" y="5120697"/>
            <a:ext cx="392377" cy="426223"/>
          </a:xfrm>
          <a:prstGeom prst="rect">
            <a:avLst/>
          </a:prstGeom>
          <a:noFill/>
          <a:ln>
            <a:noFill/>
          </a:ln>
        </p:spPr>
      </p:pic>
      <p:pic>
        <p:nvPicPr>
          <p:cNvPr id="169" name="Content Placeholder 80" descr="C:\Users\mnichola\AppData\Local\Microsoft\Windows\INetCache\Content.MSO\21909C5A.tmp"/>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010724" y="5764794"/>
            <a:ext cx="374814" cy="426223"/>
          </a:xfrm>
          <a:prstGeom prst="rect">
            <a:avLst/>
          </a:prstGeom>
          <a:noFill/>
          <a:ln>
            <a:noFill/>
          </a:ln>
        </p:spPr>
      </p:pic>
      <p:pic>
        <p:nvPicPr>
          <p:cNvPr id="170" name="Content Placeholder 80" descr="C:\Users\mnichola\AppData\Local\Microsoft\Windows\INetCache\Content.MSO\21909C5A.tmp"/>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6471294" y="5748512"/>
            <a:ext cx="436934" cy="405868"/>
          </a:xfrm>
          <a:prstGeom prst="rect">
            <a:avLst/>
          </a:prstGeom>
          <a:solidFill>
            <a:srgbClr val="FF0000"/>
          </a:solidFill>
          <a:ln>
            <a:noFill/>
          </a:ln>
        </p:spPr>
      </p:pic>
      <p:pic>
        <p:nvPicPr>
          <p:cNvPr id="171" name="Content Placeholder 80" descr="C:\Users\mnichola\AppData\Local\Microsoft\Windows\INetCache\Content.MSO\21909C5A.tmp"/>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456493" y="5764794"/>
            <a:ext cx="392377" cy="426223"/>
          </a:xfrm>
          <a:prstGeom prst="rect">
            <a:avLst/>
          </a:prstGeom>
          <a:noFill/>
          <a:ln>
            <a:noFill/>
          </a:ln>
        </p:spPr>
      </p:pic>
      <p:pic>
        <p:nvPicPr>
          <p:cNvPr id="172" name="Content Placeholder 80" descr="C:\Users\mnichola\AppData\Local\Microsoft\Windows\INetCache\Content.MSO\21909C5A.tmp"/>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868021" y="5764794"/>
            <a:ext cx="392377" cy="426223"/>
          </a:xfrm>
          <a:prstGeom prst="rect">
            <a:avLst/>
          </a:prstGeom>
          <a:noFill/>
          <a:ln>
            <a:noFill/>
          </a:ln>
        </p:spPr>
      </p:pic>
      <p:cxnSp>
        <p:nvCxnSpPr>
          <p:cNvPr id="10" name="Straight Connector 9"/>
          <p:cNvCxnSpPr/>
          <p:nvPr/>
        </p:nvCxnSpPr>
        <p:spPr>
          <a:xfrm flipV="1">
            <a:off x="299721" y="3412332"/>
            <a:ext cx="11368263" cy="112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49263" y="4087565"/>
            <a:ext cx="11250846" cy="31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441857" y="4754456"/>
            <a:ext cx="11258252" cy="1112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V="1">
            <a:off x="290368" y="5501080"/>
            <a:ext cx="11409741" cy="1046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V="1">
            <a:off x="318479" y="6260135"/>
            <a:ext cx="11381630" cy="1077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flipV="1">
            <a:off x="345759" y="2675290"/>
            <a:ext cx="11290100" cy="113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339021" y="1588955"/>
            <a:ext cx="31643" cy="47801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132883" y="1588955"/>
            <a:ext cx="28955" cy="48762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9796452" y="1540104"/>
            <a:ext cx="64250" cy="47745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0754846" y="2690158"/>
            <a:ext cx="40083" cy="35775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6414" y="1575610"/>
            <a:ext cx="64250" cy="4774501"/>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510098" y="1697038"/>
            <a:ext cx="1426128" cy="923330"/>
          </a:xfrm>
          <a:prstGeom prst="rect">
            <a:avLst/>
          </a:prstGeom>
          <a:noFill/>
        </p:spPr>
        <p:txBody>
          <a:bodyPr wrap="square" rtlCol="0">
            <a:spAutoFit/>
          </a:bodyPr>
          <a:lstStyle/>
          <a:p>
            <a:r>
              <a:rPr lang="en-CA" b="1" dirty="0"/>
              <a:t>Percentage Distribution for ALL </a:t>
            </a:r>
          </a:p>
        </p:txBody>
      </p:sp>
      <p:cxnSp>
        <p:nvCxnSpPr>
          <p:cNvPr id="181" name="Straight Connector 180"/>
          <p:cNvCxnSpPr/>
          <p:nvPr/>
        </p:nvCxnSpPr>
        <p:spPr>
          <a:xfrm>
            <a:off x="250726" y="1584356"/>
            <a:ext cx="48207" cy="4679838"/>
          </a:xfrm>
          <a:prstGeom prst="line">
            <a:avLst/>
          </a:prstGeom>
        </p:spPr>
        <p:style>
          <a:lnRef idx="1">
            <a:schemeClr val="accent1"/>
          </a:lnRef>
          <a:fillRef idx="0">
            <a:schemeClr val="accent1"/>
          </a:fillRef>
          <a:effectRef idx="0">
            <a:schemeClr val="accent1"/>
          </a:effectRef>
          <a:fontRef idx="minor">
            <a:schemeClr val="tx1"/>
          </a:fontRef>
        </p:style>
      </p:cxnSp>
      <p:sp>
        <p:nvSpPr>
          <p:cNvPr id="182" name="TextBox 181"/>
          <p:cNvSpPr txBox="1"/>
          <p:nvPr/>
        </p:nvSpPr>
        <p:spPr>
          <a:xfrm>
            <a:off x="4819703" y="2828687"/>
            <a:ext cx="778644" cy="461665"/>
          </a:xfrm>
          <a:prstGeom prst="rect">
            <a:avLst/>
          </a:prstGeom>
          <a:solidFill>
            <a:srgbClr val="7030A0"/>
          </a:solidFill>
        </p:spPr>
        <p:txBody>
          <a:bodyPr wrap="square" rtlCol="0">
            <a:spAutoFit/>
          </a:bodyPr>
          <a:lstStyle/>
          <a:p>
            <a:r>
              <a:rPr lang="en-CA" sz="2400" dirty="0">
                <a:solidFill>
                  <a:schemeClr val="bg1"/>
                </a:solidFill>
              </a:rPr>
              <a:t>20%</a:t>
            </a:r>
          </a:p>
        </p:txBody>
      </p:sp>
      <p:sp>
        <p:nvSpPr>
          <p:cNvPr id="183" name="TextBox 182"/>
          <p:cNvSpPr txBox="1"/>
          <p:nvPr/>
        </p:nvSpPr>
        <p:spPr>
          <a:xfrm>
            <a:off x="4854405" y="3568237"/>
            <a:ext cx="778644" cy="461665"/>
          </a:xfrm>
          <a:prstGeom prst="rect">
            <a:avLst/>
          </a:prstGeom>
          <a:solidFill>
            <a:srgbClr val="7030A0"/>
          </a:solidFill>
        </p:spPr>
        <p:txBody>
          <a:bodyPr wrap="square" rtlCol="0">
            <a:spAutoFit/>
          </a:bodyPr>
          <a:lstStyle/>
          <a:p>
            <a:r>
              <a:rPr lang="en-CA" sz="2400" dirty="0">
                <a:solidFill>
                  <a:schemeClr val="bg1"/>
                </a:solidFill>
              </a:rPr>
              <a:t>20%</a:t>
            </a:r>
          </a:p>
        </p:txBody>
      </p:sp>
      <p:sp>
        <p:nvSpPr>
          <p:cNvPr id="184" name="TextBox 183"/>
          <p:cNvSpPr txBox="1"/>
          <p:nvPr/>
        </p:nvSpPr>
        <p:spPr>
          <a:xfrm>
            <a:off x="4879148" y="5676002"/>
            <a:ext cx="778644" cy="461665"/>
          </a:xfrm>
          <a:prstGeom prst="rect">
            <a:avLst/>
          </a:prstGeom>
          <a:solidFill>
            <a:srgbClr val="7030A0"/>
          </a:solidFill>
        </p:spPr>
        <p:txBody>
          <a:bodyPr wrap="square" rtlCol="0">
            <a:spAutoFit/>
          </a:bodyPr>
          <a:lstStyle/>
          <a:p>
            <a:r>
              <a:rPr lang="en-CA" sz="2400" dirty="0">
                <a:solidFill>
                  <a:schemeClr val="bg1"/>
                </a:solidFill>
              </a:rPr>
              <a:t>20%</a:t>
            </a:r>
          </a:p>
        </p:txBody>
      </p:sp>
      <p:sp>
        <p:nvSpPr>
          <p:cNvPr id="185" name="TextBox 184"/>
          <p:cNvSpPr txBox="1"/>
          <p:nvPr/>
        </p:nvSpPr>
        <p:spPr>
          <a:xfrm>
            <a:off x="4870498" y="4298718"/>
            <a:ext cx="778644" cy="461665"/>
          </a:xfrm>
          <a:prstGeom prst="rect">
            <a:avLst/>
          </a:prstGeom>
          <a:solidFill>
            <a:srgbClr val="7030A0"/>
          </a:solidFill>
        </p:spPr>
        <p:txBody>
          <a:bodyPr wrap="square" rtlCol="0">
            <a:spAutoFit/>
          </a:bodyPr>
          <a:lstStyle/>
          <a:p>
            <a:r>
              <a:rPr lang="en-CA" sz="2400" dirty="0">
                <a:solidFill>
                  <a:schemeClr val="bg1"/>
                </a:solidFill>
              </a:rPr>
              <a:t>20%</a:t>
            </a:r>
          </a:p>
        </p:txBody>
      </p:sp>
      <p:sp>
        <p:nvSpPr>
          <p:cNvPr id="186" name="TextBox 185"/>
          <p:cNvSpPr txBox="1"/>
          <p:nvPr/>
        </p:nvSpPr>
        <p:spPr>
          <a:xfrm>
            <a:off x="4888060" y="4968757"/>
            <a:ext cx="778644" cy="461665"/>
          </a:xfrm>
          <a:prstGeom prst="rect">
            <a:avLst/>
          </a:prstGeom>
          <a:solidFill>
            <a:srgbClr val="7030A0"/>
          </a:solidFill>
        </p:spPr>
        <p:txBody>
          <a:bodyPr wrap="square" rtlCol="0">
            <a:spAutoFit/>
          </a:bodyPr>
          <a:lstStyle/>
          <a:p>
            <a:r>
              <a:rPr lang="en-CA" sz="2400" dirty="0">
                <a:solidFill>
                  <a:schemeClr val="bg1"/>
                </a:solidFill>
              </a:rPr>
              <a:t>20%</a:t>
            </a:r>
          </a:p>
        </p:txBody>
      </p:sp>
      <p:cxnSp>
        <p:nvCxnSpPr>
          <p:cNvPr id="187" name="Straight Connector 186"/>
          <p:cNvCxnSpPr/>
          <p:nvPr/>
        </p:nvCxnSpPr>
        <p:spPr>
          <a:xfrm>
            <a:off x="11635859" y="1489692"/>
            <a:ext cx="64250" cy="4774501"/>
          </a:xfrm>
          <a:prstGeom prst="line">
            <a:avLst/>
          </a:prstGeom>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9756266" y="1655651"/>
            <a:ext cx="1888132" cy="646331"/>
          </a:xfrm>
          <a:prstGeom prst="rect">
            <a:avLst/>
          </a:prstGeom>
          <a:noFill/>
        </p:spPr>
        <p:txBody>
          <a:bodyPr wrap="square" rtlCol="0">
            <a:spAutoFit/>
          </a:bodyPr>
          <a:lstStyle/>
          <a:p>
            <a:pPr algn="ctr"/>
            <a:r>
              <a:rPr lang="en-CA" dirty="0"/>
              <a:t>Disproportionality INDEX</a:t>
            </a:r>
          </a:p>
        </p:txBody>
      </p:sp>
      <p:cxnSp>
        <p:nvCxnSpPr>
          <p:cNvPr id="72" name="Straight Connector 71"/>
          <p:cNvCxnSpPr/>
          <p:nvPr/>
        </p:nvCxnSpPr>
        <p:spPr>
          <a:xfrm>
            <a:off x="9828577" y="2301982"/>
            <a:ext cx="18715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10742437" y="2305465"/>
            <a:ext cx="0" cy="369825"/>
          </a:xfrm>
          <a:prstGeom prst="line">
            <a:avLst/>
          </a:prstGeom>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10122105" y="2281821"/>
            <a:ext cx="370614" cy="461665"/>
          </a:xfrm>
          <a:prstGeom prst="rect">
            <a:avLst/>
          </a:prstGeom>
          <a:noFill/>
        </p:spPr>
        <p:txBody>
          <a:bodyPr wrap="none" rtlCol="0">
            <a:spAutoFit/>
          </a:bodyPr>
          <a:lstStyle/>
          <a:p>
            <a:r>
              <a:rPr lang="en-CA" sz="2400" b="1" dirty="0">
                <a:solidFill>
                  <a:srgbClr val="00B050"/>
                </a:solidFill>
              </a:rPr>
              <a:t>A</a:t>
            </a:r>
          </a:p>
        </p:txBody>
      </p:sp>
      <p:sp>
        <p:nvSpPr>
          <p:cNvPr id="78" name="TextBox 77"/>
          <p:cNvSpPr txBox="1"/>
          <p:nvPr/>
        </p:nvSpPr>
        <p:spPr>
          <a:xfrm>
            <a:off x="11067820" y="2302923"/>
            <a:ext cx="328936" cy="400110"/>
          </a:xfrm>
          <a:prstGeom prst="rect">
            <a:avLst/>
          </a:prstGeom>
          <a:noFill/>
        </p:spPr>
        <p:txBody>
          <a:bodyPr wrap="none" rtlCol="0">
            <a:spAutoFit/>
          </a:bodyPr>
          <a:lstStyle/>
          <a:p>
            <a:r>
              <a:rPr lang="en-CA" sz="2000" b="1" dirty="0">
                <a:solidFill>
                  <a:srgbClr val="FF0000"/>
                </a:solidFill>
              </a:rPr>
              <a:t>B</a:t>
            </a:r>
          </a:p>
        </p:txBody>
      </p:sp>
      <p:sp>
        <p:nvSpPr>
          <p:cNvPr id="79" name="TextBox 78"/>
          <p:cNvSpPr txBox="1"/>
          <p:nvPr/>
        </p:nvSpPr>
        <p:spPr>
          <a:xfrm>
            <a:off x="9972764" y="2899155"/>
            <a:ext cx="728084" cy="461665"/>
          </a:xfrm>
          <a:prstGeom prst="rect">
            <a:avLst/>
          </a:prstGeom>
          <a:noFill/>
        </p:spPr>
        <p:txBody>
          <a:bodyPr wrap="none" rtlCol="0">
            <a:spAutoFit/>
          </a:bodyPr>
          <a:lstStyle/>
          <a:p>
            <a:r>
              <a:rPr lang="en-CA" sz="2400" dirty="0"/>
              <a:t>1.00</a:t>
            </a:r>
          </a:p>
        </p:txBody>
      </p:sp>
      <p:sp>
        <p:nvSpPr>
          <p:cNvPr id="188" name="TextBox 187"/>
          <p:cNvSpPr txBox="1"/>
          <p:nvPr/>
        </p:nvSpPr>
        <p:spPr>
          <a:xfrm>
            <a:off x="9975308" y="3544254"/>
            <a:ext cx="728084" cy="461665"/>
          </a:xfrm>
          <a:prstGeom prst="rect">
            <a:avLst/>
          </a:prstGeom>
          <a:noFill/>
        </p:spPr>
        <p:txBody>
          <a:bodyPr wrap="none" rtlCol="0">
            <a:spAutoFit/>
          </a:bodyPr>
          <a:lstStyle/>
          <a:p>
            <a:r>
              <a:rPr lang="en-CA" sz="2400" dirty="0"/>
              <a:t>1.00</a:t>
            </a:r>
          </a:p>
        </p:txBody>
      </p:sp>
      <p:sp>
        <p:nvSpPr>
          <p:cNvPr id="189" name="TextBox 188"/>
          <p:cNvSpPr txBox="1"/>
          <p:nvPr/>
        </p:nvSpPr>
        <p:spPr>
          <a:xfrm>
            <a:off x="9972764" y="4224621"/>
            <a:ext cx="728084" cy="461665"/>
          </a:xfrm>
          <a:prstGeom prst="rect">
            <a:avLst/>
          </a:prstGeom>
          <a:noFill/>
        </p:spPr>
        <p:txBody>
          <a:bodyPr wrap="none" rtlCol="0">
            <a:spAutoFit/>
          </a:bodyPr>
          <a:lstStyle/>
          <a:p>
            <a:r>
              <a:rPr lang="en-CA" sz="2400" dirty="0"/>
              <a:t>1.25</a:t>
            </a:r>
          </a:p>
        </p:txBody>
      </p:sp>
      <p:sp>
        <p:nvSpPr>
          <p:cNvPr id="190" name="TextBox 189"/>
          <p:cNvSpPr txBox="1"/>
          <p:nvPr/>
        </p:nvSpPr>
        <p:spPr>
          <a:xfrm>
            <a:off x="10869951" y="2882486"/>
            <a:ext cx="728084" cy="461665"/>
          </a:xfrm>
          <a:prstGeom prst="rect">
            <a:avLst/>
          </a:prstGeom>
          <a:noFill/>
        </p:spPr>
        <p:txBody>
          <a:bodyPr wrap="none" rtlCol="0">
            <a:spAutoFit/>
          </a:bodyPr>
          <a:lstStyle/>
          <a:p>
            <a:r>
              <a:rPr lang="en-CA" sz="2400" dirty="0">
                <a:solidFill>
                  <a:srgbClr val="FF0000"/>
                </a:solidFill>
              </a:rPr>
              <a:t>0.25</a:t>
            </a:r>
          </a:p>
        </p:txBody>
      </p:sp>
      <p:sp>
        <p:nvSpPr>
          <p:cNvPr id="191" name="TextBox 190"/>
          <p:cNvSpPr txBox="1"/>
          <p:nvPr/>
        </p:nvSpPr>
        <p:spPr>
          <a:xfrm>
            <a:off x="10869950" y="3572417"/>
            <a:ext cx="728084" cy="461665"/>
          </a:xfrm>
          <a:prstGeom prst="rect">
            <a:avLst/>
          </a:prstGeom>
          <a:noFill/>
        </p:spPr>
        <p:txBody>
          <a:bodyPr wrap="none" rtlCol="0">
            <a:spAutoFit/>
          </a:bodyPr>
          <a:lstStyle/>
          <a:p>
            <a:r>
              <a:rPr lang="en-CA" sz="2400" dirty="0">
                <a:solidFill>
                  <a:srgbClr val="FF0000"/>
                </a:solidFill>
              </a:rPr>
              <a:t>0.75</a:t>
            </a:r>
          </a:p>
        </p:txBody>
      </p:sp>
      <p:sp>
        <p:nvSpPr>
          <p:cNvPr id="192" name="TextBox 191"/>
          <p:cNvSpPr txBox="1"/>
          <p:nvPr/>
        </p:nvSpPr>
        <p:spPr>
          <a:xfrm>
            <a:off x="10026559" y="4981563"/>
            <a:ext cx="728084" cy="461665"/>
          </a:xfrm>
          <a:prstGeom prst="rect">
            <a:avLst/>
          </a:prstGeom>
          <a:noFill/>
        </p:spPr>
        <p:txBody>
          <a:bodyPr wrap="none" rtlCol="0">
            <a:spAutoFit/>
          </a:bodyPr>
          <a:lstStyle/>
          <a:p>
            <a:r>
              <a:rPr lang="en-CA" sz="2400" dirty="0"/>
              <a:t>1.00</a:t>
            </a:r>
          </a:p>
        </p:txBody>
      </p:sp>
      <p:sp>
        <p:nvSpPr>
          <p:cNvPr id="193" name="TextBox 192"/>
          <p:cNvSpPr txBox="1"/>
          <p:nvPr/>
        </p:nvSpPr>
        <p:spPr>
          <a:xfrm>
            <a:off x="10891587" y="4275529"/>
            <a:ext cx="728084" cy="461665"/>
          </a:xfrm>
          <a:prstGeom prst="rect">
            <a:avLst/>
          </a:prstGeom>
          <a:noFill/>
        </p:spPr>
        <p:txBody>
          <a:bodyPr wrap="none" rtlCol="0">
            <a:spAutoFit/>
          </a:bodyPr>
          <a:lstStyle/>
          <a:p>
            <a:r>
              <a:rPr lang="en-CA" sz="2400" dirty="0"/>
              <a:t>1.00</a:t>
            </a:r>
          </a:p>
        </p:txBody>
      </p:sp>
      <p:sp>
        <p:nvSpPr>
          <p:cNvPr id="194" name="TextBox 193"/>
          <p:cNvSpPr txBox="1"/>
          <p:nvPr/>
        </p:nvSpPr>
        <p:spPr>
          <a:xfrm>
            <a:off x="10050995" y="5657449"/>
            <a:ext cx="728084" cy="461665"/>
          </a:xfrm>
          <a:prstGeom prst="rect">
            <a:avLst/>
          </a:prstGeom>
          <a:noFill/>
        </p:spPr>
        <p:txBody>
          <a:bodyPr wrap="none" rtlCol="0">
            <a:spAutoFit/>
          </a:bodyPr>
          <a:lstStyle/>
          <a:p>
            <a:r>
              <a:rPr lang="en-CA" sz="2400" dirty="0"/>
              <a:t>0.75</a:t>
            </a:r>
          </a:p>
        </p:txBody>
      </p:sp>
      <p:sp>
        <p:nvSpPr>
          <p:cNvPr id="195" name="TextBox 194"/>
          <p:cNvSpPr txBox="1"/>
          <p:nvPr/>
        </p:nvSpPr>
        <p:spPr>
          <a:xfrm>
            <a:off x="10923030" y="4955307"/>
            <a:ext cx="728084" cy="461665"/>
          </a:xfrm>
          <a:prstGeom prst="rect">
            <a:avLst/>
          </a:prstGeom>
          <a:noFill/>
        </p:spPr>
        <p:txBody>
          <a:bodyPr wrap="none" rtlCol="0">
            <a:spAutoFit/>
          </a:bodyPr>
          <a:lstStyle/>
          <a:p>
            <a:r>
              <a:rPr lang="en-CA" sz="2400" dirty="0">
                <a:solidFill>
                  <a:srgbClr val="FF0000"/>
                </a:solidFill>
              </a:rPr>
              <a:t>1.50</a:t>
            </a:r>
          </a:p>
        </p:txBody>
      </p:sp>
      <p:sp>
        <p:nvSpPr>
          <p:cNvPr id="196" name="TextBox 195"/>
          <p:cNvSpPr txBox="1"/>
          <p:nvPr/>
        </p:nvSpPr>
        <p:spPr>
          <a:xfrm>
            <a:off x="10915403" y="5625095"/>
            <a:ext cx="728084" cy="461665"/>
          </a:xfrm>
          <a:prstGeom prst="rect">
            <a:avLst/>
          </a:prstGeom>
          <a:noFill/>
        </p:spPr>
        <p:txBody>
          <a:bodyPr wrap="none" rtlCol="0">
            <a:spAutoFit/>
          </a:bodyPr>
          <a:lstStyle/>
          <a:p>
            <a:r>
              <a:rPr lang="en-CA" sz="2400" dirty="0">
                <a:solidFill>
                  <a:srgbClr val="FF0000"/>
                </a:solidFill>
              </a:rPr>
              <a:t>1.50</a:t>
            </a:r>
          </a:p>
        </p:txBody>
      </p:sp>
      <p:cxnSp>
        <p:nvCxnSpPr>
          <p:cNvPr id="197" name="Straight Connector 196"/>
          <p:cNvCxnSpPr/>
          <p:nvPr/>
        </p:nvCxnSpPr>
        <p:spPr>
          <a:xfrm flipV="1">
            <a:off x="234683" y="1554216"/>
            <a:ext cx="11408804" cy="3014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49263" y="2063692"/>
            <a:ext cx="870431" cy="646331"/>
          </a:xfrm>
          <a:prstGeom prst="rect">
            <a:avLst/>
          </a:prstGeom>
          <a:noFill/>
        </p:spPr>
        <p:txBody>
          <a:bodyPr wrap="none" rtlCol="0">
            <a:spAutoFit/>
          </a:bodyPr>
          <a:lstStyle/>
          <a:p>
            <a:r>
              <a:rPr lang="en-CA" dirty="0" smtClean="0"/>
              <a:t>Salary </a:t>
            </a:r>
          </a:p>
          <a:p>
            <a:r>
              <a:rPr lang="en-CA" dirty="0" smtClean="0"/>
              <a:t>Range </a:t>
            </a:r>
            <a:r>
              <a:rPr lang="en-CA" dirty="0" err="1" smtClean="0"/>
              <a:t>i</a:t>
            </a:r>
            <a:endParaRPr lang="en-CA" dirty="0"/>
          </a:p>
        </p:txBody>
      </p:sp>
      <p:sp>
        <p:nvSpPr>
          <p:cNvPr id="6" name="TextBox 5"/>
          <p:cNvSpPr txBox="1"/>
          <p:nvPr/>
        </p:nvSpPr>
        <p:spPr>
          <a:xfrm>
            <a:off x="1713514" y="696011"/>
            <a:ext cx="8313045" cy="369332"/>
          </a:xfrm>
          <a:prstGeom prst="rect">
            <a:avLst/>
          </a:prstGeom>
          <a:noFill/>
        </p:spPr>
        <p:txBody>
          <a:bodyPr wrap="none" rtlCol="0">
            <a:spAutoFit/>
          </a:bodyPr>
          <a:lstStyle/>
          <a:p>
            <a:pPr algn="ctr"/>
            <a:r>
              <a:rPr lang="en-CA" dirty="0"/>
              <a:t>Department X has 500 employees.  Representation of Group A = 4%; and Group B = 4%</a:t>
            </a:r>
          </a:p>
        </p:txBody>
      </p:sp>
      <mc:AlternateContent xmlns:mc="http://schemas.openxmlformats.org/markup-compatibility/2006">
        <mc:Choice xmlns:a14="http://schemas.microsoft.com/office/drawing/2010/main" Requires="a14">
          <p:sp>
            <p:nvSpPr>
              <p:cNvPr id="7" name="Rectangle 6"/>
              <p:cNvSpPr/>
              <p:nvPr/>
            </p:nvSpPr>
            <p:spPr>
              <a:xfrm>
                <a:off x="3349194" y="1041405"/>
                <a:ext cx="22004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CA"/>
                        <m:t>𝐷𝐼</m:t>
                      </m:r>
                      <m:r>
                        <m:rPr>
                          <m:nor/>
                        </m:rPr>
                        <a:rPr lang="en-CA"/>
                        <m:t> </m:t>
                      </m:r>
                      <m:r>
                        <m:rPr>
                          <m:nor/>
                        </m:rPr>
                        <a:rPr lang="en-CA" baseline="-25000"/>
                        <m:t>𝐺𝑟𝑜𝑢𝑝</m:t>
                      </m:r>
                      <m:r>
                        <m:rPr>
                          <m:nor/>
                        </m:rPr>
                        <a:rPr lang="en-CA" baseline="-25000"/>
                        <m:t> </m:t>
                      </m:r>
                      <m:r>
                        <m:rPr>
                          <m:nor/>
                        </m:rPr>
                        <a:rPr lang="en-CA" baseline="-25000"/>
                        <m:t>𝑋</m:t>
                      </m:r>
                      <m:r>
                        <m:rPr>
                          <m:nor/>
                        </m:rPr>
                        <a:rPr lang="en-CA" baseline="-25000"/>
                        <m:t>; </m:t>
                      </m:r>
                      <m:r>
                        <m:rPr>
                          <m:nor/>
                        </m:rPr>
                        <a:rPr lang="en-CA" baseline="-25000"/>
                        <m:t>𝑆𝑎𝑙𝑎𝑟𝑦</m:t>
                      </m:r>
                      <m:r>
                        <m:rPr>
                          <m:nor/>
                        </m:rPr>
                        <a:rPr lang="en-CA" baseline="-25000"/>
                        <m:t> </m:t>
                      </m:r>
                      <m:r>
                        <m:rPr>
                          <m:nor/>
                        </m:rPr>
                        <a:rPr lang="en-CA" baseline="-25000"/>
                        <m:t>𝑟𝑎𝑛𝑔𝑒</m:t>
                      </m:r>
                      <m:r>
                        <m:rPr>
                          <m:nor/>
                        </m:rPr>
                        <a:rPr lang="en-CA" baseline="-25000"/>
                        <m:t> </m:t>
                      </m:r>
                      <m:r>
                        <m:rPr>
                          <m:nor/>
                        </m:rPr>
                        <a:rPr lang="en-CA" baseline="-25000"/>
                        <m:t>𝑖</m:t>
                      </m:r>
                    </m:oMath>
                  </m:oMathPara>
                </a14:m>
                <a:endParaRPr lang="en-CA" dirty="0"/>
              </a:p>
            </p:txBody>
          </p:sp>
        </mc:Choice>
        <mc:Fallback>
          <p:sp>
            <p:nvSpPr>
              <p:cNvPr id="7" name="Rectangle 6"/>
              <p:cNvSpPr>
                <a:spLocks noRot="1" noChangeAspect="1" noMove="1" noResize="1" noEditPoints="1" noAdjustHandles="1" noChangeArrowheads="1" noChangeShapeType="1" noTextEdit="1"/>
              </p:cNvSpPr>
              <p:nvPr/>
            </p:nvSpPr>
            <p:spPr>
              <a:xfrm>
                <a:off x="3349194" y="1041405"/>
                <a:ext cx="2200474" cy="369332"/>
              </a:xfrm>
              <a:prstGeom prst="rect">
                <a:avLst/>
              </a:prstGeom>
              <a:blipFill>
                <a:blip r:embed="rId3"/>
                <a:stretch>
                  <a:fillRect b="-6667"/>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5461359" y="1104772"/>
                <a:ext cx="4106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i="1">
                          <a:latin typeface="Cambria Math" panose="02040503050406030204" pitchFamily="18" charset="0"/>
                        </a:rPr>
                        <m:t>=</m:t>
                      </m:r>
                    </m:oMath>
                  </m:oMathPara>
                </a14:m>
                <a:endParaRPr lang="en-CA" dirty="0"/>
              </a:p>
            </p:txBody>
          </p:sp>
        </mc:Choice>
        <mc:Fallback>
          <p:sp>
            <p:nvSpPr>
              <p:cNvPr id="8" name="Rectangle 7"/>
              <p:cNvSpPr>
                <a:spLocks noRot="1" noChangeAspect="1" noMove="1" noResize="1" noEditPoints="1" noAdjustHandles="1" noChangeArrowheads="1" noChangeShapeType="1" noTextEdit="1"/>
              </p:cNvSpPr>
              <p:nvPr/>
            </p:nvSpPr>
            <p:spPr>
              <a:xfrm>
                <a:off x="5461359" y="1104772"/>
                <a:ext cx="410690" cy="369332"/>
              </a:xfrm>
              <a:prstGeom prst="rect">
                <a:avLst/>
              </a:prstGeom>
              <a:blipFill>
                <a:blip r:embed="rId4"/>
                <a:stretch>
                  <a:fillRect/>
                </a:stretch>
              </a:blipFill>
            </p:spPr>
            <p:txBody>
              <a:bodyPr/>
              <a:lstStyle/>
              <a:p>
                <a:r>
                  <a:rPr lang="en-CA">
                    <a:noFill/>
                  </a:rPr>
                  <a:t> </a:t>
                </a:r>
              </a:p>
            </p:txBody>
          </p:sp>
        </mc:Fallback>
      </mc:AlternateContent>
      <mc:AlternateContent xmlns:mc="http://schemas.openxmlformats.org/markup-compatibility/2006">
        <mc:Choice xmlns:a14="http://schemas.microsoft.com/office/drawing/2010/main" Requires="a14">
          <p:sp>
            <p:nvSpPr>
              <p:cNvPr id="95" name="TextBox 94"/>
              <p:cNvSpPr txBox="1"/>
              <p:nvPr/>
            </p:nvSpPr>
            <p:spPr>
              <a:xfrm>
                <a:off x="5820518" y="1072891"/>
                <a:ext cx="2078005" cy="4115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CA" sz="1000" i="1">
                              <a:latin typeface="Cambria Math" panose="02040503050406030204" pitchFamily="18" charset="0"/>
                            </a:rPr>
                          </m:ctrlPr>
                        </m:fPr>
                        <m:num>
                          <m:r>
                            <a:rPr lang="en-CA" sz="1000" i="1">
                              <a:latin typeface="Cambria Math" panose="02040503050406030204" pitchFamily="18" charset="0"/>
                            </a:rPr>
                            <m:t>% </m:t>
                          </m:r>
                          <m:r>
                            <a:rPr lang="en-CA" sz="1000" i="1">
                              <a:latin typeface="Cambria Math" panose="02040503050406030204" pitchFamily="18" charset="0"/>
                            </a:rPr>
                            <m:t>𝐺𝑟𝑜𝑢𝑝</m:t>
                          </m:r>
                          <m:r>
                            <a:rPr lang="en-CA" sz="1000" i="1">
                              <a:latin typeface="Cambria Math" panose="02040503050406030204" pitchFamily="18" charset="0"/>
                            </a:rPr>
                            <m:t> </m:t>
                          </m:r>
                          <m:r>
                            <a:rPr lang="en-CA" sz="1000" i="1">
                              <a:latin typeface="Cambria Math" panose="02040503050406030204" pitchFamily="18" charset="0"/>
                            </a:rPr>
                            <m:t>𝑋</m:t>
                          </m:r>
                          <m:r>
                            <a:rPr lang="en-CA" sz="1000" i="1">
                              <a:latin typeface="Cambria Math" panose="02040503050406030204" pitchFamily="18" charset="0"/>
                            </a:rPr>
                            <m:t>;</m:t>
                          </m:r>
                          <m:r>
                            <a:rPr lang="en-CA" sz="1000" i="1">
                              <a:latin typeface="Cambria Math" panose="02040503050406030204" pitchFamily="18" charset="0"/>
                            </a:rPr>
                            <m:t>𝑆𝑎𝑙𝑎𝑟𝑦</m:t>
                          </m:r>
                          <m:r>
                            <a:rPr lang="en-CA" sz="1000" i="1">
                              <a:latin typeface="Cambria Math" panose="02040503050406030204" pitchFamily="18" charset="0"/>
                            </a:rPr>
                            <m:t> </m:t>
                          </m:r>
                          <m:r>
                            <a:rPr lang="en-CA" sz="1000" i="1">
                              <a:latin typeface="Cambria Math" panose="02040503050406030204" pitchFamily="18" charset="0"/>
                            </a:rPr>
                            <m:t>𝑟𝑎𝑛𝑔𝑒</m:t>
                          </m:r>
                          <m:r>
                            <a:rPr lang="en-CA" sz="1000" i="1">
                              <a:latin typeface="Cambria Math" panose="02040503050406030204" pitchFamily="18" charset="0"/>
                            </a:rPr>
                            <m:t> </m:t>
                          </m:r>
                          <m:r>
                            <a:rPr lang="en-CA" sz="1000" i="1">
                              <a:latin typeface="Cambria Math" panose="02040503050406030204" pitchFamily="18" charset="0"/>
                            </a:rPr>
                            <m:t>𝑖</m:t>
                          </m:r>
                        </m:num>
                        <m:den>
                          <m:r>
                            <a:rPr lang="en-CA" sz="1000" i="1">
                              <a:latin typeface="Cambria Math" panose="02040503050406030204" pitchFamily="18" charset="0"/>
                            </a:rPr>
                            <m:t>% </m:t>
                          </m:r>
                          <m:r>
                            <a:rPr lang="en-CA" sz="1000" i="1">
                              <a:latin typeface="Cambria Math" panose="02040503050406030204" pitchFamily="18" charset="0"/>
                            </a:rPr>
                            <m:t>𝐴𝑙𝑙</m:t>
                          </m:r>
                          <m:r>
                            <a:rPr lang="en-CA" sz="1000" i="1">
                              <a:latin typeface="Cambria Math" panose="02040503050406030204" pitchFamily="18" charset="0"/>
                            </a:rPr>
                            <m:t> </m:t>
                          </m:r>
                          <m:r>
                            <a:rPr lang="en-CA" sz="1000" i="1">
                              <a:latin typeface="Cambria Math" panose="02040503050406030204" pitchFamily="18" charset="0"/>
                            </a:rPr>
                            <m:t>𝐸𝑚𝑝𝑙𝑜𝑦𝑒𝑒𝑠</m:t>
                          </m:r>
                          <m:r>
                            <a:rPr lang="en-CA" sz="1000" i="1">
                              <a:latin typeface="Cambria Math" panose="02040503050406030204" pitchFamily="18" charset="0"/>
                            </a:rPr>
                            <m:t>;</m:t>
                          </m:r>
                          <m:r>
                            <a:rPr lang="en-CA" sz="1000" i="1">
                              <a:latin typeface="Cambria Math" panose="02040503050406030204" pitchFamily="18" charset="0"/>
                            </a:rPr>
                            <m:t>𝑆𝑎𝑙𝑎𝑟𝑦</m:t>
                          </m:r>
                          <m:r>
                            <a:rPr lang="en-CA" sz="1000" i="1">
                              <a:latin typeface="Cambria Math" panose="02040503050406030204" pitchFamily="18" charset="0"/>
                            </a:rPr>
                            <m:t> </m:t>
                          </m:r>
                          <m:r>
                            <a:rPr lang="en-CA" sz="1000" i="1">
                              <a:latin typeface="Cambria Math" panose="02040503050406030204" pitchFamily="18" charset="0"/>
                            </a:rPr>
                            <m:t>𝑟𝑎𝑛𝑔𝑒</m:t>
                          </m:r>
                          <m:r>
                            <a:rPr lang="en-CA" sz="1000" i="1">
                              <a:latin typeface="Cambria Math" panose="02040503050406030204" pitchFamily="18" charset="0"/>
                            </a:rPr>
                            <m:t> </m:t>
                          </m:r>
                          <m:r>
                            <a:rPr lang="en-CA" sz="1000" i="1">
                              <a:latin typeface="Cambria Math" panose="02040503050406030204" pitchFamily="18" charset="0"/>
                            </a:rPr>
                            <m:t>𝑖</m:t>
                          </m:r>
                        </m:den>
                      </m:f>
                    </m:oMath>
                  </m:oMathPara>
                </a14:m>
                <a:endParaRPr lang="en-CA" sz="1000" dirty="0"/>
              </a:p>
            </p:txBody>
          </p:sp>
        </mc:Choice>
        <mc:Fallback>
          <p:sp>
            <p:nvSpPr>
              <p:cNvPr id="95" name="TextBox 94"/>
              <p:cNvSpPr txBox="1">
                <a:spLocks noRot="1" noChangeAspect="1" noMove="1" noResize="1" noEditPoints="1" noAdjustHandles="1" noChangeArrowheads="1" noChangeShapeType="1" noTextEdit="1"/>
              </p:cNvSpPr>
              <p:nvPr/>
            </p:nvSpPr>
            <p:spPr>
              <a:xfrm>
                <a:off x="5820518" y="1072891"/>
                <a:ext cx="2078005" cy="411523"/>
              </a:xfrm>
              <a:prstGeom prst="rect">
                <a:avLst/>
              </a:prstGeom>
              <a:blipFill>
                <a:blip r:embed="rId5"/>
                <a:stretch>
                  <a:fillRect/>
                </a:stretch>
              </a:blipFill>
            </p:spPr>
            <p:txBody>
              <a:bodyPr/>
              <a:lstStyle/>
              <a:p>
                <a:r>
                  <a:rPr lang="en-CA">
                    <a:noFill/>
                  </a:rPr>
                  <a:t> </a:t>
                </a:r>
              </a:p>
            </p:txBody>
          </p:sp>
        </mc:Fallback>
      </mc:AlternateContent>
      <p:sp>
        <p:nvSpPr>
          <p:cNvPr id="96" name="TextBox 95"/>
          <p:cNvSpPr txBox="1"/>
          <p:nvPr/>
        </p:nvSpPr>
        <p:spPr>
          <a:xfrm>
            <a:off x="369116" y="503339"/>
            <a:ext cx="476412" cy="369332"/>
          </a:xfrm>
          <a:prstGeom prst="rect">
            <a:avLst/>
          </a:prstGeom>
          <a:solidFill>
            <a:schemeClr val="accent2">
              <a:lumMod val="20000"/>
              <a:lumOff val="80000"/>
            </a:schemeClr>
          </a:solidFill>
        </p:spPr>
        <p:txBody>
          <a:bodyPr wrap="none" rtlCol="0">
            <a:spAutoFit/>
          </a:bodyPr>
          <a:lstStyle/>
          <a:p>
            <a:r>
              <a:rPr lang="en-CA" dirty="0" smtClean="0"/>
              <a:t>2.4</a:t>
            </a:r>
            <a:endParaRPr lang="en-CA" dirty="0"/>
          </a:p>
        </p:txBody>
      </p:sp>
    </p:spTree>
    <p:extLst>
      <p:ext uri="{BB962C8B-B14F-4D97-AF65-F5344CB8AC3E}">
        <p14:creationId xmlns:p14="http://schemas.microsoft.com/office/powerpoint/2010/main" val="211062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964735" y="1816666"/>
                <a:ext cx="10350966" cy="3966086"/>
              </a:xfrm>
              <a:prstGeom prst="rect">
                <a:avLst/>
              </a:prstGeom>
            </p:spPr>
            <p:txBody>
              <a:bodyPr wrap="square">
                <a:spAutoFit/>
              </a:bodyPr>
              <a:lstStyle/>
              <a:p>
                <a:pPr>
                  <a:lnSpc>
                    <a:spcPct val="107000"/>
                  </a:lnSpc>
                  <a:spcAft>
                    <a:spcPts val="800"/>
                  </a:spcAft>
                </a:pPr>
                <a:r>
                  <a:rPr lang="en-CA" sz="2000" dirty="0">
                    <a:latin typeface="Calibri" panose="020F0502020204030204" pitchFamily="34" charset="0"/>
                    <a:ea typeface="Calibri" panose="020F0502020204030204" pitchFamily="34" charset="0"/>
                    <a:cs typeface="Times New Roman" panose="02020603050405020304" pitchFamily="18" charset="0"/>
                  </a:rPr>
                  <a:t>A Disproportionality Index (DI)is a measure of a group’s equitable distribution. </a:t>
                </a:r>
              </a:p>
              <a:p>
                <a:pPr>
                  <a:lnSpc>
                    <a:spcPct val="107000"/>
                  </a:lnSpc>
                  <a:spcAft>
                    <a:spcPts val="800"/>
                  </a:spcAft>
                </a:pPr>
                <a:endParaRPr lang="en-CA"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2000" dirty="0">
                    <a:latin typeface="Calibri" panose="020F0502020204030204" pitchFamily="34" charset="0"/>
                    <a:ea typeface="Calibri" panose="020F0502020204030204" pitchFamily="34" charset="0"/>
                    <a:cs typeface="Times New Roman" panose="02020603050405020304" pitchFamily="18" charset="0"/>
                  </a:rPr>
                  <a:t>The higher value of the index, the more overrepresented the group is compared to the representation in the reference population.  DI values could be used to examine the representation of a group (e.g., Black employees) in the EX cadre or across salary ranges to find evidence for barriers to advancement or stagnation in lower levels.</a:t>
                </a:r>
              </a:p>
              <a:p>
                <a:pPr>
                  <a:lnSpc>
                    <a:spcPct val="107000"/>
                  </a:lnSpc>
                  <a:spcAft>
                    <a:spcPts val="800"/>
                  </a:spcAft>
                </a:pPr>
                <a:r>
                  <a:rPr lang="en-CA" sz="2000" dirty="0">
                    <a:latin typeface="Calibri" panose="020F0502020204030204" pitchFamily="34" charset="0"/>
                    <a:ea typeface="Calibri" panose="020F0502020204030204" pitchFamily="34" charset="0"/>
                    <a:cs typeface="Times New Roman" panose="02020603050405020304" pitchFamily="18" charset="0"/>
                  </a:rPr>
                  <a:t> Disproportionality Index (DI) for the EX Cadre Representation for X  =   </a:t>
                </a:r>
                <a14:m>
                  <m:oMath xmlns:m="http://schemas.openxmlformats.org/officeDocument/2006/math">
                    <m:f>
                      <m:fPr>
                        <m:ctrlPr>
                          <a:rPr lang="en-CA" sz="2000" i="1" smtClean="0">
                            <a:latin typeface="Cambria Math" panose="02040503050406030204" pitchFamily="18" charset="0"/>
                          </a:rPr>
                        </m:ctrlPr>
                      </m:fPr>
                      <m:num>
                        <m:r>
                          <m:rPr>
                            <m:nor/>
                          </m:rPr>
                          <a:rPr lang="en-CA" sz="2000"/>
                          <m:t>% </m:t>
                        </m:r>
                        <m:r>
                          <m:rPr>
                            <m:nor/>
                          </m:rPr>
                          <a:rPr lang="en-CA" sz="2000" baseline="-25000"/>
                          <m:t>Group</m:t>
                        </m:r>
                        <m:r>
                          <m:rPr>
                            <m:nor/>
                          </m:rPr>
                          <a:rPr lang="en-CA" sz="2000" baseline="-25000"/>
                          <m:t> </m:t>
                        </m:r>
                        <m:r>
                          <m:rPr>
                            <m:nor/>
                          </m:rPr>
                          <a:rPr lang="en-CA" sz="2000" baseline="-25000"/>
                          <m:t>X</m:t>
                        </m:r>
                        <m:r>
                          <m:rPr>
                            <m:nor/>
                          </m:rPr>
                          <a:rPr lang="en-CA" sz="2000" baseline="-25000"/>
                          <m:t>; </m:t>
                        </m:r>
                        <m:r>
                          <m:rPr>
                            <m:nor/>
                          </m:rPr>
                          <a:rPr lang="en-CA" sz="2000" b="0" i="0" baseline="-25000" smtClean="0"/>
                          <m:t>EX</m:t>
                        </m:r>
                        <m:r>
                          <m:rPr>
                            <m:nor/>
                          </m:rPr>
                          <a:rPr lang="en-CA" sz="2000" b="0" i="0" baseline="-25000" smtClean="0"/>
                          <m:t> </m:t>
                        </m:r>
                        <m:r>
                          <m:rPr>
                            <m:nor/>
                          </m:rPr>
                          <a:rPr lang="en-CA" sz="2000" b="0" i="0" baseline="-25000" smtClean="0"/>
                          <m:t>Representation</m:t>
                        </m:r>
                        <m:r>
                          <m:rPr>
                            <m:nor/>
                          </m:rPr>
                          <a:rPr lang="en-CA" sz="2000"/>
                          <m:t> </m:t>
                        </m:r>
                      </m:num>
                      <m:den>
                        <m:r>
                          <m:rPr>
                            <m:nor/>
                          </m:rPr>
                          <a:rPr lang="en-CA" sz="2000"/>
                          <m:t>% </m:t>
                        </m:r>
                        <m:r>
                          <m:rPr>
                            <m:nor/>
                          </m:rPr>
                          <a:rPr lang="en-CA" sz="2000" baseline="-25000"/>
                          <m:t>All</m:t>
                        </m:r>
                        <m:r>
                          <m:rPr>
                            <m:nor/>
                          </m:rPr>
                          <a:rPr lang="en-CA" sz="2000" baseline="-25000"/>
                          <m:t> </m:t>
                        </m:r>
                        <m:r>
                          <m:rPr>
                            <m:nor/>
                          </m:rPr>
                          <a:rPr lang="en-CA" sz="2000" baseline="-25000"/>
                          <m:t>Employees</m:t>
                        </m:r>
                        <m:r>
                          <m:rPr>
                            <m:nor/>
                          </m:rPr>
                          <a:rPr lang="en-CA" sz="2000" baseline="-25000"/>
                          <m:t>; </m:t>
                        </m:r>
                        <m:r>
                          <m:rPr>
                            <m:nor/>
                          </m:rPr>
                          <a:rPr lang="en-CA" sz="2000" b="0" i="0" baseline="-25000" smtClean="0"/>
                          <m:t>EX</m:t>
                        </m:r>
                        <m:r>
                          <m:rPr>
                            <m:nor/>
                          </m:rPr>
                          <a:rPr lang="en-CA" sz="2000" b="0" i="0" baseline="-25000" smtClean="0"/>
                          <m:t> </m:t>
                        </m:r>
                        <m:r>
                          <m:rPr>
                            <m:nor/>
                          </m:rPr>
                          <a:rPr lang="en-CA" sz="2000" b="0" i="0" baseline="-25000" smtClean="0"/>
                          <m:t>Representation</m:t>
                        </m:r>
                        <m:r>
                          <m:rPr>
                            <m:nor/>
                          </m:rPr>
                          <a:rPr lang="en-CA" sz="2000"/>
                          <m:t> </m:t>
                        </m:r>
                      </m:den>
                    </m:f>
                  </m:oMath>
                </a14:m>
                <a:endParaRPr lang="en-CA" sz="2000" dirty="0"/>
              </a:p>
              <a:p>
                <a:endParaRPr lang="en-CA" sz="2000" dirty="0"/>
              </a:p>
              <a:p>
                <a:pPr>
                  <a:lnSpc>
                    <a:spcPct val="107000"/>
                  </a:lnSpc>
                  <a:spcAft>
                    <a:spcPts val="800"/>
                  </a:spcAft>
                </a:pPr>
                <a:endParaRPr lang="en-CA"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dirty="0">
                    <a:latin typeface="Calibri" panose="020F0502020204030204" pitchFamily="34" charset="0"/>
                    <a:ea typeface="Calibri" panose="020F0502020204030204" pitchFamily="34" charset="0"/>
                    <a:cs typeface="Times New Roman" panose="02020603050405020304" pitchFamily="18" charset="0"/>
                  </a:rPr>
                  <a:t> </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964735" y="1816666"/>
                <a:ext cx="10350966" cy="3966086"/>
              </a:xfrm>
              <a:prstGeom prst="rect">
                <a:avLst/>
              </a:prstGeom>
              <a:blipFill>
                <a:blip r:embed="rId2"/>
                <a:stretch>
                  <a:fillRect l="-589" t="-614"/>
                </a:stretch>
              </a:blipFill>
            </p:spPr>
            <p:txBody>
              <a:bodyPr/>
              <a:lstStyle/>
              <a:p>
                <a:r>
                  <a:rPr lang="en-CA">
                    <a:noFill/>
                  </a:rPr>
                  <a:t> </a:t>
                </a:r>
              </a:p>
            </p:txBody>
          </p:sp>
        </mc:Fallback>
      </mc:AlternateContent>
      <p:sp>
        <p:nvSpPr>
          <p:cNvPr id="3" name="TextBox 2"/>
          <p:cNvSpPr txBox="1"/>
          <p:nvPr/>
        </p:nvSpPr>
        <p:spPr>
          <a:xfrm>
            <a:off x="3673928" y="898071"/>
            <a:ext cx="4605748" cy="523220"/>
          </a:xfrm>
          <a:prstGeom prst="rect">
            <a:avLst/>
          </a:prstGeom>
          <a:noFill/>
        </p:spPr>
        <p:txBody>
          <a:bodyPr wrap="none" rtlCol="0">
            <a:spAutoFit/>
          </a:bodyPr>
          <a:lstStyle/>
          <a:p>
            <a:r>
              <a:rPr lang="en-CA" sz="2800" dirty="0">
                <a:latin typeface="Calibri" panose="020F0502020204030204" pitchFamily="34" charset="0"/>
                <a:ea typeface="Calibri" panose="020F0502020204030204" pitchFamily="34" charset="0"/>
                <a:cs typeface="Times New Roman" panose="02020603050405020304" pitchFamily="18" charset="0"/>
              </a:rPr>
              <a:t>A Disproportionality Index (DI)</a:t>
            </a:r>
            <a:endParaRPr lang="en-CA" sz="2800" dirty="0"/>
          </a:p>
        </p:txBody>
      </p:sp>
      <p:sp>
        <p:nvSpPr>
          <p:cNvPr id="4" name="TextBox 3"/>
          <p:cNvSpPr txBox="1"/>
          <p:nvPr/>
        </p:nvSpPr>
        <p:spPr>
          <a:xfrm>
            <a:off x="369116" y="503339"/>
            <a:ext cx="476412" cy="369332"/>
          </a:xfrm>
          <a:prstGeom prst="rect">
            <a:avLst/>
          </a:prstGeom>
          <a:solidFill>
            <a:schemeClr val="accent2">
              <a:lumMod val="20000"/>
              <a:lumOff val="80000"/>
            </a:schemeClr>
          </a:solidFill>
        </p:spPr>
        <p:txBody>
          <a:bodyPr wrap="none" rtlCol="0">
            <a:spAutoFit/>
          </a:bodyPr>
          <a:lstStyle/>
          <a:p>
            <a:r>
              <a:rPr lang="en-CA" dirty="0" smtClean="0"/>
              <a:t>2.5</a:t>
            </a:r>
            <a:endParaRPr lang="en-CA" dirty="0"/>
          </a:p>
        </p:txBody>
      </p:sp>
    </p:spTree>
    <p:extLst>
      <p:ext uri="{BB962C8B-B14F-4D97-AF65-F5344CB8AC3E}">
        <p14:creationId xmlns:p14="http://schemas.microsoft.com/office/powerpoint/2010/main" val="4197342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719912496"/>
              </p:ext>
            </p:extLst>
          </p:nvPr>
        </p:nvGraphicFramePr>
        <p:xfrm>
          <a:off x="612395" y="1626561"/>
          <a:ext cx="10480148" cy="2533710"/>
        </p:xfrm>
        <a:graphic>
          <a:graphicData uri="http://schemas.openxmlformats.org/drawingml/2006/table">
            <a:tbl>
              <a:tblPr firstRow="1" firstCol="1" bandRow="1">
                <a:tableStyleId>{5C22544A-7EE6-4342-B048-85BDC9FD1C3A}</a:tableStyleId>
              </a:tblPr>
              <a:tblGrid>
                <a:gridCol w="1746489">
                  <a:extLst>
                    <a:ext uri="{9D8B030D-6E8A-4147-A177-3AD203B41FA5}">
                      <a16:colId xmlns:a16="http://schemas.microsoft.com/office/drawing/2014/main" val="2877542046"/>
                    </a:ext>
                  </a:extLst>
                </a:gridCol>
                <a:gridCol w="1746489">
                  <a:extLst>
                    <a:ext uri="{9D8B030D-6E8A-4147-A177-3AD203B41FA5}">
                      <a16:colId xmlns:a16="http://schemas.microsoft.com/office/drawing/2014/main" val="3631890870"/>
                    </a:ext>
                  </a:extLst>
                </a:gridCol>
                <a:gridCol w="1746489">
                  <a:extLst>
                    <a:ext uri="{9D8B030D-6E8A-4147-A177-3AD203B41FA5}">
                      <a16:colId xmlns:a16="http://schemas.microsoft.com/office/drawing/2014/main" val="1843951614"/>
                    </a:ext>
                  </a:extLst>
                </a:gridCol>
                <a:gridCol w="1746489">
                  <a:extLst>
                    <a:ext uri="{9D8B030D-6E8A-4147-A177-3AD203B41FA5}">
                      <a16:colId xmlns:a16="http://schemas.microsoft.com/office/drawing/2014/main" val="2775263980"/>
                    </a:ext>
                  </a:extLst>
                </a:gridCol>
                <a:gridCol w="1747096">
                  <a:extLst>
                    <a:ext uri="{9D8B030D-6E8A-4147-A177-3AD203B41FA5}">
                      <a16:colId xmlns:a16="http://schemas.microsoft.com/office/drawing/2014/main" val="4168794545"/>
                    </a:ext>
                  </a:extLst>
                </a:gridCol>
                <a:gridCol w="1747096">
                  <a:extLst>
                    <a:ext uri="{9D8B030D-6E8A-4147-A177-3AD203B41FA5}">
                      <a16:colId xmlns:a16="http://schemas.microsoft.com/office/drawing/2014/main" val="3562548359"/>
                    </a:ext>
                  </a:extLst>
                </a:gridCol>
              </a:tblGrid>
              <a:tr h="215862">
                <a:tc>
                  <a:txBody>
                    <a:bodyPr/>
                    <a:lstStyle/>
                    <a:p>
                      <a:pPr algn="ctr">
                        <a:lnSpc>
                          <a:spcPct val="107000"/>
                        </a:lnSpc>
                        <a:spcAft>
                          <a:spcPts val="0"/>
                        </a:spcAft>
                      </a:pPr>
                      <a:r>
                        <a:rPr lang="en-CA" sz="1200" dirty="0">
                          <a:effectLst/>
                        </a:rPr>
                        <a:t>Equity Group</a:t>
                      </a:r>
                    </a:p>
                    <a:p>
                      <a:pPr algn="ctr">
                        <a:lnSpc>
                          <a:spcPct val="107000"/>
                        </a:lnSpc>
                        <a:spcAft>
                          <a:spcPts val="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61" marR="65761" marT="0" marB="0"/>
                </a:tc>
                <a:tc>
                  <a:txBody>
                    <a:bodyPr/>
                    <a:lstStyle/>
                    <a:p>
                      <a:pPr algn="ctr">
                        <a:lnSpc>
                          <a:spcPct val="107000"/>
                        </a:lnSpc>
                        <a:spcAft>
                          <a:spcPts val="0"/>
                        </a:spcAft>
                      </a:pPr>
                      <a:r>
                        <a:rPr lang="en-CA" sz="1800" dirty="0">
                          <a:effectLst/>
                        </a:rPr>
                        <a:t>2017</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761" marR="65761" marT="0" marB="0"/>
                </a:tc>
                <a:tc>
                  <a:txBody>
                    <a:bodyPr/>
                    <a:lstStyle/>
                    <a:p>
                      <a:pPr algn="ctr">
                        <a:lnSpc>
                          <a:spcPct val="107000"/>
                        </a:lnSpc>
                        <a:spcAft>
                          <a:spcPts val="0"/>
                        </a:spcAft>
                      </a:pPr>
                      <a:r>
                        <a:rPr lang="en-CA" sz="1800" dirty="0">
                          <a:effectLst/>
                        </a:rPr>
                        <a:t>2018</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761" marR="65761" marT="0" marB="0"/>
                </a:tc>
                <a:tc>
                  <a:txBody>
                    <a:bodyPr/>
                    <a:lstStyle/>
                    <a:p>
                      <a:pPr algn="ctr">
                        <a:lnSpc>
                          <a:spcPct val="107000"/>
                        </a:lnSpc>
                        <a:spcAft>
                          <a:spcPts val="0"/>
                        </a:spcAft>
                      </a:pPr>
                      <a:r>
                        <a:rPr lang="en-CA" sz="1800" dirty="0">
                          <a:effectLst/>
                        </a:rPr>
                        <a:t>2019</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761" marR="65761" marT="0" marB="0"/>
                </a:tc>
                <a:tc>
                  <a:txBody>
                    <a:bodyPr/>
                    <a:lstStyle/>
                    <a:p>
                      <a:pPr algn="ctr">
                        <a:lnSpc>
                          <a:spcPct val="107000"/>
                        </a:lnSpc>
                        <a:spcAft>
                          <a:spcPts val="0"/>
                        </a:spcAft>
                      </a:pPr>
                      <a:r>
                        <a:rPr lang="en-CA" sz="1800" dirty="0">
                          <a:effectLst/>
                        </a:rPr>
                        <a:t>2020</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761" marR="65761" marT="0" marB="0"/>
                </a:tc>
                <a:tc>
                  <a:txBody>
                    <a:bodyPr/>
                    <a:lstStyle/>
                    <a:p>
                      <a:pPr algn="ctr">
                        <a:lnSpc>
                          <a:spcPct val="107000"/>
                        </a:lnSpc>
                        <a:spcAft>
                          <a:spcPts val="0"/>
                        </a:spcAft>
                      </a:pPr>
                      <a:r>
                        <a:rPr lang="en-CA" sz="1800" dirty="0">
                          <a:effectLst/>
                        </a:rPr>
                        <a:t>2021</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761" marR="65761" marT="0" marB="0"/>
                </a:tc>
                <a:extLst>
                  <a:ext uri="{0D108BD9-81ED-4DB2-BD59-A6C34878D82A}">
                    <a16:rowId xmlns:a16="http://schemas.microsoft.com/office/drawing/2014/main" val="3015637714"/>
                  </a:ext>
                </a:extLst>
              </a:tr>
              <a:tr h="431723">
                <a:tc>
                  <a:txBody>
                    <a:bodyPr/>
                    <a:lstStyle/>
                    <a:p>
                      <a:pPr algn="ctr">
                        <a:lnSpc>
                          <a:spcPct val="107000"/>
                        </a:lnSpc>
                        <a:spcAft>
                          <a:spcPts val="0"/>
                        </a:spcAft>
                      </a:pPr>
                      <a:r>
                        <a:rPr lang="en-CA" sz="1200">
                          <a:effectLst/>
                        </a:rPr>
                        <a:t>BLACK </a:t>
                      </a:r>
                      <a:endParaRPr lang="en-CA" sz="1100">
                        <a:effectLst/>
                      </a:endParaRPr>
                    </a:p>
                    <a:p>
                      <a:pPr algn="ctr">
                        <a:lnSpc>
                          <a:spcPct val="107000"/>
                        </a:lnSpc>
                        <a:spcAft>
                          <a:spcPts val="0"/>
                        </a:spcAft>
                      </a:pPr>
                      <a:r>
                        <a:rPr lang="en-CA" sz="1200">
                          <a:effectLst/>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5761" marR="65761" marT="0" marB="0"/>
                </a:tc>
                <a:tc>
                  <a:txBody>
                    <a:bodyPr/>
                    <a:lstStyle/>
                    <a:p>
                      <a:pPr algn="ctr">
                        <a:lnSpc>
                          <a:spcPct val="107000"/>
                        </a:lnSpc>
                        <a:spcAft>
                          <a:spcPts val="0"/>
                        </a:spcAft>
                      </a:pPr>
                      <a:r>
                        <a:rPr lang="en-CA" sz="1800" dirty="0">
                          <a:effectLst/>
                        </a:rPr>
                        <a:t>0.50</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761" marR="65761" marT="0" marB="0"/>
                </a:tc>
                <a:tc>
                  <a:txBody>
                    <a:bodyPr/>
                    <a:lstStyle/>
                    <a:p>
                      <a:pPr algn="ctr">
                        <a:lnSpc>
                          <a:spcPct val="107000"/>
                        </a:lnSpc>
                        <a:spcAft>
                          <a:spcPts val="0"/>
                        </a:spcAft>
                      </a:pPr>
                      <a:r>
                        <a:rPr lang="en-CA" sz="1800">
                          <a:effectLst/>
                        </a:rPr>
                        <a:t>0.48</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5761" marR="65761" marT="0" marB="0"/>
                </a:tc>
                <a:tc>
                  <a:txBody>
                    <a:bodyPr/>
                    <a:lstStyle/>
                    <a:p>
                      <a:pPr algn="ctr">
                        <a:lnSpc>
                          <a:spcPct val="107000"/>
                        </a:lnSpc>
                        <a:spcAft>
                          <a:spcPts val="0"/>
                        </a:spcAft>
                      </a:pPr>
                      <a:r>
                        <a:rPr lang="en-CA" sz="1800">
                          <a:effectLst/>
                        </a:rPr>
                        <a:t>0.50</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5761" marR="65761" marT="0" marB="0"/>
                </a:tc>
                <a:tc>
                  <a:txBody>
                    <a:bodyPr/>
                    <a:lstStyle/>
                    <a:p>
                      <a:pPr algn="ctr">
                        <a:lnSpc>
                          <a:spcPct val="107000"/>
                        </a:lnSpc>
                        <a:spcAft>
                          <a:spcPts val="0"/>
                        </a:spcAft>
                      </a:pPr>
                      <a:r>
                        <a:rPr lang="en-CA" sz="1800">
                          <a:effectLst/>
                        </a:rPr>
                        <a:t>0.46</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5761" marR="65761" marT="0" marB="0"/>
                </a:tc>
                <a:tc>
                  <a:txBody>
                    <a:bodyPr/>
                    <a:lstStyle/>
                    <a:p>
                      <a:pPr algn="ctr">
                        <a:lnSpc>
                          <a:spcPct val="107000"/>
                        </a:lnSpc>
                        <a:spcAft>
                          <a:spcPts val="0"/>
                        </a:spcAft>
                      </a:pPr>
                      <a:r>
                        <a:rPr lang="en-CA" sz="1800">
                          <a:effectLst/>
                        </a:rPr>
                        <a:t>0.50</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5761" marR="65761" marT="0" marB="0"/>
                </a:tc>
                <a:extLst>
                  <a:ext uri="{0D108BD9-81ED-4DB2-BD59-A6C34878D82A}">
                    <a16:rowId xmlns:a16="http://schemas.microsoft.com/office/drawing/2014/main" val="3710146231"/>
                  </a:ext>
                </a:extLst>
              </a:tr>
              <a:tr h="431723">
                <a:tc>
                  <a:txBody>
                    <a:bodyPr/>
                    <a:lstStyle/>
                    <a:p>
                      <a:pPr algn="ctr">
                        <a:lnSpc>
                          <a:spcPct val="107000"/>
                        </a:lnSpc>
                        <a:spcAft>
                          <a:spcPts val="0"/>
                        </a:spcAft>
                      </a:pPr>
                      <a:r>
                        <a:rPr lang="en-CA" sz="1200">
                          <a:effectLst/>
                        </a:rPr>
                        <a:t>Visible Minorities</a:t>
                      </a:r>
                      <a:endParaRPr lang="en-CA" sz="1100">
                        <a:effectLst/>
                      </a:endParaRPr>
                    </a:p>
                    <a:p>
                      <a:pPr algn="ctr">
                        <a:lnSpc>
                          <a:spcPct val="107000"/>
                        </a:lnSpc>
                        <a:spcAft>
                          <a:spcPts val="0"/>
                        </a:spcAft>
                      </a:pPr>
                      <a:r>
                        <a:rPr lang="en-CA" sz="1200">
                          <a:effectLst/>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5761" marR="65761" marT="0" marB="0"/>
                </a:tc>
                <a:tc>
                  <a:txBody>
                    <a:bodyPr/>
                    <a:lstStyle/>
                    <a:p>
                      <a:pPr algn="ctr">
                        <a:lnSpc>
                          <a:spcPct val="107000"/>
                        </a:lnSpc>
                        <a:spcAft>
                          <a:spcPts val="0"/>
                        </a:spcAft>
                      </a:pPr>
                      <a:r>
                        <a:rPr lang="en-CA" sz="1800" dirty="0">
                          <a:effectLst/>
                        </a:rPr>
                        <a:t>0.68</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761" marR="65761" marT="0" marB="0"/>
                </a:tc>
                <a:tc>
                  <a:txBody>
                    <a:bodyPr/>
                    <a:lstStyle/>
                    <a:p>
                      <a:pPr algn="ctr">
                        <a:lnSpc>
                          <a:spcPct val="107000"/>
                        </a:lnSpc>
                        <a:spcAft>
                          <a:spcPts val="0"/>
                        </a:spcAft>
                      </a:pPr>
                      <a:r>
                        <a:rPr lang="en-CA" sz="1800" dirty="0">
                          <a:effectLst/>
                        </a:rPr>
                        <a:t>0.64</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761" marR="65761" marT="0" marB="0"/>
                </a:tc>
                <a:tc>
                  <a:txBody>
                    <a:bodyPr/>
                    <a:lstStyle/>
                    <a:p>
                      <a:pPr algn="ctr">
                        <a:lnSpc>
                          <a:spcPct val="107000"/>
                        </a:lnSpc>
                        <a:spcAft>
                          <a:spcPts val="0"/>
                        </a:spcAft>
                      </a:pPr>
                      <a:r>
                        <a:rPr lang="en-CA" sz="1800">
                          <a:effectLst/>
                        </a:rPr>
                        <a:t>0.66</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5761" marR="65761" marT="0" marB="0"/>
                </a:tc>
                <a:tc>
                  <a:txBody>
                    <a:bodyPr/>
                    <a:lstStyle/>
                    <a:p>
                      <a:pPr algn="ctr">
                        <a:lnSpc>
                          <a:spcPct val="107000"/>
                        </a:lnSpc>
                        <a:spcAft>
                          <a:spcPts val="0"/>
                        </a:spcAft>
                      </a:pPr>
                      <a:r>
                        <a:rPr lang="en-CA" sz="1800">
                          <a:effectLst/>
                        </a:rPr>
                        <a:t>0.65</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5761" marR="65761" marT="0" marB="0"/>
                </a:tc>
                <a:tc>
                  <a:txBody>
                    <a:bodyPr/>
                    <a:lstStyle/>
                    <a:p>
                      <a:pPr algn="ctr">
                        <a:lnSpc>
                          <a:spcPct val="107000"/>
                        </a:lnSpc>
                        <a:spcAft>
                          <a:spcPts val="0"/>
                        </a:spcAft>
                      </a:pPr>
                      <a:r>
                        <a:rPr lang="en-CA" sz="1800">
                          <a:effectLst/>
                        </a:rPr>
                        <a:t>0.66</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5761" marR="65761" marT="0" marB="0"/>
                </a:tc>
                <a:extLst>
                  <a:ext uri="{0D108BD9-81ED-4DB2-BD59-A6C34878D82A}">
                    <a16:rowId xmlns:a16="http://schemas.microsoft.com/office/drawing/2014/main" val="3098558527"/>
                  </a:ext>
                </a:extLst>
              </a:tr>
              <a:tr h="431723">
                <a:tc>
                  <a:txBody>
                    <a:bodyPr/>
                    <a:lstStyle/>
                    <a:p>
                      <a:pPr algn="ctr">
                        <a:lnSpc>
                          <a:spcPct val="107000"/>
                        </a:lnSpc>
                        <a:spcAft>
                          <a:spcPts val="0"/>
                        </a:spcAft>
                      </a:pPr>
                      <a:r>
                        <a:rPr lang="en-CA" sz="1200">
                          <a:effectLst/>
                        </a:rPr>
                        <a:t>Indigenous Peoples</a:t>
                      </a:r>
                      <a:endParaRPr lang="en-CA" sz="1100">
                        <a:effectLst/>
                      </a:endParaRPr>
                    </a:p>
                    <a:p>
                      <a:pPr algn="ctr">
                        <a:lnSpc>
                          <a:spcPct val="107000"/>
                        </a:lnSpc>
                        <a:spcAft>
                          <a:spcPts val="0"/>
                        </a:spcAft>
                      </a:pPr>
                      <a:r>
                        <a:rPr lang="en-CA" sz="1200">
                          <a:effectLst/>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5761" marR="65761" marT="0" marB="0"/>
                </a:tc>
                <a:tc>
                  <a:txBody>
                    <a:bodyPr/>
                    <a:lstStyle/>
                    <a:p>
                      <a:pPr algn="ctr">
                        <a:lnSpc>
                          <a:spcPct val="107000"/>
                        </a:lnSpc>
                        <a:spcAft>
                          <a:spcPts val="0"/>
                        </a:spcAft>
                      </a:pPr>
                      <a:r>
                        <a:rPr lang="en-CA" sz="1800">
                          <a:effectLst/>
                        </a:rPr>
                        <a:t>0.75</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5761" marR="65761" marT="0" marB="0"/>
                </a:tc>
                <a:tc>
                  <a:txBody>
                    <a:bodyPr/>
                    <a:lstStyle/>
                    <a:p>
                      <a:pPr algn="ctr">
                        <a:lnSpc>
                          <a:spcPct val="107000"/>
                        </a:lnSpc>
                        <a:spcAft>
                          <a:spcPts val="0"/>
                        </a:spcAft>
                      </a:pPr>
                      <a:r>
                        <a:rPr lang="en-CA" sz="1800" dirty="0">
                          <a:effectLst/>
                        </a:rPr>
                        <a:t>0.73</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761" marR="65761" marT="0" marB="0"/>
                </a:tc>
                <a:tc>
                  <a:txBody>
                    <a:bodyPr/>
                    <a:lstStyle/>
                    <a:p>
                      <a:pPr algn="ctr">
                        <a:lnSpc>
                          <a:spcPct val="107000"/>
                        </a:lnSpc>
                        <a:spcAft>
                          <a:spcPts val="0"/>
                        </a:spcAft>
                      </a:pPr>
                      <a:r>
                        <a:rPr lang="en-CA" sz="1800" dirty="0">
                          <a:effectLst/>
                        </a:rPr>
                        <a:t>0.80</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761" marR="65761" marT="0" marB="0"/>
                </a:tc>
                <a:tc>
                  <a:txBody>
                    <a:bodyPr/>
                    <a:lstStyle/>
                    <a:p>
                      <a:pPr algn="ctr">
                        <a:lnSpc>
                          <a:spcPct val="107000"/>
                        </a:lnSpc>
                        <a:spcAft>
                          <a:spcPts val="0"/>
                        </a:spcAft>
                      </a:pPr>
                      <a:r>
                        <a:rPr lang="en-CA" sz="1800">
                          <a:effectLst/>
                        </a:rPr>
                        <a:t>0.80</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5761" marR="65761" marT="0" marB="0"/>
                </a:tc>
                <a:tc>
                  <a:txBody>
                    <a:bodyPr/>
                    <a:lstStyle/>
                    <a:p>
                      <a:pPr algn="ctr">
                        <a:lnSpc>
                          <a:spcPct val="107000"/>
                        </a:lnSpc>
                        <a:spcAft>
                          <a:spcPts val="0"/>
                        </a:spcAft>
                      </a:pPr>
                      <a:r>
                        <a:rPr lang="en-CA" sz="1800">
                          <a:effectLst/>
                        </a:rPr>
                        <a:t>0.85</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5761" marR="65761" marT="0" marB="0"/>
                </a:tc>
                <a:extLst>
                  <a:ext uri="{0D108BD9-81ED-4DB2-BD59-A6C34878D82A}">
                    <a16:rowId xmlns:a16="http://schemas.microsoft.com/office/drawing/2014/main" val="354424778"/>
                  </a:ext>
                </a:extLst>
              </a:tr>
              <a:tr h="431723">
                <a:tc>
                  <a:txBody>
                    <a:bodyPr/>
                    <a:lstStyle/>
                    <a:p>
                      <a:pPr algn="ctr">
                        <a:lnSpc>
                          <a:spcPct val="107000"/>
                        </a:lnSpc>
                        <a:spcAft>
                          <a:spcPts val="0"/>
                        </a:spcAft>
                      </a:pPr>
                      <a:r>
                        <a:rPr lang="en-CA" sz="1200" dirty="0">
                          <a:effectLst/>
                        </a:rPr>
                        <a:t>Persons With Disabilities</a:t>
                      </a:r>
                      <a:endParaRPr lang="en-CA" sz="1100" dirty="0">
                        <a:effectLst/>
                      </a:endParaRPr>
                    </a:p>
                    <a:p>
                      <a:pPr algn="ctr">
                        <a:lnSpc>
                          <a:spcPct val="107000"/>
                        </a:lnSpc>
                        <a:spcAft>
                          <a:spcPts val="0"/>
                        </a:spcAft>
                      </a:pPr>
                      <a:r>
                        <a:rPr lang="en-CA" sz="1200" dirty="0">
                          <a:effectLst/>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5761" marR="65761" marT="0" marB="0"/>
                </a:tc>
                <a:tc>
                  <a:txBody>
                    <a:bodyPr/>
                    <a:lstStyle/>
                    <a:p>
                      <a:pPr algn="ctr">
                        <a:lnSpc>
                          <a:spcPct val="107000"/>
                        </a:lnSpc>
                        <a:spcAft>
                          <a:spcPts val="0"/>
                        </a:spcAft>
                      </a:pPr>
                      <a:r>
                        <a:rPr lang="en-CA" sz="1800">
                          <a:effectLst/>
                        </a:rPr>
                        <a:t>0.95</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5761" marR="65761" marT="0" marB="0"/>
                </a:tc>
                <a:tc>
                  <a:txBody>
                    <a:bodyPr/>
                    <a:lstStyle/>
                    <a:p>
                      <a:pPr algn="ctr">
                        <a:lnSpc>
                          <a:spcPct val="107000"/>
                        </a:lnSpc>
                        <a:spcAft>
                          <a:spcPts val="0"/>
                        </a:spcAft>
                      </a:pPr>
                      <a:r>
                        <a:rPr lang="en-CA" sz="1800">
                          <a:effectLst/>
                        </a:rPr>
                        <a:t>0.91</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5761" marR="65761" marT="0" marB="0"/>
                </a:tc>
                <a:tc>
                  <a:txBody>
                    <a:bodyPr/>
                    <a:lstStyle/>
                    <a:p>
                      <a:pPr algn="ctr">
                        <a:lnSpc>
                          <a:spcPct val="107000"/>
                        </a:lnSpc>
                        <a:spcAft>
                          <a:spcPts val="0"/>
                        </a:spcAft>
                      </a:pPr>
                      <a:r>
                        <a:rPr lang="en-CA" sz="1800" dirty="0">
                          <a:effectLst/>
                        </a:rPr>
                        <a:t>0.88</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761" marR="65761" marT="0" marB="0"/>
                </a:tc>
                <a:tc>
                  <a:txBody>
                    <a:bodyPr/>
                    <a:lstStyle/>
                    <a:p>
                      <a:pPr algn="ctr">
                        <a:lnSpc>
                          <a:spcPct val="107000"/>
                        </a:lnSpc>
                        <a:spcAft>
                          <a:spcPts val="0"/>
                        </a:spcAft>
                      </a:pPr>
                      <a:r>
                        <a:rPr lang="en-CA" sz="1800" dirty="0">
                          <a:effectLst/>
                        </a:rPr>
                        <a:t>0.90</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761" marR="65761" marT="0" marB="0"/>
                </a:tc>
                <a:tc>
                  <a:txBody>
                    <a:bodyPr/>
                    <a:lstStyle/>
                    <a:p>
                      <a:pPr algn="ctr">
                        <a:lnSpc>
                          <a:spcPct val="107000"/>
                        </a:lnSpc>
                        <a:spcAft>
                          <a:spcPts val="0"/>
                        </a:spcAft>
                      </a:pPr>
                      <a:r>
                        <a:rPr lang="en-CA" sz="1800">
                          <a:effectLst/>
                        </a:rPr>
                        <a:t>1.00</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5761" marR="65761" marT="0" marB="0"/>
                </a:tc>
                <a:extLst>
                  <a:ext uri="{0D108BD9-81ED-4DB2-BD59-A6C34878D82A}">
                    <a16:rowId xmlns:a16="http://schemas.microsoft.com/office/drawing/2014/main" val="812056902"/>
                  </a:ext>
                </a:extLst>
              </a:tr>
              <a:tr h="431723">
                <a:tc>
                  <a:txBody>
                    <a:bodyPr/>
                    <a:lstStyle/>
                    <a:p>
                      <a:pPr algn="ctr">
                        <a:lnSpc>
                          <a:spcPct val="107000"/>
                        </a:lnSpc>
                        <a:spcAft>
                          <a:spcPts val="0"/>
                        </a:spcAft>
                      </a:pPr>
                      <a:r>
                        <a:rPr lang="en-CA" sz="1200">
                          <a:effectLst/>
                        </a:rPr>
                        <a:t>Women</a:t>
                      </a:r>
                      <a:endParaRPr lang="en-CA" sz="1100">
                        <a:effectLst/>
                      </a:endParaRPr>
                    </a:p>
                    <a:p>
                      <a:pPr algn="ctr">
                        <a:lnSpc>
                          <a:spcPct val="107000"/>
                        </a:lnSpc>
                        <a:spcAft>
                          <a:spcPts val="0"/>
                        </a:spcAft>
                      </a:pPr>
                      <a:r>
                        <a:rPr lang="en-CA" sz="1200">
                          <a:effectLst/>
                        </a:rPr>
                        <a:t> </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65761" marR="65761" marT="0" marB="0"/>
                </a:tc>
                <a:tc>
                  <a:txBody>
                    <a:bodyPr/>
                    <a:lstStyle/>
                    <a:p>
                      <a:pPr algn="ctr">
                        <a:lnSpc>
                          <a:spcPct val="107000"/>
                        </a:lnSpc>
                        <a:spcAft>
                          <a:spcPts val="0"/>
                        </a:spcAft>
                      </a:pPr>
                      <a:r>
                        <a:rPr lang="en-CA" sz="1800">
                          <a:effectLst/>
                        </a:rPr>
                        <a:t>0.88</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5761" marR="65761" marT="0" marB="0"/>
                </a:tc>
                <a:tc>
                  <a:txBody>
                    <a:bodyPr/>
                    <a:lstStyle/>
                    <a:p>
                      <a:pPr algn="ctr">
                        <a:lnSpc>
                          <a:spcPct val="107000"/>
                        </a:lnSpc>
                        <a:spcAft>
                          <a:spcPts val="0"/>
                        </a:spcAft>
                      </a:pPr>
                      <a:r>
                        <a:rPr lang="en-CA" sz="1800">
                          <a:effectLst/>
                        </a:rPr>
                        <a:t>0.90</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5761" marR="65761" marT="0" marB="0"/>
                </a:tc>
                <a:tc>
                  <a:txBody>
                    <a:bodyPr/>
                    <a:lstStyle/>
                    <a:p>
                      <a:pPr algn="ctr">
                        <a:lnSpc>
                          <a:spcPct val="107000"/>
                        </a:lnSpc>
                        <a:spcAft>
                          <a:spcPts val="0"/>
                        </a:spcAft>
                      </a:pPr>
                      <a:r>
                        <a:rPr lang="en-CA" sz="1800">
                          <a:effectLst/>
                        </a:rPr>
                        <a:t>0.92</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65761" marR="65761" marT="0" marB="0"/>
                </a:tc>
                <a:tc>
                  <a:txBody>
                    <a:bodyPr/>
                    <a:lstStyle/>
                    <a:p>
                      <a:pPr algn="ctr">
                        <a:lnSpc>
                          <a:spcPct val="107000"/>
                        </a:lnSpc>
                        <a:spcAft>
                          <a:spcPts val="0"/>
                        </a:spcAft>
                      </a:pPr>
                      <a:r>
                        <a:rPr lang="en-CA" sz="1800" dirty="0">
                          <a:effectLst/>
                        </a:rPr>
                        <a:t>0.93</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761" marR="65761" marT="0" marB="0"/>
                </a:tc>
                <a:tc>
                  <a:txBody>
                    <a:bodyPr/>
                    <a:lstStyle/>
                    <a:p>
                      <a:pPr algn="ctr">
                        <a:lnSpc>
                          <a:spcPct val="107000"/>
                        </a:lnSpc>
                        <a:spcAft>
                          <a:spcPts val="0"/>
                        </a:spcAft>
                      </a:pPr>
                      <a:r>
                        <a:rPr lang="en-CA" sz="1800" dirty="0">
                          <a:effectLst/>
                        </a:rPr>
                        <a:t>0.94</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761" marR="65761" marT="0" marB="0"/>
                </a:tc>
                <a:extLst>
                  <a:ext uri="{0D108BD9-81ED-4DB2-BD59-A6C34878D82A}">
                    <a16:rowId xmlns:a16="http://schemas.microsoft.com/office/drawing/2014/main" val="1776548163"/>
                  </a:ext>
                </a:extLst>
              </a:tr>
            </a:tbl>
          </a:graphicData>
        </a:graphic>
      </p:graphicFrame>
      <p:sp>
        <p:nvSpPr>
          <p:cNvPr id="5" name="Rectangle 4"/>
          <p:cNvSpPr/>
          <p:nvPr/>
        </p:nvSpPr>
        <p:spPr>
          <a:xfrm>
            <a:off x="1118507" y="524754"/>
            <a:ext cx="9974036" cy="685059"/>
          </a:xfrm>
          <a:prstGeom prst="rect">
            <a:avLst/>
          </a:prstGeom>
        </p:spPr>
        <p:txBody>
          <a:bodyPr wrap="square">
            <a:spAutoFit/>
          </a:bodyPr>
          <a:lstStyle/>
          <a:p>
            <a:pPr>
              <a:lnSpc>
                <a:spcPct val="107000"/>
              </a:lnSpc>
              <a:spcAft>
                <a:spcPts val="800"/>
              </a:spcAft>
            </a:pPr>
            <a:r>
              <a:rPr lang="en-CA" b="1" dirty="0">
                <a:latin typeface="Calibri" panose="020F0502020204030204" pitchFamily="34" charset="0"/>
                <a:ea typeface="Times New Roman" panose="02020603050405020304" pitchFamily="18" charset="0"/>
                <a:cs typeface="Calibri" panose="020F0502020204030204" pitchFamily="34" charset="0"/>
              </a:rPr>
              <a:t>Table 2. Disproportionality INDEX (DI) for EX Cadre Representation for Black Employees in comparison to the DI values for EE Groups pursuant to the EE Act as of March 31</a:t>
            </a:r>
            <a:r>
              <a:rPr lang="en-CA" b="1" baseline="30000" dirty="0">
                <a:latin typeface="Calibri" panose="020F0502020204030204" pitchFamily="34" charset="0"/>
                <a:ea typeface="Times New Roman" panose="02020603050405020304" pitchFamily="18" charset="0"/>
                <a:cs typeface="Calibri" panose="020F0502020204030204" pitchFamily="34" charset="0"/>
              </a:rPr>
              <a:t>st</a:t>
            </a:r>
            <a:r>
              <a:rPr lang="en-CA" b="1" dirty="0">
                <a:latin typeface="Calibri" panose="020F0502020204030204" pitchFamily="34" charset="0"/>
                <a:ea typeface="Times New Roman" panose="02020603050405020304" pitchFamily="18" charset="0"/>
                <a:cs typeface="Calibri" panose="020F0502020204030204" pitchFamily="34" charset="0"/>
              </a:rPr>
              <a:t> of the following Calendar Years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612395" y="4350326"/>
            <a:ext cx="9756322" cy="2507674"/>
          </a:xfrm>
          <a:prstGeom prst="rect">
            <a:avLst/>
          </a:prstGeom>
        </p:spPr>
        <p:txBody>
          <a:bodyPr wrap="square">
            <a:spAutoFit/>
          </a:bodyPr>
          <a:lstStyle/>
          <a:p>
            <a:pPr>
              <a:lnSpc>
                <a:spcPct val="107000"/>
              </a:lnSpc>
              <a:spcAft>
                <a:spcPts val="800"/>
              </a:spcAft>
            </a:pPr>
            <a:r>
              <a:rPr lang="en-CA" sz="1600" dirty="0">
                <a:latin typeface="Calibri" panose="020F0502020204030204" pitchFamily="34" charset="0"/>
                <a:ea typeface="Calibri" panose="020F0502020204030204" pitchFamily="34" charset="0"/>
                <a:cs typeface="Times New Roman" panose="02020603050405020304" pitchFamily="18" charset="0"/>
              </a:rPr>
              <a:t>The Table 2 data shows the following:</a:t>
            </a:r>
          </a:p>
          <a:p>
            <a:pPr lvl="0">
              <a:lnSpc>
                <a:spcPct val="107000"/>
              </a:lnSpc>
              <a:spcAft>
                <a:spcPts val="0"/>
              </a:spcAft>
            </a:pPr>
            <a:r>
              <a:rPr lang="en-CA" sz="1400" b="1" dirty="0">
                <a:latin typeface="Calibri" panose="020F0502020204030204" pitchFamily="34" charset="0"/>
                <a:ea typeface="Calibri" panose="020F0502020204030204" pitchFamily="34" charset="0"/>
                <a:cs typeface="Times New Roman" panose="02020603050405020304" pitchFamily="18" charset="0"/>
              </a:rPr>
              <a:t>Under-representation</a:t>
            </a:r>
            <a:r>
              <a:rPr lang="en-CA" sz="1400" dirty="0">
                <a:latin typeface="Calibri" panose="020F0502020204030204" pitchFamily="34" charset="0"/>
                <a:ea typeface="Calibri" panose="020F0502020204030204" pitchFamily="34" charset="0"/>
                <a:cs typeface="Times New Roman" panose="02020603050405020304" pitchFamily="18" charset="0"/>
              </a:rPr>
              <a:t>:  </a:t>
            </a:r>
            <a:r>
              <a:rPr lang="en-CA" b="1" dirty="0">
                <a:latin typeface="Calibri" panose="020F0502020204030204" pitchFamily="34" charset="0"/>
                <a:ea typeface="Calibri" panose="020F0502020204030204" pitchFamily="34" charset="0"/>
                <a:cs typeface="Times New Roman" panose="02020603050405020304" pitchFamily="18" charset="0"/>
              </a:rPr>
              <a:t>DI  &lt; 1</a:t>
            </a:r>
          </a:p>
          <a:p>
            <a:pPr lvl="0">
              <a:lnSpc>
                <a:spcPct val="107000"/>
              </a:lnSpc>
              <a:spcAft>
                <a:spcPts val="0"/>
              </a:spcAft>
            </a:pPr>
            <a:endParaRPr lang="en-CA" sz="1400" b="1"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en-CA" sz="1400" b="1" dirty="0">
                <a:latin typeface="Calibri" panose="020F0502020204030204" pitchFamily="34" charset="0"/>
                <a:ea typeface="Calibri" panose="020F0502020204030204" pitchFamily="34" charset="0"/>
                <a:cs typeface="Times New Roman" panose="02020603050405020304" pitchFamily="18" charset="0"/>
              </a:rPr>
              <a:t>Change from 2017</a:t>
            </a:r>
            <a:r>
              <a:rPr lang="en-CA" sz="1400" dirty="0">
                <a:latin typeface="Calibri" panose="020F0502020204030204" pitchFamily="34" charset="0"/>
                <a:ea typeface="Calibri" panose="020F0502020204030204" pitchFamily="34" charset="0"/>
                <a:cs typeface="Times New Roman" panose="02020603050405020304" pitchFamily="18" charset="0"/>
              </a:rPr>
              <a:t>-</a:t>
            </a:r>
            <a:r>
              <a:rPr lang="en-CA" sz="1400" b="1" dirty="0">
                <a:latin typeface="Calibri" panose="020F0502020204030204" pitchFamily="34" charset="0"/>
                <a:ea typeface="Calibri" panose="020F0502020204030204" pitchFamily="34" charset="0"/>
                <a:cs typeface="Times New Roman" panose="02020603050405020304" pitchFamily="18" charset="0"/>
              </a:rPr>
              <a:t>2021</a:t>
            </a:r>
            <a:r>
              <a:rPr lang="en-CA" sz="1400" dirty="0">
                <a:latin typeface="Calibri" panose="020F0502020204030204" pitchFamily="34" charset="0"/>
                <a:ea typeface="Calibri" panose="020F0502020204030204" pitchFamily="34" charset="0"/>
                <a:cs typeface="Times New Roman" panose="02020603050405020304" pitchFamily="18" charset="0"/>
              </a:rPr>
              <a:t>:  a) Blacks and VMs do not show improvement;  b) Women show a steady improvement; and c) Indigenous Peoples also show improvement but remain under-represented</a:t>
            </a:r>
          </a:p>
          <a:p>
            <a:pPr lvl="0">
              <a:lnSpc>
                <a:spcPct val="107000"/>
              </a:lnSpc>
              <a:spcAft>
                <a:spcPts val="800"/>
              </a:spcAft>
            </a:pPr>
            <a:endParaRPr lang="en-CA" sz="1400" b="1"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CA" sz="1400" b="1" dirty="0">
                <a:latin typeface="Calibri" panose="020F0502020204030204" pitchFamily="34" charset="0"/>
                <a:ea typeface="Calibri" panose="020F0502020204030204" pitchFamily="34" charset="0"/>
                <a:cs typeface="Times New Roman" panose="02020603050405020304" pitchFamily="18" charset="0"/>
              </a:rPr>
              <a:t>Overall observation:  </a:t>
            </a:r>
            <a:r>
              <a:rPr lang="en-CA" sz="1400" dirty="0">
                <a:latin typeface="Calibri" panose="020F0502020204030204" pitchFamily="34" charset="0"/>
                <a:ea typeface="Calibri" panose="020F0502020204030204" pitchFamily="34" charset="0"/>
                <a:cs typeface="Times New Roman" panose="02020603050405020304" pitchFamily="18" charset="0"/>
              </a:rPr>
              <a:t>The data is consistent with the premise that Blacks have been consistently the most under-represented in the EX Cadre.</a:t>
            </a:r>
          </a:p>
          <a:p>
            <a:pPr>
              <a:lnSpc>
                <a:spcPct val="107000"/>
              </a:lnSpc>
              <a:spcAft>
                <a:spcPts val="800"/>
              </a:spcAft>
            </a:pPr>
            <a:r>
              <a:rPr lang="en-CA" sz="1000" dirty="0">
                <a:latin typeface="Calibri" panose="020F0502020204030204" pitchFamily="34" charset="0"/>
                <a:ea typeface="Calibri" panose="020F0502020204030204" pitchFamily="34" charset="0"/>
                <a:cs typeface="Times New Roman" panose="02020603050405020304" pitchFamily="18" charset="0"/>
              </a:rPr>
              <a:t>. </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369116" y="503339"/>
            <a:ext cx="476412" cy="369332"/>
          </a:xfrm>
          <a:prstGeom prst="rect">
            <a:avLst/>
          </a:prstGeom>
          <a:solidFill>
            <a:schemeClr val="accent2">
              <a:lumMod val="20000"/>
              <a:lumOff val="80000"/>
            </a:schemeClr>
          </a:solidFill>
        </p:spPr>
        <p:txBody>
          <a:bodyPr wrap="none" rtlCol="0">
            <a:spAutoFit/>
          </a:bodyPr>
          <a:lstStyle/>
          <a:p>
            <a:r>
              <a:rPr lang="en-CA" dirty="0" smtClean="0"/>
              <a:t>2.6</a:t>
            </a:r>
            <a:endParaRPr lang="en-CA" dirty="0"/>
          </a:p>
        </p:txBody>
      </p:sp>
    </p:spTree>
    <p:extLst>
      <p:ext uri="{BB962C8B-B14F-4D97-AF65-F5344CB8AC3E}">
        <p14:creationId xmlns:p14="http://schemas.microsoft.com/office/powerpoint/2010/main" val="703053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62269" y="1126958"/>
            <a:ext cx="9756322" cy="4850174"/>
          </a:xfrm>
          <a:prstGeom prst="rect">
            <a:avLst/>
          </a:prstGeom>
        </p:spPr>
        <p:txBody>
          <a:bodyPr wrap="square">
            <a:spAutoFit/>
          </a:bodyPr>
          <a:lstStyle/>
          <a:p>
            <a:pPr>
              <a:lnSpc>
                <a:spcPct val="107000"/>
              </a:lnSpc>
              <a:spcAft>
                <a:spcPts val="800"/>
              </a:spcAft>
            </a:pPr>
            <a:r>
              <a:rPr lang="en-CA" sz="2400" b="1" dirty="0">
                <a:latin typeface="Calibri" panose="020F0502020204030204" pitchFamily="34" charset="0"/>
                <a:ea typeface="Calibri" panose="020F0502020204030204" pitchFamily="34" charset="0"/>
                <a:cs typeface="Times New Roman" panose="02020603050405020304" pitchFamily="18" charset="0"/>
              </a:rPr>
              <a:t>What should be done to address the Data from Table 2:  </a:t>
            </a:r>
          </a:p>
          <a:p>
            <a:pPr marL="457200" indent="-457200">
              <a:lnSpc>
                <a:spcPct val="107000"/>
              </a:lnSpc>
              <a:spcAft>
                <a:spcPts val="800"/>
              </a:spcAft>
              <a:buFont typeface="+mj-lt"/>
              <a:buAutoNum type="arabicPeriod"/>
            </a:pPr>
            <a:r>
              <a:rPr lang="en-CA" sz="2000" dirty="0">
                <a:latin typeface="Calibri" panose="020F0502020204030204" pitchFamily="34" charset="0"/>
                <a:ea typeface="Calibri" panose="020F0502020204030204" pitchFamily="34" charset="0"/>
                <a:cs typeface="Times New Roman" panose="02020603050405020304" pitchFamily="18" charset="0"/>
              </a:rPr>
              <a:t>Use EE Act Special Measures to address this issue. Disaggregated data for EX cadre representation for Blacks has been available since 2017.</a:t>
            </a:r>
          </a:p>
          <a:p>
            <a:pPr marL="457200" indent="-457200">
              <a:lnSpc>
                <a:spcPct val="107000"/>
              </a:lnSpc>
              <a:spcAft>
                <a:spcPts val="800"/>
              </a:spcAft>
              <a:buFont typeface="+mj-lt"/>
              <a:buAutoNum type="arabicPeriod"/>
            </a:pPr>
            <a:r>
              <a:rPr lang="en-CA" sz="2000" dirty="0">
                <a:latin typeface="Calibri" panose="020F0502020204030204" pitchFamily="34" charset="0"/>
                <a:ea typeface="Calibri" panose="020F0502020204030204" pitchFamily="34" charset="0"/>
                <a:cs typeface="Times New Roman" panose="02020603050405020304" pitchFamily="18" charset="0"/>
              </a:rPr>
              <a:t>Implement, the Call to Action on Anti-Racism, Equity and Inclusion by the Clerk of the Privy Council Office, which has called for special measures for the Black EE Subgroup.</a:t>
            </a:r>
            <a:br>
              <a:rPr lang="en-CA" sz="2000" dirty="0">
                <a:latin typeface="Calibri" panose="020F0502020204030204" pitchFamily="34" charset="0"/>
                <a:ea typeface="Calibri" panose="020F0502020204030204" pitchFamily="34" charset="0"/>
                <a:cs typeface="Times New Roman" panose="02020603050405020304" pitchFamily="18" charset="0"/>
              </a:rPr>
            </a:br>
            <a:endParaRPr lang="en-CA" sz="2000" dirty="0">
              <a:latin typeface="Calibri" panose="020F0502020204030204" pitchFamily="34" charset="0"/>
              <a:ea typeface="Calibri" panose="020F0502020204030204" pitchFamily="34" charset="0"/>
              <a:cs typeface="Times New Roman" panose="02020603050405020304" pitchFamily="18" charset="0"/>
            </a:endParaRPr>
          </a:p>
          <a:p>
            <a:pPr marL="914400" lvl="1" indent="-457200">
              <a:lnSpc>
                <a:spcPct val="107000"/>
              </a:lnSpc>
              <a:spcAft>
                <a:spcPts val="800"/>
              </a:spcAft>
              <a:buFont typeface="+mj-lt"/>
              <a:buAutoNum type="romanLcPeriod"/>
            </a:pPr>
            <a:r>
              <a:rPr lang="en-CA" sz="1400" b="1" dirty="0"/>
              <a:t>Appoint</a:t>
            </a:r>
            <a:r>
              <a:rPr lang="en-CA" sz="1400" dirty="0"/>
              <a:t> employees to and within the Executive Group through career development and talent management </a:t>
            </a:r>
          </a:p>
          <a:p>
            <a:pPr marL="914400" lvl="1" indent="-457200">
              <a:lnSpc>
                <a:spcPct val="107000"/>
              </a:lnSpc>
              <a:spcAft>
                <a:spcPts val="800"/>
              </a:spcAft>
              <a:buFont typeface="+mj-lt"/>
              <a:buAutoNum type="romanLcPeriod"/>
            </a:pPr>
            <a:r>
              <a:rPr lang="en-CA" sz="1400" b="1" dirty="0"/>
              <a:t>Sponsor </a:t>
            </a:r>
            <a:r>
              <a:rPr lang="en-CA" sz="1400" dirty="0"/>
              <a:t>high-potential employees to prepare them for leadership roles</a:t>
            </a:r>
          </a:p>
          <a:p>
            <a:pPr marL="914400" lvl="1" indent="-457200">
              <a:lnSpc>
                <a:spcPct val="107000"/>
              </a:lnSpc>
              <a:spcAft>
                <a:spcPts val="800"/>
              </a:spcAft>
              <a:buFont typeface="+mj-lt"/>
              <a:buAutoNum type="romanLcPeriod"/>
            </a:pPr>
            <a:r>
              <a:rPr lang="en-CA" sz="1400" b="1" dirty="0"/>
              <a:t>Support</a:t>
            </a:r>
            <a:r>
              <a:rPr lang="en-CA" sz="1400" dirty="0"/>
              <a:t> the participation of employees in leadership development programs (for example, the Executive Leadership Development Program) and career development services (for example, official language training</a:t>
            </a:r>
            <a:r>
              <a:rPr lang="en-CA" dirty="0"/>
              <a:t>)</a:t>
            </a:r>
          </a:p>
          <a:p>
            <a:pPr marL="914400" lvl="1" indent="-457200">
              <a:lnSpc>
                <a:spcPct val="107000"/>
              </a:lnSpc>
              <a:spcAft>
                <a:spcPts val="800"/>
              </a:spcAft>
              <a:buFont typeface="+mj-lt"/>
              <a:buAutoNum type="alphaLcPeriod"/>
            </a:pPr>
            <a:endParaRPr lang="en-CA" dirty="0"/>
          </a:p>
          <a:p>
            <a:pPr lvl="1">
              <a:lnSpc>
                <a:spcPct val="107000"/>
              </a:lnSpc>
              <a:spcAft>
                <a:spcPts val="800"/>
              </a:spcAft>
            </a:pPr>
            <a:endParaRPr lang="en-CA" dirty="0"/>
          </a:p>
          <a:p>
            <a:pPr marL="457200" indent="-457200">
              <a:lnSpc>
                <a:spcPct val="107000"/>
              </a:lnSpc>
              <a:spcAft>
                <a:spcPts val="800"/>
              </a:spcAft>
              <a:buFont typeface="+mj-lt"/>
              <a:buAutoNum type="arabicPeriod"/>
            </a:pP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369116" y="503339"/>
            <a:ext cx="476412" cy="369332"/>
          </a:xfrm>
          <a:prstGeom prst="rect">
            <a:avLst/>
          </a:prstGeom>
          <a:solidFill>
            <a:schemeClr val="accent2">
              <a:lumMod val="20000"/>
              <a:lumOff val="80000"/>
            </a:schemeClr>
          </a:solidFill>
        </p:spPr>
        <p:txBody>
          <a:bodyPr wrap="none" rtlCol="0">
            <a:spAutoFit/>
          </a:bodyPr>
          <a:lstStyle/>
          <a:p>
            <a:r>
              <a:rPr lang="en-CA" dirty="0" smtClean="0"/>
              <a:t>2.7</a:t>
            </a:r>
            <a:endParaRPr lang="en-CA" dirty="0"/>
          </a:p>
        </p:txBody>
      </p:sp>
    </p:spTree>
    <p:extLst>
      <p:ext uri="{BB962C8B-B14F-4D97-AF65-F5344CB8AC3E}">
        <p14:creationId xmlns:p14="http://schemas.microsoft.com/office/powerpoint/2010/main" val="1168431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CA" sz="4400" b="1" dirty="0"/>
              <a:t>Unit 3</a:t>
            </a:r>
            <a:r>
              <a:rPr lang="en-CA" sz="4400" b="1" dirty="0" smtClean="0"/>
              <a:t>: </a:t>
            </a:r>
            <a:r>
              <a:rPr lang="en-CA" sz="4400" b="1" dirty="0"/>
              <a:t>Use of Disproportionality Indexes for Salary Range Representation to examine Stagnation and Barriers to Career Advancement</a:t>
            </a:r>
            <a:endParaRPr lang="en-CA" sz="4400" dirty="0"/>
          </a:p>
        </p:txBody>
      </p:sp>
      <p:sp>
        <p:nvSpPr>
          <p:cNvPr id="3" name="Subtitle 2"/>
          <p:cNvSpPr>
            <a:spLocks noGrp="1"/>
          </p:cNvSpPr>
          <p:nvPr>
            <p:ph type="subTitle" idx="1"/>
          </p:nvPr>
        </p:nvSpPr>
        <p:spPr>
          <a:xfrm>
            <a:off x="1265464" y="4704217"/>
            <a:ext cx="9841560" cy="1655762"/>
          </a:xfrm>
        </p:spPr>
        <p:txBody>
          <a:bodyPr/>
          <a:lstStyle/>
          <a:p>
            <a:r>
              <a:rPr lang="en-CA" b="1" dirty="0"/>
              <a:t>for employees in the Federal Public Service in Canada as of March 31, 2021</a:t>
            </a:r>
            <a:r>
              <a:rPr lang="en-CA" dirty="0"/>
              <a:t/>
            </a:r>
            <a:br>
              <a:rPr lang="en-CA" dirty="0"/>
            </a:br>
            <a:endParaRPr lang="en-CA" dirty="0"/>
          </a:p>
        </p:txBody>
      </p:sp>
      <p:sp>
        <p:nvSpPr>
          <p:cNvPr id="4" name="TextBox 3"/>
          <p:cNvSpPr txBox="1"/>
          <p:nvPr/>
        </p:nvSpPr>
        <p:spPr>
          <a:xfrm>
            <a:off x="369116" y="503339"/>
            <a:ext cx="476412" cy="369332"/>
          </a:xfrm>
          <a:prstGeom prst="rect">
            <a:avLst/>
          </a:prstGeom>
          <a:solidFill>
            <a:schemeClr val="accent2">
              <a:lumMod val="20000"/>
              <a:lumOff val="80000"/>
            </a:schemeClr>
          </a:solidFill>
        </p:spPr>
        <p:txBody>
          <a:bodyPr wrap="none" rtlCol="0">
            <a:spAutoFit/>
          </a:bodyPr>
          <a:lstStyle/>
          <a:p>
            <a:r>
              <a:rPr lang="en-CA" dirty="0" smtClean="0"/>
              <a:t>3.1</a:t>
            </a:r>
            <a:endParaRPr lang="en-CA" dirty="0"/>
          </a:p>
        </p:txBody>
      </p:sp>
    </p:spTree>
    <p:extLst>
      <p:ext uri="{BB962C8B-B14F-4D97-AF65-F5344CB8AC3E}">
        <p14:creationId xmlns:p14="http://schemas.microsoft.com/office/powerpoint/2010/main" val="1870666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019989-2AD7-42AC-8DDB-78E78B19F2AA}"/>
              </a:ext>
            </a:extLst>
          </p:cNvPr>
          <p:cNvSpPr txBox="1"/>
          <p:nvPr/>
        </p:nvSpPr>
        <p:spPr>
          <a:xfrm>
            <a:off x="793454" y="2370808"/>
            <a:ext cx="5405327" cy="3785652"/>
          </a:xfrm>
          <a:prstGeom prst="rect">
            <a:avLst/>
          </a:prstGeom>
          <a:noFill/>
        </p:spPr>
        <p:txBody>
          <a:bodyPr wrap="square">
            <a:spAutoFit/>
          </a:bodyPr>
          <a:lstStyle/>
          <a:p>
            <a:r>
              <a:rPr lang="en-US" sz="2400" dirty="0">
                <a:effectLst/>
                <a:latin typeface="Calibri" panose="020F0502020204030204" pitchFamily="34" charset="0"/>
                <a:ea typeface="Calibri" panose="020F0502020204030204" pitchFamily="34" charset="0"/>
              </a:rPr>
              <a:t>Disclaimer: “The facts and opinions expressed in this presentation and on the following slides are solely those of the presenters. This webinar is intended to be a collective learning experience and a template or platform for advancing the work related Racial Equity, Anti-Racism, Mental Health and Psychological Safety. We are here in a spirit of service to and solidarity with the marginalized.”</a:t>
            </a:r>
          </a:p>
        </p:txBody>
      </p:sp>
      <p:sp>
        <p:nvSpPr>
          <p:cNvPr id="5" name="TextBox 4">
            <a:extLst>
              <a:ext uri="{FF2B5EF4-FFF2-40B4-BE49-F238E27FC236}">
                <a16:creationId xmlns:a16="http://schemas.microsoft.com/office/drawing/2014/main" id="{F7DC9B69-382D-42E9-BCE9-9A36E9BC1DB6}"/>
              </a:ext>
            </a:extLst>
          </p:cNvPr>
          <p:cNvSpPr txBox="1"/>
          <p:nvPr/>
        </p:nvSpPr>
        <p:spPr>
          <a:xfrm>
            <a:off x="6242641" y="2370808"/>
            <a:ext cx="6095114" cy="4154984"/>
          </a:xfrm>
          <a:prstGeom prst="rect">
            <a:avLst/>
          </a:prstGeom>
          <a:noFill/>
        </p:spPr>
        <p:txBody>
          <a:bodyPr wrap="square">
            <a:spAutoFit/>
          </a:bodyPr>
          <a:lstStyle/>
          <a:p>
            <a:r>
              <a:rPr lang="en-US" sz="2400" dirty="0">
                <a:solidFill>
                  <a:srgbClr val="0070C0"/>
                </a:solidFill>
              </a:rPr>
              <a:t>Clause de non-</a:t>
            </a:r>
            <a:r>
              <a:rPr lang="en-US" sz="2400" dirty="0" err="1">
                <a:solidFill>
                  <a:srgbClr val="0070C0"/>
                </a:solidFill>
              </a:rPr>
              <a:t>responsabilité</a:t>
            </a:r>
            <a:r>
              <a:rPr lang="en-US" sz="2400" dirty="0">
                <a:solidFill>
                  <a:srgbClr val="0070C0"/>
                </a:solidFill>
              </a:rPr>
              <a:t> : "Les faits et les opinions </a:t>
            </a:r>
            <a:r>
              <a:rPr lang="en-US" sz="2400" dirty="0" err="1">
                <a:solidFill>
                  <a:srgbClr val="0070C0"/>
                </a:solidFill>
              </a:rPr>
              <a:t>exprimés</a:t>
            </a:r>
            <a:r>
              <a:rPr lang="en-US" sz="2400" dirty="0">
                <a:solidFill>
                  <a:srgbClr val="0070C0"/>
                </a:solidFill>
              </a:rPr>
              <a:t> dans </a:t>
            </a:r>
            <a:r>
              <a:rPr lang="en-US" sz="2400" dirty="0" err="1">
                <a:solidFill>
                  <a:srgbClr val="0070C0"/>
                </a:solidFill>
              </a:rPr>
              <a:t>cette</a:t>
            </a:r>
            <a:r>
              <a:rPr lang="en-US" sz="2400" dirty="0">
                <a:solidFill>
                  <a:srgbClr val="0070C0"/>
                </a:solidFill>
              </a:rPr>
              <a:t> </a:t>
            </a:r>
            <a:r>
              <a:rPr lang="en-US" sz="2400" dirty="0" err="1">
                <a:solidFill>
                  <a:srgbClr val="0070C0"/>
                </a:solidFill>
              </a:rPr>
              <a:t>présentation</a:t>
            </a:r>
            <a:r>
              <a:rPr lang="en-US" sz="2400" dirty="0">
                <a:solidFill>
                  <a:srgbClr val="0070C0"/>
                </a:solidFill>
              </a:rPr>
              <a:t> et sur les diapositives </a:t>
            </a:r>
            <a:r>
              <a:rPr lang="en-US" sz="2400" dirty="0" err="1">
                <a:solidFill>
                  <a:srgbClr val="0070C0"/>
                </a:solidFill>
              </a:rPr>
              <a:t>suivantes</a:t>
            </a:r>
            <a:r>
              <a:rPr lang="en-US" sz="2400" dirty="0">
                <a:solidFill>
                  <a:srgbClr val="0070C0"/>
                </a:solidFill>
              </a:rPr>
              <a:t> </a:t>
            </a:r>
            <a:r>
              <a:rPr lang="en-US" sz="2400" dirty="0" err="1">
                <a:solidFill>
                  <a:srgbClr val="0070C0"/>
                </a:solidFill>
              </a:rPr>
              <a:t>sont</a:t>
            </a:r>
            <a:r>
              <a:rPr lang="en-US" sz="2400" dirty="0">
                <a:solidFill>
                  <a:srgbClr val="0070C0"/>
                </a:solidFill>
              </a:rPr>
              <a:t> </a:t>
            </a:r>
            <a:r>
              <a:rPr lang="en-US" sz="2400" dirty="0" err="1">
                <a:solidFill>
                  <a:srgbClr val="0070C0"/>
                </a:solidFill>
              </a:rPr>
              <a:t>uniquement</a:t>
            </a:r>
            <a:r>
              <a:rPr lang="en-US" sz="2400" dirty="0">
                <a:solidFill>
                  <a:srgbClr val="0070C0"/>
                </a:solidFill>
              </a:rPr>
              <a:t> </a:t>
            </a:r>
            <a:r>
              <a:rPr lang="en-US" sz="2400" dirty="0" err="1">
                <a:solidFill>
                  <a:srgbClr val="0070C0"/>
                </a:solidFill>
              </a:rPr>
              <a:t>ceux</a:t>
            </a:r>
            <a:r>
              <a:rPr lang="en-US" sz="2400" dirty="0">
                <a:solidFill>
                  <a:srgbClr val="0070C0"/>
                </a:solidFill>
              </a:rPr>
              <a:t> des </a:t>
            </a:r>
            <a:r>
              <a:rPr lang="en-US" sz="2400" dirty="0" err="1">
                <a:solidFill>
                  <a:srgbClr val="0070C0"/>
                </a:solidFill>
              </a:rPr>
              <a:t>présentateurs</a:t>
            </a:r>
            <a:r>
              <a:rPr lang="en-US" sz="2400" dirty="0">
                <a:solidFill>
                  <a:srgbClr val="0070C0"/>
                </a:solidFill>
              </a:rPr>
              <a:t>. Ce </a:t>
            </a:r>
            <a:r>
              <a:rPr lang="en-US" sz="2400" dirty="0" err="1">
                <a:solidFill>
                  <a:srgbClr val="0070C0"/>
                </a:solidFill>
              </a:rPr>
              <a:t>webinaire</a:t>
            </a:r>
            <a:r>
              <a:rPr lang="en-US" sz="2400" dirty="0">
                <a:solidFill>
                  <a:srgbClr val="0070C0"/>
                </a:solidFill>
              </a:rPr>
              <a:t> </a:t>
            </a:r>
            <a:r>
              <a:rPr lang="en-US" sz="2400" dirty="0" err="1">
                <a:solidFill>
                  <a:srgbClr val="0070C0"/>
                </a:solidFill>
              </a:rPr>
              <a:t>est</a:t>
            </a:r>
            <a:r>
              <a:rPr lang="en-US" sz="2400" dirty="0">
                <a:solidFill>
                  <a:srgbClr val="0070C0"/>
                </a:solidFill>
              </a:rPr>
              <a:t> </a:t>
            </a:r>
            <a:r>
              <a:rPr lang="en-US" sz="2400" dirty="0" err="1">
                <a:solidFill>
                  <a:srgbClr val="0070C0"/>
                </a:solidFill>
              </a:rPr>
              <a:t>destiné</a:t>
            </a:r>
            <a:r>
              <a:rPr lang="en-US" sz="2400" dirty="0">
                <a:solidFill>
                  <a:srgbClr val="0070C0"/>
                </a:solidFill>
              </a:rPr>
              <a:t> à </a:t>
            </a:r>
            <a:r>
              <a:rPr lang="en-US" sz="2400" dirty="0" err="1">
                <a:solidFill>
                  <a:srgbClr val="0070C0"/>
                </a:solidFill>
              </a:rPr>
              <a:t>être</a:t>
            </a:r>
            <a:r>
              <a:rPr lang="en-US" sz="2400" dirty="0">
                <a:solidFill>
                  <a:srgbClr val="0070C0"/>
                </a:solidFill>
              </a:rPr>
              <a:t> </a:t>
            </a:r>
            <a:r>
              <a:rPr lang="en-US" sz="2400" dirty="0" err="1">
                <a:solidFill>
                  <a:srgbClr val="0070C0"/>
                </a:solidFill>
              </a:rPr>
              <a:t>une</a:t>
            </a:r>
            <a:r>
              <a:rPr lang="en-US" sz="2400" dirty="0">
                <a:solidFill>
                  <a:srgbClr val="0070C0"/>
                </a:solidFill>
              </a:rPr>
              <a:t> </a:t>
            </a:r>
            <a:r>
              <a:rPr lang="en-US" sz="2400" dirty="0" err="1">
                <a:solidFill>
                  <a:srgbClr val="0070C0"/>
                </a:solidFill>
              </a:rPr>
              <a:t>expérience</a:t>
            </a:r>
            <a:r>
              <a:rPr lang="en-US" sz="2400" dirty="0">
                <a:solidFill>
                  <a:srgbClr val="0070C0"/>
                </a:solidFill>
              </a:rPr>
              <a:t> d'apprentissage </a:t>
            </a:r>
            <a:r>
              <a:rPr lang="en-US" sz="2400" dirty="0" err="1">
                <a:solidFill>
                  <a:srgbClr val="0070C0"/>
                </a:solidFill>
              </a:rPr>
              <a:t>collectif</a:t>
            </a:r>
            <a:r>
              <a:rPr lang="en-US" sz="2400" dirty="0">
                <a:solidFill>
                  <a:srgbClr val="0070C0"/>
                </a:solidFill>
              </a:rPr>
              <a:t> et un </a:t>
            </a:r>
            <a:r>
              <a:rPr lang="en-US" sz="2400" dirty="0" err="1">
                <a:solidFill>
                  <a:srgbClr val="0070C0"/>
                </a:solidFill>
              </a:rPr>
              <a:t>modèle</a:t>
            </a:r>
            <a:r>
              <a:rPr lang="en-US" sz="2400" dirty="0">
                <a:solidFill>
                  <a:srgbClr val="0070C0"/>
                </a:solidFill>
              </a:rPr>
              <a:t> </a:t>
            </a:r>
            <a:r>
              <a:rPr lang="en-US" sz="2400" dirty="0" err="1">
                <a:solidFill>
                  <a:srgbClr val="0070C0"/>
                </a:solidFill>
              </a:rPr>
              <a:t>ou</a:t>
            </a:r>
            <a:r>
              <a:rPr lang="en-US" sz="2400" dirty="0">
                <a:solidFill>
                  <a:srgbClr val="0070C0"/>
                </a:solidFill>
              </a:rPr>
              <a:t> </a:t>
            </a:r>
            <a:r>
              <a:rPr lang="en-US" sz="2400" dirty="0" err="1">
                <a:solidFill>
                  <a:srgbClr val="0070C0"/>
                </a:solidFill>
              </a:rPr>
              <a:t>une</a:t>
            </a:r>
            <a:r>
              <a:rPr lang="en-US" sz="2400" dirty="0">
                <a:solidFill>
                  <a:srgbClr val="0070C0"/>
                </a:solidFill>
              </a:rPr>
              <a:t> </a:t>
            </a:r>
            <a:r>
              <a:rPr lang="en-US" sz="2400" dirty="0" err="1">
                <a:solidFill>
                  <a:srgbClr val="0070C0"/>
                </a:solidFill>
              </a:rPr>
              <a:t>plateforme</a:t>
            </a:r>
            <a:r>
              <a:rPr lang="en-US" sz="2400" dirty="0">
                <a:solidFill>
                  <a:srgbClr val="0070C0"/>
                </a:solidFill>
              </a:rPr>
              <a:t> pour faire </a:t>
            </a:r>
            <a:r>
              <a:rPr lang="en-US" sz="2400" dirty="0" err="1">
                <a:solidFill>
                  <a:srgbClr val="0070C0"/>
                </a:solidFill>
              </a:rPr>
              <a:t>avancer</a:t>
            </a:r>
            <a:r>
              <a:rPr lang="en-US" sz="2400" dirty="0">
                <a:solidFill>
                  <a:srgbClr val="0070C0"/>
                </a:solidFill>
              </a:rPr>
              <a:t> le travail </a:t>
            </a:r>
            <a:r>
              <a:rPr lang="en-US" sz="2400" dirty="0" err="1">
                <a:solidFill>
                  <a:srgbClr val="0070C0"/>
                </a:solidFill>
              </a:rPr>
              <a:t>lié</a:t>
            </a:r>
            <a:r>
              <a:rPr lang="en-US" sz="2400" dirty="0">
                <a:solidFill>
                  <a:srgbClr val="0070C0"/>
                </a:solidFill>
              </a:rPr>
              <a:t> à </a:t>
            </a:r>
            <a:r>
              <a:rPr lang="en-US" sz="2400" dirty="0" err="1">
                <a:solidFill>
                  <a:srgbClr val="0070C0"/>
                </a:solidFill>
              </a:rPr>
              <a:t>l'équité</a:t>
            </a:r>
            <a:r>
              <a:rPr lang="en-US" sz="2400" dirty="0">
                <a:solidFill>
                  <a:srgbClr val="0070C0"/>
                </a:solidFill>
              </a:rPr>
              <a:t> </a:t>
            </a:r>
            <a:r>
              <a:rPr lang="en-US" sz="2400" dirty="0" err="1">
                <a:solidFill>
                  <a:srgbClr val="0070C0"/>
                </a:solidFill>
              </a:rPr>
              <a:t>raciale</a:t>
            </a:r>
            <a:r>
              <a:rPr lang="en-US" sz="2400" dirty="0">
                <a:solidFill>
                  <a:srgbClr val="0070C0"/>
                </a:solidFill>
              </a:rPr>
              <a:t>, </a:t>
            </a:r>
            <a:r>
              <a:rPr lang="en-US" sz="2400" dirty="0" err="1">
                <a:solidFill>
                  <a:srgbClr val="0070C0"/>
                </a:solidFill>
              </a:rPr>
              <a:t>l'antiracisme</a:t>
            </a:r>
            <a:r>
              <a:rPr lang="en-US" sz="2400" dirty="0">
                <a:solidFill>
                  <a:srgbClr val="0070C0"/>
                </a:solidFill>
              </a:rPr>
              <a:t>, la santé mentale et la </a:t>
            </a:r>
            <a:r>
              <a:rPr lang="en-US" sz="2400" dirty="0" err="1">
                <a:solidFill>
                  <a:srgbClr val="0070C0"/>
                </a:solidFill>
              </a:rPr>
              <a:t>sécurité</a:t>
            </a:r>
            <a:r>
              <a:rPr lang="en-US" sz="2400" dirty="0">
                <a:solidFill>
                  <a:srgbClr val="0070C0"/>
                </a:solidFill>
              </a:rPr>
              <a:t> </a:t>
            </a:r>
            <a:r>
              <a:rPr lang="en-US" sz="2400" dirty="0" err="1">
                <a:solidFill>
                  <a:srgbClr val="0070C0"/>
                </a:solidFill>
              </a:rPr>
              <a:t>psychologique</a:t>
            </a:r>
            <a:r>
              <a:rPr lang="en-US" sz="2400" dirty="0">
                <a:solidFill>
                  <a:srgbClr val="0070C0"/>
                </a:solidFill>
              </a:rPr>
              <a:t>. Nous </a:t>
            </a:r>
            <a:r>
              <a:rPr lang="en-US" sz="2400" dirty="0" err="1">
                <a:solidFill>
                  <a:srgbClr val="0070C0"/>
                </a:solidFill>
              </a:rPr>
              <a:t>sommes</a:t>
            </a:r>
            <a:r>
              <a:rPr lang="en-US" sz="2400" dirty="0">
                <a:solidFill>
                  <a:srgbClr val="0070C0"/>
                </a:solidFill>
              </a:rPr>
              <a:t> </a:t>
            </a:r>
            <a:r>
              <a:rPr lang="en-US" sz="2400" dirty="0" err="1">
                <a:solidFill>
                  <a:srgbClr val="0070C0"/>
                </a:solidFill>
              </a:rPr>
              <a:t>ici</a:t>
            </a:r>
            <a:r>
              <a:rPr lang="en-US" sz="2400" dirty="0">
                <a:solidFill>
                  <a:srgbClr val="0070C0"/>
                </a:solidFill>
              </a:rPr>
              <a:t> dans un esprit de service et de </a:t>
            </a:r>
            <a:r>
              <a:rPr lang="en-US" sz="2400" dirty="0" err="1">
                <a:solidFill>
                  <a:srgbClr val="0070C0"/>
                </a:solidFill>
              </a:rPr>
              <a:t>solidarité</a:t>
            </a:r>
            <a:r>
              <a:rPr lang="en-US" sz="2400" dirty="0">
                <a:solidFill>
                  <a:srgbClr val="0070C0"/>
                </a:solidFill>
              </a:rPr>
              <a:t> avec les </a:t>
            </a:r>
            <a:r>
              <a:rPr lang="en-US" sz="2400" dirty="0" err="1">
                <a:solidFill>
                  <a:srgbClr val="0070C0"/>
                </a:solidFill>
              </a:rPr>
              <a:t>personnes</a:t>
            </a:r>
            <a:r>
              <a:rPr lang="en-US" sz="2400" dirty="0">
                <a:solidFill>
                  <a:srgbClr val="0070C0"/>
                </a:solidFill>
              </a:rPr>
              <a:t> </a:t>
            </a:r>
            <a:r>
              <a:rPr lang="en-US" sz="2400" dirty="0" err="1">
                <a:solidFill>
                  <a:srgbClr val="0070C0"/>
                </a:solidFill>
              </a:rPr>
              <a:t>marginalisées</a:t>
            </a:r>
            <a:r>
              <a:rPr lang="en-US" sz="2400" dirty="0">
                <a:solidFill>
                  <a:srgbClr val="0070C0"/>
                </a:solidFill>
              </a:rPr>
              <a:t>."</a:t>
            </a:r>
          </a:p>
        </p:txBody>
      </p:sp>
      <p:sp>
        <p:nvSpPr>
          <p:cNvPr id="4" name="TextBox 3"/>
          <p:cNvSpPr txBox="1"/>
          <p:nvPr/>
        </p:nvSpPr>
        <p:spPr>
          <a:xfrm>
            <a:off x="369116" y="503339"/>
            <a:ext cx="476412" cy="369332"/>
          </a:xfrm>
          <a:prstGeom prst="rect">
            <a:avLst/>
          </a:prstGeom>
          <a:solidFill>
            <a:schemeClr val="accent2">
              <a:lumMod val="20000"/>
              <a:lumOff val="80000"/>
            </a:schemeClr>
          </a:solidFill>
        </p:spPr>
        <p:txBody>
          <a:bodyPr wrap="none" rtlCol="0">
            <a:spAutoFit/>
          </a:bodyPr>
          <a:lstStyle/>
          <a:p>
            <a:r>
              <a:rPr lang="en-CA" dirty="0" smtClean="0"/>
              <a:t>0.2</a:t>
            </a:r>
            <a:endParaRPr lang="en-CA" dirty="0"/>
          </a:p>
        </p:txBody>
      </p:sp>
    </p:spTree>
    <p:extLst>
      <p:ext uri="{BB962C8B-B14F-4D97-AF65-F5344CB8AC3E}">
        <p14:creationId xmlns:p14="http://schemas.microsoft.com/office/powerpoint/2010/main" val="3719871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294" y="365126"/>
            <a:ext cx="9876507" cy="592306"/>
          </a:xfrm>
        </p:spPr>
        <p:txBody>
          <a:bodyPr>
            <a:normAutofit fontScale="90000"/>
          </a:bodyPr>
          <a:lstStyle/>
          <a:p>
            <a:pPr algn="ctr"/>
            <a:r>
              <a:rPr lang="en-CA" sz="2800" b="1" dirty="0"/>
              <a:t>Comparison of Representation of Black Employees with All Employees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07067016"/>
              </p:ext>
            </p:extLst>
          </p:nvPr>
        </p:nvGraphicFramePr>
        <p:xfrm>
          <a:off x="1140902" y="2769191"/>
          <a:ext cx="9737942" cy="3787945"/>
        </p:xfrm>
        <a:graphic>
          <a:graphicData uri="http://schemas.openxmlformats.org/drawingml/2006/table">
            <a:tbl>
              <a:tblPr firstRow="1" firstCol="1" bandRow="1">
                <a:tableStyleId>{5C22544A-7EE6-4342-B048-85BDC9FD1C3A}</a:tableStyleId>
              </a:tblPr>
              <a:tblGrid>
                <a:gridCol w="2994870">
                  <a:extLst>
                    <a:ext uri="{9D8B030D-6E8A-4147-A177-3AD203B41FA5}">
                      <a16:colId xmlns:a16="http://schemas.microsoft.com/office/drawing/2014/main" val="2884346394"/>
                    </a:ext>
                  </a:extLst>
                </a:gridCol>
                <a:gridCol w="2130007">
                  <a:extLst>
                    <a:ext uri="{9D8B030D-6E8A-4147-A177-3AD203B41FA5}">
                      <a16:colId xmlns:a16="http://schemas.microsoft.com/office/drawing/2014/main" val="985691528"/>
                    </a:ext>
                  </a:extLst>
                </a:gridCol>
                <a:gridCol w="1716741">
                  <a:extLst>
                    <a:ext uri="{9D8B030D-6E8A-4147-A177-3AD203B41FA5}">
                      <a16:colId xmlns:a16="http://schemas.microsoft.com/office/drawing/2014/main" val="1014907734"/>
                    </a:ext>
                  </a:extLst>
                </a:gridCol>
                <a:gridCol w="1385611">
                  <a:extLst>
                    <a:ext uri="{9D8B030D-6E8A-4147-A177-3AD203B41FA5}">
                      <a16:colId xmlns:a16="http://schemas.microsoft.com/office/drawing/2014/main" val="1142897905"/>
                    </a:ext>
                  </a:extLst>
                </a:gridCol>
                <a:gridCol w="1510713">
                  <a:extLst>
                    <a:ext uri="{9D8B030D-6E8A-4147-A177-3AD203B41FA5}">
                      <a16:colId xmlns:a16="http://schemas.microsoft.com/office/drawing/2014/main" val="3778436793"/>
                    </a:ext>
                  </a:extLst>
                </a:gridCol>
              </a:tblGrid>
              <a:tr h="693591">
                <a:tc rowSpan="2">
                  <a:txBody>
                    <a:bodyPr/>
                    <a:lstStyle/>
                    <a:p>
                      <a:pPr algn="ctr">
                        <a:lnSpc>
                          <a:spcPct val="105000"/>
                        </a:lnSpc>
                        <a:spcAft>
                          <a:spcPts val="1725"/>
                        </a:spcAft>
                      </a:pPr>
                      <a:r>
                        <a:rPr lang="en-CA" sz="2800" dirty="0">
                          <a:effectLst/>
                        </a:rPr>
                        <a:t>Salary range ($)</a:t>
                      </a:r>
                    </a:p>
                    <a:p>
                      <a:pPr algn="ctr">
                        <a:lnSpc>
                          <a:spcPct val="105000"/>
                        </a:lnSpc>
                        <a:spcAft>
                          <a:spcPts val="1725"/>
                        </a:spcAft>
                      </a:pP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5000"/>
                        </a:lnSpc>
                        <a:spcAft>
                          <a:spcPts val="1725"/>
                        </a:spcAft>
                      </a:pP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b"/>
                </a:tc>
                <a:tc gridSpan="2">
                  <a:txBody>
                    <a:bodyPr/>
                    <a:lstStyle/>
                    <a:p>
                      <a:pPr algn="ctr">
                        <a:lnSpc>
                          <a:spcPct val="105000"/>
                        </a:lnSpc>
                        <a:spcAft>
                          <a:spcPts val="1725"/>
                        </a:spcAft>
                      </a:pPr>
                      <a:r>
                        <a:rPr lang="en-CA" sz="2000" dirty="0">
                          <a:effectLst/>
                        </a:rPr>
                        <a:t>All employees (20% ± 3%)</a:t>
                      </a:r>
                      <a:endParaRPr lang="en-CA"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b"/>
                </a:tc>
                <a:tc hMerge="1">
                  <a:txBody>
                    <a:bodyPr/>
                    <a:lstStyle/>
                    <a:p>
                      <a:endParaRPr lang="en-CA"/>
                    </a:p>
                  </a:txBody>
                  <a:tcPr/>
                </a:tc>
                <a:tc gridSpan="2">
                  <a:txBody>
                    <a:bodyPr/>
                    <a:lstStyle/>
                    <a:p>
                      <a:pPr algn="ctr">
                        <a:lnSpc>
                          <a:spcPct val="105000"/>
                        </a:lnSpc>
                        <a:spcAft>
                          <a:spcPts val="1725"/>
                        </a:spcAft>
                      </a:pPr>
                      <a:r>
                        <a:rPr lang="en-CA" sz="2000">
                          <a:effectLst/>
                        </a:rPr>
                        <a:t>Black Employees</a:t>
                      </a:r>
                      <a:endParaRPr lang="en-CA" sz="20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b"/>
                </a:tc>
                <a:tc hMerge="1">
                  <a:txBody>
                    <a:bodyPr/>
                    <a:lstStyle/>
                    <a:p>
                      <a:endParaRPr lang="en-CA"/>
                    </a:p>
                  </a:txBody>
                  <a:tcPr/>
                </a:tc>
                <a:extLst>
                  <a:ext uri="{0D108BD9-81ED-4DB2-BD59-A6C34878D82A}">
                    <a16:rowId xmlns:a16="http://schemas.microsoft.com/office/drawing/2014/main" val="1758310080"/>
                  </a:ext>
                </a:extLst>
              </a:tr>
              <a:tr h="986662">
                <a:tc vMerge="1">
                  <a:txBody>
                    <a:bodyPr/>
                    <a:lstStyle/>
                    <a:p>
                      <a:endParaRPr lang="en-CA"/>
                    </a:p>
                  </a:txBody>
                  <a:tcPr/>
                </a:tc>
                <a:tc>
                  <a:txBody>
                    <a:bodyPr/>
                    <a:lstStyle/>
                    <a:p>
                      <a:pPr algn="ctr">
                        <a:lnSpc>
                          <a:spcPct val="105000"/>
                        </a:lnSpc>
                        <a:spcAft>
                          <a:spcPts val="1725"/>
                        </a:spcAft>
                      </a:pPr>
                      <a:r>
                        <a:rPr lang="en-CA" sz="1600" dirty="0">
                          <a:effectLst/>
                        </a:rPr>
                        <a:t>Number</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b"/>
                </a:tc>
                <a:tc>
                  <a:txBody>
                    <a:bodyPr/>
                    <a:lstStyle/>
                    <a:p>
                      <a:pPr algn="ctr">
                        <a:lnSpc>
                          <a:spcPct val="105000"/>
                        </a:lnSpc>
                        <a:spcAft>
                          <a:spcPts val="1725"/>
                        </a:spcAft>
                      </a:pPr>
                      <a:r>
                        <a:rPr lang="en-CA" sz="1600" dirty="0">
                          <a:effectLst/>
                        </a:rPr>
                        <a:t> </a:t>
                      </a:r>
                    </a:p>
                    <a:p>
                      <a:pPr algn="ctr">
                        <a:lnSpc>
                          <a:spcPct val="105000"/>
                        </a:lnSpc>
                        <a:spcAft>
                          <a:spcPts val="1725"/>
                        </a:spcAft>
                      </a:pPr>
                      <a:r>
                        <a:rPr lang="en-CA" sz="1600" dirty="0">
                          <a:effectLst/>
                        </a:rPr>
                        <a:t>% of All employees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5000"/>
                        </a:lnSpc>
                        <a:spcAft>
                          <a:spcPts val="1725"/>
                        </a:spcAft>
                      </a:pPr>
                      <a:r>
                        <a:rPr lang="en-CA" sz="1600" dirty="0">
                          <a:effectLst/>
                        </a:rPr>
                        <a:t>Number</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b"/>
                </a:tc>
                <a:tc>
                  <a:txBody>
                    <a:bodyPr/>
                    <a:lstStyle/>
                    <a:p>
                      <a:pPr algn="ctr">
                        <a:lnSpc>
                          <a:spcPct val="105000"/>
                        </a:lnSpc>
                        <a:spcAft>
                          <a:spcPts val="1725"/>
                        </a:spcAft>
                      </a:pPr>
                      <a:r>
                        <a:rPr lang="en-CA" sz="1600" dirty="0">
                          <a:effectLst/>
                        </a:rPr>
                        <a:t>% of All Blacks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b"/>
                </a:tc>
                <a:extLst>
                  <a:ext uri="{0D108BD9-81ED-4DB2-BD59-A6C34878D82A}">
                    <a16:rowId xmlns:a16="http://schemas.microsoft.com/office/drawing/2014/main" val="2597311630"/>
                  </a:ext>
                </a:extLst>
              </a:tr>
              <a:tr h="314469">
                <a:tc>
                  <a:txBody>
                    <a:bodyPr/>
                    <a:lstStyle/>
                    <a:p>
                      <a:pPr algn="ctr">
                        <a:lnSpc>
                          <a:spcPct val="105000"/>
                        </a:lnSpc>
                        <a:spcAft>
                          <a:spcPts val="800"/>
                        </a:spcAft>
                      </a:pPr>
                      <a:r>
                        <a:rPr lang="en-CA" sz="1600" dirty="0">
                          <a:effectLst/>
                        </a:rPr>
                        <a:t>Less than $60,000 </a:t>
                      </a:r>
                      <a:r>
                        <a:rPr lang="en-CA" sz="1600" dirty="0">
                          <a:solidFill>
                            <a:schemeClr val="tx1"/>
                          </a:solidFill>
                          <a:effectLst/>
                        </a:rPr>
                        <a:t>(Very Low)</a:t>
                      </a:r>
                      <a:endParaRPr lang="en-C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5000"/>
                        </a:lnSpc>
                        <a:spcAft>
                          <a:spcPts val="800"/>
                        </a:spcAft>
                      </a:pPr>
                      <a:r>
                        <a:rPr lang="en-CA" sz="1600">
                          <a:effectLst/>
                        </a:rPr>
                        <a:t>38,139</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5000"/>
                        </a:lnSpc>
                        <a:spcAft>
                          <a:spcPts val="800"/>
                        </a:spcAft>
                      </a:pPr>
                      <a:r>
                        <a:rPr lang="en-CA" sz="1600" dirty="0">
                          <a:effectLst/>
                        </a:rPr>
                        <a:t>16.7</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5000"/>
                        </a:lnSpc>
                        <a:spcAft>
                          <a:spcPts val="800"/>
                        </a:spcAft>
                      </a:pPr>
                      <a:r>
                        <a:rPr lang="en-CA" sz="1600" dirty="0">
                          <a:effectLst/>
                        </a:rPr>
                        <a:t>2077</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5000"/>
                        </a:lnSpc>
                        <a:spcAft>
                          <a:spcPts val="800"/>
                        </a:spcAft>
                      </a:pPr>
                      <a:r>
                        <a:rPr lang="en-CA" sz="1600" dirty="0">
                          <a:effectLst/>
                        </a:rPr>
                        <a:t>23.5</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4151483473"/>
                  </a:ext>
                </a:extLst>
              </a:tr>
              <a:tr h="314469">
                <a:tc>
                  <a:txBody>
                    <a:bodyPr/>
                    <a:lstStyle/>
                    <a:p>
                      <a:pPr algn="ctr">
                        <a:lnSpc>
                          <a:spcPct val="105000"/>
                        </a:lnSpc>
                        <a:spcAft>
                          <a:spcPts val="800"/>
                        </a:spcAft>
                      </a:pPr>
                      <a:r>
                        <a:rPr lang="en-CA" sz="1600" dirty="0">
                          <a:effectLst/>
                        </a:rPr>
                        <a:t>$60,000 to $69,999 </a:t>
                      </a:r>
                      <a:r>
                        <a:rPr lang="en-CA" sz="1600" dirty="0">
                          <a:solidFill>
                            <a:schemeClr val="tx1"/>
                          </a:solidFill>
                          <a:effectLst/>
                        </a:rPr>
                        <a:t>(Low)</a:t>
                      </a:r>
                      <a:endParaRPr lang="en-C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5000"/>
                        </a:lnSpc>
                        <a:spcAft>
                          <a:spcPts val="800"/>
                        </a:spcAft>
                      </a:pPr>
                      <a:r>
                        <a:rPr lang="en-CA" sz="1600" dirty="0">
                          <a:effectLst/>
                        </a:rPr>
                        <a:t>40086</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5000"/>
                        </a:lnSpc>
                        <a:spcAft>
                          <a:spcPts val="800"/>
                        </a:spcAft>
                      </a:pPr>
                      <a:r>
                        <a:rPr lang="en-CA" sz="1600" dirty="0">
                          <a:effectLst/>
                        </a:rPr>
                        <a:t>17.6</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5000"/>
                        </a:lnSpc>
                        <a:spcAft>
                          <a:spcPts val="800"/>
                        </a:spcAft>
                      </a:pPr>
                      <a:r>
                        <a:rPr lang="en-CA" sz="1600" dirty="0">
                          <a:effectLst/>
                        </a:rPr>
                        <a:t>2089</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5000"/>
                        </a:lnSpc>
                        <a:spcAft>
                          <a:spcPts val="800"/>
                        </a:spcAft>
                      </a:pPr>
                      <a:r>
                        <a:rPr lang="en-CA" sz="1600" dirty="0">
                          <a:effectLst/>
                        </a:rPr>
                        <a:t>23.9</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700302599"/>
                  </a:ext>
                </a:extLst>
              </a:tr>
              <a:tr h="314469">
                <a:tc>
                  <a:txBody>
                    <a:bodyPr/>
                    <a:lstStyle/>
                    <a:p>
                      <a:pPr algn="ctr">
                        <a:lnSpc>
                          <a:spcPct val="105000"/>
                        </a:lnSpc>
                        <a:spcAft>
                          <a:spcPts val="800"/>
                        </a:spcAft>
                      </a:pPr>
                      <a:r>
                        <a:rPr lang="en-CA" sz="1600" dirty="0">
                          <a:effectLst/>
                        </a:rPr>
                        <a:t>$70,000 to $84,999 </a:t>
                      </a:r>
                      <a:r>
                        <a:rPr lang="en-CA" sz="1600" dirty="0">
                          <a:solidFill>
                            <a:schemeClr val="tx1"/>
                          </a:solidFill>
                          <a:effectLst/>
                        </a:rPr>
                        <a:t>(Medium)</a:t>
                      </a:r>
                      <a:endParaRPr lang="en-C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5000"/>
                        </a:lnSpc>
                        <a:spcAft>
                          <a:spcPts val="800"/>
                        </a:spcAft>
                      </a:pPr>
                      <a:r>
                        <a:rPr lang="en-CA" sz="1600" dirty="0">
                          <a:effectLst/>
                        </a:rPr>
                        <a:t>52843</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5000"/>
                        </a:lnSpc>
                        <a:spcAft>
                          <a:spcPts val="800"/>
                        </a:spcAft>
                      </a:pPr>
                      <a:r>
                        <a:rPr lang="en-CA" sz="1600" dirty="0">
                          <a:effectLst/>
                        </a:rPr>
                        <a:t>23.1</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5000"/>
                        </a:lnSpc>
                        <a:spcAft>
                          <a:spcPts val="800"/>
                        </a:spcAft>
                      </a:pPr>
                      <a:r>
                        <a:rPr lang="en-CA" sz="1600" dirty="0">
                          <a:effectLst/>
                        </a:rPr>
                        <a:t>1833</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5000"/>
                        </a:lnSpc>
                        <a:spcAft>
                          <a:spcPts val="800"/>
                        </a:spcAft>
                      </a:pPr>
                      <a:r>
                        <a:rPr lang="en-CA" sz="1600">
                          <a:effectLst/>
                        </a:rPr>
                        <a:t>20.9</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294710032"/>
                  </a:ext>
                </a:extLst>
              </a:tr>
              <a:tr h="314469">
                <a:tc>
                  <a:txBody>
                    <a:bodyPr/>
                    <a:lstStyle/>
                    <a:p>
                      <a:pPr algn="ctr">
                        <a:lnSpc>
                          <a:spcPct val="105000"/>
                        </a:lnSpc>
                        <a:spcAft>
                          <a:spcPts val="800"/>
                        </a:spcAft>
                      </a:pPr>
                      <a:r>
                        <a:rPr lang="en-CA" sz="1600" dirty="0">
                          <a:effectLst/>
                        </a:rPr>
                        <a:t>$85,000 to $99,999 </a:t>
                      </a:r>
                      <a:r>
                        <a:rPr lang="en-CA" sz="1600" dirty="0">
                          <a:solidFill>
                            <a:schemeClr val="tx1"/>
                          </a:solidFill>
                          <a:effectLst/>
                        </a:rPr>
                        <a:t>(High)</a:t>
                      </a:r>
                      <a:endParaRPr lang="en-C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5000"/>
                        </a:lnSpc>
                        <a:spcAft>
                          <a:spcPts val="800"/>
                        </a:spcAft>
                      </a:pPr>
                      <a:r>
                        <a:rPr lang="en-CA" sz="1600">
                          <a:effectLst/>
                        </a:rPr>
                        <a:t>44075</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5000"/>
                        </a:lnSpc>
                        <a:spcAft>
                          <a:spcPts val="800"/>
                        </a:spcAft>
                      </a:pPr>
                      <a:r>
                        <a:rPr lang="en-CA" sz="1600" dirty="0">
                          <a:effectLst/>
                        </a:rPr>
                        <a:t>19.3</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5000"/>
                        </a:lnSpc>
                        <a:spcAft>
                          <a:spcPts val="800"/>
                        </a:spcAft>
                      </a:pPr>
                      <a:r>
                        <a:rPr lang="en-CA" sz="1600" dirty="0">
                          <a:effectLst/>
                        </a:rPr>
                        <a:t>1376</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5000"/>
                        </a:lnSpc>
                        <a:spcAft>
                          <a:spcPts val="800"/>
                        </a:spcAft>
                      </a:pPr>
                      <a:r>
                        <a:rPr lang="en-CA" sz="1600" dirty="0">
                          <a:effectLst/>
                        </a:rPr>
                        <a:t>15.7</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3125271362"/>
                  </a:ext>
                </a:extLst>
              </a:tr>
              <a:tr h="314469">
                <a:tc>
                  <a:txBody>
                    <a:bodyPr/>
                    <a:lstStyle/>
                    <a:p>
                      <a:pPr algn="ctr">
                        <a:lnSpc>
                          <a:spcPct val="105000"/>
                        </a:lnSpc>
                        <a:spcAft>
                          <a:spcPts val="800"/>
                        </a:spcAft>
                      </a:pPr>
                      <a:r>
                        <a:rPr lang="en-CA" sz="1600" dirty="0">
                          <a:effectLst/>
                        </a:rPr>
                        <a:t>Over $100,000K </a:t>
                      </a:r>
                      <a:r>
                        <a:rPr lang="en-CA" sz="1600" dirty="0">
                          <a:solidFill>
                            <a:schemeClr val="tx1"/>
                          </a:solidFill>
                          <a:effectLst/>
                        </a:rPr>
                        <a:t>(Very</a:t>
                      </a:r>
                      <a:r>
                        <a:rPr lang="en-CA" sz="1600" baseline="0" dirty="0">
                          <a:solidFill>
                            <a:schemeClr val="tx1"/>
                          </a:solidFill>
                          <a:effectLst/>
                        </a:rPr>
                        <a:t> High)</a:t>
                      </a:r>
                      <a:endParaRPr lang="en-C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5000"/>
                        </a:lnSpc>
                        <a:spcAft>
                          <a:spcPts val="800"/>
                        </a:spcAft>
                      </a:pPr>
                      <a:r>
                        <a:rPr lang="en-CA" sz="1600">
                          <a:effectLst/>
                        </a:rPr>
                        <a:t>53202</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5000"/>
                        </a:lnSpc>
                        <a:spcAft>
                          <a:spcPts val="800"/>
                        </a:spcAft>
                      </a:pPr>
                      <a:r>
                        <a:rPr lang="en-CA" sz="1600" dirty="0">
                          <a:effectLst/>
                        </a:rPr>
                        <a:t>23.3</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5000"/>
                        </a:lnSpc>
                        <a:spcAft>
                          <a:spcPts val="800"/>
                        </a:spcAft>
                      </a:pPr>
                      <a:r>
                        <a:rPr lang="en-CA" sz="1600" dirty="0">
                          <a:effectLst/>
                        </a:rPr>
                        <a:t>1379</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5000"/>
                        </a:lnSpc>
                        <a:spcAft>
                          <a:spcPts val="800"/>
                        </a:spcAft>
                      </a:pPr>
                      <a:r>
                        <a:rPr lang="en-CA" sz="1600" dirty="0">
                          <a:effectLst/>
                        </a:rPr>
                        <a:t>15.8</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490090592"/>
                  </a:ext>
                </a:extLst>
              </a:tr>
              <a:tr h="314469">
                <a:tc>
                  <a:txBody>
                    <a:bodyPr/>
                    <a:lstStyle/>
                    <a:p>
                      <a:pPr algn="ctr">
                        <a:lnSpc>
                          <a:spcPct val="105000"/>
                        </a:lnSpc>
                        <a:spcAft>
                          <a:spcPts val="800"/>
                        </a:spcAft>
                      </a:pPr>
                      <a:r>
                        <a:rPr lang="en-CA" sz="1600">
                          <a:effectLst/>
                        </a:rPr>
                        <a:t>All ranges</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5000"/>
                        </a:lnSpc>
                        <a:spcAft>
                          <a:spcPts val="800"/>
                        </a:spcAft>
                      </a:pPr>
                      <a:r>
                        <a:rPr lang="en-CA" sz="1600" dirty="0">
                          <a:effectLst/>
                        </a:rPr>
                        <a:t>228,345</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5000"/>
                        </a:lnSpc>
                        <a:spcAft>
                          <a:spcPts val="800"/>
                        </a:spcAft>
                      </a:pPr>
                      <a:r>
                        <a:rPr lang="en-CA" sz="1600">
                          <a:effectLst/>
                        </a:rPr>
                        <a:t>100</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5000"/>
                        </a:lnSpc>
                        <a:spcAft>
                          <a:spcPts val="800"/>
                        </a:spcAft>
                      </a:pPr>
                      <a:r>
                        <a:rPr lang="en-CA" sz="1600" dirty="0">
                          <a:effectLst/>
                        </a:rPr>
                        <a:t>8754</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5000"/>
                        </a:lnSpc>
                        <a:spcAft>
                          <a:spcPts val="800"/>
                        </a:spcAft>
                      </a:pPr>
                      <a:r>
                        <a:rPr lang="en-CA" sz="1600" dirty="0">
                          <a:effectLst/>
                        </a:rPr>
                        <a:t>100</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a16="http://schemas.microsoft.com/office/drawing/2014/main" val="444955447"/>
                  </a:ext>
                </a:extLst>
              </a:tr>
            </a:tbl>
          </a:graphicData>
        </a:graphic>
      </p:graphicFrame>
      <p:cxnSp>
        <p:nvCxnSpPr>
          <p:cNvPr id="5" name="Straight Arrow Connector 4"/>
          <p:cNvCxnSpPr/>
          <p:nvPr/>
        </p:nvCxnSpPr>
        <p:spPr>
          <a:xfrm flipH="1">
            <a:off x="10955183" y="5159229"/>
            <a:ext cx="8389" cy="2384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10955183" y="3888297"/>
            <a:ext cx="8389" cy="2432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10955183" y="4301452"/>
            <a:ext cx="8389" cy="29270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0963572" y="5566631"/>
            <a:ext cx="8389" cy="2384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71119" y="1152114"/>
            <a:ext cx="10207725" cy="1477328"/>
          </a:xfrm>
          <a:prstGeom prst="rect">
            <a:avLst/>
          </a:prstGeom>
          <a:noFill/>
        </p:spPr>
        <p:txBody>
          <a:bodyPr wrap="square" rtlCol="0">
            <a:spAutoFit/>
          </a:bodyPr>
          <a:lstStyle/>
          <a:p>
            <a:r>
              <a:rPr lang="en-CA" dirty="0"/>
              <a:t>To get information whether stagnation and barriers to advancement exists the salary ranges were divided into FIVE approximately equal parts. From the very low range to the very high range.</a:t>
            </a:r>
          </a:p>
          <a:p>
            <a:endParaRPr lang="en-CA" dirty="0"/>
          </a:p>
          <a:p>
            <a:r>
              <a:rPr lang="en-CA" dirty="0"/>
              <a:t>Overrepresentation at the very low range would indicate stagnation.  Underrepresentation in the very high range would suggest barriers to carriers advancement.</a:t>
            </a:r>
          </a:p>
        </p:txBody>
      </p:sp>
      <p:sp>
        <p:nvSpPr>
          <p:cNvPr id="10" name="TextBox 9"/>
          <p:cNvSpPr txBox="1"/>
          <p:nvPr/>
        </p:nvSpPr>
        <p:spPr>
          <a:xfrm>
            <a:off x="369116" y="503339"/>
            <a:ext cx="476412" cy="369332"/>
          </a:xfrm>
          <a:prstGeom prst="rect">
            <a:avLst/>
          </a:prstGeom>
          <a:solidFill>
            <a:schemeClr val="accent2">
              <a:lumMod val="20000"/>
              <a:lumOff val="80000"/>
            </a:schemeClr>
          </a:solidFill>
        </p:spPr>
        <p:txBody>
          <a:bodyPr wrap="none" rtlCol="0">
            <a:spAutoFit/>
          </a:bodyPr>
          <a:lstStyle/>
          <a:p>
            <a:r>
              <a:rPr lang="en-CA" dirty="0" smtClean="0"/>
              <a:t>3.2</a:t>
            </a:r>
            <a:endParaRPr lang="en-CA" dirty="0"/>
          </a:p>
        </p:txBody>
      </p:sp>
    </p:spTree>
    <p:extLst>
      <p:ext uri="{BB962C8B-B14F-4D97-AF65-F5344CB8AC3E}">
        <p14:creationId xmlns:p14="http://schemas.microsoft.com/office/powerpoint/2010/main" val="1216149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0352" y="365125"/>
            <a:ext cx="9793448" cy="1325563"/>
          </a:xfrm>
        </p:spPr>
        <p:txBody>
          <a:bodyPr>
            <a:normAutofit/>
          </a:bodyPr>
          <a:lstStyle/>
          <a:p>
            <a:pPr algn="ctr"/>
            <a:r>
              <a:rPr lang="en-CA" sz="3200" dirty="0"/>
              <a:t>Disproportionality Index for Comparative Representation at different Salary Ranges from Very Low to Very High</a:t>
            </a:r>
          </a:p>
        </p:txBody>
      </p:sp>
      <mc:AlternateContent xmlns:mc="http://schemas.openxmlformats.org/markup-compatibility/2006" xmlns:a14="http://schemas.microsoft.com/office/drawing/2010/main">
        <mc:Choice Requires="a14">
          <p:sp>
            <p:nvSpPr>
              <p:cNvPr id="4" name="TextBox 3"/>
              <p:cNvSpPr txBox="1"/>
              <p:nvPr/>
            </p:nvSpPr>
            <p:spPr>
              <a:xfrm>
                <a:off x="1560352" y="1989371"/>
                <a:ext cx="3466013" cy="12102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CA" sz="2800" i="1">
                              <a:latin typeface="Cambria Math" panose="02040503050406030204" pitchFamily="18" charset="0"/>
                            </a:rPr>
                          </m:ctrlPr>
                        </m:fPr>
                        <m:num>
                          <m:r>
                            <m:rPr>
                              <m:nor/>
                            </m:rPr>
                            <a:rPr lang="en-CA" sz="2800"/>
                            <m:t>% </m:t>
                          </m:r>
                          <m:r>
                            <m:rPr>
                              <m:nor/>
                            </m:rPr>
                            <a:rPr lang="en-CA" sz="2800" baseline="-25000"/>
                            <m:t>Group</m:t>
                          </m:r>
                          <m:r>
                            <m:rPr>
                              <m:nor/>
                            </m:rPr>
                            <a:rPr lang="en-CA" sz="2800" baseline="-25000"/>
                            <m:t> </m:t>
                          </m:r>
                          <m:r>
                            <m:rPr>
                              <m:nor/>
                            </m:rPr>
                            <a:rPr lang="en-CA" sz="2800" baseline="-25000"/>
                            <m:t>X</m:t>
                          </m:r>
                          <m:r>
                            <m:rPr>
                              <m:nor/>
                            </m:rPr>
                            <a:rPr lang="en-CA" sz="2800" baseline="-25000"/>
                            <m:t>; </m:t>
                          </m:r>
                          <m:r>
                            <m:rPr>
                              <m:nor/>
                            </m:rPr>
                            <a:rPr lang="en-CA" sz="2800" baseline="-25000"/>
                            <m:t>Salary</m:t>
                          </m:r>
                          <m:r>
                            <m:rPr>
                              <m:nor/>
                            </m:rPr>
                            <a:rPr lang="en-CA" sz="2800" baseline="-25000"/>
                            <m:t> </m:t>
                          </m:r>
                          <m:r>
                            <m:rPr>
                              <m:nor/>
                            </m:rPr>
                            <a:rPr lang="en-CA" sz="2800" baseline="-25000"/>
                            <m:t>range</m:t>
                          </m:r>
                          <m:r>
                            <m:rPr>
                              <m:nor/>
                            </m:rPr>
                            <a:rPr lang="en-CA" sz="2800" baseline="-25000"/>
                            <m:t> </m:t>
                          </m:r>
                          <m:r>
                            <m:rPr>
                              <m:nor/>
                            </m:rPr>
                            <a:rPr lang="en-CA" sz="2800" baseline="-25000"/>
                            <m:t>i</m:t>
                          </m:r>
                          <m:r>
                            <m:rPr>
                              <m:nor/>
                            </m:rPr>
                            <a:rPr lang="en-CA" sz="2800"/>
                            <m:t> </m:t>
                          </m:r>
                        </m:num>
                        <m:den>
                          <m:r>
                            <m:rPr>
                              <m:nor/>
                            </m:rPr>
                            <a:rPr lang="en-CA" sz="2800"/>
                            <m:t>% </m:t>
                          </m:r>
                          <m:r>
                            <m:rPr>
                              <m:nor/>
                            </m:rPr>
                            <a:rPr lang="en-CA" sz="2800" baseline="-25000"/>
                            <m:t>All</m:t>
                          </m:r>
                          <m:r>
                            <m:rPr>
                              <m:nor/>
                            </m:rPr>
                            <a:rPr lang="en-CA" sz="2800" baseline="-25000"/>
                            <m:t> </m:t>
                          </m:r>
                          <m:r>
                            <m:rPr>
                              <m:nor/>
                            </m:rPr>
                            <a:rPr lang="en-CA" sz="2800" baseline="-25000"/>
                            <m:t>Employees</m:t>
                          </m:r>
                          <m:r>
                            <m:rPr>
                              <m:nor/>
                            </m:rPr>
                            <a:rPr lang="en-CA" sz="2800" baseline="-25000"/>
                            <m:t>; </m:t>
                          </m:r>
                          <m:r>
                            <m:rPr>
                              <m:nor/>
                            </m:rPr>
                            <a:rPr lang="en-CA" sz="2800" baseline="-25000"/>
                            <m:t>Salary</m:t>
                          </m:r>
                          <m:r>
                            <m:rPr>
                              <m:nor/>
                            </m:rPr>
                            <a:rPr lang="en-CA" sz="2800" baseline="-25000"/>
                            <m:t> </m:t>
                          </m:r>
                          <m:r>
                            <m:rPr>
                              <m:nor/>
                            </m:rPr>
                            <a:rPr lang="en-CA" sz="2800" baseline="-25000"/>
                            <m:t>range</m:t>
                          </m:r>
                          <m:r>
                            <m:rPr>
                              <m:nor/>
                            </m:rPr>
                            <a:rPr lang="en-CA" sz="2800" baseline="-25000"/>
                            <m:t> </m:t>
                          </m:r>
                          <m:r>
                            <m:rPr>
                              <m:nor/>
                            </m:rPr>
                            <a:rPr lang="en-CA" sz="2800" baseline="-25000"/>
                            <m:t>i</m:t>
                          </m:r>
                          <m:r>
                            <m:rPr>
                              <m:nor/>
                            </m:rPr>
                            <a:rPr lang="en-CA" sz="2800"/>
                            <m:t> </m:t>
                          </m:r>
                        </m:den>
                      </m:f>
                    </m:oMath>
                  </m:oMathPara>
                </a14:m>
                <a:endParaRPr lang="en-CA" sz="2800" dirty="0"/>
              </a:p>
              <a:p>
                <a:endParaRPr lang="en-CA" dirty="0"/>
              </a:p>
            </p:txBody>
          </p:sp>
        </mc:Choice>
        <mc:Fallback xmlns="">
          <p:sp>
            <p:nvSpPr>
              <p:cNvPr id="4" name="TextBox 3"/>
              <p:cNvSpPr txBox="1">
                <a:spLocks noRot="1" noChangeAspect="1" noMove="1" noResize="1" noEditPoints="1" noAdjustHandles="1" noChangeArrowheads="1" noChangeShapeType="1" noTextEdit="1"/>
              </p:cNvSpPr>
              <p:nvPr/>
            </p:nvSpPr>
            <p:spPr>
              <a:xfrm>
                <a:off x="1560352" y="1989371"/>
                <a:ext cx="3466013" cy="1210268"/>
              </a:xfrm>
              <a:prstGeom prst="rect">
                <a:avLst/>
              </a:prstGeom>
              <a:blipFill>
                <a:blip r:embed="rId2"/>
                <a:stretch>
                  <a:fillRect/>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276675" y="2275342"/>
                <a:ext cx="339887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CA" sz="2400" i="1" smtClean="0">
                          <a:latin typeface="Cambria Math" panose="02040503050406030204" pitchFamily="18" charset="0"/>
                        </a:rPr>
                        <m:t>=</m:t>
                      </m:r>
                      <m:r>
                        <m:rPr>
                          <m:nor/>
                        </m:rPr>
                        <a:rPr lang="en-CA" sz="2400" b="0" i="0" smtClean="0">
                          <a:latin typeface="Cambria Math" panose="02040503050406030204" pitchFamily="18" charset="0"/>
                        </a:rPr>
                        <m:t>      </m:t>
                      </m:r>
                      <m:r>
                        <m:rPr>
                          <m:nor/>
                        </m:rPr>
                        <a:rPr lang="en-CA" sz="2400"/>
                        <m:t>𝐷𝐼</m:t>
                      </m:r>
                      <m:r>
                        <m:rPr>
                          <m:nor/>
                        </m:rPr>
                        <a:rPr lang="en-CA" sz="2400"/>
                        <m:t> </m:t>
                      </m:r>
                      <m:r>
                        <m:rPr>
                          <m:nor/>
                        </m:rPr>
                        <a:rPr lang="en-CA" sz="2400" baseline="-25000"/>
                        <m:t>𝐺𝑟𝑜𝑢𝑝</m:t>
                      </m:r>
                      <m:r>
                        <m:rPr>
                          <m:nor/>
                        </m:rPr>
                        <a:rPr lang="en-CA" sz="2400" baseline="-25000"/>
                        <m:t> </m:t>
                      </m:r>
                      <m:r>
                        <m:rPr>
                          <m:nor/>
                        </m:rPr>
                        <a:rPr lang="en-CA" sz="2400" baseline="-25000"/>
                        <m:t>𝑋</m:t>
                      </m:r>
                      <m:r>
                        <m:rPr>
                          <m:nor/>
                        </m:rPr>
                        <a:rPr lang="en-CA" sz="2400" baseline="-25000"/>
                        <m:t>; </m:t>
                      </m:r>
                      <m:r>
                        <m:rPr>
                          <m:nor/>
                        </m:rPr>
                        <a:rPr lang="en-CA" sz="2400" baseline="-25000"/>
                        <m:t>𝑆𝑎𝑙𝑎𝑟𝑦</m:t>
                      </m:r>
                      <m:r>
                        <m:rPr>
                          <m:nor/>
                        </m:rPr>
                        <a:rPr lang="en-CA" sz="2400" baseline="-25000"/>
                        <m:t> </m:t>
                      </m:r>
                      <m:r>
                        <m:rPr>
                          <m:nor/>
                        </m:rPr>
                        <a:rPr lang="en-CA" sz="2400" baseline="-25000"/>
                        <m:t>𝑟𝑎𝑛𝑔𝑒</m:t>
                      </m:r>
                      <m:r>
                        <m:rPr>
                          <m:nor/>
                        </m:rPr>
                        <a:rPr lang="en-CA" sz="2400" baseline="-25000"/>
                        <m:t> </m:t>
                      </m:r>
                      <m:r>
                        <m:rPr>
                          <m:nor/>
                        </m:rPr>
                        <a:rPr lang="en-CA" sz="2400" baseline="-25000"/>
                        <m:t>𝑖</m:t>
                      </m:r>
                    </m:oMath>
                  </m:oMathPara>
                </a14:m>
                <a:endParaRPr lang="en-CA"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5276675" y="2275342"/>
                <a:ext cx="3398879" cy="369332"/>
              </a:xfrm>
              <a:prstGeom prst="rect">
                <a:avLst/>
              </a:prstGeom>
              <a:blipFill>
                <a:blip r:embed="rId3"/>
                <a:stretch>
                  <a:fillRect l="-539" r="-180" b="-27869"/>
                </a:stretch>
              </a:blipFill>
            </p:spPr>
            <p:txBody>
              <a:bodyPr/>
              <a:lstStyle/>
              <a:p>
                <a:r>
                  <a:rPr lang="en-CA">
                    <a:noFill/>
                  </a:rPr>
                  <a:t> </a:t>
                </a:r>
              </a:p>
            </p:txBody>
          </p:sp>
        </mc:Fallback>
      </mc:AlternateContent>
      <p:sp>
        <p:nvSpPr>
          <p:cNvPr id="9" name="TextBox 8"/>
          <p:cNvSpPr txBox="1"/>
          <p:nvPr/>
        </p:nvSpPr>
        <p:spPr>
          <a:xfrm>
            <a:off x="2659310" y="3498322"/>
            <a:ext cx="3112315" cy="800219"/>
          </a:xfrm>
          <a:prstGeom prst="rect">
            <a:avLst/>
          </a:prstGeom>
          <a:noFill/>
        </p:spPr>
        <p:txBody>
          <a:bodyPr wrap="square" rtlCol="0">
            <a:spAutoFit/>
          </a:bodyPr>
          <a:lstStyle/>
          <a:p>
            <a:r>
              <a:rPr lang="en-CA" sz="2800" dirty="0"/>
              <a:t>𝐷𝐼 </a:t>
            </a:r>
            <a:r>
              <a:rPr lang="en-CA" sz="2800" baseline="-25000" dirty="0"/>
              <a:t>Black employees; &lt; 60K</a:t>
            </a:r>
            <a:endParaRPr lang="en-CA" sz="2800" dirty="0"/>
          </a:p>
          <a:p>
            <a:endParaRPr lang="en-CA" dirty="0"/>
          </a:p>
        </p:txBody>
      </p:sp>
      <mc:AlternateContent xmlns:mc="http://schemas.openxmlformats.org/markup-compatibility/2006" xmlns:a14="http://schemas.microsoft.com/office/drawing/2010/main">
        <mc:Choice Requires="a14">
          <p:sp>
            <p:nvSpPr>
              <p:cNvPr id="10" name="TextBox 9"/>
              <p:cNvSpPr txBox="1"/>
              <p:nvPr/>
            </p:nvSpPr>
            <p:spPr>
              <a:xfrm>
                <a:off x="5527615" y="3549579"/>
                <a:ext cx="2896998" cy="641779"/>
              </a:xfrm>
              <a:prstGeom prst="rect">
                <a:avLst/>
              </a:prstGeom>
              <a:noFill/>
            </p:spPr>
            <p:txBody>
              <a:bodyPr wrap="square" rtlCol="0">
                <a:spAutoFit/>
              </a:bodyPr>
              <a:lstStyle/>
              <a:p>
                <a14:m>
                  <m:oMath xmlns:m="http://schemas.openxmlformats.org/officeDocument/2006/math">
                    <m:r>
                      <a:rPr lang="en-CA" sz="2400" i="1" smtClean="0">
                        <a:latin typeface="Cambria Math" panose="02040503050406030204" pitchFamily="18" charset="0"/>
                      </a:rPr>
                      <m:t>=</m:t>
                    </m:r>
                    <m:r>
                      <a:rPr lang="en-CA" sz="2400" b="0" i="1" smtClean="0">
                        <a:latin typeface="Cambria Math" panose="02040503050406030204" pitchFamily="18" charset="0"/>
                      </a:rPr>
                      <m:t> </m:t>
                    </m:r>
                    <m:f>
                      <m:fPr>
                        <m:ctrlPr>
                          <a:rPr lang="en-CA" sz="2400" i="1">
                            <a:latin typeface="Cambria Math" panose="02040503050406030204" pitchFamily="18" charset="0"/>
                          </a:rPr>
                        </m:ctrlPr>
                      </m:fPr>
                      <m:num>
                        <m:r>
                          <a:rPr lang="en-CA" sz="2400" i="1">
                            <a:latin typeface="Cambria Math" panose="02040503050406030204" pitchFamily="18" charset="0"/>
                          </a:rPr>
                          <m:t>23.5%</m:t>
                        </m:r>
                      </m:num>
                      <m:den>
                        <m:r>
                          <a:rPr lang="en-CA" sz="2400" i="1">
                            <a:latin typeface="Cambria Math" panose="02040503050406030204" pitchFamily="18" charset="0"/>
                          </a:rPr>
                          <m:t>16.7%</m:t>
                        </m:r>
                      </m:den>
                    </m:f>
                  </m:oMath>
                </a14:m>
                <a:r>
                  <a:rPr lang="en-CA" sz="2400" dirty="0"/>
                  <a:t> </a:t>
                </a:r>
                <a14:m>
                  <m:oMath xmlns:m="http://schemas.openxmlformats.org/officeDocument/2006/math">
                    <m:r>
                      <a:rPr lang="en-CA" sz="2400" i="1">
                        <a:latin typeface="Cambria Math" panose="02040503050406030204" pitchFamily="18" charset="0"/>
                      </a:rPr>
                      <m:t>=</m:t>
                    </m:r>
                    <m:r>
                      <m:rPr>
                        <m:nor/>
                      </m:rPr>
                      <a:rPr lang="en-CA" sz="2400" b="0" i="0" smtClean="0"/>
                      <m:t>1.41</m:t>
                    </m:r>
                  </m:oMath>
                </a14:m>
                <a:endParaRPr lang="en-CA"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5527615" y="3549579"/>
                <a:ext cx="2896998" cy="641779"/>
              </a:xfrm>
              <a:prstGeom prst="rect">
                <a:avLst/>
              </a:prstGeom>
              <a:blipFill>
                <a:blip r:embed="rId4"/>
                <a:stretch>
                  <a:fillRect/>
                </a:stretch>
              </a:blipFill>
            </p:spPr>
            <p:txBody>
              <a:bodyPr/>
              <a:lstStyle/>
              <a:p>
                <a:r>
                  <a:rPr lang="en-CA">
                    <a:noFill/>
                  </a:rPr>
                  <a:t> </a:t>
                </a:r>
              </a:p>
            </p:txBody>
          </p:sp>
        </mc:Fallback>
      </mc:AlternateContent>
      <p:sp>
        <p:nvSpPr>
          <p:cNvPr id="8" name="TextBox 7"/>
          <p:cNvSpPr txBox="1"/>
          <p:nvPr/>
        </p:nvSpPr>
        <p:spPr>
          <a:xfrm>
            <a:off x="369116" y="503339"/>
            <a:ext cx="476412" cy="369332"/>
          </a:xfrm>
          <a:prstGeom prst="rect">
            <a:avLst/>
          </a:prstGeom>
          <a:solidFill>
            <a:schemeClr val="accent2">
              <a:lumMod val="20000"/>
              <a:lumOff val="80000"/>
            </a:schemeClr>
          </a:solidFill>
        </p:spPr>
        <p:txBody>
          <a:bodyPr wrap="none" rtlCol="0">
            <a:spAutoFit/>
          </a:bodyPr>
          <a:lstStyle/>
          <a:p>
            <a:r>
              <a:rPr lang="en-CA" dirty="0" smtClean="0"/>
              <a:t>3.3</a:t>
            </a:r>
            <a:endParaRPr lang="en-CA" dirty="0"/>
          </a:p>
        </p:txBody>
      </p:sp>
    </p:spTree>
    <p:extLst>
      <p:ext uri="{BB962C8B-B14F-4D97-AF65-F5344CB8AC3E}">
        <p14:creationId xmlns:p14="http://schemas.microsoft.com/office/powerpoint/2010/main" val="199773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07201361"/>
              </p:ext>
            </p:extLst>
          </p:nvPr>
        </p:nvGraphicFramePr>
        <p:xfrm>
          <a:off x="973935" y="2300152"/>
          <a:ext cx="9411970" cy="4345816"/>
        </p:xfrm>
        <a:graphic>
          <a:graphicData uri="http://schemas.openxmlformats.org/drawingml/2006/table">
            <a:tbl>
              <a:tblPr firstRow="1" firstCol="1" bandRow="1">
                <a:tableStyleId>{5C22544A-7EE6-4342-B048-85BDC9FD1C3A}</a:tableStyleId>
              </a:tblPr>
              <a:tblGrid>
                <a:gridCol w="1350010">
                  <a:extLst>
                    <a:ext uri="{9D8B030D-6E8A-4147-A177-3AD203B41FA5}">
                      <a16:colId xmlns:a16="http://schemas.microsoft.com/office/drawing/2014/main" val="4134978477"/>
                    </a:ext>
                  </a:extLst>
                </a:gridCol>
                <a:gridCol w="861060">
                  <a:extLst>
                    <a:ext uri="{9D8B030D-6E8A-4147-A177-3AD203B41FA5}">
                      <a16:colId xmlns:a16="http://schemas.microsoft.com/office/drawing/2014/main" val="2330359769"/>
                    </a:ext>
                  </a:extLst>
                </a:gridCol>
                <a:gridCol w="1350010">
                  <a:extLst>
                    <a:ext uri="{9D8B030D-6E8A-4147-A177-3AD203B41FA5}">
                      <a16:colId xmlns:a16="http://schemas.microsoft.com/office/drawing/2014/main" val="118108860"/>
                    </a:ext>
                  </a:extLst>
                </a:gridCol>
                <a:gridCol w="1350010">
                  <a:extLst>
                    <a:ext uri="{9D8B030D-6E8A-4147-A177-3AD203B41FA5}">
                      <a16:colId xmlns:a16="http://schemas.microsoft.com/office/drawing/2014/main" val="162345102"/>
                    </a:ext>
                  </a:extLst>
                </a:gridCol>
                <a:gridCol w="1530350">
                  <a:extLst>
                    <a:ext uri="{9D8B030D-6E8A-4147-A177-3AD203B41FA5}">
                      <a16:colId xmlns:a16="http://schemas.microsoft.com/office/drawing/2014/main" val="2310979991"/>
                    </a:ext>
                  </a:extLst>
                </a:gridCol>
                <a:gridCol w="1530350">
                  <a:extLst>
                    <a:ext uri="{9D8B030D-6E8A-4147-A177-3AD203B41FA5}">
                      <a16:colId xmlns:a16="http://schemas.microsoft.com/office/drawing/2014/main" val="2654306258"/>
                    </a:ext>
                  </a:extLst>
                </a:gridCol>
                <a:gridCol w="1440180">
                  <a:extLst>
                    <a:ext uri="{9D8B030D-6E8A-4147-A177-3AD203B41FA5}">
                      <a16:colId xmlns:a16="http://schemas.microsoft.com/office/drawing/2014/main" val="3463309136"/>
                    </a:ext>
                  </a:extLst>
                </a:gridCol>
              </a:tblGrid>
              <a:tr h="292735">
                <a:tc rowSpan="2">
                  <a:txBody>
                    <a:bodyPr/>
                    <a:lstStyle/>
                    <a:p>
                      <a:pPr algn="ctr">
                        <a:lnSpc>
                          <a:spcPct val="107000"/>
                        </a:lnSpc>
                        <a:spcAft>
                          <a:spcPts val="1725"/>
                        </a:spcAft>
                      </a:pPr>
                      <a:r>
                        <a:rPr lang="en-CA" sz="1300" dirty="0">
                          <a:effectLst/>
                        </a:rPr>
                        <a:t>Salary range R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rowSpan="2">
                  <a:txBody>
                    <a:bodyPr/>
                    <a:lstStyle/>
                    <a:p>
                      <a:pPr algn="ctr">
                        <a:lnSpc>
                          <a:spcPct val="107000"/>
                        </a:lnSpc>
                        <a:spcAft>
                          <a:spcPts val="1725"/>
                        </a:spcAft>
                      </a:pPr>
                      <a:r>
                        <a:rPr lang="en-CA" sz="1300">
                          <a:effectLst/>
                        </a:rPr>
                        <a:t>Percentage of All employees</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nchor="b"/>
                </a:tc>
                <a:tc gridSpan="5">
                  <a:txBody>
                    <a:bodyPr/>
                    <a:lstStyle/>
                    <a:p>
                      <a:pPr algn="ctr">
                        <a:lnSpc>
                          <a:spcPct val="107000"/>
                        </a:lnSpc>
                        <a:spcAft>
                          <a:spcPts val="1725"/>
                        </a:spcAft>
                      </a:pPr>
                      <a:r>
                        <a:rPr lang="en-CA" sz="1600" dirty="0">
                          <a:effectLst/>
                        </a:rPr>
                        <a:t>Disproportionality INDEX (DI) for Demographic Groups (DG)</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333087649"/>
                  </a:ext>
                </a:extLst>
              </a:tr>
              <a:tr h="628650">
                <a:tc vMerge="1">
                  <a:txBody>
                    <a:bodyPr/>
                    <a:lstStyle/>
                    <a:p>
                      <a:endParaRPr lang="en-CA"/>
                    </a:p>
                  </a:txBody>
                  <a:tcPr/>
                </a:tc>
                <a:tc vMerge="1">
                  <a:txBody>
                    <a:bodyPr/>
                    <a:lstStyle/>
                    <a:p>
                      <a:endParaRPr lang="en-CA"/>
                    </a:p>
                  </a:txBody>
                  <a:tcPr/>
                </a:tc>
                <a:tc>
                  <a:txBody>
                    <a:bodyPr/>
                    <a:lstStyle/>
                    <a:p>
                      <a:pPr algn="ctr">
                        <a:lnSpc>
                          <a:spcPct val="107000"/>
                        </a:lnSpc>
                        <a:spcAft>
                          <a:spcPts val="1725"/>
                        </a:spcAft>
                      </a:pPr>
                      <a:r>
                        <a:rPr lang="en-CA" sz="1300" b="1" i="1" dirty="0">
                          <a:effectLst/>
                        </a:rPr>
                        <a:t>Black Employees</a:t>
                      </a:r>
                    </a:p>
                    <a:p>
                      <a:pPr algn="ctr">
                        <a:lnSpc>
                          <a:spcPct val="107000"/>
                        </a:lnSpc>
                        <a:spcAft>
                          <a:spcPts val="1725"/>
                        </a:spcAft>
                      </a:pPr>
                      <a:endParaRPr lang="en-CA" sz="11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b"/>
                </a:tc>
                <a:tc>
                  <a:txBody>
                    <a:bodyPr/>
                    <a:lstStyle/>
                    <a:p>
                      <a:pPr algn="ctr">
                        <a:lnSpc>
                          <a:spcPct val="107000"/>
                        </a:lnSpc>
                        <a:spcAft>
                          <a:spcPts val="1725"/>
                        </a:spcAft>
                      </a:pPr>
                      <a:r>
                        <a:rPr lang="en-CA" sz="1300" b="1" i="1" dirty="0">
                          <a:effectLst/>
                        </a:rPr>
                        <a:t>Members of a visible minority group</a:t>
                      </a:r>
                      <a:endParaRPr lang="en-CA" sz="11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b"/>
                </a:tc>
                <a:tc>
                  <a:txBody>
                    <a:bodyPr/>
                    <a:lstStyle/>
                    <a:p>
                      <a:pPr algn="ctr">
                        <a:lnSpc>
                          <a:spcPct val="107000"/>
                        </a:lnSpc>
                        <a:spcAft>
                          <a:spcPts val="1725"/>
                        </a:spcAft>
                      </a:pPr>
                      <a:r>
                        <a:rPr lang="en-CA" sz="1300" b="1" i="1" dirty="0">
                          <a:effectLst/>
                        </a:rPr>
                        <a:t>Indigenous Peoples</a:t>
                      </a:r>
                      <a:endParaRPr lang="en-CA" sz="11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1725"/>
                        </a:spcAft>
                      </a:pPr>
                      <a:r>
                        <a:rPr lang="en-CA" sz="1300" b="1" i="1" dirty="0">
                          <a:effectLst/>
                        </a:rPr>
                        <a:t>Persons with Disabilities</a:t>
                      </a:r>
                      <a:endParaRPr lang="en-CA" sz="11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1725"/>
                        </a:spcAft>
                      </a:pPr>
                      <a:r>
                        <a:rPr lang="en-CA" sz="1300" b="1" i="1" dirty="0">
                          <a:effectLst/>
                        </a:rPr>
                        <a:t>Non-VM</a:t>
                      </a:r>
                      <a:endParaRPr lang="en-CA" sz="11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4146281086"/>
                  </a:ext>
                </a:extLst>
              </a:tr>
              <a:tr h="146050">
                <a:tc>
                  <a:txBody>
                    <a:bodyPr/>
                    <a:lstStyle/>
                    <a:p>
                      <a:pPr algn="ctr">
                        <a:lnSpc>
                          <a:spcPct val="107000"/>
                        </a:lnSpc>
                        <a:spcAft>
                          <a:spcPts val="800"/>
                        </a:spcAft>
                      </a:pPr>
                      <a:r>
                        <a:rPr lang="en-CA" sz="1300">
                          <a:effectLst/>
                        </a:rPr>
                        <a:t>Less than 60K</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7000"/>
                        </a:lnSpc>
                        <a:spcAft>
                          <a:spcPts val="800"/>
                        </a:spcAft>
                      </a:pPr>
                      <a:r>
                        <a:rPr lang="en-CA" sz="1600" dirty="0">
                          <a:effectLst/>
                        </a:rPr>
                        <a:t>17%</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7000"/>
                        </a:lnSpc>
                        <a:spcAft>
                          <a:spcPts val="800"/>
                        </a:spcAft>
                      </a:pPr>
                      <a:r>
                        <a:rPr lang="en-CA" sz="1600" dirty="0">
                          <a:solidFill>
                            <a:srgbClr val="FF0000"/>
                          </a:solidFill>
                          <a:effectLst/>
                        </a:rPr>
                        <a:t>1.41</a:t>
                      </a:r>
                      <a:endParaRPr lang="en-CA"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800"/>
                        </a:spcAft>
                      </a:pPr>
                      <a:r>
                        <a:rPr lang="en-CA" sz="1600" dirty="0">
                          <a:effectLst/>
                        </a:rPr>
                        <a:t>1.07</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800"/>
                        </a:spcAft>
                      </a:pPr>
                      <a:r>
                        <a:rPr lang="en-CA" sz="1600" dirty="0">
                          <a:effectLst/>
                        </a:rPr>
                        <a:t>1.08</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800"/>
                        </a:spcAft>
                      </a:pPr>
                      <a:r>
                        <a:rPr lang="en-CA" sz="1600">
                          <a:effectLst/>
                        </a:rPr>
                        <a:t>1.13</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800"/>
                        </a:spcAft>
                      </a:pPr>
                      <a:r>
                        <a:rPr lang="en-CA" sz="1600" dirty="0">
                          <a:effectLst/>
                        </a:rPr>
                        <a:t>0.98</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val="2964830451"/>
                  </a:ext>
                </a:extLst>
              </a:tr>
              <a:tr h="250190">
                <a:tc>
                  <a:txBody>
                    <a:bodyPr/>
                    <a:lstStyle/>
                    <a:p>
                      <a:pPr algn="ctr">
                        <a:lnSpc>
                          <a:spcPct val="107000"/>
                        </a:lnSpc>
                        <a:spcAft>
                          <a:spcPts val="800"/>
                        </a:spcAft>
                      </a:pPr>
                      <a:r>
                        <a:rPr lang="en-CA" sz="1300">
                          <a:effectLst/>
                        </a:rPr>
                        <a:t>60 to 70K</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7000"/>
                        </a:lnSpc>
                        <a:spcAft>
                          <a:spcPts val="800"/>
                        </a:spcAft>
                      </a:pPr>
                      <a:r>
                        <a:rPr lang="en-CA" sz="1600">
                          <a:effectLst/>
                        </a:rPr>
                        <a:t>18%</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7000"/>
                        </a:lnSpc>
                        <a:spcAft>
                          <a:spcPts val="800"/>
                        </a:spcAft>
                      </a:pPr>
                      <a:r>
                        <a:rPr lang="en-CA" sz="1600" dirty="0">
                          <a:solidFill>
                            <a:srgbClr val="FF0000"/>
                          </a:solidFill>
                          <a:effectLst/>
                        </a:rPr>
                        <a:t>1.37</a:t>
                      </a:r>
                      <a:endParaRPr lang="en-CA"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800"/>
                        </a:spcAft>
                      </a:pPr>
                      <a:r>
                        <a:rPr lang="en-CA" sz="1600" dirty="0">
                          <a:effectLst/>
                        </a:rPr>
                        <a:t>1.12</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800"/>
                        </a:spcAft>
                      </a:pPr>
                      <a:r>
                        <a:rPr lang="en-CA" sz="1600">
                          <a:effectLst/>
                        </a:rPr>
                        <a:t>1.08</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800"/>
                        </a:spcAft>
                      </a:pPr>
                      <a:r>
                        <a:rPr lang="en-CA" sz="1600">
                          <a:effectLst/>
                        </a:rPr>
                        <a:t>1.11</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800"/>
                        </a:spcAft>
                      </a:pPr>
                      <a:r>
                        <a:rPr lang="en-CA" sz="1600" dirty="0">
                          <a:effectLst/>
                        </a:rPr>
                        <a:t>0.97</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val="1297508945"/>
                  </a:ext>
                </a:extLst>
              </a:tr>
              <a:tr h="250190">
                <a:tc>
                  <a:txBody>
                    <a:bodyPr/>
                    <a:lstStyle/>
                    <a:p>
                      <a:pPr algn="ctr">
                        <a:lnSpc>
                          <a:spcPct val="107000"/>
                        </a:lnSpc>
                        <a:spcAft>
                          <a:spcPts val="800"/>
                        </a:spcAft>
                      </a:pPr>
                      <a:r>
                        <a:rPr lang="en-CA" sz="1300">
                          <a:effectLst/>
                        </a:rPr>
                        <a:t>70 to 85K</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7000"/>
                        </a:lnSpc>
                        <a:spcAft>
                          <a:spcPts val="800"/>
                        </a:spcAft>
                      </a:pPr>
                      <a:r>
                        <a:rPr lang="en-CA" sz="1600" dirty="0">
                          <a:effectLst/>
                        </a:rPr>
                        <a:t>23%</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7000"/>
                        </a:lnSpc>
                        <a:spcAft>
                          <a:spcPts val="800"/>
                        </a:spcAft>
                      </a:pPr>
                      <a:r>
                        <a:rPr lang="en-CA" sz="1600" dirty="0">
                          <a:solidFill>
                            <a:srgbClr val="FF0000"/>
                          </a:solidFill>
                          <a:effectLst/>
                        </a:rPr>
                        <a:t>0.92</a:t>
                      </a:r>
                      <a:endParaRPr lang="en-CA"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800"/>
                        </a:spcAft>
                      </a:pPr>
                      <a:r>
                        <a:rPr lang="en-CA" sz="1600" dirty="0">
                          <a:effectLst/>
                        </a:rPr>
                        <a:t>0.95</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800"/>
                        </a:spcAft>
                      </a:pPr>
                      <a:r>
                        <a:rPr lang="en-CA" sz="1600" dirty="0">
                          <a:effectLst/>
                        </a:rPr>
                        <a:t>1.06</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800"/>
                        </a:spcAft>
                      </a:pPr>
                      <a:r>
                        <a:rPr lang="en-CA" sz="1600">
                          <a:effectLst/>
                        </a:rPr>
                        <a:t>0.91</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800"/>
                        </a:spcAft>
                      </a:pPr>
                      <a:r>
                        <a:rPr lang="en-CA" sz="1600" dirty="0">
                          <a:effectLst/>
                        </a:rPr>
                        <a:t>1.01</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val="2008009329"/>
                  </a:ext>
                </a:extLst>
              </a:tr>
              <a:tr h="146050">
                <a:tc>
                  <a:txBody>
                    <a:bodyPr/>
                    <a:lstStyle/>
                    <a:p>
                      <a:pPr algn="ctr">
                        <a:lnSpc>
                          <a:spcPct val="107000"/>
                        </a:lnSpc>
                        <a:spcAft>
                          <a:spcPts val="800"/>
                        </a:spcAft>
                      </a:pPr>
                      <a:r>
                        <a:rPr lang="en-CA" sz="1300">
                          <a:effectLst/>
                        </a:rPr>
                        <a:t>85 to 100K</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7000"/>
                        </a:lnSpc>
                        <a:spcAft>
                          <a:spcPts val="800"/>
                        </a:spcAft>
                      </a:pPr>
                      <a:r>
                        <a:rPr lang="en-CA" sz="1600">
                          <a:effectLst/>
                        </a:rPr>
                        <a:t>19%</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7000"/>
                        </a:lnSpc>
                        <a:spcAft>
                          <a:spcPts val="800"/>
                        </a:spcAft>
                      </a:pPr>
                      <a:r>
                        <a:rPr lang="en-CA" sz="1600" dirty="0">
                          <a:solidFill>
                            <a:srgbClr val="FF0000"/>
                          </a:solidFill>
                          <a:effectLst/>
                        </a:rPr>
                        <a:t>0.82</a:t>
                      </a:r>
                      <a:endParaRPr lang="en-CA"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800"/>
                        </a:spcAft>
                      </a:pPr>
                      <a:r>
                        <a:rPr lang="en-CA" sz="1600">
                          <a:effectLst/>
                        </a:rPr>
                        <a:t>0.97</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800"/>
                        </a:spcAft>
                      </a:pPr>
                      <a:r>
                        <a:rPr lang="en-CA" sz="1600" dirty="0">
                          <a:effectLst/>
                        </a:rPr>
                        <a:t>1.15</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800"/>
                        </a:spcAft>
                      </a:pPr>
                      <a:r>
                        <a:rPr lang="en-CA" sz="1600" dirty="0">
                          <a:effectLst/>
                        </a:rPr>
                        <a:t>1.00</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800"/>
                        </a:spcAft>
                      </a:pPr>
                      <a:r>
                        <a:rPr lang="en-CA" sz="1600" dirty="0">
                          <a:effectLst/>
                        </a:rPr>
                        <a:t>1.01</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val="1062033429"/>
                  </a:ext>
                </a:extLst>
              </a:tr>
              <a:tr h="146050">
                <a:tc>
                  <a:txBody>
                    <a:bodyPr/>
                    <a:lstStyle/>
                    <a:p>
                      <a:pPr algn="ctr">
                        <a:lnSpc>
                          <a:spcPct val="107000"/>
                        </a:lnSpc>
                        <a:spcAft>
                          <a:spcPts val="0"/>
                        </a:spcAft>
                      </a:pPr>
                      <a:r>
                        <a:rPr lang="en-CA" sz="1300">
                          <a:effectLst/>
                        </a:rPr>
                        <a:t>Over 100 K</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7000"/>
                        </a:lnSpc>
                        <a:spcAft>
                          <a:spcPts val="0"/>
                        </a:spcAft>
                      </a:pPr>
                      <a:r>
                        <a:rPr lang="en-CA" sz="1600" dirty="0">
                          <a:effectLst/>
                        </a:rPr>
                        <a:t>23%</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7000"/>
                        </a:lnSpc>
                        <a:spcAft>
                          <a:spcPts val="0"/>
                        </a:spcAft>
                      </a:pPr>
                      <a:r>
                        <a:rPr lang="en-CA" sz="1600" dirty="0">
                          <a:solidFill>
                            <a:srgbClr val="FF0000"/>
                          </a:solidFill>
                          <a:effectLst/>
                        </a:rPr>
                        <a:t>0.68</a:t>
                      </a:r>
                      <a:endParaRPr lang="en-CA"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en-CA" sz="1600">
                          <a:effectLst/>
                        </a:rPr>
                        <a:t>0.93</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en-CA" sz="1600" dirty="0">
                          <a:effectLst/>
                        </a:rPr>
                        <a:t>0.73</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en-CA" sz="1600" dirty="0">
                          <a:effectLst/>
                        </a:rPr>
                        <a:t>0.95</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en-CA" sz="1600" dirty="0">
                          <a:effectLst/>
                        </a:rPr>
                        <a:t>1.02</a:t>
                      </a:r>
                    </a:p>
                    <a:p>
                      <a:pPr algn="ctr">
                        <a:lnSpc>
                          <a:spcPct val="107000"/>
                        </a:lnSpc>
                        <a:spcAft>
                          <a:spcPts val="0"/>
                        </a:spcAft>
                      </a:pPr>
                      <a:r>
                        <a:rPr lang="en-CA" sz="1600" dirty="0">
                          <a:effectLst/>
                        </a:rPr>
                        <a:t> </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val="1521834753"/>
                  </a:ext>
                </a:extLst>
              </a:tr>
              <a:tr h="146050">
                <a:tc>
                  <a:txBody>
                    <a:bodyPr/>
                    <a:lstStyle/>
                    <a:p>
                      <a:pPr algn="ctr">
                        <a:lnSpc>
                          <a:spcPct val="107000"/>
                        </a:lnSpc>
                        <a:spcAft>
                          <a:spcPts val="0"/>
                        </a:spcAft>
                      </a:pPr>
                      <a:r>
                        <a:rPr lang="en-CA" sz="1300">
                          <a:effectLst/>
                        </a:rPr>
                        <a:t>Over 150K</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7000"/>
                        </a:lnSpc>
                        <a:spcAft>
                          <a:spcPts val="0"/>
                        </a:spcAft>
                      </a:pPr>
                      <a:r>
                        <a:rPr lang="en-CA" sz="1600">
                          <a:effectLst/>
                        </a:rPr>
                        <a:t>2%</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7000"/>
                        </a:lnSpc>
                        <a:spcAft>
                          <a:spcPts val="0"/>
                        </a:spcAft>
                      </a:pPr>
                      <a:r>
                        <a:rPr lang="en-CA" sz="1600" dirty="0">
                          <a:solidFill>
                            <a:srgbClr val="FF0000"/>
                          </a:solidFill>
                          <a:effectLst/>
                        </a:rPr>
                        <a:t>0.58</a:t>
                      </a:r>
                      <a:endParaRPr lang="en-CA"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en-CA" sz="1600">
                          <a:effectLst/>
                        </a:rPr>
                        <a:t>0.71</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en-CA" sz="1600">
                          <a:effectLst/>
                        </a:rPr>
                        <a:t>0.67</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en-CA" sz="1600" dirty="0">
                          <a:effectLst/>
                        </a:rPr>
                        <a:t>1.02</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en-CA" sz="1600" dirty="0">
                          <a:effectLst/>
                        </a:rPr>
                        <a:t>1.07</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val="4056197953"/>
                  </a:ext>
                </a:extLst>
              </a:tr>
              <a:tr h="146050">
                <a:tc>
                  <a:txBody>
                    <a:bodyPr/>
                    <a:lstStyle/>
                    <a:p>
                      <a:pPr algn="ctr">
                        <a:lnSpc>
                          <a:spcPct val="107000"/>
                        </a:lnSpc>
                        <a:spcAft>
                          <a:spcPts val="0"/>
                        </a:spcAft>
                      </a:pPr>
                      <a:r>
                        <a:rPr lang="en-CA" sz="1300">
                          <a:effectLst/>
                        </a:rPr>
                        <a:t>Executive Cadre ONLY</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7000"/>
                        </a:lnSpc>
                        <a:spcAft>
                          <a:spcPts val="0"/>
                        </a:spcAft>
                      </a:pPr>
                      <a:r>
                        <a:rPr lang="en-CA" sz="1600">
                          <a:effectLst/>
                        </a:rPr>
                        <a:t>3%</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7000"/>
                        </a:lnSpc>
                        <a:spcAft>
                          <a:spcPts val="0"/>
                        </a:spcAft>
                      </a:pPr>
                      <a:r>
                        <a:rPr lang="en-CA" sz="1600" dirty="0">
                          <a:solidFill>
                            <a:srgbClr val="FF0000"/>
                          </a:solidFill>
                          <a:effectLst/>
                        </a:rPr>
                        <a:t>0.50</a:t>
                      </a:r>
                      <a:endParaRPr lang="en-CA"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en-CA" sz="1600">
                          <a:effectLst/>
                        </a:rPr>
                        <a:t>0.66</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en-CA" sz="1600">
                          <a:effectLst/>
                        </a:rPr>
                        <a:t>0.85</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en-CA" sz="1600">
                          <a:effectLst/>
                        </a:rPr>
                        <a:t>1.00</a:t>
                      </a:r>
                      <a:endParaRPr lang="en-CA" sz="16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en-CA" sz="1600" dirty="0">
                          <a:effectLst/>
                        </a:rPr>
                        <a:t>1.08</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val="415438407"/>
                  </a:ext>
                </a:extLst>
              </a:tr>
              <a:tr h="146050">
                <a:tc>
                  <a:txBody>
                    <a:bodyPr/>
                    <a:lstStyle/>
                    <a:p>
                      <a:pPr algn="ctr">
                        <a:lnSpc>
                          <a:spcPct val="107000"/>
                        </a:lnSpc>
                        <a:spcAft>
                          <a:spcPts val="0"/>
                        </a:spcAft>
                      </a:pPr>
                      <a:r>
                        <a:rPr lang="en-CA" sz="1300">
                          <a:effectLst/>
                        </a:rPr>
                        <a:t>All ranges</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7000"/>
                        </a:lnSpc>
                        <a:spcAft>
                          <a:spcPts val="0"/>
                        </a:spcAft>
                      </a:pPr>
                      <a:r>
                        <a:rPr lang="en-CA" sz="1400" dirty="0">
                          <a:effectLst/>
                        </a:rPr>
                        <a:t>100%</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7000"/>
                        </a:lnSpc>
                        <a:spcAft>
                          <a:spcPts val="0"/>
                        </a:spcAft>
                      </a:pPr>
                      <a:r>
                        <a:rPr lang="en-CA" sz="1100" dirty="0">
                          <a:effectLst/>
                        </a:rPr>
                        <a:t>1.0</a:t>
                      </a:r>
                    </a:p>
                    <a:p>
                      <a:pPr algn="ctr">
                        <a:lnSpc>
                          <a:spcPct val="107000"/>
                        </a:lnSpc>
                        <a:spcAft>
                          <a:spcPts val="0"/>
                        </a:spcAft>
                      </a:pPr>
                      <a:r>
                        <a:rPr lang="en-CA" sz="1100" dirty="0">
                          <a:effectLst/>
                        </a:rPr>
                        <a:t> by definition</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en-CA" sz="1100" dirty="0">
                          <a:effectLst/>
                        </a:rPr>
                        <a:t>1.0</a:t>
                      </a:r>
                    </a:p>
                    <a:p>
                      <a:pPr algn="ctr">
                        <a:lnSpc>
                          <a:spcPct val="107000"/>
                        </a:lnSpc>
                        <a:spcAft>
                          <a:spcPts val="0"/>
                        </a:spcAft>
                      </a:pPr>
                      <a:r>
                        <a:rPr lang="en-CA" sz="1100" dirty="0">
                          <a:effectLst/>
                        </a:rPr>
                        <a:t> by definition</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en-CA" sz="1100">
                          <a:effectLst/>
                        </a:rPr>
                        <a:t>1.0</a:t>
                      </a:r>
                    </a:p>
                    <a:p>
                      <a:pPr algn="ctr">
                        <a:lnSpc>
                          <a:spcPct val="107000"/>
                        </a:lnSpc>
                        <a:spcAft>
                          <a:spcPts val="0"/>
                        </a:spcAft>
                      </a:pPr>
                      <a:r>
                        <a:rPr lang="en-CA" sz="1100">
                          <a:effectLst/>
                        </a:rPr>
                        <a:t> by definition</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en-CA" sz="1100">
                          <a:effectLst/>
                        </a:rPr>
                        <a:t>1.0</a:t>
                      </a:r>
                    </a:p>
                    <a:p>
                      <a:pPr algn="ctr">
                        <a:lnSpc>
                          <a:spcPct val="107000"/>
                        </a:lnSpc>
                        <a:spcAft>
                          <a:spcPts val="0"/>
                        </a:spcAft>
                      </a:pPr>
                      <a:r>
                        <a:rPr lang="en-CA" sz="1100">
                          <a:effectLst/>
                        </a:rPr>
                        <a:t> by definition</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en-CA" sz="1100" dirty="0">
                          <a:effectLst/>
                        </a:rPr>
                        <a:t>1.0</a:t>
                      </a:r>
                    </a:p>
                    <a:p>
                      <a:pPr algn="ctr">
                        <a:lnSpc>
                          <a:spcPct val="107000"/>
                        </a:lnSpc>
                        <a:spcAft>
                          <a:spcPts val="0"/>
                        </a:spcAft>
                      </a:pPr>
                      <a:r>
                        <a:rPr lang="en-CA" sz="1100" dirty="0">
                          <a:effectLst/>
                        </a:rPr>
                        <a:t> by definition</a:t>
                      </a:r>
                    </a:p>
                    <a:p>
                      <a:pPr algn="ctr">
                        <a:lnSpc>
                          <a:spcPct val="107000"/>
                        </a:lnSpc>
                        <a:spcAft>
                          <a:spcPts val="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2155691490"/>
                  </a:ext>
                </a:extLst>
              </a:tr>
            </a:tbl>
          </a:graphicData>
        </a:graphic>
      </p:graphicFrame>
      <p:sp>
        <p:nvSpPr>
          <p:cNvPr id="3" name="TextBox 2"/>
          <p:cNvSpPr txBox="1"/>
          <p:nvPr/>
        </p:nvSpPr>
        <p:spPr>
          <a:xfrm>
            <a:off x="1442906" y="596360"/>
            <a:ext cx="9052056" cy="861774"/>
          </a:xfrm>
          <a:prstGeom prst="rect">
            <a:avLst/>
          </a:prstGeom>
          <a:noFill/>
        </p:spPr>
        <p:txBody>
          <a:bodyPr wrap="square" rtlCol="0">
            <a:spAutoFit/>
          </a:bodyPr>
          <a:lstStyle/>
          <a:p>
            <a:pPr algn="ctr"/>
            <a:r>
              <a:rPr lang="en-CA" sz="1600" b="1" u="sng" dirty="0">
                <a:hlinkClick r:id="rId2"/>
              </a:rPr>
              <a:t>Calculation of the Disproportionality Index for Salary Ranges of public service of Canada employees for Black, Visible Minority Group, Indigenous Peoples and Persons with Disabilities </a:t>
            </a:r>
            <a:r>
              <a:rPr lang="en-CA" sz="1600" b="1" dirty="0"/>
              <a:t> (as of March 31, 2021)</a:t>
            </a:r>
            <a:endParaRPr lang="en-CA" sz="1600" dirty="0"/>
          </a:p>
          <a:p>
            <a:endParaRPr lang="en-CA" dirty="0"/>
          </a:p>
        </p:txBody>
      </p:sp>
      <p:sp>
        <p:nvSpPr>
          <p:cNvPr id="4" name="TextBox 3"/>
          <p:cNvSpPr txBox="1"/>
          <p:nvPr/>
        </p:nvSpPr>
        <p:spPr>
          <a:xfrm>
            <a:off x="587230" y="1458134"/>
            <a:ext cx="10833030" cy="307777"/>
          </a:xfrm>
          <a:prstGeom prst="rect">
            <a:avLst/>
          </a:prstGeom>
          <a:solidFill>
            <a:schemeClr val="accent2">
              <a:lumMod val="20000"/>
              <a:lumOff val="80000"/>
            </a:schemeClr>
          </a:solidFill>
        </p:spPr>
        <p:txBody>
          <a:bodyPr wrap="none" rtlCol="0">
            <a:spAutoFit/>
          </a:bodyPr>
          <a:lstStyle/>
          <a:p>
            <a:r>
              <a:rPr lang="en-CA" sz="1400" dirty="0"/>
              <a:t>The Disproportionality Index (DI) for a given range R for group DG  = (% Representation of DG in Range R)/ (% Representation of DG for All Ranges)  </a:t>
            </a:r>
          </a:p>
        </p:txBody>
      </p:sp>
      <p:sp>
        <p:nvSpPr>
          <p:cNvPr id="5" name="TextBox 4"/>
          <p:cNvSpPr txBox="1"/>
          <p:nvPr/>
        </p:nvSpPr>
        <p:spPr>
          <a:xfrm>
            <a:off x="369116" y="503339"/>
            <a:ext cx="476412" cy="369332"/>
          </a:xfrm>
          <a:prstGeom prst="rect">
            <a:avLst/>
          </a:prstGeom>
          <a:solidFill>
            <a:schemeClr val="accent2">
              <a:lumMod val="20000"/>
              <a:lumOff val="80000"/>
            </a:schemeClr>
          </a:solidFill>
        </p:spPr>
        <p:txBody>
          <a:bodyPr wrap="none" rtlCol="0">
            <a:spAutoFit/>
          </a:bodyPr>
          <a:lstStyle/>
          <a:p>
            <a:r>
              <a:rPr lang="en-CA" dirty="0" smtClean="0"/>
              <a:t>3.4</a:t>
            </a:r>
            <a:endParaRPr lang="en-CA" dirty="0"/>
          </a:p>
        </p:txBody>
      </p:sp>
    </p:spTree>
    <p:extLst>
      <p:ext uri="{BB962C8B-B14F-4D97-AF65-F5344CB8AC3E}">
        <p14:creationId xmlns:p14="http://schemas.microsoft.com/office/powerpoint/2010/main" val="757009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539" y="387580"/>
            <a:ext cx="10371268" cy="764428"/>
          </a:xfrm>
        </p:spPr>
        <p:txBody>
          <a:bodyPr>
            <a:normAutofit fontScale="90000"/>
          </a:bodyPr>
          <a:lstStyle/>
          <a:p>
            <a:r>
              <a:rPr lang="en-CA" sz="2200" b="1" u="sng" dirty="0">
                <a:hlinkClick r:id="rId2"/>
              </a:rPr>
              <a:t/>
            </a:r>
            <a:br>
              <a:rPr lang="en-CA" sz="2200" b="1" u="sng" dirty="0">
                <a:hlinkClick r:id="rId2"/>
              </a:rPr>
            </a:br>
            <a:r>
              <a:rPr lang="en-CA" sz="2200" b="1" u="sng" dirty="0">
                <a:hlinkClick r:id="rId2"/>
              </a:rPr>
              <a:t/>
            </a:r>
            <a:br>
              <a:rPr lang="en-CA" sz="2200" b="1" u="sng" dirty="0">
                <a:hlinkClick r:id="rId2"/>
              </a:rPr>
            </a:br>
            <a:r>
              <a:rPr lang="en-CA" sz="2200" b="1" u="sng" dirty="0">
                <a:hlinkClick r:id="rId2"/>
              </a:rPr>
              <a:t/>
            </a:r>
            <a:br>
              <a:rPr lang="en-CA" sz="2200" b="1" u="sng" dirty="0">
                <a:hlinkClick r:id="rId2"/>
              </a:rPr>
            </a:br>
            <a:r>
              <a:rPr lang="en-CA" sz="2200" b="1" u="sng" dirty="0">
                <a:hlinkClick r:id="rId2"/>
              </a:rPr>
              <a:t/>
            </a:r>
            <a:br>
              <a:rPr lang="en-CA" sz="2200" b="1" u="sng" dirty="0">
                <a:hlinkClick r:id="rId2"/>
              </a:rPr>
            </a:br>
            <a:r>
              <a:rPr lang="en-CA" sz="2200" b="1" u="sng" dirty="0">
                <a:hlinkClick r:id="rId2"/>
              </a:rPr>
              <a:t>The Disproportionality Index for Salary Ranges of public service of Canada employees for Black, Visible Minority Group, Indigenous Peoples and Persons with Disabilities </a:t>
            </a:r>
            <a:r>
              <a:rPr lang="en-CA" sz="2200" b="1" dirty="0"/>
              <a:t> (as of March 31, 2021)</a:t>
            </a:r>
            <a:r>
              <a:rPr lang="en-CA" dirty="0"/>
              <a:t/>
            </a:r>
            <a:br>
              <a:rPr lang="en-CA" dirty="0"/>
            </a:br>
            <a:r>
              <a:rPr lang="en-CA" dirty="0"/>
              <a:t/>
            </a:r>
            <a:br>
              <a:rPr lang="en-CA" dirty="0"/>
            </a:br>
            <a:endParaRPr lang="en-CA" dirty="0"/>
          </a:p>
        </p:txBody>
      </p:sp>
      <p:sp>
        <p:nvSpPr>
          <p:cNvPr id="3" name="Content Placeholder 2"/>
          <p:cNvSpPr>
            <a:spLocks noGrp="1"/>
          </p:cNvSpPr>
          <p:nvPr>
            <p:ph idx="1"/>
          </p:nvPr>
        </p:nvSpPr>
        <p:spPr>
          <a:xfrm>
            <a:off x="838200" y="1825625"/>
            <a:ext cx="9346035" cy="4351338"/>
          </a:xfrm>
        </p:spPr>
        <p:txBody>
          <a:bodyPr/>
          <a:lstStyle/>
          <a:p>
            <a:endParaRPr lang="en-CA" dirty="0"/>
          </a:p>
        </p:txBody>
      </p:sp>
      <p:pic>
        <p:nvPicPr>
          <p:cNvPr id="1026" name="Picture 2" descr="610C3AE03AEEA14DA0C6D1C1845DCB1A@CANPRD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313" y="1655591"/>
            <a:ext cx="10460814" cy="488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Connector 4"/>
          <p:cNvSpPr/>
          <p:nvPr/>
        </p:nvSpPr>
        <p:spPr>
          <a:xfrm>
            <a:off x="2365696" y="2568851"/>
            <a:ext cx="2936147" cy="604009"/>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6" name="Straight Connector 5"/>
          <p:cNvCxnSpPr/>
          <p:nvPr/>
        </p:nvCxnSpPr>
        <p:spPr>
          <a:xfrm flipV="1">
            <a:off x="1149292" y="3172860"/>
            <a:ext cx="8942664" cy="142501"/>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031143" y="2528078"/>
            <a:ext cx="1907253" cy="307777"/>
          </a:xfrm>
          <a:prstGeom prst="rect">
            <a:avLst/>
          </a:prstGeom>
          <a:solidFill>
            <a:schemeClr val="accent2">
              <a:lumMod val="20000"/>
              <a:lumOff val="80000"/>
            </a:schemeClr>
          </a:solidFill>
        </p:spPr>
        <p:txBody>
          <a:bodyPr wrap="none" rtlCol="0">
            <a:spAutoFit/>
          </a:bodyPr>
          <a:lstStyle/>
          <a:p>
            <a:r>
              <a:rPr lang="en-CA" sz="1400" dirty="0"/>
              <a:t>Evidence for Stagnation</a:t>
            </a:r>
          </a:p>
        </p:txBody>
      </p:sp>
      <p:cxnSp>
        <p:nvCxnSpPr>
          <p:cNvPr id="9" name="Straight Connector 8"/>
          <p:cNvCxnSpPr/>
          <p:nvPr/>
        </p:nvCxnSpPr>
        <p:spPr>
          <a:xfrm flipH="1">
            <a:off x="8347047" y="5108895"/>
            <a:ext cx="1837188" cy="41945"/>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0184235" y="5199823"/>
            <a:ext cx="1100612" cy="954107"/>
          </a:xfrm>
          <a:prstGeom prst="rect">
            <a:avLst/>
          </a:prstGeom>
          <a:solidFill>
            <a:schemeClr val="accent2">
              <a:lumMod val="20000"/>
              <a:lumOff val="80000"/>
            </a:schemeClr>
          </a:solidFill>
        </p:spPr>
        <p:txBody>
          <a:bodyPr wrap="square">
            <a:spAutoFit/>
          </a:bodyPr>
          <a:lstStyle/>
          <a:p>
            <a:pPr algn="ctr"/>
            <a:r>
              <a:rPr lang="en-CA" sz="1400" dirty="0"/>
              <a:t>Evidence for Systemic Barriers to Progress</a:t>
            </a:r>
          </a:p>
        </p:txBody>
      </p:sp>
      <p:sp>
        <p:nvSpPr>
          <p:cNvPr id="13" name="Flowchart: Connector 12"/>
          <p:cNvSpPr/>
          <p:nvPr/>
        </p:nvSpPr>
        <p:spPr>
          <a:xfrm>
            <a:off x="9229890" y="5108895"/>
            <a:ext cx="939249" cy="421339"/>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p:cNvSpPr txBox="1"/>
          <p:nvPr/>
        </p:nvSpPr>
        <p:spPr>
          <a:xfrm>
            <a:off x="369116" y="503339"/>
            <a:ext cx="476412" cy="369332"/>
          </a:xfrm>
          <a:prstGeom prst="rect">
            <a:avLst/>
          </a:prstGeom>
          <a:solidFill>
            <a:schemeClr val="accent2">
              <a:lumMod val="20000"/>
              <a:lumOff val="80000"/>
            </a:schemeClr>
          </a:solidFill>
        </p:spPr>
        <p:txBody>
          <a:bodyPr wrap="none" rtlCol="0">
            <a:spAutoFit/>
          </a:bodyPr>
          <a:lstStyle/>
          <a:p>
            <a:r>
              <a:rPr lang="en-CA" dirty="0" smtClean="0"/>
              <a:t>3.5</a:t>
            </a:r>
            <a:endParaRPr lang="en-CA" dirty="0"/>
          </a:p>
        </p:txBody>
      </p:sp>
    </p:spTree>
    <p:extLst>
      <p:ext uri="{BB962C8B-B14F-4D97-AF65-F5344CB8AC3E}">
        <p14:creationId xmlns:p14="http://schemas.microsoft.com/office/powerpoint/2010/main" val="1596884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58859325"/>
              </p:ext>
            </p:extLst>
          </p:nvPr>
        </p:nvGraphicFramePr>
        <p:xfrm>
          <a:off x="1006679" y="2197153"/>
          <a:ext cx="9172870" cy="4376986"/>
        </p:xfrm>
        <a:graphic>
          <a:graphicData uri="http://schemas.openxmlformats.org/drawingml/2006/table">
            <a:tbl>
              <a:tblPr firstRow="1" firstCol="1" bandRow="1">
                <a:tableStyleId>{5C22544A-7EE6-4342-B048-85BDC9FD1C3A}</a:tableStyleId>
              </a:tblPr>
              <a:tblGrid>
                <a:gridCol w="2255554">
                  <a:extLst>
                    <a:ext uri="{9D8B030D-6E8A-4147-A177-3AD203B41FA5}">
                      <a16:colId xmlns:a16="http://schemas.microsoft.com/office/drawing/2014/main" val="4134978477"/>
                    </a:ext>
                  </a:extLst>
                </a:gridCol>
                <a:gridCol w="2255554">
                  <a:extLst>
                    <a:ext uri="{9D8B030D-6E8A-4147-A177-3AD203B41FA5}">
                      <a16:colId xmlns:a16="http://schemas.microsoft.com/office/drawing/2014/main" val="118108860"/>
                    </a:ext>
                  </a:extLst>
                </a:gridCol>
                <a:gridCol w="2255554">
                  <a:extLst>
                    <a:ext uri="{9D8B030D-6E8A-4147-A177-3AD203B41FA5}">
                      <a16:colId xmlns:a16="http://schemas.microsoft.com/office/drawing/2014/main" val="162345102"/>
                    </a:ext>
                  </a:extLst>
                </a:gridCol>
                <a:gridCol w="2406208">
                  <a:extLst>
                    <a:ext uri="{9D8B030D-6E8A-4147-A177-3AD203B41FA5}">
                      <a16:colId xmlns:a16="http://schemas.microsoft.com/office/drawing/2014/main" val="3463309136"/>
                    </a:ext>
                  </a:extLst>
                </a:gridCol>
              </a:tblGrid>
              <a:tr h="254946">
                <a:tc rowSpan="2">
                  <a:txBody>
                    <a:bodyPr/>
                    <a:lstStyle/>
                    <a:p>
                      <a:pPr algn="ctr">
                        <a:lnSpc>
                          <a:spcPct val="107000"/>
                        </a:lnSpc>
                        <a:spcAft>
                          <a:spcPts val="1725"/>
                        </a:spcAft>
                      </a:pPr>
                      <a:r>
                        <a:rPr lang="en-CA" sz="1800" dirty="0">
                          <a:effectLst/>
                        </a:rPr>
                        <a:t>Salary range – R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gridSpan="3">
                  <a:txBody>
                    <a:bodyPr/>
                    <a:lstStyle/>
                    <a:p>
                      <a:pPr algn="ctr">
                        <a:lnSpc>
                          <a:spcPct val="107000"/>
                        </a:lnSpc>
                        <a:spcAft>
                          <a:spcPts val="1725"/>
                        </a:spcAft>
                      </a:pPr>
                      <a:r>
                        <a:rPr lang="en-CA" sz="1400" dirty="0"/>
                        <a:t>Disproportionality INDEX (DI) for Demographic Groups (DG)</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hMerge="1">
                  <a:txBody>
                    <a:bodyPr/>
                    <a:lstStyle/>
                    <a:p>
                      <a:endParaRPr lang="en-CA"/>
                    </a:p>
                  </a:txBody>
                  <a:tcPr/>
                </a:tc>
                <a:tc hMerge="1">
                  <a:txBody>
                    <a:bodyPr/>
                    <a:lstStyle/>
                    <a:p>
                      <a:endParaRPr lang="en-CA" dirty="0"/>
                    </a:p>
                  </a:txBody>
                  <a:tcPr marL="9525" marR="9525" marT="9525" marB="9525"/>
                </a:tc>
                <a:extLst>
                  <a:ext uri="{0D108BD9-81ED-4DB2-BD59-A6C34878D82A}">
                    <a16:rowId xmlns:a16="http://schemas.microsoft.com/office/drawing/2014/main" val="2333087649"/>
                  </a:ext>
                </a:extLst>
              </a:tr>
              <a:tr h="585981">
                <a:tc vMerge="1">
                  <a:txBody>
                    <a:bodyPr/>
                    <a:lstStyle/>
                    <a:p>
                      <a:endParaRPr lang="en-CA"/>
                    </a:p>
                  </a:txBody>
                  <a:tcPr/>
                </a:tc>
                <a:tc>
                  <a:txBody>
                    <a:bodyPr/>
                    <a:lstStyle/>
                    <a:p>
                      <a:pPr algn="ctr">
                        <a:lnSpc>
                          <a:spcPct val="107000"/>
                        </a:lnSpc>
                        <a:spcAft>
                          <a:spcPts val="1725"/>
                        </a:spcAft>
                      </a:pPr>
                      <a:r>
                        <a:rPr lang="en-CA" sz="1300" b="1" i="1" dirty="0">
                          <a:effectLst/>
                        </a:rPr>
                        <a:t>Black Employees</a:t>
                      </a:r>
                    </a:p>
                    <a:p>
                      <a:pPr algn="ctr">
                        <a:lnSpc>
                          <a:spcPct val="107000"/>
                        </a:lnSpc>
                        <a:spcAft>
                          <a:spcPts val="1725"/>
                        </a:spcAft>
                      </a:pPr>
                      <a:endParaRPr lang="en-CA" sz="11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b"/>
                </a:tc>
                <a:tc>
                  <a:txBody>
                    <a:bodyPr/>
                    <a:lstStyle/>
                    <a:p>
                      <a:pPr algn="ctr">
                        <a:lnSpc>
                          <a:spcPct val="107000"/>
                        </a:lnSpc>
                        <a:spcAft>
                          <a:spcPts val="1725"/>
                        </a:spcAft>
                      </a:pPr>
                      <a:r>
                        <a:rPr lang="en-CA" sz="1300" b="1" i="1" dirty="0">
                          <a:effectLst/>
                        </a:rPr>
                        <a:t>Members of a visible minority group</a:t>
                      </a:r>
                      <a:endParaRPr lang="en-CA" sz="11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b"/>
                </a:tc>
                <a:tc>
                  <a:txBody>
                    <a:bodyPr/>
                    <a:lstStyle/>
                    <a:p>
                      <a:pPr algn="ctr">
                        <a:lnSpc>
                          <a:spcPct val="107000"/>
                        </a:lnSpc>
                        <a:spcAft>
                          <a:spcPts val="1725"/>
                        </a:spcAft>
                      </a:pPr>
                      <a:r>
                        <a:rPr lang="en-CA" sz="1300" b="1" i="1" dirty="0">
                          <a:effectLst/>
                        </a:rPr>
                        <a:t>Non-VM</a:t>
                      </a:r>
                      <a:endParaRPr lang="en-CA" sz="11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4146281086"/>
                  </a:ext>
                </a:extLst>
              </a:tr>
              <a:tr h="363720">
                <a:tc>
                  <a:txBody>
                    <a:bodyPr/>
                    <a:lstStyle/>
                    <a:p>
                      <a:pPr algn="ctr">
                        <a:lnSpc>
                          <a:spcPct val="107000"/>
                        </a:lnSpc>
                        <a:spcAft>
                          <a:spcPts val="800"/>
                        </a:spcAft>
                      </a:pPr>
                      <a:r>
                        <a:rPr lang="en-CA" sz="1800" dirty="0">
                          <a:effectLst/>
                        </a:rPr>
                        <a:t>Less than 60K</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7000"/>
                        </a:lnSpc>
                        <a:spcAft>
                          <a:spcPts val="800"/>
                        </a:spcAft>
                      </a:pPr>
                      <a:r>
                        <a:rPr lang="en-CA" sz="1800" dirty="0">
                          <a:solidFill>
                            <a:srgbClr val="FF0000"/>
                          </a:solidFill>
                          <a:effectLst/>
                        </a:rPr>
                        <a:t>1.42</a:t>
                      </a:r>
                      <a:endParaRPr lang="en-CA"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800"/>
                        </a:spcAft>
                      </a:pPr>
                      <a:r>
                        <a:rPr lang="en-CA" sz="1800" dirty="0">
                          <a:effectLst/>
                        </a:rPr>
                        <a:t>1.07</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800"/>
                        </a:spcAft>
                      </a:pPr>
                      <a:r>
                        <a:rPr lang="en-CA" sz="1800" dirty="0">
                          <a:effectLst/>
                        </a:rPr>
                        <a:t>0.98</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val="2964830451"/>
                  </a:ext>
                </a:extLst>
              </a:tr>
              <a:tr h="363720">
                <a:tc>
                  <a:txBody>
                    <a:bodyPr/>
                    <a:lstStyle/>
                    <a:p>
                      <a:pPr algn="ctr">
                        <a:lnSpc>
                          <a:spcPct val="107000"/>
                        </a:lnSpc>
                        <a:spcAft>
                          <a:spcPts val="800"/>
                        </a:spcAft>
                      </a:pPr>
                      <a:r>
                        <a:rPr lang="en-CA" sz="1800" dirty="0">
                          <a:effectLst/>
                        </a:rPr>
                        <a:t>60 to 70K</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7000"/>
                        </a:lnSpc>
                        <a:spcAft>
                          <a:spcPts val="800"/>
                        </a:spcAft>
                      </a:pPr>
                      <a:r>
                        <a:rPr lang="en-CA" sz="1800" dirty="0">
                          <a:solidFill>
                            <a:srgbClr val="FF0000"/>
                          </a:solidFill>
                          <a:effectLst/>
                        </a:rPr>
                        <a:t>1.37</a:t>
                      </a:r>
                      <a:endParaRPr lang="en-CA"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800"/>
                        </a:spcAft>
                      </a:pPr>
                      <a:r>
                        <a:rPr lang="en-CA" sz="1800" dirty="0">
                          <a:effectLst/>
                        </a:rPr>
                        <a:t>1.12</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800"/>
                        </a:spcAft>
                      </a:pPr>
                      <a:r>
                        <a:rPr lang="en-CA" sz="1800" dirty="0">
                          <a:effectLst/>
                        </a:rPr>
                        <a:t>0.97</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val="1297508945"/>
                  </a:ext>
                </a:extLst>
              </a:tr>
              <a:tr h="363720">
                <a:tc>
                  <a:txBody>
                    <a:bodyPr/>
                    <a:lstStyle/>
                    <a:p>
                      <a:pPr algn="ctr">
                        <a:lnSpc>
                          <a:spcPct val="107000"/>
                        </a:lnSpc>
                        <a:spcAft>
                          <a:spcPts val="800"/>
                        </a:spcAft>
                      </a:pPr>
                      <a:r>
                        <a:rPr lang="en-CA" sz="1800" dirty="0">
                          <a:effectLst/>
                        </a:rPr>
                        <a:t>70 to 85K</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7000"/>
                        </a:lnSpc>
                        <a:spcAft>
                          <a:spcPts val="800"/>
                        </a:spcAft>
                      </a:pPr>
                      <a:r>
                        <a:rPr lang="en-CA" sz="1800" dirty="0">
                          <a:solidFill>
                            <a:srgbClr val="FF0000"/>
                          </a:solidFill>
                          <a:effectLst/>
                        </a:rPr>
                        <a:t>0.92</a:t>
                      </a:r>
                      <a:endParaRPr lang="en-CA"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800"/>
                        </a:spcAft>
                      </a:pPr>
                      <a:r>
                        <a:rPr lang="en-CA" sz="1800" dirty="0">
                          <a:effectLst/>
                        </a:rPr>
                        <a:t>0.95</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800"/>
                        </a:spcAft>
                      </a:pPr>
                      <a:r>
                        <a:rPr lang="en-CA" sz="1800" dirty="0">
                          <a:effectLst/>
                        </a:rPr>
                        <a:t>1.01</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val="2008009329"/>
                  </a:ext>
                </a:extLst>
              </a:tr>
              <a:tr h="363720">
                <a:tc>
                  <a:txBody>
                    <a:bodyPr/>
                    <a:lstStyle/>
                    <a:p>
                      <a:pPr algn="ctr">
                        <a:lnSpc>
                          <a:spcPct val="107000"/>
                        </a:lnSpc>
                        <a:spcAft>
                          <a:spcPts val="800"/>
                        </a:spcAft>
                      </a:pPr>
                      <a:r>
                        <a:rPr lang="en-CA" sz="1800" dirty="0">
                          <a:effectLst/>
                        </a:rPr>
                        <a:t>85 to 100K</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7000"/>
                        </a:lnSpc>
                        <a:spcAft>
                          <a:spcPts val="800"/>
                        </a:spcAft>
                      </a:pPr>
                      <a:r>
                        <a:rPr lang="en-CA" sz="1800" dirty="0">
                          <a:solidFill>
                            <a:srgbClr val="FF0000"/>
                          </a:solidFill>
                          <a:effectLst/>
                        </a:rPr>
                        <a:t>0.82</a:t>
                      </a:r>
                      <a:endParaRPr lang="en-CA"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800"/>
                        </a:spcAft>
                      </a:pPr>
                      <a:r>
                        <a:rPr lang="en-CA" sz="1800">
                          <a:effectLst/>
                        </a:rPr>
                        <a:t>0.97</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800"/>
                        </a:spcAft>
                      </a:pPr>
                      <a:r>
                        <a:rPr lang="en-CA" sz="1800" dirty="0">
                          <a:effectLst/>
                        </a:rPr>
                        <a:t>1.01</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val="1062033429"/>
                  </a:ext>
                </a:extLst>
              </a:tr>
              <a:tr h="567028">
                <a:tc>
                  <a:txBody>
                    <a:bodyPr/>
                    <a:lstStyle/>
                    <a:p>
                      <a:pPr algn="ctr">
                        <a:lnSpc>
                          <a:spcPct val="107000"/>
                        </a:lnSpc>
                        <a:spcAft>
                          <a:spcPts val="0"/>
                        </a:spcAft>
                      </a:pPr>
                      <a:r>
                        <a:rPr lang="en-CA" sz="1800" dirty="0">
                          <a:effectLst/>
                        </a:rPr>
                        <a:t>Over 100 K</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7000"/>
                        </a:lnSpc>
                        <a:spcAft>
                          <a:spcPts val="0"/>
                        </a:spcAft>
                      </a:pPr>
                      <a:r>
                        <a:rPr lang="en-CA" sz="1800" dirty="0">
                          <a:solidFill>
                            <a:srgbClr val="FF0000"/>
                          </a:solidFill>
                          <a:effectLst/>
                        </a:rPr>
                        <a:t>0.68</a:t>
                      </a:r>
                      <a:endParaRPr lang="en-CA"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en-CA" sz="1800">
                          <a:effectLst/>
                        </a:rPr>
                        <a:t>0.93</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en-CA" sz="1800" dirty="0">
                          <a:effectLst/>
                        </a:rPr>
                        <a:t>1.02</a:t>
                      </a:r>
                    </a:p>
                    <a:p>
                      <a:pPr algn="ctr">
                        <a:lnSpc>
                          <a:spcPct val="107000"/>
                        </a:lnSpc>
                        <a:spcAft>
                          <a:spcPts val="0"/>
                        </a:spcAft>
                      </a:pPr>
                      <a:r>
                        <a:rPr lang="en-CA" sz="1800" dirty="0">
                          <a:effectLst/>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val="1521834753"/>
                  </a:ext>
                </a:extLst>
              </a:tr>
              <a:tr h="363720">
                <a:tc>
                  <a:txBody>
                    <a:bodyPr/>
                    <a:lstStyle/>
                    <a:p>
                      <a:pPr algn="ctr">
                        <a:lnSpc>
                          <a:spcPct val="107000"/>
                        </a:lnSpc>
                        <a:spcAft>
                          <a:spcPts val="0"/>
                        </a:spcAft>
                      </a:pPr>
                      <a:r>
                        <a:rPr lang="en-CA" sz="1800" dirty="0">
                          <a:effectLst/>
                        </a:rPr>
                        <a:t>Over 150K</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7000"/>
                        </a:lnSpc>
                        <a:spcAft>
                          <a:spcPts val="0"/>
                        </a:spcAft>
                      </a:pPr>
                      <a:r>
                        <a:rPr lang="en-CA" sz="1800" dirty="0">
                          <a:solidFill>
                            <a:srgbClr val="FF0000"/>
                          </a:solidFill>
                          <a:effectLst/>
                        </a:rPr>
                        <a:t>0.58</a:t>
                      </a:r>
                      <a:endParaRPr lang="en-CA"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en-CA" sz="1800">
                          <a:effectLst/>
                        </a:rPr>
                        <a:t>0.71</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en-CA" sz="1800" dirty="0">
                          <a:effectLst/>
                        </a:rPr>
                        <a:t>1.07</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val="4056197953"/>
                  </a:ext>
                </a:extLst>
              </a:tr>
              <a:tr h="363720">
                <a:tc>
                  <a:txBody>
                    <a:bodyPr/>
                    <a:lstStyle/>
                    <a:p>
                      <a:pPr algn="ctr">
                        <a:lnSpc>
                          <a:spcPct val="107000"/>
                        </a:lnSpc>
                        <a:spcAft>
                          <a:spcPts val="0"/>
                        </a:spcAft>
                      </a:pPr>
                      <a:r>
                        <a:rPr lang="en-CA" sz="1800" dirty="0">
                          <a:effectLst/>
                        </a:rPr>
                        <a:t>Executive Cadre ONLY</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7000"/>
                        </a:lnSpc>
                        <a:spcAft>
                          <a:spcPts val="0"/>
                        </a:spcAft>
                      </a:pPr>
                      <a:r>
                        <a:rPr lang="en-CA" sz="1800" dirty="0">
                          <a:solidFill>
                            <a:srgbClr val="FF0000"/>
                          </a:solidFill>
                          <a:effectLst/>
                        </a:rPr>
                        <a:t>0.50</a:t>
                      </a:r>
                      <a:endParaRPr lang="en-CA"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en-CA" sz="1800">
                          <a:effectLst/>
                        </a:rPr>
                        <a:t>0.66</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en-CA" sz="1800" dirty="0">
                          <a:effectLst/>
                        </a:rPr>
                        <a:t>1.08</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val="415438407"/>
                  </a:ext>
                </a:extLst>
              </a:tr>
              <a:tr h="521341">
                <a:tc>
                  <a:txBody>
                    <a:bodyPr/>
                    <a:lstStyle/>
                    <a:p>
                      <a:pPr algn="ctr">
                        <a:lnSpc>
                          <a:spcPct val="107000"/>
                        </a:lnSpc>
                        <a:spcAft>
                          <a:spcPts val="0"/>
                        </a:spcAft>
                      </a:pPr>
                      <a:r>
                        <a:rPr lang="en-CA" sz="1800" dirty="0">
                          <a:effectLst/>
                        </a:rPr>
                        <a:t>All ranges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7625" marR="47625" marT="47625" marB="47625"/>
                </a:tc>
                <a:tc>
                  <a:txBody>
                    <a:bodyPr/>
                    <a:lstStyle/>
                    <a:p>
                      <a:pPr algn="ctr">
                        <a:lnSpc>
                          <a:spcPct val="107000"/>
                        </a:lnSpc>
                        <a:spcAft>
                          <a:spcPts val="0"/>
                        </a:spcAft>
                      </a:pPr>
                      <a:r>
                        <a:rPr lang="en-CA" sz="1100" dirty="0">
                          <a:effectLst/>
                        </a:rPr>
                        <a:t>1.0</a:t>
                      </a:r>
                    </a:p>
                    <a:p>
                      <a:pPr algn="ctr">
                        <a:lnSpc>
                          <a:spcPct val="107000"/>
                        </a:lnSpc>
                        <a:spcAft>
                          <a:spcPts val="0"/>
                        </a:spcAft>
                      </a:pPr>
                      <a:r>
                        <a:rPr lang="en-CA" sz="1100" dirty="0">
                          <a:effectLst/>
                        </a:rPr>
                        <a:t> by definition</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en-CA" sz="1100" dirty="0">
                          <a:effectLst/>
                        </a:rPr>
                        <a:t>1.0</a:t>
                      </a:r>
                    </a:p>
                    <a:p>
                      <a:pPr algn="ctr">
                        <a:lnSpc>
                          <a:spcPct val="107000"/>
                        </a:lnSpc>
                        <a:spcAft>
                          <a:spcPts val="0"/>
                        </a:spcAft>
                      </a:pPr>
                      <a:r>
                        <a:rPr lang="en-CA" sz="1100" dirty="0">
                          <a:effectLst/>
                        </a:rPr>
                        <a:t> by definition</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tc>
                  <a:txBody>
                    <a:bodyPr/>
                    <a:lstStyle/>
                    <a:p>
                      <a:pPr algn="ctr">
                        <a:lnSpc>
                          <a:spcPct val="107000"/>
                        </a:lnSpc>
                        <a:spcAft>
                          <a:spcPts val="0"/>
                        </a:spcAft>
                      </a:pPr>
                      <a:r>
                        <a:rPr lang="en-CA" sz="1100" dirty="0">
                          <a:effectLst/>
                        </a:rPr>
                        <a:t>1.0</a:t>
                      </a:r>
                    </a:p>
                    <a:p>
                      <a:pPr algn="ctr">
                        <a:lnSpc>
                          <a:spcPct val="107000"/>
                        </a:lnSpc>
                        <a:spcAft>
                          <a:spcPts val="0"/>
                        </a:spcAft>
                      </a:pPr>
                      <a:r>
                        <a:rPr lang="en-CA" sz="1100" dirty="0">
                          <a:effectLst/>
                        </a:rPr>
                        <a:t> by definition</a:t>
                      </a:r>
                    </a:p>
                    <a:p>
                      <a:pPr algn="ctr">
                        <a:lnSpc>
                          <a:spcPct val="107000"/>
                        </a:lnSpc>
                        <a:spcAft>
                          <a:spcPts val="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tc>
                <a:extLst>
                  <a:ext uri="{0D108BD9-81ED-4DB2-BD59-A6C34878D82A}">
                    <a16:rowId xmlns:a16="http://schemas.microsoft.com/office/drawing/2014/main" val="2155691490"/>
                  </a:ext>
                </a:extLst>
              </a:tr>
            </a:tbl>
          </a:graphicData>
        </a:graphic>
      </p:graphicFrame>
      <p:sp>
        <p:nvSpPr>
          <p:cNvPr id="3" name="TextBox 2"/>
          <p:cNvSpPr txBox="1"/>
          <p:nvPr/>
        </p:nvSpPr>
        <p:spPr>
          <a:xfrm>
            <a:off x="1417739" y="380739"/>
            <a:ext cx="9000910" cy="861774"/>
          </a:xfrm>
          <a:prstGeom prst="rect">
            <a:avLst/>
          </a:prstGeom>
          <a:noFill/>
        </p:spPr>
        <p:txBody>
          <a:bodyPr wrap="square" rtlCol="0">
            <a:spAutoFit/>
          </a:bodyPr>
          <a:lstStyle/>
          <a:p>
            <a:pPr algn="ctr"/>
            <a:r>
              <a:rPr lang="en-CA" sz="1600" b="1" u="sng" dirty="0">
                <a:hlinkClick r:id="rId2"/>
              </a:rPr>
              <a:t>Comparison of the Disproportionality Index for Salary Ranges of public service of Canada employees for Black, Visible Minority (VM) Group, Non-VM </a:t>
            </a:r>
            <a:r>
              <a:rPr lang="en-CA" sz="1600" b="1" dirty="0"/>
              <a:t> (as of March 31, 2021)</a:t>
            </a:r>
            <a:endParaRPr lang="en-CA" sz="1600" dirty="0"/>
          </a:p>
          <a:p>
            <a:endParaRPr lang="en-CA" dirty="0"/>
          </a:p>
        </p:txBody>
      </p:sp>
      <p:sp>
        <p:nvSpPr>
          <p:cNvPr id="4" name="TextBox 3"/>
          <p:cNvSpPr txBox="1"/>
          <p:nvPr/>
        </p:nvSpPr>
        <p:spPr>
          <a:xfrm>
            <a:off x="587230" y="1458134"/>
            <a:ext cx="10833030" cy="307777"/>
          </a:xfrm>
          <a:prstGeom prst="rect">
            <a:avLst/>
          </a:prstGeom>
          <a:solidFill>
            <a:schemeClr val="accent2">
              <a:lumMod val="20000"/>
              <a:lumOff val="80000"/>
            </a:schemeClr>
          </a:solidFill>
        </p:spPr>
        <p:txBody>
          <a:bodyPr wrap="none" rtlCol="0">
            <a:spAutoFit/>
          </a:bodyPr>
          <a:lstStyle/>
          <a:p>
            <a:r>
              <a:rPr lang="en-CA" sz="1400" dirty="0"/>
              <a:t>The Disproportionality Index (DI) for a given range R for group DG  = (% Representation of DG in Range R)/ (% Representation of DG for All Ranges)  </a:t>
            </a:r>
          </a:p>
        </p:txBody>
      </p:sp>
      <p:sp>
        <p:nvSpPr>
          <p:cNvPr id="5" name="TextBox 4"/>
          <p:cNvSpPr txBox="1"/>
          <p:nvPr/>
        </p:nvSpPr>
        <p:spPr>
          <a:xfrm>
            <a:off x="-73002" y="155269"/>
            <a:ext cx="184731" cy="553998"/>
          </a:xfrm>
          <a:prstGeom prst="rect">
            <a:avLst/>
          </a:prstGeom>
          <a:noFill/>
        </p:spPr>
        <p:txBody>
          <a:bodyPr wrap="none" rtlCol="0">
            <a:spAutoFit/>
          </a:bodyPr>
          <a:lstStyle/>
          <a:p>
            <a:endParaRPr lang="en-CA" sz="1200" dirty="0">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6" name="TextBox 5"/>
          <p:cNvSpPr txBox="1"/>
          <p:nvPr/>
        </p:nvSpPr>
        <p:spPr>
          <a:xfrm>
            <a:off x="369116" y="503339"/>
            <a:ext cx="476412" cy="369332"/>
          </a:xfrm>
          <a:prstGeom prst="rect">
            <a:avLst/>
          </a:prstGeom>
          <a:solidFill>
            <a:schemeClr val="accent2">
              <a:lumMod val="20000"/>
              <a:lumOff val="80000"/>
            </a:schemeClr>
          </a:solidFill>
        </p:spPr>
        <p:txBody>
          <a:bodyPr wrap="none" rtlCol="0">
            <a:spAutoFit/>
          </a:bodyPr>
          <a:lstStyle/>
          <a:p>
            <a:r>
              <a:rPr lang="en-CA" dirty="0" smtClean="0"/>
              <a:t>3.6</a:t>
            </a:r>
            <a:endParaRPr lang="en-CA" dirty="0"/>
          </a:p>
        </p:txBody>
      </p:sp>
    </p:spTree>
    <p:extLst>
      <p:ext uri="{BB962C8B-B14F-4D97-AF65-F5344CB8AC3E}">
        <p14:creationId xmlns:p14="http://schemas.microsoft.com/office/powerpoint/2010/main" val="3989567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2239" y="301351"/>
            <a:ext cx="10251346" cy="785943"/>
          </a:xfrm>
        </p:spPr>
        <p:txBody>
          <a:bodyPr>
            <a:noAutofit/>
          </a:bodyPr>
          <a:lstStyle/>
          <a:p>
            <a:r>
              <a:rPr lang="en-CA" sz="2800" b="1" u="sng" dirty="0">
                <a:hlinkClick r:id="rId3"/>
              </a:rPr>
              <a:t/>
            </a:r>
            <a:br>
              <a:rPr lang="en-CA" sz="2800" b="1" u="sng" dirty="0">
                <a:hlinkClick r:id="rId3"/>
              </a:rPr>
            </a:br>
            <a:r>
              <a:rPr lang="en-CA" sz="2800" b="1" u="sng" dirty="0">
                <a:hlinkClick r:id="rId3"/>
              </a:rPr>
              <a:t/>
            </a:r>
            <a:br>
              <a:rPr lang="en-CA" sz="2800" b="1" u="sng" dirty="0">
                <a:hlinkClick r:id="rId3"/>
              </a:rPr>
            </a:br>
            <a:r>
              <a:rPr lang="en-CA" sz="2000" b="1" u="sng" dirty="0">
                <a:hlinkClick r:id="rId3"/>
              </a:rPr>
              <a:t>A Comparison of the Disproportionality Index for Salary Ranges of public service of Canada employees for Black and Non-Visible Minority Group, </a:t>
            </a:r>
            <a:r>
              <a:rPr lang="en-CA" sz="2000" b="1" dirty="0"/>
              <a:t>(as of March 31, 2021)</a:t>
            </a:r>
            <a:r>
              <a:rPr lang="en-CA" sz="2800" dirty="0"/>
              <a:t/>
            </a:r>
            <a:br>
              <a:rPr lang="en-CA" sz="2800" dirty="0"/>
            </a:br>
            <a:r>
              <a:rPr lang="en-CA" sz="2800" dirty="0"/>
              <a:t/>
            </a:r>
            <a:br>
              <a:rPr lang="en-CA" sz="2800" dirty="0"/>
            </a:br>
            <a:endParaRPr lang="en-CA" sz="2800" dirty="0"/>
          </a:p>
        </p:txBody>
      </p:sp>
      <p:sp>
        <p:nvSpPr>
          <p:cNvPr id="3" name="Content Placeholder 2"/>
          <p:cNvSpPr>
            <a:spLocks noGrp="1"/>
          </p:cNvSpPr>
          <p:nvPr>
            <p:ph idx="1"/>
          </p:nvPr>
        </p:nvSpPr>
        <p:spPr>
          <a:xfrm>
            <a:off x="1111381" y="1290919"/>
            <a:ext cx="10130359" cy="5023820"/>
          </a:xfrm>
        </p:spPr>
        <p:txBody>
          <a:bodyPr/>
          <a:lstStyle/>
          <a:p>
            <a:endParaRPr lang="en-CA" dirty="0"/>
          </a:p>
        </p:txBody>
      </p:sp>
      <p:pic>
        <p:nvPicPr>
          <p:cNvPr id="2050" name="Picture 2" descr="13E9E30A65E51A45970CE4F7EAAC56C9@CANPRD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1382" y="1290917"/>
            <a:ext cx="8957776" cy="5227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Connector 4"/>
          <p:cNvSpPr/>
          <p:nvPr/>
        </p:nvSpPr>
        <p:spPr>
          <a:xfrm>
            <a:off x="5058561" y="1400961"/>
            <a:ext cx="1526797" cy="1132514"/>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p:cNvSpPr txBox="1"/>
          <p:nvPr/>
        </p:nvSpPr>
        <p:spPr>
          <a:xfrm>
            <a:off x="6744749" y="1400961"/>
            <a:ext cx="1907253" cy="307777"/>
          </a:xfrm>
          <a:prstGeom prst="rect">
            <a:avLst/>
          </a:prstGeom>
          <a:solidFill>
            <a:schemeClr val="accent2">
              <a:lumMod val="20000"/>
              <a:lumOff val="80000"/>
            </a:schemeClr>
          </a:solidFill>
        </p:spPr>
        <p:txBody>
          <a:bodyPr wrap="none" rtlCol="0">
            <a:spAutoFit/>
          </a:bodyPr>
          <a:lstStyle/>
          <a:p>
            <a:r>
              <a:rPr lang="en-CA" sz="1400" dirty="0"/>
              <a:t>Evidence for Stagnation</a:t>
            </a:r>
          </a:p>
        </p:txBody>
      </p:sp>
      <p:sp>
        <p:nvSpPr>
          <p:cNvPr id="7" name="Flowchart: Connector 6"/>
          <p:cNvSpPr/>
          <p:nvPr/>
        </p:nvSpPr>
        <p:spPr>
          <a:xfrm>
            <a:off x="7314555" y="3693969"/>
            <a:ext cx="939249" cy="421339"/>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7391999" y="2348809"/>
            <a:ext cx="1100612" cy="954107"/>
          </a:xfrm>
          <a:prstGeom prst="rect">
            <a:avLst/>
          </a:prstGeom>
          <a:solidFill>
            <a:schemeClr val="accent2">
              <a:lumMod val="20000"/>
              <a:lumOff val="80000"/>
            </a:schemeClr>
          </a:solidFill>
        </p:spPr>
        <p:txBody>
          <a:bodyPr wrap="square">
            <a:spAutoFit/>
          </a:bodyPr>
          <a:lstStyle/>
          <a:p>
            <a:pPr algn="ctr"/>
            <a:r>
              <a:rPr lang="en-CA" sz="1400" dirty="0"/>
              <a:t>Evidence for Systemic Barriers to Progress</a:t>
            </a:r>
          </a:p>
        </p:txBody>
      </p:sp>
      <p:cxnSp>
        <p:nvCxnSpPr>
          <p:cNvPr id="9" name="Straight Arrow Connector 8"/>
          <p:cNvCxnSpPr>
            <a:stCxn id="6" idx="2"/>
          </p:cNvCxnSpPr>
          <p:nvPr/>
        </p:nvCxnSpPr>
        <p:spPr>
          <a:xfrm flipH="1">
            <a:off x="7860484" y="3302916"/>
            <a:ext cx="81821" cy="3910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434356" y="1494538"/>
            <a:ext cx="302004" cy="9937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69116" y="503339"/>
            <a:ext cx="476412" cy="369332"/>
          </a:xfrm>
          <a:prstGeom prst="rect">
            <a:avLst/>
          </a:prstGeom>
          <a:solidFill>
            <a:schemeClr val="accent2">
              <a:lumMod val="20000"/>
              <a:lumOff val="80000"/>
            </a:schemeClr>
          </a:solidFill>
        </p:spPr>
        <p:txBody>
          <a:bodyPr wrap="none" rtlCol="0">
            <a:spAutoFit/>
          </a:bodyPr>
          <a:lstStyle/>
          <a:p>
            <a:r>
              <a:rPr lang="en-CA" dirty="0" smtClean="0"/>
              <a:t>3.7</a:t>
            </a:r>
            <a:endParaRPr lang="en-CA" dirty="0"/>
          </a:p>
        </p:txBody>
      </p:sp>
    </p:spTree>
    <p:extLst>
      <p:ext uri="{BB962C8B-B14F-4D97-AF65-F5344CB8AC3E}">
        <p14:creationId xmlns:p14="http://schemas.microsoft.com/office/powerpoint/2010/main" val="278688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rot="5400000">
            <a:off x="3546753" y="548621"/>
            <a:ext cx="5349240" cy="6857637"/>
          </a:xfrm>
          <a:prstGeom prst="rect">
            <a:avLst/>
          </a:prstGeom>
        </p:spPr>
      </p:pic>
      <p:sp>
        <p:nvSpPr>
          <p:cNvPr id="3" name="Rectangle 2"/>
          <p:cNvSpPr/>
          <p:nvPr/>
        </p:nvSpPr>
        <p:spPr>
          <a:xfrm>
            <a:off x="688521" y="933384"/>
            <a:ext cx="11503479" cy="338554"/>
          </a:xfrm>
          <a:prstGeom prst="rect">
            <a:avLst/>
          </a:prstGeom>
        </p:spPr>
        <p:txBody>
          <a:bodyPr wrap="square">
            <a:spAutoFit/>
          </a:bodyPr>
          <a:lstStyle/>
          <a:p>
            <a:pPr algn="ctr">
              <a:defRPr sz="1862" b="0" i="0" u="none" strike="noStrike" kern="1200" spc="0" baseline="0">
                <a:solidFill>
                  <a:prstClr val="black">
                    <a:lumMod val="65000"/>
                    <a:lumOff val="35000"/>
                  </a:prstClr>
                </a:solidFill>
                <a:latin typeface="+mn-lt"/>
                <a:ea typeface="+mn-ea"/>
                <a:cs typeface="+mn-cs"/>
              </a:defRPr>
            </a:pPr>
            <a:r>
              <a:rPr lang="en-CA" sz="1600" b="1" dirty="0"/>
              <a:t>Disproportionality Indexes for Salary Level Representation of Blacks, Visible Minorities (VM) &amp; Non-Visible Minorities (non-VM) </a:t>
            </a:r>
            <a:endParaRPr lang="en-CA" sz="1600" dirty="0"/>
          </a:p>
        </p:txBody>
      </p:sp>
      <p:sp>
        <p:nvSpPr>
          <p:cNvPr id="4" name="TextBox 3"/>
          <p:cNvSpPr txBox="1"/>
          <p:nvPr/>
        </p:nvSpPr>
        <p:spPr>
          <a:xfrm>
            <a:off x="4098300" y="2018019"/>
            <a:ext cx="4963887" cy="307777"/>
          </a:xfrm>
          <a:prstGeom prst="rect">
            <a:avLst/>
          </a:prstGeom>
          <a:solidFill>
            <a:schemeClr val="accent1">
              <a:lumMod val="20000"/>
              <a:lumOff val="80000"/>
            </a:schemeClr>
          </a:solidFill>
        </p:spPr>
        <p:txBody>
          <a:bodyPr wrap="square" rtlCol="0">
            <a:spAutoFit/>
          </a:bodyPr>
          <a:lstStyle/>
          <a:p>
            <a:r>
              <a:rPr lang="en-CA" sz="1400" dirty="0"/>
              <a:t>0          0.2         0.4        0.6         0.8         1.0         1.2        1.4         1.6</a:t>
            </a:r>
          </a:p>
        </p:txBody>
      </p:sp>
      <p:sp>
        <p:nvSpPr>
          <p:cNvPr id="10" name="TextBox 9"/>
          <p:cNvSpPr txBox="1"/>
          <p:nvPr/>
        </p:nvSpPr>
        <p:spPr>
          <a:xfrm>
            <a:off x="4298601" y="1567484"/>
            <a:ext cx="4612609" cy="369332"/>
          </a:xfrm>
          <a:prstGeom prst="rect">
            <a:avLst/>
          </a:prstGeom>
          <a:noFill/>
        </p:spPr>
        <p:txBody>
          <a:bodyPr wrap="none" rtlCol="0">
            <a:spAutoFit/>
          </a:bodyPr>
          <a:lstStyle/>
          <a:p>
            <a:r>
              <a:rPr lang="en-CA" b="1" dirty="0"/>
              <a:t>Disproportionality Index (DI) Values per Group</a:t>
            </a:r>
            <a:endParaRPr lang="en-CA" dirty="0"/>
          </a:p>
        </p:txBody>
      </p:sp>
      <p:sp>
        <p:nvSpPr>
          <p:cNvPr id="13" name="TextBox 12"/>
          <p:cNvSpPr txBox="1"/>
          <p:nvPr/>
        </p:nvSpPr>
        <p:spPr>
          <a:xfrm>
            <a:off x="3587262" y="3345524"/>
            <a:ext cx="535701" cy="2308324"/>
          </a:xfrm>
          <a:prstGeom prst="rect">
            <a:avLst/>
          </a:prstGeom>
          <a:solidFill>
            <a:schemeClr val="bg1"/>
          </a:solidFill>
        </p:spPr>
        <p:txBody>
          <a:bodyPr wrap="square" rtlCol="0">
            <a:spAutoFit/>
          </a:bodyPr>
          <a:lstStyle/>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12" name="TextBox 11"/>
          <p:cNvSpPr txBox="1"/>
          <p:nvPr/>
        </p:nvSpPr>
        <p:spPr>
          <a:xfrm>
            <a:off x="1893727" y="3325401"/>
            <a:ext cx="2229236" cy="369332"/>
          </a:xfrm>
          <a:prstGeom prst="rect">
            <a:avLst/>
          </a:prstGeom>
          <a:solidFill>
            <a:schemeClr val="accent6">
              <a:lumMod val="20000"/>
              <a:lumOff val="80000"/>
            </a:schemeClr>
          </a:solidFill>
        </p:spPr>
        <p:txBody>
          <a:bodyPr wrap="square" rtlCol="0">
            <a:spAutoFit/>
          </a:bodyPr>
          <a:lstStyle/>
          <a:p>
            <a:pPr algn="ctr"/>
            <a:r>
              <a:rPr lang="en-CA" dirty="0"/>
              <a:t>100,000 and above</a:t>
            </a:r>
          </a:p>
        </p:txBody>
      </p:sp>
      <p:sp>
        <p:nvSpPr>
          <p:cNvPr id="14" name="TextBox 13"/>
          <p:cNvSpPr txBox="1"/>
          <p:nvPr/>
        </p:nvSpPr>
        <p:spPr>
          <a:xfrm>
            <a:off x="1893727" y="3792773"/>
            <a:ext cx="2204573" cy="369332"/>
          </a:xfrm>
          <a:prstGeom prst="rect">
            <a:avLst/>
          </a:prstGeom>
          <a:solidFill>
            <a:schemeClr val="accent6">
              <a:lumMod val="20000"/>
              <a:lumOff val="80000"/>
            </a:schemeClr>
          </a:solidFill>
        </p:spPr>
        <p:txBody>
          <a:bodyPr wrap="square" rtlCol="0">
            <a:spAutoFit/>
          </a:bodyPr>
          <a:lstStyle/>
          <a:p>
            <a:pPr algn="ctr"/>
            <a:r>
              <a:rPr lang="en-CA" dirty="0"/>
              <a:t>85,000 to 99,999</a:t>
            </a:r>
          </a:p>
        </p:txBody>
      </p:sp>
      <p:sp>
        <p:nvSpPr>
          <p:cNvPr id="15" name="TextBox 14"/>
          <p:cNvSpPr txBox="1"/>
          <p:nvPr/>
        </p:nvSpPr>
        <p:spPr>
          <a:xfrm>
            <a:off x="1893727" y="5171574"/>
            <a:ext cx="2229236" cy="369332"/>
          </a:xfrm>
          <a:prstGeom prst="rect">
            <a:avLst/>
          </a:prstGeom>
          <a:solidFill>
            <a:schemeClr val="accent6">
              <a:lumMod val="20000"/>
              <a:lumOff val="80000"/>
            </a:schemeClr>
          </a:solidFill>
        </p:spPr>
        <p:txBody>
          <a:bodyPr wrap="square" rtlCol="0">
            <a:spAutoFit/>
          </a:bodyPr>
          <a:lstStyle/>
          <a:p>
            <a:pPr algn="ctr"/>
            <a:r>
              <a:rPr lang="en-CA" dirty="0"/>
              <a:t>below 60,000</a:t>
            </a:r>
          </a:p>
        </p:txBody>
      </p:sp>
      <p:sp>
        <p:nvSpPr>
          <p:cNvPr id="16" name="TextBox 15"/>
          <p:cNvSpPr txBox="1"/>
          <p:nvPr/>
        </p:nvSpPr>
        <p:spPr>
          <a:xfrm>
            <a:off x="1893727" y="4689550"/>
            <a:ext cx="2229236" cy="369082"/>
          </a:xfrm>
          <a:prstGeom prst="rect">
            <a:avLst/>
          </a:prstGeom>
          <a:solidFill>
            <a:schemeClr val="accent6">
              <a:lumMod val="20000"/>
              <a:lumOff val="80000"/>
            </a:schemeClr>
          </a:solidFill>
        </p:spPr>
        <p:txBody>
          <a:bodyPr wrap="square" rtlCol="0">
            <a:spAutoFit/>
          </a:bodyPr>
          <a:lstStyle/>
          <a:p>
            <a:pPr algn="ctr"/>
            <a:r>
              <a:rPr lang="en-CA" dirty="0"/>
              <a:t>60,000 to 69,999</a:t>
            </a:r>
          </a:p>
        </p:txBody>
      </p:sp>
      <p:sp>
        <p:nvSpPr>
          <p:cNvPr id="17" name="TextBox 16"/>
          <p:cNvSpPr txBox="1"/>
          <p:nvPr/>
        </p:nvSpPr>
        <p:spPr>
          <a:xfrm>
            <a:off x="1893727" y="4241161"/>
            <a:ext cx="2229236" cy="369332"/>
          </a:xfrm>
          <a:prstGeom prst="rect">
            <a:avLst/>
          </a:prstGeom>
          <a:solidFill>
            <a:schemeClr val="accent6">
              <a:lumMod val="20000"/>
              <a:lumOff val="80000"/>
            </a:schemeClr>
          </a:solidFill>
        </p:spPr>
        <p:txBody>
          <a:bodyPr wrap="square" rtlCol="0">
            <a:spAutoFit/>
          </a:bodyPr>
          <a:lstStyle/>
          <a:p>
            <a:pPr algn="ctr"/>
            <a:r>
              <a:rPr lang="en-CA" dirty="0"/>
              <a:t>70,000 to 84,999</a:t>
            </a:r>
          </a:p>
        </p:txBody>
      </p:sp>
      <p:cxnSp>
        <p:nvCxnSpPr>
          <p:cNvPr id="19" name="Straight Connector 18"/>
          <p:cNvCxnSpPr/>
          <p:nvPr/>
        </p:nvCxnSpPr>
        <p:spPr>
          <a:xfrm flipH="1">
            <a:off x="7074040" y="2275370"/>
            <a:ext cx="10048" cy="337847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2160395" y="5761913"/>
            <a:ext cx="522515" cy="46806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p:cNvSpPr txBox="1"/>
          <p:nvPr/>
        </p:nvSpPr>
        <p:spPr>
          <a:xfrm>
            <a:off x="2724797" y="5803871"/>
            <a:ext cx="1438407" cy="369332"/>
          </a:xfrm>
          <a:prstGeom prst="rect">
            <a:avLst/>
          </a:prstGeom>
          <a:noFill/>
        </p:spPr>
        <p:txBody>
          <a:bodyPr wrap="none" rtlCol="0">
            <a:spAutoFit/>
          </a:bodyPr>
          <a:lstStyle/>
          <a:p>
            <a:r>
              <a:rPr lang="en-CA" sz="1400" b="1" dirty="0"/>
              <a:t>Black</a:t>
            </a:r>
            <a:r>
              <a:rPr lang="en-CA" b="1" dirty="0"/>
              <a:t> </a:t>
            </a:r>
            <a:r>
              <a:rPr lang="en-CA" sz="1400" b="1" dirty="0"/>
              <a:t>Employees</a:t>
            </a:r>
          </a:p>
        </p:txBody>
      </p:sp>
      <p:sp>
        <p:nvSpPr>
          <p:cNvPr id="22" name="Oval 21"/>
          <p:cNvSpPr/>
          <p:nvPr/>
        </p:nvSpPr>
        <p:spPr>
          <a:xfrm>
            <a:off x="4220818" y="5803871"/>
            <a:ext cx="522515" cy="468065"/>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Oval 22"/>
          <p:cNvSpPr/>
          <p:nvPr/>
        </p:nvSpPr>
        <p:spPr>
          <a:xfrm>
            <a:off x="6321781" y="5837753"/>
            <a:ext cx="522515" cy="46806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TextBox 23"/>
          <p:cNvSpPr txBox="1"/>
          <p:nvPr/>
        </p:nvSpPr>
        <p:spPr>
          <a:xfrm>
            <a:off x="4847280" y="5810176"/>
            <a:ext cx="1374094" cy="523220"/>
          </a:xfrm>
          <a:prstGeom prst="rect">
            <a:avLst/>
          </a:prstGeom>
          <a:noFill/>
        </p:spPr>
        <p:txBody>
          <a:bodyPr wrap="none" rtlCol="0">
            <a:spAutoFit/>
          </a:bodyPr>
          <a:lstStyle/>
          <a:p>
            <a:r>
              <a:rPr lang="en-CA" sz="1400" b="1" dirty="0"/>
              <a:t>Visible Minority</a:t>
            </a:r>
          </a:p>
          <a:p>
            <a:r>
              <a:rPr lang="en-CA" sz="1400" b="1" dirty="0"/>
              <a:t>Employees</a:t>
            </a:r>
          </a:p>
        </p:txBody>
      </p:sp>
      <p:sp>
        <p:nvSpPr>
          <p:cNvPr id="25" name="TextBox 24"/>
          <p:cNvSpPr txBox="1"/>
          <p:nvPr/>
        </p:nvSpPr>
        <p:spPr>
          <a:xfrm>
            <a:off x="7043686" y="5800950"/>
            <a:ext cx="2018501" cy="523220"/>
          </a:xfrm>
          <a:prstGeom prst="rect">
            <a:avLst/>
          </a:prstGeom>
          <a:noFill/>
        </p:spPr>
        <p:txBody>
          <a:bodyPr wrap="none" rtlCol="0">
            <a:spAutoFit/>
          </a:bodyPr>
          <a:lstStyle/>
          <a:p>
            <a:r>
              <a:rPr lang="en-CA" sz="1400" b="1" dirty="0"/>
              <a:t>All Non- Visible Minority</a:t>
            </a:r>
          </a:p>
          <a:p>
            <a:r>
              <a:rPr lang="en-CA" sz="1400" b="1" dirty="0"/>
              <a:t>Employees</a:t>
            </a:r>
          </a:p>
        </p:txBody>
      </p:sp>
      <p:sp>
        <p:nvSpPr>
          <p:cNvPr id="27" name="Flowchart: Connector 26"/>
          <p:cNvSpPr/>
          <p:nvPr/>
        </p:nvSpPr>
        <p:spPr>
          <a:xfrm>
            <a:off x="7616746" y="4742395"/>
            <a:ext cx="912783" cy="889791"/>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extBox 31"/>
          <p:cNvSpPr txBox="1"/>
          <p:nvPr/>
        </p:nvSpPr>
        <p:spPr>
          <a:xfrm flipH="1">
            <a:off x="3871827" y="2491824"/>
            <a:ext cx="251136" cy="773503"/>
          </a:xfrm>
          <a:prstGeom prst="rect">
            <a:avLst/>
          </a:prstGeom>
          <a:solidFill>
            <a:schemeClr val="bg1"/>
          </a:solidFill>
        </p:spPr>
        <p:txBody>
          <a:bodyPr wrap="square" rtlCol="0">
            <a:spAutoFit/>
          </a:bodyPr>
          <a:lstStyle/>
          <a:p>
            <a:endParaRPr lang="en-CA" dirty="0"/>
          </a:p>
        </p:txBody>
      </p:sp>
      <p:sp>
        <p:nvSpPr>
          <p:cNvPr id="9" name="TextBox 8"/>
          <p:cNvSpPr txBox="1"/>
          <p:nvPr/>
        </p:nvSpPr>
        <p:spPr>
          <a:xfrm>
            <a:off x="676451" y="2419702"/>
            <a:ext cx="3439675" cy="369332"/>
          </a:xfrm>
          <a:prstGeom prst="rect">
            <a:avLst/>
          </a:prstGeom>
          <a:solidFill>
            <a:schemeClr val="accent6">
              <a:lumMod val="20000"/>
              <a:lumOff val="80000"/>
            </a:schemeClr>
          </a:solidFill>
          <a:ln w="19050">
            <a:solidFill>
              <a:srgbClr val="FF0000"/>
            </a:solidFill>
          </a:ln>
        </p:spPr>
        <p:txBody>
          <a:bodyPr wrap="square" rtlCol="0">
            <a:spAutoFit/>
          </a:bodyPr>
          <a:lstStyle/>
          <a:p>
            <a:pPr algn="ctr"/>
            <a:r>
              <a:rPr lang="en-CA" dirty="0"/>
              <a:t>Executive Cadre Representation</a:t>
            </a:r>
          </a:p>
        </p:txBody>
      </p:sp>
      <p:sp>
        <p:nvSpPr>
          <p:cNvPr id="11" name="TextBox 10"/>
          <p:cNvSpPr txBox="1"/>
          <p:nvPr/>
        </p:nvSpPr>
        <p:spPr>
          <a:xfrm>
            <a:off x="1893727" y="2917111"/>
            <a:ext cx="2229235" cy="369332"/>
          </a:xfrm>
          <a:prstGeom prst="rect">
            <a:avLst/>
          </a:prstGeom>
          <a:solidFill>
            <a:schemeClr val="accent6">
              <a:lumMod val="20000"/>
              <a:lumOff val="80000"/>
            </a:schemeClr>
          </a:solidFill>
        </p:spPr>
        <p:txBody>
          <a:bodyPr wrap="square" rtlCol="0">
            <a:spAutoFit/>
          </a:bodyPr>
          <a:lstStyle/>
          <a:p>
            <a:pPr algn="ctr"/>
            <a:r>
              <a:rPr lang="en-CA" dirty="0"/>
              <a:t>150,000 and above</a:t>
            </a:r>
          </a:p>
        </p:txBody>
      </p:sp>
      <p:sp>
        <p:nvSpPr>
          <p:cNvPr id="33" name="TextBox 32"/>
          <p:cNvSpPr txBox="1"/>
          <p:nvPr/>
        </p:nvSpPr>
        <p:spPr>
          <a:xfrm>
            <a:off x="9731119" y="2411925"/>
            <a:ext cx="2146033" cy="2246769"/>
          </a:xfrm>
          <a:prstGeom prst="rect">
            <a:avLst/>
          </a:prstGeom>
          <a:solidFill>
            <a:schemeClr val="bg1">
              <a:lumMod val="95000"/>
            </a:schemeClr>
          </a:solidFill>
        </p:spPr>
        <p:txBody>
          <a:bodyPr wrap="square" rtlCol="0">
            <a:spAutoFit/>
          </a:bodyPr>
          <a:lstStyle/>
          <a:p>
            <a:r>
              <a:rPr lang="en-CA" sz="1400" b="1" dirty="0">
                <a:solidFill>
                  <a:schemeClr val="accent6"/>
                </a:solidFill>
              </a:rPr>
              <a:t>DI =1.0 is the average</a:t>
            </a:r>
          </a:p>
          <a:p>
            <a:endParaRPr lang="en-CA" sz="1400" dirty="0"/>
          </a:p>
          <a:p>
            <a:r>
              <a:rPr lang="en-CA" sz="1400" b="1" dirty="0">
                <a:solidFill>
                  <a:srgbClr val="FF0000"/>
                </a:solidFill>
              </a:rPr>
              <a:t>DI &lt;&lt; 1 </a:t>
            </a:r>
            <a:r>
              <a:rPr lang="en-CA" sz="1400" dirty="0"/>
              <a:t>for the EX Cadre &amp;</a:t>
            </a:r>
          </a:p>
          <a:p>
            <a:r>
              <a:rPr lang="en-CA" sz="1400" dirty="0"/>
              <a:t>At Higher Salary Levels is evidence for </a:t>
            </a:r>
            <a:r>
              <a:rPr lang="en-CA" sz="1400" b="1" dirty="0">
                <a:solidFill>
                  <a:srgbClr val="FF0000"/>
                </a:solidFill>
              </a:rPr>
              <a:t>Systemic Barriers to advancement</a:t>
            </a:r>
          </a:p>
          <a:p>
            <a:endParaRPr lang="en-CA" sz="1400" dirty="0"/>
          </a:p>
          <a:p>
            <a:r>
              <a:rPr lang="en-CA" sz="1400" b="1" dirty="0">
                <a:solidFill>
                  <a:srgbClr val="FF0000"/>
                </a:solidFill>
              </a:rPr>
              <a:t>DI &gt;&gt; 1 </a:t>
            </a:r>
            <a:r>
              <a:rPr lang="en-CA" sz="1400" dirty="0"/>
              <a:t>at Lower Salary Levels Indicate </a:t>
            </a:r>
            <a:r>
              <a:rPr lang="en-CA" sz="1400" b="1" dirty="0">
                <a:solidFill>
                  <a:srgbClr val="FF0000"/>
                </a:solidFill>
              </a:rPr>
              <a:t>Stagnation</a:t>
            </a:r>
            <a:r>
              <a:rPr lang="en-CA" sz="1400" dirty="0"/>
              <a:t> without career progression</a:t>
            </a:r>
          </a:p>
        </p:txBody>
      </p:sp>
      <p:sp>
        <p:nvSpPr>
          <p:cNvPr id="34" name="Flowchart: Connector 33"/>
          <p:cNvSpPr/>
          <p:nvPr/>
        </p:nvSpPr>
        <p:spPr>
          <a:xfrm>
            <a:off x="4747029" y="2373634"/>
            <a:ext cx="1444959" cy="421339"/>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Flowchart: Connector 34"/>
          <p:cNvSpPr/>
          <p:nvPr/>
        </p:nvSpPr>
        <p:spPr>
          <a:xfrm>
            <a:off x="4899488" y="2816808"/>
            <a:ext cx="1444959" cy="421339"/>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TextBox 35"/>
          <p:cNvSpPr txBox="1"/>
          <p:nvPr/>
        </p:nvSpPr>
        <p:spPr>
          <a:xfrm>
            <a:off x="8745206" y="5171574"/>
            <a:ext cx="1940468" cy="307777"/>
          </a:xfrm>
          <a:prstGeom prst="rect">
            <a:avLst/>
          </a:prstGeom>
          <a:solidFill>
            <a:schemeClr val="bg1">
              <a:lumMod val="95000"/>
            </a:schemeClr>
          </a:solidFill>
        </p:spPr>
        <p:txBody>
          <a:bodyPr wrap="none" rtlCol="0">
            <a:spAutoFit/>
          </a:bodyPr>
          <a:lstStyle/>
          <a:p>
            <a:r>
              <a:rPr lang="en-CA" sz="1400" b="1" dirty="0"/>
              <a:t>Evidence for Stagnation</a:t>
            </a:r>
          </a:p>
        </p:txBody>
      </p:sp>
      <p:cxnSp>
        <p:nvCxnSpPr>
          <p:cNvPr id="38" name="Straight Arrow Connector 37"/>
          <p:cNvCxnSpPr>
            <a:stCxn id="36" idx="1"/>
          </p:cNvCxnSpPr>
          <p:nvPr/>
        </p:nvCxnSpPr>
        <p:spPr>
          <a:xfrm flipH="1" flipV="1">
            <a:off x="8502524" y="5187290"/>
            <a:ext cx="242682" cy="1381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454643" y="2381957"/>
            <a:ext cx="1785017" cy="738664"/>
          </a:xfrm>
          <a:prstGeom prst="rect">
            <a:avLst/>
          </a:prstGeom>
          <a:solidFill>
            <a:schemeClr val="bg1">
              <a:lumMod val="95000"/>
            </a:schemeClr>
          </a:solidFill>
        </p:spPr>
        <p:txBody>
          <a:bodyPr wrap="square" rtlCol="0">
            <a:spAutoFit/>
          </a:bodyPr>
          <a:lstStyle/>
          <a:p>
            <a:pPr algn="ctr"/>
            <a:r>
              <a:rPr lang="en-CA" sz="1400" b="1" dirty="0"/>
              <a:t>Evidence for Systemic Barriers to entering the EX Cadre</a:t>
            </a:r>
          </a:p>
        </p:txBody>
      </p:sp>
      <p:cxnSp>
        <p:nvCxnSpPr>
          <p:cNvPr id="41" name="Straight Arrow Connector 40"/>
          <p:cNvCxnSpPr/>
          <p:nvPr/>
        </p:nvCxnSpPr>
        <p:spPr>
          <a:xfrm flipH="1">
            <a:off x="6259745" y="2491824"/>
            <a:ext cx="12148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6344447" y="2917111"/>
            <a:ext cx="1110196" cy="1103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73064" y="3363998"/>
            <a:ext cx="910458" cy="1754326"/>
          </a:xfrm>
          <a:prstGeom prst="rect">
            <a:avLst/>
          </a:prstGeom>
          <a:solidFill>
            <a:schemeClr val="accent6">
              <a:lumMod val="20000"/>
              <a:lumOff val="80000"/>
            </a:schemeClr>
          </a:solidFill>
        </p:spPr>
        <p:txBody>
          <a:bodyPr wrap="square" rtlCol="0">
            <a:spAutoFit/>
          </a:bodyPr>
          <a:lstStyle/>
          <a:p>
            <a:endParaRPr lang="en-CA" dirty="0"/>
          </a:p>
          <a:p>
            <a:endParaRPr lang="en-CA" dirty="0"/>
          </a:p>
          <a:p>
            <a:r>
              <a:rPr lang="en-CA" dirty="0"/>
              <a:t>SALARY</a:t>
            </a:r>
          </a:p>
          <a:p>
            <a:r>
              <a:rPr lang="en-CA" dirty="0"/>
              <a:t>RANGE</a:t>
            </a:r>
          </a:p>
          <a:p>
            <a:endParaRPr lang="en-CA" dirty="0"/>
          </a:p>
          <a:p>
            <a:endParaRPr lang="en-CA" dirty="0"/>
          </a:p>
        </p:txBody>
      </p:sp>
      <p:sp>
        <p:nvSpPr>
          <p:cNvPr id="37" name="TextBox 36"/>
          <p:cNvSpPr txBox="1"/>
          <p:nvPr/>
        </p:nvSpPr>
        <p:spPr>
          <a:xfrm>
            <a:off x="369116" y="503339"/>
            <a:ext cx="476412" cy="369332"/>
          </a:xfrm>
          <a:prstGeom prst="rect">
            <a:avLst/>
          </a:prstGeom>
          <a:solidFill>
            <a:schemeClr val="accent2">
              <a:lumMod val="20000"/>
              <a:lumOff val="80000"/>
            </a:schemeClr>
          </a:solidFill>
        </p:spPr>
        <p:txBody>
          <a:bodyPr wrap="none" rtlCol="0">
            <a:spAutoFit/>
          </a:bodyPr>
          <a:lstStyle/>
          <a:p>
            <a:r>
              <a:rPr lang="en-CA" dirty="0" smtClean="0"/>
              <a:t>3.8</a:t>
            </a:r>
            <a:endParaRPr lang="en-CA" dirty="0"/>
          </a:p>
        </p:txBody>
      </p:sp>
    </p:spTree>
    <p:extLst>
      <p:ext uri="{BB962C8B-B14F-4D97-AF65-F5344CB8AC3E}">
        <p14:creationId xmlns:p14="http://schemas.microsoft.com/office/powerpoint/2010/main" val="3629270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7"/>
          <p:cNvGrpSpPr>
            <a:grpSpLocks/>
          </p:cNvGrpSpPr>
          <p:nvPr/>
        </p:nvGrpSpPr>
        <p:grpSpPr bwMode="auto">
          <a:xfrm>
            <a:off x="3194050" y="274638"/>
            <a:ext cx="5803900" cy="577850"/>
            <a:chOff x="2281607" y="277868"/>
            <a:chExt cx="7739551" cy="769440"/>
          </a:xfrm>
        </p:grpSpPr>
        <p:sp>
          <p:nvSpPr>
            <p:cNvPr id="25" name="Freeform 24"/>
            <p:cNvSpPr/>
            <p:nvPr/>
          </p:nvSpPr>
          <p:spPr>
            <a:xfrm rot="10800000">
              <a:off x="2281607" y="294779"/>
              <a:ext cx="7739551" cy="735618"/>
            </a:xfrm>
            <a:custGeom>
              <a:avLst/>
              <a:gdLst>
                <a:gd name="connsiteX0" fmla="*/ 7739551 w 7739551"/>
                <a:gd name="connsiteY0" fmla="*/ 734938 h 734938"/>
                <a:gd name="connsiteX1" fmla="*/ 4982198 w 7739551"/>
                <a:gd name="connsiteY1" fmla="*/ 734938 h 734938"/>
                <a:gd name="connsiteX2" fmla="*/ 2757353 w 7739551"/>
                <a:gd name="connsiteY2" fmla="*/ 734938 h 734938"/>
                <a:gd name="connsiteX3" fmla="*/ 0 w 7739551"/>
                <a:gd name="connsiteY3" fmla="*/ 734938 h 734938"/>
                <a:gd name="connsiteX4" fmla="*/ 367469 w 7739551"/>
                <a:gd name="connsiteY4" fmla="*/ 367469 h 734938"/>
                <a:gd name="connsiteX5" fmla="*/ 0 w 7739551"/>
                <a:gd name="connsiteY5" fmla="*/ 0 h 734938"/>
                <a:gd name="connsiteX6" fmla="*/ 2757353 w 7739551"/>
                <a:gd name="connsiteY6" fmla="*/ 0 h 734938"/>
                <a:gd name="connsiteX7" fmla="*/ 4982198 w 7739551"/>
                <a:gd name="connsiteY7" fmla="*/ 0 h 734938"/>
                <a:gd name="connsiteX8" fmla="*/ 7739551 w 7739551"/>
                <a:gd name="connsiteY8" fmla="*/ 0 h 734938"/>
                <a:gd name="connsiteX9" fmla="*/ 7372082 w 7739551"/>
                <a:gd name="connsiteY9" fmla="*/ 367469 h 734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39551" h="734938">
                  <a:moveTo>
                    <a:pt x="7739551" y="734938"/>
                  </a:moveTo>
                  <a:lnTo>
                    <a:pt x="4982198" y="734938"/>
                  </a:lnTo>
                  <a:lnTo>
                    <a:pt x="2757353" y="734938"/>
                  </a:lnTo>
                  <a:lnTo>
                    <a:pt x="0" y="734938"/>
                  </a:lnTo>
                  <a:lnTo>
                    <a:pt x="367469" y="367469"/>
                  </a:lnTo>
                  <a:lnTo>
                    <a:pt x="0" y="0"/>
                  </a:lnTo>
                  <a:lnTo>
                    <a:pt x="2757353" y="0"/>
                  </a:lnTo>
                  <a:lnTo>
                    <a:pt x="4982198" y="0"/>
                  </a:lnTo>
                  <a:lnTo>
                    <a:pt x="7739551" y="0"/>
                  </a:lnTo>
                  <a:lnTo>
                    <a:pt x="7372082" y="367469"/>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defTabSz="914377" eaLnBrk="1" fontAlgn="auto" hangingPunct="1">
                <a:spcBef>
                  <a:spcPts val="0"/>
                </a:spcBef>
                <a:spcAft>
                  <a:spcPts val="0"/>
                </a:spcAft>
                <a:defRPr/>
              </a:pPr>
              <a:endParaRPr lang="en-US" sz="1425">
                <a:solidFill>
                  <a:prstClr val="black"/>
                </a:solidFill>
              </a:endParaRPr>
            </a:p>
          </p:txBody>
        </p:sp>
        <p:sp>
          <p:nvSpPr>
            <p:cNvPr id="26" name="TextBox 25"/>
            <p:cNvSpPr txBox="1"/>
            <p:nvPr/>
          </p:nvSpPr>
          <p:spPr>
            <a:xfrm>
              <a:off x="3037357" y="277868"/>
              <a:ext cx="6088334" cy="769440"/>
            </a:xfrm>
            <a:prstGeom prst="rect">
              <a:avLst/>
            </a:prstGeom>
            <a:noFill/>
          </p:spPr>
          <p:txBody>
            <a:bodyPr>
              <a:normAutofit lnSpcReduction="10000"/>
            </a:bodyPr>
            <a:lstStyle/>
            <a:p>
              <a:pPr algn="ctr" defTabSz="914377" eaLnBrk="1" fontAlgn="auto" hangingPunct="1">
                <a:spcBef>
                  <a:spcPts val="0"/>
                </a:spcBef>
                <a:spcAft>
                  <a:spcPts val="0"/>
                </a:spcAft>
                <a:defRPr/>
              </a:pPr>
              <a:r>
                <a:rPr lang="en-US" sz="3300" b="1" dirty="0">
                  <a:solidFill>
                    <a:prstClr val="white">
                      <a:lumMod val="95000"/>
                    </a:prstClr>
                  </a:solidFill>
                  <a:latin typeface="+mn-lt"/>
                </a:rPr>
                <a:t>RRDP Gear Connect</a:t>
              </a:r>
            </a:p>
          </p:txBody>
        </p:sp>
      </p:grpSp>
      <p:sp>
        <p:nvSpPr>
          <p:cNvPr id="29" name="TextBox 28"/>
          <p:cNvSpPr txBox="1"/>
          <p:nvPr/>
        </p:nvSpPr>
        <p:spPr>
          <a:xfrm>
            <a:off x="3284538" y="838200"/>
            <a:ext cx="5619750" cy="288925"/>
          </a:xfrm>
          <a:prstGeom prst="rect">
            <a:avLst/>
          </a:prstGeom>
          <a:noFill/>
        </p:spPr>
        <p:txBody>
          <a:bodyPr lIns="68579" tIns="34289" rIns="68579" bIns="34289">
            <a:normAutofit/>
          </a:bodyPr>
          <a:lstStyle/>
          <a:p>
            <a:pPr algn="ctr" defTabSz="914377" eaLnBrk="1" fontAlgn="auto" hangingPunct="1">
              <a:spcBef>
                <a:spcPts val="0"/>
              </a:spcBef>
              <a:spcAft>
                <a:spcPts val="0"/>
              </a:spcAft>
              <a:defRPr/>
            </a:pPr>
            <a:r>
              <a:rPr lang="en-US" sz="1425" dirty="0">
                <a:solidFill>
                  <a:prstClr val="black">
                    <a:lumMod val="50000"/>
                    <a:lumOff val="50000"/>
                  </a:prstClr>
                </a:solidFill>
                <a:latin typeface="+mn-lt"/>
              </a:rPr>
              <a:t>RECRUITEMENT – RETENTION – DEVELOPMENT – PROMOTION</a:t>
            </a:r>
          </a:p>
        </p:txBody>
      </p:sp>
      <p:sp>
        <p:nvSpPr>
          <p:cNvPr id="76" name="Freeform 5"/>
          <p:cNvSpPr>
            <a:spLocks noEditPoints="1"/>
          </p:cNvSpPr>
          <p:nvPr/>
        </p:nvSpPr>
        <p:spPr bwMode="auto">
          <a:xfrm>
            <a:off x="3787775" y="1776413"/>
            <a:ext cx="1962150" cy="1927225"/>
          </a:xfrm>
          <a:custGeom>
            <a:avLst/>
            <a:gdLst>
              <a:gd name="T0" fmla="*/ 2147483646 w 671"/>
              <a:gd name="T1" fmla="*/ 2147483646 h 668"/>
              <a:gd name="T2" fmla="*/ 2147483646 w 671"/>
              <a:gd name="T3" fmla="*/ 2147483646 h 668"/>
              <a:gd name="T4" fmla="*/ 2147483646 w 671"/>
              <a:gd name="T5" fmla="*/ 2147483646 h 668"/>
              <a:gd name="T6" fmla="*/ 2147483646 w 671"/>
              <a:gd name="T7" fmla="*/ 2147483646 h 668"/>
              <a:gd name="T8" fmla="*/ 2147483646 w 671"/>
              <a:gd name="T9" fmla="*/ 2147483646 h 668"/>
              <a:gd name="T10" fmla="*/ 2147483646 w 671"/>
              <a:gd name="T11" fmla="*/ 2147483646 h 668"/>
              <a:gd name="T12" fmla="*/ 2147483646 w 671"/>
              <a:gd name="T13" fmla="*/ 2147483646 h 668"/>
              <a:gd name="T14" fmla="*/ 2147483646 w 671"/>
              <a:gd name="T15" fmla="*/ 2147483646 h 668"/>
              <a:gd name="T16" fmla="*/ 2147483646 w 671"/>
              <a:gd name="T17" fmla="*/ 2147483646 h 668"/>
              <a:gd name="T18" fmla="*/ 2147483646 w 671"/>
              <a:gd name="T19" fmla="*/ 2147483646 h 668"/>
              <a:gd name="T20" fmla="*/ 2147483646 w 671"/>
              <a:gd name="T21" fmla="*/ 0 h 668"/>
              <a:gd name="T22" fmla="*/ 2147483646 w 671"/>
              <a:gd name="T23" fmla="*/ 2147483646 h 668"/>
              <a:gd name="T24" fmla="*/ 2147483646 w 671"/>
              <a:gd name="T25" fmla="*/ 2147483646 h 668"/>
              <a:gd name="T26" fmla="*/ 2147483646 w 671"/>
              <a:gd name="T27" fmla="*/ 2147483646 h 668"/>
              <a:gd name="T28" fmla="*/ 2147483646 w 671"/>
              <a:gd name="T29" fmla="*/ 0 h 668"/>
              <a:gd name="T30" fmla="*/ 2147483646 w 671"/>
              <a:gd name="T31" fmla="*/ 2147483646 h 668"/>
              <a:gd name="T32" fmla="*/ 2147483646 w 671"/>
              <a:gd name="T33" fmla="*/ 2147483646 h 668"/>
              <a:gd name="T34" fmla="*/ 2147483646 w 671"/>
              <a:gd name="T35" fmla="*/ 2147483646 h 668"/>
              <a:gd name="T36" fmla="*/ 2147483646 w 671"/>
              <a:gd name="T37" fmla="*/ 2147483646 h 668"/>
              <a:gd name="T38" fmla="*/ 2147483646 w 671"/>
              <a:gd name="T39" fmla="*/ 2147483646 h 668"/>
              <a:gd name="T40" fmla="*/ 2147483646 w 671"/>
              <a:gd name="T41" fmla="*/ 2147483646 h 668"/>
              <a:gd name="T42" fmla="*/ 2147483646 w 671"/>
              <a:gd name="T43" fmla="*/ 2147483646 h 668"/>
              <a:gd name="T44" fmla="*/ 2147483646 w 671"/>
              <a:gd name="T45" fmla="*/ 2147483646 h 668"/>
              <a:gd name="T46" fmla="*/ 0 w 671"/>
              <a:gd name="T47" fmla="*/ 2147483646 h 668"/>
              <a:gd name="T48" fmla="*/ 2147483646 w 671"/>
              <a:gd name="T49" fmla="*/ 2147483646 h 668"/>
              <a:gd name="T50" fmla="*/ 2147483646 w 671"/>
              <a:gd name="T51" fmla="*/ 2147483646 h 668"/>
              <a:gd name="T52" fmla="*/ 2147483646 w 671"/>
              <a:gd name="T53" fmla="*/ 2147483646 h 668"/>
              <a:gd name="T54" fmla="*/ 2147483646 w 671"/>
              <a:gd name="T55" fmla="*/ 2147483646 h 668"/>
              <a:gd name="T56" fmla="*/ 2147483646 w 671"/>
              <a:gd name="T57" fmla="*/ 2147483646 h 668"/>
              <a:gd name="T58" fmla="*/ 2147483646 w 671"/>
              <a:gd name="T59" fmla="*/ 2147483646 h 668"/>
              <a:gd name="T60" fmla="*/ 2147483646 w 671"/>
              <a:gd name="T61" fmla="*/ 2147483646 h 668"/>
              <a:gd name="T62" fmla="*/ 2147483646 w 671"/>
              <a:gd name="T63" fmla="*/ 2147483646 h 668"/>
              <a:gd name="T64" fmla="*/ 2147483646 w 671"/>
              <a:gd name="T65" fmla="*/ 2147483646 h 668"/>
              <a:gd name="T66" fmla="*/ 2147483646 w 671"/>
              <a:gd name="T67" fmla="*/ 2147483646 h 668"/>
              <a:gd name="T68" fmla="*/ 2147483646 w 671"/>
              <a:gd name="T69" fmla="*/ 2147483646 h 668"/>
              <a:gd name="T70" fmla="*/ 2147483646 w 671"/>
              <a:gd name="T71" fmla="*/ 2147483646 h 668"/>
              <a:gd name="T72" fmla="*/ 2147483646 w 671"/>
              <a:gd name="T73" fmla="*/ 2147483646 h 668"/>
              <a:gd name="T74" fmla="*/ 2147483646 w 671"/>
              <a:gd name="T75" fmla="*/ 2147483646 h 668"/>
              <a:gd name="T76" fmla="*/ 2147483646 w 671"/>
              <a:gd name="T77" fmla="*/ 2147483646 h 668"/>
              <a:gd name="T78" fmla="*/ 2147483646 w 671"/>
              <a:gd name="T79" fmla="*/ 2147483646 h 668"/>
              <a:gd name="T80" fmla="*/ 2147483646 w 671"/>
              <a:gd name="T81" fmla="*/ 2147483646 h 668"/>
              <a:gd name="T82" fmla="*/ 2147483646 w 671"/>
              <a:gd name="T83" fmla="*/ 2147483646 h 668"/>
              <a:gd name="T84" fmla="*/ 2147483646 w 671"/>
              <a:gd name="T85" fmla="*/ 2147483646 h 668"/>
              <a:gd name="T86" fmla="*/ 2147483646 w 671"/>
              <a:gd name="T87" fmla="*/ 2147483646 h 668"/>
              <a:gd name="T88" fmla="*/ 2147483646 w 671"/>
              <a:gd name="T89" fmla="*/ 2147483646 h 668"/>
              <a:gd name="T90" fmla="*/ 2147483646 w 671"/>
              <a:gd name="T91" fmla="*/ 2147483646 h 668"/>
              <a:gd name="T92" fmla="*/ 2147483646 w 671"/>
              <a:gd name="T93" fmla="*/ 2147483646 h 668"/>
              <a:gd name="T94" fmla="*/ 2147483646 w 671"/>
              <a:gd name="T95" fmla="*/ 2147483646 h 668"/>
              <a:gd name="T96" fmla="*/ 2147483646 w 671"/>
              <a:gd name="T97" fmla="*/ 2147483646 h 668"/>
              <a:gd name="T98" fmla="*/ 2147483646 w 671"/>
              <a:gd name="T99" fmla="*/ 2147483646 h 668"/>
              <a:gd name="T100" fmla="*/ 2147483646 w 671"/>
              <a:gd name="T101" fmla="*/ 2147483646 h 668"/>
              <a:gd name="T102" fmla="*/ 2147483646 w 671"/>
              <a:gd name="T103" fmla="*/ 2147483646 h 6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71" h="668">
                <a:moveTo>
                  <a:pt x="581" y="346"/>
                </a:moveTo>
                <a:cubicBezTo>
                  <a:pt x="671" y="307"/>
                  <a:pt x="671" y="307"/>
                  <a:pt x="671" y="307"/>
                </a:cubicBezTo>
                <a:cubicBezTo>
                  <a:pt x="670" y="285"/>
                  <a:pt x="666" y="263"/>
                  <a:pt x="660" y="242"/>
                </a:cubicBezTo>
                <a:cubicBezTo>
                  <a:pt x="563" y="230"/>
                  <a:pt x="563" y="230"/>
                  <a:pt x="563" y="230"/>
                </a:cubicBezTo>
                <a:cubicBezTo>
                  <a:pt x="560" y="224"/>
                  <a:pt x="557" y="217"/>
                  <a:pt x="554" y="211"/>
                </a:cubicBezTo>
                <a:cubicBezTo>
                  <a:pt x="607" y="132"/>
                  <a:pt x="607" y="132"/>
                  <a:pt x="607" y="132"/>
                </a:cubicBezTo>
                <a:cubicBezTo>
                  <a:pt x="593" y="114"/>
                  <a:pt x="578" y="97"/>
                  <a:pt x="561" y="82"/>
                </a:cubicBezTo>
                <a:cubicBezTo>
                  <a:pt x="475" y="123"/>
                  <a:pt x="475" y="123"/>
                  <a:pt x="475" y="123"/>
                </a:cubicBezTo>
                <a:cubicBezTo>
                  <a:pt x="470" y="119"/>
                  <a:pt x="465" y="116"/>
                  <a:pt x="459" y="113"/>
                </a:cubicBezTo>
                <a:cubicBezTo>
                  <a:pt x="461" y="19"/>
                  <a:pt x="461" y="19"/>
                  <a:pt x="461" y="19"/>
                </a:cubicBezTo>
                <a:cubicBezTo>
                  <a:pt x="440" y="10"/>
                  <a:pt x="417" y="4"/>
                  <a:pt x="394" y="0"/>
                </a:cubicBezTo>
                <a:cubicBezTo>
                  <a:pt x="345" y="80"/>
                  <a:pt x="345" y="80"/>
                  <a:pt x="345" y="80"/>
                </a:cubicBezTo>
                <a:cubicBezTo>
                  <a:pt x="342" y="80"/>
                  <a:pt x="339" y="80"/>
                  <a:pt x="336" y="80"/>
                </a:cubicBezTo>
                <a:cubicBezTo>
                  <a:pt x="333" y="80"/>
                  <a:pt x="330" y="80"/>
                  <a:pt x="326" y="80"/>
                </a:cubicBezTo>
                <a:cubicBezTo>
                  <a:pt x="278" y="0"/>
                  <a:pt x="278" y="0"/>
                  <a:pt x="278" y="0"/>
                </a:cubicBezTo>
                <a:cubicBezTo>
                  <a:pt x="254" y="4"/>
                  <a:pt x="232" y="10"/>
                  <a:pt x="210" y="19"/>
                </a:cubicBezTo>
                <a:cubicBezTo>
                  <a:pt x="212" y="113"/>
                  <a:pt x="212" y="113"/>
                  <a:pt x="212" y="113"/>
                </a:cubicBezTo>
                <a:cubicBezTo>
                  <a:pt x="207" y="116"/>
                  <a:pt x="201" y="119"/>
                  <a:pt x="196" y="123"/>
                </a:cubicBezTo>
                <a:cubicBezTo>
                  <a:pt x="110" y="82"/>
                  <a:pt x="110" y="82"/>
                  <a:pt x="110" y="82"/>
                </a:cubicBezTo>
                <a:cubicBezTo>
                  <a:pt x="93" y="97"/>
                  <a:pt x="78" y="114"/>
                  <a:pt x="65" y="132"/>
                </a:cubicBezTo>
                <a:cubicBezTo>
                  <a:pt x="118" y="211"/>
                  <a:pt x="118" y="211"/>
                  <a:pt x="118" y="211"/>
                </a:cubicBezTo>
                <a:cubicBezTo>
                  <a:pt x="114" y="217"/>
                  <a:pt x="111" y="224"/>
                  <a:pt x="109" y="230"/>
                </a:cubicBezTo>
                <a:cubicBezTo>
                  <a:pt x="11" y="242"/>
                  <a:pt x="11" y="242"/>
                  <a:pt x="11" y="242"/>
                </a:cubicBezTo>
                <a:cubicBezTo>
                  <a:pt x="5" y="263"/>
                  <a:pt x="2" y="285"/>
                  <a:pt x="0" y="307"/>
                </a:cubicBezTo>
                <a:cubicBezTo>
                  <a:pt x="90" y="346"/>
                  <a:pt x="90" y="346"/>
                  <a:pt x="90" y="346"/>
                </a:cubicBezTo>
                <a:cubicBezTo>
                  <a:pt x="91" y="354"/>
                  <a:pt x="92" y="362"/>
                  <a:pt x="93" y="369"/>
                </a:cubicBezTo>
                <a:cubicBezTo>
                  <a:pt x="15" y="434"/>
                  <a:pt x="15" y="434"/>
                  <a:pt x="15" y="434"/>
                </a:cubicBezTo>
                <a:cubicBezTo>
                  <a:pt x="22" y="454"/>
                  <a:pt x="30" y="473"/>
                  <a:pt x="40" y="492"/>
                </a:cubicBezTo>
                <a:cubicBezTo>
                  <a:pt x="140" y="475"/>
                  <a:pt x="140" y="475"/>
                  <a:pt x="140" y="475"/>
                </a:cubicBezTo>
                <a:cubicBezTo>
                  <a:pt x="145" y="482"/>
                  <a:pt x="150" y="489"/>
                  <a:pt x="156" y="495"/>
                </a:cubicBezTo>
                <a:cubicBezTo>
                  <a:pt x="125" y="594"/>
                  <a:pt x="125" y="594"/>
                  <a:pt x="125" y="594"/>
                </a:cubicBezTo>
                <a:cubicBezTo>
                  <a:pt x="141" y="607"/>
                  <a:pt x="158" y="618"/>
                  <a:pt x="175" y="627"/>
                </a:cubicBezTo>
                <a:cubicBezTo>
                  <a:pt x="252" y="558"/>
                  <a:pt x="252" y="558"/>
                  <a:pt x="252" y="558"/>
                </a:cubicBezTo>
                <a:cubicBezTo>
                  <a:pt x="261" y="561"/>
                  <a:pt x="270" y="564"/>
                  <a:pt x="279" y="566"/>
                </a:cubicBezTo>
                <a:cubicBezTo>
                  <a:pt x="306" y="667"/>
                  <a:pt x="306" y="667"/>
                  <a:pt x="306" y="667"/>
                </a:cubicBezTo>
                <a:cubicBezTo>
                  <a:pt x="316" y="668"/>
                  <a:pt x="326" y="668"/>
                  <a:pt x="336" y="668"/>
                </a:cubicBezTo>
                <a:cubicBezTo>
                  <a:pt x="346" y="668"/>
                  <a:pt x="356" y="668"/>
                  <a:pt x="366" y="667"/>
                </a:cubicBezTo>
                <a:cubicBezTo>
                  <a:pt x="393" y="566"/>
                  <a:pt x="393" y="566"/>
                  <a:pt x="393" y="566"/>
                </a:cubicBezTo>
                <a:cubicBezTo>
                  <a:pt x="402" y="564"/>
                  <a:pt x="411" y="561"/>
                  <a:pt x="419" y="558"/>
                </a:cubicBezTo>
                <a:cubicBezTo>
                  <a:pt x="496" y="627"/>
                  <a:pt x="496" y="627"/>
                  <a:pt x="496" y="627"/>
                </a:cubicBezTo>
                <a:cubicBezTo>
                  <a:pt x="514" y="618"/>
                  <a:pt x="531" y="607"/>
                  <a:pt x="546" y="594"/>
                </a:cubicBezTo>
                <a:cubicBezTo>
                  <a:pt x="515" y="495"/>
                  <a:pt x="515" y="495"/>
                  <a:pt x="515" y="495"/>
                </a:cubicBezTo>
                <a:cubicBezTo>
                  <a:pt x="521" y="489"/>
                  <a:pt x="527" y="482"/>
                  <a:pt x="532" y="475"/>
                </a:cubicBezTo>
                <a:cubicBezTo>
                  <a:pt x="632" y="492"/>
                  <a:pt x="632" y="492"/>
                  <a:pt x="632" y="492"/>
                </a:cubicBezTo>
                <a:cubicBezTo>
                  <a:pt x="642" y="473"/>
                  <a:pt x="650" y="454"/>
                  <a:pt x="656" y="434"/>
                </a:cubicBezTo>
                <a:cubicBezTo>
                  <a:pt x="578" y="369"/>
                  <a:pt x="578" y="369"/>
                  <a:pt x="578" y="369"/>
                </a:cubicBezTo>
                <a:cubicBezTo>
                  <a:pt x="580" y="362"/>
                  <a:pt x="581" y="354"/>
                  <a:pt x="581" y="346"/>
                </a:cubicBezTo>
                <a:close/>
                <a:moveTo>
                  <a:pt x="336" y="489"/>
                </a:moveTo>
                <a:cubicBezTo>
                  <a:pt x="246" y="489"/>
                  <a:pt x="173" y="416"/>
                  <a:pt x="173" y="326"/>
                </a:cubicBezTo>
                <a:cubicBezTo>
                  <a:pt x="173" y="236"/>
                  <a:pt x="246" y="163"/>
                  <a:pt x="336" y="163"/>
                </a:cubicBezTo>
                <a:cubicBezTo>
                  <a:pt x="426" y="163"/>
                  <a:pt x="498" y="236"/>
                  <a:pt x="498" y="326"/>
                </a:cubicBezTo>
                <a:cubicBezTo>
                  <a:pt x="498" y="416"/>
                  <a:pt x="426" y="489"/>
                  <a:pt x="336" y="489"/>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82118" tIns="41059" rIns="82118" bIns="41059"/>
          <a:lstStyle/>
          <a:p>
            <a:endParaRPr lang="en-CA"/>
          </a:p>
        </p:txBody>
      </p:sp>
      <p:sp>
        <p:nvSpPr>
          <p:cNvPr id="77" name="Freeform 6"/>
          <p:cNvSpPr>
            <a:spLocks noEditPoints="1"/>
          </p:cNvSpPr>
          <p:nvPr/>
        </p:nvSpPr>
        <p:spPr bwMode="auto">
          <a:xfrm>
            <a:off x="4300538" y="3505200"/>
            <a:ext cx="1960562" cy="1927225"/>
          </a:xfrm>
          <a:custGeom>
            <a:avLst/>
            <a:gdLst>
              <a:gd name="T0" fmla="*/ 581 w 671"/>
              <a:gd name="T1" fmla="*/ 345 h 668"/>
              <a:gd name="T2" fmla="*/ 671 w 671"/>
              <a:gd name="T3" fmla="*/ 307 h 668"/>
              <a:gd name="T4" fmla="*/ 660 w 671"/>
              <a:gd name="T5" fmla="*/ 242 h 668"/>
              <a:gd name="T6" fmla="*/ 563 w 671"/>
              <a:gd name="T7" fmla="*/ 230 h 668"/>
              <a:gd name="T8" fmla="*/ 554 w 671"/>
              <a:gd name="T9" fmla="*/ 211 h 668"/>
              <a:gd name="T10" fmla="*/ 607 w 671"/>
              <a:gd name="T11" fmla="*/ 132 h 668"/>
              <a:gd name="T12" fmla="*/ 561 w 671"/>
              <a:gd name="T13" fmla="*/ 81 h 668"/>
              <a:gd name="T14" fmla="*/ 475 w 671"/>
              <a:gd name="T15" fmla="*/ 122 h 668"/>
              <a:gd name="T16" fmla="*/ 459 w 671"/>
              <a:gd name="T17" fmla="*/ 112 h 668"/>
              <a:gd name="T18" fmla="*/ 461 w 671"/>
              <a:gd name="T19" fmla="*/ 19 h 668"/>
              <a:gd name="T20" fmla="*/ 394 w 671"/>
              <a:gd name="T21" fmla="*/ 0 h 668"/>
              <a:gd name="T22" fmla="*/ 345 w 671"/>
              <a:gd name="T23" fmla="*/ 79 h 668"/>
              <a:gd name="T24" fmla="*/ 336 w 671"/>
              <a:gd name="T25" fmla="*/ 79 h 668"/>
              <a:gd name="T26" fmla="*/ 326 w 671"/>
              <a:gd name="T27" fmla="*/ 79 h 668"/>
              <a:gd name="T28" fmla="*/ 277 w 671"/>
              <a:gd name="T29" fmla="*/ 0 h 668"/>
              <a:gd name="T30" fmla="*/ 210 w 671"/>
              <a:gd name="T31" fmla="*/ 19 h 668"/>
              <a:gd name="T32" fmla="*/ 212 w 671"/>
              <a:gd name="T33" fmla="*/ 112 h 668"/>
              <a:gd name="T34" fmla="*/ 196 w 671"/>
              <a:gd name="T35" fmla="*/ 122 h 668"/>
              <a:gd name="T36" fmla="*/ 110 w 671"/>
              <a:gd name="T37" fmla="*/ 81 h 668"/>
              <a:gd name="T38" fmla="*/ 64 w 671"/>
              <a:gd name="T39" fmla="*/ 132 h 668"/>
              <a:gd name="T40" fmla="*/ 117 w 671"/>
              <a:gd name="T41" fmla="*/ 211 h 668"/>
              <a:gd name="T42" fmla="*/ 108 w 671"/>
              <a:gd name="T43" fmla="*/ 230 h 668"/>
              <a:gd name="T44" fmla="*/ 11 w 671"/>
              <a:gd name="T45" fmla="*/ 242 h 668"/>
              <a:gd name="T46" fmla="*/ 0 w 671"/>
              <a:gd name="T47" fmla="*/ 307 h 668"/>
              <a:gd name="T48" fmla="*/ 90 w 671"/>
              <a:gd name="T49" fmla="*/ 345 h 668"/>
              <a:gd name="T50" fmla="*/ 93 w 671"/>
              <a:gd name="T51" fmla="*/ 369 h 668"/>
              <a:gd name="T52" fmla="*/ 15 w 671"/>
              <a:gd name="T53" fmla="*/ 434 h 668"/>
              <a:gd name="T54" fmla="*/ 40 w 671"/>
              <a:gd name="T55" fmla="*/ 491 h 668"/>
              <a:gd name="T56" fmla="*/ 139 w 671"/>
              <a:gd name="T57" fmla="*/ 475 h 668"/>
              <a:gd name="T58" fmla="*/ 156 w 671"/>
              <a:gd name="T59" fmla="*/ 495 h 668"/>
              <a:gd name="T60" fmla="*/ 125 w 671"/>
              <a:gd name="T61" fmla="*/ 593 h 668"/>
              <a:gd name="T62" fmla="*/ 175 w 671"/>
              <a:gd name="T63" fmla="*/ 627 h 668"/>
              <a:gd name="T64" fmla="*/ 252 w 671"/>
              <a:gd name="T65" fmla="*/ 558 h 668"/>
              <a:gd name="T66" fmla="*/ 278 w 671"/>
              <a:gd name="T67" fmla="*/ 565 h 668"/>
              <a:gd name="T68" fmla="*/ 306 w 671"/>
              <a:gd name="T69" fmla="*/ 666 h 668"/>
              <a:gd name="T70" fmla="*/ 336 w 671"/>
              <a:gd name="T71" fmla="*/ 668 h 668"/>
              <a:gd name="T72" fmla="*/ 365 w 671"/>
              <a:gd name="T73" fmla="*/ 666 h 668"/>
              <a:gd name="T74" fmla="*/ 393 w 671"/>
              <a:gd name="T75" fmla="*/ 565 h 668"/>
              <a:gd name="T76" fmla="*/ 419 w 671"/>
              <a:gd name="T77" fmla="*/ 558 h 668"/>
              <a:gd name="T78" fmla="*/ 496 w 671"/>
              <a:gd name="T79" fmla="*/ 627 h 668"/>
              <a:gd name="T80" fmla="*/ 546 w 671"/>
              <a:gd name="T81" fmla="*/ 593 h 668"/>
              <a:gd name="T82" fmla="*/ 515 w 671"/>
              <a:gd name="T83" fmla="*/ 495 h 668"/>
              <a:gd name="T84" fmla="*/ 532 w 671"/>
              <a:gd name="T85" fmla="*/ 475 h 668"/>
              <a:gd name="T86" fmla="*/ 632 w 671"/>
              <a:gd name="T87" fmla="*/ 491 h 668"/>
              <a:gd name="T88" fmla="*/ 656 w 671"/>
              <a:gd name="T89" fmla="*/ 434 h 668"/>
              <a:gd name="T90" fmla="*/ 578 w 671"/>
              <a:gd name="T91" fmla="*/ 369 h 668"/>
              <a:gd name="T92" fmla="*/ 581 w 671"/>
              <a:gd name="T93" fmla="*/ 345 h 668"/>
              <a:gd name="T94" fmla="*/ 336 w 671"/>
              <a:gd name="T95" fmla="*/ 488 h 668"/>
              <a:gd name="T96" fmla="*/ 173 w 671"/>
              <a:gd name="T97" fmla="*/ 326 h 668"/>
              <a:gd name="T98" fmla="*/ 336 w 671"/>
              <a:gd name="T99" fmla="*/ 163 h 668"/>
              <a:gd name="T100" fmla="*/ 498 w 671"/>
              <a:gd name="T101" fmla="*/ 326 h 668"/>
              <a:gd name="T102" fmla="*/ 336 w 671"/>
              <a:gd name="T103" fmla="*/ 48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1" h="668">
                <a:moveTo>
                  <a:pt x="581" y="345"/>
                </a:moveTo>
                <a:cubicBezTo>
                  <a:pt x="671" y="307"/>
                  <a:pt x="671" y="307"/>
                  <a:pt x="671" y="307"/>
                </a:cubicBezTo>
                <a:cubicBezTo>
                  <a:pt x="670" y="284"/>
                  <a:pt x="666" y="263"/>
                  <a:pt x="660" y="242"/>
                </a:cubicBezTo>
                <a:cubicBezTo>
                  <a:pt x="563" y="230"/>
                  <a:pt x="563" y="230"/>
                  <a:pt x="563" y="230"/>
                </a:cubicBezTo>
                <a:cubicBezTo>
                  <a:pt x="560" y="223"/>
                  <a:pt x="557" y="217"/>
                  <a:pt x="554" y="211"/>
                </a:cubicBezTo>
                <a:cubicBezTo>
                  <a:pt x="607" y="132"/>
                  <a:pt x="607" y="132"/>
                  <a:pt x="607" y="132"/>
                </a:cubicBezTo>
                <a:cubicBezTo>
                  <a:pt x="593" y="113"/>
                  <a:pt x="578" y="96"/>
                  <a:pt x="561" y="81"/>
                </a:cubicBezTo>
                <a:cubicBezTo>
                  <a:pt x="475" y="122"/>
                  <a:pt x="475" y="122"/>
                  <a:pt x="475" y="122"/>
                </a:cubicBezTo>
                <a:cubicBezTo>
                  <a:pt x="470" y="119"/>
                  <a:pt x="464" y="115"/>
                  <a:pt x="459" y="112"/>
                </a:cubicBezTo>
                <a:cubicBezTo>
                  <a:pt x="461" y="19"/>
                  <a:pt x="461" y="19"/>
                  <a:pt x="461" y="19"/>
                </a:cubicBezTo>
                <a:cubicBezTo>
                  <a:pt x="439" y="10"/>
                  <a:pt x="417" y="4"/>
                  <a:pt x="394" y="0"/>
                </a:cubicBezTo>
                <a:cubicBezTo>
                  <a:pt x="345" y="79"/>
                  <a:pt x="345" y="79"/>
                  <a:pt x="345" y="79"/>
                </a:cubicBezTo>
                <a:cubicBezTo>
                  <a:pt x="342" y="79"/>
                  <a:pt x="339" y="79"/>
                  <a:pt x="336" y="79"/>
                </a:cubicBezTo>
                <a:cubicBezTo>
                  <a:pt x="332" y="79"/>
                  <a:pt x="329" y="79"/>
                  <a:pt x="326" y="79"/>
                </a:cubicBezTo>
                <a:cubicBezTo>
                  <a:pt x="277" y="0"/>
                  <a:pt x="277" y="0"/>
                  <a:pt x="277" y="0"/>
                </a:cubicBezTo>
                <a:cubicBezTo>
                  <a:pt x="254" y="4"/>
                  <a:pt x="232" y="10"/>
                  <a:pt x="210" y="19"/>
                </a:cubicBezTo>
                <a:cubicBezTo>
                  <a:pt x="212" y="112"/>
                  <a:pt x="212" y="112"/>
                  <a:pt x="212" y="112"/>
                </a:cubicBezTo>
                <a:cubicBezTo>
                  <a:pt x="207" y="115"/>
                  <a:pt x="201" y="119"/>
                  <a:pt x="196" y="122"/>
                </a:cubicBezTo>
                <a:cubicBezTo>
                  <a:pt x="110" y="81"/>
                  <a:pt x="110" y="81"/>
                  <a:pt x="110" y="81"/>
                </a:cubicBezTo>
                <a:cubicBezTo>
                  <a:pt x="93" y="96"/>
                  <a:pt x="78" y="113"/>
                  <a:pt x="64" y="132"/>
                </a:cubicBezTo>
                <a:cubicBezTo>
                  <a:pt x="117" y="211"/>
                  <a:pt x="117" y="211"/>
                  <a:pt x="117" y="211"/>
                </a:cubicBezTo>
                <a:cubicBezTo>
                  <a:pt x="114" y="217"/>
                  <a:pt x="111" y="223"/>
                  <a:pt x="108" y="230"/>
                </a:cubicBezTo>
                <a:cubicBezTo>
                  <a:pt x="11" y="242"/>
                  <a:pt x="11" y="242"/>
                  <a:pt x="11" y="242"/>
                </a:cubicBezTo>
                <a:cubicBezTo>
                  <a:pt x="5" y="263"/>
                  <a:pt x="1" y="284"/>
                  <a:pt x="0" y="307"/>
                </a:cubicBezTo>
                <a:cubicBezTo>
                  <a:pt x="90" y="345"/>
                  <a:pt x="90" y="345"/>
                  <a:pt x="90" y="345"/>
                </a:cubicBezTo>
                <a:cubicBezTo>
                  <a:pt x="91" y="353"/>
                  <a:pt x="92" y="361"/>
                  <a:pt x="93" y="369"/>
                </a:cubicBezTo>
                <a:cubicBezTo>
                  <a:pt x="15" y="434"/>
                  <a:pt x="15" y="434"/>
                  <a:pt x="15" y="434"/>
                </a:cubicBezTo>
                <a:cubicBezTo>
                  <a:pt x="21" y="454"/>
                  <a:pt x="30" y="473"/>
                  <a:pt x="40" y="491"/>
                </a:cubicBezTo>
                <a:cubicBezTo>
                  <a:pt x="139" y="475"/>
                  <a:pt x="139" y="475"/>
                  <a:pt x="139" y="475"/>
                </a:cubicBezTo>
                <a:cubicBezTo>
                  <a:pt x="145" y="482"/>
                  <a:pt x="150" y="488"/>
                  <a:pt x="156" y="495"/>
                </a:cubicBezTo>
                <a:cubicBezTo>
                  <a:pt x="125" y="593"/>
                  <a:pt x="125" y="593"/>
                  <a:pt x="125" y="593"/>
                </a:cubicBezTo>
                <a:cubicBezTo>
                  <a:pt x="141" y="606"/>
                  <a:pt x="157" y="617"/>
                  <a:pt x="175" y="627"/>
                </a:cubicBezTo>
                <a:cubicBezTo>
                  <a:pt x="252" y="558"/>
                  <a:pt x="252" y="558"/>
                  <a:pt x="252" y="558"/>
                </a:cubicBezTo>
                <a:cubicBezTo>
                  <a:pt x="261" y="561"/>
                  <a:pt x="269" y="563"/>
                  <a:pt x="278" y="565"/>
                </a:cubicBezTo>
                <a:cubicBezTo>
                  <a:pt x="306" y="666"/>
                  <a:pt x="306" y="666"/>
                  <a:pt x="306" y="666"/>
                </a:cubicBezTo>
                <a:cubicBezTo>
                  <a:pt x="316" y="667"/>
                  <a:pt x="325" y="668"/>
                  <a:pt x="336" y="668"/>
                </a:cubicBezTo>
                <a:cubicBezTo>
                  <a:pt x="346" y="668"/>
                  <a:pt x="356" y="667"/>
                  <a:pt x="365" y="666"/>
                </a:cubicBezTo>
                <a:cubicBezTo>
                  <a:pt x="393" y="565"/>
                  <a:pt x="393" y="565"/>
                  <a:pt x="393" y="565"/>
                </a:cubicBezTo>
                <a:cubicBezTo>
                  <a:pt x="402" y="563"/>
                  <a:pt x="410" y="561"/>
                  <a:pt x="419" y="558"/>
                </a:cubicBezTo>
                <a:cubicBezTo>
                  <a:pt x="496" y="627"/>
                  <a:pt x="496" y="627"/>
                  <a:pt x="496" y="627"/>
                </a:cubicBezTo>
                <a:cubicBezTo>
                  <a:pt x="514" y="617"/>
                  <a:pt x="531" y="606"/>
                  <a:pt x="546" y="593"/>
                </a:cubicBezTo>
                <a:cubicBezTo>
                  <a:pt x="515" y="495"/>
                  <a:pt x="515" y="495"/>
                  <a:pt x="515" y="495"/>
                </a:cubicBezTo>
                <a:cubicBezTo>
                  <a:pt x="521" y="488"/>
                  <a:pt x="526" y="482"/>
                  <a:pt x="532" y="475"/>
                </a:cubicBezTo>
                <a:cubicBezTo>
                  <a:pt x="632" y="491"/>
                  <a:pt x="632" y="491"/>
                  <a:pt x="632" y="491"/>
                </a:cubicBezTo>
                <a:cubicBezTo>
                  <a:pt x="642" y="473"/>
                  <a:pt x="650" y="454"/>
                  <a:pt x="656" y="434"/>
                </a:cubicBezTo>
                <a:cubicBezTo>
                  <a:pt x="578" y="369"/>
                  <a:pt x="578" y="369"/>
                  <a:pt x="578" y="369"/>
                </a:cubicBezTo>
                <a:cubicBezTo>
                  <a:pt x="580" y="361"/>
                  <a:pt x="581" y="353"/>
                  <a:pt x="581" y="345"/>
                </a:cubicBezTo>
                <a:close/>
                <a:moveTo>
                  <a:pt x="336" y="488"/>
                </a:moveTo>
                <a:cubicBezTo>
                  <a:pt x="246" y="488"/>
                  <a:pt x="173" y="415"/>
                  <a:pt x="173" y="326"/>
                </a:cubicBezTo>
                <a:cubicBezTo>
                  <a:pt x="173" y="236"/>
                  <a:pt x="246" y="163"/>
                  <a:pt x="336" y="163"/>
                </a:cubicBezTo>
                <a:cubicBezTo>
                  <a:pt x="425" y="163"/>
                  <a:pt x="498" y="236"/>
                  <a:pt x="498" y="326"/>
                </a:cubicBezTo>
                <a:cubicBezTo>
                  <a:pt x="498" y="415"/>
                  <a:pt x="425" y="488"/>
                  <a:pt x="336" y="488"/>
                </a:cubicBezTo>
                <a:close/>
              </a:path>
            </a:pathLst>
          </a:custGeom>
          <a:solidFill>
            <a:schemeClr val="accent4"/>
          </a:solidFill>
          <a:ln>
            <a:noFill/>
          </a:ln>
        </p:spPr>
        <p:txBody>
          <a:bodyPr lIns="82118" tIns="41059" rIns="82118" bIns="41059">
            <a:normAutofit/>
          </a:bodyPr>
          <a:lstStyle/>
          <a:p>
            <a:pPr defTabSz="914377" eaLnBrk="1" fontAlgn="auto" hangingPunct="1">
              <a:spcBef>
                <a:spcPts val="0"/>
              </a:spcBef>
              <a:spcAft>
                <a:spcPts val="0"/>
              </a:spcAft>
              <a:defRPr/>
            </a:pPr>
            <a:endParaRPr lang="en-US">
              <a:solidFill>
                <a:prstClr val="black"/>
              </a:solidFill>
              <a:latin typeface="+mn-lt"/>
            </a:endParaRPr>
          </a:p>
        </p:txBody>
      </p:sp>
      <p:sp>
        <p:nvSpPr>
          <p:cNvPr id="78" name="Freeform 7"/>
          <p:cNvSpPr>
            <a:spLocks noEditPoints="1"/>
          </p:cNvSpPr>
          <p:nvPr/>
        </p:nvSpPr>
        <p:spPr bwMode="auto">
          <a:xfrm>
            <a:off x="6257925" y="3490913"/>
            <a:ext cx="1963738" cy="1933575"/>
          </a:xfrm>
          <a:custGeom>
            <a:avLst/>
            <a:gdLst>
              <a:gd name="T0" fmla="*/ 492 w 672"/>
              <a:gd name="T1" fmla="*/ 147 h 670"/>
              <a:gd name="T2" fmla="*/ 514 w 672"/>
              <a:gd name="T3" fmla="*/ 52 h 670"/>
              <a:gd name="T4" fmla="*/ 455 w 672"/>
              <a:gd name="T5" fmla="*/ 23 h 670"/>
              <a:gd name="T6" fmla="*/ 388 w 672"/>
              <a:gd name="T7" fmla="*/ 94 h 670"/>
              <a:gd name="T8" fmla="*/ 367 w 672"/>
              <a:gd name="T9" fmla="*/ 90 h 670"/>
              <a:gd name="T10" fmla="*/ 335 w 672"/>
              <a:gd name="T11" fmla="*/ 0 h 670"/>
              <a:gd name="T12" fmla="*/ 267 w 672"/>
              <a:gd name="T13" fmla="*/ 7 h 670"/>
              <a:gd name="T14" fmla="*/ 249 w 672"/>
              <a:gd name="T15" fmla="*/ 101 h 670"/>
              <a:gd name="T16" fmla="*/ 231 w 672"/>
              <a:gd name="T17" fmla="*/ 108 h 670"/>
              <a:gd name="T18" fmla="*/ 157 w 672"/>
              <a:gd name="T19" fmla="*/ 51 h 670"/>
              <a:gd name="T20" fmla="*/ 102 w 672"/>
              <a:gd name="T21" fmla="*/ 94 h 670"/>
              <a:gd name="T22" fmla="*/ 137 w 672"/>
              <a:gd name="T23" fmla="*/ 181 h 670"/>
              <a:gd name="T24" fmla="*/ 132 w 672"/>
              <a:gd name="T25" fmla="*/ 188 h 670"/>
              <a:gd name="T26" fmla="*/ 126 w 672"/>
              <a:gd name="T27" fmla="*/ 196 h 670"/>
              <a:gd name="T28" fmla="*/ 33 w 672"/>
              <a:gd name="T29" fmla="*/ 188 h 670"/>
              <a:gd name="T30" fmla="*/ 9 w 672"/>
              <a:gd name="T31" fmla="*/ 253 h 670"/>
              <a:gd name="T32" fmla="*/ 85 w 672"/>
              <a:gd name="T33" fmla="*/ 307 h 670"/>
              <a:gd name="T34" fmla="*/ 84 w 672"/>
              <a:gd name="T35" fmla="*/ 326 h 670"/>
              <a:gd name="T36" fmla="*/ 0 w 672"/>
              <a:gd name="T37" fmla="*/ 371 h 670"/>
              <a:gd name="T38" fmla="*/ 14 w 672"/>
              <a:gd name="T39" fmla="*/ 438 h 670"/>
              <a:gd name="T40" fmla="*/ 109 w 672"/>
              <a:gd name="T41" fmla="*/ 442 h 670"/>
              <a:gd name="T42" fmla="*/ 119 w 672"/>
              <a:gd name="T43" fmla="*/ 460 h 670"/>
              <a:gd name="T44" fmla="*/ 71 w 672"/>
              <a:gd name="T45" fmla="*/ 546 h 670"/>
              <a:gd name="T46" fmla="*/ 116 w 672"/>
              <a:gd name="T47" fmla="*/ 593 h 670"/>
              <a:gd name="T48" fmla="*/ 201 w 672"/>
              <a:gd name="T49" fmla="*/ 544 h 670"/>
              <a:gd name="T50" fmla="*/ 222 w 672"/>
              <a:gd name="T51" fmla="*/ 555 h 670"/>
              <a:gd name="T52" fmla="*/ 228 w 672"/>
              <a:gd name="T53" fmla="*/ 656 h 670"/>
              <a:gd name="T54" fmla="*/ 289 w 672"/>
              <a:gd name="T55" fmla="*/ 670 h 670"/>
              <a:gd name="T56" fmla="*/ 335 w 672"/>
              <a:gd name="T57" fmla="*/ 580 h 670"/>
              <a:gd name="T58" fmla="*/ 360 w 672"/>
              <a:gd name="T59" fmla="*/ 578 h 670"/>
              <a:gd name="T60" fmla="*/ 422 w 672"/>
              <a:gd name="T61" fmla="*/ 662 h 670"/>
              <a:gd name="T62" fmla="*/ 479 w 672"/>
              <a:gd name="T63" fmla="*/ 641 h 670"/>
              <a:gd name="T64" fmla="*/ 468 w 672"/>
              <a:gd name="T65" fmla="*/ 538 h 670"/>
              <a:gd name="T66" fmla="*/ 490 w 672"/>
              <a:gd name="T67" fmla="*/ 522 h 670"/>
              <a:gd name="T68" fmla="*/ 587 w 672"/>
              <a:gd name="T69" fmla="*/ 560 h 670"/>
              <a:gd name="T70" fmla="*/ 606 w 672"/>
              <a:gd name="T71" fmla="*/ 536 h 670"/>
              <a:gd name="T72" fmla="*/ 623 w 672"/>
              <a:gd name="T73" fmla="*/ 511 h 670"/>
              <a:gd name="T74" fmla="*/ 558 w 672"/>
              <a:gd name="T75" fmla="*/ 430 h 670"/>
              <a:gd name="T76" fmla="*/ 567 w 672"/>
              <a:gd name="T77" fmla="*/ 404 h 670"/>
              <a:gd name="T78" fmla="*/ 668 w 672"/>
              <a:gd name="T79" fmla="*/ 383 h 670"/>
              <a:gd name="T80" fmla="*/ 671 w 672"/>
              <a:gd name="T81" fmla="*/ 322 h 670"/>
              <a:gd name="T82" fmla="*/ 573 w 672"/>
              <a:gd name="T83" fmla="*/ 289 h 670"/>
              <a:gd name="T84" fmla="*/ 567 w 672"/>
              <a:gd name="T85" fmla="*/ 264 h 670"/>
              <a:gd name="T86" fmla="*/ 639 w 672"/>
              <a:gd name="T87" fmla="*/ 193 h 670"/>
              <a:gd name="T88" fmla="*/ 607 w 672"/>
              <a:gd name="T89" fmla="*/ 139 h 670"/>
              <a:gd name="T90" fmla="*/ 509 w 672"/>
              <a:gd name="T91" fmla="*/ 164 h 670"/>
              <a:gd name="T92" fmla="*/ 492 w 672"/>
              <a:gd name="T93" fmla="*/ 147 h 670"/>
              <a:gd name="T94" fmla="*/ 461 w 672"/>
              <a:gd name="T95" fmla="*/ 430 h 670"/>
              <a:gd name="T96" fmla="*/ 234 w 672"/>
              <a:gd name="T97" fmla="*/ 465 h 670"/>
              <a:gd name="T98" fmla="*/ 199 w 672"/>
              <a:gd name="T99" fmla="*/ 238 h 670"/>
              <a:gd name="T100" fmla="*/ 427 w 672"/>
              <a:gd name="T101" fmla="*/ 203 h 670"/>
              <a:gd name="T102" fmla="*/ 461 w 672"/>
              <a:gd name="T103" fmla="*/ 43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2" h="670">
                <a:moveTo>
                  <a:pt x="492" y="147"/>
                </a:moveTo>
                <a:cubicBezTo>
                  <a:pt x="514" y="52"/>
                  <a:pt x="514" y="52"/>
                  <a:pt x="514" y="52"/>
                </a:cubicBezTo>
                <a:cubicBezTo>
                  <a:pt x="495" y="40"/>
                  <a:pt x="475" y="30"/>
                  <a:pt x="455" y="23"/>
                </a:cubicBezTo>
                <a:cubicBezTo>
                  <a:pt x="388" y="94"/>
                  <a:pt x="388" y="94"/>
                  <a:pt x="388" y="94"/>
                </a:cubicBezTo>
                <a:cubicBezTo>
                  <a:pt x="381" y="92"/>
                  <a:pt x="374" y="91"/>
                  <a:pt x="367" y="90"/>
                </a:cubicBezTo>
                <a:cubicBezTo>
                  <a:pt x="335" y="0"/>
                  <a:pt x="335" y="0"/>
                  <a:pt x="335" y="0"/>
                </a:cubicBezTo>
                <a:cubicBezTo>
                  <a:pt x="312" y="1"/>
                  <a:pt x="289" y="3"/>
                  <a:pt x="267" y="7"/>
                </a:cubicBezTo>
                <a:cubicBezTo>
                  <a:pt x="249" y="101"/>
                  <a:pt x="249" y="101"/>
                  <a:pt x="249" y="101"/>
                </a:cubicBezTo>
                <a:cubicBezTo>
                  <a:pt x="243" y="103"/>
                  <a:pt x="237" y="105"/>
                  <a:pt x="231" y="108"/>
                </a:cubicBezTo>
                <a:cubicBezTo>
                  <a:pt x="157" y="51"/>
                  <a:pt x="157" y="51"/>
                  <a:pt x="157" y="51"/>
                </a:cubicBezTo>
                <a:cubicBezTo>
                  <a:pt x="138" y="63"/>
                  <a:pt x="119" y="78"/>
                  <a:pt x="102" y="94"/>
                </a:cubicBezTo>
                <a:cubicBezTo>
                  <a:pt x="137" y="181"/>
                  <a:pt x="137" y="181"/>
                  <a:pt x="137" y="181"/>
                </a:cubicBezTo>
                <a:cubicBezTo>
                  <a:pt x="135" y="183"/>
                  <a:pt x="134" y="185"/>
                  <a:pt x="132" y="188"/>
                </a:cubicBezTo>
                <a:cubicBezTo>
                  <a:pt x="130" y="190"/>
                  <a:pt x="128" y="193"/>
                  <a:pt x="126" y="196"/>
                </a:cubicBezTo>
                <a:cubicBezTo>
                  <a:pt x="33" y="188"/>
                  <a:pt x="33" y="188"/>
                  <a:pt x="33" y="188"/>
                </a:cubicBezTo>
                <a:cubicBezTo>
                  <a:pt x="23" y="209"/>
                  <a:pt x="15" y="231"/>
                  <a:pt x="9" y="253"/>
                </a:cubicBezTo>
                <a:cubicBezTo>
                  <a:pt x="85" y="307"/>
                  <a:pt x="85" y="307"/>
                  <a:pt x="85" y="307"/>
                </a:cubicBezTo>
                <a:cubicBezTo>
                  <a:pt x="85" y="313"/>
                  <a:pt x="84" y="320"/>
                  <a:pt x="84" y="326"/>
                </a:cubicBezTo>
                <a:cubicBezTo>
                  <a:pt x="0" y="371"/>
                  <a:pt x="0" y="371"/>
                  <a:pt x="0" y="371"/>
                </a:cubicBezTo>
                <a:cubicBezTo>
                  <a:pt x="2" y="393"/>
                  <a:pt x="7" y="416"/>
                  <a:pt x="14" y="438"/>
                </a:cubicBezTo>
                <a:cubicBezTo>
                  <a:pt x="109" y="442"/>
                  <a:pt x="109" y="442"/>
                  <a:pt x="109" y="442"/>
                </a:cubicBezTo>
                <a:cubicBezTo>
                  <a:pt x="112" y="448"/>
                  <a:pt x="115" y="454"/>
                  <a:pt x="119" y="460"/>
                </a:cubicBezTo>
                <a:cubicBezTo>
                  <a:pt x="71" y="546"/>
                  <a:pt x="71" y="546"/>
                  <a:pt x="71" y="546"/>
                </a:cubicBezTo>
                <a:cubicBezTo>
                  <a:pt x="84" y="563"/>
                  <a:pt x="99" y="579"/>
                  <a:pt x="116" y="593"/>
                </a:cubicBezTo>
                <a:cubicBezTo>
                  <a:pt x="201" y="544"/>
                  <a:pt x="201" y="544"/>
                  <a:pt x="201" y="544"/>
                </a:cubicBezTo>
                <a:cubicBezTo>
                  <a:pt x="208" y="548"/>
                  <a:pt x="215" y="552"/>
                  <a:pt x="222" y="555"/>
                </a:cubicBezTo>
                <a:cubicBezTo>
                  <a:pt x="228" y="656"/>
                  <a:pt x="228" y="656"/>
                  <a:pt x="228" y="656"/>
                </a:cubicBezTo>
                <a:cubicBezTo>
                  <a:pt x="248" y="663"/>
                  <a:pt x="268" y="668"/>
                  <a:pt x="289" y="670"/>
                </a:cubicBezTo>
                <a:cubicBezTo>
                  <a:pt x="335" y="580"/>
                  <a:pt x="335" y="580"/>
                  <a:pt x="335" y="580"/>
                </a:cubicBezTo>
                <a:cubicBezTo>
                  <a:pt x="343" y="580"/>
                  <a:pt x="352" y="579"/>
                  <a:pt x="360" y="578"/>
                </a:cubicBezTo>
                <a:cubicBezTo>
                  <a:pt x="422" y="662"/>
                  <a:pt x="422" y="662"/>
                  <a:pt x="422" y="662"/>
                </a:cubicBezTo>
                <a:cubicBezTo>
                  <a:pt x="441" y="657"/>
                  <a:pt x="460" y="650"/>
                  <a:pt x="479" y="641"/>
                </a:cubicBezTo>
                <a:cubicBezTo>
                  <a:pt x="468" y="538"/>
                  <a:pt x="468" y="538"/>
                  <a:pt x="468" y="538"/>
                </a:cubicBezTo>
                <a:cubicBezTo>
                  <a:pt x="476" y="533"/>
                  <a:pt x="483" y="528"/>
                  <a:pt x="490" y="522"/>
                </a:cubicBezTo>
                <a:cubicBezTo>
                  <a:pt x="587" y="560"/>
                  <a:pt x="587" y="560"/>
                  <a:pt x="587" y="560"/>
                </a:cubicBezTo>
                <a:cubicBezTo>
                  <a:pt x="594" y="552"/>
                  <a:pt x="600" y="544"/>
                  <a:pt x="606" y="536"/>
                </a:cubicBezTo>
                <a:cubicBezTo>
                  <a:pt x="612" y="528"/>
                  <a:pt x="618" y="520"/>
                  <a:pt x="623" y="511"/>
                </a:cubicBezTo>
                <a:cubicBezTo>
                  <a:pt x="558" y="430"/>
                  <a:pt x="558" y="430"/>
                  <a:pt x="558" y="430"/>
                </a:cubicBezTo>
                <a:cubicBezTo>
                  <a:pt x="561" y="421"/>
                  <a:pt x="564" y="413"/>
                  <a:pt x="567" y="404"/>
                </a:cubicBezTo>
                <a:cubicBezTo>
                  <a:pt x="668" y="383"/>
                  <a:pt x="668" y="383"/>
                  <a:pt x="668" y="383"/>
                </a:cubicBezTo>
                <a:cubicBezTo>
                  <a:pt x="671" y="363"/>
                  <a:pt x="672" y="343"/>
                  <a:pt x="671" y="322"/>
                </a:cubicBezTo>
                <a:cubicBezTo>
                  <a:pt x="573" y="289"/>
                  <a:pt x="573" y="289"/>
                  <a:pt x="573" y="289"/>
                </a:cubicBezTo>
                <a:cubicBezTo>
                  <a:pt x="571" y="281"/>
                  <a:pt x="569" y="272"/>
                  <a:pt x="567" y="264"/>
                </a:cubicBezTo>
                <a:cubicBezTo>
                  <a:pt x="639" y="193"/>
                  <a:pt x="639" y="193"/>
                  <a:pt x="639" y="193"/>
                </a:cubicBezTo>
                <a:cubicBezTo>
                  <a:pt x="630" y="174"/>
                  <a:pt x="620" y="156"/>
                  <a:pt x="607" y="139"/>
                </a:cubicBezTo>
                <a:cubicBezTo>
                  <a:pt x="509" y="164"/>
                  <a:pt x="509" y="164"/>
                  <a:pt x="509" y="164"/>
                </a:cubicBezTo>
                <a:cubicBezTo>
                  <a:pt x="503" y="158"/>
                  <a:pt x="498" y="153"/>
                  <a:pt x="492" y="147"/>
                </a:cubicBezTo>
                <a:close/>
                <a:moveTo>
                  <a:pt x="461" y="430"/>
                </a:moveTo>
                <a:cubicBezTo>
                  <a:pt x="408" y="502"/>
                  <a:pt x="307" y="518"/>
                  <a:pt x="234" y="465"/>
                </a:cubicBezTo>
                <a:cubicBezTo>
                  <a:pt x="162" y="412"/>
                  <a:pt x="146" y="310"/>
                  <a:pt x="199" y="238"/>
                </a:cubicBezTo>
                <a:cubicBezTo>
                  <a:pt x="253" y="165"/>
                  <a:pt x="354" y="150"/>
                  <a:pt x="427" y="203"/>
                </a:cubicBezTo>
                <a:cubicBezTo>
                  <a:pt x="499" y="256"/>
                  <a:pt x="515" y="358"/>
                  <a:pt x="461" y="430"/>
                </a:cubicBezTo>
                <a:close/>
              </a:path>
            </a:pathLst>
          </a:custGeom>
          <a:solidFill>
            <a:schemeClr val="accent6"/>
          </a:solidFill>
          <a:ln>
            <a:noFill/>
          </a:ln>
        </p:spPr>
        <p:txBody>
          <a:bodyPr lIns="82118" tIns="41059" rIns="82118" bIns="41059">
            <a:normAutofit/>
          </a:bodyPr>
          <a:lstStyle/>
          <a:p>
            <a:pPr defTabSz="914377" eaLnBrk="1" fontAlgn="auto" hangingPunct="1">
              <a:spcBef>
                <a:spcPts val="0"/>
              </a:spcBef>
              <a:spcAft>
                <a:spcPts val="0"/>
              </a:spcAft>
              <a:defRPr/>
            </a:pPr>
            <a:endParaRPr lang="en-US">
              <a:solidFill>
                <a:prstClr val="black"/>
              </a:solidFill>
              <a:latin typeface="+mn-lt"/>
            </a:endParaRPr>
          </a:p>
        </p:txBody>
      </p:sp>
      <p:sp>
        <p:nvSpPr>
          <p:cNvPr id="79" name="Freeform 8"/>
          <p:cNvSpPr>
            <a:spLocks noEditPoints="1"/>
          </p:cNvSpPr>
          <p:nvPr/>
        </p:nvSpPr>
        <p:spPr bwMode="auto">
          <a:xfrm>
            <a:off x="5719763" y="1762125"/>
            <a:ext cx="1963737" cy="1939925"/>
          </a:xfrm>
          <a:custGeom>
            <a:avLst/>
            <a:gdLst>
              <a:gd name="T0" fmla="*/ 521 w 672"/>
              <a:gd name="T1" fmla="*/ 174 h 672"/>
              <a:gd name="T2" fmla="*/ 557 w 672"/>
              <a:gd name="T3" fmla="*/ 83 h 672"/>
              <a:gd name="T4" fmla="*/ 504 w 672"/>
              <a:gd name="T5" fmla="*/ 45 h 672"/>
              <a:gd name="T6" fmla="*/ 426 w 672"/>
              <a:gd name="T7" fmla="*/ 105 h 672"/>
              <a:gd name="T8" fmla="*/ 406 w 672"/>
              <a:gd name="T9" fmla="*/ 98 h 672"/>
              <a:gd name="T10" fmla="*/ 388 w 672"/>
              <a:gd name="T11" fmla="*/ 5 h 672"/>
              <a:gd name="T12" fmla="*/ 320 w 672"/>
              <a:gd name="T13" fmla="*/ 1 h 672"/>
              <a:gd name="T14" fmla="*/ 288 w 672"/>
              <a:gd name="T15" fmla="*/ 91 h 672"/>
              <a:gd name="T16" fmla="*/ 270 w 672"/>
              <a:gd name="T17" fmla="*/ 95 h 672"/>
              <a:gd name="T18" fmla="*/ 205 w 672"/>
              <a:gd name="T19" fmla="*/ 28 h 672"/>
              <a:gd name="T20" fmla="*/ 144 w 672"/>
              <a:gd name="T21" fmla="*/ 62 h 672"/>
              <a:gd name="T22" fmla="*/ 166 w 672"/>
              <a:gd name="T23" fmla="*/ 153 h 672"/>
              <a:gd name="T24" fmla="*/ 159 w 672"/>
              <a:gd name="T25" fmla="*/ 159 h 672"/>
              <a:gd name="T26" fmla="*/ 153 w 672"/>
              <a:gd name="T27" fmla="*/ 166 h 672"/>
              <a:gd name="T28" fmla="*/ 62 w 672"/>
              <a:gd name="T29" fmla="*/ 144 h 672"/>
              <a:gd name="T30" fmla="*/ 28 w 672"/>
              <a:gd name="T31" fmla="*/ 205 h 672"/>
              <a:gd name="T32" fmla="*/ 95 w 672"/>
              <a:gd name="T33" fmla="*/ 270 h 672"/>
              <a:gd name="T34" fmla="*/ 91 w 672"/>
              <a:gd name="T35" fmla="*/ 288 h 672"/>
              <a:gd name="T36" fmla="*/ 1 w 672"/>
              <a:gd name="T37" fmla="*/ 320 h 672"/>
              <a:gd name="T38" fmla="*/ 5 w 672"/>
              <a:gd name="T39" fmla="*/ 388 h 672"/>
              <a:gd name="T40" fmla="*/ 98 w 672"/>
              <a:gd name="T41" fmla="*/ 406 h 672"/>
              <a:gd name="T42" fmla="*/ 105 w 672"/>
              <a:gd name="T43" fmla="*/ 426 h 672"/>
              <a:gd name="T44" fmla="*/ 45 w 672"/>
              <a:gd name="T45" fmla="*/ 504 h 672"/>
              <a:gd name="T46" fmla="*/ 83 w 672"/>
              <a:gd name="T47" fmla="*/ 557 h 672"/>
              <a:gd name="T48" fmla="*/ 174 w 672"/>
              <a:gd name="T49" fmla="*/ 521 h 672"/>
              <a:gd name="T50" fmla="*/ 192 w 672"/>
              <a:gd name="T51" fmla="*/ 535 h 672"/>
              <a:gd name="T52" fmla="*/ 183 w 672"/>
              <a:gd name="T53" fmla="*/ 636 h 672"/>
              <a:gd name="T54" fmla="*/ 241 w 672"/>
              <a:gd name="T55" fmla="*/ 660 h 672"/>
              <a:gd name="T56" fmla="*/ 300 w 672"/>
              <a:gd name="T57" fmla="*/ 578 h 672"/>
              <a:gd name="T58" fmla="*/ 326 w 672"/>
              <a:gd name="T59" fmla="*/ 580 h 672"/>
              <a:gd name="T60" fmla="*/ 374 w 672"/>
              <a:gd name="T61" fmla="*/ 672 h 672"/>
              <a:gd name="T62" fmla="*/ 433 w 672"/>
              <a:gd name="T63" fmla="*/ 660 h 672"/>
              <a:gd name="T64" fmla="*/ 438 w 672"/>
              <a:gd name="T65" fmla="*/ 556 h 672"/>
              <a:gd name="T66" fmla="*/ 462 w 672"/>
              <a:gd name="T67" fmla="*/ 543 h 672"/>
              <a:gd name="T68" fmla="*/ 553 w 672"/>
              <a:gd name="T69" fmla="*/ 595 h 672"/>
              <a:gd name="T70" fmla="*/ 575 w 672"/>
              <a:gd name="T71" fmla="*/ 575 h 672"/>
              <a:gd name="T72" fmla="*/ 595 w 672"/>
              <a:gd name="T73" fmla="*/ 553 h 672"/>
              <a:gd name="T74" fmla="*/ 543 w 672"/>
              <a:gd name="T75" fmla="*/ 462 h 672"/>
              <a:gd name="T76" fmla="*/ 556 w 672"/>
              <a:gd name="T77" fmla="*/ 438 h 672"/>
              <a:gd name="T78" fmla="*/ 660 w 672"/>
              <a:gd name="T79" fmla="*/ 433 h 672"/>
              <a:gd name="T80" fmla="*/ 672 w 672"/>
              <a:gd name="T81" fmla="*/ 374 h 672"/>
              <a:gd name="T82" fmla="*/ 580 w 672"/>
              <a:gd name="T83" fmla="*/ 326 h 672"/>
              <a:gd name="T84" fmla="*/ 578 w 672"/>
              <a:gd name="T85" fmla="*/ 300 h 672"/>
              <a:gd name="T86" fmla="*/ 660 w 672"/>
              <a:gd name="T87" fmla="*/ 241 h 672"/>
              <a:gd name="T88" fmla="*/ 636 w 672"/>
              <a:gd name="T89" fmla="*/ 183 h 672"/>
              <a:gd name="T90" fmla="*/ 536 w 672"/>
              <a:gd name="T91" fmla="*/ 192 h 672"/>
              <a:gd name="T92" fmla="*/ 521 w 672"/>
              <a:gd name="T93" fmla="*/ 174 h 672"/>
              <a:gd name="T94" fmla="*/ 448 w 672"/>
              <a:gd name="T95" fmla="*/ 448 h 672"/>
              <a:gd name="T96" fmla="*/ 218 w 672"/>
              <a:gd name="T97" fmla="*/ 448 h 672"/>
              <a:gd name="T98" fmla="*/ 218 w 672"/>
              <a:gd name="T99" fmla="*/ 218 h 672"/>
              <a:gd name="T100" fmla="*/ 448 w 672"/>
              <a:gd name="T101" fmla="*/ 218 h 672"/>
              <a:gd name="T102" fmla="*/ 448 w 672"/>
              <a:gd name="T103" fmla="*/ 448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2" h="672">
                <a:moveTo>
                  <a:pt x="521" y="174"/>
                </a:moveTo>
                <a:cubicBezTo>
                  <a:pt x="557" y="83"/>
                  <a:pt x="557" y="83"/>
                  <a:pt x="557" y="83"/>
                </a:cubicBezTo>
                <a:cubicBezTo>
                  <a:pt x="540" y="68"/>
                  <a:pt x="522" y="55"/>
                  <a:pt x="504" y="45"/>
                </a:cubicBezTo>
                <a:cubicBezTo>
                  <a:pt x="426" y="105"/>
                  <a:pt x="426" y="105"/>
                  <a:pt x="426" y="105"/>
                </a:cubicBezTo>
                <a:cubicBezTo>
                  <a:pt x="420" y="102"/>
                  <a:pt x="413" y="100"/>
                  <a:pt x="406" y="98"/>
                </a:cubicBezTo>
                <a:cubicBezTo>
                  <a:pt x="388" y="5"/>
                  <a:pt x="388" y="5"/>
                  <a:pt x="388" y="5"/>
                </a:cubicBezTo>
                <a:cubicBezTo>
                  <a:pt x="365" y="1"/>
                  <a:pt x="343" y="0"/>
                  <a:pt x="320" y="1"/>
                </a:cubicBezTo>
                <a:cubicBezTo>
                  <a:pt x="288" y="91"/>
                  <a:pt x="288" y="91"/>
                  <a:pt x="288" y="91"/>
                </a:cubicBezTo>
                <a:cubicBezTo>
                  <a:pt x="282" y="92"/>
                  <a:pt x="276" y="94"/>
                  <a:pt x="270" y="95"/>
                </a:cubicBezTo>
                <a:cubicBezTo>
                  <a:pt x="205" y="28"/>
                  <a:pt x="205" y="28"/>
                  <a:pt x="205" y="28"/>
                </a:cubicBezTo>
                <a:cubicBezTo>
                  <a:pt x="184" y="37"/>
                  <a:pt x="163" y="48"/>
                  <a:pt x="144" y="62"/>
                </a:cubicBezTo>
                <a:cubicBezTo>
                  <a:pt x="166" y="153"/>
                  <a:pt x="166" y="153"/>
                  <a:pt x="166" y="153"/>
                </a:cubicBezTo>
                <a:cubicBezTo>
                  <a:pt x="163" y="155"/>
                  <a:pt x="161" y="157"/>
                  <a:pt x="159" y="159"/>
                </a:cubicBezTo>
                <a:cubicBezTo>
                  <a:pt x="157" y="161"/>
                  <a:pt x="155" y="163"/>
                  <a:pt x="153" y="166"/>
                </a:cubicBezTo>
                <a:cubicBezTo>
                  <a:pt x="62" y="144"/>
                  <a:pt x="62" y="144"/>
                  <a:pt x="62" y="144"/>
                </a:cubicBezTo>
                <a:cubicBezTo>
                  <a:pt x="48" y="163"/>
                  <a:pt x="37" y="184"/>
                  <a:pt x="28" y="205"/>
                </a:cubicBezTo>
                <a:cubicBezTo>
                  <a:pt x="95" y="270"/>
                  <a:pt x="95" y="270"/>
                  <a:pt x="95" y="270"/>
                </a:cubicBezTo>
                <a:cubicBezTo>
                  <a:pt x="94" y="276"/>
                  <a:pt x="92" y="282"/>
                  <a:pt x="91" y="288"/>
                </a:cubicBezTo>
                <a:cubicBezTo>
                  <a:pt x="1" y="320"/>
                  <a:pt x="1" y="320"/>
                  <a:pt x="1" y="320"/>
                </a:cubicBezTo>
                <a:cubicBezTo>
                  <a:pt x="0" y="343"/>
                  <a:pt x="1" y="366"/>
                  <a:pt x="5" y="388"/>
                </a:cubicBezTo>
                <a:cubicBezTo>
                  <a:pt x="98" y="406"/>
                  <a:pt x="98" y="406"/>
                  <a:pt x="98" y="406"/>
                </a:cubicBezTo>
                <a:cubicBezTo>
                  <a:pt x="100" y="413"/>
                  <a:pt x="102" y="420"/>
                  <a:pt x="105" y="426"/>
                </a:cubicBezTo>
                <a:cubicBezTo>
                  <a:pt x="45" y="504"/>
                  <a:pt x="45" y="504"/>
                  <a:pt x="45" y="504"/>
                </a:cubicBezTo>
                <a:cubicBezTo>
                  <a:pt x="55" y="522"/>
                  <a:pt x="68" y="540"/>
                  <a:pt x="83" y="557"/>
                </a:cubicBezTo>
                <a:cubicBezTo>
                  <a:pt x="174" y="521"/>
                  <a:pt x="174" y="521"/>
                  <a:pt x="174" y="521"/>
                </a:cubicBezTo>
                <a:cubicBezTo>
                  <a:pt x="180" y="526"/>
                  <a:pt x="186" y="531"/>
                  <a:pt x="192" y="535"/>
                </a:cubicBezTo>
                <a:cubicBezTo>
                  <a:pt x="183" y="636"/>
                  <a:pt x="183" y="636"/>
                  <a:pt x="183" y="636"/>
                </a:cubicBezTo>
                <a:cubicBezTo>
                  <a:pt x="202" y="646"/>
                  <a:pt x="221" y="654"/>
                  <a:pt x="241" y="660"/>
                </a:cubicBezTo>
                <a:cubicBezTo>
                  <a:pt x="300" y="578"/>
                  <a:pt x="300" y="578"/>
                  <a:pt x="300" y="578"/>
                </a:cubicBezTo>
                <a:cubicBezTo>
                  <a:pt x="309" y="579"/>
                  <a:pt x="317" y="579"/>
                  <a:pt x="326" y="580"/>
                </a:cubicBezTo>
                <a:cubicBezTo>
                  <a:pt x="374" y="672"/>
                  <a:pt x="374" y="672"/>
                  <a:pt x="374" y="672"/>
                </a:cubicBezTo>
                <a:cubicBezTo>
                  <a:pt x="394" y="670"/>
                  <a:pt x="414" y="666"/>
                  <a:pt x="433" y="660"/>
                </a:cubicBezTo>
                <a:cubicBezTo>
                  <a:pt x="438" y="556"/>
                  <a:pt x="438" y="556"/>
                  <a:pt x="438" y="556"/>
                </a:cubicBezTo>
                <a:cubicBezTo>
                  <a:pt x="447" y="553"/>
                  <a:pt x="455" y="548"/>
                  <a:pt x="462" y="543"/>
                </a:cubicBezTo>
                <a:cubicBezTo>
                  <a:pt x="553" y="595"/>
                  <a:pt x="553" y="595"/>
                  <a:pt x="553" y="595"/>
                </a:cubicBezTo>
                <a:cubicBezTo>
                  <a:pt x="561" y="589"/>
                  <a:pt x="568" y="582"/>
                  <a:pt x="575" y="575"/>
                </a:cubicBezTo>
                <a:cubicBezTo>
                  <a:pt x="582" y="568"/>
                  <a:pt x="589" y="561"/>
                  <a:pt x="595" y="553"/>
                </a:cubicBezTo>
                <a:cubicBezTo>
                  <a:pt x="543" y="462"/>
                  <a:pt x="543" y="462"/>
                  <a:pt x="543" y="462"/>
                </a:cubicBezTo>
                <a:cubicBezTo>
                  <a:pt x="548" y="455"/>
                  <a:pt x="553" y="447"/>
                  <a:pt x="556" y="438"/>
                </a:cubicBezTo>
                <a:cubicBezTo>
                  <a:pt x="660" y="433"/>
                  <a:pt x="660" y="433"/>
                  <a:pt x="660" y="433"/>
                </a:cubicBezTo>
                <a:cubicBezTo>
                  <a:pt x="666" y="414"/>
                  <a:pt x="670" y="394"/>
                  <a:pt x="672" y="374"/>
                </a:cubicBezTo>
                <a:cubicBezTo>
                  <a:pt x="580" y="326"/>
                  <a:pt x="580" y="326"/>
                  <a:pt x="580" y="326"/>
                </a:cubicBezTo>
                <a:cubicBezTo>
                  <a:pt x="579" y="317"/>
                  <a:pt x="579" y="309"/>
                  <a:pt x="578" y="300"/>
                </a:cubicBezTo>
                <a:cubicBezTo>
                  <a:pt x="660" y="241"/>
                  <a:pt x="660" y="241"/>
                  <a:pt x="660" y="241"/>
                </a:cubicBezTo>
                <a:cubicBezTo>
                  <a:pt x="654" y="221"/>
                  <a:pt x="646" y="202"/>
                  <a:pt x="636" y="183"/>
                </a:cubicBezTo>
                <a:cubicBezTo>
                  <a:pt x="536" y="192"/>
                  <a:pt x="536" y="192"/>
                  <a:pt x="536" y="192"/>
                </a:cubicBezTo>
                <a:cubicBezTo>
                  <a:pt x="531" y="186"/>
                  <a:pt x="526" y="180"/>
                  <a:pt x="521" y="174"/>
                </a:cubicBezTo>
                <a:close/>
                <a:moveTo>
                  <a:pt x="448" y="448"/>
                </a:moveTo>
                <a:cubicBezTo>
                  <a:pt x="385" y="512"/>
                  <a:pt x="282" y="512"/>
                  <a:pt x="218" y="448"/>
                </a:cubicBezTo>
                <a:cubicBezTo>
                  <a:pt x="155" y="385"/>
                  <a:pt x="155" y="282"/>
                  <a:pt x="218" y="218"/>
                </a:cubicBezTo>
                <a:cubicBezTo>
                  <a:pt x="282" y="155"/>
                  <a:pt x="385" y="155"/>
                  <a:pt x="448" y="218"/>
                </a:cubicBezTo>
                <a:cubicBezTo>
                  <a:pt x="512" y="282"/>
                  <a:pt x="512" y="385"/>
                  <a:pt x="448" y="448"/>
                </a:cubicBezTo>
                <a:close/>
              </a:path>
            </a:pathLst>
          </a:custGeom>
          <a:solidFill>
            <a:schemeClr val="accent3">
              <a:lumMod val="75000"/>
              <a:lumOff val="25000"/>
            </a:schemeClr>
          </a:solidFill>
          <a:ln>
            <a:noFill/>
          </a:ln>
        </p:spPr>
        <p:txBody>
          <a:bodyPr lIns="82118" tIns="41059" rIns="82118" bIns="41059">
            <a:normAutofit/>
          </a:bodyPr>
          <a:lstStyle/>
          <a:p>
            <a:pPr defTabSz="914377" eaLnBrk="1" fontAlgn="auto" hangingPunct="1">
              <a:spcBef>
                <a:spcPts val="0"/>
              </a:spcBef>
              <a:spcAft>
                <a:spcPts val="0"/>
              </a:spcAft>
              <a:defRPr/>
            </a:pPr>
            <a:endParaRPr lang="en-US">
              <a:solidFill>
                <a:prstClr val="black"/>
              </a:solidFill>
              <a:latin typeface="+mn-lt"/>
            </a:endParaRPr>
          </a:p>
        </p:txBody>
      </p:sp>
      <p:sp>
        <p:nvSpPr>
          <p:cNvPr id="80" name="Oval 79"/>
          <p:cNvSpPr/>
          <p:nvPr/>
        </p:nvSpPr>
        <p:spPr>
          <a:xfrm>
            <a:off x="4186387" y="2163390"/>
            <a:ext cx="1165058" cy="1137443"/>
          </a:xfrm>
          <a:prstGeom prst="ellipse">
            <a:avLst/>
          </a:pr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82118" tIns="41059" rIns="82118" bIns="41059" anchor="ctr">
            <a:normAutofit/>
          </a:bodyPr>
          <a:lstStyle/>
          <a:p>
            <a:pPr algn="ctr" defTabSz="914377" eaLnBrk="1" fontAlgn="auto" hangingPunct="1">
              <a:spcBef>
                <a:spcPts val="0"/>
              </a:spcBef>
              <a:spcAft>
                <a:spcPts val="0"/>
              </a:spcAft>
              <a:defRPr/>
            </a:pPr>
            <a:endParaRPr lang="en-US">
              <a:solidFill>
                <a:prstClr val="white"/>
              </a:solidFill>
            </a:endParaRPr>
          </a:p>
        </p:txBody>
      </p:sp>
      <p:sp>
        <p:nvSpPr>
          <p:cNvPr id="81" name="Oval 80"/>
          <p:cNvSpPr/>
          <p:nvPr/>
        </p:nvSpPr>
        <p:spPr>
          <a:xfrm>
            <a:off x="6118240" y="2163390"/>
            <a:ext cx="1165058" cy="1137443"/>
          </a:xfrm>
          <a:prstGeom prst="ellipse">
            <a:avLst/>
          </a:pr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82118" tIns="41059" rIns="82118" bIns="41059" anchor="ctr">
            <a:normAutofit/>
          </a:bodyPr>
          <a:lstStyle/>
          <a:p>
            <a:pPr algn="ctr" defTabSz="914377" eaLnBrk="1" fontAlgn="auto" hangingPunct="1">
              <a:spcBef>
                <a:spcPts val="0"/>
              </a:spcBef>
              <a:spcAft>
                <a:spcPts val="0"/>
              </a:spcAft>
              <a:defRPr/>
            </a:pPr>
            <a:endParaRPr lang="en-US">
              <a:solidFill>
                <a:prstClr val="white"/>
              </a:solidFill>
            </a:endParaRPr>
          </a:p>
        </p:txBody>
      </p:sp>
      <p:sp>
        <p:nvSpPr>
          <p:cNvPr id="82" name="Oval 81"/>
          <p:cNvSpPr/>
          <p:nvPr/>
        </p:nvSpPr>
        <p:spPr>
          <a:xfrm>
            <a:off x="4696223" y="3906227"/>
            <a:ext cx="1165058" cy="1137443"/>
          </a:xfrm>
          <a:prstGeom prst="ellipse">
            <a:avLst/>
          </a:pr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82118" tIns="41059" rIns="82118" bIns="41059" anchor="ctr">
            <a:normAutofit/>
          </a:bodyPr>
          <a:lstStyle/>
          <a:p>
            <a:pPr algn="ctr" defTabSz="914377" eaLnBrk="1" fontAlgn="auto" hangingPunct="1">
              <a:spcBef>
                <a:spcPts val="0"/>
              </a:spcBef>
              <a:spcAft>
                <a:spcPts val="0"/>
              </a:spcAft>
              <a:defRPr/>
            </a:pPr>
            <a:endParaRPr lang="en-US">
              <a:solidFill>
                <a:prstClr val="white"/>
              </a:solidFill>
            </a:endParaRPr>
          </a:p>
        </p:txBody>
      </p:sp>
      <p:sp>
        <p:nvSpPr>
          <p:cNvPr id="83" name="Oval 82"/>
          <p:cNvSpPr/>
          <p:nvPr/>
        </p:nvSpPr>
        <p:spPr>
          <a:xfrm>
            <a:off x="6652579" y="3889209"/>
            <a:ext cx="1165058" cy="1137443"/>
          </a:xfrm>
          <a:prstGeom prst="ellipse">
            <a:avLst/>
          </a:pr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82118" tIns="41059" rIns="82118" bIns="41059" anchor="ctr">
            <a:normAutofit/>
          </a:bodyPr>
          <a:lstStyle/>
          <a:p>
            <a:pPr algn="ctr" defTabSz="914377" eaLnBrk="1" fontAlgn="auto" hangingPunct="1">
              <a:spcBef>
                <a:spcPts val="0"/>
              </a:spcBef>
              <a:spcAft>
                <a:spcPts val="0"/>
              </a:spcAft>
              <a:defRPr/>
            </a:pPr>
            <a:endParaRPr lang="en-US">
              <a:solidFill>
                <a:prstClr val="white"/>
              </a:solidFill>
            </a:endParaRPr>
          </a:p>
        </p:txBody>
      </p:sp>
      <p:sp>
        <p:nvSpPr>
          <p:cNvPr id="84" name="TextBox 83"/>
          <p:cNvSpPr txBox="1">
            <a:spLocks noChangeArrowheads="1"/>
          </p:cNvSpPr>
          <p:nvPr/>
        </p:nvSpPr>
        <p:spPr bwMode="auto">
          <a:xfrm>
            <a:off x="4313238" y="2398713"/>
            <a:ext cx="911225"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18" tIns="41059" rIns="82118" bIns="41059"/>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900" b="1">
                <a:solidFill>
                  <a:srgbClr val="595959"/>
                </a:solidFill>
              </a:rPr>
              <a:t>R</a:t>
            </a:r>
          </a:p>
        </p:txBody>
      </p:sp>
      <p:sp>
        <p:nvSpPr>
          <p:cNvPr id="85" name="TextBox 84"/>
          <p:cNvSpPr txBox="1">
            <a:spLocks noChangeArrowheads="1"/>
          </p:cNvSpPr>
          <p:nvPr/>
        </p:nvSpPr>
        <p:spPr bwMode="auto">
          <a:xfrm>
            <a:off x="6261100" y="2398713"/>
            <a:ext cx="911225"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18" tIns="41059" rIns="82118" bIns="41059"/>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900" b="1">
                <a:solidFill>
                  <a:srgbClr val="595959"/>
                </a:solidFill>
              </a:rPr>
              <a:t>R</a:t>
            </a:r>
          </a:p>
        </p:txBody>
      </p:sp>
      <p:sp>
        <p:nvSpPr>
          <p:cNvPr id="86" name="TextBox 85"/>
          <p:cNvSpPr txBox="1">
            <a:spLocks noChangeArrowheads="1"/>
          </p:cNvSpPr>
          <p:nvPr/>
        </p:nvSpPr>
        <p:spPr bwMode="auto">
          <a:xfrm>
            <a:off x="4775200" y="4116388"/>
            <a:ext cx="1001713"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18" tIns="41059" rIns="82118" bIns="41059"/>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900" b="1">
                <a:solidFill>
                  <a:srgbClr val="595959"/>
                </a:solidFill>
              </a:rPr>
              <a:t>P</a:t>
            </a:r>
          </a:p>
        </p:txBody>
      </p:sp>
      <p:sp>
        <p:nvSpPr>
          <p:cNvPr id="87" name="TextBox 86"/>
          <p:cNvSpPr txBox="1">
            <a:spLocks noChangeArrowheads="1"/>
          </p:cNvSpPr>
          <p:nvPr/>
        </p:nvSpPr>
        <p:spPr bwMode="auto">
          <a:xfrm>
            <a:off x="6786563" y="4116388"/>
            <a:ext cx="909637"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18" tIns="41059" rIns="82118" bIns="41059"/>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900" b="1">
                <a:solidFill>
                  <a:srgbClr val="595959"/>
                </a:solidFill>
              </a:rPr>
              <a:t>D</a:t>
            </a:r>
          </a:p>
        </p:txBody>
      </p:sp>
      <p:sp>
        <p:nvSpPr>
          <p:cNvPr id="88" name="TextBox 87"/>
          <p:cNvSpPr txBox="1">
            <a:spLocks noChangeArrowheads="1"/>
          </p:cNvSpPr>
          <p:nvPr/>
        </p:nvSpPr>
        <p:spPr bwMode="auto">
          <a:xfrm>
            <a:off x="1885950" y="1762125"/>
            <a:ext cx="18748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18" tIns="41059" rIns="82118" bIns="41059"/>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a:solidFill>
                  <a:srgbClr val="ED7D31"/>
                </a:solidFill>
              </a:rPr>
              <a:t>RECRUITEMENT</a:t>
            </a:r>
          </a:p>
        </p:txBody>
      </p:sp>
      <p:sp>
        <p:nvSpPr>
          <p:cNvPr id="89" name="TextBox 88"/>
          <p:cNvSpPr txBox="1">
            <a:spLocks noChangeArrowheads="1"/>
          </p:cNvSpPr>
          <p:nvPr/>
        </p:nvSpPr>
        <p:spPr bwMode="auto">
          <a:xfrm>
            <a:off x="2012950" y="2152650"/>
            <a:ext cx="1420813"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18" tIns="41059" rIns="82118" bIns="41059"/>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300" dirty="0">
                <a:solidFill>
                  <a:srgbClr val="262626"/>
                </a:solidFill>
              </a:rPr>
              <a:t>Targeted recruitment of Black, Indigenous Peoples, VMs and PWDs . </a:t>
            </a:r>
          </a:p>
        </p:txBody>
      </p:sp>
      <p:sp>
        <p:nvSpPr>
          <p:cNvPr id="90" name="TextBox 89"/>
          <p:cNvSpPr txBox="1">
            <a:spLocks noChangeArrowheads="1"/>
          </p:cNvSpPr>
          <p:nvPr/>
        </p:nvSpPr>
        <p:spPr bwMode="auto">
          <a:xfrm>
            <a:off x="9148763" y="3937000"/>
            <a:ext cx="187801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18" tIns="41059" rIns="82118" bIns="41059"/>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000">
                <a:solidFill>
                  <a:srgbClr val="70AD47"/>
                </a:solidFill>
              </a:rPr>
              <a:t>DEVELOPMENT</a:t>
            </a:r>
          </a:p>
        </p:txBody>
      </p:sp>
      <p:sp>
        <p:nvSpPr>
          <p:cNvPr id="91" name="TextBox 90"/>
          <p:cNvSpPr txBox="1">
            <a:spLocks noChangeArrowheads="1"/>
          </p:cNvSpPr>
          <p:nvPr/>
        </p:nvSpPr>
        <p:spPr bwMode="auto">
          <a:xfrm>
            <a:off x="9153525" y="4348163"/>
            <a:ext cx="1419225"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18" tIns="41059" rIns="82118" bIns="41059"/>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300">
                <a:solidFill>
                  <a:srgbClr val="262626"/>
                </a:solidFill>
              </a:rPr>
              <a:t>Targeted development programs with mentorship and sponsorship is required.</a:t>
            </a:r>
          </a:p>
        </p:txBody>
      </p:sp>
      <p:sp>
        <p:nvSpPr>
          <p:cNvPr id="92" name="TextBox 91"/>
          <p:cNvSpPr txBox="1">
            <a:spLocks noChangeArrowheads="1"/>
          </p:cNvSpPr>
          <p:nvPr/>
        </p:nvSpPr>
        <p:spPr bwMode="auto">
          <a:xfrm>
            <a:off x="8228013" y="1800225"/>
            <a:ext cx="138747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18" tIns="41059" rIns="82118" bIns="41059"/>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US" altLang="en-US" sz="2000">
                <a:solidFill>
                  <a:srgbClr val="1F9A8E"/>
                </a:solidFill>
              </a:rPr>
              <a:t>RETENTION</a:t>
            </a:r>
          </a:p>
        </p:txBody>
      </p:sp>
      <p:sp>
        <p:nvSpPr>
          <p:cNvPr id="93" name="TextBox 92"/>
          <p:cNvSpPr txBox="1"/>
          <p:nvPr/>
        </p:nvSpPr>
        <p:spPr>
          <a:xfrm>
            <a:off x="8281988" y="2219325"/>
            <a:ext cx="1419225" cy="1331913"/>
          </a:xfrm>
          <a:prstGeom prst="rect">
            <a:avLst/>
          </a:prstGeom>
          <a:noFill/>
        </p:spPr>
        <p:txBody>
          <a:bodyPr lIns="82118" tIns="41059" rIns="82118" bIns="41059">
            <a:normAutofit lnSpcReduction="10000"/>
          </a:bodyPr>
          <a:lstStyle/>
          <a:p>
            <a:pPr algn="r" defTabSz="914377" eaLnBrk="1" fontAlgn="auto" hangingPunct="1">
              <a:spcBef>
                <a:spcPts val="0"/>
              </a:spcBef>
              <a:spcAft>
                <a:spcPts val="0"/>
              </a:spcAft>
              <a:defRPr/>
            </a:pPr>
            <a:r>
              <a:rPr lang="en-US" sz="1300" dirty="0">
                <a:solidFill>
                  <a:prstClr val="black">
                    <a:lumMod val="85000"/>
                    <a:lumOff val="15000"/>
                  </a:prstClr>
                </a:solidFill>
                <a:latin typeface="+mn-lt"/>
              </a:rPr>
              <a:t>All employees, especially the racialized people need to feel that they are included and hence would want to stay . </a:t>
            </a:r>
          </a:p>
        </p:txBody>
      </p:sp>
      <p:sp>
        <p:nvSpPr>
          <p:cNvPr id="94" name="TextBox 93"/>
          <p:cNvSpPr txBox="1"/>
          <p:nvPr/>
        </p:nvSpPr>
        <p:spPr>
          <a:xfrm>
            <a:off x="1843088" y="3937000"/>
            <a:ext cx="1455737" cy="466725"/>
          </a:xfrm>
          <a:prstGeom prst="rect">
            <a:avLst/>
          </a:prstGeom>
          <a:noFill/>
        </p:spPr>
        <p:txBody>
          <a:bodyPr lIns="82118" tIns="41059" rIns="82118" bIns="41059">
            <a:normAutofit fontScale="92500"/>
          </a:bodyPr>
          <a:lstStyle/>
          <a:p>
            <a:pPr algn="r" defTabSz="914377" eaLnBrk="1" fontAlgn="auto" hangingPunct="1">
              <a:spcBef>
                <a:spcPts val="0"/>
              </a:spcBef>
              <a:spcAft>
                <a:spcPts val="0"/>
              </a:spcAft>
              <a:defRPr/>
            </a:pPr>
            <a:r>
              <a:rPr lang="en-US" sz="2000" dirty="0">
                <a:solidFill>
                  <a:srgbClr val="D42639"/>
                </a:solidFill>
                <a:latin typeface="+mn-lt"/>
              </a:rPr>
              <a:t>PROMOTION</a:t>
            </a:r>
          </a:p>
        </p:txBody>
      </p:sp>
      <p:sp>
        <p:nvSpPr>
          <p:cNvPr id="95" name="TextBox 94"/>
          <p:cNvSpPr txBox="1">
            <a:spLocks noChangeArrowheads="1"/>
          </p:cNvSpPr>
          <p:nvPr/>
        </p:nvSpPr>
        <p:spPr bwMode="auto">
          <a:xfrm>
            <a:off x="1268413" y="4348163"/>
            <a:ext cx="2030412"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18" tIns="41059" rIns="82118" bIns="41059"/>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US" altLang="en-US" sz="1300">
                <a:solidFill>
                  <a:srgbClr val="262626"/>
                </a:solidFill>
              </a:rPr>
              <a:t>Racialized employees stagnated should be developed, sponsored and promoted to the Executive Cadre as well.. </a:t>
            </a:r>
          </a:p>
        </p:txBody>
      </p:sp>
      <p:grpSp>
        <p:nvGrpSpPr>
          <p:cNvPr id="96" name="Group 95"/>
          <p:cNvGrpSpPr/>
          <p:nvPr/>
        </p:nvGrpSpPr>
        <p:grpSpPr>
          <a:xfrm>
            <a:off x="9888083" y="2267801"/>
            <a:ext cx="684667" cy="668439"/>
            <a:chOff x="8631238" y="1792288"/>
            <a:chExt cx="2851151" cy="2851150"/>
          </a:xfrm>
          <a:solidFill>
            <a:schemeClr val="accent3">
              <a:lumMod val="75000"/>
              <a:lumOff val="25000"/>
            </a:schemeClr>
          </a:solidFill>
        </p:grpSpPr>
        <p:sp>
          <p:nvSpPr>
            <p:cNvPr id="97" name="Freeform 18"/>
            <p:cNvSpPr>
              <a:spLocks noEditPoints="1"/>
            </p:cNvSpPr>
            <p:nvPr/>
          </p:nvSpPr>
          <p:spPr bwMode="auto">
            <a:xfrm>
              <a:off x="8631238" y="2963863"/>
              <a:ext cx="1614488" cy="1679575"/>
            </a:xfrm>
            <a:custGeom>
              <a:avLst/>
              <a:gdLst>
                <a:gd name="T0" fmla="*/ 861 w 896"/>
                <a:gd name="T1" fmla="*/ 560 h 922"/>
                <a:gd name="T2" fmla="*/ 804 w 896"/>
                <a:gd name="T3" fmla="*/ 526 h 922"/>
                <a:gd name="T4" fmla="*/ 810 w 896"/>
                <a:gd name="T5" fmla="*/ 461 h 922"/>
                <a:gd name="T6" fmla="*/ 804 w 896"/>
                <a:gd name="T7" fmla="*/ 396 h 922"/>
                <a:gd name="T8" fmla="*/ 861 w 896"/>
                <a:gd name="T9" fmla="*/ 363 h 922"/>
                <a:gd name="T10" fmla="*/ 886 w 896"/>
                <a:gd name="T11" fmla="*/ 330 h 922"/>
                <a:gd name="T12" fmla="*/ 881 w 896"/>
                <a:gd name="T13" fmla="*/ 290 h 922"/>
                <a:gd name="T14" fmla="*/ 813 w 896"/>
                <a:gd name="T15" fmla="*/ 172 h 922"/>
                <a:gd name="T16" fmla="*/ 740 w 896"/>
                <a:gd name="T17" fmla="*/ 153 h 922"/>
                <a:gd name="T18" fmla="*/ 683 w 896"/>
                <a:gd name="T19" fmla="*/ 186 h 922"/>
                <a:gd name="T20" fmla="*/ 569 w 896"/>
                <a:gd name="T21" fmla="*/ 121 h 922"/>
                <a:gd name="T22" fmla="*/ 569 w 896"/>
                <a:gd name="T23" fmla="*/ 54 h 922"/>
                <a:gd name="T24" fmla="*/ 516 w 896"/>
                <a:gd name="T25" fmla="*/ 0 h 922"/>
                <a:gd name="T26" fmla="*/ 380 w 896"/>
                <a:gd name="T27" fmla="*/ 0 h 922"/>
                <a:gd name="T28" fmla="*/ 327 w 896"/>
                <a:gd name="T29" fmla="*/ 54 h 922"/>
                <a:gd name="T30" fmla="*/ 327 w 896"/>
                <a:gd name="T31" fmla="*/ 121 h 922"/>
                <a:gd name="T32" fmla="*/ 214 w 896"/>
                <a:gd name="T33" fmla="*/ 186 h 922"/>
                <a:gd name="T34" fmla="*/ 156 w 896"/>
                <a:gd name="T35" fmla="*/ 153 h 922"/>
                <a:gd name="T36" fmla="*/ 83 w 896"/>
                <a:gd name="T37" fmla="*/ 172 h 922"/>
                <a:gd name="T38" fmla="*/ 15 w 896"/>
                <a:gd name="T39" fmla="*/ 289 h 922"/>
                <a:gd name="T40" fmla="*/ 35 w 896"/>
                <a:gd name="T41" fmla="*/ 363 h 922"/>
                <a:gd name="T42" fmla="*/ 93 w 896"/>
                <a:gd name="T43" fmla="*/ 396 h 922"/>
                <a:gd name="T44" fmla="*/ 86 w 896"/>
                <a:gd name="T45" fmla="*/ 461 h 922"/>
                <a:gd name="T46" fmla="*/ 93 w 896"/>
                <a:gd name="T47" fmla="*/ 527 h 922"/>
                <a:gd name="T48" fmla="*/ 35 w 896"/>
                <a:gd name="T49" fmla="*/ 560 h 922"/>
                <a:gd name="T50" fmla="*/ 15 w 896"/>
                <a:gd name="T51" fmla="*/ 633 h 922"/>
                <a:gd name="T52" fmla="*/ 83 w 896"/>
                <a:gd name="T53" fmla="*/ 750 h 922"/>
                <a:gd name="T54" fmla="*/ 115 w 896"/>
                <a:gd name="T55" fmla="*/ 775 h 922"/>
                <a:gd name="T56" fmla="*/ 156 w 896"/>
                <a:gd name="T57" fmla="*/ 770 h 922"/>
                <a:gd name="T58" fmla="*/ 214 w 896"/>
                <a:gd name="T59" fmla="*/ 736 h 922"/>
                <a:gd name="T60" fmla="*/ 327 w 896"/>
                <a:gd name="T61" fmla="*/ 802 h 922"/>
                <a:gd name="T62" fmla="*/ 327 w 896"/>
                <a:gd name="T63" fmla="*/ 868 h 922"/>
                <a:gd name="T64" fmla="*/ 380 w 896"/>
                <a:gd name="T65" fmla="*/ 922 h 922"/>
                <a:gd name="T66" fmla="*/ 516 w 896"/>
                <a:gd name="T67" fmla="*/ 922 h 922"/>
                <a:gd name="T68" fmla="*/ 569 w 896"/>
                <a:gd name="T69" fmla="*/ 868 h 922"/>
                <a:gd name="T70" fmla="*/ 569 w 896"/>
                <a:gd name="T71" fmla="*/ 802 h 922"/>
                <a:gd name="T72" fmla="*/ 682 w 896"/>
                <a:gd name="T73" fmla="*/ 736 h 922"/>
                <a:gd name="T74" fmla="*/ 740 w 896"/>
                <a:gd name="T75" fmla="*/ 770 h 922"/>
                <a:gd name="T76" fmla="*/ 813 w 896"/>
                <a:gd name="T77" fmla="*/ 750 h 922"/>
                <a:gd name="T78" fmla="*/ 881 w 896"/>
                <a:gd name="T79" fmla="*/ 633 h 922"/>
                <a:gd name="T80" fmla="*/ 861 w 896"/>
                <a:gd name="T81" fmla="*/ 560 h 922"/>
                <a:gd name="T82" fmla="*/ 448 w 896"/>
                <a:gd name="T83" fmla="*/ 689 h 922"/>
                <a:gd name="T84" fmla="*/ 221 w 896"/>
                <a:gd name="T85" fmla="*/ 461 h 922"/>
                <a:gd name="T86" fmla="*/ 448 w 896"/>
                <a:gd name="T87" fmla="*/ 234 h 922"/>
                <a:gd name="T88" fmla="*/ 676 w 896"/>
                <a:gd name="T89" fmla="*/ 461 h 922"/>
                <a:gd name="T90" fmla="*/ 448 w 896"/>
                <a:gd name="T91" fmla="*/ 689 h 922"/>
                <a:gd name="T92" fmla="*/ 448 w 896"/>
                <a:gd name="T93" fmla="*/ 689 h 922"/>
                <a:gd name="T94" fmla="*/ 448 w 896"/>
                <a:gd name="T95" fmla="*/ 689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96" h="922">
                  <a:moveTo>
                    <a:pt x="861" y="560"/>
                  </a:moveTo>
                  <a:cubicBezTo>
                    <a:pt x="804" y="526"/>
                    <a:pt x="804" y="526"/>
                    <a:pt x="804" y="526"/>
                  </a:cubicBezTo>
                  <a:cubicBezTo>
                    <a:pt x="808" y="505"/>
                    <a:pt x="810" y="484"/>
                    <a:pt x="810" y="461"/>
                  </a:cubicBezTo>
                  <a:cubicBezTo>
                    <a:pt x="810" y="439"/>
                    <a:pt x="808" y="417"/>
                    <a:pt x="804" y="396"/>
                  </a:cubicBezTo>
                  <a:cubicBezTo>
                    <a:pt x="861" y="363"/>
                    <a:pt x="861" y="363"/>
                    <a:pt x="861" y="363"/>
                  </a:cubicBezTo>
                  <a:cubicBezTo>
                    <a:pt x="874" y="356"/>
                    <a:pt x="883" y="344"/>
                    <a:pt x="886" y="330"/>
                  </a:cubicBezTo>
                  <a:cubicBezTo>
                    <a:pt x="890" y="316"/>
                    <a:pt x="888" y="302"/>
                    <a:pt x="881" y="290"/>
                  </a:cubicBezTo>
                  <a:cubicBezTo>
                    <a:pt x="813" y="172"/>
                    <a:pt x="813" y="172"/>
                    <a:pt x="813" y="172"/>
                  </a:cubicBezTo>
                  <a:cubicBezTo>
                    <a:pt x="799" y="147"/>
                    <a:pt x="766" y="138"/>
                    <a:pt x="740" y="153"/>
                  </a:cubicBezTo>
                  <a:cubicBezTo>
                    <a:pt x="683" y="186"/>
                    <a:pt x="683" y="186"/>
                    <a:pt x="683" y="186"/>
                  </a:cubicBezTo>
                  <a:cubicBezTo>
                    <a:pt x="649" y="158"/>
                    <a:pt x="611" y="136"/>
                    <a:pt x="569" y="121"/>
                  </a:cubicBezTo>
                  <a:cubicBezTo>
                    <a:pt x="569" y="54"/>
                    <a:pt x="569" y="54"/>
                    <a:pt x="569" y="54"/>
                  </a:cubicBezTo>
                  <a:cubicBezTo>
                    <a:pt x="569" y="24"/>
                    <a:pt x="545" y="0"/>
                    <a:pt x="516" y="0"/>
                  </a:cubicBezTo>
                  <a:cubicBezTo>
                    <a:pt x="380" y="0"/>
                    <a:pt x="380" y="0"/>
                    <a:pt x="380" y="0"/>
                  </a:cubicBezTo>
                  <a:cubicBezTo>
                    <a:pt x="351" y="0"/>
                    <a:pt x="327" y="24"/>
                    <a:pt x="327" y="54"/>
                  </a:cubicBezTo>
                  <a:cubicBezTo>
                    <a:pt x="327" y="121"/>
                    <a:pt x="327" y="121"/>
                    <a:pt x="327" y="121"/>
                  </a:cubicBezTo>
                  <a:cubicBezTo>
                    <a:pt x="285" y="136"/>
                    <a:pt x="247" y="158"/>
                    <a:pt x="214" y="186"/>
                  </a:cubicBezTo>
                  <a:cubicBezTo>
                    <a:pt x="156" y="153"/>
                    <a:pt x="156" y="153"/>
                    <a:pt x="156" y="153"/>
                  </a:cubicBezTo>
                  <a:cubicBezTo>
                    <a:pt x="130" y="138"/>
                    <a:pt x="98" y="147"/>
                    <a:pt x="83" y="172"/>
                  </a:cubicBezTo>
                  <a:cubicBezTo>
                    <a:pt x="15" y="289"/>
                    <a:pt x="15" y="289"/>
                    <a:pt x="15" y="289"/>
                  </a:cubicBezTo>
                  <a:cubicBezTo>
                    <a:pt x="0" y="315"/>
                    <a:pt x="9" y="348"/>
                    <a:pt x="35" y="363"/>
                  </a:cubicBezTo>
                  <a:cubicBezTo>
                    <a:pt x="93" y="396"/>
                    <a:pt x="93" y="396"/>
                    <a:pt x="93" y="396"/>
                  </a:cubicBezTo>
                  <a:cubicBezTo>
                    <a:pt x="89" y="417"/>
                    <a:pt x="86" y="439"/>
                    <a:pt x="86" y="461"/>
                  </a:cubicBezTo>
                  <a:cubicBezTo>
                    <a:pt x="86" y="484"/>
                    <a:pt x="89" y="505"/>
                    <a:pt x="93" y="527"/>
                  </a:cubicBezTo>
                  <a:cubicBezTo>
                    <a:pt x="35" y="560"/>
                    <a:pt x="35" y="560"/>
                    <a:pt x="35" y="560"/>
                  </a:cubicBezTo>
                  <a:cubicBezTo>
                    <a:pt x="9" y="575"/>
                    <a:pt x="0" y="607"/>
                    <a:pt x="15" y="633"/>
                  </a:cubicBezTo>
                  <a:cubicBezTo>
                    <a:pt x="83" y="750"/>
                    <a:pt x="83" y="750"/>
                    <a:pt x="83" y="750"/>
                  </a:cubicBezTo>
                  <a:cubicBezTo>
                    <a:pt x="90" y="763"/>
                    <a:pt x="102" y="772"/>
                    <a:pt x="115" y="775"/>
                  </a:cubicBezTo>
                  <a:cubicBezTo>
                    <a:pt x="129" y="779"/>
                    <a:pt x="144" y="777"/>
                    <a:pt x="156" y="770"/>
                  </a:cubicBezTo>
                  <a:cubicBezTo>
                    <a:pt x="214" y="736"/>
                    <a:pt x="214" y="736"/>
                    <a:pt x="214" y="736"/>
                  </a:cubicBezTo>
                  <a:cubicBezTo>
                    <a:pt x="247" y="765"/>
                    <a:pt x="285" y="787"/>
                    <a:pt x="327" y="802"/>
                  </a:cubicBezTo>
                  <a:cubicBezTo>
                    <a:pt x="327" y="868"/>
                    <a:pt x="327" y="868"/>
                    <a:pt x="327" y="868"/>
                  </a:cubicBezTo>
                  <a:cubicBezTo>
                    <a:pt x="327" y="898"/>
                    <a:pt x="351" y="922"/>
                    <a:pt x="380" y="922"/>
                  </a:cubicBezTo>
                  <a:cubicBezTo>
                    <a:pt x="516" y="922"/>
                    <a:pt x="516" y="922"/>
                    <a:pt x="516" y="922"/>
                  </a:cubicBezTo>
                  <a:cubicBezTo>
                    <a:pt x="545" y="922"/>
                    <a:pt x="569" y="898"/>
                    <a:pt x="569" y="868"/>
                  </a:cubicBezTo>
                  <a:cubicBezTo>
                    <a:pt x="569" y="802"/>
                    <a:pt x="569" y="802"/>
                    <a:pt x="569" y="802"/>
                  </a:cubicBezTo>
                  <a:cubicBezTo>
                    <a:pt x="611" y="787"/>
                    <a:pt x="649" y="765"/>
                    <a:pt x="682" y="736"/>
                  </a:cubicBezTo>
                  <a:cubicBezTo>
                    <a:pt x="740" y="770"/>
                    <a:pt x="740" y="770"/>
                    <a:pt x="740" y="770"/>
                  </a:cubicBezTo>
                  <a:cubicBezTo>
                    <a:pt x="766" y="785"/>
                    <a:pt x="799" y="776"/>
                    <a:pt x="813" y="750"/>
                  </a:cubicBezTo>
                  <a:cubicBezTo>
                    <a:pt x="881" y="633"/>
                    <a:pt x="881" y="633"/>
                    <a:pt x="881" y="633"/>
                  </a:cubicBezTo>
                  <a:cubicBezTo>
                    <a:pt x="896" y="607"/>
                    <a:pt x="887" y="575"/>
                    <a:pt x="861" y="560"/>
                  </a:cubicBezTo>
                  <a:close/>
                  <a:moveTo>
                    <a:pt x="448" y="689"/>
                  </a:moveTo>
                  <a:cubicBezTo>
                    <a:pt x="323" y="689"/>
                    <a:pt x="221" y="587"/>
                    <a:pt x="221" y="461"/>
                  </a:cubicBezTo>
                  <a:cubicBezTo>
                    <a:pt x="221" y="336"/>
                    <a:pt x="323" y="234"/>
                    <a:pt x="448" y="234"/>
                  </a:cubicBezTo>
                  <a:cubicBezTo>
                    <a:pt x="574" y="234"/>
                    <a:pt x="676" y="336"/>
                    <a:pt x="676" y="461"/>
                  </a:cubicBezTo>
                  <a:cubicBezTo>
                    <a:pt x="676" y="587"/>
                    <a:pt x="574" y="689"/>
                    <a:pt x="448" y="689"/>
                  </a:cubicBezTo>
                  <a:close/>
                  <a:moveTo>
                    <a:pt x="448" y="689"/>
                  </a:moveTo>
                  <a:cubicBezTo>
                    <a:pt x="448" y="689"/>
                    <a:pt x="448" y="689"/>
                    <a:pt x="448" y="6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ormAutofit/>
            </a:bodyPr>
            <a:lstStyle/>
            <a:p>
              <a:pPr defTabSz="914377" eaLnBrk="1" fontAlgn="auto" hangingPunct="1">
                <a:spcBef>
                  <a:spcPts val="0"/>
                </a:spcBef>
                <a:spcAft>
                  <a:spcPts val="0"/>
                </a:spcAft>
                <a:defRPr/>
              </a:pPr>
              <a:endParaRPr lang="en-US">
                <a:solidFill>
                  <a:prstClr val="black"/>
                </a:solidFill>
                <a:latin typeface="+mn-lt"/>
              </a:endParaRPr>
            </a:p>
          </p:txBody>
        </p:sp>
        <p:sp>
          <p:nvSpPr>
            <p:cNvPr id="98" name="Freeform 19"/>
            <p:cNvSpPr>
              <a:spLocks noEditPoints="1"/>
            </p:cNvSpPr>
            <p:nvPr/>
          </p:nvSpPr>
          <p:spPr bwMode="auto">
            <a:xfrm>
              <a:off x="9123363" y="3484563"/>
              <a:ext cx="630238" cy="638175"/>
            </a:xfrm>
            <a:custGeom>
              <a:avLst/>
              <a:gdLst>
                <a:gd name="T0" fmla="*/ 175 w 350"/>
                <a:gd name="T1" fmla="*/ 0 h 350"/>
                <a:gd name="T2" fmla="*/ 0 w 350"/>
                <a:gd name="T3" fmla="*/ 175 h 350"/>
                <a:gd name="T4" fmla="*/ 175 w 350"/>
                <a:gd name="T5" fmla="*/ 350 h 350"/>
                <a:gd name="T6" fmla="*/ 350 w 350"/>
                <a:gd name="T7" fmla="*/ 175 h 350"/>
                <a:gd name="T8" fmla="*/ 175 w 350"/>
                <a:gd name="T9" fmla="*/ 0 h 350"/>
                <a:gd name="T10" fmla="*/ 175 w 350"/>
                <a:gd name="T11" fmla="*/ 0 h 350"/>
                <a:gd name="T12" fmla="*/ 175 w 350"/>
                <a:gd name="T13" fmla="*/ 0 h 350"/>
              </a:gdLst>
              <a:ahLst/>
              <a:cxnLst>
                <a:cxn ang="0">
                  <a:pos x="T0" y="T1"/>
                </a:cxn>
                <a:cxn ang="0">
                  <a:pos x="T2" y="T3"/>
                </a:cxn>
                <a:cxn ang="0">
                  <a:pos x="T4" y="T5"/>
                </a:cxn>
                <a:cxn ang="0">
                  <a:pos x="T6" y="T7"/>
                </a:cxn>
                <a:cxn ang="0">
                  <a:pos x="T8" y="T9"/>
                </a:cxn>
                <a:cxn ang="0">
                  <a:pos x="T10" y="T11"/>
                </a:cxn>
                <a:cxn ang="0">
                  <a:pos x="T12" y="T13"/>
                </a:cxn>
              </a:cxnLst>
              <a:rect l="0" t="0" r="r" b="b"/>
              <a:pathLst>
                <a:path w="350" h="350">
                  <a:moveTo>
                    <a:pt x="175" y="0"/>
                  </a:moveTo>
                  <a:cubicBezTo>
                    <a:pt x="79" y="0"/>
                    <a:pt x="0" y="79"/>
                    <a:pt x="0" y="175"/>
                  </a:cubicBezTo>
                  <a:cubicBezTo>
                    <a:pt x="0" y="272"/>
                    <a:pt x="79" y="350"/>
                    <a:pt x="175" y="350"/>
                  </a:cubicBezTo>
                  <a:cubicBezTo>
                    <a:pt x="272" y="350"/>
                    <a:pt x="350" y="272"/>
                    <a:pt x="350" y="175"/>
                  </a:cubicBezTo>
                  <a:cubicBezTo>
                    <a:pt x="350" y="79"/>
                    <a:pt x="272" y="0"/>
                    <a:pt x="175" y="0"/>
                  </a:cubicBezTo>
                  <a:close/>
                  <a:moveTo>
                    <a:pt x="175" y="0"/>
                  </a:moveTo>
                  <a:cubicBezTo>
                    <a:pt x="175" y="0"/>
                    <a:pt x="175" y="0"/>
                    <a:pt x="17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ormAutofit fontScale="25000" lnSpcReduction="20000"/>
            </a:bodyPr>
            <a:lstStyle/>
            <a:p>
              <a:pPr defTabSz="914377" eaLnBrk="1" fontAlgn="auto" hangingPunct="1">
                <a:spcBef>
                  <a:spcPts val="0"/>
                </a:spcBef>
                <a:spcAft>
                  <a:spcPts val="0"/>
                </a:spcAft>
                <a:defRPr/>
              </a:pPr>
              <a:endParaRPr lang="en-US">
                <a:solidFill>
                  <a:prstClr val="black"/>
                </a:solidFill>
                <a:latin typeface="+mn-lt"/>
              </a:endParaRPr>
            </a:p>
          </p:txBody>
        </p:sp>
        <p:sp>
          <p:nvSpPr>
            <p:cNvPr id="99" name="Freeform 20"/>
            <p:cNvSpPr>
              <a:spLocks noEditPoints="1"/>
            </p:cNvSpPr>
            <p:nvPr/>
          </p:nvSpPr>
          <p:spPr bwMode="auto">
            <a:xfrm>
              <a:off x="9153526" y="1792288"/>
              <a:ext cx="2328863" cy="2459038"/>
            </a:xfrm>
            <a:custGeom>
              <a:avLst/>
              <a:gdLst>
                <a:gd name="T0" fmla="*/ 1227 w 1292"/>
                <a:gd name="T1" fmla="*/ 972 h 1350"/>
                <a:gd name="T2" fmla="*/ 1027 w 1292"/>
                <a:gd name="T3" fmla="*/ 904 h 1350"/>
                <a:gd name="T4" fmla="*/ 446 w 1292"/>
                <a:gd name="T5" fmla="*/ 277 h 1350"/>
                <a:gd name="T6" fmla="*/ 392 w 1292"/>
                <a:gd name="T7" fmla="*/ 74 h 1350"/>
                <a:gd name="T8" fmla="*/ 218 w 1292"/>
                <a:gd name="T9" fmla="*/ 3 h 1350"/>
                <a:gd name="T10" fmla="*/ 199 w 1292"/>
                <a:gd name="T11" fmla="*/ 17 h 1350"/>
                <a:gd name="T12" fmla="*/ 203 w 1292"/>
                <a:gd name="T13" fmla="*/ 39 h 1350"/>
                <a:gd name="T14" fmla="*/ 265 w 1292"/>
                <a:gd name="T15" fmla="*/ 105 h 1350"/>
                <a:gd name="T16" fmla="*/ 273 w 1292"/>
                <a:gd name="T17" fmla="*/ 127 h 1350"/>
                <a:gd name="T18" fmla="*/ 263 w 1292"/>
                <a:gd name="T19" fmla="*/ 149 h 1350"/>
                <a:gd name="T20" fmla="*/ 149 w 1292"/>
                <a:gd name="T21" fmla="*/ 254 h 1350"/>
                <a:gd name="T22" fmla="*/ 106 w 1292"/>
                <a:gd name="T23" fmla="*/ 253 h 1350"/>
                <a:gd name="T24" fmla="*/ 45 w 1292"/>
                <a:gd name="T25" fmla="*/ 187 h 1350"/>
                <a:gd name="T26" fmla="*/ 23 w 1292"/>
                <a:gd name="T27" fmla="*/ 181 h 1350"/>
                <a:gd name="T28" fmla="*/ 8 w 1292"/>
                <a:gd name="T29" fmla="*/ 199 h 1350"/>
                <a:gd name="T30" fmla="*/ 65 w 1292"/>
                <a:gd name="T31" fmla="*/ 377 h 1350"/>
                <a:gd name="T32" fmla="*/ 264 w 1292"/>
                <a:gd name="T33" fmla="*/ 446 h 1350"/>
                <a:gd name="T34" fmla="*/ 846 w 1292"/>
                <a:gd name="T35" fmla="*/ 1072 h 1350"/>
                <a:gd name="T36" fmla="*/ 900 w 1292"/>
                <a:gd name="T37" fmla="*/ 1276 h 1350"/>
                <a:gd name="T38" fmla="*/ 1074 w 1292"/>
                <a:gd name="T39" fmla="*/ 1346 h 1350"/>
                <a:gd name="T40" fmla="*/ 1093 w 1292"/>
                <a:gd name="T41" fmla="*/ 1333 h 1350"/>
                <a:gd name="T42" fmla="*/ 1088 w 1292"/>
                <a:gd name="T43" fmla="*/ 1310 h 1350"/>
                <a:gd name="T44" fmla="*/ 1027 w 1292"/>
                <a:gd name="T45" fmla="*/ 1244 h 1350"/>
                <a:gd name="T46" fmla="*/ 1029 w 1292"/>
                <a:gd name="T47" fmla="*/ 1201 h 1350"/>
                <a:gd name="T48" fmla="*/ 1142 w 1292"/>
                <a:gd name="T49" fmla="*/ 1095 h 1350"/>
                <a:gd name="T50" fmla="*/ 1186 w 1292"/>
                <a:gd name="T51" fmla="*/ 1097 h 1350"/>
                <a:gd name="T52" fmla="*/ 1247 w 1292"/>
                <a:gd name="T53" fmla="*/ 1163 h 1350"/>
                <a:gd name="T54" fmla="*/ 1269 w 1292"/>
                <a:gd name="T55" fmla="*/ 1169 h 1350"/>
                <a:gd name="T56" fmla="*/ 1284 w 1292"/>
                <a:gd name="T57" fmla="*/ 1151 h 1350"/>
                <a:gd name="T58" fmla="*/ 1227 w 1292"/>
                <a:gd name="T59" fmla="*/ 972 h 1350"/>
                <a:gd name="T60" fmla="*/ 1227 w 1292"/>
                <a:gd name="T61" fmla="*/ 972 h 1350"/>
                <a:gd name="T62" fmla="*/ 1227 w 1292"/>
                <a:gd name="T63" fmla="*/ 972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92" h="1350">
                  <a:moveTo>
                    <a:pt x="1227" y="972"/>
                  </a:moveTo>
                  <a:cubicBezTo>
                    <a:pt x="1174" y="915"/>
                    <a:pt x="1099" y="892"/>
                    <a:pt x="1027" y="904"/>
                  </a:cubicBezTo>
                  <a:cubicBezTo>
                    <a:pt x="446" y="277"/>
                    <a:pt x="446" y="277"/>
                    <a:pt x="446" y="277"/>
                  </a:cubicBezTo>
                  <a:cubicBezTo>
                    <a:pt x="462" y="207"/>
                    <a:pt x="445" y="130"/>
                    <a:pt x="392" y="74"/>
                  </a:cubicBezTo>
                  <a:cubicBezTo>
                    <a:pt x="346" y="23"/>
                    <a:pt x="281" y="0"/>
                    <a:pt x="218" y="3"/>
                  </a:cubicBezTo>
                  <a:cubicBezTo>
                    <a:pt x="210" y="4"/>
                    <a:pt x="202" y="9"/>
                    <a:pt x="199" y="17"/>
                  </a:cubicBezTo>
                  <a:cubicBezTo>
                    <a:pt x="196" y="24"/>
                    <a:pt x="198" y="33"/>
                    <a:pt x="203" y="39"/>
                  </a:cubicBezTo>
                  <a:cubicBezTo>
                    <a:pt x="265" y="105"/>
                    <a:pt x="265" y="105"/>
                    <a:pt x="265" y="105"/>
                  </a:cubicBezTo>
                  <a:cubicBezTo>
                    <a:pt x="270" y="111"/>
                    <a:pt x="273" y="119"/>
                    <a:pt x="273" y="127"/>
                  </a:cubicBezTo>
                  <a:cubicBezTo>
                    <a:pt x="272" y="135"/>
                    <a:pt x="269" y="143"/>
                    <a:pt x="263" y="149"/>
                  </a:cubicBezTo>
                  <a:cubicBezTo>
                    <a:pt x="149" y="254"/>
                    <a:pt x="149" y="254"/>
                    <a:pt x="149" y="254"/>
                  </a:cubicBezTo>
                  <a:cubicBezTo>
                    <a:pt x="137" y="266"/>
                    <a:pt x="118" y="265"/>
                    <a:pt x="106" y="253"/>
                  </a:cubicBezTo>
                  <a:cubicBezTo>
                    <a:pt x="45" y="187"/>
                    <a:pt x="45" y="187"/>
                    <a:pt x="45" y="187"/>
                  </a:cubicBezTo>
                  <a:cubicBezTo>
                    <a:pt x="39" y="180"/>
                    <a:pt x="30" y="178"/>
                    <a:pt x="23" y="181"/>
                  </a:cubicBezTo>
                  <a:cubicBezTo>
                    <a:pt x="15" y="183"/>
                    <a:pt x="9" y="190"/>
                    <a:pt x="8" y="199"/>
                  </a:cubicBezTo>
                  <a:cubicBezTo>
                    <a:pt x="0" y="262"/>
                    <a:pt x="18" y="327"/>
                    <a:pt x="65" y="377"/>
                  </a:cubicBezTo>
                  <a:cubicBezTo>
                    <a:pt x="118" y="434"/>
                    <a:pt x="193" y="457"/>
                    <a:pt x="264" y="446"/>
                  </a:cubicBezTo>
                  <a:cubicBezTo>
                    <a:pt x="846" y="1072"/>
                    <a:pt x="846" y="1072"/>
                    <a:pt x="846" y="1072"/>
                  </a:cubicBezTo>
                  <a:cubicBezTo>
                    <a:pt x="829" y="1142"/>
                    <a:pt x="847" y="1219"/>
                    <a:pt x="900" y="1276"/>
                  </a:cubicBezTo>
                  <a:cubicBezTo>
                    <a:pt x="946" y="1326"/>
                    <a:pt x="1010" y="1350"/>
                    <a:pt x="1074" y="1346"/>
                  </a:cubicBezTo>
                  <a:cubicBezTo>
                    <a:pt x="1082" y="1346"/>
                    <a:pt x="1089" y="1341"/>
                    <a:pt x="1093" y="1333"/>
                  </a:cubicBezTo>
                  <a:cubicBezTo>
                    <a:pt x="1096" y="1325"/>
                    <a:pt x="1094" y="1316"/>
                    <a:pt x="1088" y="1310"/>
                  </a:cubicBezTo>
                  <a:cubicBezTo>
                    <a:pt x="1027" y="1244"/>
                    <a:pt x="1027" y="1244"/>
                    <a:pt x="1027" y="1244"/>
                  </a:cubicBezTo>
                  <a:cubicBezTo>
                    <a:pt x="1016" y="1232"/>
                    <a:pt x="1016" y="1212"/>
                    <a:pt x="1029" y="1201"/>
                  </a:cubicBezTo>
                  <a:cubicBezTo>
                    <a:pt x="1142" y="1095"/>
                    <a:pt x="1142" y="1095"/>
                    <a:pt x="1142" y="1095"/>
                  </a:cubicBezTo>
                  <a:cubicBezTo>
                    <a:pt x="1155" y="1084"/>
                    <a:pt x="1174" y="1085"/>
                    <a:pt x="1186" y="1097"/>
                  </a:cubicBezTo>
                  <a:cubicBezTo>
                    <a:pt x="1247" y="1163"/>
                    <a:pt x="1247" y="1163"/>
                    <a:pt x="1247" y="1163"/>
                  </a:cubicBezTo>
                  <a:cubicBezTo>
                    <a:pt x="1253" y="1169"/>
                    <a:pt x="1261" y="1172"/>
                    <a:pt x="1269" y="1169"/>
                  </a:cubicBezTo>
                  <a:cubicBezTo>
                    <a:pt x="1277" y="1166"/>
                    <a:pt x="1283" y="1159"/>
                    <a:pt x="1284" y="1151"/>
                  </a:cubicBezTo>
                  <a:cubicBezTo>
                    <a:pt x="1292" y="1088"/>
                    <a:pt x="1274" y="1022"/>
                    <a:pt x="1227" y="972"/>
                  </a:cubicBezTo>
                  <a:close/>
                  <a:moveTo>
                    <a:pt x="1227" y="972"/>
                  </a:moveTo>
                  <a:cubicBezTo>
                    <a:pt x="1227" y="972"/>
                    <a:pt x="1227" y="972"/>
                    <a:pt x="1227" y="9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ormAutofit/>
            </a:bodyPr>
            <a:lstStyle/>
            <a:p>
              <a:pPr defTabSz="914377" eaLnBrk="1" fontAlgn="auto" hangingPunct="1">
                <a:spcBef>
                  <a:spcPts val="0"/>
                </a:spcBef>
                <a:spcAft>
                  <a:spcPts val="0"/>
                </a:spcAft>
                <a:defRPr/>
              </a:pPr>
              <a:endParaRPr lang="en-US">
                <a:solidFill>
                  <a:prstClr val="black"/>
                </a:solidFill>
                <a:latin typeface="+mn-lt"/>
              </a:endParaRPr>
            </a:p>
          </p:txBody>
        </p:sp>
      </p:grpSp>
      <p:grpSp>
        <p:nvGrpSpPr>
          <p:cNvPr id="100" name="Group 99"/>
          <p:cNvGrpSpPr/>
          <p:nvPr/>
        </p:nvGrpSpPr>
        <p:grpSpPr>
          <a:xfrm>
            <a:off x="8299424" y="4329492"/>
            <a:ext cx="812565" cy="677486"/>
            <a:chOff x="10323513" y="708025"/>
            <a:chExt cx="1011237" cy="863600"/>
          </a:xfrm>
          <a:solidFill>
            <a:schemeClr val="accent6"/>
          </a:solidFill>
        </p:grpSpPr>
        <p:sp>
          <p:nvSpPr>
            <p:cNvPr id="101" name="Freeform 37"/>
            <p:cNvSpPr>
              <a:spLocks noEditPoints="1"/>
            </p:cNvSpPr>
            <p:nvPr/>
          </p:nvSpPr>
          <p:spPr bwMode="auto">
            <a:xfrm>
              <a:off x="10323513" y="762000"/>
              <a:ext cx="877887" cy="809625"/>
            </a:xfrm>
            <a:custGeom>
              <a:avLst/>
              <a:gdLst>
                <a:gd name="T0" fmla="*/ 100 w 131"/>
                <a:gd name="T1" fmla="*/ 12 h 119"/>
                <a:gd name="T2" fmla="*/ 51 w 131"/>
                <a:gd name="T3" fmla="*/ 8 h 119"/>
                <a:gd name="T4" fmla="*/ 35 w 131"/>
                <a:gd name="T5" fmla="*/ 42 h 119"/>
                <a:gd name="T6" fmla="*/ 44 w 131"/>
                <a:gd name="T7" fmla="*/ 54 h 119"/>
                <a:gd name="T8" fmla="*/ 57 w 131"/>
                <a:gd name="T9" fmla="*/ 48 h 119"/>
                <a:gd name="T10" fmla="*/ 64 w 131"/>
                <a:gd name="T11" fmla="*/ 37 h 119"/>
                <a:gd name="T12" fmla="*/ 111 w 131"/>
                <a:gd name="T13" fmla="*/ 75 h 119"/>
                <a:gd name="T14" fmla="*/ 105 w 131"/>
                <a:gd name="T15" fmla="*/ 81 h 119"/>
                <a:gd name="T16" fmla="*/ 91 w 131"/>
                <a:gd name="T17" fmla="*/ 71 h 119"/>
                <a:gd name="T18" fmla="*/ 101 w 131"/>
                <a:gd name="T19" fmla="*/ 85 h 119"/>
                <a:gd name="T20" fmla="*/ 95 w 131"/>
                <a:gd name="T21" fmla="*/ 91 h 119"/>
                <a:gd name="T22" fmla="*/ 81 w 131"/>
                <a:gd name="T23" fmla="*/ 81 h 119"/>
                <a:gd name="T24" fmla="*/ 91 w 131"/>
                <a:gd name="T25" fmla="*/ 95 h 119"/>
                <a:gd name="T26" fmla="*/ 85 w 131"/>
                <a:gd name="T27" fmla="*/ 101 h 119"/>
                <a:gd name="T28" fmla="*/ 72 w 131"/>
                <a:gd name="T29" fmla="*/ 91 h 119"/>
                <a:gd name="T30" fmla="*/ 81 w 131"/>
                <a:gd name="T31" fmla="*/ 105 h 119"/>
                <a:gd name="T32" fmla="*/ 76 w 131"/>
                <a:gd name="T33" fmla="*/ 111 h 119"/>
                <a:gd name="T34" fmla="*/ 63 w 131"/>
                <a:gd name="T35" fmla="*/ 91 h 119"/>
                <a:gd name="T36" fmla="*/ 53 w 131"/>
                <a:gd name="T37" fmla="*/ 81 h 119"/>
                <a:gd name="T38" fmla="*/ 43 w 131"/>
                <a:gd name="T39" fmla="*/ 71 h 119"/>
                <a:gd name="T40" fmla="*/ 33 w 131"/>
                <a:gd name="T41" fmla="*/ 61 h 119"/>
                <a:gd name="T42" fmla="*/ 5 w 131"/>
                <a:gd name="T43" fmla="*/ 41 h 119"/>
                <a:gd name="T44" fmla="*/ 1 w 131"/>
                <a:gd name="T45" fmla="*/ 46 h 119"/>
                <a:gd name="T46" fmla="*/ 14 w 131"/>
                <a:gd name="T47" fmla="*/ 70 h 119"/>
                <a:gd name="T48" fmla="*/ 24 w 131"/>
                <a:gd name="T49" fmla="*/ 80 h 119"/>
                <a:gd name="T50" fmla="*/ 34 w 131"/>
                <a:gd name="T51" fmla="*/ 90 h 119"/>
                <a:gd name="T52" fmla="*/ 44 w 131"/>
                <a:gd name="T53" fmla="*/ 100 h 119"/>
                <a:gd name="T54" fmla="*/ 54 w 131"/>
                <a:gd name="T55" fmla="*/ 109 h 119"/>
                <a:gd name="T56" fmla="*/ 71 w 131"/>
                <a:gd name="T57" fmla="*/ 115 h 119"/>
                <a:gd name="T58" fmla="*/ 88 w 131"/>
                <a:gd name="T59" fmla="*/ 108 h 119"/>
                <a:gd name="T60" fmla="*/ 98 w 131"/>
                <a:gd name="T61" fmla="*/ 98 h 119"/>
                <a:gd name="T62" fmla="*/ 108 w 131"/>
                <a:gd name="T63" fmla="*/ 88 h 119"/>
                <a:gd name="T64" fmla="*/ 115 w 131"/>
                <a:gd name="T65" fmla="*/ 71 h 119"/>
                <a:gd name="T66" fmla="*/ 130 w 131"/>
                <a:gd name="T67" fmla="*/ 46 h 119"/>
                <a:gd name="T68" fmla="*/ 102 w 131"/>
                <a:gd name="T69" fmla="*/ 13 h 119"/>
                <a:gd name="T70" fmla="*/ 102 w 131"/>
                <a:gd name="T71" fmla="*/ 1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1" h="119">
                  <a:moveTo>
                    <a:pt x="102" y="13"/>
                  </a:moveTo>
                  <a:cubicBezTo>
                    <a:pt x="101" y="13"/>
                    <a:pt x="101" y="13"/>
                    <a:pt x="100" y="12"/>
                  </a:cubicBezTo>
                  <a:cubicBezTo>
                    <a:pt x="72" y="3"/>
                    <a:pt x="72" y="3"/>
                    <a:pt x="72" y="3"/>
                  </a:cubicBezTo>
                  <a:cubicBezTo>
                    <a:pt x="60" y="0"/>
                    <a:pt x="53" y="6"/>
                    <a:pt x="51" y="8"/>
                  </a:cubicBezTo>
                  <a:cubicBezTo>
                    <a:pt x="49" y="9"/>
                    <a:pt x="49" y="10"/>
                    <a:pt x="48" y="12"/>
                  </a:cubicBezTo>
                  <a:cubicBezTo>
                    <a:pt x="35" y="42"/>
                    <a:pt x="35" y="42"/>
                    <a:pt x="35" y="42"/>
                  </a:cubicBezTo>
                  <a:cubicBezTo>
                    <a:pt x="35" y="43"/>
                    <a:pt x="35" y="46"/>
                    <a:pt x="36" y="48"/>
                  </a:cubicBezTo>
                  <a:cubicBezTo>
                    <a:pt x="38" y="51"/>
                    <a:pt x="41" y="54"/>
                    <a:pt x="44" y="54"/>
                  </a:cubicBezTo>
                  <a:cubicBezTo>
                    <a:pt x="48" y="55"/>
                    <a:pt x="52" y="54"/>
                    <a:pt x="55" y="51"/>
                  </a:cubicBezTo>
                  <a:cubicBezTo>
                    <a:pt x="56" y="50"/>
                    <a:pt x="57" y="49"/>
                    <a:pt x="57" y="48"/>
                  </a:cubicBezTo>
                  <a:cubicBezTo>
                    <a:pt x="62" y="40"/>
                    <a:pt x="62" y="40"/>
                    <a:pt x="62" y="40"/>
                  </a:cubicBezTo>
                  <a:cubicBezTo>
                    <a:pt x="62" y="39"/>
                    <a:pt x="63" y="38"/>
                    <a:pt x="64" y="37"/>
                  </a:cubicBezTo>
                  <a:cubicBezTo>
                    <a:pt x="68" y="33"/>
                    <a:pt x="70" y="35"/>
                    <a:pt x="71" y="35"/>
                  </a:cubicBezTo>
                  <a:cubicBezTo>
                    <a:pt x="77" y="41"/>
                    <a:pt x="111" y="75"/>
                    <a:pt x="111" y="75"/>
                  </a:cubicBezTo>
                  <a:cubicBezTo>
                    <a:pt x="112" y="77"/>
                    <a:pt x="112" y="79"/>
                    <a:pt x="110" y="80"/>
                  </a:cubicBezTo>
                  <a:cubicBezTo>
                    <a:pt x="109" y="82"/>
                    <a:pt x="107" y="82"/>
                    <a:pt x="105" y="81"/>
                  </a:cubicBezTo>
                  <a:cubicBezTo>
                    <a:pt x="96" y="71"/>
                    <a:pt x="96" y="71"/>
                    <a:pt x="96" y="71"/>
                  </a:cubicBezTo>
                  <a:cubicBezTo>
                    <a:pt x="95" y="70"/>
                    <a:pt x="93" y="70"/>
                    <a:pt x="91" y="71"/>
                  </a:cubicBezTo>
                  <a:cubicBezTo>
                    <a:pt x="90" y="73"/>
                    <a:pt x="90" y="75"/>
                    <a:pt x="91" y="76"/>
                  </a:cubicBezTo>
                  <a:cubicBezTo>
                    <a:pt x="101" y="85"/>
                    <a:pt x="101" y="85"/>
                    <a:pt x="101" y="85"/>
                  </a:cubicBezTo>
                  <a:cubicBezTo>
                    <a:pt x="102" y="86"/>
                    <a:pt x="102" y="89"/>
                    <a:pt x="100" y="90"/>
                  </a:cubicBezTo>
                  <a:cubicBezTo>
                    <a:pt x="99" y="92"/>
                    <a:pt x="97" y="92"/>
                    <a:pt x="95" y="91"/>
                  </a:cubicBezTo>
                  <a:cubicBezTo>
                    <a:pt x="86" y="81"/>
                    <a:pt x="86" y="81"/>
                    <a:pt x="86" y="81"/>
                  </a:cubicBezTo>
                  <a:cubicBezTo>
                    <a:pt x="85" y="80"/>
                    <a:pt x="83" y="80"/>
                    <a:pt x="81" y="81"/>
                  </a:cubicBezTo>
                  <a:cubicBezTo>
                    <a:pt x="80" y="83"/>
                    <a:pt x="80" y="85"/>
                    <a:pt x="81" y="86"/>
                  </a:cubicBezTo>
                  <a:cubicBezTo>
                    <a:pt x="91" y="95"/>
                    <a:pt x="91" y="95"/>
                    <a:pt x="91" y="95"/>
                  </a:cubicBezTo>
                  <a:cubicBezTo>
                    <a:pt x="92" y="96"/>
                    <a:pt x="92" y="99"/>
                    <a:pt x="90" y="100"/>
                  </a:cubicBezTo>
                  <a:cubicBezTo>
                    <a:pt x="89" y="102"/>
                    <a:pt x="87" y="102"/>
                    <a:pt x="85" y="101"/>
                  </a:cubicBezTo>
                  <a:cubicBezTo>
                    <a:pt x="76" y="91"/>
                    <a:pt x="76" y="91"/>
                    <a:pt x="76" y="91"/>
                  </a:cubicBezTo>
                  <a:cubicBezTo>
                    <a:pt x="75" y="90"/>
                    <a:pt x="73" y="90"/>
                    <a:pt x="72" y="91"/>
                  </a:cubicBezTo>
                  <a:cubicBezTo>
                    <a:pt x="70" y="92"/>
                    <a:pt x="70" y="94"/>
                    <a:pt x="72" y="96"/>
                  </a:cubicBezTo>
                  <a:cubicBezTo>
                    <a:pt x="81" y="105"/>
                    <a:pt x="81" y="105"/>
                    <a:pt x="81" y="105"/>
                  </a:cubicBezTo>
                  <a:cubicBezTo>
                    <a:pt x="82" y="106"/>
                    <a:pt x="82" y="109"/>
                    <a:pt x="80" y="110"/>
                  </a:cubicBezTo>
                  <a:cubicBezTo>
                    <a:pt x="79" y="112"/>
                    <a:pt x="77" y="112"/>
                    <a:pt x="76" y="111"/>
                  </a:cubicBezTo>
                  <a:cubicBezTo>
                    <a:pt x="64" y="99"/>
                    <a:pt x="64" y="99"/>
                    <a:pt x="64" y="99"/>
                  </a:cubicBezTo>
                  <a:cubicBezTo>
                    <a:pt x="66" y="97"/>
                    <a:pt x="65" y="93"/>
                    <a:pt x="63" y="91"/>
                  </a:cubicBezTo>
                  <a:cubicBezTo>
                    <a:pt x="60" y="88"/>
                    <a:pt x="56" y="88"/>
                    <a:pt x="53" y="90"/>
                  </a:cubicBezTo>
                  <a:cubicBezTo>
                    <a:pt x="56" y="88"/>
                    <a:pt x="56" y="83"/>
                    <a:pt x="53" y="81"/>
                  </a:cubicBezTo>
                  <a:cubicBezTo>
                    <a:pt x="50" y="78"/>
                    <a:pt x="46" y="78"/>
                    <a:pt x="43" y="80"/>
                  </a:cubicBezTo>
                  <a:cubicBezTo>
                    <a:pt x="46" y="78"/>
                    <a:pt x="46" y="73"/>
                    <a:pt x="43" y="71"/>
                  </a:cubicBezTo>
                  <a:cubicBezTo>
                    <a:pt x="40" y="68"/>
                    <a:pt x="36" y="68"/>
                    <a:pt x="33" y="70"/>
                  </a:cubicBezTo>
                  <a:cubicBezTo>
                    <a:pt x="36" y="68"/>
                    <a:pt x="36" y="64"/>
                    <a:pt x="33" y="61"/>
                  </a:cubicBezTo>
                  <a:cubicBezTo>
                    <a:pt x="30" y="58"/>
                    <a:pt x="27" y="58"/>
                    <a:pt x="24" y="60"/>
                  </a:cubicBezTo>
                  <a:cubicBezTo>
                    <a:pt x="5" y="41"/>
                    <a:pt x="5" y="41"/>
                    <a:pt x="5" y="41"/>
                  </a:cubicBezTo>
                  <a:cubicBezTo>
                    <a:pt x="4" y="40"/>
                    <a:pt x="2" y="40"/>
                    <a:pt x="1" y="41"/>
                  </a:cubicBezTo>
                  <a:cubicBezTo>
                    <a:pt x="0" y="42"/>
                    <a:pt x="0" y="44"/>
                    <a:pt x="1" y="46"/>
                  </a:cubicBezTo>
                  <a:cubicBezTo>
                    <a:pt x="20" y="64"/>
                    <a:pt x="20" y="64"/>
                    <a:pt x="20" y="64"/>
                  </a:cubicBezTo>
                  <a:cubicBezTo>
                    <a:pt x="14" y="70"/>
                    <a:pt x="14" y="70"/>
                    <a:pt x="14" y="70"/>
                  </a:cubicBezTo>
                  <a:cubicBezTo>
                    <a:pt x="12" y="72"/>
                    <a:pt x="12" y="76"/>
                    <a:pt x="15" y="79"/>
                  </a:cubicBezTo>
                  <a:cubicBezTo>
                    <a:pt x="17" y="82"/>
                    <a:pt x="22" y="82"/>
                    <a:pt x="24" y="80"/>
                  </a:cubicBezTo>
                  <a:cubicBezTo>
                    <a:pt x="22" y="82"/>
                    <a:pt x="22" y="86"/>
                    <a:pt x="25" y="89"/>
                  </a:cubicBezTo>
                  <a:cubicBezTo>
                    <a:pt x="27" y="92"/>
                    <a:pt x="31" y="92"/>
                    <a:pt x="34" y="90"/>
                  </a:cubicBezTo>
                  <a:cubicBezTo>
                    <a:pt x="31" y="92"/>
                    <a:pt x="32" y="96"/>
                    <a:pt x="34" y="99"/>
                  </a:cubicBezTo>
                  <a:cubicBezTo>
                    <a:pt x="37" y="102"/>
                    <a:pt x="41" y="102"/>
                    <a:pt x="44" y="100"/>
                  </a:cubicBezTo>
                  <a:cubicBezTo>
                    <a:pt x="41" y="102"/>
                    <a:pt x="42" y="106"/>
                    <a:pt x="44" y="109"/>
                  </a:cubicBezTo>
                  <a:cubicBezTo>
                    <a:pt x="47" y="112"/>
                    <a:pt x="51" y="112"/>
                    <a:pt x="54" y="109"/>
                  </a:cubicBezTo>
                  <a:cubicBezTo>
                    <a:pt x="60" y="104"/>
                    <a:pt x="60" y="104"/>
                    <a:pt x="60" y="104"/>
                  </a:cubicBezTo>
                  <a:cubicBezTo>
                    <a:pt x="71" y="115"/>
                    <a:pt x="71" y="115"/>
                    <a:pt x="71" y="115"/>
                  </a:cubicBezTo>
                  <a:cubicBezTo>
                    <a:pt x="75" y="119"/>
                    <a:pt x="81" y="119"/>
                    <a:pt x="85" y="115"/>
                  </a:cubicBezTo>
                  <a:cubicBezTo>
                    <a:pt x="87" y="113"/>
                    <a:pt x="88" y="110"/>
                    <a:pt x="88" y="108"/>
                  </a:cubicBezTo>
                  <a:cubicBezTo>
                    <a:pt x="90" y="108"/>
                    <a:pt x="93" y="107"/>
                    <a:pt x="95" y="105"/>
                  </a:cubicBezTo>
                  <a:cubicBezTo>
                    <a:pt x="97" y="103"/>
                    <a:pt x="98" y="100"/>
                    <a:pt x="98" y="98"/>
                  </a:cubicBezTo>
                  <a:cubicBezTo>
                    <a:pt x="100" y="98"/>
                    <a:pt x="103" y="97"/>
                    <a:pt x="105" y="95"/>
                  </a:cubicBezTo>
                  <a:cubicBezTo>
                    <a:pt x="107" y="93"/>
                    <a:pt x="108" y="90"/>
                    <a:pt x="108" y="88"/>
                  </a:cubicBezTo>
                  <a:cubicBezTo>
                    <a:pt x="110" y="88"/>
                    <a:pt x="113" y="87"/>
                    <a:pt x="115" y="85"/>
                  </a:cubicBezTo>
                  <a:cubicBezTo>
                    <a:pt x="119" y="81"/>
                    <a:pt x="119" y="75"/>
                    <a:pt x="115" y="71"/>
                  </a:cubicBezTo>
                  <a:cubicBezTo>
                    <a:pt x="110" y="66"/>
                    <a:pt x="110" y="66"/>
                    <a:pt x="110" y="66"/>
                  </a:cubicBezTo>
                  <a:cubicBezTo>
                    <a:pt x="130" y="46"/>
                    <a:pt x="130" y="46"/>
                    <a:pt x="130" y="46"/>
                  </a:cubicBezTo>
                  <a:cubicBezTo>
                    <a:pt x="131" y="45"/>
                    <a:pt x="131" y="43"/>
                    <a:pt x="130" y="42"/>
                  </a:cubicBezTo>
                  <a:lnTo>
                    <a:pt x="102" y="13"/>
                  </a:lnTo>
                  <a:close/>
                  <a:moveTo>
                    <a:pt x="102" y="13"/>
                  </a:moveTo>
                  <a:cubicBezTo>
                    <a:pt x="102" y="13"/>
                    <a:pt x="102" y="13"/>
                    <a:pt x="102" y="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ormAutofit/>
            </a:bodyPr>
            <a:lstStyle/>
            <a:p>
              <a:pPr defTabSz="914377" eaLnBrk="1" fontAlgn="auto" hangingPunct="1">
                <a:spcBef>
                  <a:spcPts val="0"/>
                </a:spcBef>
                <a:spcAft>
                  <a:spcPts val="0"/>
                </a:spcAft>
                <a:defRPr/>
              </a:pPr>
              <a:endParaRPr lang="en-US">
                <a:solidFill>
                  <a:prstClr val="black"/>
                </a:solidFill>
                <a:latin typeface="+mn-lt"/>
              </a:endParaRPr>
            </a:p>
          </p:txBody>
        </p:sp>
        <p:sp>
          <p:nvSpPr>
            <p:cNvPr id="102" name="Freeform 38"/>
            <p:cNvSpPr>
              <a:spLocks noEditPoints="1"/>
            </p:cNvSpPr>
            <p:nvPr/>
          </p:nvSpPr>
          <p:spPr bwMode="auto">
            <a:xfrm>
              <a:off x="11014075" y="708025"/>
              <a:ext cx="320675" cy="325438"/>
            </a:xfrm>
            <a:custGeom>
              <a:avLst/>
              <a:gdLst>
                <a:gd name="T0" fmla="*/ 46 w 48"/>
                <a:gd name="T1" fmla="*/ 28 h 48"/>
                <a:gd name="T2" fmla="*/ 20 w 48"/>
                <a:gd name="T3" fmla="*/ 3 h 48"/>
                <a:gd name="T4" fmla="*/ 11 w 48"/>
                <a:gd name="T5" fmla="*/ 3 h 48"/>
                <a:gd name="T6" fmla="*/ 3 w 48"/>
                <a:gd name="T7" fmla="*/ 12 h 48"/>
                <a:gd name="T8" fmla="*/ 3 w 48"/>
                <a:gd name="T9" fmla="*/ 20 h 48"/>
                <a:gd name="T10" fmla="*/ 28 w 48"/>
                <a:gd name="T11" fmla="*/ 46 h 48"/>
                <a:gd name="T12" fmla="*/ 37 w 48"/>
                <a:gd name="T13" fmla="*/ 46 h 48"/>
                <a:gd name="T14" fmla="*/ 46 w 48"/>
                <a:gd name="T15" fmla="*/ 37 h 48"/>
                <a:gd name="T16" fmla="*/ 46 w 48"/>
                <a:gd name="T17" fmla="*/ 28 h 48"/>
                <a:gd name="T18" fmla="*/ 32 w 48"/>
                <a:gd name="T19" fmla="*/ 41 h 48"/>
                <a:gd name="T20" fmla="*/ 27 w 48"/>
                <a:gd name="T21" fmla="*/ 36 h 48"/>
                <a:gd name="T22" fmla="*/ 32 w 48"/>
                <a:gd name="T23" fmla="*/ 31 h 48"/>
                <a:gd name="T24" fmla="*/ 37 w 48"/>
                <a:gd name="T25" fmla="*/ 36 h 48"/>
                <a:gd name="T26" fmla="*/ 32 w 48"/>
                <a:gd name="T27" fmla="*/ 41 h 48"/>
                <a:gd name="T28" fmla="*/ 32 w 48"/>
                <a:gd name="T29" fmla="*/ 41 h 48"/>
                <a:gd name="T30" fmla="*/ 32 w 48"/>
                <a:gd name="T31" fmla="*/ 4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48">
                  <a:moveTo>
                    <a:pt x="46" y="28"/>
                  </a:moveTo>
                  <a:cubicBezTo>
                    <a:pt x="20" y="3"/>
                    <a:pt x="20" y="3"/>
                    <a:pt x="20" y="3"/>
                  </a:cubicBezTo>
                  <a:cubicBezTo>
                    <a:pt x="18" y="0"/>
                    <a:pt x="14" y="0"/>
                    <a:pt x="11" y="3"/>
                  </a:cubicBezTo>
                  <a:cubicBezTo>
                    <a:pt x="3" y="12"/>
                    <a:pt x="3" y="12"/>
                    <a:pt x="3" y="12"/>
                  </a:cubicBezTo>
                  <a:cubicBezTo>
                    <a:pt x="0" y="14"/>
                    <a:pt x="0" y="18"/>
                    <a:pt x="3" y="20"/>
                  </a:cubicBezTo>
                  <a:cubicBezTo>
                    <a:pt x="28" y="46"/>
                    <a:pt x="28" y="46"/>
                    <a:pt x="28" y="46"/>
                  </a:cubicBezTo>
                  <a:cubicBezTo>
                    <a:pt x="30" y="48"/>
                    <a:pt x="34" y="48"/>
                    <a:pt x="37" y="46"/>
                  </a:cubicBezTo>
                  <a:cubicBezTo>
                    <a:pt x="46" y="37"/>
                    <a:pt x="46" y="37"/>
                    <a:pt x="46" y="37"/>
                  </a:cubicBezTo>
                  <a:cubicBezTo>
                    <a:pt x="48" y="35"/>
                    <a:pt x="48" y="31"/>
                    <a:pt x="46" y="28"/>
                  </a:cubicBezTo>
                  <a:close/>
                  <a:moveTo>
                    <a:pt x="32" y="41"/>
                  </a:moveTo>
                  <a:cubicBezTo>
                    <a:pt x="29" y="41"/>
                    <a:pt x="27" y="39"/>
                    <a:pt x="27" y="36"/>
                  </a:cubicBezTo>
                  <a:cubicBezTo>
                    <a:pt x="27" y="33"/>
                    <a:pt x="29" y="31"/>
                    <a:pt x="32" y="31"/>
                  </a:cubicBezTo>
                  <a:cubicBezTo>
                    <a:pt x="35" y="31"/>
                    <a:pt x="37" y="33"/>
                    <a:pt x="37" y="36"/>
                  </a:cubicBezTo>
                  <a:cubicBezTo>
                    <a:pt x="37" y="39"/>
                    <a:pt x="35" y="41"/>
                    <a:pt x="32" y="41"/>
                  </a:cubicBezTo>
                  <a:close/>
                  <a:moveTo>
                    <a:pt x="32" y="41"/>
                  </a:moveTo>
                  <a:cubicBezTo>
                    <a:pt x="32" y="41"/>
                    <a:pt x="32" y="41"/>
                    <a:pt x="32" y="4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ormAutofit fontScale="70000" lnSpcReduction="20000"/>
            </a:bodyPr>
            <a:lstStyle/>
            <a:p>
              <a:pPr defTabSz="914377" eaLnBrk="1" fontAlgn="auto" hangingPunct="1">
                <a:spcBef>
                  <a:spcPts val="0"/>
                </a:spcBef>
                <a:spcAft>
                  <a:spcPts val="0"/>
                </a:spcAft>
                <a:defRPr/>
              </a:pPr>
              <a:endParaRPr lang="en-US">
                <a:solidFill>
                  <a:prstClr val="black"/>
                </a:solidFill>
                <a:latin typeface="+mn-lt"/>
              </a:endParaRPr>
            </a:p>
          </p:txBody>
        </p:sp>
      </p:grpSp>
      <p:grpSp>
        <p:nvGrpSpPr>
          <p:cNvPr id="103" name="Group 102"/>
          <p:cNvGrpSpPr/>
          <p:nvPr/>
        </p:nvGrpSpPr>
        <p:grpSpPr>
          <a:xfrm>
            <a:off x="1269032" y="2114422"/>
            <a:ext cx="574250" cy="567808"/>
            <a:chOff x="4073525" y="2566988"/>
            <a:chExt cx="620713" cy="628650"/>
          </a:xfrm>
          <a:solidFill>
            <a:schemeClr val="accent2"/>
          </a:solidFill>
        </p:grpSpPr>
        <p:sp>
          <p:nvSpPr>
            <p:cNvPr id="104" name="Freeform 5"/>
            <p:cNvSpPr>
              <a:spLocks noEditPoints="1"/>
            </p:cNvSpPr>
            <p:nvPr/>
          </p:nvSpPr>
          <p:spPr bwMode="auto">
            <a:xfrm>
              <a:off x="4073525" y="2566988"/>
              <a:ext cx="620713" cy="514350"/>
            </a:xfrm>
            <a:custGeom>
              <a:avLst/>
              <a:gdLst>
                <a:gd name="T0" fmla="*/ 192 w 192"/>
                <a:gd name="T1" fmla="*/ 118 h 157"/>
                <a:gd name="T2" fmla="*/ 192 w 192"/>
                <a:gd name="T3" fmla="*/ 3 h 157"/>
                <a:gd name="T4" fmla="*/ 189 w 192"/>
                <a:gd name="T5" fmla="*/ 0 h 157"/>
                <a:gd name="T6" fmla="*/ 3 w 192"/>
                <a:gd name="T7" fmla="*/ 0 h 157"/>
                <a:gd name="T8" fmla="*/ 0 w 192"/>
                <a:gd name="T9" fmla="*/ 3 h 157"/>
                <a:gd name="T10" fmla="*/ 0 w 192"/>
                <a:gd name="T11" fmla="*/ 154 h 157"/>
                <a:gd name="T12" fmla="*/ 3 w 192"/>
                <a:gd name="T13" fmla="*/ 157 h 157"/>
                <a:gd name="T14" fmla="*/ 35 w 192"/>
                <a:gd name="T15" fmla="*/ 157 h 157"/>
                <a:gd name="T16" fmla="*/ 35 w 192"/>
                <a:gd name="T17" fmla="*/ 150 h 157"/>
                <a:gd name="T18" fmla="*/ 6 w 192"/>
                <a:gd name="T19" fmla="*/ 150 h 157"/>
                <a:gd name="T20" fmla="*/ 6 w 192"/>
                <a:gd name="T21" fmla="*/ 6 h 157"/>
                <a:gd name="T22" fmla="*/ 186 w 192"/>
                <a:gd name="T23" fmla="*/ 6 h 157"/>
                <a:gd name="T24" fmla="*/ 186 w 192"/>
                <a:gd name="T25" fmla="*/ 115 h 157"/>
                <a:gd name="T26" fmla="*/ 154 w 192"/>
                <a:gd name="T27" fmla="*/ 115 h 157"/>
                <a:gd name="T28" fmla="*/ 150 w 192"/>
                <a:gd name="T29" fmla="*/ 118 h 157"/>
                <a:gd name="T30" fmla="*/ 150 w 192"/>
                <a:gd name="T31" fmla="*/ 150 h 157"/>
                <a:gd name="T32" fmla="*/ 80 w 192"/>
                <a:gd name="T33" fmla="*/ 150 h 157"/>
                <a:gd name="T34" fmla="*/ 80 w 192"/>
                <a:gd name="T35" fmla="*/ 157 h 157"/>
                <a:gd name="T36" fmla="*/ 154 w 192"/>
                <a:gd name="T37" fmla="*/ 157 h 157"/>
                <a:gd name="T38" fmla="*/ 156 w 192"/>
                <a:gd name="T39" fmla="*/ 156 h 157"/>
                <a:gd name="T40" fmla="*/ 191 w 192"/>
                <a:gd name="T41" fmla="*/ 121 h 157"/>
                <a:gd name="T42" fmla="*/ 192 w 192"/>
                <a:gd name="T43" fmla="*/ 120 h 157"/>
                <a:gd name="T44" fmla="*/ 192 w 192"/>
                <a:gd name="T45" fmla="*/ 119 h 157"/>
                <a:gd name="T46" fmla="*/ 192 w 192"/>
                <a:gd name="T47" fmla="*/ 118 h 157"/>
                <a:gd name="T48" fmla="*/ 157 w 192"/>
                <a:gd name="T49" fmla="*/ 122 h 157"/>
                <a:gd name="T50" fmla="*/ 181 w 192"/>
                <a:gd name="T51" fmla="*/ 122 h 157"/>
                <a:gd name="T52" fmla="*/ 157 w 192"/>
                <a:gd name="T53" fmla="*/ 146 h 157"/>
                <a:gd name="T54" fmla="*/ 157 w 192"/>
                <a:gd name="T55" fmla="*/ 122 h 157"/>
                <a:gd name="T56" fmla="*/ 157 w 192"/>
                <a:gd name="T57" fmla="*/ 122 h 157"/>
                <a:gd name="T58" fmla="*/ 157 w 192"/>
                <a:gd name="T59" fmla="*/ 12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2" h="157">
                  <a:moveTo>
                    <a:pt x="192" y="118"/>
                  </a:moveTo>
                  <a:cubicBezTo>
                    <a:pt x="192" y="3"/>
                    <a:pt x="192" y="3"/>
                    <a:pt x="192" y="3"/>
                  </a:cubicBezTo>
                  <a:cubicBezTo>
                    <a:pt x="192" y="1"/>
                    <a:pt x="191" y="0"/>
                    <a:pt x="189" y="0"/>
                  </a:cubicBezTo>
                  <a:cubicBezTo>
                    <a:pt x="3" y="0"/>
                    <a:pt x="3" y="0"/>
                    <a:pt x="3" y="0"/>
                  </a:cubicBezTo>
                  <a:cubicBezTo>
                    <a:pt x="1" y="0"/>
                    <a:pt x="0" y="1"/>
                    <a:pt x="0" y="3"/>
                  </a:cubicBezTo>
                  <a:cubicBezTo>
                    <a:pt x="0" y="154"/>
                    <a:pt x="0" y="154"/>
                    <a:pt x="0" y="154"/>
                  </a:cubicBezTo>
                  <a:cubicBezTo>
                    <a:pt x="0" y="156"/>
                    <a:pt x="1" y="157"/>
                    <a:pt x="3" y="157"/>
                  </a:cubicBezTo>
                  <a:cubicBezTo>
                    <a:pt x="35" y="157"/>
                    <a:pt x="35" y="157"/>
                    <a:pt x="35" y="157"/>
                  </a:cubicBezTo>
                  <a:cubicBezTo>
                    <a:pt x="35" y="150"/>
                    <a:pt x="35" y="150"/>
                    <a:pt x="35" y="150"/>
                  </a:cubicBezTo>
                  <a:cubicBezTo>
                    <a:pt x="6" y="150"/>
                    <a:pt x="6" y="150"/>
                    <a:pt x="6" y="150"/>
                  </a:cubicBezTo>
                  <a:cubicBezTo>
                    <a:pt x="6" y="6"/>
                    <a:pt x="6" y="6"/>
                    <a:pt x="6" y="6"/>
                  </a:cubicBezTo>
                  <a:cubicBezTo>
                    <a:pt x="186" y="6"/>
                    <a:pt x="186" y="6"/>
                    <a:pt x="186" y="6"/>
                  </a:cubicBezTo>
                  <a:cubicBezTo>
                    <a:pt x="186" y="115"/>
                    <a:pt x="186" y="115"/>
                    <a:pt x="186" y="115"/>
                  </a:cubicBezTo>
                  <a:cubicBezTo>
                    <a:pt x="154" y="115"/>
                    <a:pt x="154" y="115"/>
                    <a:pt x="154" y="115"/>
                  </a:cubicBezTo>
                  <a:cubicBezTo>
                    <a:pt x="152" y="115"/>
                    <a:pt x="150" y="116"/>
                    <a:pt x="150" y="118"/>
                  </a:cubicBezTo>
                  <a:cubicBezTo>
                    <a:pt x="150" y="150"/>
                    <a:pt x="150" y="150"/>
                    <a:pt x="150" y="150"/>
                  </a:cubicBezTo>
                  <a:cubicBezTo>
                    <a:pt x="80" y="150"/>
                    <a:pt x="80" y="150"/>
                    <a:pt x="80" y="150"/>
                  </a:cubicBezTo>
                  <a:cubicBezTo>
                    <a:pt x="80" y="157"/>
                    <a:pt x="80" y="157"/>
                    <a:pt x="80" y="157"/>
                  </a:cubicBezTo>
                  <a:cubicBezTo>
                    <a:pt x="154" y="157"/>
                    <a:pt x="154" y="157"/>
                    <a:pt x="154" y="157"/>
                  </a:cubicBezTo>
                  <a:cubicBezTo>
                    <a:pt x="155" y="157"/>
                    <a:pt x="155" y="156"/>
                    <a:pt x="156" y="156"/>
                  </a:cubicBezTo>
                  <a:cubicBezTo>
                    <a:pt x="191" y="121"/>
                    <a:pt x="191" y="121"/>
                    <a:pt x="191" y="121"/>
                  </a:cubicBezTo>
                  <a:cubicBezTo>
                    <a:pt x="191" y="120"/>
                    <a:pt x="191" y="120"/>
                    <a:pt x="192" y="120"/>
                  </a:cubicBezTo>
                  <a:cubicBezTo>
                    <a:pt x="192" y="119"/>
                    <a:pt x="192" y="119"/>
                    <a:pt x="192" y="119"/>
                  </a:cubicBezTo>
                  <a:cubicBezTo>
                    <a:pt x="192" y="119"/>
                    <a:pt x="192" y="119"/>
                    <a:pt x="192" y="118"/>
                  </a:cubicBezTo>
                  <a:close/>
                  <a:moveTo>
                    <a:pt x="157" y="122"/>
                  </a:moveTo>
                  <a:cubicBezTo>
                    <a:pt x="181" y="122"/>
                    <a:pt x="181" y="122"/>
                    <a:pt x="181" y="122"/>
                  </a:cubicBezTo>
                  <a:cubicBezTo>
                    <a:pt x="157" y="146"/>
                    <a:pt x="157" y="146"/>
                    <a:pt x="157" y="146"/>
                  </a:cubicBezTo>
                  <a:lnTo>
                    <a:pt x="157" y="122"/>
                  </a:lnTo>
                  <a:close/>
                  <a:moveTo>
                    <a:pt x="157" y="122"/>
                  </a:moveTo>
                  <a:cubicBezTo>
                    <a:pt x="157" y="122"/>
                    <a:pt x="157" y="122"/>
                    <a:pt x="157" y="122"/>
                  </a:cubicBezTo>
                </a:path>
              </a:pathLst>
            </a:custGeom>
            <a:grpFill/>
            <a:ln w="3175">
              <a:solidFill>
                <a:schemeClr val="accent2"/>
              </a:solidFill>
              <a:round/>
              <a:headEnd/>
              <a:tailEnd/>
            </a:ln>
          </p:spPr>
          <p:txBody>
            <a:bodyPr>
              <a:normAutofit/>
            </a:bodyPr>
            <a:lstStyle/>
            <a:p>
              <a:pPr defTabSz="914377" eaLnBrk="1" fontAlgn="auto" hangingPunct="1">
                <a:spcBef>
                  <a:spcPts val="0"/>
                </a:spcBef>
                <a:spcAft>
                  <a:spcPts val="0"/>
                </a:spcAft>
                <a:defRPr/>
              </a:pPr>
              <a:endParaRPr lang="en-US">
                <a:solidFill>
                  <a:prstClr val="black"/>
                </a:solidFill>
                <a:latin typeface="+mn-lt"/>
              </a:endParaRPr>
            </a:p>
          </p:txBody>
        </p:sp>
        <p:sp>
          <p:nvSpPr>
            <p:cNvPr id="105" name="Freeform 6"/>
            <p:cNvSpPr>
              <a:spLocks noEditPoints="1"/>
            </p:cNvSpPr>
            <p:nvPr/>
          </p:nvSpPr>
          <p:spPr bwMode="auto">
            <a:xfrm>
              <a:off x="4219575" y="2662238"/>
              <a:ext cx="80963" cy="533400"/>
            </a:xfrm>
            <a:custGeom>
              <a:avLst/>
              <a:gdLst>
                <a:gd name="T0" fmla="*/ 15 w 25"/>
                <a:gd name="T1" fmla="*/ 2 h 163"/>
                <a:gd name="T2" fmla="*/ 13 w 25"/>
                <a:gd name="T3" fmla="*/ 0 h 163"/>
                <a:gd name="T4" fmla="*/ 10 w 25"/>
                <a:gd name="T5" fmla="*/ 2 h 163"/>
                <a:gd name="T6" fmla="*/ 0 w 25"/>
                <a:gd name="T7" fmla="*/ 30 h 163"/>
                <a:gd name="T8" fmla="*/ 0 w 25"/>
                <a:gd name="T9" fmla="*/ 32 h 163"/>
                <a:gd name="T10" fmla="*/ 0 w 25"/>
                <a:gd name="T11" fmla="*/ 160 h 163"/>
                <a:gd name="T12" fmla="*/ 3 w 25"/>
                <a:gd name="T13" fmla="*/ 163 h 163"/>
                <a:gd name="T14" fmla="*/ 22 w 25"/>
                <a:gd name="T15" fmla="*/ 163 h 163"/>
                <a:gd name="T16" fmla="*/ 25 w 25"/>
                <a:gd name="T17" fmla="*/ 160 h 163"/>
                <a:gd name="T18" fmla="*/ 25 w 25"/>
                <a:gd name="T19" fmla="*/ 32 h 163"/>
                <a:gd name="T20" fmla="*/ 25 w 25"/>
                <a:gd name="T21" fmla="*/ 30 h 163"/>
                <a:gd name="T22" fmla="*/ 15 w 25"/>
                <a:gd name="T23" fmla="*/ 2 h 163"/>
                <a:gd name="T24" fmla="*/ 6 w 25"/>
                <a:gd name="T25" fmla="*/ 35 h 163"/>
                <a:gd name="T26" fmla="*/ 9 w 25"/>
                <a:gd name="T27" fmla="*/ 35 h 163"/>
                <a:gd name="T28" fmla="*/ 9 w 25"/>
                <a:gd name="T29" fmla="*/ 134 h 163"/>
                <a:gd name="T30" fmla="*/ 6 w 25"/>
                <a:gd name="T31" fmla="*/ 134 h 163"/>
                <a:gd name="T32" fmla="*/ 6 w 25"/>
                <a:gd name="T33" fmla="*/ 35 h 163"/>
                <a:gd name="T34" fmla="*/ 16 w 25"/>
                <a:gd name="T35" fmla="*/ 35 h 163"/>
                <a:gd name="T36" fmla="*/ 19 w 25"/>
                <a:gd name="T37" fmla="*/ 35 h 163"/>
                <a:gd name="T38" fmla="*/ 19 w 25"/>
                <a:gd name="T39" fmla="*/ 134 h 163"/>
                <a:gd name="T40" fmla="*/ 16 w 25"/>
                <a:gd name="T41" fmla="*/ 134 h 163"/>
                <a:gd name="T42" fmla="*/ 16 w 25"/>
                <a:gd name="T43" fmla="*/ 35 h 163"/>
                <a:gd name="T44" fmla="*/ 13 w 25"/>
                <a:gd name="T45" fmla="*/ 13 h 163"/>
                <a:gd name="T46" fmla="*/ 18 w 25"/>
                <a:gd name="T47" fmla="*/ 29 h 163"/>
                <a:gd name="T48" fmla="*/ 7 w 25"/>
                <a:gd name="T49" fmla="*/ 29 h 163"/>
                <a:gd name="T50" fmla="*/ 13 w 25"/>
                <a:gd name="T51" fmla="*/ 13 h 163"/>
                <a:gd name="T52" fmla="*/ 19 w 25"/>
                <a:gd name="T53" fmla="*/ 157 h 163"/>
                <a:gd name="T54" fmla="*/ 6 w 25"/>
                <a:gd name="T55" fmla="*/ 157 h 163"/>
                <a:gd name="T56" fmla="*/ 6 w 25"/>
                <a:gd name="T57" fmla="*/ 141 h 163"/>
                <a:gd name="T58" fmla="*/ 19 w 25"/>
                <a:gd name="T59" fmla="*/ 141 h 163"/>
                <a:gd name="T60" fmla="*/ 19 w 25"/>
                <a:gd name="T61" fmla="*/ 157 h 163"/>
                <a:gd name="T62" fmla="*/ 19 w 25"/>
                <a:gd name="T63" fmla="*/ 157 h 163"/>
                <a:gd name="T64" fmla="*/ 19 w 25"/>
                <a:gd name="T65" fmla="*/ 15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163">
                  <a:moveTo>
                    <a:pt x="15" y="2"/>
                  </a:moveTo>
                  <a:cubicBezTo>
                    <a:pt x="15" y="1"/>
                    <a:pt x="14" y="0"/>
                    <a:pt x="13" y="0"/>
                  </a:cubicBezTo>
                  <a:cubicBezTo>
                    <a:pt x="11" y="0"/>
                    <a:pt x="10" y="1"/>
                    <a:pt x="10" y="2"/>
                  </a:cubicBezTo>
                  <a:cubicBezTo>
                    <a:pt x="0" y="30"/>
                    <a:pt x="0" y="30"/>
                    <a:pt x="0" y="30"/>
                  </a:cubicBezTo>
                  <a:cubicBezTo>
                    <a:pt x="0" y="31"/>
                    <a:pt x="0" y="31"/>
                    <a:pt x="0" y="32"/>
                  </a:cubicBezTo>
                  <a:cubicBezTo>
                    <a:pt x="0" y="160"/>
                    <a:pt x="0" y="160"/>
                    <a:pt x="0" y="160"/>
                  </a:cubicBezTo>
                  <a:cubicBezTo>
                    <a:pt x="0" y="162"/>
                    <a:pt x="1" y="163"/>
                    <a:pt x="3" y="163"/>
                  </a:cubicBezTo>
                  <a:cubicBezTo>
                    <a:pt x="22" y="163"/>
                    <a:pt x="22" y="163"/>
                    <a:pt x="22" y="163"/>
                  </a:cubicBezTo>
                  <a:cubicBezTo>
                    <a:pt x="24" y="163"/>
                    <a:pt x="25" y="162"/>
                    <a:pt x="25" y="160"/>
                  </a:cubicBezTo>
                  <a:cubicBezTo>
                    <a:pt x="25" y="32"/>
                    <a:pt x="25" y="32"/>
                    <a:pt x="25" y="32"/>
                  </a:cubicBezTo>
                  <a:cubicBezTo>
                    <a:pt x="25" y="31"/>
                    <a:pt x="25" y="30"/>
                    <a:pt x="25" y="30"/>
                  </a:cubicBezTo>
                  <a:lnTo>
                    <a:pt x="15" y="2"/>
                  </a:lnTo>
                  <a:close/>
                  <a:moveTo>
                    <a:pt x="6" y="35"/>
                  </a:moveTo>
                  <a:cubicBezTo>
                    <a:pt x="9" y="35"/>
                    <a:pt x="9" y="35"/>
                    <a:pt x="9" y="35"/>
                  </a:cubicBezTo>
                  <a:cubicBezTo>
                    <a:pt x="9" y="134"/>
                    <a:pt x="9" y="134"/>
                    <a:pt x="9" y="134"/>
                  </a:cubicBezTo>
                  <a:cubicBezTo>
                    <a:pt x="6" y="134"/>
                    <a:pt x="6" y="134"/>
                    <a:pt x="6" y="134"/>
                  </a:cubicBezTo>
                  <a:lnTo>
                    <a:pt x="6" y="35"/>
                  </a:lnTo>
                  <a:close/>
                  <a:moveTo>
                    <a:pt x="16" y="35"/>
                  </a:moveTo>
                  <a:cubicBezTo>
                    <a:pt x="19" y="35"/>
                    <a:pt x="19" y="35"/>
                    <a:pt x="19" y="35"/>
                  </a:cubicBezTo>
                  <a:cubicBezTo>
                    <a:pt x="19" y="134"/>
                    <a:pt x="19" y="134"/>
                    <a:pt x="19" y="134"/>
                  </a:cubicBezTo>
                  <a:cubicBezTo>
                    <a:pt x="16" y="134"/>
                    <a:pt x="16" y="134"/>
                    <a:pt x="16" y="134"/>
                  </a:cubicBezTo>
                  <a:lnTo>
                    <a:pt x="16" y="35"/>
                  </a:lnTo>
                  <a:close/>
                  <a:moveTo>
                    <a:pt x="13" y="13"/>
                  </a:moveTo>
                  <a:cubicBezTo>
                    <a:pt x="18" y="29"/>
                    <a:pt x="18" y="29"/>
                    <a:pt x="18" y="29"/>
                  </a:cubicBezTo>
                  <a:cubicBezTo>
                    <a:pt x="7" y="29"/>
                    <a:pt x="7" y="29"/>
                    <a:pt x="7" y="29"/>
                  </a:cubicBezTo>
                  <a:lnTo>
                    <a:pt x="13" y="13"/>
                  </a:lnTo>
                  <a:close/>
                  <a:moveTo>
                    <a:pt x="19" y="157"/>
                  </a:moveTo>
                  <a:cubicBezTo>
                    <a:pt x="6" y="157"/>
                    <a:pt x="6" y="157"/>
                    <a:pt x="6" y="157"/>
                  </a:cubicBezTo>
                  <a:cubicBezTo>
                    <a:pt x="6" y="141"/>
                    <a:pt x="6" y="141"/>
                    <a:pt x="6" y="141"/>
                  </a:cubicBezTo>
                  <a:cubicBezTo>
                    <a:pt x="19" y="141"/>
                    <a:pt x="19" y="141"/>
                    <a:pt x="19" y="141"/>
                  </a:cubicBezTo>
                  <a:lnTo>
                    <a:pt x="19" y="157"/>
                  </a:lnTo>
                  <a:close/>
                  <a:moveTo>
                    <a:pt x="19" y="157"/>
                  </a:moveTo>
                  <a:cubicBezTo>
                    <a:pt x="19" y="157"/>
                    <a:pt x="19" y="157"/>
                    <a:pt x="19" y="157"/>
                  </a:cubicBezTo>
                </a:path>
              </a:pathLst>
            </a:custGeom>
            <a:grpFill/>
            <a:ln w="3175">
              <a:solidFill>
                <a:schemeClr val="accent2"/>
              </a:solidFill>
              <a:round/>
              <a:headEnd/>
              <a:tailEnd/>
            </a:ln>
          </p:spPr>
          <p:txBody>
            <a:bodyPr>
              <a:normAutofit/>
            </a:bodyPr>
            <a:lstStyle/>
            <a:p>
              <a:pPr defTabSz="914377" eaLnBrk="1" fontAlgn="auto" hangingPunct="1">
                <a:spcBef>
                  <a:spcPts val="0"/>
                </a:spcBef>
                <a:spcAft>
                  <a:spcPts val="0"/>
                </a:spcAft>
                <a:defRPr/>
              </a:pPr>
              <a:endParaRPr lang="en-US">
                <a:solidFill>
                  <a:prstClr val="black"/>
                </a:solidFill>
                <a:latin typeface="+mn-lt"/>
              </a:endParaRPr>
            </a:p>
          </p:txBody>
        </p:sp>
        <p:sp>
          <p:nvSpPr>
            <p:cNvPr id="106" name="Freeform 7"/>
            <p:cNvSpPr>
              <a:spLocks noEditPoints="1"/>
            </p:cNvSpPr>
            <p:nvPr/>
          </p:nvSpPr>
          <p:spPr bwMode="auto">
            <a:xfrm>
              <a:off x="4341813" y="2628901"/>
              <a:ext cx="187325" cy="114300"/>
            </a:xfrm>
            <a:custGeom>
              <a:avLst/>
              <a:gdLst>
                <a:gd name="T0" fmla="*/ 29 w 58"/>
                <a:gd name="T1" fmla="*/ 0 h 35"/>
                <a:gd name="T2" fmla="*/ 0 w 58"/>
                <a:gd name="T3" fmla="*/ 29 h 35"/>
                <a:gd name="T4" fmla="*/ 0 w 58"/>
                <a:gd name="T5" fmla="*/ 35 h 35"/>
                <a:gd name="T6" fmla="*/ 7 w 58"/>
                <a:gd name="T7" fmla="*/ 35 h 35"/>
                <a:gd name="T8" fmla="*/ 7 w 58"/>
                <a:gd name="T9" fmla="*/ 29 h 35"/>
                <a:gd name="T10" fmla="*/ 29 w 58"/>
                <a:gd name="T11" fmla="*/ 7 h 35"/>
                <a:gd name="T12" fmla="*/ 51 w 58"/>
                <a:gd name="T13" fmla="*/ 29 h 35"/>
                <a:gd name="T14" fmla="*/ 51 w 58"/>
                <a:gd name="T15" fmla="*/ 35 h 35"/>
                <a:gd name="T16" fmla="*/ 58 w 58"/>
                <a:gd name="T17" fmla="*/ 35 h 35"/>
                <a:gd name="T18" fmla="*/ 58 w 58"/>
                <a:gd name="T19" fmla="*/ 29 h 35"/>
                <a:gd name="T20" fmla="*/ 29 w 58"/>
                <a:gd name="T21" fmla="*/ 0 h 35"/>
                <a:gd name="T22" fmla="*/ 29 w 58"/>
                <a:gd name="T23" fmla="*/ 0 h 35"/>
                <a:gd name="T24" fmla="*/ 29 w 58"/>
                <a:gd name="T2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35">
                  <a:moveTo>
                    <a:pt x="29" y="0"/>
                  </a:moveTo>
                  <a:cubicBezTo>
                    <a:pt x="13" y="0"/>
                    <a:pt x="0" y="13"/>
                    <a:pt x="0" y="29"/>
                  </a:cubicBezTo>
                  <a:cubicBezTo>
                    <a:pt x="0" y="35"/>
                    <a:pt x="0" y="35"/>
                    <a:pt x="0" y="35"/>
                  </a:cubicBezTo>
                  <a:cubicBezTo>
                    <a:pt x="7" y="35"/>
                    <a:pt x="7" y="35"/>
                    <a:pt x="7" y="35"/>
                  </a:cubicBezTo>
                  <a:cubicBezTo>
                    <a:pt x="7" y="29"/>
                    <a:pt x="7" y="29"/>
                    <a:pt x="7" y="29"/>
                  </a:cubicBezTo>
                  <a:cubicBezTo>
                    <a:pt x="7" y="17"/>
                    <a:pt x="17" y="7"/>
                    <a:pt x="29" y="7"/>
                  </a:cubicBezTo>
                  <a:cubicBezTo>
                    <a:pt x="41" y="7"/>
                    <a:pt x="51" y="17"/>
                    <a:pt x="51" y="29"/>
                  </a:cubicBezTo>
                  <a:cubicBezTo>
                    <a:pt x="51" y="35"/>
                    <a:pt x="51" y="35"/>
                    <a:pt x="51" y="35"/>
                  </a:cubicBezTo>
                  <a:cubicBezTo>
                    <a:pt x="58" y="35"/>
                    <a:pt x="58" y="35"/>
                    <a:pt x="58" y="35"/>
                  </a:cubicBezTo>
                  <a:cubicBezTo>
                    <a:pt x="58" y="29"/>
                    <a:pt x="58" y="29"/>
                    <a:pt x="58" y="29"/>
                  </a:cubicBezTo>
                  <a:cubicBezTo>
                    <a:pt x="58" y="13"/>
                    <a:pt x="45" y="0"/>
                    <a:pt x="29" y="0"/>
                  </a:cubicBezTo>
                  <a:close/>
                  <a:moveTo>
                    <a:pt x="29" y="0"/>
                  </a:moveTo>
                  <a:cubicBezTo>
                    <a:pt x="29" y="0"/>
                    <a:pt x="29" y="0"/>
                    <a:pt x="29" y="0"/>
                  </a:cubicBezTo>
                </a:path>
              </a:pathLst>
            </a:custGeom>
            <a:grpFill/>
            <a:ln w="3175">
              <a:solidFill>
                <a:schemeClr val="accent2"/>
              </a:solidFill>
              <a:round/>
              <a:headEnd/>
              <a:tailEnd/>
            </a:ln>
          </p:spPr>
          <p:txBody>
            <a:bodyPr>
              <a:normAutofit fontScale="25000" lnSpcReduction="20000"/>
            </a:bodyPr>
            <a:lstStyle/>
            <a:p>
              <a:pPr defTabSz="914377" eaLnBrk="1" fontAlgn="auto" hangingPunct="1">
                <a:spcBef>
                  <a:spcPts val="0"/>
                </a:spcBef>
                <a:spcAft>
                  <a:spcPts val="0"/>
                </a:spcAft>
                <a:defRPr/>
              </a:pPr>
              <a:endParaRPr lang="en-US">
                <a:solidFill>
                  <a:prstClr val="black"/>
                </a:solidFill>
                <a:latin typeface="+mn-lt"/>
              </a:endParaRPr>
            </a:p>
          </p:txBody>
        </p:sp>
        <p:sp>
          <p:nvSpPr>
            <p:cNvPr id="107" name="Freeform 8"/>
            <p:cNvSpPr>
              <a:spLocks noEditPoints="1"/>
            </p:cNvSpPr>
            <p:nvPr/>
          </p:nvSpPr>
          <p:spPr bwMode="auto">
            <a:xfrm>
              <a:off x="4445000" y="2714626"/>
              <a:ext cx="187325" cy="114300"/>
            </a:xfrm>
            <a:custGeom>
              <a:avLst/>
              <a:gdLst>
                <a:gd name="T0" fmla="*/ 58 w 58"/>
                <a:gd name="T1" fmla="*/ 6 h 35"/>
                <a:gd name="T2" fmla="*/ 58 w 58"/>
                <a:gd name="T3" fmla="*/ 0 h 35"/>
                <a:gd name="T4" fmla="*/ 51 w 58"/>
                <a:gd name="T5" fmla="*/ 0 h 35"/>
                <a:gd name="T6" fmla="*/ 51 w 58"/>
                <a:gd name="T7" fmla="*/ 6 h 35"/>
                <a:gd name="T8" fmla="*/ 29 w 58"/>
                <a:gd name="T9" fmla="*/ 29 h 35"/>
                <a:gd name="T10" fmla="*/ 7 w 58"/>
                <a:gd name="T11" fmla="*/ 6 h 35"/>
                <a:gd name="T12" fmla="*/ 7 w 58"/>
                <a:gd name="T13" fmla="*/ 0 h 35"/>
                <a:gd name="T14" fmla="*/ 0 w 58"/>
                <a:gd name="T15" fmla="*/ 0 h 35"/>
                <a:gd name="T16" fmla="*/ 0 w 58"/>
                <a:gd name="T17" fmla="*/ 6 h 35"/>
                <a:gd name="T18" fmla="*/ 29 w 58"/>
                <a:gd name="T19" fmla="*/ 35 h 35"/>
                <a:gd name="T20" fmla="*/ 58 w 58"/>
                <a:gd name="T21" fmla="*/ 6 h 35"/>
                <a:gd name="T22" fmla="*/ 58 w 58"/>
                <a:gd name="T23" fmla="*/ 6 h 35"/>
                <a:gd name="T24" fmla="*/ 58 w 58"/>
                <a:gd name="T25"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35">
                  <a:moveTo>
                    <a:pt x="58" y="6"/>
                  </a:moveTo>
                  <a:cubicBezTo>
                    <a:pt x="58" y="0"/>
                    <a:pt x="58" y="0"/>
                    <a:pt x="58" y="0"/>
                  </a:cubicBezTo>
                  <a:cubicBezTo>
                    <a:pt x="51" y="0"/>
                    <a:pt x="51" y="0"/>
                    <a:pt x="51" y="0"/>
                  </a:cubicBezTo>
                  <a:cubicBezTo>
                    <a:pt x="51" y="6"/>
                    <a:pt x="51" y="6"/>
                    <a:pt x="51" y="6"/>
                  </a:cubicBezTo>
                  <a:cubicBezTo>
                    <a:pt x="51" y="19"/>
                    <a:pt x="41" y="29"/>
                    <a:pt x="29" y="29"/>
                  </a:cubicBezTo>
                  <a:cubicBezTo>
                    <a:pt x="17" y="29"/>
                    <a:pt x="7" y="19"/>
                    <a:pt x="7" y="6"/>
                  </a:cubicBezTo>
                  <a:cubicBezTo>
                    <a:pt x="7" y="0"/>
                    <a:pt x="7" y="0"/>
                    <a:pt x="7" y="0"/>
                  </a:cubicBezTo>
                  <a:cubicBezTo>
                    <a:pt x="0" y="0"/>
                    <a:pt x="0" y="0"/>
                    <a:pt x="0" y="0"/>
                  </a:cubicBezTo>
                  <a:cubicBezTo>
                    <a:pt x="0" y="6"/>
                    <a:pt x="0" y="6"/>
                    <a:pt x="0" y="6"/>
                  </a:cubicBezTo>
                  <a:cubicBezTo>
                    <a:pt x="0" y="22"/>
                    <a:pt x="13" y="35"/>
                    <a:pt x="29" y="35"/>
                  </a:cubicBezTo>
                  <a:cubicBezTo>
                    <a:pt x="45" y="35"/>
                    <a:pt x="58" y="22"/>
                    <a:pt x="58" y="6"/>
                  </a:cubicBezTo>
                  <a:close/>
                  <a:moveTo>
                    <a:pt x="58" y="6"/>
                  </a:moveTo>
                  <a:cubicBezTo>
                    <a:pt x="58" y="6"/>
                    <a:pt x="58" y="6"/>
                    <a:pt x="58" y="6"/>
                  </a:cubicBezTo>
                </a:path>
              </a:pathLst>
            </a:custGeom>
            <a:grpFill/>
            <a:ln w="3175">
              <a:solidFill>
                <a:schemeClr val="accent2"/>
              </a:solidFill>
              <a:round/>
              <a:headEnd/>
              <a:tailEnd/>
            </a:ln>
          </p:spPr>
          <p:txBody>
            <a:bodyPr>
              <a:normAutofit fontScale="25000" lnSpcReduction="20000"/>
            </a:bodyPr>
            <a:lstStyle/>
            <a:p>
              <a:pPr defTabSz="914377" eaLnBrk="1" fontAlgn="auto" hangingPunct="1">
                <a:spcBef>
                  <a:spcPts val="0"/>
                </a:spcBef>
                <a:spcAft>
                  <a:spcPts val="0"/>
                </a:spcAft>
                <a:defRPr/>
              </a:pPr>
              <a:endParaRPr lang="en-US">
                <a:solidFill>
                  <a:prstClr val="black"/>
                </a:solidFill>
                <a:latin typeface="+mn-lt"/>
              </a:endParaRPr>
            </a:p>
          </p:txBody>
        </p:sp>
        <p:sp>
          <p:nvSpPr>
            <p:cNvPr id="108" name="Freeform 9"/>
            <p:cNvSpPr>
              <a:spLocks noEditPoints="1"/>
            </p:cNvSpPr>
            <p:nvPr/>
          </p:nvSpPr>
          <p:spPr bwMode="auto">
            <a:xfrm>
              <a:off x="4332288" y="2900363"/>
              <a:ext cx="122238" cy="128588"/>
            </a:xfrm>
            <a:custGeom>
              <a:avLst/>
              <a:gdLst>
                <a:gd name="T0" fmla="*/ 0 w 38"/>
                <a:gd name="T1" fmla="*/ 4 h 39"/>
                <a:gd name="T2" fmla="*/ 0 w 38"/>
                <a:gd name="T3" fmla="*/ 36 h 39"/>
                <a:gd name="T4" fmla="*/ 3 w 38"/>
                <a:gd name="T5" fmla="*/ 39 h 39"/>
                <a:gd name="T6" fmla="*/ 35 w 38"/>
                <a:gd name="T7" fmla="*/ 39 h 39"/>
                <a:gd name="T8" fmla="*/ 38 w 38"/>
                <a:gd name="T9" fmla="*/ 36 h 39"/>
                <a:gd name="T10" fmla="*/ 38 w 38"/>
                <a:gd name="T11" fmla="*/ 4 h 39"/>
                <a:gd name="T12" fmla="*/ 35 w 38"/>
                <a:gd name="T13" fmla="*/ 0 h 39"/>
                <a:gd name="T14" fmla="*/ 3 w 38"/>
                <a:gd name="T15" fmla="*/ 0 h 39"/>
                <a:gd name="T16" fmla="*/ 0 w 38"/>
                <a:gd name="T17" fmla="*/ 4 h 39"/>
                <a:gd name="T18" fmla="*/ 6 w 38"/>
                <a:gd name="T19" fmla="*/ 7 h 39"/>
                <a:gd name="T20" fmla="*/ 32 w 38"/>
                <a:gd name="T21" fmla="*/ 7 h 39"/>
                <a:gd name="T22" fmla="*/ 32 w 38"/>
                <a:gd name="T23" fmla="*/ 32 h 39"/>
                <a:gd name="T24" fmla="*/ 6 w 38"/>
                <a:gd name="T25" fmla="*/ 32 h 39"/>
                <a:gd name="T26" fmla="*/ 6 w 38"/>
                <a:gd name="T27" fmla="*/ 7 h 39"/>
                <a:gd name="T28" fmla="*/ 6 w 38"/>
                <a:gd name="T29" fmla="*/ 7 h 39"/>
                <a:gd name="T30" fmla="*/ 6 w 38"/>
                <a:gd name="T31" fmla="*/ 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 h="39">
                  <a:moveTo>
                    <a:pt x="0" y="4"/>
                  </a:moveTo>
                  <a:cubicBezTo>
                    <a:pt x="0" y="36"/>
                    <a:pt x="0" y="36"/>
                    <a:pt x="0" y="36"/>
                  </a:cubicBezTo>
                  <a:cubicBezTo>
                    <a:pt x="0" y="38"/>
                    <a:pt x="1" y="39"/>
                    <a:pt x="3" y="39"/>
                  </a:cubicBezTo>
                  <a:cubicBezTo>
                    <a:pt x="35" y="39"/>
                    <a:pt x="35" y="39"/>
                    <a:pt x="35" y="39"/>
                  </a:cubicBezTo>
                  <a:cubicBezTo>
                    <a:pt x="37" y="39"/>
                    <a:pt x="38" y="38"/>
                    <a:pt x="38" y="36"/>
                  </a:cubicBezTo>
                  <a:cubicBezTo>
                    <a:pt x="38" y="4"/>
                    <a:pt x="38" y="4"/>
                    <a:pt x="38" y="4"/>
                  </a:cubicBezTo>
                  <a:cubicBezTo>
                    <a:pt x="38" y="2"/>
                    <a:pt x="37" y="0"/>
                    <a:pt x="35" y="0"/>
                  </a:cubicBezTo>
                  <a:cubicBezTo>
                    <a:pt x="3" y="0"/>
                    <a:pt x="3" y="0"/>
                    <a:pt x="3" y="0"/>
                  </a:cubicBezTo>
                  <a:cubicBezTo>
                    <a:pt x="1" y="0"/>
                    <a:pt x="0" y="2"/>
                    <a:pt x="0" y="4"/>
                  </a:cubicBezTo>
                  <a:close/>
                  <a:moveTo>
                    <a:pt x="6" y="7"/>
                  </a:moveTo>
                  <a:cubicBezTo>
                    <a:pt x="32" y="7"/>
                    <a:pt x="32" y="7"/>
                    <a:pt x="32" y="7"/>
                  </a:cubicBezTo>
                  <a:cubicBezTo>
                    <a:pt x="32" y="32"/>
                    <a:pt x="32" y="32"/>
                    <a:pt x="32" y="32"/>
                  </a:cubicBezTo>
                  <a:cubicBezTo>
                    <a:pt x="6" y="32"/>
                    <a:pt x="6" y="32"/>
                    <a:pt x="6" y="32"/>
                  </a:cubicBezTo>
                  <a:lnTo>
                    <a:pt x="6" y="7"/>
                  </a:lnTo>
                  <a:close/>
                  <a:moveTo>
                    <a:pt x="6" y="7"/>
                  </a:moveTo>
                  <a:cubicBezTo>
                    <a:pt x="6" y="7"/>
                    <a:pt x="6" y="7"/>
                    <a:pt x="6" y="7"/>
                  </a:cubicBezTo>
                </a:path>
              </a:pathLst>
            </a:custGeom>
            <a:grpFill/>
            <a:ln w="3175">
              <a:solidFill>
                <a:schemeClr val="accent2"/>
              </a:solidFill>
              <a:round/>
              <a:headEnd/>
              <a:tailEnd/>
            </a:ln>
          </p:spPr>
          <p:txBody>
            <a:bodyPr>
              <a:normAutofit fontScale="25000" lnSpcReduction="20000"/>
            </a:bodyPr>
            <a:lstStyle/>
            <a:p>
              <a:pPr defTabSz="914377" eaLnBrk="1" fontAlgn="auto" hangingPunct="1">
                <a:spcBef>
                  <a:spcPts val="0"/>
                </a:spcBef>
                <a:spcAft>
                  <a:spcPts val="0"/>
                </a:spcAft>
                <a:defRPr/>
              </a:pPr>
              <a:endParaRPr lang="en-US">
                <a:solidFill>
                  <a:prstClr val="black"/>
                </a:solidFill>
                <a:latin typeface="+mn-lt"/>
              </a:endParaRPr>
            </a:p>
          </p:txBody>
        </p:sp>
        <p:sp>
          <p:nvSpPr>
            <p:cNvPr id="109" name="Freeform 10"/>
            <p:cNvSpPr>
              <a:spLocks noEditPoints="1"/>
            </p:cNvSpPr>
            <p:nvPr/>
          </p:nvSpPr>
          <p:spPr bwMode="auto">
            <a:xfrm>
              <a:off x="4403725" y="2847976"/>
              <a:ext cx="103188" cy="104775"/>
            </a:xfrm>
            <a:custGeom>
              <a:avLst/>
              <a:gdLst>
                <a:gd name="T0" fmla="*/ 23 w 32"/>
                <a:gd name="T1" fmla="*/ 26 h 32"/>
                <a:gd name="T2" fmla="*/ 23 w 32"/>
                <a:gd name="T3" fmla="*/ 32 h 32"/>
                <a:gd name="T4" fmla="*/ 29 w 32"/>
                <a:gd name="T5" fmla="*/ 32 h 32"/>
                <a:gd name="T6" fmla="*/ 32 w 32"/>
                <a:gd name="T7" fmla="*/ 29 h 32"/>
                <a:gd name="T8" fmla="*/ 32 w 32"/>
                <a:gd name="T9" fmla="*/ 4 h 32"/>
                <a:gd name="T10" fmla="*/ 29 w 32"/>
                <a:gd name="T11" fmla="*/ 0 h 32"/>
                <a:gd name="T12" fmla="*/ 4 w 32"/>
                <a:gd name="T13" fmla="*/ 0 h 32"/>
                <a:gd name="T14" fmla="*/ 0 w 32"/>
                <a:gd name="T15" fmla="*/ 4 h 32"/>
                <a:gd name="T16" fmla="*/ 0 w 32"/>
                <a:gd name="T17" fmla="*/ 10 h 32"/>
                <a:gd name="T18" fmla="*/ 7 w 32"/>
                <a:gd name="T19" fmla="*/ 10 h 32"/>
                <a:gd name="T20" fmla="*/ 7 w 32"/>
                <a:gd name="T21" fmla="*/ 7 h 32"/>
                <a:gd name="T22" fmla="*/ 26 w 32"/>
                <a:gd name="T23" fmla="*/ 7 h 32"/>
                <a:gd name="T24" fmla="*/ 26 w 32"/>
                <a:gd name="T25" fmla="*/ 26 h 32"/>
                <a:gd name="T26" fmla="*/ 23 w 32"/>
                <a:gd name="T27" fmla="*/ 26 h 32"/>
                <a:gd name="T28" fmla="*/ 23 w 32"/>
                <a:gd name="T29" fmla="*/ 26 h 32"/>
                <a:gd name="T30" fmla="*/ 23 w 32"/>
                <a:gd name="T31"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32">
                  <a:moveTo>
                    <a:pt x="23" y="26"/>
                  </a:moveTo>
                  <a:cubicBezTo>
                    <a:pt x="23" y="32"/>
                    <a:pt x="23" y="32"/>
                    <a:pt x="23" y="32"/>
                  </a:cubicBezTo>
                  <a:cubicBezTo>
                    <a:pt x="29" y="32"/>
                    <a:pt x="29" y="32"/>
                    <a:pt x="29" y="32"/>
                  </a:cubicBezTo>
                  <a:cubicBezTo>
                    <a:pt x="31" y="32"/>
                    <a:pt x="32" y="31"/>
                    <a:pt x="32" y="29"/>
                  </a:cubicBezTo>
                  <a:cubicBezTo>
                    <a:pt x="32" y="4"/>
                    <a:pt x="32" y="4"/>
                    <a:pt x="32" y="4"/>
                  </a:cubicBezTo>
                  <a:cubicBezTo>
                    <a:pt x="32" y="2"/>
                    <a:pt x="31" y="0"/>
                    <a:pt x="29" y="0"/>
                  </a:cubicBezTo>
                  <a:cubicBezTo>
                    <a:pt x="4" y="0"/>
                    <a:pt x="4" y="0"/>
                    <a:pt x="4" y="0"/>
                  </a:cubicBezTo>
                  <a:cubicBezTo>
                    <a:pt x="2" y="0"/>
                    <a:pt x="0" y="2"/>
                    <a:pt x="0" y="4"/>
                  </a:cubicBezTo>
                  <a:cubicBezTo>
                    <a:pt x="0" y="10"/>
                    <a:pt x="0" y="10"/>
                    <a:pt x="0" y="10"/>
                  </a:cubicBezTo>
                  <a:cubicBezTo>
                    <a:pt x="7" y="10"/>
                    <a:pt x="7" y="10"/>
                    <a:pt x="7" y="10"/>
                  </a:cubicBezTo>
                  <a:cubicBezTo>
                    <a:pt x="7" y="7"/>
                    <a:pt x="7" y="7"/>
                    <a:pt x="7" y="7"/>
                  </a:cubicBezTo>
                  <a:cubicBezTo>
                    <a:pt x="26" y="7"/>
                    <a:pt x="26" y="7"/>
                    <a:pt x="26" y="7"/>
                  </a:cubicBezTo>
                  <a:cubicBezTo>
                    <a:pt x="26" y="26"/>
                    <a:pt x="26" y="26"/>
                    <a:pt x="26" y="26"/>
                  </a:cubicBezTo>
                  <a:lnTo>
                    <a:pt x="23" y="26"/>
                  </a:lnTo>
                  <a:close/>
                  <a:moveTo>
                    <a:pt x="23" y="26"/>
                  </a:moveTo>
                  <a:cubicBezTo>
                    <a:pt x="23" y="26"/>
                    <a:pt x="23" y="26"/>
                    <a:pt x="23" y="26"/>
                  </a:cubicBezTo>
                </a:path>
              </a:pathLst>
            </a:custGeom>
            <a:grpFill/>
            <a:ln w="3175">
              <a:solidFill>
                <a:schemeClr val="accent2"/>
              </a:solidFill>
              <a:round/>
              <a:headEnd/>
              <a:tailEnd/>
            </a:ln>
          </p:spPr>
          <p:txBody>
            <a:bodyPr>
              <a:normAutofit fontScale="25000" lnSpcReduction="20000"/>
            </a:bodyPr>
            <a:lstStyle/>
            <a:p>
              <a:pPr defTabSz="914377" eaLnBrk="1" fontAlgn="auto" hangingPunct="1">
                <a:spcBef>
                  <a:spcPts val="0"/>
                </a:spcBef>
                <a:spcAft>
                  <a:spcPts val="0"/>
                </a:spcAft>
                <a:defRPr/>
              </a:pPr>
              <a:endParaRPr lang="en-US">
                <a:solidFill>
                  <a:prstClr val="black"/>
                </a:solidFill>
                <a:latin typeface="+mn-lt"/>
              </a:endParaRPr>
            </a:p>
          </p:txBody>
        </p:sp>
        <p:sp>
          <p:nvSpPr>
            <p:cNvPr id="110" name="Rectangle 11"/>
            <p:cNvSpPr>
              <a:spLocks noChangeArrowheads="1"/>
            </p:cNvSpPr>
            <p:nvPr/>
          </p:nvSpPr>
          <p:spPr bwMode="auto">
            <a:xfrm>
              <a:off x="4135438" y="2619376"/>
              <a:ext cx="22225" cy="19050"/>
            </a:xfrm>
            <a:prstGeom prst="rect">
              <a:avLst/>
            </a:prstGeom>
            <a:grpFill/>
            <a:ln w="3175">
              <a:solidFill>
                <a:schemeClr val="accent2"/>
              </a:solidFill>
              <a:miter lim="800000"/>
              <a:headEnd/>
              <a:tailEnd/>
            </a:ln>
          </p:spPr>
          <p:txBody>
            <a:bodyPr>
              <a:normAutofit fontScale="25000" lnSpcReduction="20000"/>
            </a:bodyPr>
            <a:lstStyle/>
            <a:p>
              <a:pPr defTabSz="914377" eaLnBrk="1" fontAlgn="auto" hangingPunct="1">
                <a:spcBef>
                  <a:spcPts val="0"/>
                </a:spcBef>
                <a:spcAft>
                  <a:spcPts val="0"/>
                </a:spcAft>
                <a:defRPr/>
              </a:pPr>
              <a:endParaRPr lang="en-US">
                <a:solidFill>
                  <a:prstClr val="black"/>
                </a:solidFill>
                <a:latin typeface="+mn-lt"/>
              </a:endParaRPr>
            </a:p>
          </p:txBody>
        </p:sp>
        <p:sp>
          <p:nvSpPr>
            <p:cNvPr id="111" name="Rectangle 12"/>
            <p:cNvSpPr>
              <a:spLocks noChangeArrowheads="1"/>
            </p:cNvSpPr>
            <p:nvPr/>
          </p:nvSpPr>
          <p:spPr bwMode="auto">
            <a:xfrm>
              <a:off x="4176713" y="2619376"/>
              <a:ext cx="19050" cy="19050"/>
            </a:xfrm>
            <a:prstGeom prst="rect">
              <a:avLst/>
            </a:prstGeom>
            <a:grpFill/>
            <a:ln w="3175">
              <a:solidFill>
                <a:schemeClr val="accent2"/>
              </a:solidFill>
              <a:miter lim="800000"/>
              <a:headEnd/>
              <a:tailEnd/>
            </a:ln>
          </p:spPr>
          <p:txBody>
            <a:bodyPr>
              <a:normAutofit fontScale="25000" lnSpcReduction="20000"/>
            </a:bodyPr>
            <a:lstStyle/>
            <a:p>
              <a:pPr defTabSz="914377" eaLnBrk="1" fontAlgn="auto" hangingPunct="1">
                <a:spcBef>
                  <a:spcPts val="0"/>
                </a:spcBef>
                <a:spcAft>
                  <a:spcPts val="0"/>
                </a:spcAft>
                <a:defRPr/>
              </a:pPr>
              <a:endParaRPr lang="en-US">
                <a:solidFill>
                  <a:prstClr val="black"/>
                </a:solidFill>
                <a:latin typeface="+mn-lt"/>
              </a:endParaRPr>
            </a:p>
          </p:txBody>
        </p:sp>
        <p:sp>
          <p:nvSpPr>
            <p:cNvPr id="112" name="Rectangle 13"/>
            <p:cNvSpPr>
              <a:spLocks noChangeArrowheads="1"/>
            </p:cNvSpPr>
            <p:nvPr/>
          </p:nvSpPr>
          <p:spPr bwMode="auto">
            <a:xfrm>
              <a:off x="4219575" y="2619376"/>
              <a:ext cx="19050" cy="19050"/>
            </a:xfrm>
            <a:prstGeom prst="rect">
              <a:avLst/>
            </a:prstGeom>
            <a:grpFill/>
            <a:ln w="3175">
              <a:solidFill>
                <a:schemeClr val="accent2"/>
              </a:solidFill>
              <a:miter lim="800000"/>
              <a:headEnd/>
              <a:tailEnd/>
            </a:ln>
          </p:spPr>
          <p:txBody>
            <a:bodyPr>
              <a:normAutofit fontScale="25000" lnSpcReduction="20000"/>
            </a:bodyPr>
            <a:lstStyle/>
            <a:p>
              <a:pPr defTabSz="914377" eaLnBrk="1" fontAlgn="auto" hangingPunct="1">
                <a:spcBef>
                  <a:spcPts val="0"/>
                </a:spcBef>
                <a:spcAft>
                  <a:spcPts val="0"/>
                </a:spcAft>
                <a:defRPr/>
              </a:pPr>
              <a:endParaRPr lang="en-US">
                <a:solidFill>
                  <a:prstClr val="black"/>
                </a:solidFill>
                <a:latin typeface="+mn-lt"/>
              </a:endParaRPr>
            </a:p>
          </p:txBody>
        </p:sp>
        <p:sp>
          <p:nvSpPr>
            <p:cNvPr id="113" name="Rectangle 14"/>
            <p:cNvSpPr>
              <a:spLocks noChangeArrowheads="1"/>
            </p:cNvSpPr>
            <p:nvPr/>
          </p:nvSpPr>
          <p:spPr bwMode="auto">
            <a:xfrm>
              <a:off x="4176713" y="2662238"/>
              <a:ext cx="19050" cy="19050"/>
            </a:xfrm>
            <a:prstGeom prst="rect">
              <a:avLst/>
            </a:prstGeom>
            <a:grpFill/>
            <a:ln w="3175">
              <a:solidFill>
                <a:schemeClr val="accent2"/>
              </a:solidFill>
              <a:miter lim="800000"/>
              <a:headEnd/>
              <a:tailEnd/>
            </a:ln>
          </p:spPr>
          <p:txBody>
            <a:bodyPr>
              <a:normAutofit fontScale="25000" lnSpcReduction="20000"/>
            </a:bodyPr>
            <a:lstStyle/>
            <a:p>
              <a:pPr defTabSz="914377" eaLnBrk="1" fontAlgn="auto" hangingPunct="1">
                <a:spcBef>
                  <a:spcPts val="0"/>
                </a:spcBef>
                <a:spcAft>
                  <a:spcPts val="0"/>
                </a:spcAft>
                <a:defRPr/>
              </a:pPr>
              <a:endParaRPr lang="en-US">
                <a:solidFill>
                  <a:prstClr val="black"/>
                </a:solidFill>
                <a:latin typeface="+mn-lt"/>
              </a:endParaRPr>
            </a:p>
          </p:txBody>
        </p:sp>
        <p:sp>
          <p:nvSpPr>
            <p:cNvPr id="114" name="Rectangle 15"/>
            <p:cNvSpPr>
              <a:spLocks noChangeArrowheads="1"/>
            </p:cNvSpPr>
            <p:nvPr/>
          </p:nvSpPr>
          <p:spPr bwMode="auto">
            <a:xfrm>
              <a:off x="4135438" y="2662238"/>
              <a:ext cx="22225" cy="19050"/>
            </a:xfrm>
            <a:prstGeom prst="rect">
              <a:avLst/>
            </a:prstGeom>
            <a:grpFill/>
            <a:ln w="3175">
              <a:solidFill>
                <a:schemeClr val="accent2"/>
              </a:solidFill>
              <a:miter lim="800000"/>
              <a:headEnd/>
              <a:tailEnd/>
            </a:ln>
          </p:spPr>
          <p:txBody>
            <a:bodyPr>
              <a:normAutofit fontScale="25000" lnSpcReduction="20000"/>
            </a:bodyPr>
            <a:lstStyle/>
            <a:p>
              <a:pPr defTabSz="914377" eaLnBrk="1" fontAlgn="auto" hangingPunct="1">
                <a:spcBef>
                  <a:spcPts val="0"/>
                </a:spcBef>
                <a:spcAft>
                  <a:spcPts val="0"/>
                </a:spcAft>
                <a:defRPr/>
              </a:pPr>
              <a:endParaRPr lang="en-US">
                <a:solidFill>
                  <a:prstClr val="black"/>
                </a:solidFill>
                <a:latin typeface="+mn-lt"/>
              </a:endParaRPr>
            </a:p>
          </p:txBody>
        </p:sp>
        <p:sp>
          <p:nvSpPr>
            <p:cNvPr id="115" name="Rectangle 16"/>
            <p:cNvSpPr>
              <a:spLocks noChangeArrowheads="1"/>
            </p:cNvSpPr>
            <p:nvPr/>
          </p:nvSpPr>
          <p:spPr bwMode="auto">
            <a:xfrm>
              <a:off x="4135438" y="2705101"/>
              <a:ext cx="22225" cy="19050"/>
            </a:xfrm>
            <a:prstGeom prst="rect">
              <a:avLst/>
            </a:prstGeom>
            <a:grpFill/>
            <a:ln w="3175">
              <a:solidFill>
                <a:schemeClr val="accent2"/>
              </a:solidFill>
              <a:miter lim="800000"/>
              <a:headEnd/>
              <a:tailEnd/>
            </a:ln>
          </p:spPr>
          <p:txBody>
            <a:bodyPr>
              <a:normAutofit fontScale="25000" lnSpcReduction="20000"/>
            </a:bodyPr>
            <a:lstStyle/>
            <a:p>
              <a:pPr defTabSz="914377" eaLnBrk="1" fontAlgn="auto" hangingPunct="1">
                <a:spcBef>
                  <a:spcPts val="0"/>
                </a:spcBef>
                <a:spcAft>
                  <a:spcPts val="0"/>
                </a:spcAft>
                <a:defRPr/>
              </a:pPr>
              <a:endParaRPr lang="en-US">
                <a:solidFill>
                  <a:prstClr val="black"/>
                </a:solidFill>
                <a:latin typeface="+mn-lt"/>
              </a:endParaRPr>
            </a:p>
          </p:txBody>
        </p:sp>
        <p:sp>
          <p:nvSpPr>
            <p:cNvPr id="116" name="Rectangle 17"/>
            <p:cNvSpPr>
              <a:spLocks noChangeArrowheads="1"/>
            </p:cNvSpPr>
            <p:nvPr/>
          </p:nvSpPr>
          <p:spPr bwMode="auto">
            <a:xfrm>
              <a:off x="4135438" y="2743201"/>
              <a:ext cx="22225" cy="23813"/>
            </a:xfrm>
            <a:prstGeom prst="rect">
              <a:avLst/>
            </a:prstGeom>
            <a:grpFill/>
            <a:ln w="3175">
              <a:solidFill>
                <a:schemeClr val="accent2"/>
              </a:solidFill>
              <a:miter lim="800000"/>
              <a:headEnd/>
              <a:tailEnd/>
            </a:ln>
          </p:spPr>
          <p:txBody>
            <a:bodyPr>
              <a:normAutofit fontScale="25000" lnSpcReduction="20000"/>
            </a:bodyPr>
            <a:lstStyle/>
            <a:p>
              <a:pPr defTabSz="914377" eaLnBrk="1" fontAlgn="auto" hangingPunct="1">
                <a:spcBef>
                  <a:spcPts val="0"/>
                </a:spcBef>
                <a:spcAft>
                  <a:spcPts val="0"/>
                </a:spcAft>
                <a:defRPr/>
              </a:pPr>
              <a:endParaRPr lang="en-US">
                <a:solidFill>
                  <a:prstClr val="black"/>
                </a:solidFill>
                <a:latin typeface="+mn-lt"/>
              </a:endParaRPr>
            </a:p>
          </p:txBody>
        </p:sp>
        <p:sp>
          <p:nvSpPr>
            <p:cNvPr id="117" name="Rectangle 18"/>
            <p:cNvSpPr>
              <a:spLocks noChangeArrowheads="1"/>
            </p:cNvSpPr>
            <p:nvPr/>
          </p:nvSpPr>
          <p:spPr bwMode="auto">
            <a:xfrm>
              <a:off x="4135438" y="2786063"/>
              <a:ext cx="22225" cy="23813"/>
            </a:xfrm>
            <a:prstGeom prst="rect">
              <a:avLst/>
            </a:prstGeom>
            <a:grpFill/>
            <a:ln w="3175">
              <a:solidFill>
                <a:schemeClr val="accent2"/>
              </a:solidFill>
              <a:miter lim="800000"/>
              <a:headEnd/>
              <a:tailEnd/>
            </a:ln>
          </p:spPr>
          <p:txBody>
            <a:bodyPr>
              <a:normAutofit fontScale="25000" lnSpcReduction="20000"/>
            </a:bodyPr>
            <a:lstStyle/>
            <a:p>
              <a:pPr defTabSz="914377" eaLnBrk="1" fontAlgn="auto" hangingPunct="1">
                <a:spcBef>
                  <a:spcPts val="0"/>
                </a:spcBef>
                <a:spcAft>
                  <a:spcPts val="0"/>
                </a:spcAft>
                <a:defRPr/>
              </a:pPr>
              <a:endParaRPr lang="en-US">
                <a:solidFill>
                  <a:prstClr val="black"/>
                </a:solidFill>
                <a:latin typeface="+mn-lt"/>
              </a:endParaRPr>
            </a:p>
          </p:txBody>
        </p:sp>
        <p:sp>
          <p:nvSpPr>
            <p:cNvPr id="118" name="Rectangle 19"/>
            <p:cNvSpPr>
              <a:spLocks noChangeArrowheads="1"/>
            </p:cNvSpPr>
            <p:nvPr/>
          </p:nvSpPr>
          <p:spPr bwMode="auto">
            <a:xfrm>
              <a:off x="4135438" y="2828926"/>
              <a:ext cx="22225" cy="19050"/>
            </a:xfrm>
            <a:prstGeom prst="rect">
              <a:avLst/>
            </a:prstGeom>
            <a:grpFill/>
            <a:ln w="3175">
              <a:solidFill>
                <a:schemeClr val="accent2"/>
              </a:solidFill>
              <a:miter lim="800000"/>
              <a:headEnd/>
              <a:tailEnd/>
            </a:ln>
          </p:spPr>
          <p:txBody>
            <a:bodyPr>
              <a:normAutofit fontScale="25000" lnSpcReduction="20000"/>
            </a:bodyPr>
            <a:lstStyle/>
            <a:p>
              <a:pPr defTabSz="914377" eaLnBrk="1" fontAlgn="auto" hangingPunct="1">
                <a:spcBef>
                  <a:spcPts val="0"/>
                </a:spcBef>
                <a:spcAft>
                  <a:spcPts val="0"/>
                </a:spcAft>
                <a:defRPr/>
              </a:pPr>
              <a:endParaRPr lang="en-US">
                <a:solidFill>
                  <a:prstClr val="black"/>
                </a:solidFill>
                <a:latin typeface="+mn-lt"/>
              </a:endParaRPr>
            </a:p>
          </p:txBody>
        </p:sp>
        <p:sp>
          <p:nvSpPr>
            <p:cNvPr id="119" name="Rectangle 20"/>
            <p:cNvSpPr>
              <a:spLocks noChangeArrowheads="1"/>
            </p:cNvSpPr>
            <p:nvPr/>
          </p:nvSpPr>
          <p:spPr bwMode="auto">
            <a:xfrm>
              <a:off x="4135438" y="2871788"/>
              <a:ext cx="22225" cy="19050"/>
            </a:xfrm>
            <a:prstGeom prst="rect">
              <a:avLst/>
            </a:prstGeom>
            <a:grpFill/>
            <a:ln w="3175">
              <a:solidFill>
                <a:schemeClr val="accent2"/>
              </a:solidFill>
              <a:miter lim="800000"/>
              <a:headEnd/>
              <a:tailEnd/>
            </a:ln>
          </p:spPr>
          <p:txBody>
            <a:bodyPr>
              <a:normAutofit fontScale="25000" lnSpcReduction="20000"/>
            </a:bodyPr>
            <a:lstStyle/>
            <a:p>
              <a:pPr defTabSz="914377" eaLnBrk="1" fontAlgn="auto" hangingPunct="1">
                <a:spcBef>
                  <a:spcPts val="0"/>
                </a:spcBef>
                <a:spcAft>
                  <a:spcPts val="0"/>
                </a:spcAft>
                <a:defRPr/>
              </a:pPr>
              <a:endParaRPr lang="en-US">
                <a:solidFill>
                  <a:prstClr val="black"/>
                </a:solidFill>
                <a:latin typeface="+mn-lt"/>
              </a:endParaRPr>
            </a:p>
          </p:txBody>
        </p:sp>
        <p:sp>
          <p:nvSpPr>
            <p:cNvPr id="120" name="Rectangle 21"/>
            <p:cNvSpPr>
              <a:spLocks noChangeArrowheads="1"/>
            </p:cNvSpPr>
            <p:nvPr/>
          </p:nvSpPr>
          <p:spPr bwMode="auto">
            <a:xfrm>
              <a:off x="4135438" y="2914651"/>
              <a:ext cx="22225" cy="19050"/>
            </a:xfrm>
            <a:prstGeom prst="rect">
              <a:avLst/>
            </a:prstGeom>
            <a:grpFill/>
            <a:ln w="3175">
              <a:solidFill>
                <a:schemeClr val="accent2"/>
              </a:solidFill>
              <a:miter lim="800000"/>
              <a:headEnd/>
              <a:tailEnd/>
            </a:ln>
          </p:spPr>
          <p:txBody>
            <a:bodyPr>
              <a:normAutofit fontScale="25000" lnSpcReduction="20000"/>
            </a:bodyPr>
            <a:lstStyle/>
            <a:p>
              <a:pPr defTabSz="914377" eaLnBrk="1" fontAlgn="auto" hangingPunct="1">
                <a:spcBef>
                  <a:spcPts val="0"/>
                </a:spcBef>
                <a:spcAft>
                  <a:spcPts val="0"/>
                </a:spcAft>
                <a:defRPr/>
              </a:pPr>
              <a:endParaRPr lang="en-US">
                <a:solidFill>
                  <a:prstClr val="black"/>
                </a:solidFill>
                <a:latin typeface="+mn-lt"/>
              </a:endParaRPr>
            </a:p>
          </p:txBody>
        </p:sp>
        <p:sp>
          <p:nvSpPr>
            <p:cNvPr id="121" name="Rectangle 22"/>
            <p:cNvSpPr>
              <a:spLocks noChangeArrowheads="1"/>
            </p:cNvSpPr>
            <p:nvPr/>
          </p:nvSpPr>
          <p:spPr bwMode="auto">
            <a:xfrm>
              <a:off x="4135438" y="2952751"/>
              <a:ext cx="22225" cy="23813"/>
            </a:xfrm>
            <a:prstGeom prst="rect">
              <a:avLst/>
            </a:prstGeom>
            <a:grpFill/>
            <a:ln w="3175">
              <a:solidFill>
                <a:schemeClr val="accent2"/>
              </a:solidFill>
              <a:miter lim="800000"/>
              <a:headEnd/>
              <a:tailEnd/>
            </a:ln>
          </p:spPr>
          <p:txBody>
            <a:bodyPr>
              <a:normAutofit fontScale="25000" lnSpcReduction="20000"/>
            </a:bodyPr>
            <a:lstStyle/>
            <a:p>
              <a:pPr defTabSz="914377" eaLnBrk="1" fontAlgn="auto" hangingPunct="1">
                <a:spcBef>
                  <a:spcPts val="0"/>
                </a:spcBef>
                <a:spcAft>
                  <a:spcPts val="0"/>
                </a:spcAft>
                <a:defRPr/>
              </a:pPr>
              <a:endParaRPr lang="en-US">
                <a:solidFill>
                  <a:prstClr val="black"/>
                </a:solidFill>
                <a:latin typeface="+mn-lt"/>
              </a:endParaRPr>
            </a:p>
          </p:txBody>
        </p:sp>
        <p:sp>
          <p:nvSpPr>
            <p:cNvPr id="122" name="Rectangle 23"/>
            <p:cNvSpPr>
              <a:spLocks noChangeArrowheads="1"/>
            </p:cNvSpPr>
            <p:nvPr/>
          </p:nvSpPr>
          <p:spPr bwMode="auto">
            <a:xfrm>
              <a:off x="4135438" y="2995613"/>
              <a:ext cx="22225" cy="23813"/>
            </a:xfrm>
            <a:prstGeom prst="rect">
              <a:avLst/>
            </a:prstGeom>
            <a:grpFill/>
            <a:ln w="3175">
              <a:solidFill>
                <a:schemeClr val="accent2"/>
              </a:solidFill>
              <a:miter lim="800000"/>
              <a:headEnd/>
              <a:tailEnd/>
            </a:ln>
          </p:spPr>
          <p:txBody>
            <a:bodyPr>
              <a:normAutofit fontScale="25000" lnSpcReduction="20000"/>
            </a:bodyPr>
            <a:lstStyle/>
            <a:p>
              <a:pPr defTabSz="914377" eaLnBrk="1" fontAlgn="auto" hangingPunct="1">
                <a:spcBef>
                  <a:spcPts val="0"/>
                </a:spcBef>
                <a:spcAft>
                  <a:spcPts val="0"/>
                </a:spcAft>
                <a:defRPr/>
              </a:pPr>
              <a:endParaRPr lang="en-US">
                <a:solidFill>
                  <a:prstClr val="black"/>
                </a:solidFill>
                <a:latin typeface="+mn-lt"/>
              </a:endParaRPr>
            </a:p>
          </p:txBody>
        </p:sp>
      </p:grpSp>
      <p:grpSp>
        <p:nvGrpSpPr>
          <p:cNvPr id="123" name="Group 122"/>
          <p:cNvGrpSpPr/>
          <p:nvPr/>
        </p:nvGrpSpPr>
        <p:grpSpPr>
          <a:xfrm>
            <a:off x="3416457" y="4433108"/>
            <a:ext cx="552384" cy="646544"/>
            <a:chOff x="5549900" y="5503760"/>
            <a:chExt cx="566738" cy="679450"/>
          </a:xfrm>
          <a:solidFill>
            <a:schemeClr val="accent4"/>
          </a:solidFill>
        </p:grpSpPr>
        <p:sp>
          <p:nvSpPr>
            <p:cNvPr id="124" name="Freeform 31"/>
            <p:cNvSpPr>
              <a:spLocks noEditPoints="1"/>
            </p:cNvSpPr>
            <p:nvPr/>
          </p:nvSpPr>
          <p:spPr bwMode="auto">
            <a:xfrm>
              <a:off x="5792788" y="5772048"/>
              <a:ext cx="233363" cy="15875"/>
            </a:xfrm>
            <a:custGeom>
              <a:avLst/>
              <a:gdLst>
                <a:gd name="T0" fmla="*/ 69 w 72"/>
                <a:gd name="T1" fmla="*/ 5 h 5"/>
                <a:gd name="T2" fmla="*/ 2 w 72"/>
                <a:gd name="T3" fmla="*/ 5 h 5"/>
                <a:gd name="T4" fmla="*/ 0 w 72"/>
                <a:gd name="T5" fmla="*/ 2 h 5"/>
                <a:gd name="T6" fmla="*/ 2 w 72"/>
                <a:gd name="T7" fmla="*/ 0 h 5"/>
                <a:gd name="T8" fmla="*/ 69 w 72"/>
                <a:gd name="T9" fmla="*/ 0 h 5"/>
                <a:gd name="T10" fmla="*/ 72 w 72"/>
                <a:gd name="T11" fmla="*/ 2 h 5"/>
                <a:gd name="T12" fmla="*/ 69 w 72"/>
                <a:gd name="T13" fmla="*/ 5 h 5"/>
                <a:gd name="T14" fmla="*/ 69 w 72"/>
                <a:gd name="T15" fmla="*/ 5 h 5"/>
                <a:gd name="T16" fmla="*/ 69 w 72"/>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
                  <a:moveTo>
                    <a:pt x="69" y="5"/>
                  </a:moveTo>
                  <a:cubicBezTo>
                    <a:pt x="2" y="5"/>
                    <a:pt x="2" y="5"/>
                    <a:pt x="2" y="5"/>
                  </a:cubicBezTo>
                  <a:cubicBezTo>
                    <a:pt x="1" y="5"/>
                    <a:pt x="0" y="4"/>
                    <a:pt x="0" y="2"/>
                  </a:cubicBezTo>
                  <a:cubicBezTo>
                    <a:pt x="0" y="1"/>
                    <a:pt x="1" y="0"/>
                    <a:pt x="2" y="0"/>
                  </a:cubicBezTo>
                  <a:cubicBezTo>
                    <a:pt x="69" y="0"/>
                    <a:pt x="69" y="0"/>
                    <a:pt x="69" y="0"/>
                  </a:cubicBezTo>
                  <a:cubicBezTo>
                    <a:pt x="71" y="0"/>
                    <a:pt x="72" y="1"/>
                    <a:pt x="72" y="2"/>
                  </a:cubicBezTo>
                  <a:cubicBezTo>
                    <a:pt x="72" y="4"/>
                    <a:pt x="71" y="5"/>
                    <a:pt x="69" y="5"/>
                  </a:cubicBezTo>
                  <a:close/>
                  <a:moveTo>
                    <a:pt x="69" y="5"/>
                  </a:moveTo>
                  <a:cubicBezTo>
                    <a:pt x="69" y="5"/>
                    <a:pt x="69" y="5"/>
                    <a:pt x="69" y="5"/>
                  </a:cubicBezTo>
                </a:path>
              </a:pathLst>
            </a:custGeom>
            <a:grpFill/>
            <a:ln w="22225">
              <a:solidFill>
                <a:schemeClr val="accent4"/>
              </a:solidFill>
              <a:round/>
              <a:headEnd/>
              <a:tailEnd/>
            </a:ln>
          </p:spPr>
          <p:txBody>
            <a:bodyPr>
              <a:normAutofit fontScale="25000" lnSpcReduction="20000"/>
            </a:bodyPr>
            <a:lstStyle/>
            <a:p>
              <a:pPr defTabSz="914377" eaLnBrk="1" fontAlgn="auto" hangingPunct="1">
                <a:spcBef>
                  <a:spcPts val="0"/>
                </a:spcBef>
                <a:spcAft>
                  <a:spcPts val="0"/>
                </a:spcAft>
                <a:defRPr/>
              </a:pPr>
              <a:endParaRPr lang="en-US">
                <a:solidFill>
                  <a:prstClr val="black"/>
                </a:solidFill>
                <a:latin typeface="+mn-lt"/>
              </a:endParaRPr>
            </a:p>
          </p:txBody>
        </p:sp>
        <p:sp>
          <p:nvSpPr>
            <p:cNvPr id="125" name="Freeform 32"/>
            <p:cNvSpPr>
              <a:spLocks noEditPoints="1"/>
            </p:cNvSpPr>
            <p:nvPr/>
          </p:nvSpPr>
          <p:spPr bwMode="auto">
            <a:xfrm>
              <a:off x="5792788" y="5954610"/>
              <a:ext cx="233363" cy="19050"/>
            </a:xfrm>
            <a:custGeom>
              <a:avLst/>
              <a:gdLst>
                <a:gd name="T0" fmla="*/ 69 w 72"/>
                <a:gd name="T1" fmla="*/ 6 h 6"/>
                <a:gd name="T2" fmla="*/ 2 w 72"/>
                <a:gd name="T3" fmla="*/ 6 h 6"/>
                <a:gd name="T4" fmla="*/ 0 w 72"/>
                <a:gd name="T5" fmla="*/ 3 h 6"/>
                <a:gd name="T6" fmla="*/ 2 w 72"/>
                <a:gd name="T7" fmla="*/ 0 h 6"/>
                <a:gd name="T8" fmla="*/ 69 w 72"/>
                <a:gd name="T9" fmla="*/ 0 h 6"/>
                <a:gd name="T10" fmla="*/ 72 w 72"/>
                <a:gd name="T11" fmla="*/ 3 h 6"/>
                <a:gd name="T12" fmla="*/ 69 w 72"/>
                <a:gd name="T13" fmla="*/ 6 h 6"/>
                <a:gd name="T14" fmla="*/ 69 w 72"/>
                <a:gd name="T15" fmla="*/ 6 h 6"/>
                <a:gd name="T16" fmla="*/ 69 w 72"/>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6">
                  <a:moveTo>
                    <a:pt x="69" y="6"/>
                  </a:moveTo>
                  <a:cubicBezTo>
                    <a:pt x="2" y="6"/>
                    <a:pt x="2" y="6"/>
                    <a:pt x="2" y="6"/>
                  </a:cubicBezTo>
                  <a:cubicBezTo>
                    <a:pt x="1" y="6"/>
                    <a:pt x="0" y="4"/>
                    <a:pt x="0" y="3"/>
                  </a:cubicBezTo>
                  <a:cubicBezTo>
                    <a:pt x="0" y="2"/>
                    <a:pt x="1" y="0"/>
                    <a:pt x="2" y="0"/>
                  </a:cubicBezTo>
                  <a:cubicBezTo>
                    <a:pt x="69" y="0"/>
                    <a:pt x="69" y="0"/>
                    <a:pt x="69" y="0"/>
                  </a:cubicBezTo>
                  <a:cubicBezTo>
                    <a:pt x="71" y="0"/>
                    <a:pt x="72" y="2"/>
                    <a:pt x="72" y="3"/>
                  </a:cubicBezTo>
                  <a:cubicBezTo>
                    <a:pt x="72" y="4"/>
                    <a:pt x="71" y="6"/>
                    <a:pt x="69" y="6"/>
                  </a:cubicBezTo>
                  <a:close/>
                  <a:moveTo>
                    <a:pt x="69" y="6"/>
                  </a:moveTo>
                  <a:cubicBezTo>
                    <a:pt x="69" y="6"/>
                    <a:pt x="69" y="6"/>
                    <a:pt x="69" y="6"/>
                  </a:cubicBezTo>
                </a:path>
              </a:pathLst>
            </a:custGeom>
            <a:grpFill/>
            <a:ln w="22225">
              <a:solidFill>
                <a:schemeClr val="accent4"/>
              </a:solidFill>
              <a:round/>
              <a:headEnd/>
              <a:tailEnd/>
            </a:ln>
          </p:spPr>
          <p:txBody>
            <a:bodyPr>
              <a:normAutofit fontScale="25000" lnSpcReduction="20000"/>
            </a:bodyPr>
            <a:lstStyle/>
            <a:p>
              <a:pPr defTabSz="914377" eaLnBrk="1" fontAlgn="auto" hangingPunct="1">
                <a:spcBef>
                  <a:spcPts val="0"/>
                </a:spcBef>
                <a:spcAft>
                  <a:spcPts val="0"/>
                </a:spcAft>
                <a:defRPr/>
              </a:pPr>
              <a:endParaRPr lang="en-US">
                <a:solidFill>
                  <a:prstClr val="black"/>
                </a:solidFill>
                <a:latin typeface="+mn-lt"/>
              </a:endParaRPr>
            </a:p>
          </p:txBody>
        </p:sp>
        <p:sp>
          <p:nvSpPr>
            <p:cNvPr id="126" name="Freeform 33"/>
            <p:cNvSpPr>
              <a:spLocks noEditPoints="1"/>
            </p:cNvSpPr>
            <p:nvPr/>
          </p:nvSpPr>
          <p:spPr bwMode="auto">
            <a:xfrm>
              <a:off x="5549900" y="5503760"/>
              <a:ext cx="566738" cy="679450"/>
            </a:xfrm>
            <a:custGeom>
              <a:avLst/>
              <a:gdLst>
                <a:gd name="T0" fmla="*/ 143 w 175"/>
                <a:gd name="T1" fmla="*/ 15 h 208"/>
                <a:gd name="T2" fmla="*/ 140 w 175"/>
                <a:gd name="T3" fmla="*/ 0 h 208"/>
                <a:gd name="T4" fmla="*/ 137 w 175"/>
                <a:gd name="T5" fmla="*/ 15 h 208"/>
                <a:gd name="T6" fmla="*/ 126 w 175"/>
                <a:gd name="T7" fmla="*/ 4 h 208"/>
                <a:gd name="T8" fmla="*/ 119 w 175"/>
                <a:gd name="T9" fmla="*/ 4 h 208"/>
                <a:gd name="T10" fmla="*/ 108 w 175"/>
                <a:gd name="T11" fmla="*/ 15 h 208"/>
                <a:gd name="T12" fmla="*/ 105 w 175"/>
                <a:gd name="T13" fmla="*/ 0 h 208"/>
                <a:gd name="T14" fmla="*/ 102 w 175"/>
                <a:gd name="T15" fmla="*/ 15 h 208"/>
                <a:gd name="T16" fmla="*/ 91 w 175"/>
                <a:gd name="T17" fmla="*/ 4 h 208"/>
                <a:gd name="T18" fmla="*/ 84 w 175"/>
                <a:gd name="T19" fmla="*/ 4 h 208"/>
                <a:gd name="T20" fmla="*/ 73 w 175"/>
                <a:gd name="T21" fmla="*/ 15 h 208"/>
                <a:gd name="T22" fmla="*/ 70 w 175"/>
                <a:gd name="T23" fmla="*/ 0 h 208"/>
                <a:gd name="T24" fmla="*/ 67 w 175"/>
                <a:gd name="T25" fmla="*/ 15 h 208"/>
                <a:gd name="T26" fmla="*/ 55 w 175"/>
                <a:gd name="T27" fmla="*/ 4 h 208"/>
                <a:gd name="T28" fmla="*/ 49 w 175"/>
                <a:gd name="T29" fmla="*/ 4 h 208"/>
                <a:gd name="T30" fmla="*/ 38 w 175"/>
                <a:gd name="T31" fmla="*/ 15 h 208"/>
                <a:gd name="T32" fmla="*/ 35 w 175"/>
                <a:gd name="T33" fmla="*/ 0 h 208"/>
                <a:gd name="T34" fmla="*/ 31 w 175"/>
                <a:gd name="T35" fmla="*/ 15 h 208"/>
                <a:gd name="T36" fmla="*/ 0 w 175"/>
                <a:gd name="T37" fmla="*/ 44 h 208"/>
                <a:gd name="T38" fmla="*/ 29 w 175"/>
                <a:gd name="T39" fmla="*/ 208 h 208"/>
                <a:gd name="T40" fmla="*/ 175 w 175"/>
                <a:gd name="T41" fmla="*/ 180 h 208"/>
                <a:gd name="T42" fmla="*/ 146 w 175"/>
                <a:gd name="T43" fmla="*/ 15 h 208"/>
                <a:gd name="T44" fmla="*/ 146 w 175"/>
                <a:gd name="T45" fmla="*/ 202 h 208"/>
                <a:gd name="T46" fmla="*/ 6 w 175"/>
                <a:gd name="T47" fmla="*/ 180 h 208"/>
                <a:gd name="T48" fmla="*/ 29 w 175"/>
                <a:gd name="T49" fmla="*/ 22 h 208"/>
                <a:gd name="T50" fmla="*/ 31 w 175"/>
                <a:gd name="T51" fmla="*/ 31 h 208"/>
                <a:gd name="T52" fmla="*/ 38 w 175"/>
                <a:gd name="T53" fmla="*/ 31 h 208"/>
                <a:gd name="T54" fmla="*/ 49 w 175"/>
                <a:gd name="T55" fmla="*/ 22 h 208"/>
                <a:gd name="T56" fmla="*/ 52 w 175"/>
                <a:gd name="T57" fmla="*/ 34 h 208"/>
                <a:gd name="T58" fmla="*/ 55 w 175"/>
                <a:gd name="T59" fmla="*/ 22 h 208"/>
                <a:gd name="T60" fmla="*/ 67 w 175"/>
                <a:gd name="T61" fmla="*/ 31 h 208"/>
                <a:gd name="T62" fmla="*/ 73 w 175"/>
                <a:gd name="T63" fmla="*/ 31 h 208"/>
                <a:gd name="T64" fmla="*/ 84 w 175"/>
                <a:gd name="T65" fmla="*/ 22 h 208"/>
                <a:gd name="T66" fmla="*/ 87 w 175"/>
                <a:gd name="T67" fmla="*/ 34 h 208"/>
                <a:gd name="T68" fmla="*/ 91 w 175"/>
                <a:gd name="T69" fmla="*/ 22 h 208"/>
                <a:gd name="T70" fmla="*/ 102 w 175"/>
                <a:gd name="T71" fmla="*/ 31 h 208"/>
                <a:gd name="T72" fmla="*/ 108 w 175"/>
                <a:gd name="T73" fmla="*/ 31 h 208"/>
                <a:gd name="T74" fmla="*/ 119 w 175"/>
                <a:gd name="T75" fmla="*/ 22 h 208"/>
                <a:gd name="T76" fmla="*/ 123 w 175"/>
                <a:gd name="T77" fmla="*/ 34 h 208"/>
                <a:gd name="T78" fmla="*/ 126 w 175"/>
                <a:gd name="T79" fmla="*/ 22 h 208"/>
                <a:gd name="T80" fmla="*/ 137 w 175"/>
                <a:gd name="T81" fmla="*/ 31 h 208"/>
                <a:gd name="T82" fmla="*/ 143 w 175"/>
                <a:gd name="T83" fmla="*/ 31 h 208"/>
                <a:gd name="T84" fmla="*/ 146 w 175"/>
                <a:gd name="T85" fmla="*/ 22 h 208"/>
                <a:gd name="T86" fmla="*/ 168 w 175"/>
                <a:gd name="T87" fmla="*/ 180 h 208"/>
                <a:gd name="T88" fmla="*/ 44 w 175"/>
                <a:gd name="T89" fmla="*/ 97 h 208"/>
                <a:gd name="T90" fmla="*/ 41 w 175"/>
                <a:gd name="T91" fmla="*/ 99 h 208"/>
                <a:gd name="T92" fmla="*/ 26 w 175"/>
                <a:gd name="T93" fmla="*/ 89 h 208"/>
                <a:gd name="T94" fmla="*/ 30 w 175"/>
                <a:gd name="T95" fmla="*/ 84 h 208"/>
                <a:gd name="T96" fmla="*/ 54 w 175"/>
                <a:gd name="T97" fmla="*/ 69 h 208"/>
                <a:gd name="T98" fmla="*/ 60 w 175"/>
                <a:gd name="T99" fmla="*/ 72 h 208"/>
                <a:gd name="T100" fmla="*/ 44 w 175"/>
                <a:gd name="T101" fmla="*/ 154 h 208"/>
                <a:gd name="T102" fmla="*/ 41 w 175"/>
                <a:gd name="T103" fmla="*/ 156 h 208"/>
                <a:gd name="T104" fmla="*/ 26 w 175"/>
                <a:gd name="T105" fmla="*/ 146 h 208"/>
                <a:gd name="T106" fmla="*/ 30 w 175"/>
                <a:gd name="T107" fmla="*/ 140 h 208"/>
                <a:gd name="T108" fmla="*/ 54 w 175"/>
                <a:gd name="T109" fmla="*/ 125 h 208"/>
                <a:gd name="T110" fmla="*/ 60 w 175"/>
                <a:gd name="T111" fmla="*/ 129 h 208"/>
                <a:gd name="T112" fmla="*/ 60 w 175"/>
                <a:gd name="T113" fmla="*/ 12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5" h="208">
                  <a:moveTo>
                    <a:pt x="146" y="15"/>
                  </a:moveTo>
                  <a:cubicBezTo>
                    <a:pt x="143" y="15"/>
                    <a:pt x="143" y="15"/>
                    <a:pt x="143" y="15"/>
                  </a:cubicBezTo>
                  <a:cubicBezTo>
                    <a:pt x="143" y="4"/>
                    <a:pt x="143" y="4"/>
                    <a:pt x="143" y="4"/>
                  </a:cubicBezTo>
                  <a:cubicBezTo>
                    <a:pt x="143" y="2"/>
                    <a:pt x="142" y="0"/>
                    <a:pt x="140" y="0"/>
                  </a:cubicBezTo>
                  <a:cubicBezTo>
                    <a:pt x="138" y="0"/>
                    <a:pt x="137" y="2"/>
                    <a:pt x="137" y="4"/>
                  </a:cubicBezTo>
                  <a:cubicBezTo>
                    <a:pt x="137" y="15"/>
                    <a:pt x="137" y="15"/>
                    <a:pt x="137" y="15"/>
                  </a:cubicBezTo>
                  <a:cubicBezTo>
                    <a:pt x="126" y="15"/>
                    <a:pt x="126" y="15"/>
                    <a:pt x="126" y="15"/>
                  </a:cubicBezTo>
                  <a:cubicBezTo>
                    <a:pt x="126" y="4"/>
                    <a:pt x="126" y="4"/>
                    <a:pt x="126" y="4"/>
                  </a:cubicBezTo>
                  <a:cubicBezTo>
                    <a:pt x="126" y="2"/>
                    <a:pt x="124" y="0"/>
                    <a:pt x="123" y="0"/>
                  </a:cubicBezTo>
                  <a:cubicBezTo>
                    <a:pt x="121" y="0"/>
                    <a:pt x="119" y="2"/>
                    <a:pt x="119" y="4"/>
                  </a:cubicBezTo>
                  <a:cubicBezTo>
                    <a:pt x="119" y="15"/>
                    <a:pt x="119" y="15"/>
                    <a:pt x="119" y="15"/>
                  </a:cubicBezTo>
                  <a:cubicBezTo>
                    <a:pt x="108" y="15"/>
                    <a:pt x="108" y="15"/>
                    <a:pt x="108" y="15"/>
                  </a:cubicBezTo>
                  <a:cubicBezTo>
                    <a:pt x="108" y="4"/>
                    <a:pt x="108" y="4"/>
                    <a:pt x="108" y="4"/>
                  </a:cubicBezTo>
                  <a:cubicBezTo>
                    <a:pt x="108" y="2"/>
                    <a:pt x="107" y="0"/>
                    <a:pt x="105" y="0"/>
                  </a:cubicBezTo>
                  <a:cubicBezTo>
                    <a:pt x="103" y="0"/>
                    <a:pt x="102" y="2"/>
                    <a:pt x="102" y="4"/>
                  </a:cubicBezTo>
                  <a:cubicBezTo>
                    <a:pt x="102" y="15"/>
                    <a:pt x="102" y="15"/>
                    <a:pt x="102" y="15"/>
                  </a:cubicBezTo>
                  <a:cubicBezTo>
                    <a:pt x="91" y="15"/>
                    <a:pt x="91" y="15"/>
                    <a:pt x="91" y="15"/>
                  </a:cubicBezTo>
                  <a:cubicBezTo>
                    <a:pt x="91" y="4"/>
                    <a:pt x="91" y="4"/>
                    <a:pt x="91" y="4"/>
                  </a:cubicBezTo>
                  <a:cubicBezTo>
                    <a:pt x="91" y="2"/>
                    <a:pt x="89" y="0"/>
                    <a:pt x="87" y="0"/>
                  </a:cubicBezTo>
                  <a:cubicBezTo>
                    <a:pt x="86" y="0"/>
                    <a:pt x="84" y="2"/>
                    <a:pt x="84" y="4"/>
                  </a:cubicBezTo>
                  <a:cubicBezTo>
                    <a:pt x="84" y="15"/>
                    <a:pt x="84" y="15"/>
                    <a:pt x="84" y="15"/>
                  </a:cubicBezTo>
                  <a:cubicBezTo>
                    <a:pt x="73" y="15"/>
                    <a:pt x="73" y="15"/>
                    <a:pt x="73" y="15"/>
                  </a:cubicBezTo>
                  <a:cubicBezTo>
                    <a:pt x="73" y="4"/>
                    <a:pt x="73" y="4"/>
                    <a:pt x="73" y="4"/>
                  </a:cubicBezTo>
                  <a:cubicBezTo>
                    <a:pt x="73" y="2"/>
                    <a:pt x="72" y="0"/>
                    <a:pt x="70" y="0"/>
                  </a:cubicBezTo>
                  <a:cubicBezTo>
                    <a:pt x="68" y="0"/>
                    <a:pt x="67" y="2"/>
                    <a:pt x="67" y="4"/>
                  </a:cubicBezTo>
                  <a:cubicBezTo>
                    <a:pt x="67" y="15"/>
                    <a:pt x="67" y="15"/>
                    <a:pt x="67" y="15"/>
                  </a:cubicBezTo>
                  <a:cubicBezTo>
                    <a:pt x="55" y="15"/>
                    <a:pt x="55" y="15"/>
                    <a:pt x="55" y="15"/>
                  </a:cubicBezTo>
                  <a:cubicBezTo>
                    <a:pt x="55" y="4"/>
                    <a:pt x="55" y="4"/>
                    <a:pt x="55" y="4"/>
                  </a:cubicBezTo>
                  <a:cubicBezTo>
                    <a:pt x="55" y="2"/>
                    <a:pt x="54" y="0"/>
                    <a:pt x="52" y="0"/>
                  </a:cubicBezTo>
                  <a:cubicBezTo>
                    <a:pt x="50" y="0"/>
                    <a:pt x="49" y="2"/>
                    <a:pt x="49" y="4"/>
                  </a:cubicBezTo>
                  <a:cubicBezTo>
                    <a:pt x="49" y="15"/>
                    <a:pt x="49" y="15"/>
                    <a:pt x="49" y="15"/>
                  </a:cubicBezTo>
                  <a:cubicBezTo>
                    <a:pt x="38" y="15"/>
                    <a:pt x="38" y="15"/>
                    <a:pt x="38" y="15"/>
                  </a:cubicBezTo>
                  <a:cubicBezTo>
                    <a:pt x="38" y="4"/>
                    <a:pt x="38" y="4"/>
                    <a:pt x="38" y="4"/>
                  </a:cubicBezTo>
                  <a:cubicBezTo>
                    <a:pt x="38" y="2"/>
                    <a:pt x="36" y="0"/>
                    <a:pt x="35" y="0"/>
                  </a:cubicBezTo>
                  <a:cubicBezTo>
                    <a:pt x="33" y="0"/>
                    <a:pt x="31" y="2"/>
                    <a:pt x="31" y="4"/>
                  </a:cubicBezTo>
                  <a:cubicBezTo>
                    <a:pt x="31" y="15"/>
                    <a:pt x="31" y="15"/>
                    <a:pt x="31" y="15"/>
                  </a:cubicBezTo>
                  <a:cubicBezTo>
                    <a:pt x="29" y="15"/>
                    <a:pt x="29" y="15"/>
                    <a:pt x="29" y="15"/>
                  </a:cubicBezTo>
                  <a:cubicBezTo>
                    <a:pt x="13" y="15"/>
                    <a:pt x="0" y="28"/>
                    <a:pt x="0" y="44"/>
                  </a:cubicBezTo>
                  <a:cubicBezTo>
                    <a:pt x="0" y="180"/>
                    <a:pt x="0" y="180"/>
                    <a:pt x="0" y="180"/>
                  </a:cubicBezTo>
                  <a:cubicBezTo>
                    <a:pt x="0" y="195"/>
                    <a:pt x="13" y="208"/>
                    <a:pt x="29" y="208"/>
                  </a:cubicBezTo>
                  <a:cubicBezTo>
                    <a:pt x="146" y="208"/>
                    <a:pt x="146" y="208"/>
                    <a:pt x="146" y="208"/>
                  </a:cubicBezTo>
                  <a:cubicBezTo>
                    <a:pt x="162" y="208"/>
                    <a:pt x="175" y="195"/>
                    <a:pt x="175" y="180"/>
                  </a:cubicBezTo>
                  <a:cubicBezTo>
                    <a:pt x="175" y="44"/>
                    <a:pt x="175" y="44"/>
                    <a:pt x="175" y="44"/>
                  </a:cubicBezTo>
                  <a:cubicBezTo>
                    <a:pt x="175" y="28"/>
                    <a:pt x="162" y="15"/>
                    <a:pt x="146" y="15"/>
                  </a:cubicBezTo>
                  <a:close/>
                  <a:moveTo>
                    <a:pt x="168" y="180"/>
                  </a:moveTo>
                  <a:cubicBezTo>
                    <a:pt x="168" y="192"/>
                    <a:pt x="158" y="202"/>
                    <a:pt x="146" y="202"/>
                  </a:cubicBezTo>
                  <a:cubicBezTo>
                    <a:pt x="29" y="202"/>
                    <a:pt x="29" y="202"/>
                    <a:pt x="29" y="202"/>
                  </a:cubicBezTo>
                  <a:cubicBezTo>
                    <a:pt x="16" y="202"/>
                    <a:pt x="6" y="192"/>
                    <a:pt x="6" y="180"/>
                  </a:cubicBezTo>
                  <a:cubicBezTo>
                    <a:pt x="6" y="44"/>
                    <a:pt x="6" y="44"/>
                    <a:pt x="6" y="44"/>
                  </a:cubicBezTo>
                  <a:cubicBezTo>
                    <a:pt x="6" y="32"/>
                    <a:pt x="16" y="22"/>
                    <a:pt x="29" y="22"/>
                  </a:cubicBezTo>
                  <a:cubicBezTo>
                    <a:pt x="31" y="22"/>
                    <a:pt x="31" y="22"/>
                    <a:pt x="31" y="22"/>
                  </a:cubicBezTo>
                  <a:cubicBezTo>
                    <a:pt x="31" y="31"/>
                    <a:pt x="31" y="31"/>
                    <a:pt x="31" y="31"/>
                  </a:cubicBezTo>
                  <a:cubicBezTo>
                    <a:pt x="31" y="33"/>
                    <a:pt x="33" y="34"/>
                    <a:pt x="35" y="34"/>
                  </a:cubicBezTo>
                  <a:cubicBezTo>
                    <a:pt x="36" y="34"/>
                    <a:pt x="38" y="33"/>
                    <a:pt x="38" y="31"/>
                  </a:cubicBezTo>
                  <a:cubicBezTo>
                    <a:pt x="38" y="22"/>
                    <a:pt x="38" y="22"/>
                    <a:pt x="38" y="22"/>
                  </a:cubicBezTo>
                  <a:cubicBezTo>
                    <a:pt x="49" y="22"/>
                    <a:pt x="49" y="22"/>
                    <a:pt x="49" y="22"/>
                  </a:cubicBezTo>
                  <a:cubicBezTo>
                    <a:pt x="49" y="31"/>
                    <a:pt x="49" y="31"/>
                    <a:pt x="49" y="31"/>
                  </a:cubicBezTo>
                  <a:cubicBezTo>
                    <a:pt x="49" y="33"/>
                    <a:pt x="50" y="34"/>
                    <a:pt x="52" y="34"/>
                  </a:cubicBezTo>
                  <a:cubicBezTo>
                    <a:pt x="54" y="34"/>
                    <a:pt x="55" y="33"/>
                    <a:pt x="55" y="31"/>
                  </a:cubicBezTo>
                  <a:cubicBezTo>
                    <a:pt x="55" y="22"/>
                    <a:pt x="55" y="22"/>
                    <a:pt x="55" y="22"/>
                  </a:cubicBezTo>
                  <a:cubicBezTo>
                    <a:pt x="67" y="22"/>
                    <a:pt x="67" y="22"/>
                    <a:pt x="67" y="22"/>
                  </a:cubicBezTo>
                  <a:cubicBezTo>
                    <a:pt x="67" y="31"/>
                    <a:pt x="67" y="31"/>
                    <a:pt x="67" y="31"/>
                  </a:cubicBezTo>
                  <a:cubicBezTo>
                    <a:pt x="67" y="33"/>
                    <a:pt x="68" y="34"/>
                    <a:pt x="70" y="34"/>
                  </a:cubicBezTo>
                  <a:cubicBezTo>
                    <a:pt x="72" y="34"/>
                    <a:pt x="73" y="33"/>
                    <a:pt x="73" y="31"/>
                  </a:cubicBezTo>
                  <a:cubicBezTo>
                    <a:pt x="73" y="22"/>
                    <a:pt x="73" y="22"/>
                    <a:pt x="73" y="22"/>
                  </a:cubicBezTo>
                  <a:cubicBezTo>
                    <a:pt x="84" y="22"/>
                    <a:pt x="84" y="22"/>
                    <a:pt x="84" y="22"/>
                  </a:cubicBezTo>
                  <a:cubicBezTo>
                    <a:pt x="84" y="31"/>
                    <a:pt x="84" y="31"/>
                    <a:pt x="84" y="31"/>
                  </a:cubicBezTo>
                  <a:cubicBezTo>
                    <a:pt x="84" y="33"/>
                    <a:pt x="86" y="34"/>
                    <a:pt x="87" y="34"/>
                  </a:cubicBezTo>
                  <a:cubicBezTo>
                    <a:pt x="89" y="34"/>
                    <a:pt x="91" y="33"/>
                    <a:pt x="91" y="31"/>
                  </a:cubicBezTo>
                  <a:cubicBezTo>
                    <a:pt x="91" y="22"/>
                    <a:pt x="91" y="22"/>
                    <a:pt x="91" y="22"/>
                  </a:cubicBezTo>
                  <a:cubicBezTo>
                    <a:pt x="102" y="22"/>
                    <a:pt x="102" y="22"/>
                    <a:pt x="102" y="22"/>
                  </a:cubicBezTo>
                  <a:cubicBezTo>
                    <a:pt x="102" y="31"/>
                    <a:pt x="102" y="31"/>
                    <a:pt x="102" y="31"/>
                  </a:cubicBezTo>
                  <a:cubicBezTo>
                    <a:pt x="102" y="33"/>
                    <a:pt x="103" y="34"/>
                    <a:pt x="105" y="34"/>
                  </a:cubicBezTo>
                  <a:cubicBezTo>
                    <a:pt x="107" y="34"/>
                    <a:pt x="108" y="33"/>
                    <a:pt x="108" y="31"/>
                  </a:cubicBezTo>
                  <a:cubicBezTo>
                    <a:pt x="108" y="22"/>
                    <a:pt x="108" y="22"/>
                    <a:pt x="108" y="22"/>
                  </a:cubicBezTo>
                  <a:cubicBezTo>
                    <a:pt x="119" y="22"/>
                    <a:pt x="119" y="22"/>
                    <a:pt x="119" y="22"/>
                  </a:cubicBezTo>
                  <a:cubicBezTo>
                    <a:pt x="119" y="31"/>
                    <a:pt x="119" y="31"/>
                    <a:pt x="119" y="31"/>
                  </a:cubicBezTo>
                  <a:cubicBezTo>
                    <a:pt x="119" y="33"/>
                    <a:pt x="121" y="34"/>
                    <a:pt x="123" y="34"/>
                  </a:cubicBezTo>
                  <a:cubicBezTo>
                    <a:pt x="124" y="34"/>
                    <a:pt x="126" y="33"/>
                    <a:pt x="126" y="31"/>
                  </a:cubicBezTo>
                  <a:cubicBezTo>
                    <a:pt x="126" y="22"/>
                    <a:pt x="126" y="22"/>
                    <a:pt x="126" y="22"/>
                  </a:cubicBezTo>
                  <a:cubicBezTo>
                    <a:pt x="137" y="22"/>
                    <a:pt x="137" y="22"/>
                    <a:pt x="137" y="22"/>
                  </a:cubicBezTo>
                  <a:cubicBezTo>
                    <a:pt x="137" y="31"/>
                    <a:pt x="137" y="31"/>
                    <a:pt x="137" y="31"/>
                  </a:cubicBezTo>
                  <a:cubicBezTo>
                    <a:pt x="137" y="33"/>
                    <a:pt x="138" y="34"/>
                    <a:pt x="140" y="34"/>
                  </a:cubicBezTo>
                  <a:cubicBezTo>
                    <a:pt x="142" y="34"/>
                    <a:pt x="143" y="33"/>
                    <a:pt x="143" y="31"/>
                  </a:cubicBezTo>
                  <a:cubicBezTo>
                    <a:pt x="143" y="22"/>
                    <a:pt x="143" y="22"/>
                    <a:pt x="143" y="22"/>
                  </a:cubicBezTo>
                  <a:cubicBezTo>
                    <a:pt x="146" y="22"/>
                    <a:pt x="146" y="22"/>
                    <a:pt x="146" y="22"/>
                  </a:cubicBezTo>
                  <a:cubicBezTo>
                    <a:pt x="158" y="22"/>
                    <a:pt x="168" y="32"/>
                    <a:pt x="168" y="44"/>
                  </a:cubicBezTo>
                  <a:lnTo>
                    <a:pt x="168" y="180"/>
                  </a:lnTo>
                  <a:close/>
                  <a:moveTo>
                    <a:pt x="60" y="72"/>
                  </a:moveTo>
                  <a:cubicBezTo>
                    <a:pt x="44" y="97"/>
                    <a:pt x="44" y="97"/>
                    <a:pt x="44" y="97"/>
                  </a:cubicBezTo>
                  <a:cubicBezTo>
                    <a:pt x="43" y="98"/>
                    <a:pt x="43" y="98"/>
                    <a:pt x="42" y="99"/>
                  </a:cubicBezTo>
                  <a:cubicBezTo>
                    <a:pt x="41" y="99"/>
                    <a:pt x="41" y="99"/>
                    <a:pt x="41" y="99"/>
                  </a:cubicBezTo>
                  <a:cubicBezTo>
                    <a:pt x="40" y="99"/>
                    <a:pt x="40" y="99"/>
                    <a:pt x="39" y="98"/>
                  </a:cubicBezTo>
                  <a:cubicBezTo>
                    <a:pt x="26" y="89"/>
                    <a:pt x="26" y="89"/>
                    <a:pt x="26" y="89"/>
                  </a:cubicBezTo>
                  <a:cubicBezTo>
                    <a:pt x="25" y="88"/>
                    <a:pt x="24" y="86"/>
                    <a:pt x="25" y="84"/>
                  </a:cubicBezTo>
                  <a:cubicBezTo>
                    <a:pt x="26" y="83"/>
                    <a:pt x="28" y="83"/>
                    <a:pt x="30" y="84"/>
                  </a:cubicBezTo>
                  <a:cubicBezTo>
                    <a:pt x="40" y="91"/>
                    <a:pt x="40" y="91"/>
                    <a:pt x="40" y="91"/>
                  </a:cubicBezTo>
                  <a:cubicBezTo>
                    <a:pt x="54" y="69"/>
                    <a:pt x="54" y="69"/>
                    <a:pt x="54" y="69"/>
                  </a:cubicBezTo>
                  <a:cubicBezTo>
                    <a:pt x="55" y="67"/>
                    <a:pt x="57" y="67"/>
                    <a:pt x="59" y="68"/>
                  </a:cubicBezTo>
                  <a:cubicBezTo>
                    <a:pt x="60" y="69"/>
                    <a:pt x="60" y="71"/>
                    <a:pt x="60" y="72"/>
                  </a:cubicBezTo>
                  <a:close/>
                  <a:moveTo>
                    <a:pt x="60" y="129"/>
                  </a:moveTo>
                  <a:cubicBezTo>
                    <a:pt x="44" y="154"/>
                    <a:pt x="44" y="154"/>
                    <a:pt x="44" y="154"/>
                  </a:cubicBezTo>
                  <a:cubicBezTo>
                    <a:pt x="43" y="155"/>
                    <a:pt x="43" y="155"/>
                    <a:pt x="42" y="155"/>
                  </a:cubicBezTo>
                  <a:cubicBezTo>
                    <a:pt x="41" y="155"/>
                    <a:pt x="41" y="156"/>
                    <a:pt x="41" y="156"/>
                  </a:cubicBezTo>
                  <a:cubicBezTo>
                    <a:pt x="40" y="156"/>
                    <a:pt x="40" y="155"/>
                    <a:pt x="39" y="155"/>
                  </a:cubicBezTo>
                  <a:cubicBezTo>
                    <a:pt x="26" y="146"/>
                    <a:pt x="26" y="146"/>
                    <a:pt x="26" y="146"/>
                  </a:cubicBezTo>
                  <a:cubicBezTo>
                    <a:pt x="25" y="145"/>
                    <a:pt x="24" y="143"/>
                    <a:pt x="25" y="141"/>
                  </a:cubicBezTo>
                  <a:cubicBezTo>
                    <a:pt x="26" y="140"/>
                    <a:pt x="28" y="139"/>
                    <a:pt x="30" y="140"/>
                  </a:cubicBezTo>
                  <a:cubicBezTo>
                    <a:pt x="40" y="148"/>
                    <a:pt x="40" y="148"/>
                    <a:pt x="40" y="148"/>
                  </a:cubicBezTo>
                  <a:cubicBezTo>
                    <a:pt x="54" y="125"/>
                    <a:pt x="54" y="125"/>
                    <a:pt x="54" y="125"/>
                  </a:cubicBezTo>
                  <a:cubicBezTo>
                    <a:pt x="55" y="124"/>
                    <a:pt x="57" y="123"/>
                    <a:pt x="59" y="124"/>
                  </a:cubicBezTo>
                  <a:cubicBezTo>
                    <a:pt x="60" y="125"/>
                    <a:pt x="60" y="127"/>
                    <a:pt x="60" y="129"/>
                  </a:cubicBezTo>
                  <a:close/>
                  <a:moveTo>
                    <a:pt x="60" y="129"/>
                  </a:moveTo>
                  <a:cubicBezTo>
                    <a:pt x="60" y="129"/>
                    <a:pt x="60" y="129"/>
                    <a:pt x="60" y="129"/>
                  </a:cubicBezTo>
                </a:path>
              </a:pathLst>
            </a:custGeom>
            <a:grpFill/>
            <a:ln w="22225">
              <a:solidFill>
                <a:schemeClr val="accent4"/>
              </a:solidFill>
              <a:round/>
              <a:headEnd/>
              <a:tailEnd/>
            </a:ln>
          </p:spPr>
          <p:txBody>
            <a:bodyPr>
              <a:normAutofit/>
            </a:bodyPr>
            <a:lstStyle/>
            <a:p>
              <a:pPr defTabSz="914377" eaLnBrk="1" fontAlgn="auto" hangingPunct="1">
                <a:spcBef>
                  <a:spcPts val="0"/>
                </a:spcBef>
                <a:spcAft>
                  <a:spcPts val="0"/>
                </a:spcAft>
                <a:defRPr/>
              </a:pPr>
              <a:endParaRPr lang="en-US">
                <a:solidFill>
                  <a:prstClr val="black"/>
                </a:solidFill>
                <a:latin typeface="+mn-lt"/>
              </a:endParaRPr>
            </a:p>
          </p:txBody>
        </p:sp>
      </p:grpSp>
      <p:sp>
        <p:nvSpPr>
          <p:cNvPr id="2" name="TextBox 1"/>
          <p:cNvSpPr txBox="1"/>
          <p:nvPr/>
        </p:nvSpPr>
        <p:spPr>
          <a:xfrm>
            <a:off x="1124126" y="5820589"/>
            <a:ext cx="9605394" cy="646331"/>
          </a:xfrm>
          <a:prstGeom prst="rect">
            <a:avLst/>
          </a:prstGeom>
          <a:noFill/>
        </p:spPr>
        <p:txBody>
          <a:bodyPr wrap="square" rtlCol="0">
            <a:spAutoFit/>
          </a:bodyPr>
          <a:lstStyle/>
          <a:p>
            <a:r>
              <a:rPr lang="en-CA" sz="1200" dirty="0">
                <a:hlinkClick r:id="rId2"/>
              </a:rPr>
              <a:t>https://www.canada.ca/en/privy-council/corporate/clerk/call-to-action-anti-racism-equity-inclusion-federal-public-service.html</a:t>
            </a:r>
            <a:endParaRPr lang="en-CA" sz="1200" dirty="0"/>
          </a:p>
          <a:p>
            <a:r>
              <a:rPr lang="en-CA" sz="1200" dirty="0">
                <a:hlinkClick r:id="rId3"/>
              </a:rPr>
              <a:t>https://www.canada.ca/fr/conseil-prive/organisation/greffier/appel-action-faveur-lutte-contre-racisme-equite-inclusion-fonction-publique-federale.html</a:t>
            </a:r>
            <a:endParaRPr lang="en-CA" sz="1200" dirty="0"/>
          </a:p>
          <a:p>
            <a:r>
              <a:rPr lang="en-CA" sz="1200" dirty="0"/>
              <a:t> </a:t>
            </a:r>
          </a:p>
        </p:txBody>
      </p:sp>
      <p:sp>
        <p:nvSpPr>
          <p:cNvPr id="58" name="TextBox 57"/>
          <p:cNvSpPr txBox="1"/>
          <p:nvPr/>
        </p:nvSpPr>
        <p:spPr>
          <a:xfrm>
            <a:off x="369116" y="503339"/>
            <a:ext cx="476412" cy="369332"/>
          </a:xfrm>
          <a:prstGeom prst="rect">
            <a:avLst/>
          </a:prstGeom>
          <a:solidFill>
            <a:schemeClr val="accent2">
              <a:lumMod val="20000"/>
              <a:lumOff val="80000"/>
            </a:schemeClr>
          </a:solidFill>
        </p:spPr>
        <p:txBody>
          <a:bodyPr wrap="none" rtlCol="0">
            <a:spAutoFit/>
          </a:bodyPr>
          <a:lstStyle/>
          <a:p>
            <a:r>
              <a:rPr lang="en-CA" dirty="0" smtClean="0"/>
              <a:t>3.9</a:t>
            </a:r>
            <a:endParaRPr lang="en-CA" dirty="0"/>
          </a:p>
        </p:txBody>
      </p:sp>
    </p:spTree>
    <p:extLst>
      <p:ext uri="{BB962C8B-B14F-4D97-AF65-F5344CB8AC3E}">
        <p14:creationId xmlns:p14="http://schemas.microsoft.com/office/powerpoint/2010/main" val="62477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par>
                                <p:cTn id="8" presetID="8" presetClass="emph" presetSubtype="0" decel="44000" fill="hold" nodeType="withEffect">
                                  <p:stCondLst>
                                    <p:cond delay="0"/>
                                  </p:stCondLst>
                                  <p:childTnLst>
                                    <p:animRot by="4500000">
                                      <p:cBhvr>
                                        <p:cTn id="9" dur="1000" fill="hold"/>
                                        <p:tgtEl>
                                          <p:spTgt spid="76"/>
                                        </p:tgtEl>
                                        <p:attrNameLst>
                                          <p:attrName>r</p:attrName>
                                        </p:attrNameLst>
                                      </p:cBhvr>
                                    </p:animRot>
                                  </p:childTnLst>
                                </p:cTn>
                              </p:par>
                              <p:par>
                                <p:cTn id="10" presetID="10" presetClass="entr" presetSubtype="0" fill="hold" nodeType="with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fade">
                                      <p:cBhvr>
                                        <p:cTn id="12" dur="500"/>
                                        <p:tgtEl>
                                          <p:spTgt spid="8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4"/>
                                        </p:tgtEl>
                                        <p:attrNameLst>
                                          <p:attrName>style.visibility</p:attrName>
                                        </p:attrNameLst>
                                      </p:cBhvr>
                                      <p:to>
                                        <p:strVal val="visible"/>
                                      </p:to>
                                    </p:set>
                                    <p:animEffect transition="in" filter="fade">
                                      <p:cBhvr>
                                        <p:cTn id="15" dur="500"/>
                                        <p:tgtEl>
                                          <p:spTgt spid="84"/>
                                        </p:tgtEl>
                                      </p:cBhvr>
                                    </p:animEffect>
                                  </p:childTnLst>
                                </p:cTn>
                              </p:par>
                            </p:childTnLst>
                          </p:cTn>
                        </p:par>
                        <p:par>
                          <p:cTn id="16" fill="hold" nodeType="afterGroup">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fade">
                                      <p:cBhvr>
                                        <p:cTn id="19" dur="500"/>
                                        <p:tgtEl>
                                          <p:spTgt spid="8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fade">
                                      <p:cBhvr>
                                        <p:cTn id="22" dur="500"/>
                                        <p:tgtEl>
                                          <p:spTgt spid="89"/>
                                        </p:tgtEl>
                                      </p:cBhvr>
                                    </p:animEffect>
                                  </p:childTnLst>
                                </p:cTn>
                              </p:par>
                              <p:par>
                                <p:cTn id="23" presetID="10" presetClass="entr" presetSubtype="0" fill="hold" nodeType="withEffect">
                                  <p:stCondLst>
                                    <p:cond delay="0"/>
                                  </p:stCondLst>
                                  <p:childTnLst>
                                    <p:set>
                                      <p:cBhvr>
                                        <p:cTn id="24" dur="1" fill="hold">
                                          <p:stCondLst>
                                            <p:cond delay="0"/>
                                          </p:stCondLst>
                                        </p:cTn>
                                        <p:tgtEl>
                                          <p:spTgt spid="103"/>
                                        </p:tgtEl>
                                        <p:attrNameLst>
                                          <p:attrName>style.visibility</p:attrName>
                                        </p:attrNameLst>
                                      </p:cBhvr>
                                      <p:to>
                                        <p:strVal val="visible"/>
                                      </p:to>
                                    </p:set>
                                    <p:animEffect transition="in" filter="fade">
                                      <p:cBhvr>
                                        <p:cTn id="25" dur="500"/>
                                        <p:tgtEl>
                                          <p:spTgt spid="10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79"/>
                                        </p:tgtEl>
                                        <p:attrNameLst>
                                          <p:attrName>style.visibility</p:attrName>
                                        </p:attrNameLst>
                                      </p:cBhvr>
                                      <p:to>
                                        <p:strVal val="visible"/>
                                      </p:to>
                                    </p:set>
                                    <p:animEffect transition="in" filter="fade">
                                      <p:cBhvr>
                                        <p:cTn id="30" dur="500"/>
                                        <p:tgtEl>
                                          <p:spTgt spid="79"/>
                                        </p:tgtEl>
                                      </p:cBhvr>
                                    </p:animEffect>
                                  </p:childTnLst>
                                </p:cTn>
                              </p:par>
                              <p:par>
                                <p:cTn id="31" presetID="8" presetClass="emph" presetSubtype="0" decel="47000" fill="hold" nodeType="withEffect">
                                  <p:stCondLst>
                                    <p:cond delay="0"/>
                                  </p:stCondLst>
                                  <p:childTnLst>
                                    <p:animRot by="4980000">
                                      <p:cBhvr>
                                        <p:cTn id="32" dur="1000" fill="hold"/>
                                        <p:tgtEl>
                                          <p:spTgt spid="79"/>
                                        </p:tgtEl>
                                        <p:attrNameLst>
                                          <p:attrName>r</p:attrName>
                                        </p:attrNameLst>
                                      </p:cBhvr>
                                    </p:animRot>
                                  </p:childTnLst>
                                </p:cTn>
                              </p:par>
                              <p:par>
                                <p:cTn id="33" presetID="10" presetClass="entr" presetSubtype="0" fill="hold" nodeType="withEffect">
                                  <p:stCondLst>
                                    <p:cond delay="0"/>
                                  </p:stCondLst>
                                  <p:childTnLst>
                                    <p:set>
                                      <p:cBhvr>
                                        <p:cTn id="34" dur="1" fill="hold">
                                          <p:stCondLst>
                                            <p:cond delay="0"/>
                                          </p:stCondLst>
                                        </p:cTn>
                                        <p:tgtEl>
                                          <p:spTgt spid="81"/>
                                        </p:tgtEl>
                                        <p:attrNameLst>
                                          <p:attrName>style.visibility</p:attrName>
                                        </p:attrNameLst>
                                      </p:cBhvr>
                                      <p:to>
                                        <p:strVal val="visible"/>
                                      </p:to>
                                    </p:set>
                                    <p:animEffect transition="in" filter="fade">
                                      <p:cBhvr>
                                        <p:cTn id="35" dur="500"/>
                                        <p:tgtEl>
                                          <p:spTgt spid="8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500"/>
                                        <p:tgtEl>
                                          <p:spTgt spid="85"/>
                                        </p:tgtEl>
                                      </p:cBhvr>
                                    </p:animEffect>
                                  </p:childTnLst>
                                </p:cTn>
                              </p:par>
                            </p:childTnLst>
                          </p:cTn>
                        </p:par>
                        <p:par>
                          <p:cTn id="39" fill="hold" nodeType="afterGroup">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92"/>
                                        </p:tgtEl>
                                        <p:attrNameLst>
                                          <p:attrName>style.visibility</p:attrName>
                                        </p:attrNameLst>
                                      </p:cBhvr>
                                      <p:to>
                                        <p:strVal val="visible"/>
                                      </p:to>
                                    </p:set>
                                    <p:animEffect transition="in" filter="fade">
                                      <p:cBhvr>
                                        <p:cTn id="42" dur="500"/>
                                        <p:tgtEl>
                                          <p:spTgt spid="9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fade">
                                      <p:cBhvr>
                                        <p:cTn id="45" dur="500"/>
                                        <p:tgtEl>
                                          <p:spTgt spid="93"/>
                                        </p:tgtEl>
                                      </p:cBhvr>
                                    </p:animEffect>
                                  </p:childTnLst>
                                </p:cTn>
                              </p:par>
                              <p:par>
                                <p:cTn id="46" presetID="10" presetClass="entr" presetSubtype="0" fill="hold" nodeType="withEffect">
                                  <p:stCondLst>
                                    <p:cond delay="0"/>
                                  </p:stCondLst>
                                  <p:childTnLst>
                                    <p:set>
                                      <p:cBhvr>
                                        <p:cTn id="47" dur="1" fill="hold">
                                          <p:stCondLst>
                                            <p:cond delay="0"/>
                                          </p:stCondLst>
                                        </p:cTn>
                                        <p:tgtEl>
                                          <p:spTgt spid="96"/>
                                        </p:tgtEl>
                                        <p:attrNameLst>
                                          <p:attrName>style.visibility</p:attrName>
                                        </p:attrNameLst>
                                      </p:cBhvr>
                                      <p:to>
                                        <p:strVal val="visible"/>
                                      </p:to>
                                    </p:set>
                                    <p:animEffect transition="in" filter="fade">
                                      <p:cBhvr>
                                        <p:cTn id="48" dur="500"/>
                                        <p:tgtEl>
                                          <p:spTgt spid="9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500"/>
                                        <p:tgtEl>
                                          <p:spTgt spid="77"/>
                                        </p:tgtEl>
                                      </p:cBhvr>
                                    </p:animEffect>
                                  </p:childTnLst>
                                </p:cTn>
                              </p:par>
                              <p:par>
                                <p:cTn id="54" presetID="8" presetClass="emph" presetSubtype="0" decel="47000" fill="hold" nodeType="withEffect">
                                  <p:stCondLst>
                                    <p:cond delay="0"/>
                                  </p:stCondLst>
                                  <p:childTnLst>
                                    <p:animRot by="5220000">
                                      <p:cBhvr>
                                        <p:cTn id="55" dur="1000" fill="hold"/>
                                        <p:tgtEl>
                                          <p:spTgt spid="77"/>
                                        </p:tgtEl>
                                        <p:attrNameLst>
                                          <p:attrName>r</p:attrName>
                                        </p:attrNameLst>
                                      </p:cBhvr>
                                    </p:animRot>
                                  </p:childTnLst>
                                </p:cTn>
                              </p:par>
                              <p:par>
                                <p:cTn id="56" presetID="10" presetClass="entr" presetSubtype="0" fill="hold" nodeType="withEffect">
                                  <p:stCondLst>
                                    <p:cond delay="0"/>
                                  </p:stCondLst>
                                  <p:childTnLst>
                                    <p:set>
                                      <p:cBhvr>
                                        <p:cTn id="57" dur="1" fill="hold">
                                          <p:stCondLst>
                                            <p:cond delay="0"/>
                                          </p:stCondLst>
                                        </p:cTn>
                                        <p:tgtEl>
                                          <p:spTgt spid="82"/>
                                        </p:tgtEl>
                                        <p:attrNameLst>
                                          <p:attrName>style.visibility</p:attrName>
                                        </p:attrNameLst>
                                      </p:cBhvr>
                                      <p:to>
                                        <p:strVal val="visible"/>
                                      </p:to>
                                    </p:set>
                                    <p:animEffect transition="in" filter="fade">
                                      <p:cBhvr>
                                        <p:cTn id="58" dur="500"/>
                                        <p:tgtEl>
                                          <p:spTgt spid="8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86"/>
                                        </p:tgtEl>
                                        <p:attrNameLst>
                                          <p:attrName>style.visibility</p:attrName>
                                        </p:attrNameLst>
                                      </p:cBhvr>
                                      <p:to>
                                        <p:strVal val="visible"/>
                                      </p:to>
                                    </p:set>
                                    <p:animEffect transition="in" filter="fade">
                                      <p:cBhvr>
                                        <p:cTn id="61" dur="500"/>
                                        <p:tgtEl>
                                          <p:spTgt spid="86"/>
                                        </p:tgtEl>
                                      </p:cBhvr>
                                    </p:animEffect>
                                  </p:childTnLst>
                                </p:cTn>
                              </p:par>
                            </p:childTnLst>
                          </p:cTn>
                        </p:par>
                        <p:par>
                          <p:cTn id="62" fill="hold" nodeType="afterGroup">
                            <p:stCondLst>
                              <p:cond delay="1000"/>
                            </p:stCondLst>
                            <p:childTnLst>
                              <p:par>
                                <p:cTn id="63" presetID="10" presetClass="entr" presetSubtype="0"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fade">
                                      <p:cBhvr>
                                        <p:cTn id="65" dur="500"/>
                                        <p:tgtEl>
                                          <p:spTgt spid="9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95"/>
                                        </p:tgtEl>
                                        <p:attrNameLst>
                                          <p:attrName>style.visibility</p:attrName>
                                        </p:attrNameLst>
                                      </p:cBhvr>
                                      <p:to>
                                        <p:strVal val="visible"/>
                                      </p:to>
                                    </p:set>
                                    <p:animEffect transition="in" filter="fade">
                                      <p:cBhvr>
                                        <p:cTn id="68" dur="500"/>
                                        <p:tgtEl>
                                          <p:spTgt spid="95"/>
                                        </p:tgtEl>
                                      </p:cBhvr>
                                    </p:animEffect>
                                  </p:childTnLst>
                                </p:cTn>
                              </p:par>
                              <p:par>
                                <p:cTn id="69" presetID="10" presetClass="entr" presetSubtype="0" fill="hold" nodeType="withEffect">
                                  <p:stCondLst>
                                    <p:cond delay="0"/>
                                  </p:stCondLst>
                                  <p:childTnLst>
                                    <p:set>
                                      <p:cBhvr>
                                        <p:cTn id="70" dur="1" fill="hold">
                                          <p:stCondLst>
                                            <p:cond delay="0"/>
                                          </p:stCondLst>
                                        </p:cTn>
                                        <p:tgtEl>
                                          <p:spTgt spid="123"/>
                                        </p:tgtEl>
                                        <p:attrNameLst>
                                          <p:attrName>style.visibility</p:attrName>
                                        </p:attrNameLst>
                                      </p:cBhvr>
                                      <p:to>
                                        <p:strVal val="visible"/>
                                      </p:to>
                                    </p:set>
                                    <p:animEffect transition="in" filter="fade">
                                      <p:cBhvr>
                                        <p:cTn id="71" dur="500"/>
                                        <p:tgtEl>
                                          <p:spTgt spid="123"/>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0" presetClass="entr" presetSubtype="0" fill="hold" nodeType="clickEffect">
                                  <p:stCondLst>
                                    <p:cond delay="0"/>
                                  </p:stCondLst>
                                  <p:childTnLst>
                                    <p:set>
                                      <p:cBhvr>
                                        <p:cTn id="75" dur="1" fill="hold">
                                          <p:stCondLst>
                                            <p:cond delay="0"/>
                                          </p:stCondLst>
                                        </p:cTn>
                                        <p:tgtEl>
                                          <p:spTgt spid="78"/>
                                        </p:tgtEl>
                                        <p:attrNameLst>
                                          <p:attrName>style.visibility</p:attrName>
                                        </p:attrNameLst>
                                      </p:cBhvr>
                                      <p:to>
                                        <p:strVal val="visible"/>
                                      </p:to>
                                    </p:set>
                                    <p:animEffect transition="in" filter="fade">
                                      <p:cBhvr>
                                        <p:cTn id="76" dur="500"/>
                                        <p:tgtEl>
                                          <p:spTgt spid="78"/>
                                        </p:tgtEl>
                                      </p:cBhvr>
                                    </p:animEffect>
                                  </p:childTnLst>
                                </p:cTn>
                              </p:par>
                              <p:par>
                                <p:cTn id="77" presetID="8" presetClass="emph" presetSubtype="0" decel="41000" fill="hold" nodeType="withEffect">
                                  <p:stCondLst>
                                    <p:cond delay="0"/>
                                  </p:stCondLst>
                                  <p:childTnLst>
                                    <p:animRot by="4740000">
                                      <p:cBhvr>
                                        <p:cTn id="78" dur="1100" fill="hold"/>
                                        <p:tgtEl>
                                          <p:spTgt spid="78"/>
                                        </p:tgtEl>
                                        <p:attrNameLst>
                                          <p:attrName>r</p:attrName>
                                        </p:attrNameLst>
                                      </p:cBhvr>
                                    </p:animRot>
                                  </p:childTnLst>
                                </p:cTn>
                              </p:par>
                              <p:par>
                                <p:cTn id="79" presetID="10" presetClass="entr" presetSubtype="0" fill="hold" nodeType="withEffect">
                                  <p:stCondLst>
                                    <p:cond delay="0"/>
                                  </p:stCondLst>
                                  <p:childTnLst>
                                    <p:set>
                                      <p:cBhvr>
                                        <p:cTn id="80" dur="1" fill="hold">
                                          <p:stCondLst>
                                            <p:cond delay="0"/>
                                          </p:stCondLst>
                                        </p:cTn>
                                        <p:tgtEl>
                                          <p:spTgt spid="83"/>
                                        </p:tgtEl>
                                        <p:attrNameLst>
                                          <p:attrName>style.visibility</p:attrName>
                                        </p:attrNameLst>
                                      </p:cBhvr>
                                      <p:to>
                                        <p:strVal val="visible"/>
                                      </p:to>
                                    </p:set>
                                    <p:animEffect transition="in" filter="fade">
                                      <p:cBhvr>
                                        <p:cTn id="81" dur="500"/>
                                        <p:tgtEl>
                                          <p:spTgt spid="83"/>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87"/>
                                        </p:tgtEl>
                                        <p:attrNameLst>
                                          <p:attrName>style.visibility</p:attrName>
                                        </p:attrNameLst>
                                      </p:cBhvr>
                                      <p:to>
                                        <p:strVal val="visible"/>
                                      </p:to>
                                    </p:set>
                                    <p:animEffect transition="in" filter="fade">
                                      <p:cBhvr>
                                        <p:cTn id="84" dur="500"/>
                                        <p:tgtEl>
                                          <p:spTgt spid="87"/>
                                        </p:tgtEl>
                                      </p:cBhvr>
                                    </p:animEffect>
                                  </p:childTnLst>
                                </p:cTn>
                              </p:par>
                            </p:childTnLst>
                          </p:cTn>
                        </p:par>
                        <p:par>
                          <p:cTn id="85" fill="hold" nodeType="afterGroup">
                            <p:stCondLst>
                              <p:cond delay="1100"/>
                            </p:stCondLst>
                            <p:childTnLst>
                              <p:par>
                                <p:cTn id="86" presetID="10" presetClass="entr" presetSubtype="0" fill="hold" grpId="0" nodeType="afterEffect">
                                  <p:stCondLst>
                                    <p:cond delay="0"/>
                                  </p:stCondLst>
                                  <p:childTnLst>
                                    <p:set>
                                      <p:cBhvr>
                                        <p:cTn id="87" dur="1" fill="hold">
                                          <p:stCondLst>
                                            <p:cond delay="0"/>
                                          </p:stCondLst>
                                        </p:cTn>
                                        <p:tgtEl>
                                          <p:spTgt spid="90"/>
                                        </p:tgtEl>
                                        <p:attrNameLst>
                                          <p:attrName>style.visibility</p:attrName>
                                        </p:attrNameLst>
                                      </p:cBhvr>
                                      <p:to>
                                        <p:strVal val="visible"/>
                                      </p:to>
                                    </p:set>
                                    <p:animEffect transition="in" filter="fade">
                                      <p:cBhvr>
                                        <p:cTn id="88" dur="500"/>
                                        <p:tgtEl>
                                          <p:spTgt spid="90"/>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91"/>
                                        </p:tgtEl>
                                        <p:attrNameLst>
                                          <p:attrName>style.visibility</p:attrName>
                                        </p:attrNameLst>
                                      </p:cBhvr>
                                      <p:to>
                                        <p:strVal val="visible"/>
                                      </p:to>
                                    </p:set>
                                    <p:animEffect transition="in" filter="fade">
                                      <p:cBhvr>
                                        <p:cTn id="91" dur="500"/>
                                        <p:tgtEl>
                                          <p:spTgt spid="91"/>
                                        </p:tgtEl>
                                      </p:cBhvr>
                                    </p:animEffect>
                                  </p:childTnLst>
                                </p:cTn>
                              </p:par>
                              <p:par>
                                <p:cTn id="92" presetID="10" presetClass="entr" presetSubtype="0" fill="hold" nodeType="withEffect">
                                  <p:stCondLst>
                                    <p:cond delay="0"/>
                                  </p:stCondLst>
                                  <p:childTnLst>
                                    <p:set>
                                      <p:cBhvr>
                                        <p:cTn id="93" dur="1" fill="hold">
                                          <p:stCondLst>
                                            <p:cond delay="0"/>
                                          </p:stCondLst>
                                        </p:cTn>
                                        <p:tgtEl>
                                          <p:spTgt spid="100"/>
                                        </p:tgtEl>
                                        <p:attrNameLst>
                                          <p:attrName>style.visibility</p:attrName>
                                        </p:attrNameLst>
                                      </p:cBhvr>
                                      <p:to>
                                        <p:strVal val="visible"/>
                                      </p:to>
                                    </p:set>
                                    <p:animEffect transition="in" filter="fade">
                                      <p:cBhvr>
                                        <p:cTn id="94"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p:bldP spid="86" grpId="0"/>
      <p:bldP spid="87" grpId="0"/>
      <p:bldP spid="88" grpId="0"/>
      <p:bldP spid="89" grpId="0"/>
      <p:bldP spid="90" grpId="0"/>
      <p:bldP spid="91" grpId="0"/>
      <p:bldP spid="92" grpId="0"/>
      <p:bldP spid="93" grpId="0"/>
      <p:bldP spid="94" grpId="0"/>
      <p:bldP spid="9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1688" y="365125"/>
            <a:ext cx="9592112" cy="1325563"/>
          </a:xfrm>
          <a:solidFill>
            <a:schemeClr val="accent2">
              <a:lumMod val="20000"/>
              <a:lumOff val="80000"/>
            </a:schemeClr>
          </a:solidFill>
        </p:spPr>
        <p:txBody>
          <a:bodyPr>
            <a:normAutofit fontScale="90000"/>
          </a:bodyPr>
          <a:lstStyle/>
          <a:p>
            <a:pPr algn="ctr"/>
            <a:r>
              <a:rPr lang="en-CA" sz="3100" b="1" dirty="0"/>
              <a:t>Unit 4 </a:t>
            </a:r>
            <a:r>
              <a:rPr lang="en-CA" sz="3100" dirty="0"/>
              <a:t>- Enriching the Key Leadership Competencies (KLCs) for Executives by adding a new KLC for Racial Equity, Anti-Racism &amp; Reconciliation </a:t>
            </a:r>
            <a:endParaRPr lang="en-CA" dirty="0"/>
          </a:p>
        </p:txBody>
      </p:sp>
      <p:cxnSp>
        <p:nvCxnSpPr>
          <p:cNvPr id="4" name="Straight Arrow Connector 3"/>
          <p:cNvCxnSpPr/>
          <p:nvPr/>
        </p:nvCxnSpPr>
        <p:spPr>
          <a:xfrm>
            <a:off x="3228498" y="4704899"/>
            <a:ext cx="41690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834" y="1690688"/>
            <a:ext cx="7598664" cy="5143500"/>
          </a:xfrm>
          <a:prstGeom prst="rect">
            <a:avLst/>
          </a:prstGeom>
        </p:spPr>
      </p:pic>
      <p:sp>
        <p:nvSpPr>
          <p:cNvPr id="6" name="Block Arc 5"/>
          <p:cNvSpPr/>
          <p:nvPr/>
        </p:nvSpPr>
        <p:spPr>
          <a:xfrm rot="542301">
            <a:off x="8038969" y="3081750"/>
            <a:ext cx="1067525" cy="607230"/>
          </a:xfrm>
          <a:prstGeom prst="blockArc">
            <a:avLst>
              <a:gd name="adj1" fmla="val 11475994"/>
              <a:gd name="adj2" fmla="val 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solidFill>
                <a:schemeClr val="tx1"/>
              </a:solidFill>
            </a:endParaRPr>
          </a:p>
        </p:txBody>
      </p:sp>
      <p:sp>
        <p:nvSpPr>
          <p:cNvPr id="7" name="Content Placeholder 6"/>
          <p:cNvSpPr>
            <a:spLocks noGrp="1"/>
          </p:cNvSpPr>
          <p:nvPr>
            <p:ph idx="1"/>
          </p:nvPr>
        </p:nvSpPr>
        <p:spPr>
          <a:xfrm>
            <a:off x="8196044" y="3385365"/>
            <a:ext cx="2495027" cy="1455081"/>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marL="0" indent="0" algn="ctr">
              <a:buNone/>
            </a:pPr>
            <a:r>
              <a:rPr lang="en-CA" sz="5600" b="1" dirty="0">
                <a:solidFill>
                  <a:schemeClr val="tx1"/>
                </a:solidFill>
                <a:latin typeface="Colonna MT" panose="04020805060202030203" pitchFamily="82" charset="0"/>
              </a:rPr>
              <a:t>Shepherd </a:t>
            </a:r>
          </a:p>
          <a:p>
            <a:pPr marL="0" indent="0" algn="ctr">
              <a:buNone/>
            </a:pPr>
            <a:r>
              <a:rPr lang="en-CA" sz="5600" b="1" dirty="0">
                <a:solidFill>
                  <a:srgbClr val="7030A0"/>
                </a:solidFill>
              </a:rPr>
              <a:t>Racial equity &amp; Anti-Racism   </a:t>
            </a:r>
          </a:p>
          <a:p>
            <a:pPr marL="0" indent="0" algn="ctr">
              <a:buNone/>
            </a:pPr>
            <a:r>
              <a:rPr lang="en-CA" sz="5600" b="1" dirty="0">
                <a:solidFill>
                  <a:schemeClr val="tx1"/>
                </a:solidFill>
                <a:latin typeface="Colonna MT" panose="04020805060202030203" pitchFamily="82" charset="0"/>
              </a:rPr>
              <a:t>Facilitate </a:t>
            </a:r>
            <a:r>
              <a:rPr lang="en-CA" sz="5600" b="1" dirty="0">
                <a:solidFill>
                  <a:srgbClr val="7030A0"/>
                </a:solidFill>
              </a:rPr>
              <a:t>Reconciliation</a:t>
            </a:r>
            <a:endParaRPr lang="en-CA" sz="5600" dirty="0">
              <a:latin typeface="Colonna MT" panose="04020805060202030203" pitchFamily="82" charset="0"/>
            </a:endParaRPr>
          </a:p>
          <a:p>
            <a:endParaRPr lang="en-CA" dirty="0"/>
          </a:p>
        </p:txBody>
      </p:sp>
      <p:sp>
        <p:nvSpPr>
          <p:cNvPr id="8" name="Block Arc 7"/>
          <p:cNvSpPr/>
          <p:nvPr/>
        </p:nvSpPr>
        <p:spPr>
          <a:xfrm rot="8731434">
            <a:off x="8173499" y="4699117"/>
            <a:ext cx="798468" cy="518149"/>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solidFill>
                <a:schemeClr val="tx1"/>
              </a:solidFill>
            </a:endParaRPr>
          </a:p>
        </p:txBody>
      </p:sp>
      <p:sp>
        <p:nvSpPr>
          <p:cNvPr id="9" name="TextBox 8"/>
          <p:cNvSpPr txBox="1"/>
          <p:nvPr/>
        </p:nvSpPr>
        <p:spPr>
          <a:xfrm>
            <a:off x="369116" y="503339"/>
            <a:ext cx="476412" cy="369332"/>
          </a:xfrm>
          <a:prstGeom prst="rect">
            <a:avLst/>
          </a:prstGeom>
          <a:solidFill>
            <a:schemeClr val="accent2">
              <a:lumMod val="20000"/>
              <a:lumOff val="80000"/>
            </a:schemeClr>
          </a:solidFill>
        </p:spPr>
        <p:txBody>
          <a:bodyPr wrap="none" rtlCol="0">
            <a:spAutoFit/>
          </a:bodyPr>
          <a:lstStyle/>
          <a:p>
            <a:r>
              <a:rPr lang="en-CA" dirty="0" smtClean="0"/>
              <a:t>4.1</a:t>
            </a:r>
            <a:endParaRPr lang="en-CA" dirty="0"/>
          </a:p>
        </p:txBody>
      </p:sp>
    </p:spTree>
    <p:extLst>
      <p:ext uri="{BB962C8B-B14F-4D97-AF65-F5344CB8AC3E}">
        <p14:creationId xmlns:p14="http://schemas.microsoft.com/office/powerpoint/2010/main" val="1402109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4467" y="1929884"/>
            <a:ext cx="5990028" cy="2800767"/>
          </a:xfrm>
          <a:prstGeom prst="rect">
            <a:avLst/>
          </a:prstGeom>
          <a:solidFill>
            <a:schemeClr val="accent2">
              <a:lumMod val="20000"/>
              <a:lumOff val="80000"/>
            </a:schemeClr>
          </a:solidFill>
        </p:spPr>
        <p:txBody>
          <a:bodyPr wrap="square">
            <a:spAutoFit/>
          </a:bodyPr>
          <a:lstStyle/>
          <a:p>
            <a:pPr algn="ctr"/>
            <a:r>
              <a:rPr lang="en-CA" sz="4400" b="1" dirty="0">
                <a:solidFill>
                  <a:srgbClr val="1F497D"/>
                </a:solidFill>
                <a:latin typeface="Calibri" panose="020F0502020204030204" pitchFamily="34" charset="0"/>
                <a:ea typeface="Calibri" panose="020F0502020204030204" pitchFamily="34" charset="0"/>
              </a:rPr>
              <a:t>Unit 5 </a:t>
            </a:r>
            <a:r>
              <a:rPr lang="en-CA" sz="4400" dirty="0">
                <a:solidFill>
                  <a:srgbClr val="1F497D"/>
                </a:solidFill>
                <a:latin typeface="Calibri" panose="020F0502020204030204" pitchFamily="34" charset="0"/>
                <a:ea typeface="Calibri" panose="020F0502020204030204" pitchFamily="34" charset="0"/>
              </a:rPr>
              <a:t>- Cost of Racism on the Mental Health and Psychological Safety of Canadians </a:t>
            </a:r>
            <a:endParaRPr lang="en-CA" sz="4400" dirty="0"/>
          </a:p>
        </p:txBody>
      </p:sp>
      <p:sp>
        <p:nvSpPr>
          <p:cNvPr id="3" name="TextBox 2"/>
          <p:cNvSpPr txBox="1"/>
          <p:nvPr/>
        </p:nvSpPr>
        <p:spPr>
          <a:xfrm>
            <a:off x="369116" y="503339"/>
            <a:ext cx="476412" cy="369332"/>
          </a:xfrm>
          <a:prstGeom prst="rect">
            <a:avLst/>
          </a:prstGeom>
          <a:solidFill>
            <a:schemeClr val="accent2">
              <a:lumMod val="20000"/>
              <a:lumOff val="80000"/>
            </a:schemeClr>
          </a:solidFill>
        </p:spPr>
        <p:txBody>
          <a:bodyPr wrap="none" rtlCol="0">
            <a:spAutoFit/>
          </a:bodyPr>
          <a:lstStyle/>
          <a:p>
            <a:r>
              <a:rPr lang="en-CA" dirty="0"/>
              <a:t>5</a:t>
            </a:r>
            <a:r>
              <a:rPr lang="en-CA" dirty="0" smtClean="0"/>
              <a:t>.1</a:t>
            </a:r>
            <a:endParaRPr lang="en-CA" dirty="0"/>
          </a:p>
        </p:txBody>
      </p:sp>
    </p:spTree>
    <p:extLst>
      <p:ext uri="{BB962C8B-B14F-4D97-AF65-F5344CB8AC3E}">
        <p14:creationId xmlns:p14="http://schemas.microsoft.com/office/powerpoint/2010/main" val="237017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327547" cy="633165"/>
          </a:xfrm>
        </p:spPr>
        <p:txBody>
          <a:bodyPr>
            <a:normAutofit/>
          </a:bodyPr>
          <a:lstStyle/>
          <a:p>
            <a:pPr algn="ctr"/>
            <a:r>
              <a:rPr lang="en-CA" sz="3600" dirty="0"/>
              <a:t>Dedication of this Webinar</a:t>
            </a:r>
          </a:p>
        </p:txBody>
      </p:sp>
      <p:sp>
        <p:nvSpPr>
          <p:cNvPr id="3" name="Content Placeholder 2"/>
          <p:cNvSpPr>
            <a:spLocks noGrp="1"/>
          </p:cNvSpPr>
          <p:nvPr>
            <p:ph idx="1"/>
          </p:nvPr>
        </p:nvSpPr>
        <p:spPr>
          <a:xfrm>
            <a:off x="798702" y="1573955"/>
            <a:ext cx="10515600" cy="4351338"/>
          </a:xfrm>
        </p:spPr>
        <p:txBody>
          <a:bodyPr>
            <a:normAutofit/>
          </a:bodyPr>
          <a:lstStyle/>
          <a:p>
            <a:r>
              <a:rPr lang="en-CA" dirty="0"/>
              <a:t>To:  The Senator - Mr. Ian </a:t>
            </a:r>
            <a:r>
              <a:rPr lang="en-CA" dirty="0" err="1"/>
              <a:t>Shugart</a:t>
            </a:r>
            <a:r>
              <a:rPr lang="en-CA" dirty="0"/>
              <a:t>, the Retired Clerk of the Privy Council who issued the Clerk’s Call to Action on Anti-Racism, Equity and Inclusion</a:t>
            </a:r>
          </a:p>
          <a:p>
            <a:pPr lvl="1"/>
            <a:r>
              <a:rPr lang="en-CA" sz="2000" dirty="0"/>
              <a:t>We congratulate him for being appointed by the Prime Minister as an Independent Senator</a:t>
            </a:r>
          </a:p>
          <a:p>
            <a:pPr lvl="1"/>
            <a:r>
              <a:rPr lang="en-CA" sz="2000" dirty="0"/>
              <a:t>His Call to Action is supported by s.15 of the Canadian Charters of Rights and Freedom</a:t>
            </a:r>
          </a:p>
          <a:p>
            <a:pPr marL="457200" lvl="1" indent="0">
              <a:buNone/>
            </a:pPr>
            <a:endParaRPr lang="en-CA" sz="2000" dirty="0"/>
          </a:p>
          <a:p>
            <a:pPr marL="0" indent="0">
              <a:buNone/>
            </a:pPr>
            <a:r>
              <a:rPr lang="en-US" sz="2000" b="1" dirty="0">
                <a:solidFill>
                  <a:srgbClr val="0070C0"/>
                </a:solidFill>
              </a:rPr>
              <a:t>TODAY we will be analyzing operational data as supporting evidence for undertaking the following Call to Action. We will refer to the other actions during the Webinar.</a:t>
            </a:r>
          </a:p>
          <a:p>
            <a:r>
              <a:rPr lang="en-US" sz="2000" b="1" dirty="0">
                <a:solidFill>
                  <a:srgbClr val="FF0000"/>
                </a:solidFill>
              </a:rPr>
              <a:t>Measuring</a:t>
            </a:r>
            <a:r>
              <a:rPr lang="en-US" sz="2000" dirty="0">
                <a:solidFill>
                  <a:srgbClr val="FF0000"/>
                </a:solidFill>
              </a:rPr>
              <a:t> progress and driving improvements </a:t>
            </a:r>
            <a:r>
              <a:rPr lang="en-US" sz="2000" dirty="0"/>
              <a:t>in the employee workplace experience by </a:t>
            </a:r>
            <a:r>
              <a:rPr lang="en-US" sz="2000" dirty="0">
                <a:solidFill>
                  <a:srgbClr val="FF0000"/>
                </a:solidFill>
              </a:rPr>
              <a:t>monitoring disaggregated </a:t>
            </a:r>
            <a:r>
              <a:rPr lang="en-US" sz="2000" dirty="0"/>
              <a:t>survey results and </a:t>
            </a:r>
            <a:r>
              <a:rPr lang="en-US" sz="2000" dirty="0">
                <a:solidFill>
                  <a:srgbClr val="FF0000"/>
                </a:solidFill>
              </a:rPr>
              <a:t>related operational data </a:t>
            </a:r>
            <a:r>
              <a:rPr lang="en-US" sz="2000" dirty="0"/>
              <a:t>(for example, promotion and mobility rates, tenure) and </a:t>
            </a:r>
            <a:r>
              <a:rPr lang="en-US" sz="2000" dirty="0">
                <a:solidFill>
                  <a:srgbClr val="FF0000"/>
                </a:solidFill>
              </a:rPr>
              <a:t>acting on what the results are telling us</a:t>
            </a:r>
            <a:r>
              <a:rPr lang="en-US" sz="2000" dirty="0"/>
              <a:t>. </a:t>
            </a:r>
          </a:p>
          <a:p>
            <a:pPr marL="0" lvl="0" indent="0" eaLnBrk="0" fontAlgn="base" hangingPunct="0">
              <a:lnSpc>
                <a:spcPct val="100000"/>
              </a:lnSpc>
              <a:spcBef>
                <a:spcPct val="0"/>
              </a:spcBef>
              <a:spcAft>
                <a:spcPct val="0"/>
              </a:spcAft>
              <a:buNone/>
            </a:pPr>
            <a:endParaRPr lang="en-US" altLang="en-US" sz="2400" dirty="0">
              <a:latin typeface="Arial" panose="020B0604020202020204" pitchFamily="34" charset="0"/>
            </a:endParaRPr>
          </a:p>
          <a:p>
            <a:endParaRPr lang="en-US" sz="2000" dirty="0"/>
          </a:p>
          <a:p>
            <a:endParaRPr lang="en-US" sz="2000" dirty="0"/>
          </a:p>
          <a:p>
            <a:endParaRPr lang="en-US" sz="2000" dirty="0"/>
          </a:p>
          <a:p>
            <a:endParaRPr lang="en-CA" dirty="0"/>
          </a:p>
        </p:txBody>
      </p:sp>
      <p:sp>
        <p:nvSpPr>
          <p:cNvPr id="5" name="Rectangle 2"/>
          <p:cNvSpPr>
            <a:spLocks noChangeArrowheads="1"/>
          </p:cNvSpPr>
          <p:nvPr/>
        </p:nvSpPr>
        <p:spPr bwMode="auto">
          <a:xfrm>
            <a:off x="0" y="-507074"/>
            <a:ext cx="184731" cy="101414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7300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Box 5"/>
          <p:cNvSpPr txBox="1"/>
          <p:nvPr/>
        </p:nvSpPr>
        <p:spPr>
          <a:xfrm>
            <a:off x="369116" y="503339"/>
            <a:ext cx="476412" cy="369332"/>
          </a:xfrm>
          <a:prstGeom prst="rect">
            <a:avLst/>
          </a:prstGeom>
          <a:solidFill>
            <a:schemeClr val="accent2">
              <a:lumMod val="20000"/>
              <a:lumOff val="80000"/>
            </a:schemeClr>
          </a:solidFill>
        </p:spPr>
        <p:txBody>
          <a:bodyPr wrap="none" rtlCol="0">
            <a:spAutoFit/>
          </a:bodyPr>
          <a:lstStyle/>
          <a:p>
            <a:r>
              <a:rPr lang="en-CA" dirty="0" smtClean="0"/>
              <a:t>0.3</a:t>
            </a:r>
            <a:endParaRPr lang="en-CA" dirty="0"/>
          </a:p>
        </p:txBody>
      </p:sp>
    </p:spTree>
    <p:extLst>
      <p:ext uri="{BB962C8B-B14F-4D97-AF65-F5344CB8AC3E}">
        <p14:creationId xmlns:p14="http://schemas.microsoft.com/office/powerpoint/2010/main" val="3513836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91936" y="1387723"/>
          <a:ext cx="6776720" cy="4711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2178657" y="1595242"/>
            <a:ext cx="2035533" cy="738664"/>
          </a:xfrm>
          <a:prstGeom prst="rect">
            <a:avLst/>
          </a:prstGeom>
          <a:solidFill>
            <a:schemeClr val="bg1">
              <a:lumMod val="95000"/>
            </a:schemeClr>
          </a:solidFill>
        </p:spPr>
        <p:txBody>
          <a:bodyPr wrap="square" rtlCol="0">
            <a:spAutoFit/>
          </a:bodyPr>
          <a:lstStyle/>
          <a:p>
            <a:pPr algn="ctr"/>
            <a:r>
              <a:rPr lang="en-CA" dirty="0"/>
              <a:t>Structural </a:t>
            </a:r>
          </a:p>
          <a:p>
            <a:pPr algn="ctr"/>
            <a:r>
              <a:rPr lang="en-CA" sz="1200" dirty="0"/>
              <a:t>( Bias-generating,  Durable &amp; Cumulative)</a:t>
            </a:r>
          </a:p>
        </p:txBody>
      </p:sp>
      <p:sp>
        <p:nvSpPr>
          <p:cNvPr id="4" name="TextBox 3"/>
          <p:cNvSpPr txBox="1"/>
          <p:nvPr/>
        </p:nvSpPr>
        <p:spPr>
          <a:xfrm>
            <a:off x="2119021" y="2632182"/>
            <a:ext cx="2154804" cy="553998"/>
          </a:xfrm>
          <a:prstGeom prst="rect">
            <a:avLst/>
          </a:prstGeom>
          <a:solidFill>
            <a:schemeClr val="bg1"/>
          </a:solidFill>
        </p:spPr>
        <p:txBody>
          <a:bodyPr wrap="square" rtlCol="0">
            <a:spAutoFit/>
          </a:bodyPr>
          <a:lstStyle/>
          <a:p>
            <a:pPr algn="ctr"/>
            <a:r>
              <a:rPr lang="en-US" dirty="0"/>
              <a:t>Institutional</a:t>
            </a:r>
          </a:p>
          <a:p>
            <a:pPr algn="ctr"/>
            <a:r>
              <a:rPr lang="en-US" sz="1200" dirty="0"/>
              <a:t> (Bias in policies &amp; practices)</a:t>
            </a:r>
            <a:endParaRPr lang="en-CA" sz="1200" dirty="0"/>
          </a:p>
        </p:txBody>
      </p:sp>
      <p:sp>
        <p:nvSpPr>
          <p:cNvPr id="5" name="Oval 4"/>
          <p:cNvSpPr/>
          <p:nvPr/>
        </p:nvSpPr>
        <p:spPr>
          <a:xfrm>
            <a:off x="2027581" y="3578365"/>
            <a:ext cx="2337683" cy="78557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solidFill>
                <a:srgbClr val="FF0000"/>
              </a:solidFill>
            </a:endParaRPr>
          </a:p>
          <a:p>
            <a:pPr algn="ctr"/>
            <a:r>
              <a:rPr lang="en-CA" sz="1600" dirty="0">
                <a:solidFill>
                  <a:schemeClr val="tx1"/>
                </a:solidFill>
              </a:rPr>
              <a:t>Interpersonal </a:t>
            </a:r>
          </a:p>
          <a:p>
            <a:pPr algn="ctr"/>
            <a:r>
              <a:rPr lang="en-CA" sz="1200" dirty="0">
                <a:solidFill>
                  <a:schemeClr val="tx1"/>
                </a:solidFill>
              </a:rPr>
              <a:t>( Implicit bias towards specific people)</a:t>
            </a:r>
          </a:p>
          <a:p>
            <a:pPr algn="ctr"/>
            <a:endParaRPr lang="en-CA" sz="1000" dirty="0">
              <a:solidFill>
                <a:srgbClr val="FF0000"/>
              </a:solidFill>
            </a:endParaRPr>
          </a:p>
        </p:txBody>
      </p:sp>
      <p:sp>
        <p:nvSpPr>
          <p:cNvPr id="18" name="Rectangle 17"/>
          <p:cNvSpPr/>
          <p:nvPr/>
        </p:nvSpPr>
        <p:spPr>
          <a:xfrm>
            <a:off x="1317611" y="710441"/>
            <a:ext cx="4294894" cy="461665"/>
          </a:xfrm>
          <a:prstGeom prst="rect">
            <a:avLst/>
          </a:prstGeom>
          <a:noFill/>
        </p:spPr>
        <p:txBody>
          <a:bodyPr wrap="none" lIns="91440" tIns="45720" rIns="91440" bIns="45720">
            <a:spAutoFit/>
          </a:bodyPr>
          <a:lstStyle/>
          <a:p>
            <a:r>
              <a:rPr lang="en-CA" sz="2400" dirty="0"/>
              <a:t>Spheres of Systemic Racialization</a:t>
            </a:r>
          </a:p>
        </p:txBody>
      </p:sp>
      <p:graphicFrame>
        <p:nvGraphicFramePr>
          <p:cNvPr id="7" name="Diagram 6"/>
          <p:cNvGraphicFramePr/>
          <p:nvPr/>
        </p:nvGraphicFramePr>
        <p:xfrm>
          <a:off x="5300611" y="1222430"/>
          <a:ext cx="6776720" cy="471186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extBox 7">
            <a:extLst>
              <a:ext uri="{FF2B5EF4-FFF2-40B4-BE49-F238E27FC236}">
                <a16:creationId xmlns:a16="http://schemas.microsoft.com/office/drawing/2014/main" id="{4B42AD31-F5BC-47AD-9E13-225D111291E8}"/>
              </a:ext>
            </a:extLst>
          </p:cNvPr>
          <p:cNvSpPr txBox="1"/>
          <p:nvPr/>
        </p:nvSpPr>
        <p:spPr>
          <a:xfrm>
            <a:off x="7611570" y="1442842"/>
            <a:ext cx="2186001" cy="738664"/>
          </a:xfrm>
          <a:prstGeom prst="rect">
            <a:avLst/>
          </a:prstGeom>
          <a:solidFill>
            <a:schemeClr val="bg1">
              <a:lumMod val="95000"/>
            </a:schemeClr>
          </a:solidFill>
        </p:spPr>
        <p:txBody>
          <a:bodyPr wrap="square" rtlCol="0">
            <a:spAutoFit/>
          </a:bodyPr>
          <a:lstStyle/>
          <a:p>
            <a:pPr algn="ctr"/>
            <a:r>
              <a:rPr lang="en-CA" dirty="0" err="1"/>
              <a:t>Structurelle</a:t>
            </a:r>
            <a:r>
              <a:rPr lang="en-CA" dirty="0"/>
              <a:t> </a:t>
            </a:r>
          </a:p>
          <a:p>
            <a:pPr algn="ctr"/>
            <a:r>
              <a:rPr lang="en-CA" sz="1200" dirty="0"/>
              <a:t>(</a:t>
            </a:r>
            <a:r>
              <a:rPr lang="en-US" sz="1200" dirty="0" err="1">
                <a:solidFill>
                  <a:srgbClr val="000000"/>
                </a:solidFill>
              </a:rPr>
              <a:t>G</a:t>
            </a:r>
            <a:r>
              <a:rPr lang="en-US" sz="1200" b="0" i="0" dirty="0" err="1">
                <a:solidFill>
                  <a:srgbClr val="000000"/>
                </a:solidFill>
                <a:effectLst/>
              </a:rPr>
              <a:t>énér</a:t>
            </a:r>
            <a:r>
              <a:rPr lang="en-US" sz="1200" dirty="0" err="1">
                <a:solidFill>
                  <a:srgbClr val="000000"/>
                </a:solidFill>
              </a:rPr>
              <a:t>a</a:t>
            </a:r>
            <a:r>
              <a:rPr lang="en-CA" sz="1200" dirty="0"/>
              <a:t>trice de pr</a:t>
            </a:r>
            <a:r>
              <a:rPr lang="en-US" sz="1200" b="0" i="0" dirty="0">
                <a:solidFill>
                  <a:srgbClr val="000000"/>
                </a:solidFill>
                <a:effectLst/>
              </a:rPr>
              <a:t>é</a:t>
            </a:r>
            <a:r>
              <a:rPr lang="en-CA" sz="1200" dirty="0"/>
              <a:t>jug</a:t>
            </a:r>
            <a:r>
              <a:rPr lang="en-US" sz="1200" b="0" i="0" dirty="0">
                <a:solidFill>
                  <a:srgbClr val="000000"/>
                </a:solidFill>
                <a:effectLst/>
              </a:rPr>
              <a:t>é</a:t>
            </a:r>
            <a:r>
              <a:rPr lang="en-CA" sz="1200" dirty="0"/>
              <a:t>s, durable &amp; </a:t>
            </a:r>
            <a:r>
              <a:rPr lang="en-CA" sz="1200" dirty="0" err="1"/>
              <a:t>cumulatif</a:t>
            </a:r>
            <a:r>
              <a:rPr lang="en-CA" sz="1200" dirty="0"/>
              <a:t>)</a:t>
            </a:r>
          </a:p>
        </p:txBody>
      </p:sp>
      <p:sp>
        <p:nvSpPr>
          <p:cNvPr id="6" name="TextBox 5">
            <a:extLst>
              <a:ext uri="{FF2B5EF4-FFF2-40B4-BE49-F238E27FC236}">
                <a16:creationId xmlns:a16="http://schemas.microsoft.com/office/drawing/2014/main" id="{FA40B730-FCB3-4FDB-AEF0-7302120727D6}"/>
              </a:ext>
            </a:extLst>
          </p:cNvPr>
          <p:cNvSpPr txBox="1"/>
          <p:nvPr/>
        </p:nvSpPr>
        <p:spPr>
          <a:xfrm>
            <a:off x="6417425" y="660117"/>
            <a:ext cx="5089098" cy="461665"/>
          </a:xfrm>
          <a:prstGeom prst="rect">
            <a:avLst/>
          </a:prstGeom>
          <a:noFill/>
        </p:spPr>
        <p:txBody>
          <a:bodyPr wrap="square" rtlCol="0">
            <a:spAutoFit/>
          </a:bodyPr>
          <a:lstStyle/>
          <a:p>
            <a:r>
              <a:rPr lang="en-US" sz="2400" dirty="0" err="1"/>
              <a:t>Sphères</a:t>
            </a:r>
            <a:r>
              <a:rPr lang="en-US" sz="2400" dirty="0"/>
              <a:t> de </a:t>
            </a:r>
            <a:r>
              <a:rPr lang="en-US" sz="2400" dirty="0" err="1"/>
              <a:t>racialisation</a:t>
            </a:r>
            <a:r>
              <a:rPr lang="en-US" sz="2400" dirty="0"/>
              <a:t> </a:t>
            </a:r>
            <a:r>
              <a:rPr lang="en-US" sz="2400" dirty="0" err="1"/>
              <a:t>systémique</a:t>
            </a:r>
            <a:endParaRPr lang="en-US" sz="2400" dirty="0"/>
          </a:p>
        </p:txBody>
      </p:sp>
      <p:sp>
        <p:nvSpPr>
          <p:cNvPr id="10" name="TextBox 9">
            <a:extLst>
              <a:ext uri="{FF2B5EF4-FFF2-40B4-BE49-F238E27FC236}">
                <a16:creationId xmlns:a16="http://schemas.microsoft.com/office/drawing/2014/main" id="{5A526DFE-B966-48C6-9DCB-810BB51A7143}"/>
              </a:ext>
            </a:extLst>
          </p:cNvPr>
          <p:cNvSpPr txBox="1"/>
          <p:nvPr/>
        </p:nvSpPr>
        <p:spPr>
          <a:xfrm>
            <a:off x="7791797" y="2342859"/>
            <a:ext cx="1778924" cy="923330"/>
          </a:xfrm>
          <a:prstGeom prst="rect">
            <a:avLst/>
          </a:prstGeom>
          <a:solidFill>
            <a:schemeClr val="bg1"/>
          </a:solidFill>
        </p:spPr>
        <p:txBody>
          <a:bodyPr wrap="square" rtlCol="0">
            <a:spAutoFit/>
          </a:bodyPr>
          <a:lstStyle/>
          <a:p>
            <a:pPr algn="ctr"/>
            <a:r>
              <a:rPr lang="en-US" dirty="0" err="1"/>
              <a:t>Institutionnelle</a:t>
            </a:r>
            <a:endParaRPr lang="en-US" dirty="0"/>
          </a:p>
          <a:p>
            <a:pPr algn="ctr"/>
            <a:r>
              <a:rPr lang="en-US" sz="1200" dirty="0"/>
              <a:t> (</a:t>
            </a:r>
            <a:r>
              <a:rPr lang="en-CA" sz="1200" dirty="0" err="1"/>
              <a:t>Pr</a:t>
            </a:r>
            <a:r>
              <a:rPr lang="en-US" sz="1200" b="0" i="0" dirty="0">
                <a:solidFill>
                  <a:srgbClr val="000000"/>
                </a:solidFill>
                <a:effectLst/>
              </a:rPr>
              <a:t>é</a:t>
            </a:r>
            <a:r>
              <a:rPr lang="en-CA" sz="1200" dirty="0"/>
              <a:t>jug</a:t>
            </a:r>
            <a:r>
              <a:rPr lang="en-US" sz="1200" b="0" i="0" dirty="0">
                <a:solidFill>
                  <a:srgbClr val="000000"/>
                </a:solidFill>
                <a:effectLst/>
              </a:rPr>
              <a:t>é</a:t>
            </a:r>
            <a:r>
              <a:rPr lang="en-CA" sz="1200" dirty="0"/>
              <a:t>s</a:t>
            </a:r>
            <a:r>
              <a:rPr lang="fr-FR" sz="1200" dirty="0"/>
              <a:t> dans les politiques et les pratiques</a:t>
            </a:r>
            <a:r>
              <a:rPr lang="en-US" sz="1200" dirty="0"/>
              <a:t>)</a:t>
            </a:r>
            <a:endParaRPr lang="en-CA" sz="1200" dirty="0"/>
          </a:p>
        </p:txBody>
      </p:sp>
      <p:sp>
        <p:nvSpPr>
          <p:cNvPr id="11" name="Oval 10">
            <a:extLst>
              <a:ext uri="{FF2B5EF4-FFF2-40B4-BE49-F238E27FC236}">
                <a16:creationId xmlns:a16="http://schemas.microsoft.com/office/drawing/2014/main" id="{29CDBE3E-62DD-4A2E-93CE-8F368CA8191A}"/>
              </a:ext>
            </a:extLst>
          </p:cNvPr>
          <p:cNvSpPr/>
          <p:nvPr/>
        </p:nvSpPr>
        <p:spPr>
          <a:xfrm>
            <a:off x="7520128" y="3429000"/>
            <a:ext cx="2337683" cy="93493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solidFill>
                <a:srgbClr val="FF0000"/>
              </a:solidFill>
            </a:endParaRPr>
          </a:p>
          <a:p>
            <a:pPr algn="ctr"/>
            <a:r>
              <a:rPr lang="en-CA" sz="1600" dirty="0" err="1">
                <a:solidFill>
                  <a:schemeClr val="tx1"/>
                </a:solidFill>
              </a:rPr>
              <a:t>Interpersonnelle</a:t>
            </a:r>
            <a:endParaRPr lang="en-CA" sz="1600" dirty="0">
              <a:solidFill>
                <a:schemeClr val="tx1"/>
              </a:solidFill>
            </a:endParaRPr>
          </a:p>
          <a:p>
            <a:pPr algn="ctr"/>
            <a:r>
              <a:rPr lang="en-CA" sz="1200" dirty="0">
                <a:solidFill>
                  <a:schemeClr val="tx1"/>
                </a:solidFill>
              </a:rPr>
              <a:t>(P</a:t>
            </a:r>
            <a:r>
              <a:rPr lang="en-US" sz="1200" b="0" i="0" dirty="0">
                <a:solidFill>
                  <a:schemeClr val="tx1"/>
                </a:solidFill>
                <a:effectLst/>
              </a:rPr>
              <a:t>é</a:t>
            </a:r>
            <a:r>
              <a:rPr lang="en-CA" sz="1200" dirty="0">
                <a:solidFill>
                  <a:schemeClr val="tx1"/>
                </a:solidFill>
              </a:rPr>
              <a:t>jug</a:t>
            </a:r>
            <a:r>
              <a:rPr lang="en-US" sz="1200" b="0" i="0" dirty="0">
                <a:solidFill>
                  <a:schemeClr val="tx1"/>
                </a:solidFill>
                <a:effectLst/>
              </a:rPr>
              <a:t>é</a:t>
            </a:r>
            <a:r>
              <a:rPr lang="en-CA" sz="1200" dirty="0">
                <a:solidFill>
                  <a:schemeClr val="tx1"/>
                </a:solidFill>
              </a:rPr>
              <a:t>s</a:t>
            </a:r>
            <a:r>
              <a:rPr lang="fr-FR" sz="1200" dirty="0">
                <a:solidFill>
                  <a:schemeClr val="tx1"/>
                </a:solidFill>
              </a:rPr>
              <a:t> implicites envers des personnes spécifiques</a:t>
            </a:r>
            <a:r>
              <a:rPr lang="en-CA" sz="1200" dirty="0">
                <a:solidFill>
                  <a:schemeClr val="tx1"/>
                </a:solidFill>
              </a:rPr>
              <a:t>)</a:t>
            </a:r>
          </a:p>
          <a:p>
            <a:pPr algn="ctr"/>
            <a:endParaRPr lang="en-CA" sz="1000" dirty="0">
              <a:solidFill>
                <a:srgbClr val="FF0000"/>
              </a:solidFill>
            </a:endParaRPr>
          </a:p>
        </p:txBody>
      </p:sp>
      <p:sp>
        <p:nvSpPr>
          <p:cNvPr id="12" name="TextBox 11"/>
          <p:cNvSpPr txBox="1"/>
          <p:nvPr/>
        </p:nvSpPr>
        <p:spPr>
          <a:xfrm>
            <a:off x="369116" y="503339"/>
            <a:ext cx="476412" cy="369332"/>
          </a:xfrm>
          <a:prstGeom prst="rect">
            <a:avLst/>
          </a:prstGeom>
          <a:solidFill>
            <a:schemeClr val="accent2">
              <a:lumMod val="20000"/>
              <a:lumOff val="80000"/>
            </a:schemeClr>
          </a:solidFill>
        </p:spPr>
        <p:txBody>
          <a:bodyPr wrap="none" rtlCol="0">
            <a:spAutoFit/>
          </a:bodyPr>
          <a:lstStyle/>
          <a:p>
            <a:r>
              <a:rPr lang="en-CA" dirty="0" smtClean="0"/>
              <a:t>5.2</a:t>
            </a:r>
            <a:endParaRPr lang="en-CA" dirty="0"/>
          </a:p>
        </p:txBody>
      </p:sp>
    </p:spTree>
    <p:extLst>
      <p:ext uri="{BB962C8B-B14F-4D97-AF65-F5344CB8AC3E}">
        <p14:creationId xmlns:p14="http://schemas.microsoft.com/office/powerpoint/2010/main" val="2201404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1354" y="650875"/>
            <a:ext cx="8420525" cy="1325563"/>
          </a:xfrm>
        </p:spPr>
        <p:txBody>
          <a:bodyPr>
            <a:noAutofit/>
          </a:bodyPr>
          <a:lstStyle/>
          <a:p>
            <a:pPr algn="ctr"/>
            <a:r>
              <a:rPr lang="en-US" sz="5400" b="1" dirty="0"/>
              <a:t>Estimating the mental health costs of racial discrimination</a:t>
            </a:r>
          </a:p>
        </p:txBody>
      </p:sp>
      <p:sp>
        <p:nvSpPr>
          <p:cNvPr id="3" name="Content Placeholder 2"/>
          <p:cNvSpPr>
            <a:spLocks noGrp="1"/>
          </p:cNvSpPr>
          <p:nvPr>
            <p:ph idx="1"/>
          </p:nvPr>
        </p:nvSpPr>
        <p:spPr>
          <a:xfrm>
            <a:off x="870857" y="2160361"/>
            <a:ext cx="10515600" cy="4351338"/>
          </a:xfrm>
        </p:spPr>
        <p:txBody>
          <a:bodyPr>
            <a:normAutofit fontScale="85000" lnSpcReduction="20000"/>
          </a:bodyPr>
          <a:lstStyle/>
          <a:p>
            <a:endParaRPr lang="en-CA" dirty="0"/>
          </a:p>
          <a:p>
            <a:pPr marL="0" indent="0">
              <a:buNone/>
            </a:pPr>
            <a:r>
              <a:rPr lang="en-US" sz="3200" dirty="0"/>
              <a:t>Racial discrimination costs the Australian economy 235,452 in disability adjusted life years lost, equivalent to:</a:t>
            </a:r>
          </a:p>
          <a:p>
            <a:pPr marL="0" indent="0">
              <a:buNone/>
            </a:pPr>
            <a:r>
              <a:rPr lang="en-US" sz="3200" dirty="0"/>
              <a:t> </a:t>
            </a:r>
          </a:p>
          <a:p>
            <a:pPr marL="0" indent="0" algn="ctr">
              <a:buNone/>
            </a:pPr>
            <a:r>
              <a:rPr lang="en-US" sz="4300" dirty="0">
                <a:solidFill>
                  <a:srgbClr val="FF0000"/>
                </a:solidFill>
              </a:rPr>
              <a:t>$37.9 billion per annum</a:t>
            </a:r>
            <a:r>
              <a:rPr lang="en-US" sz="4300" dirty="0"/>
              <a:t> </a:t>
            </a:r>
          </a:p>
          <a:p>
            <a:pPr marL="0" indent="0">
              <a:buNone/>
            </a:pPr>
            <a:endParaRPr lang="en-US" sz="3200" dirty="0"/>
          </a:p>
          <a:p>
            <a:pPr marL="0" indent="0">
              <a:buNone/>
            </a:pPr>
            <a:r>
              <a:rPr lang="en-US" sz="3200" dirty="0"/>
              <a:t>i.e., roughly 3.02% of annual gross domestic product (GDP) over 2001–11, indicating a sizeable loss for the economy.</a:t>
            </a:r>
          </a:p>
          <a:p>
            <a:pPr marL="0" indent="0">
              <a:buNone/>
            </a:pPr>
            <a:endParaRPr lang="en-CA" dirty="0"/>
          </a:p>
          <a:p>
            <a:pPr marL="0" indent="0">
              <a:buNone/>
            </a:pPr>
            <a:r>
              <a:rPr lang="en-CA" sz="2000" dirty="0">
                <a:hlinkClick r:id="rId3"/>
              </a:rPr>
              <a:t>https://bmcpublichealth.biomedcentral.com/articles/10.1186/s12889-016-3868-1</a:t>
            </a:r>
            <a:endParaRPr lang="en-CA" sz="2000" dirty="0"/>
          </a:p>
          <a:p>
            <a:pPr marL="0" indent="0">
              <a:buNone/>
            </a:pPr>
            <a:r>
              <a:rPr lang="en-US" sz="2000" dirty="0" err="1">
                <a:hlinkClick r:id="rId4"/>
              </a:rPr>
              <a:t>Amanuel</a:t>
            </a:r>
            <a:r>
              <a:rPr lang="en-US" sz="2000" dirty="0">
                <a:hlinkClick r:id="rId4"/>
              </a:rPr>
              <a:t> Elias</a:t>
            </a:r>
            <a:r>
              <a:rPr lang="en-US" sz="2000" dirty="0"/>
              <a:t> &amp; </a:t>
            </a:r>
            <a:r>
              <a:rPr lang="en-US" sz="2000" dirty="0">
                <a:hlinkClick r:id="rId5"/>
              </a:rPr>
              <a:t>Yin </a:t>
            </a:r>
            <a:r>
              <a:rPr lang="en-US" sz="2000" dirty="0" err="1">
                <a:hlinkClick r:id="rId5"/>
              </a:rPr>
              <a:t>Paradies</a:t>
            </a:r>
            <a:r>
              <a:rPr lang="en-US" sz="2000" dirty="0"/>
              <a:t>, </a:t>
            </a:r>
            <a:r>
              <a:rPr lang="en-US" sz="2000" i="1" dirty="0">
                <a:hlinkClick r:id="rId6"/>
              </a:rPr>
              <a:t>BMC Public Health</a:t>
            </a:r>
            <a:r>
              <a:rPr lang="en-US" sz="2000" dirty="0"/>
              <a:t> </a:t>
            </a:r>
            <a:r>
              <a:rPr lang="en-US" sz="2000" b="1" dirty="0"/>
              <a:t>v 16</a:t>
            </a:r>
            <a:r>
              <a:rPr lang="en-US" sz="2000" dirty="0"/>
              <a:t>, 1205 (2016)</a:t>
            </a:r>
          </a:p>
          <a:p>
            <a:endParaRPr lang="en-CA" dirty="0"/>
          </a:p>
        </p:txBody>
      </p:sp>
      <p:sp>
        <p:nvSpPr>
          <p:cNvPr id="4" name="TextBox 3"/>
          <p:cNvSpPr txBox="1"/>
          <p:nvPr/>
        </p:nvSpPr>
        <p:spPr>
          <a:xfrm>
            <a:off x="369116" y="503339"/>
            <a:ext cx="476412" cy="369332"/>
          </a:xfrm>
          <a:prstGeom prst="rect">
            <a:avLst/>
          </a:prstGeom>
          <a:solidFill>
            <a:schemeClr val="accent2">
              <a:lumMod val="20000"/>
              <a:lumOff val="80000"/>
            </a:schemeClr>
          </a:solidFill>
        </p:spPr>
        <p:txBody>
          <a:bodyPr wrap="none" rtlCol="0">
            <a:spAutoFit/>
          </a:bodyPr>
          <a:lstStyle/>
          <a:p>
            <a:r>
              <a:rPr lang="en-CA" dirty="0" smtClean="0"/>
              <a:t>5.3</a:t>
            </a:r>
            <a:endParaRPr lang="en-CA" dirty="0"/>
          </a:p>
        </p:txBody>
      </p:sp>
    </p:spTree>
    <p:extLst>
      <p:ext uri="{BB962C8B-B14F-4D97-AF65-F5344CB8AC3E}">
        <p14:creationId xmlns:p14="http://schemas.microsoft.com/office/powerpoint/2010/main" val="42920371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959428" y="487612"/>
            <a:ext cx="6800850" cy="1275873"/>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5000"/>
              </a:lnSpc>
              <a:spcAft>
                <a:spcPts val="683"/>
              </a:spcAft>
              <a:defRPr/>
            </a:pPr>
            <a:r>
              <a:rPr lang="en-CA" sz="2400" b="1" dirty="0">
                <a:solidFill>
                  <a:srgbClr val="7030A0"/>
                </a:solidFill>
                <a:latin typeface="Arial" panose="020B0604020202020204" pitchFamily="34" charset="0"/>
                <a:ea typeface="Times New Roman" panose="02020603050405020304" pitchFamily="18" charset="0"/>
                <a:cs typeface="Times New Roman" panose="02020603050405020304" pitchFamily="18" charset="0"/>
              </a:rPr>
              <a:t>What are psychosocial factors?</a:t>
            </a:r>
          </a:p>
        </p:txBody>
      </p:sp>
      <p:sp>
        <p:nvSpPr>
          <p:cNvPr id="2" name="Rectangle 1"/>
          <p:cNvSpPr/>
          <p:nvPr/>
        </p:nvSpPr>
        <p:spPr>
          <a:xfrm>
            <a:off x="2087643" y="944100"/>
            <a:ext cx="8681163" cy="3953005"/>
          </a:xfrm>
          <a:prstGeom prst="rect">
            <a:avLst/>
          </a:prstGeom>
        </p:spPr>
        <p:txBody>
          <a:bodyPr>
            <a:spAutoFit/>
          </a:bodyPr>
          <a:lstStyle/>
          <a:p>
            <a:pPr algn="ctr">
              <a:lnSpc>
                <a:spcPct val="115000"/>
              </a:lnSpc>
              <a:spcAft>
                <a:spcPts val="683"/>
              </a:spcAft>
              <a:defRPr/>
            </a:pPr>
            <a:endParaRPr lang="en-CA" sz="1092" dirty="0">
              <a:solidFill>
                <a:srgbClr val="7030A0"/>
              </a:solidFill>
              <a:ea typeface="Calibri" panose="020F0502020204030204" pitchFamily="34" charset="0"/>
              <a:cs typeface="Times New Roman" panose="02020603050405020304" pitchFamily="18" charset="0"/>
            </a:endParaRPr>
          </a:p>
          <a:p>
            <a:pPr>
              <a:lnSpc>
                <a:spcPct val="115000"/>
              </a:lnSpc>
              <a:spcAft>
                <a:spcPts val="683"/>
              </a:spcAft>
              <a:defRPr/>
            </a:pPr>
            <a:endParaRPr lang="en-CA" sz="1366" dirty="0">
              <a:solidFill>
                <a:srgbClr val="212529"/>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683"/>
              </a:spcAft>
              <a:defRPr/>
            </a:pPr>
            <a:endParaRPr lang="en-CA" sz="1092" dirty="0">
              <a:ea typeface="Calibri" panose="020F0502020204030204" pitchFamily="34" charset="0"/>
              <a:cs typeface="Times New Roman" panose="02020603050405020304" pitchFamily="18" charset="0"/>
            </a:endParaRPr>
          </a:p>
          <a:p>
            <a:pPr>
              <a:lnSpc>
                <a:spcPct val="115000"/>
              </a:lnSpc>
              <a:spcAft>
                <a:spcPts val="683"/>
              </a:spcAft>
              <a:defRPr/>
            </a:pPr>
            <a:endParaRPr lang="en-CA" sz="751" dirty="0">
              <a:ea typeface="Calibri" panose="020F0502020204030204" pitchFamily="34" charset="0"/>
              <a:cs typeface="Times New Roman" panose="02020603050405020304" pitchFamily="18" charset="0"/>
            </a:endParaRPr>
          </a:p>
          <a:p>
            <a:pPr marL="234132" indent="-234132">
              <a:lnSpc>
                <a:spcPct val="115000"/>
              </a:lnSpc>
              <a:spcAft>
                <a:spcPts val="683"/>
              </a:spcAft>
              <a:tabLst>
                <a:tab pos="312176" algn="l"/>
              </a:tabLst>
              <a:defRPr/>
            </a:pPr>
            <a:endParaRPr lang="en-CA" sz="1092" b="1" i="1" dirty="0">
              <a:solidFill>
                <a:srgbClr val="FF0000"/>
              </a:solidFill>
              <a:ea typeface="Calibri" panose="020F0502020204030204" pitchFamily="34" charset="0"/>
              <a:cs typeface="Times New Roman" panose="02020603050405020304" pitchFamily="18" charset="0"/>
              <a:hlinkClick r:id="rId3"/>
            </a:endParaRPr>
          </a:p>
          <a:p>
            <a:pPr marL="234132" indent="-234132">
              <a:lnSpc>
                <a:spcPct val="115000"/>
              </a:lnSpc>
              <a:spcAft>
                <a:spcPts val="683"/>
              </a:spcAft>
              <a:tabLst>
                <a:tab pos="312176" algn="l"/>
              </a:tabLst>
              <a:defRPr/>
            </a:pPr>
            <a:endParaRPr lang="en-CA" sz="1092" b="1" i="1" dirty="0">
              <a:solidFill>
                <a:srgbClr val="FF0000"/>
              </a:solidFill>
              <a:ea typeface="Calibri" panose="020F0502020204030204" pitchFamily="34" charset="0"/>
              <a:cs typeface="Times New Roman" panose="02020603050405020304" pitchFamily="18" charset="0"/>
              <a:hlinkClick r:id="rId3"/>
            </a:endParaRPr>
          </a:p>
          <a:p>
            <a:pPr marL="234132" indent="-234132">
              <a:lnSpc>
                <a:spcPct val="115000"/>
              </a:lnSpc>
              <a:spcAft>
                <a:spcPts val="683"/>
              </a:spcAft>
              <a:tabLst>
                <a:tab pos="312176" algn="l"/>
              </a:tabLst>
              <a:defRPr/>
            </a:pPr>
            <a:endParaRPr lang="en-CA" sz="1092" b="1" i="1" dirty="0">
              <a:solidFill>
                <a:srgbClr val="FF0000"/>
              </a:solidFill>
              <a:ea typeface="Calibri" panose="020F0502020204030204" pitchFamily="34" charset="0"/>
              <a:cs typeface="Times New Roman" panose="02020603050405020304" pitchFamily="18" charset="0"/>
              <a:hlinkClick r:id="rId3"/>
            </a:endParaRPr>
          </a:p>
          <a:p>
            <a:pPr marL="234132" indent="-234132">
              <a:lnSpc>
                <a:spcPct val="115000"/>
              </a:lnSpc>
              <a:spcAft>
                <a:spcPts val="683"/>
              </a:spcAft>
              <a:tabLst>
                <a:tab pos="312176" algn="l"/>
              </a:tabLst>
              <a:defRPr/>
            </a:pPr>
            <a:endParaRPr lang="en-CA" sz="1092" b="1" i="1" dirty="0">
              <a:solidFill>
                <a:srgbClr val="FF0000"/>
              </a:solidFill>
              <a:ea typeface="Calibri" panose="020F0502020204030204" pitchFamily="34" charset="0"/>
              <a:cs typeface="Times New Roman" panose="02020603050405020304" pitchFamily="18" charset="0"/>
              <a:hlinkClick r:id="rId3"/>
            </a:endParaRPr>
          </a:p>
          <a:p>
            <a:pPr marL="234132" indent="-234132">
              <a:lnSpc>
                <a:spcPct val="115000"/>
              </a:lnSpc>
              <a:spcAft>
                <a:spcPts val="683"/>
              </a:spcAft>
              <a:tabLst>
                <a:tab pos="312176" algn="l"/>
              </a:tabLst>
              <a:defRPr/>
            </a:pPr>
            <a:endParaRPr lang="en-CA" sz="1092" b="1" i="1" dirty="0">
              <a:solidFill>
                <a:srgbClr val="FF0000"/>
              </a:solidFill>
              <a:ea typeface="Calibri" panose="020F0502020204030204" pitchFamily="34" charset="0"/>
              <a:cs typeface="Times New Roman" panose="02020603050405020304" pitchFamily="18" charset="0"/>
              <a:hlinkClick r:id="rId3"/>
            </a:endParaRPr>
          </a:p>
          <a:p>
            <a:pPr marL="234132" indent="-234132">
              <a:lnSpc>
                <a:spcPct val="115000"/>
              </a:lnSpc>
              <a:spcAft>
                <a:spcPts val="683"/>
              </a:spcAft>
              <a:tabLst>
                <a:tab pos="312176" algn="l"/>
              </a:tabLst>
              <a:defRPr/>
            </a:pPr>
            <a:endParaRPr lang="en-CA" sz="1092" b="1" i="1" dirty="0">
              <a:solidFill>
                <a:srgbClr val="FF0000"/>
              </a:solidFill>
              <a:ea typeface="Calibri" panose="020F0502020204030204" pitchFamily="34" charset="0"/>
              <a:cs typeface="Times New Roman" panose="02020603050405020304" pitchFamily="18" charset="0"/>
              <a:hlinkClick r:id="rId3"/>
            </a:endParaRPr>
          </a:p>
          <a:p>
            <a:pPr marL="234132" indent="-234132">
              <a:lnSpc>
                <a:spcPct val="115000"/>
              </a:lnSpc>
              <a:spcAft>
                <a:spcPts val="683"/>
              </a:spcAft>
              <a:tabLst>
                <a:tab pos="312176" algn="l"/>
              </a:tabLst>
              <a:defRPr/>
            </a:pPr>
            <a:endParaRPr lang="en-CA" sz="1092" b="1" i="1" dirty="0">
              <a:solidFill>
                <a:srgbClr val="FF0000"/>
              </a:solidFill>
              <a:ea typeface="Calibri" panose="020F0502020204030204" pitchFamily="34" charset="0"/>
              <a:cs typeface="Times New Roman" panose="02020603050405020304" pitchFamily="18" charset="0"/>
              <a:hlinkClick r:id="rId3"/>
            </a:endParaRPr>
          </a:p>
          <a:p>
            <a:pPr marL="234132" indent="-234132">
              <a:lnSpc>
                <a:spcPct val="115000"/>
              </a:lnSpc>
              <a:spcAft>
                <a:spcPts val="683"/>
              </a:spcAft>
              <a:tabLst>
                <a:tab pos="312176" algn="l"/>
              </a:tabLst>
              <a:defRPr/>
            </a:pPr>
            <a:endParaRPr lang="en-CA" sz="1092" b="1" i="1" dirty="0">
              <a:solidFill>
                <a:srgbClr val="FF0000"/>
              </a:solidFill>
              <a:ea typeface="Calibri" panose="020F0502020204030204" pitchFamily="34" charset="0"/>
              <a:cs typeface="Times New Roman" panose="02020603050405020304" pitchFamily="18" charset="0"/>
              <a:hlinkClick r:id="rId3"/>
            </a:endParaRPr>
          </a:p>
          <a:p>
            <a:pPr marL="234132" indent="-234132">
              <a:lnSpc>
                <a:spcPct val="115000"/>
              </a:lnSpc>
              <a:spcAft>
                <a:spcPts val="683"/>
              </a:spcAft>
              <a:tabLst>
                <a:tab pos="312176" algn="l"/>
              </a:tabLst>
              <a:defRPr/>
            </a:pPr>
            <a:r>
              <a:rPr lang="en-CA" sz="1092" b="1" i="1" dirty="0">
                <a:solidFill>
                  <a:srgbClr val="FF0000"/>
                </a:solidFill>
                <a:ea typeface="Calibri" panose="020F0502020204030204" pitchFamily="34" charset="0"/>
                <a:cs typeface="Times New Roman" panose="02020603050405020304" pitchFamily="18" charset="0"/>
                <a:hlinkClick r:id="rId3"/>
              </a:rPr>
              <a:t>https://canadianlabour.ca/uncategorized/national-standard-canada-psychological-health-and-safety-workplace/</a:t>
            </a:r>
            <a:endParaRPr lang="en-CA" sz="1092" b="1" i="1" dirty="0">
              <a:solidFill>
                <a:srgbClr val="FF0000"/>
              </a:solidFill>
              <a:ea typeface="Calibri" panose="020F0502020204030204" pitchFamily="34" charset="0"/>
              <a:cs typeface="Times New Roman" panose="02020603050405020304" pitchFamily="18" charset="0"/>
            </a:endParaRPr>
          </a:p>
          <a:p>
            <a:pPr marL="234132" indent="-234132">
              <a:lnSpc>
                <a:spcPct val="115000"/>
              </a:lnSpc>
              <a:spcAft>
                <a:spcPts val="683"/>
              </a:spcAft>
              <a:tabLst>
                <a:tab pos="312176" algn="l"/>
              </a:tabLst>
              <a:defRPr/>
            </a:pPr>
            <a:endParaRPr lang="en-CA" sz="1092" b="1" i="1" dirty="0">
              <a:solidFill>
                <a:srgbClr val="FF0000"/>
              </a:solidFill>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11262028"/>
              </p:ext>
            </p:extLst>
          </p:nvPr>
        </p:nvGraphicFramePr>
        <p:xfrm>
          <a:off x="636927" y="2751426"/>
          <a:ext cx="10319542" cy="3422443"/>
        </p:xfrm>
        <a:graphic>
          <a:graphicData uri="http://schemas.openxmlformats.org/drawingml/2006/table">
            <a:tbl>
              <a:tblPr firstRow="1" bandRow="1">
                <a:tableStyleId>{5C22544A-7EE6-4342-B048-85BDC9FD1C3A}</a:tableStyleId>
              </a:tblPr>
              <a:tblGrid>
                <a:gridCol w="2645342">
                  <a:extLst>
                    <a:ext uri="{9D8B030D-6E8A-4147-A177-3AD203B41FA5}">
                      <a16:colId xmlns:a16="http://schemas.microsoft.com/office/drawing/2014/main" val="1328485474"/>
                    </a:ext>
                  </a:extLst>
                </a:gridCol>
                <a:gridCol w="3837100">
                  <a:extLst>
                    <a:ext uri="{9D8B030D-6E8A-4147-A177-3AD203B41FA5}">
                      <a16:colId xmlns:a16="http://schemas.microsoft.com/office/drawing/2014/main" val="1592232834"/>
                    </a:ext>
                  </a:extLst>
                </a:gridCol>
                <a:gridCol w="3837100">
                  <a:extLst>
                    <a:ext uri="{9D8B030D-6E8A-4147-A177-3AD203B41FA5}">
                      <a16:colId xmlns:a16="http://schemas.microsoft.com/office/drawing/2014/main" val="1403468150"/>
                    </a:ext>
                  </a:extLst>
                </a:gridCol>
              </a:tblGrid>
              <a:tr h="323189">
                <a:tc>
                  <a:txBody>
                    <a:bodyPr/>
                    <a:lstStyle/>
                    <a:p>
                      <a:endParaRPr lang="en-CA" sz="1200" dirty="0"/>
                    </a:p>
                  </a:txBody>
                  <a:tcPr marL="62432" marR="62432" marT="31198" marB="31198">
                    <a:solidFill>
                      <a:schemeClr val="bg1"/>
                    </a:solidFill>
                  </a:tcPr>
                </a:tc>
                <a:tc>
                  <a:txBody>
                    <a:bodyPr/>
                    <a:lstStyle/>
                    <a:p>
                      <a:endParaRPr lang="en-CA" sz="1200" dirty="0">
                        <a:solidFill>
                          <a:schemeClr val="tx1"/>
                        </a:solidFill>
                      </a:endParaRPr>
                    </a:p>
                  </a:txBody>
                  <a:tcPr marL="62432" marR="62432" marT="31198" marB="31198">
                    <a:solidFill>
                      <a:schemeClr val="bg1"/>
                    </a:solidFill>
                  </a:tcPr>
                </a:tc>
                <a:tc>
                  <a:txBody>
                    <a:bodyPr/>
                    <a:lstStyle/>
                    <a:p>
                      <a:endParaRPr lang="en-CA" sz="1200" dirty="0"/>
                    </a:p>
                  </a:txBody>
                  <a:tcPr marL="62432" marR="62432" marT="31198" marB="31198">
                    <a:solidFill>
                      <a:schemeClr val="bg1"/>
                    </a:solidFill>
                  </a:tcPr>
                </a:tc>
                <a:extLst>
                  <a:ext uri="{0D108BD9-81ED-4DB2-BD59-A6C34878D82A}">
                    <a16:rowId xmlns:a16="http://schemas.microsoft.com/office/drawing/2014/main" val="1319288509"/>
                  </a:ext>
                </a:extLst>
              </a:tr>
              <a:tr h="452656">
                <a:tc>
                  <a:txBody>
                    <a:bodyPr/>
                    <a:lstStyle/>
                    <a:p>
                      <a:r>
                        <a:rPr lang="en-CA" sz="1800"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1. Psychological support;</a:t>
                      </a:r>
                      <a:endParaRPr lang="en-CA" sz="1800" dirty="0"/>
                    </a:p>
                  </a:txBody>
                  <a:tcPr marL="62432" marR="62432" marT="31198" marB="31198"/>
                </a:tc>
                <a:tc>
                  <a:txBody>
                    <a:bodyPr/>
                    <a:lstStyle/>
                    <a:p>
                      <a:r>
                        <a:rPr lang="en-CA" sz="1800"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6. Growth and development;</a:t>
                      </a:r>
                      <a:endParaRPr lang="en-CA" sz="1800" dirty="0"/>
                    </a:p>
                  </a:txBody>
                  <a:tcPr marL="62432" marR="62432" marT="31198" marB="31198"/>
                </a:tc>
                <a:tc>
                  <a:txBody>
                    <a:bodyPr/>
                    <a:lstStyle/>
                    <a:p>
                      <a:r>
                        <a:rPr lang="en-CA" sz="1800"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11. Balance; </a:t>
                      </a:r>
                      <a:endParaRPr lang="en-CA" sz="1800" dirty="0"/>
                    </a:p>
                  </a:txBody>
                  <a:tcPr marL="62432" marR="62432" marT="31198" marB="31198"/>
                </a:tc>
                <a:extLst>
                  <a:ext uri="{0D108BD9-81ED-4DB2-BD59-A6C34878D82A}">
                    <a16:rowId xmlns:a16="http://schemas.microsoft.com/office/drawing/2014/main" val="2494831596"/>
                  </a:ext>
                </a:extLst>
              </a:tr>
              <a:tr h="452656">
                <a:tc>
                  <a:txBody>
                    <a:bodyPr/>
                    <a:lstStyle/>
                    <a:p>
                      <a:r>
                        <a:rPr lang="en-CA" sz="1800"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2. Organizational culture;</a:t>
                      </a:r>
                      <a:endParaRPr lang="en-CA" sz="1800" dirty="0"/>
                    </a:p>
                  </a:txBody>
                  <a:tcPr marL="62432" marR="62432" marT="31198" marB="31198"/>
                </a:tc>
                <a:tc>
                  <a:txBody>
                    <a:bodyPr/>
                    <a:lstStyle/>
                    <a:p>
                      <a:r>
                        <a:rPr lang="en-CA" sz="1800"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7. Recognition and reward</a:t>
                      </a:r>
                      <a:endParaRPr lang="en-CA" sz="1800" dirty="0"/>
                    </a:p>
                  </a:txBody>
                  <a:tcPr marL="62432" marR="62432" marT="31198" marB="31198"/>
                </a:tc>
                <a:tc>
                  <a:txBody>
                    <a:bodyPr/>
                    <a:lstStyle/>
                    <a:p>
                      <a:r>
                        <a:rPr lang="en-CA" sz="1800"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12. Psychological protection; </a:t>
                      </a:r>
                      <a:endParaRPr lang="en-CA" sz="1800" dirty="0"/>
                    </a:p>
                  </a:txBody>
                  <a:tcPr marL="62432" marR="62432" marT="31198" marB="31198"/>
                </a:tc>
                <a:extLst>
                  <a:ext uri="{0D108BD9-81ED-4DB2-BD59-A6C34878D82A}">
                    <a16:rowId xmlns:a16="http://schemas.microsoft.com/office/drawing/2014/main" val="2054239433"/>
                  </a:ext>
                </a:extLst>
              </a:tr>
              <a:tr h="633073">
                <a:tc>
                  <a:txBody>
                    <a:bodyPr/>
                    <a:lstStyle/>
                    <a:p>
                      <a:r>
                        <a:rPr lang="en-CA" sz="1800"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3. Clear leadership and expectations;</a:t>
                      </a:r>
                      <a:endParaRPr lang="en-CA" sz="1800" dirty="0"/>
                    </a:p>
                  </a:txBody>
                  <a:tcPr marL="62432" marR="62432" marT="31198" marB="31198"/>
                </a:tc>
                <a:tc>
                  <a:txBody>
                    <a:bodyPr/>
                    <a:lstStyle/>
                    <a:p>
                      <a:r>
                        <a:rPr lang="en-CA" sz="1800"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8. Involvement and influence</a:t>
                      </a:r>
                      <a:endParaRPr lang="en-CA" sz="1800" dirty="0"/>
                    </a:p>
                  </a:txBody>
                  <a:tcPr marL="62432" marR="62432" marT="31198" marB="31198"/>
                </a:tc>
                <a:tc>
                  <a:txBody>
                    <a:bodyPr/>
                    <a:lstStyle/>
                    <a:p>
                      <a:r>
                        <a:rPr lang="en-CA" sz="1800"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13. Protection of physical safety; </a:t>
                      </a:r>
                      <a:endParaRPr lang="en-CA" sz="1800" dirty="0"/>
                    </a:p>
                  </a:txBody>
                  <a:tcPr marL="62432" marR="62432" marT="31198" marB="31198"/>
                </a:tc>
                <a:extLst>
                  <a:ext uri="{0D108BD9-81ED-4DB2-BD59-A6C34878D82A}">
                    <a16:rowId xmlns:a16="http://schemas.microsoft.com/office/drawing/2014/main" val="1848501094"/>
                  </a:ext>
                </a:extLst>
              </a:tr>
              <a:tr h="633073">
                <a:tc>
                  <a:txBody>
                    <a:bodyPr/>
                    <a:lstStyle/>
                    <a:p>
                      <a:r>
                        <a:rPr lang="en-CA" sz="1800"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4. Civility and respect</a:t>
                      </a:r>
                      <a:endParaRPr lang="en-CA" sz="1800" dirty="0"/>
                    </a:p>
                  </a:txBody>
                  <a:tcPr marL="62432" marR="62432" marT="31198" marB="31198"/>
                </a:tc>
                <a:tc>
                  <a:txBody>
                    <a:bodyPr/>
                    <a:lstStyle/>
                    <a:p>
                      <a:r>
                        <a:rPr lang="en-CA" sz="1800"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9. Workload management</a:t>
                      </a:r>
                      <a:endParaRPr lang="en-CA" sz="1800" dirty="0"/>
                    </a:p>
                  </a:txBody>
                  <a:tcPr marL="62432" marR="62432" marT="31198" marB="3119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i="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14.  Any other chronic stressor that may  be identified by workers</a:t>
                      </a:r>
                      <a:endParaRPr lang="en-CA" sz="1800" dirty="0"/>
                    </a:p>
                  </a:txBody>
                  <a:tcPr marL="62432" marR="62432" marT="31198" marB="31198"/>
                </a:tc>
                <a:extLst>
                  <a:ext uri="{0D108BD9-81ED-4DB2-BD59-A6C34878D82A}">
                    <a16:rowId xmlns:a16="http://schemas.microsoft.com/office/drawing/2014/main" val="2914275095"/>
                  </a:ext>
                </a:extLst>
              </a:tr>
              <a:tr h="452656">
                <a:tc>
                  <a:txBody>
                    <a:bodyPr/>
                    <a:lstStyle/>
                    <a:p>
                      <a:r>
                        <a:rPr lang="en-CA" sz="1800"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5. Psychological demands</a:t>
                      </a:r>
                      <a:endParaRPr lang="en-CA" sz="1800" dirty="0"/>
                    </a:p>
                  </a:txBody>
                  <a:tcPr marL="62432" marR="62432" marT="31198" marB="31198"/>
                </a:tc>
                <a:tc>
                  <a:txBody>
                    <a:bodyPr/>
                    <a:lstStyle/>
                    <a:p>
                      <a:r>
                        <a:rPr lang="en-CA" sz="1800" dirty="0">
                          <a:solidFill>
                            <a:srgbClr val="212529"/>
                          </a:solidFill>
                          <a:latin typeface="Arial" panose="020B0604020202020204" pitchFamily="34" charset="0"/>
                          <a:ea typeface="Times New Roman" panose="02020603050405020304" pitchFamily="18" charset="0"/>
                          <a:cs typeface="Times New Roman" panose="02020603050405020304" pitchFamily="18" charset="0"/>
                        </a:rPr>
                        <a:t> 10. Engagement</a:t>
                      </a:r>
                      <a:endParaRPr lang="en-CA" sz="1800" dirty="0"/>
                    </a:p>
                  </a:txBody>
                  <a:tcPr marL="62432" marR="62432" marT="31198" marB="31198"/>
                </a:tc>
                <a:tc>
                  <a:txBody>
                    <a:bodyPr/>
                    <a:lstStyle/>
                    <a:p>
                      <a:endParaRPr lang="en-CA" sz="1800" dirty="0"/>
                    </a:p>
                  </a:txBody>
                  <a:tcPr marL="62432" marR="62432" marT="31198" marB="31198"/>
                </a:tc>
                <a:extLst>
                  <a:ext uri="{0D108BD9-81ED-4DB2-BD59-A6C34878D82A}">
                    <a16:rowId xmlns:a16="http://schemas.microsoft.com/office/drawing/2014/main" val="529891426"/>
                  </a:ext>
                </a:extLst>
              </a:tr>
            </a:tbl>
          </a:graphicData>
        </a:graphic>
      </p:graphicFrame>
      <p:sp>
        <p:nvSpPr>
          <p:cNvPr id="5" name="TextBox 4"/>
          <p:cNvSpPr txBox="1"/>
          <p:nvPr/>
        </p:nvSpPr>
        <p:spPr>
          <a:xfrm>
            <a:off x="636928" y="1932041"/>
            <a:ext cx="10319541" cy="830997"/>
          </a:xfrm>
          <a:prstGeom prst="rect">
            <a:avLst/>
          </a:prstGeom>
          <a:solidFill>
            <a:schemeClr val="accent4"/>
          </a:solidFill>
        </p:spPr>
        <p:txBody>
          <a:bodyPr wrap="square">
            <a:spAutoFit/>
          </a:bodyPr>
          <a:lstStyle/>
          <a:p>
            <a:pPr algn="ctr">
              <a:defRPr/>
            </a:pPr>
            <a:r>
              <a:rPr lang="en-CA" sz="2400" dirty="0"/>
              <a:t>The workplace factors in the Psychological Health &amp; Safety Standard in the Federal Public Service</a:t>
            </a:r>
          </a:p>
        </p:txBody>
      </p:sp>
      <p:sp>
        <p:nvSpPr>
          <p:cNvPr id="7" name="TextBox 6"/>
          <p:cNvSpPr txBox="1"/>
          <p:nvPr/>
        </p:nvSpPr>
        <p:spPr>
          <a:xfrm>
            <a:off x="369116" y="503339"/>
            <a:ext cx="476412" cy="369332"/>
          </a:xfrm>
          <a:prstGeom prst="rect">
            <a:avLst/>
          </a:prstGeom>
          <a:solidFill>
            <a:schemeClr val="accent2">
              <a:lumMod val="20000"/>
              <a:lumOff val="80000"/>
            </a:schemeClr>
          </a:solidFill>
        </p:spPr>
        <p:txBody>
          <a:bodyPr wrap="none" rtlCol="0">
            <a:spAutoFit/>
          </a:bodyPr>
          <a:lstStyle/>
          <a:p>
            <a:r>
              <a:rPr lang="en-CA" dirty="0" smtClean="0"/>
              <a:t>5.4</a:t>
            </a:r>
            <a:endParaRPr lang="en-CA" dirty="0"/>
          </a:p>
        </p:txBody>
      </p:sp>
    </p:spTree>
    <p:extLst>
      <p:ext uri="{BB962C8B-B14F-4D97-AF65-F5344CB8AC3E}">
        <p14:creationId xmlns:p14="http://schemas.microsoft.com/office/powerpoint/2010/main" val="30909962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5192486" y="3417010"/>
            <a:ext cx="4799967" cy="2101317"/>
          </a:xfrm>
          <a:prstGeom prst="rect">
            <a:avLst/>
          </a:prstGeom>
          <a:solidFill>
            <a:schemeClr val="accent2">
              <a:lumMod val="20000"/>
              <a:lumOff val="80000"/>
            </a:schemeClr>
          </a:solidFill>
        </p:spPr>
        <p:txBody>
          <a:bodyPr wrap="square" rtlCol="0">
            <a:spAutoFit/>
          </a:bodyPr>
          <a:lstStyle/>
          <a:p>
            <a:endParaRPr lang="en-CA" dirty="0"/>
          </a:p>
        </p:txBody>
      </p:sp>
      <p:sp>
        <p:nvSpPr>
          <p:cNvPr id="14" name="Freeform 13"/>
          <p:cNvSpPr/>
          <p:nvPr/>
        </p:nvSpPr>
        <p:spPr>
          <a:xfrm>
            <a:off x="1919854" y="1306800"/>
            <a:ext cx="8072599" cy="4211528"/>
          </a:xfrm>
          <a:custGeom>
            <a:avLst/>
            <a:gdLst>
              <a:gd name="connsiteX0" fmla="*/ 0 w 8072599"/>
              <a:gd name="connsiteY0" fmla="*/ 4146942 h 4211528"/>
              <a:gd name="connsiteX1" fmla="*/ 424543 w 8072599"/>
              <a:gd name="connsiteY1" fmla="*/ 3893850 h 4211528"/>
              <a:gd name="connsiteX2" fmla="*/ 506186 w 8072599"/>
              <a:gd name="connsiteY2" fmla="*/ 3297857 h 4211528"/>
              <a:gd name="connsiteX3" fmla="*/ 506186 w 8072599"/>
              <a:gd name="connsiteY3" fmla="*/ 3297857 h 4211528"/>
              <a:gd name="connsiteX4" fmla="*/ 685800 w 8072599"/>
              <a:gd name="connsiteY4" fmla="*/ 4106121 h 4211528"/>
              <a:gd name="connsiteX5" fmla="*/ 898072 w 8072599"/>
              <a:gd name="connsiteY5" fmla="*/ 603642 h 4211528"/>
              <a:gd name="connsiteX6" fmla="*/ 889907 w 8072599"/>
              <a:gd name="connsiteY6" fmla="*/ 277071 h 4211528"/>
              <a:gd name="connsiteX7" fmla="*/ 1298122 w 8072599"/>
              <a:gd name="connsiteY7" fmla="*/ 3493800 h 4211528"/>
              <a:gd name="connsiteX8" fmla="*/ 2784022 w 8072599"/>
              <a:gd name="connsiteY8" fmla="*/ 3681578 h 4211528"/>
              <a:gd name="connsiteX9" fmla="*/ 3665764 w 8072599"/>
              <a:gd name="connsiteY9" fmla="*/ 3820371 h 4211528"/>
              <a:gd name="connsiteX10" fmla="*/ 3943350 w 8072599"/>
              <a:gd name="connsiteY10" fmla="*/ 3346842 h 4211528"/>
              <a:gd name="connsiteX11" fmla="*/ 4474029 w 8072599"/>
              <a:gd name="connsiteY11" fmla="*/ 3714235 h 4211528"/>
              <a:gd name="connsiteX12" fmla="*/ 4972050 w 8072599"/>
              <a:gd name="connsiteY12" fmla="*/ 3363171 h 4211528"/>
              <a:gd name="connsiteX13" fmla="*/ 5600700 w 8072599"/>
              <a:gd name="connsiteY13" fmla="*/ 3779550 h 4211528"/>
              <a:gd name="connsiteX14" fmla="*/ 5919107 w 8072599"/>
              <a:gd name="connsiteY14" fmla="*/ 3910178 h 4211528"/>
              <a:gd name="connsiteX15" fmla="*/ 6392636 w 8072599"/>
              <a:gd name="connsiteY15" fmla="*/ 3281528 h 4211528"/>
              <a:gd name="connsiteX16" fmla="*/ 6776357 w 8072599"/>
              <a:gd name="connsiteY16" fmla="*/ 3787714 h 4211528"/>
              <a:gd name="connsiteX17" fmla="*/ 7176407 w 8072599"/>
              <a:gd name="connsiteY17" fmla="*/ 3371335 h 4211528"/>
              <a:gd name="connsiteX18" fmla="*/ 7600950 w 8072599"/>
              <a:gd name="connsiteY18" fmla="*/ 3787714 h 4211528"/>
              <a:gd name="connsiteX19" fmla="*/ 8001000 w 8072599"/>
              <a:gd name="connsiteY19" fmla="*/ 3314185 h 4211528"/>
              <a:gd name="connsiteX20" fmla="*/ 8066314 w 8072599"/>
              <a:gd name="connsiteY20" fmla="*/ 3314185 h 4211528"/>
              <a:gd name="connsiteX21" fmla="*/ 8066314 w 8072599"/>
              <a:gd name="connsiteY21" fmla="*/ 3289692 h 4211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072599" h="4211528">
                <a:moveTo>
                  <a:pt x="0" y="4146942"/>
                </a:moveTo>
                <a:cubicBezTo>
                  <a:pt x="170089" y="4091153"/>
                  <a:pt x="340179" y="4035364"/>
                  <a:pt x="424543" y="3893850"/>
                </a:cubicBezTo>
                <a:cubicBezTo>
                  <a:pt x="508907" y="3752336"/>
                  <a:pt x="506186" y="3297857"/>
                  <a:pt x="506186" y="3297857"/>
                </a:cubicBezTo>
                <a:lnTo>
                  <a:pt x="506186" y="3297857"/>
                </a:lnTo>
                <a:cubicBezTo>
                  <a:pt x="536122" y="3432568"/>
                  <a:pt x="620486" y="4555157"/>
                  <a:pt x="685800" y="4106121"/>
                </a:cubicBezTo>
                <a:cubicBezTo>
                  <a:pt x="751114" y="3657085"/>
                  <a:pt x="864054" y="1241817"/>
                  <a:pt x="898072" y="603642"/>
                </a:cubicBezTo>
                <a:cubicBezTo>
                  <a:pt x="932090" y="-34533"/>
                  <a:pt x="823232" y="-204622"/>
                  <a:pt x="889907" y="277071"/>
                </a:cubicBezTo>
                <a:cubicBezTo>
                  <a:pt x="956582" y="758764"/>
                  <a:pt x="982436" y="2926382"/>
                  <a:pt x="1298122" y="3493800"/>
                </a:cubicBezTo>
                <a:cubicBezTo>
                  <a:pt x="1613808" y="4061218"/>
                  <a:pt x="2389415" y="3627149"/>
                  <a:pt x="2784022" y="3681578"/>
                </a:cubicBezTo>
                <a:cubicBezTo>
                  <a:pt x="3178629" y="3736006"/>
                  <a:pt x="3472543" y="3876160"/>
                  <a:pt x="3665764" y="3820371"/>
                </a:cubicBezTo>
                <a:cubicBezTo>
                  <a:pt x="3858985" y="3764582"/>
                  <a:pt x="3808639" y="3364531"/>
                  <a:pt x="3943350" y="3346842"/>
                </a:cubicBezTo>
                <a:cubicBezTo>
                  <a:pt x="4078061" y="3329153"/>
                  <a:pt x="4302579" y="3711514"/>
                  <a:pt x="4474029" y="3714235"/>
                </a:cubicBezTo>
                <a:cubicBezTo>
                  <a:pt x="4645479" y="3716956"/>
                  <a:pt x="4784272" y="3352285"/>
                  <a:pt x="4972050" y="3363171"/>
                </a:cubicBezTo>
                <a:cubicBezTo>
                  <a:pt x="5159828" y="3374057"/>
                  <a:pt x="5442857" y="3688382"/>
                  <a:pt x="5600700" y="3779550"/>
                </a:cubicBezTo>
                <a:cubicBezTo>
                  <a:pt x="5758543" y="3870718"/>
                  <a:pt x="5787118" y="3993182"/>
                  <a:pt x="5919107" y="3910178"/>
                </a:cubicBezTo>
                <a:cubicBezTo>
                  <a:pt x="6051096" y="3827174"/>
                  <a:pt x="6249761" y="3301939"/>
                  <a:pt x="6392636" y="3281528"/>
                </a:cubicBezTo>
                <a:cubicBezTo>
                  <a:pt x="6535511" y="3261117"/>
                  <a:pt x="6645729" y="3772746"/>
                  <a:pt x="6776357" y="3787714"/>
                </a:cubicBezTo>
                <a:cubicBezTo>
                  <a:pt x="6906985" y="3802682"/>
                  <a:pt x="7038975" y="3371335"/>
                  <a:pt x="7176407" y="3371335"/>
                </a:cubicBezTo>
                <a:cubicBezTo>
                  <a:pt x="7313839" y="3371335"/>
                  <a:pt x="7463518" y="3797239"/>
                  <a:pt x="7600950" y="3787714"/>
                </a:cubicBezTo>
                <a:cubicBezTo>
                  <a:pt x="7738382" y="3778189"/>
                  <a:pt x="7923439" y="3393106"/>
                  <a:pt x="8001000" y="3314185"/>
                </a:cubicBezTo>
                <a:cubicBezTo>
                  <a:pt x="8078561" y="3235264"/>
                  <a:pt x="8055428" y="3318267"/>
                  <a:pt x="8066314" y="3314185"/>
                </a:cubicBezTo>
                <a:cubicBezTo>
                  <a:pt x="8077200" y="3310103"/>
                  <a:pt x="8071757" y="3299897"/>
                  <a:pt x="8066314" y="328969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p:cNvSpPr txBox="1"/>
          <p:nvPr/>
        </p:nvSpPr>
        <p:spPr>
          <a:xfrm>
            <a:off x="3200400" y="6017079"/>
            <a:ext cx="6399765" cy="369332"/>
          </a:xfrm>
          <a:prstGeom prst="rect">
            <a:avLst/>
          </a:prstGeom>
          <a:solidFill>
            <a:schemeClr val="accent2">
              <a:lumMod val="20000"/>
              <a:lumOff val="80000"/>
            </a:schemeClr>
          </a:solidFill>
        </p:spPr>
        <p:txBody>
          <a:bodyPr wrap="none" rtlCol="0">
            <a:spAutoFit/>
          </a:bodyPr>
          <a:lstStyle/>
          <a:p>
            <a:r>
              <a:rPr lang="en-CA" dirty="0"/>
              <a:t>Percentage of Federal Public Service employees adversely affected</a:t>
            </a:r>
          </a:p>
        </p:txBody>
      </p:sp>
      <p:cxnSp>
        <p:nvCxnSpPr>
          <p:cNvPr id="17" name="Straight Connector 16"/>
          <p:cNvCxnSpPr/>
          <p:nvPr/>
        </p:nvCxnSpPr>
        <p:spPr>
          <a:xfrm>
            <a:off x="1919854" y="5527221"/>
            <a:ext cx="809772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919854" y="873580"/>
            <a:ext cx="0" cy="46536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10000300" y="1297907"/>
            <a:ext cx="12563" cy="423820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98021" y="2702379"/>
            <a:ext cx="968150" cy="923330"/>
          </a:xfrm>
          <a:prstGeom prst="rect">
            <a:avLst/>
          </a:prstGeom>
          <a:solidFill>
            <a:schemeClr val="accent2">
              <a:lumMod val="20000"/>
              <a:lumOff val="80000"/>
            </a:schemeClr>
          </a:solidFill>
        </p:spPr>
        <p:txBody>
          <a:bodyPr wrap="none" rtlCol="0">
            <a:spAutoFit/>
          </a:bodyPr>
          <a:lstStyle/>
          <a:p>
            <a:r>
              <a:rPr lang="en-CA" dirty="0"/>
              <a:t>Cost to</a:t>
            </a:r>
          </a:p>
          <a:p>
            <a:r>
              <a:rPr lang="en-CA" dirty="0"/>
              <a:t>MENTAL</a:t>
            </a:r>
          </a:p>
          <a:p>
            <a:r>
              <a:rPr lang="en-CA" dirty="0"/>
              <a:t>HEALTH</a:t>
            </a:r>
          </a:p>
        </p:txBody>
      </p:sp>
      <p:sp>
        <p:nvSpPr>
          <p:cNvPr id="34" name="TextBox 33"/>
          <p:cNvSpPr txBox="1"/>
          <p:nvPr/>
        </p:nvSpPr>
        <p:spPr>
          <a:xfrm>
            <a:off x="2373538" y="1246537"/>
            <a:ext cx="925190" cy="369332"/>
          </a:xfrm>
          <a:prstGeom prst="rect">
            <a:avLst/>
          </a:prstGeom>
          <a:solidFill>
            <a:srgbClr val="FF0000"/>
          </a:solidFill>
        </p:spPr>
        <p:txBody>
          <a:bodyPr wrap="none" rtlCol="0">
            <a:spAutoFit/>
          </a:bodyPr>
          <a:lstStyle/>
          <a:p>
            <a:r>
              <a:rPr lang="en-CA" dirty="0">
                <a:solidFill>
                  <a:schemeClr val="bg1"/>
                </a:solidFill>
              </a:rPr>
              <a:t>RACISM</a:t>
            </a:r>
          </a:p>
        </p:txBody>
      </p:sp>
      <p:sp>
        <p:nvSpPr>
          <p:cNvPr id="35" name="TextBox 34"/>
          <p:cNvSpPr txBox="1"/>
          <p:nvPr/>
        </p:nvSpPr>
        <p:spPr>
          <a:xfrm>
            <a:off x="5355771" y="2618084"/>
            <a:ext cx="4335236" cy="646331"/>
          </a:xfrm>
          <a:prstGeom prst="rect">
            <a:avLst/>
          </a:prstGeom>
          <a:noFill/>
        </p:spPr>
        <p:txBody>
          <a:bodyPr wrap="square" rtlCol="0">
            <a:spAutoFit/>
          </a:bodyPr>
          <a:lstStyle/>
          <a:p>
            <a:r>
              <a:rPr lang="en-CA" dirty="0"/>
              <a:t>Program Design Focusing on Factors Affecting the mental health of the Majority</a:t>
            </a:r>
          </a:p>
        </p:txBody>
      </p:sp>
      <p:sp>
        <p:nvSpPr>
          <p:cNvPr id="36" name="TextBox 35"/>
          <p:cNvSpPr txBox="1"/>
          <p:nvPr/>
        </p:nvSpPr>
        <p:spPr>
          <a:xfrm>
            <a:off x="1919854" y="5518328"/>
            <a:ext cx="2045816" cy="369332"/>
          </a:xfrm>
          <a:prstGeom prst="rect">
            <a:avLst/>
          </a:prstGeom>
          <a:solidFill>
            <a:srgbClr val="FF0000"/>
          </a:solidFill>
        </p:spPr>
        <p:txBody>
          <a:bodyPr wrap="none" rtlCol="0">
            <a:spAutoFit/>
          </a:bodyPr>
          <a:lstStyle/>
          <a:p>
            <a:r>
              <a:rPr lang="en-CA" dirty="0"/>
              <a:t>- </a:t>
            </a:r>
            <a:r>
              <a:rPr lang="en-CA" dirty="0">
                <a:solidFill>
                  <a:schemeClr val="bg1"/>
                </a:solidFill>
              </a:rPr>
              <a:t>The Marginalised </a:t>
            </a:r>
            <a:r>
              <a:rPr lang="en-CA" dirty="0"/>
              <a:t>-</a:t>
            </a:r>
          </a:p>
        </p:txBody>
      </p:sp>
      <p:sp>
        <p:nvSpPr>
          <p:cNvPr id="37" name="TextBox 36"/>
          <p:cNvSpPr txBox="1"/>
          <p:nvPr/>
        </p:nvSpPr>
        <p:spPr>
          <a:xfrm>
            <a:off x="4065814" y="415540"/>
            <a:ext cx="5714999" cy="1200329"/>
          </a:xfrm>
          <a:prstGeom prst="rect">
            <a:avLst/>
          </a:prstGeom>
          <a:solidFill>
            <a:schemeClr val="bg2"/>
          </a:solidFill>
        </p:spPr>
        <p:txBody>
          <a:bodyPr wrap="square" rtlCol="0">
            <a:spAutoFit/>
          </a:bodyPr>
          <a:lstStyle/>
          <a:p>
            <a:pPr algn="ctr"/>
            <a:r>
              <a:rPr lang="en-CA" sz="2400" dirty="0"/>
              <a:t>Programs Developed using Human-Centred Design without the consideration of the </a:t>
            </a:r>
            <a:r>
              <a:rPr lang="en-CA" sz="2400" b="1" i="1" dirty="0">
                <a:solidFill>
                  <a:srgbClr val="FF0000"/>
                </a:solidFill>
              </a:rPr>
              <a:t>Marginalised</a:t>
            </a:r>
          </a:p>
        </p:txBody>
      </p:sp>
      <p:sp>
        <p:nvSpPr>
          <p:cNvPr id="13" name="Oval 12"/>
          <p:cNvSpPr/>
          <p:nvPr/>
        </p:nvSpPr>
        <p:spPr>
          <a:xfrm>
            <a:off x="4034321" y="3327240"/>
            <a:ext cx="1084904" cy="12093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400" dirty="0">
              <a:solidFill>
                <a:schemeClr val="tx1"/>
              </a:solidFill>
            </a:endParaRPr>
          </a:p>
        </p:txBody>
      </p:sp>
      <p:sp>
        <p:nvSpPr>
          <p:cNvPr id="16" name="Moon 15"/>
          <p:cNvSpPr/>
          <p:nvPr/>
        </p:nvSpPr>
        <p:spPr>
          <a:xfrm rot="12214050">
            <a:off x="4636809" y="3475459"/>
            <a:ext cx="468968" cy="1218332"/>
          </a:xfrm>
          <a:prstGeom prst="mo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2" name="TextBox 1"/>
          <p:cNvSpPr txBox="1"/>
          <p:nvPr/>
        </p:nvSpPr>
        <p:spPr>
          <a:xfrm rot="790702">
            <a:off x="3855563" y="3398459"/>
            <a:ext cx="1282575" cy="923330"/>
          </a:xfrm>
          <a:prstGeom prst="rect">
            <a:avLst/>
          </a:prstGeom>
          <a:noFill/>
        </p:spPr>
        <p:txBody>
          <a:bodyPr wrap="square" rtlCol="0">
            <a:spAutoFit/>
          </a:bodyPr>
          <a:lstStyle/>
          <a:p>
            <a:pPr algn="ctr"/>
            <a:r>
              <a:rPr lang="en-CA" dirty="0"/>
              <a:t>Anti-Racism</a:t>
            </a:r>
          </a:p>
          <a:p>
            <a:pPr algn="ctr"/>
            <a:r>
              <a:rPr lang="en-CA" dirty="0"/>
              <a:t>Lens</a:t>
            </a:r>
          </a:p>
        </p:txBody>
      </p:sp>
      <p:cxnSp>
        <p:nvCxnSpPr>
          <p:cNvPr id="4" name="Straight Arrow Connector 3"/>
          <p:cNvCxnSpPr/>
          <p:nvPr/>
        </p:nvCxnSpPr>
        <p:spPr>
          <a:xfrm flipV="1">
            <a:off x="4871293" y="3573483"/>
            <a:ext cx="2848159" cy="432405"/>
          </a:xfrm>
          <a:prstGeom prst="straightConnector1">
            <a:avLst/>
          </a:prstGeom>
          <a:ln w="28575">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871293" y="4051693"/>
            <a:ext cx="3087448" cy="0"/>
          </a:xfrm>
          <a:prstGeom prst="straightConnector1">
            <a:avLst/>
          </a:prstGeom>
          <a:ln w="28575">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861535" y="4084625"/>
            <a:ext cx="3092950" cy="471891"/>
          </a:xfrm>
          <a:prstGeom prst="straightConnector1">
            <a:avLst/>
          </a:prstGeom>
          <a:ln w="28575">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861535" y="4099441"/>
            <a:ext cx="1782725" cy="1181540"/>
          </a:xfrm>
          <a:prstGeom prst="straightConnector1">
            <a:avLst/>
          </a:prstGeom>
          <a:ln w="28575">
            <a:prstDash val="lgDash"/>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69116" y="503339"/>
            <a:ext cx="476412" cy="369332"/>
          </a:xfrm>
          <a:prstGeom prst="rect">
            <a:avLst/>
          </a:prstGeom>
          <a:solidFill>
            <a:schemeClr val="accent2">
              <a:lumMod val="20000"/>
              <a:lumOff val="80000"/>
            </a:schemeClr>
          </a:solidFill>
        </p:spPr>
        <p:txBody>
          <a:bodyPr wrap="none" rtlCol="0">
            <a:spAutoFit/>
          </a:bodyPr>
          <a:lstStyle/>
          <a:p>
            <a:r>
              <a:rPr lang="en-CA" dirty="0" smtClean="0"/>
              <a:t>5.5</a:t>
            </a:r>
            <a:endParaRPr lang="en-CA" dirty="0"/>
          </a:p>
        </p:txBody>
      </p:sp>
    </p:spTree>
    <p:extLst>
      <p:ext uri="{BB962C8B-B14F-4D97-AF65-F5344CB8AC3E}">
        <p14:creationId xmlns:p14="http://schemas.microsoft.com/office/powerpoint/2010/main" val="4079129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77276" y="3062045"/>
            <a:ext cx="1463319" cy="1101327"/>
          </a:xfrm>
          <a:prstGeom prst="rect">
            <a:avLst/>
          </a:prstGeom>
          <a:solidFill>
            <a:schemeClr val="accent2"/>
          </a:solidFill>
        </p:spPr>
        <p:txBody>
          <a:bodyPr wrap="square" rtlCol="0">
            <a:spAutoFit/>
          </a:bodyPr>
          <a:lstStyle/>
          <a:p>
            <a:r>
              <a:rPr lang="en-CA" sz="1639" dirty="0"/>
              <a:t>Racial  Acts </a:t>
            </a:r>
          </a:p>
          <a:p>
            <a:r>
              <a:rPr lang="en-CA" sz="1400" dirty="0"/>
              <a:t>(Macro/Micro</a:t>
            </a:r>
            <a:r>
              <a:rPr lang="en-CA" sz="1639" dirty="0"/>
              <a:t>) </a:t>
            </a:r>
          </a:p>
          <a:p>
            <a:r>
              <a:rPr lang="en-CA" sz="1639" dirty="0"/>
              <a:t>Systemic Effects</a:t>
            </a:r>
          </a:p>
        </p:txBody>
      </p:sp>
      <p:sp>
        <p:nvSpPr>
          <p:cNvPr id="24" name="Oval 23"/>
          <p:cNvSpPr/>
          <p:nvPr/>
        </p:nvSpPr>
        <p:spPr>
          <a:xfrm>
            <a:off x="2240954" y="3346716"/>
            <a:ext cx="313333" cy="536904"/>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29"/>
          </a:p>
        </p:txBody>
      </p:sp>
      <p:sp>
        <p:nvSpPr>
          <p:cNvPr id="2" name="Title 1"/>
          <p:cNvSpPr>
            <a:spLocks noGrp="1"/>
          </p:cNvSpPr>
          <p:nvPr>
            <p:ph type="title"/>
          </p:nvPr>
        </p:nvSpPr>
        <p:spPr>
          <a:xfrm>
            <a:off x="1937857" y="-99898"/>
            <a:ext cx="9040135" cy="1325641"/>
          </a:xfrm>
        </p:spPr>
        <p:txBody>
          <a:bodyPr/>
          <a:lstStyle/>
          <a:p>
            <a:pPr algn="ctr"/>
            <a:r>
              <a:rPr lang="en-CA" sz="3004" b="1" dirty="0"/>
              <a:t>Addressing and Redressing Adverse Effects of Racism </a:t>
            </a:r>
            <a:br>
              <a:rPr lang="en-CA" sz="3004" b="1" dirty="0"/>
            </a:br>
            <a:r>
              <a:rPr lang="en-CA" sz="3004" b="1" dirty="0"/>
              <a:t>on Mental Health and Psychological Safety</a:t>
            </a:r>
          </a:p>
        </p:txBody>
      </p:sp>
      <p:sp>
        <p:nvSpPr>
          <p:cNvPr id="18" name="U-Turn Arrow 17"/>
          <p:cNvSpPr/>
          <p:nvPr/>
        </p:nvSpPr>
        <p:spPr>
          <a:xfrm>
            <a:off x="2418248" y="2474955"/>
            <a:ext cx="3071650" cy="979120"/>
          </a:xfrm>
          <a:prstGeom prst="uturnArrow">
            <a:avLst>
              <a:gd name="adj1" fmla="val 0"/>
              <a:gd name="adj2" fmla="val 25000"/>
              <a:gd name="adj3" fmla="val 21849"/>
              <a:gd name="adj4" fmla="val 43750"/>
              <a:gd name="adj5" fmla="val 64288"/>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29">
              <a:solidFill>
                <a:schemeClr val="tx1"/>
              </a:solidFill>
            </a:endParaRPr>
          </a:p>
        </p:txBody>
      </p:sp>
      <p:sp>
        <p:nvSpPr>
          <p:cNvPr id="19" name="U-Turn Arrow 18"/>
          <p:cNvSpPr/>
          <p:nvPr/>
        </p:nvSpPr>
        <p:spPr>
          <a:xfrm>
            <a:off x="2418248" y="2449486"/>
            <a:ext cx="1621553" cy="1020093"/>
          </a:xfrm>
          <a:prstGeom prst="uturnArrow">
            <a:avLst>
              <a:gd name="adj1" fmla="val 0"/>
              <a:gd name="adj2" fmla="val 25000"/>
              <a:gd name="adj3" fmla="val 21849"/>
              <a:gd name="adj4" fmla="val 43750"/>
              <a:gd name="adj5" fmla="val 64288"/>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29">
              <a:solidFill>
                <a:schemeClr val="tx1"/>
              </a:solidFill>
            </a:endParaRPr>
          </a:p>
        </p:txBody>
      </p:sp>
      <p:cxnSp>
        <p:nvCxnSpPr>
          <p:cNvPr id="30" name="Straight Arrow Connector 29"/>
          <p:cNvCxnSpPr/>
          <p:nvPr/>
        </p:nvCxnSpPr>
        <p:spPr>
          <a:xfrm>
            <a:off x="2920200" y="1920366"/>
            <a:ext cx="414190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794469" y="1132766"/>
            <a:ext cx="4949356" cy="849079"/>
          </a:xfrm>
          <a:prstGeom prst="rect">
            <a:avLst/>
          </a:prstGeom>
          <a:noFill/>
        </p:spPr>
        <p:txBody>
          <a:bodyPr wrap="square" rtlCol="0">
            <a:spAutoFit/>
          </a:bodyPr>
          <a:lstStyle/>
          <a:p>
            <a:r>
              <a:rPr lang="en-CA" sz="1639" i="1" dirty="0"/>
              <a:t>Vulnerability to Adverse Health &amp; Safety Effects (including psychological and physical injuries) increases with cumulative incidences of Racial Trauma</a:t>
            </a:r>
          </a:p>
        </p:txBody>
      </p:sp>
      <p:sp>
        <p:nvSpPr>
          <p:cNvPr id="32" name="TextBox 31"/>
          <p:cNvSpPr txBox="1"/>
          <p:nvPr/>
        </p:nvSpPr>
        <p:spPr>
          <a:xfrm>
            <a:off x="8122210" y="2269566"/>
            <a:ext cx="2855782" cy="848950"/>
          </a:xfrm>
          <a:prstGeom prst="rect">
            <a:avLst/>
          </a:prstGeom>
          <a:solidFill>
            <a:schemeClr val="accent4">
              <a:lumMod val="20000"/>
              <a:lumOff val="80000"/>
            </a:schemeClr>
          </a:solidFill>
        </p:spPr>
        <p:txBody>
          <a:bodyPr wrap="none" rtlCol="0">
            <a:spAutoFit/>
          </a:bodyPr>
          <a:lstStyle/>
          <a:p>
            <a:r>
              <a:rPr lang="en-CA" sz="1229" dirty="0"/>
              <a:t>CURRENT FOCUS ON:</a:t>
            </a:r>
          </a:p>
          <a:p>
            <a:pPr marL="195110" indent="-195110">
              <a:buFont typeface="Arial" panose="020B0604020202020204" pitchFamily="34" charset="0"/>
              <a:buChar char="•"/>
            </a:pPr>
            <a:r>
              <a:rPr lang="en-CA" sz="1229" dirty="0"/>
              <a:t> TREATING OUTCOMES</a:t>
            </a:r>
          </a:p>
          <a:p>
            <a:pPr marL="195110" indent="-195110">
              <a:buFont typeface="Arial" panose="020B0604020202020204" pitchFamily="34" charset="0"/>
              <a:buChar char="•"/>
            </a:pPr>
            <a:r>
              <a:rPr lang="en-CA" sz="1229" dirty="0"/>
              <a:t>TRAUMA INFORMED APPROACH</a:t>
            </a:r>
          </a:p>
          <a:p>
            <a:pPr marL="195110" indent="-195110">
              <a:buFont typeface="Arial" panose="020B0604020202020204" pitchFamily="34" charset="0"/>
              <a:buChar char="•"/>
            </a:pPr>
            <a:r>
              <a:rPr lang="en-CA" sz="1229" dirty="0"/>
              <a:t>TRAINED COUNSELLORS &amp; THERAPISTS</a:t>
            </a:r>
          </a:p>
        </p:txBody>
      </p:sp>
      <p:sp>
        <p:nvSpPr>
          <p:cNvPr id="33" name="TextBox 32"/>
          <p:cNvSpPr txBox="1"/>
          <p:nvPr/>
        </p:nvSpPr>
        <p:spPr>
          <a:xfrm>
            <a:off x="1615611" y="5953727"/>
            <a:ext cx="8775925" cy="596830"/>
          </a:xfrm>
          <a:prstGeom prst="rect">
            <a:avLst/>
          </a:prstGeom>
          <a:solidFill>
            <a:srgbClr val="FFC000"/>
          </a:solidFill>
        </p:spPr>
        <p:txBody>
          <a:bodyPr wrap="square" rtlCol="0">
            <a:spAutoFit/>
          </a:bodyPr>
          <a:lstStyle/>
          <a:p>
            <a:pPr algn="ctr"/>
            <a:r>
              <a:rPr lang="en-CA" sz="1600" dirty="0"/>
              <a:t>Civility &amp; Respect in the Mental Health Standard, Victimizes the Victims of Racism, by asking them to be CIVIL and show RESPECT to the Perpetrators of Racist Acts</a:t>
            </a:r>
          </a:p>
        </p:txBody>
      </p:sp>
      <p:sp>
        <p:nvSpPr>
          <p:cNvPr id="34" name="TextBox 33"/>
          <p:cNvSpPr txBox="1"/>
          <p:nvPr/>
        </p:nvSpPr>
        <p:spPr>
          <a:xfrm>
            <a:off x="8489222" y="3341070"/>
            <a:ext cx="2235817" cy="848950"/>
          </a:xfrm>
          <a:prstGeom prst="rect">
            <a:avLst/>
          </a:prstGeom>
          <a:solidFill>
            <a:schemeClr val="accent2">
              <a:lumMod val="60000"/>
              <a:lumOff val="40000"/>
            </a:schemeClr>
          </a:solidFill>
        </p:spPr>
        <p:txBody>
          <a:bodyPr wrap="square" rtlCol="0">
            <a:spAutoFit/>
          </a:bodyPr>
          <a:lstStyle/>
          <a:p>
            <a:pPr algn="ctr"/>
            <a:r>
              <a:rPr lang="en-CA" sz="1229" dirty="0"/>
              <a:t>Above Focus is NECESSARY but NOT SUFFICIENT </a:t>
            </a:r>
          </a:p>
          <a:p>
            <a:pPr algn="ctr"/>
            <a:r>
              <a:rPr lang="en-CA" sz="1229" dirty="0"/>
              <a:t>for Prevention, Monitoring &amp; Accountability</a:t>
            </a:r>
          </a:p>
        </p:txBody>
      </p:sp>
      <p:sp>
        <p:nvSpPr>
          <p:cNvPr id="4" name="Right Arrow 3"/>
          <p:cNvSpPr/>
          <p:nvPr/>
        </p:nvSpPr>
        <p:spPr>
          <a:xfrm>
            <a:off x="4039800" y="2973332"/>
            <a:ext cx="3407446" cy="1003853"/>
          </a:xfrm>
          <a:prstGeom prst="rightArrow">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2434" tIns="31217" rIns="62434" bIns="31217" numCol="1" spcCol="0" rtlCol="0" fromWordArt="0" anchor="ctr" anchorCtr="0" forceAA="0" compatLnSpc="1">
            <a:prstTxWarp prst="textNoShape">
              <a:avLst/>
            </a:prstTxWarp>
            <a:noAutofit/>
          </a:bodyPr>
          <a:lstStyle/>
          <a:p>
            <a:pPr algn="ctr"/>
            <a:endParaRPr lang="en-CA" sz="1229"/>
          </a:p>
        </p:txBody>
      </p:sp>
      <p:sp>
        <p:nvSpPr>
          <p:cNvPr id="7" name="Rectangle 6"/>
          <p:cNvSpPr/>
          <p:nvPr/>
        </p:nvSpPr>
        <p:spPr>
          <a:xfrm>
            <a:off x="3245055" y="3145371"/>
            <a:ext cx="1208858" cy="7095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2434" tIns="31217" rIns="62434" bIns="31217" numCol="1" spcCol="0" rtlCol="0" fromWordArt="0" anchor="ctr" anchorCtr="0" forceAA="0" compatLnSpc="1">
            <a:prstTxWarp prst="textNoShape">
              <a:avLst/>
            </a:prstTxWarp>
            <a:noAutofit/>
          </a:bodyPr>
          <a:lstStyle/>
          <a:p>
            <a:pPr algn="ctr"/>
            <a:r>
              <a:rPr lang="en-CA" sz="1639" dirty="0"/>
              <a:t>Beginning</a:t>
            </a:r>
          </a:p>
        </p:txBody>
      </p:sp>
      <p:sp>
        <p:nvSpPr>
          <p:cNvPr id="21" name="Rectangle 20"/>
          <p:cNvSpPr/>
          <p:nvPr/>
        </p:nvSpPr>
        <p:spPr>
          <a:xfrm>
            <a:off x="4618957" y="3138250"/>
            <a:ext cx="1208897" cy="7453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2434" tIns="31217" rIns="62434" bIns="31217" numCol="1" spcCol="0" rtlCol="0" fromWordArt="0" anchor="ctr" anchorCtr="0" forceAA="0" compatLnSpc="1">
            <a:prstTxWarp prst="textNoShape">
              <a:avLst/>
            </a:prstTxWarp>
            <a:noAutofit/>
          </a:bodyPr>
          <a:lstStyle/>
          <a:p>
            <a:pPr algn="ctr"/>
            <a:r>
              <a:rPr lang="en-CA" sz="1639" dirty="0"/>
              <a:t>Middle</a:t>
            </a:r>
          </a:p>
        </p:txBody>
      </p:sp>
      <p:sp>
        <p:nvSpPr>
          <p:cNvPr id="22" name="Rectangle 21"/>
          <p:cNvSpPr/>
          <p:nvPr/>
        </p:nvSpPr>
        <p:spPr>
          <a:xfrm>
            <a:off x="5992897" y="3139951"/>
            <a:ext cx="1131595" cy="7436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2434" tIns="31217" rIns="62434" bIns="31217" numCol="1" spcCol="0" rtlCol="0" fromWordArt="0" anchor="ctr" anchorCtr="0" forceAA="0" compatLnSpc="1">
            <a:prstTxWarp prst="textNoShape">
              <a:avLst/>
            </a:prstTxWarp>
            <a:noAutofit/>
          </a:bodyPr>
          <a:lstStyle/>
          <a:p>
            <a:pPr algn="ctr"/>
            <a:r>
              <a:rPr lang="en-CA" sz="1639" dirty="0"/>
              <a:t>End</a:t>
            </a:r>
          </a:p>
        </p:txBody>
      </p:sp>
      <p:sp>
        <p:nvSpPr>
          <p:cNvPr id="13" name="TextBox 12"/>
          <p:cNvSpPr txBox="1"/>
          <p:nvPr/>
        </p:nvSpPr>
        <p:spPr>
          <a:xfrm>
            <a:off x="3245055" y="2018348"/>
            <a:ext cx="3624518" cy="344582"/>
          </a:xfrm>
          <a:prstGeom prst="rect">
            <a:avLst/>
          </a:prstGeom>
          <a:solidFill>
            <a:schemeClr val="bg2">
              <a:lumMod val="90000"/>
            </a:schemeClr>
          </a:solidFill>
        </p:spPr>
        <p:txBody>
          <a:bodyPr wrap="none" rtlCol="0">
            <a:spAutoFit/>
          </a:bodyPr>
          <a:lstStyle/>
          <a:p>
            <a:r>
              <a:rPr lang="en-CA" sz="1639" dirty="0"/>
              <a:t>Career Path in the Federal Public Service</a:t>
            </a:r>
          </a:p>
        </p:txBody>
      </p:sp>
      <p:sp>
        <p:nvSpPr>
          <p:cNvPr id="29" name="U-Turn Arrow 28"/>
          <p:cNvSpPr/>
          <p:nvPr/>
        </p:nvSpPr>
        <p:spPr>
          <a:xfrm>
            <a:off x="2419486" y="2480407"/>
            <a:ext cx="4112828" cy="973668"/>
          </a:xfrm>
          <a:prstGeom prst="uturnArrow">
            <a:avLst>
              <a:gd name="adj1" fmla="val 0"/>
              <a:gd name="adj2" fmla="val 25000"/>
              <a:gd name="adj3" fmla="val 21849"/>
              <a:gd name="adj4" fmla="val 43750"/>
              <a:gd name="adj5" fmla="val 64288"/>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29">
              <a:solidFill>
                <a:schemeClr val="tx1"/>
              </a:solidFill>
            </a:endParaRPr>
          </a:p>
        </p:txBody>
      </p:sp>
      <p:cxnSp>
        <p:nvCxnSpPr>
          <p:cNvPr id="8" name="Straight Arrow Connector 7"/>
          <p:cNvCxnSpPr/>
          <p:nvPr/>
        </p:nvCxnSpPr>
        <p:spPr>
          <a:xfrm>
            <a:off x="2404167" y="3618903"/>
            <a:ext cx="824331" cy="804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706290" y="4312795"/>
            <a:ext cx="436914" cy="877804"/>
          </a:xfrm>
          <a:prstGeom prst="rect">
            <a:avLst/>
          </a:prstGeom>
          <a:solidFill>
            <a:schemeClr val="accent2">
              <a:lumMod val="20000"/>
              <a:lumOff val="80000"/>
            </a:schemeClr>
          </a:solidFill>
        </p:spPr>
        <p:txBody>
          <a:bodyPr vert="vert" wrap="none" rtlCol="0">
            <a:spAutoFit/>
          </a:bodyPr>
          <a:lstStyle/>
          <a:p>
            <a:r>
              <a:rPr lang="en-CA" sz="1639" dirty="0"/>
              <a:t>PREVENT</a:t>
            </a:r>
          </a:p>
        </p:txBody>
      </p:sp>
      <p:sp>
        <p:nvSpPr>
          <p:cNvPr id="35" name="TextBox 34"/>
          <p:cNvSpPr txBox="1"/>
          <p:nvPr/>
        </p:nvSpPr>
        <p:spPr>
          <a:xfrm>
            <a:off x="4914035" y="4352232"/>
            <a:ext cx="436914" cy="950388"/>
          </a:xfrm>
          <a:prstGeom prst="rect">
            <a:avLst/>
          </a:prstGeom>
          <a:solidFill>
            <a:schemeClr val="accent2">
              <a:lumMod val="20000"/>
              <a:lumOff val="80000"/>
            </a:schemeClr>
          </a:solidFill>
        </p:spPr>
        <p:txBody>
          <a:bodyPr vert="vert" wrap="none" rtlCol="0">
            <a:spAutoFit/>
          </a:bodyPr>
          <a:lstStyle/>
          <a:p>
            <a:r>
              <a:rPr lang="en-CA" sz="1639" dirty="0"/>
              <a:t>MONITOR</a:t>
            </a:r>
          </a:p>
        </p:txBody>
      </p:sp>
      <p:sp>
        <p:nvSpPr>
          <p:cNvPr id="36" name="TextBox 35"/>
          <p:cNvSpPr txBox="1"/>
          <p:nvPr/>
        </p:nvSpPr>
        <p:spPr>
          <a:xfrm>
            <a:off x="6121780" y="4319900"/>
            <a:ext cx="436914" cy="845296"/>
          </a:xfrm>
          <a:prstGeom prst="rect">
            <a:avLst/>
          </a:prstGeom>
          <a:solidFill>
            <a:schemeClr val="accent2">
              <a:lumMod val="20000"/>
              <a:lumOff val="80000"/>
            </a:schemeClr>
          </a:solidFill>
        </p:spPr>
        <p:txBody>
          <a:bodyPr vert="vert" wrap="none" rtlCol="0">
            <a:spAutoFit/>
          </a:bodyPr>
          <a:lstStyle/>
          <a:p>
            <a:r>
              <a:rPr lang="en-CA" sz="1639" dirty="0"/>
              <a:t>REDRESS</a:t>
            </a:r>
          </a:p>
        </p:txBody>
      </p:sp>
      <p:sp>
        <p:nvSpPr>
          <p:cNvPr id="23" name="TextBox 22"/>
          <p:cNvSpPr txBox="1"/>
          <p:nvPr/>
        </p:nvSpPr>
        <p:spPr>
          <a:xfrm>
            <a:off x="1615611" y="5658288"/>
            <a:ext cx="8775926" cy="307777"/>
          </a:xfrm>
          <a:prstGeom prst="rect">
            <a:avLst/>
          </a:prstGeom>
          <a:solidFill>
            <a:schemeClr val="accent2">
              <a:lumMod val="20000"/>
              <a:lumOff val="80000"/>
            </a:schemeClr>
          </a:solidFill>
        </p:spPr>
        <p:txBody>
          <a:bodyPr wrap="square" rtlCol="0">
            <a:spAutoFit/>
          </a:bodyPr>
          <a:lstStyle/>
          <a:p>
            <a:r>
              <a:rPr lang="en-CA" sz="1400" dirty="0"/>
              <a:t>The Current Standard is a Barrier to use a Racial Trauma Informed Approach to Mental Health and Psychological Safety</a:t>
            </a:r>
          </a:p>
        </p:txBody>
      </p:sp>
      <p:sp>
        <p:nvSpPr>
          <p:cNvPr id="25" name="TextBox 24"/>
          <p:cNvSpPr txBox="1"/>
          <p:nvPr/>
        </p:nvSpPr>
        <p:spPr>
          <a:xfrm>
            <a:off x="2872418" y="3965150"/>
            <a:ext cx="4957062" cy="307777"/>
          </a:xfrm>
          <a:prstGeom prst="rect">
            <a:avLst/>
          </a:prstGeom>
          <a:solidFill>
            <a:schemeClr val="accent2">
              <a:lumMod val="20000"/>
              <a:lumOff val="80000"/>
            </a:schemeClr>
          </a:solidFill>
        </p:spPr>
        <p:txBody>
          <a:bodyPr wrap="square" rtlCol="0">
            <a:spAutoFit/>
          </a:bodyPr>
          <a:lstStyle/>
          <a:p>
            <a:r>
              <a:rPr lang="en-CA" sz="1400" dirty="0"/>
              <a:t>Equity-Informed Actions Required to protect Racialized emplo</a:t>
            </a:r>
            <a:r>
              <a:rPr lang="en-CA" sz="1229" dirty="0"/>
              <a:t>yees</a:t>
            </a:r>
          </a:p>
        </p:txBody>
      </p:sp>
      <p:sp>
        <p:nvSpPr>
          <p:cNvPr id="27" name="TextBox 26"/>
          <p:cNvSpPr txBox="1"/>
          <p:nvPr/>
        </p:nvSpPr>
        <p:spPr>
          <a:xfrm>
            <a:off x="63938" y="3420963"/>
            <a:ext cx="1060418" cy="344582"/>
          </a:xfrm>
          <a:prstGeom prst="rect">
            <a:avLst/>
          </a:prstGeom>
          <a:solidFill>
            <a:srgbClr val="FF0000"/>
          </a:solidFill>
        </p:spPr>
        <p:txBody>
          <a:bodyPr wrap="none" rtlCol="0">
            <a:spAutoFit/>
          </a:bodyPr>
          <a:lstStyle/>
          <a:p>
            <a:r>
              <a:rPr lang="en-CA" sz="1639" dirty="0">
                <a:solidFill>
                  <a:schemeClr val="bg1"/>
                </a:solidFill>
              </a:rPr>
              <a:t>The UGLY!</a:t>
            </a:r>
          </a:p>
        </p:txBody>
      </p:sp>
      <p:sp>
        <p:nvSpPr>
          <p:cNvPr id="37" name="TextBox 36"/>
          <p:cNvSpPr txBox="1"/>
          <p:nvPr/>
        </p:nvSpPr>
        <p:spPr>
          <a:xfrm>
            <a:off x="633097" y="6033422"/>
            <a:ext cx="982513" cy="344582"/>
          </a:xfrm>
          <a:prstGeom prst="rect">
            <a:avLst/>
          </a:prstGeom>
          <a:solidFill>
            <a:srgbClr val="FFC000"/>
          </a:solidFill>
          <a:ln>
            <a:solidFill>
              <a:schemeClr val="tx1"/>
            </a:solidFill>
          </a:ln>
        </p:spPr>
        <p:txBody>
          <a:bodyPr wrap="none" rtlCol="0">
            <a:spAutoFit/>
          </a:bodyPr>
          <a:lstStyle/>
          <a:p>
            <a:r>
              <a:rPr lang="en-CA" sz="1639" dirty="0"/>
              <a:t>The BAD!</a:t>
            </a:r>
          </a:p>
        </p:txBody>
      </p:sp>
      <p:sp>
        <p:nvSpPr>
          <p:cNvPr id="38" name="TextBox 37"/>
          <p:cNvSpPr txBox="1"/>
          <p:nvPr/>
        </p:nvSpPr>
        <p:spPr>
          <a:xfrm>
            <a:off x="8826281" y="1959877"/>
            <a:ext cx="1160895" cy="344582"/>
          </a:xfrm>
          <a:prstGeom prst="rect">
            <a:avLst/>
          </a:prstGeom>
          <a:solidFill>
            <a:srgbClr val="00B050"/>
          </a:solidFill>
        </p:spPr>
        <p:txBody>
          <a:bodyPr wrap="none" rtlCol="0">
            <a:spAutoFit/>
          </a:bodyPr>
          <a:lstStyle/>
          <a:p>
            <a:r>
              <a:rPr lang="en-CA" sz="1639" dirty="0"/>
              <a:t>The GOOD!</a:t>
            </a:r>
          </a:p>
        </p:txBody>
      </p:sp>
      <p:cxnSp>
        <p:nvCxnSpPr>
          <p:cNvPr id="9" name="Straight Arrow Connector 8"/>
          <p:cNvCxnSpPr/>
          <p:nvPr/>
        </p:nvCxnSpPr>
        <p:spPr>
          <a:xfrm>
            <a:off x="3228498" y="4704899"/>
            <a:ext cx="41690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383144" y="4471352"/>
            <a:ext cx="1721112" cy="646331"/>
          </a:xfrm>
          <a:prstGeom prst="rect">
            <a:avLst/>
          </a:prstGeom>
          <a:solidFill>
            <a:srgbClr val="00B050"/>
          </a:solidFill>
        </p:spPr>
        <p:txBody>
          <a:bodyPr wrap="none" rtlCol="0">
            <a:spAutoFit/>
          </a:bodyPr>
          <a:lstStyle/>
          <a:p>
            <a:pPr algn="ctr"/>
            <a:r>
              <a:rPr lang="en-CA" dirty="0"/>
              <a:t>Result of Adding</a:t>
            </a:r>
          </a:p>
          <a:p>
            <a:pPr algn="ctr"/>
            <a:r>
              <a:rPr lang="en-CA" dirty="0"/>
              <a:t>New Factor</a:t>
            </a:r>
          </a:p>
        </p:txBody>
      </p:sp>
      <p:cxnSp>
        <p:nvCxnSpPr>
          <p:cNvPr id="39" name="Straight Arrow Connector 38"/>
          <p:cNvCxnSpPr/>
          <p:nvPr/>
        </p:nvCxnSpPr>
        <p:spPr>
          <a:xfrm>
            <a:off x="4267446" y="4742548"/>
            <a:ext cx="41690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535069" y="4751697"/>
            <a:ext cx="41690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661119" y="4761034"/>
            <a:ext cx="41690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181738" y="4567031"/>
            <a:ext cx="2711063" cy="369332"/>
          </a:xfrm>
          <a:prstGeom prst="rect">
            <a:avLst/>
          </a:prstGeom>
          <a:noFill/>
        </p:spPr>
        <p:txBody>
          <a:bodyPr wrap="none" rtlCol="0">
            <a:spAutoFit/>
          </a:bodyPr>
          <a:lstStyle/>
          <a:p>
            <a:r>
              <a:rPr lang="en-CA" dirty="0"/>
              <a:t>REDUCE ECONOMIC COSTS</a:t>
            </a:r>
          </a:p>
        </p:txBody>
      </p:sp>
      <p:sp>
        <p:nvSpPr>
          <p:cNvPr id="10" name="TextBox 9"/>
          <p:cNvSpPr txBox="1"/>
          <p:nvPr/>
        </p:nvSpPr>
        <p:spPr>
          <a:xfrm>
            <a:off x="2941408" y="2534969"/>
            <a:ext cx="794385" cy="369332"/>
          </a:xfrm>
          <a:prstGeom prst="rect">
            <a:avLst/>
          </a:prstGeom>
          <a:noFill/>
        </p:spPr>
        <p:txBody>
          <a:bodyPr wrap="none" rtlCol="0">
            <a:spAutoFit/>
          </a:bodyPr>
          <a:lstStyle/>
          <a:p>
            <a:r>
              <a:rPr lang="en-CA" dirty="0">
                <a:solidFill>
                  <a:srgbClr val="FF0000"/>
                </a:solidFill>
              </a:rPr>
              <a:t>Makes</a:t>
            </a:r>
          </a:p>
        </p:txBody>
      </p:sp>
      <p:sp>
        <p:nvSpPr>
          <p:cNvPr id="42" name="TextBox 41"/>
          <p:cNvSpPr txBox="1"/>
          <p:nvPr/>
        </p:nvSpPr>
        <p:spPr>
          <a:xfrm>
            <a:off x="3881567" y="2550724"/>
            <a:ext cx="1182002" cy="369332"/>
          </a:xfrm>
          <a:prstGeom prst="rect">
            <a:avLst/>
          </a:prstGeom>
          <a:noFill/>
        </p:spPr>
        <p:txBody>
          <a:bodyPr wrap="square" rtlCol="0">
            <a:spAutoFit/>
          </a:bodyPr>
          <a:lstStyle/>
          <a:p>
            <a:r>
              <a:rPr lang="en-CA" dirty="0">
                <a:solidFill>
                  <a:srgbClr val="FF0000"/>
                </a:solidFill>
              </a:rPr>
              <a:t>Workplace</a:t>
            </a:r>
          </a:p>
        </p:txBody>
      </p:sp>
      <p:sp>
        <p:nvSpPr>
          <p:cNvPr id="43" name="TextBox 42"/>
          <p:cNvSpPr txBox="1"/>
          <p:nvPr/>
        </p:nvSpPr>
        <p:spPr>
          <a:xfrm>
            <a:off x="5310174" y="2535201"/>
            <a:ext cx="770831" cy="369332"/>
          </a:xfrm>
          <a:prstGeom prst="rect">
            <a:avLst/>
          </a:prstGeom>
          <a:noFill/>
        </p:spPr>
        <p:txBody>
          <a:bodyPr wrap="square" rtlCol="0">
            <a:spAutoFit/>
          </a:bodyPr>
          <a:lstStyle/>
          <a:p>
            <a:r>
              <a:rPr lang="en-CA" dirty="0">
                <a:solidFill>
                  <a:srgbClr val="FF0000"/>
                </a:solidFill>
              </a:rPr>
              <a:t>Toxic!</a:t>
            </a:r>
          </a:p>
        </p:txBody>
      </p:sp>
      <p:sp>
        <p:nvSpPr>
          <p:cNvPr id="44" name="TextBox 43"/>
          <p:cNvSpPr txBox="1"/>
          <p:nvPr/>
        </p:nvSpPr>
        <p:spPr>
          <a:xfrm>
            <a:off x="369116" y="503339"/>
            <a:ext cx="476412" cy="369332"/>
          </a:xfrm>
          <a:prstGeom prst="rect">
            <a:avLst/>
          </a:prstGeom>
          <a:solidFill>
            <a:schemeClr val="accent2">
              <a:lumMod val="20000"/>
              <a:lumOff val="80000"/>
            </a:schemeClr>
          </a:solidFill>
        </p:spPr>
        <p:txBody>
          <a:bodyPr wrap="none" rtlCol="0">
            <a:spAutoFit/>
          </a:bodyPr>
          <a:lstStyle/>
          <a:p>
            <a:r>
              <a:rPr lang="en-CA" dirty="0" smtClean="0"/>
              <a:t>5.6</a:t>
            </a:r>
            <a:endParaRPr lang="en-CA" dirty="0"/>
          </a:p>
        </p:txBody>
      </p:sp>
    </p:spTree>
    <p:extLst>
      <p:ext uri="{BB962C8B-B14F-4D97-AF65-F5344CB8AC3E}">
        <p14:creationId xmlns:p14="http://schemas.microsoft.com/office/powerpoint/2010/main" val="3982001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itle 2"/>
          <p:cNvSpPr>
            <a:spLocks noGrp="1"/>
          </p:cNvSpPr>
          <p:nvPr>
            <p:ph type="subTitle" idx="1"/>
          </p:nvPr>
        </p:nvSpPr>
        <p:spPr bwMode="auto">
          <a:xfrm>
            <a:off x="1370647" y="2999379"/>
            <a:ext cx="2618765" cy="997212"/>
          </a:xfrm>
        </p:spPr>
        <p:txBody>
          <a:bodyPr wrap="square" numCol="1" anchor="t" anchorCtr="0" compatLnSpc="1">
            <a:prstTxWarp prst="textNoShape">
              <a:avLst/>
            </a:prstTxWarp>
          </a:bodyPr>
          <a:lstStyle/>
          <a:p>
            <a:pPr marL="312176" indent="-312176">
              <a:buFontTx/>
              <a:buChar char="-"/>
            </a:pPr>
            <a:r>
              <a:rPr lang="en-CA" altLang="en-US" sz="2185" dirty="0"/>
              <a:t>identifying and eliminating racial discrimination</a:t>
            </a:r>
          </a:p>
        </p:txBody>
      </p:sp>
      <p:pic>
        <p:nvPicPr>
          <p:cNvPr id="3075" name="Picture 5" descr="Race and Mental Health — Project LE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90" y="254405"/>
            <a:ext cx="5084445" cy="6183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3"/>
          <p:cNvSpPr>
            <a:spLocks noChangeArrowheads="1"/>
          </p:cNvSpPr>
          <p:nvPr/>
        </p:nvSpPr>
        <p:spPr bwMode="auto">
          <a:xfrm>
            <a:off x="228977" y="4842966"/>
            <a:ext cx="4228724" cy="47064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CA" altLang="en-US" sz="1229" dirty="0">
                <a:hlinkClick r:id="rId4"/>
              </a:rPr>
              <a:t>https://www.blackpast.org/african-american-history/mental-illness-in-black-community-1700-2019-a-short-history/</a:t>
            </a:r>
            <a:r>
              <a:rPr lang="en-CA" altLang="en-US" sz="1229" dirty="0"/>
              <a:t> </a:t>
            </a:r>
          </a:p>
        </p:txBody>
      </p:sp>
      <p:sp>
        <p:nvSpPr>
          <p:cNvPr id="5" name="Title 4"/>
          <p:cNvSpPr>
            <a:spLocks noGrp="1"/>
          </p:cNvSpPr>
          <p:nvPr>
            <p:ph type="ctrTitle"/>
          </p:nvPr>
        </p:nvSpPr>
        <p:spPr>
          <a:xfrm>
            <a:off x="1063026" y="1318156"/>
            <a:ext cx="3541632" cy="1283368"/>
          </a:xfrm>
        </p:spPr>
        <p:txBody>
          <a:bodyPr>
            <a:normAutofit fontScale="90000"/>
          </a:bodyPr>
          <a:lstStyle/>
          <a:p>
            <a:pPr defTabSz="914426">
              <a:defRPr/>
            </a:pPr>
            <a:r>
              <a:rPr lang="en-US" sz="6555" dirty="0"/>
              <a:t/>
            </a:r>
            <a:br>
              <a:rPr lang="en-US" sz="6555" dirty="0"/>
            </a:br>
            <a:r>
              <a:rPr lang="en-US" sz="6555" dirty="0"/>
              <a:t/>
            </a:r>
            <a:br>
              <a:rPr lang="en-US" sz="6555" dirty="0"/>
            </a:br>
            <a:r>
              <a:rPr lang="en-US" sz="6555" dirty="0"/>
              <a:t/>
            </a:r>
            <a:br>
              <a:rPr lang="en-US" sz="6555" dirty="0"/>
            </a:br>
            <a:r>
              <a:rPr lang="en-US" sz="6555" dirty="0"/>
              <a:t/>
            </a:r>
            <a:br>
              <a:rPr lang="en-US" sz="6555" dirty="0"/>
            </a:br>
            <a:r>
              <a:rPr lang="en-US" sz="6555" dirty="0"/>
              <a:t/>
            </a:r>
            <a:br>
              <a:rPr lang="en-US" sz="6555" dirty="0"/>
            </a:br>
            <a:r>
              <a:rPr lang="en-US" sz="2700" b="1" dirty="0"/>
              <a:t>Adding a new factor to  the Psychological Health &amp; Safety Standard </a:t>
            </a:r>
            <a:r>
              <a:rPr lang="en-US" sz="6009" b="1" dirty="0"/>
              <a:t/>
            </a:r>
            <a:br>
              <a:rPr lang="en-US" sz="6009" b="1" dirty="0"/>
            </a:br>
            <a:endParaRPr lang="en-CA" sz="1775" dirty="0"/>
          </a:p>
        </p:txBody>
      </p:sp>
      <p:sp>
        <p:nvSpPr>
          <p:cNvPr id="6" name="TextBox 5"/>
          <p:cNvSpPr txBox="1"/>
          <p:nvPr/>
        </p:nvSpPr>
        <p:spPr>
          <a:xfrm>
            <a:off x="369116" y="503339"/>
            <a:ext cx="476412" cy="369332"/>
          </a:xfrm>
          <a:prstGeom prst="rect">
            <a:avLst/>
          </a:prstGeom>
          <a:solidFill>
            <a:schemeClr val="accent2">
              <a:lumMod val="20000"/>
              <a:lumOff val="80000"/>
            </a:schemeClr>
          </a:solidFill>
        </p:spPr>
        <p:txBody>
          <a:bodyPr wrap="none" rtlCol="0">
            <a:spAutoFit/>
          </a:bodyPr>
          <a:lstStyle/>
          <a:p>
            <a:r>
              <a:rPr lang="en-CA" dirty="0" smtClean="0"/>
              <a:t>5.7</a:t>
            </a:r>
            <a:endParaRPr lang="en-CA" dirty="0"/>
          </a:p>
        </p:txBody>
      </p:sp>
    </p:spTree>
    <p:extLst>
      <p:ext uri="{BB962C8B-B14F-4D97-AF65-F5344CB8AC3E}">
        <p14:creationId xmlns:p14="http://schemas.microsoft.com/office/powerpoint/2010/main" val="17748081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690007" y="539590"/>
            <a:ext cx="9103179" cy="852104"/>
          </a:xfrm>
          <a:solidFill>
            <a:schemeClr val="accent4">
              <a:lumMod val="20000"/>
              <a:lumOff val="80000"/>
            </a:schemeClr>
          </a:solidFill>
        </p:spPr>
        <p:txBody>
          <a:bodyPr>
            <a:noAutofit/>
          </a:bodyPr>
          <a:lstStyle/>
          <a:p>
            <a:pPr algn="ctr" defTabSz="914426">
              <a:defRPr/>
            </a:pPr>
            <a:r>
              <a:rPr lang="en-CA" altLang="en-US" sz="2800" b="1" dirty="0"/>
              <a:t>Identifying and Eliminating racial discrimination from the Federal Public Service  (FPS) is a Government Priority </a:t>
            </a:r>
          </a:p>
        </p:txBody>
      </p:sp>
      <p:sp>
        <p:nvSpPr>
          <p:cNvPr id="7171" name="Content Placeholder 2"/>
          <p:cNvSpPr>
            <a:spLocks noGrp="1"/>
          </p:cNvSpPr>
          <p:nvPr>
            <p:ph idx="1"/>
          </p:nvPr>
        </p:nvSpPr>
        <p:spPr bwMode="auto">
          <a:xfrm>
            <a:off x="1614804" y="1775414"/>
            <a:ext cx="8998767" cy="4421277"/>
          </a:xfrm>
        </p:spPr>
        <p:txBody>
          <a:bodyPr wrap="square" numCol="1" anchor="t" anchorCtr="0" compatLnSpc="1">
            <a:prstTxWarp prst="textNoShape">
              <a:avLst/>
            </a:prstTxWarp>
            <a:normAutofit fontScale="55000" lnSpcReduction="20000"/>
          </a:bodyPr>
          <a:lstStyle/>
          <a:p>
            <a:endParaRPr lang="en-US" altLang="en-US" sz="1639" dirty="0"/>
          </a:p>
          <a:p>
            <a:r>
              <a:rPr lang="en-CA" altLang="en-US" sz="5100" dirty="0"/>
              <a:t>Prime Minister of Canada Justin Trudeau officially recognized the International Decade for People of African Decent (2015 to 2024) on January 30th, 2018. Through this recognition, Canada committed itself to improving the future for Black Canadians. One of the commitments is focusing on their mental health challenges</a:t>
            </a:r>
          </a:p>
          <a:p>
            <a:endParaRPr lang="en-CA" altLang="en-US" sz="5100" dirty="0"/>
          </a:p>
          <a:p>
            <a:r>
              <a:rPr lang="en-US" altLang="en-US" sz="5100" dirty="0">
                <a:solidFill>
                  <a:srgbClr val="FF0000"/>
                </a:solidFill>
              </a:rPr>
              <a:t>Opportunity to Reduce Costs due to Racism: </a:t>
            </a:r>
            <a:r>
              <a:rPr lang="en-US" altLang="en-US" sz="5100" dirty="0"/>
              <a:t>The FPS has the opportunity to take the leadership for mental health by adding “Racial discrimination , bias and harassment” as a Factor of our own Psychological Health and Safety Standard and an integral part of our Mental Health Strategy</a:t>
            </a:r>
            <a:endParaRPr lang="en-CA" altLang="en-US" sz="5100" dirty="0"/>
          </a:p>
        </p:txBody>
      </p:sp>
      <p:sp>
        <p:nvSpPr>
          <p:cNvPr id="4" name="TextBox 3"/>
          <p:cNvSpPr txBox="1"/>
          <p:nvPr/>
        </p:nvSpPr>
        <p:spPr>
          <a:xfrm>
            <a:off x="369116" y="503339"/>
            <a:ext cx="476412" cy="369332"/>
          </a:xfrm>
          <a:prstGeom prst="rect">
            <a:avLst/>
          </a:prstGeom>
          <a:solidFill>
            <a:schemeClr val="accent2">
              <a:lumMod val="20000"/>
              <a:lumOff val="80000"/>
            </a:schemeClr>
          </a:solidFill>
        </p:spPr>
        <p:txBody>
          <a:bodyPr wrap="none" rtlCol="0">
            <a:spAutoFit/>
          </a:bodyPr>
          <a:lstStyle/>
          <a:p>
            <a:r>
              <a:rPr lang="en-CA" dirty="0" smtClean="0"/>
              <a:t>5.8</a:t>
            </a:r>
            <a:endParaRPr lang="en-CA" dirty="0"/>
          </a:p>
        </p:txBody>
      </p:sp>
    </p:spTree>
    <p:extLst>
      <p:ext uri="{BB962C8B-B14F-4D97-AF65-F5344CB8AC3E}">
        <p14:creationId xmlns:p14="http://schemas.microsoft.com/office/powerpoint/2010/main" val="9318824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5794" y="530679"/>
            <a:ext cx="9942627" cy="1592717"/>
          </a:xfrm>
          <a:solidFill>
            <a:schemeClr val="accent2">
              <a:lumMod val="20000"/>
              <a:lumOff val="80000"/>
            </a:schemeClr>
          </a:solidFill>
        </p:spPr>
        <p:txBody>
          <a:bodyPr>
            <a:normAutofit fontScale="90000"/>
          </a:bodyPr>
          <a:lstStyle/>
          <a:p>
            <a:pPr algn="ctr"/>
            <a:r>
              <a:rPr lang="en-CA" u="sng" dirty="0">
                <a:latin typeface="Calibri Light" panose="020F0302020204030204" pitchFamily="34" charset="0"/>
                <a:ea typeface="Calibri" panose="020F0502020204030204" pitchFamily="34" charset="0"/>
              </a:rPr>
              <a:t/>
            </a:r>
            <a:br>
              <a:rPr lang="en-CA" u="sng" dirty="0">
                <a:latin typeface="Calibri Light" panose="020F0302020204030204" pitchFamily="34" charset="0"/>
                <a:ea typeface="Calibri" panose="020F0502020204030204" pitchFamily="34" charset="0"/>
              </a:rPr>
            </a:br>
            <a:r>
              <a:rPr lang="en-CA" u="sng" dirty="0">
                <a:latin typeface="Calibri Light" panose="020F0302020204030204" pitchFamily="34" charset="0"/>
                <a:ea typeface="Calibri" panose="020F0502020204030204" pitchFamily="34" charset="0"/>
              </a:rPr>
              <a:t>The National Psychological Health and Safety Standard – a source of systemic discrimination?</a:t>
            </a:r>
            <a:br>
              <a:rPr lang="en-CA" u="sng" dirty="0">
                <a:latin typeface="Calibri Light" panose="020F0302020204030204" pitchFamily="34" charset="0"/>
                <a:ea typeface="Calibri" panose="020F0502020204030204" pitchFamily="34" charset="0"/>
              </a:rPr>
            </a:br>
            <a:r>
              <a:rPr lang="en-CA" u="sng" dirty="0">
                <a:latin typeface="Calibri Light" panose="020F0302020204030204" pitchFamily="34" charset="0"/>
                <a:ea typeface="Calibri" panose="020F0502020204030204" pitchFamily="34" charset="0"/>
              </a:rPr>
              <a:t> </a:t>
            </a:r>
            <a:endParaRPr lang="en-CA" dirty="0"/>
          </a:p>
        </p:txBody>
      </p:sp>
      <p:sp>
        <p:nvSpPr>
          <p:cNvPr id="3" name="Content Placeholder 2"/>
          <p:cNvSpPr>
            <a:spLocks noGrp="1"/>
          </p:cNvSpPr>
          <p:nvPr>
            <p:ph idx="1"/>
          </p:nvPr>
        </p:nvSpPr>
        <p:spPr>
          <a:xfrm>
            <a:off x="802821" y="2209346"/>
            <a:ext cx="10515600" cy="4351338"/>
          </a:xfrm>
        </p:spPr>
        <p:txBody>
          <a:bodyPr>
            <a:normAutofit fontScale="92500" lnSpcReduction="10000"/>
          </a:bodyPr>
          <a:lstStyle/>
          <a:p>
            <a:pPr>
              <a:spcAft>
                <a:spcPts val="0"/>
              </a:spcAft>
            </a:pPr>
            <a:endParaRPr lang="en-CA" dirty="0">
              <a:latin typeface="Times New Roman" panose="02020603050405020304" pitchFamily="18" charset="0"/>
              <a:ea typeface="Calibri" panose="020F0502020204030204" pitchFamily="34" charset="0"/>
            </a:endParaRPr>
          </a:p>
          <a:p>
            <a:pPr marL="342900" lvl="0" indent="-342900">
              <a:spcAft>
                <a:spcPts val="0"/>
              </a:spcAft>
              <a:buFont typeface="+mj-lt"/>
              <a:buAutoNum type="arabicPeriod"/>
            </a:pPr>
            <a:r>
              <a:rPr lang="en-CA" dirty="0">
                <a:latin typeface="Calibri Light" panose="020F0302020204030204" pitchFamily="34" charset="0"/>
                <a:ea typeface="Times New Roman" panose="02020603050405020304" pitchFamily="18" charset="0"/>
              </a:rPr>
              <a:t>The implementation of the 13 factors does not give due consideration to the devastating effects of racism causing mental trauma.</a:t>
            </a:r>
          </a:p>
          <a:p>
            <a:pPr marL="342900" lvl="0" indent="-342900">
              <a:spcAft>
                <a:spcPts val="0"/>
              </a:spcAft>
              <a:buFont typeface="+mj-lt"/>
              <a:buAutoNum type="arabicPeriod"/>
            </a:pPr>
            <a:endParaRPr lang="en-CA" dirty="0">
              <a:latin typeface="Calibri Light" panose="020F0302020204030204" pitchFamily="34" charset="0"/>
              <a:ea typeface="Times New Roman" panose="02020603050405020304" pitchFamily="18" charset="0"/>
            </a:endParaRPr>
          </a:p>
          <a:p>
            <a:pPr marL="342900" lvl="0" indent="-342900">
              <a:spcAft>
                <a:spcPts val="0"/>
              </a:spcAft>
              <a:buFont typeface="+mj-lt"/>
              <a:buAutoNum type="arabicPeriod"/>
            </a:pPr>
            <a:r>
              <a:rPr lang="en-CA" dirty="0">
                <a:latin typeface="Calibri Light" panose="020F0302020204030204" pitchFamily="34" charset="0"/>
                <a:ea typeface="Times New Roman" panose="02020603050405020304" pitchFamily="18" charset="0"/>
              </a:rPr>
              <a:t>The absence of an Anti-Racism factor has precluded the allocation or development of targeted Mental Health resources to prevent and/or address mental trauma due to racism.</a:t>
            </a:r>
          </a:p>
          <a:p>
            <a:pPr marL="342900" lvl="0" indent="-342900">
              <a:spcAft>
                <a:spcPts val="0"/>
              </a:spcAft>
              <a:buFont typeface="+mj-lt"/>
              <a:buAutoNum type="arabicPeriod"/>
            </a:pPr>
            <a:endParaRPr lang="en-CA" dirty="0">
              <a:latin typeface="Calibri Light" panose="020F0302020204030204" pitchFamily="34" charset="0"/>
              <a:ea typeface="Times New Roman" panose="02020603050405020304" pitchFamily="18" charset="0"/>
            </a:endParaRPr>
          </a:p>
          <a:p>
            <a:pPr marL="342900" lvl="0" indent="-342900">
              <a:spcAft>
                <a:spcPts val="0"/>
              </a:spcAft>
              <a:buFont typeface="+mj-lt"/>
              <a:buAutoNum type="arabicPeriod"/>
            </a:pPr>
            <a:r>
              <a:rPr lang="en-CA" dirty="0">
                <a:latin typeface="Calibri Light" panose="020F0302020204030204" pitchFamily="34" charset="0"/>
                <a:ea typeface="Times New Roman" panose="02020603050405020304" pitchFamily="18" charset="0"/>
              </a:rPr>
              <a:t> The presence of negative impacts on racialized groups described above due to the Standard, even if indirect or unintended, can be considered as an example of systemic racial discrimination in Canada</a:t>
            </a:r>
            <a:endParaRPr lang="en-CA" dirty="0">
              <a:latin typeface="Times New Roman" panose="02020603050405020304" pitchFamily="18" charset="0"/>
              <a:ea typeface="Calibri" panose="020F0502020204030204" pitchFamily="34" charset="0"/>
            </a:endParaRPr>
          </a:p>
          <a:p>
            <a:endParaRPr lang="en-CA" dirty="0"/>
          </a:p>
        </p:txBody>
      </p:sp>
      <p:sp>
        <p:nvSpPr>
          <p:cNvPr id="4" name="TextBox 3"/>
          <p:cNvSpPr txBox="1"/>
          <p:nvPr/>
        </p:nvSpPr>
        <p:spPr>
          <a:xfrm>
            <a:off x="369116" y="503339"/>
            <a:ext cx="476412" cy="369332"/>
          </a:xfrm>
          <a:prstGeom prst="rect">
            <a:avLst/>
          </a:prstGeom>
          <a:solidFill>
            <a:schemeClr val="accent2">
              <a:lumMod val="20000"/>
              <a:lumOff val="80000"/>
            </a:schemeClr>
          </a:solidFill>
        </p:spPr>
        <p:txBody>
          <a:bodyPr wrap="none" rtlCol="0">
            <a:spAutoFit/>
          </a:bodyPr>
          <a:lstStyle/>
          <a:p>
            <a:r>
              <a:rPr lang="en-CA" dirty="0" smtClean="0"/>
              <a:t>5.9</a:t>
            </a:r>
            <a:endParaRPr lang="en-CA" dirty="0"/>
          </a:p>
        </p:txBody>
      </p:sp>
    </p:spTree>
    <p:extLst>
      <p:ext uri="{BB962C8B-B14F-4D97-AF65-F5344CB8AC3E}">
        <p14:creationId xmlns:p14="http://schemas.microsoft.com/office/powerpoint/2010/main" val="6347238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8508" y="1567543"/>
            <a:ext cx="8899071" cy="4216539"/>
          </a:xfrm>
          <a:prstGeom prst="rect">
            <a:avLst/>
          </a:prstGeom>
          <a:noFill/>
        </p:spPr>
        <p:txBody>
          <a:bodyPr wrap="square" rtlCol="0">
            <a:spAutoFit/>
          </a:bodyPr>
          <a:lstStyle/>
          <a:p>
            <a:r>
              <a:rPr lang="en-CA" sz="3600" dirty="0"/>
              <a:t>Let’s use our collective and individual voices and agency to advocate the addition of ANTI-RACISM as a new factor for the following:</a:t>
            </a:r>
          </a:p>
          <a:p>
            <a:pPr lvl="2">
              <a:tabLst>
                <a:tab pos="1257300" algn="l"/>
              </a:tabLst>
            </a:pPr>
            <a:endParaRPr lang="en-CA" sz="4000" dirty="0"/>
          </a:p>
          <a:p>
            <a:pPr lvl="2">
              <a:tabLst>
                <a:tab pos="1257300" algn="l"/>
              </a:tabLst>
            </a:pPr>
            <a:r>
              <a:rPr lang="en-CA" sz="4000" b="1" dirty="0"/>
              <a:t>National Psychological Health &amp; Safety Standard in Canadian Workplaces</a:t>
            </a:r>
          </a:p>
        </p:txBody>
      </p:sp>
      <p:sp>
        <p:nvSpPr>
          <p:cNvPr id="3" name="TextBox 2"/>
          <p:cNvSpPr txBox="1"/>
          <p:nvPr/>
        </p:nvSpPr>
        <p:spPr>
          <a:xfrm>
            <a:off x="369116" y="503339"/>
            <a:ext cx="593432" cy="369332"/>
          </a:xfrm>
          <a:prstGeom prst="rect">
            <a:avLst/>
          </a:prstGeom>
          <a:solidFill>
            <a:schemeClr val="accent2">
              <a:lumMod val="20000"/>
              <a:lumOff val="80000"/>
            </a:schemeClr>
          </a:solidFill>
        </p:spPr>
        <p:txBody>
          <a:bodyPr wrap="none" rtlCol="0">
            <a:spAutoFit/>
          </a:bodyPr>
          <a:lstStyle/>
          <a:p>
            <a:r>
              <a:rPr lang="en-CA" dirty="0" smtClean="0"/>
              <a:t>5.10</a:t>
            </a:r>
            <a:endParaRPr lang="en-CA" dirty="0"/>
          </a:p>
        </p:txBody>
      </p:sp>
    </p:spTree>
    <p:extLst>
      <p:ext uri="{BB962C8B-B14F-4D97-AF65-F5344CB8AC3E}">
        <p14:creationId xmlns:p14="http://schemas.microsoft.com/office/powerpoint/2010/main" val="3326521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96954"/>
            <a:ext cx="10965809" cy="687898"/>
          </a:xfrm>
          <a:solidFill>
            <a:srgbClr val="00B050"/>
          </a:solidFill>
        </p:spPr>
        <p:txBody>
          <a:bodyPr>
            <a:normAutofit fontScale="90000"/>
          </a:bodyPr>
          <a:lstStyle/>
          <a:p>
            <a:r>
              <a:rPr lang="en-CA" sz="4000" dirty="0"/>
              <a:t/>
            </a:r>
            <a:br>
              <a:rPr lang="en-CA" sz="4000" dirty="0"/>
            </a:br>
            <a:r>
              <a:rPr lang="en-CA" sz="4000" b="1" dirty="0"/>
              <a:t>Unit 6 </a:t>
            </a:r>
            <a:r>
              <a:rPr lang="en-CA" sz="4000" dirty="0"/>
              <a:t>- What could members of FYN, ARAN &amp; the FPS do?</a:t>
            </a:r>
            <a:r>
              <a:rPr lang="en-CA" dirty="0"/>
              <a:t/>
            </a:r>
            <a:br>
              <a:rPr lang="en-CA" dirty="0"/>
            </a:br>
            <a:endParaRPr lang="en-CA" dirty="0"/>
          </a:p>
        </p:txBody>
      </p:sp>
      <p:sp>
        <p:nvSpPr>
          <p:cNvPr id="3" name="Content Placeholder 2"/>
          <p:cNvSpPr>
            <a:spLocks noGrp="1"/>
          </p:cNvSpPr>
          <p:nvPr>
            <p:ph idx="1"/>
          </p:nvPr>
        </p:nvSpPr>
        <p:spPr/>
        <p:txBody>
          <a:bodyPr/>
          <a:lstStyle/>
          <a:p>
            <a:pPr lvl="1"/>
            <a:r>
              <a:rPr lang="en-CA" sz="2800" dirty="0"/>
              <a:t>Recognize and Promote Racial Equity, Ant-Racism and Racial Equality as a fundamental human right</a:t>
            </a:r>
          </a:p>
          <a:p>
            <a:pPr lvl="1"/>
            <a:r>
              <a:rPr lang="en-CA" sz="2800" dirty="0"/>
              <a:t>Speak through your networks to get all departments implement the Clerk’s Call to Action related to Appointment, Promotion, and Support for Advancement of Racialized Groups – especially Black employees</a:t>
            </a:r>
          </a:p>
          <a:p>
            <a:pPr lvl="1"/>
            <a:r>
              <a:rPr lang="en-CA" sz="2800" dirty="0"/>
              <a:t>Propose to your department/ agency to add and implement Anti-Racism as a Factor to their Standard for Psychological Health and Safety</a:t>
            </a:r>
          </a:p>
          <a:p>
            <a:r>
              <a:rPr lang="en-CA" sz="1200" dirty="0"/>
              <a:t> </a:t>
            </a:r>
          </a:p>
          <a:p>
            <a:endParaRPr lang="en-CA" dirty="0"/>
          </a:p>
        </p:txBody>
      </p:sp>
      <p:sp>
        <p:nvSpPr>
          <p:cNvPr id="4" name="TextBox 3"/>
          <p:cNvSpPr txBox="1"/>
          <p:nvPr/>
        </p:nvSpPr>
        <p:spPr>
          <a:xfrm>
            <a:off x="369116" y="503339"/>
            <a:ext cx="476412" cy="369332"/>
          </a:xfrm>
          <a:prstGeom prst="rect">
            <a:avLst/>
          </a:prstGeom>
          <a:solidFill>
            <a:schemeClr val="accent2">
              <a:lumMod val="20000"/>
              <a:lumOff val="80000"/>
            </a:schemeClr>
          </a:solidFill>
        </p:spPr>
        <p:txBody>
          <a:bodyPr wrap="none" rtlCol="0">
            <a:spAutoFit/>
          </a:bodyPr>
          <a:lstStyle/>
          <a:p>
            <a:r>
              <a:rPr lang="en-CA" dirty="0" smtClean="0"/>
              <a:t>6.1</a:t>
            </a:r>
            <a:endParaRPr lang="en-CA" dirty="0"/>
          </a:p>
        </p:txBody>
      </p:sp>
    </p:spTree>
    <p:extLst>
      <p:ext uri="{BB962C8B-B14F-4D97-AF65-F5344CB8AC3E}">
        <p14:creationId xmlns:p14="http://schemas.microsoft.com/office/powerpoint/2010/main" val="2285770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1480" y="709073"/>
            <a:ext cx="10515600" cy="1325563"/>
          </a:xfrm>
        </p:spPr>
        <p:txBody>
          <a:bodyPr/>
          <a:lstStyle/>
          <a:p>
            <a:r>
              <a:rPr lang="en-CA" dirty="0"/>
              <a:t>Slogans for Equity and Anti-Racism</a:t>
            </a:r>
          </a:p>
        </p:txBody>
      </p:sp>
      <p:sp>
        <p:nvSpPr>
          <p:cNvPr id="3" name="Content Placeholder 2"/>
          <p:cNvSpPr>
            <a:spLocks noGrp="1"/>
          </p:cNvSpPr>
          <p:nvPr>
            <p:ph idx="1"/>
          </p:nvPr>
        </p:nvSpPr>
        <p:spPr/>
        <p:txBody>
          <a:bodyPr/>
          <a:lstStyle/>
          <a:p>
            <a:endParaRPr lang="en-CA" dirty="0"/>
          </a:p>
          <a:p>
            <a:r>
              <a:rPr lang="en-CA" sz="3600" dirty="0"/>
              <a:t>Moral Imperative</a:t>
            </a:r>
          </a:p>
          <a:p>
            <a:r>
              <a:rPr lang="en-CA" sz="3600" dirty="0"/>
              <a:t>Governance Obligation</a:t>
            </a:r>
          </a:p>
          <a:p>
            <a:r>
              <a:rPr lang="en-CA" sz="3600" dirty="0"/>
              <a:t>Legal Responsibility</a:t>
            </a:r>
          </a:p>
        </p:txBody>
      </p:sp>
      <p:sp>
        <p:nvSpPr>
          <p:cNvPr id="4" name="TextBox 3"/>
          <p:cNvSpPr txBox="1"/>
          <p:nvPr/>
        </p:nvSpPr>
        <p:spPr>
          <a:xfrm>
            <a:off x="369116" y="503339"/>
            <a:ext cx="476412" cy="369332"/>
          </a:xfrm>
          <a:prstGeom prst="rect">
            <a:avLst/>
          </a:prstGeom>
          <a:solidFill>
            <a:schemeClr val="accent2">
              <a:lumMod val="20000"/>
              <a:lumOff val="80000"/>
            </a:schemeClr>
          </a:solidFill>
        </p:spPr>
        <p:txBody>
          <a:bodyPr wrap="none" rtlCol="0">
            <a:spAutoFit/>
          </a:bodyPr>
          <a:lstStyle/>
          <a:p>
            <a:r>
              <a:rPr lang="en-CA" dirty="0" smtClean="0"/>
              <a:t>0.4</a:t>
            </a:r>
            <a:endParaRPr lang="en-CA" dirty="0"/>
          </a:p>
        </p:txBody>
      </p:sp>
    </p:spTree>
    <p:extLst>
      <p:ext uri="{BB962C8B-B14F-4D97-AF65-F5344CB8AC3E}">
        <p14:creationId xmlns:p14="http://schemas.microsoft.com/office/powerpoint/2010/main" val="20009152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Poll Questions</a:t>
            </a:r>
          </a:p>
        </p:txBody>
      </p:sp>
      <p:sp>
        <p:nvSpPr>
          <p:cNvPr id="3" name="Content Placeholder 2"/>
          <p:cNvSpPr>
            <a:spLocks noGrp="1"/>
          </p:cNvSpPr>
          <p:nvPr>
            <p:ph idx="1"/>
          </p:nvPr>
        </p:nvSpPr>
        <p:spPr/>
        <p:txBody>
          <a:bodyPr/>
          <a:lstStyle/>
          <a:p>
            <a:pPr marL="0" indent="0">
              <a:buNone/>
            </a:pPr>
            <a:r>
              <a:rPr lang="en-US" dirty="0"/>
              <a:t>1. Is there a Black employee network in your department/program where you work?</a:t>
            </a:r>
            <a:br>
              <a:rPr lang="en-US" dirty="0"/>
            </a:br>
            <a:endParaRPr lang="en-CA" dirty="0"/>
          </a:p>
          <a:p>
            <a:pPr marL="0" indent="0">
              <a:buNone/>
            </a:pPr>
            <a:r>
              <a:rPr lang="en-US" dirty="0"/>
              <a:t>2. Is there a Black community/ caucus/ social structure that offers kingship/ability to connect with other Black employees at your work site?</a:t>
            </a:r>
            <a:br>
              <a:rPr lang="en-US" dirty="0"/>
            </a:br>
            <a:endParaRPr lang="en-CA" dirty="0"/>
          </a:p>
          <a:p>
            <a:pPr marL="0" indent="0">
              <a:buNone/>
            </a:pPr>
            <a:r>
              <a:rPr lang="en-US" dirty="0"/>
              <a:t>3. If you are a member of any of these structures of support, do you find them beneficial?</a:t>
            </a:r>
            <a:endParaRPr lang="en-CA" dirty="0"/>
          </a:p>
          <a:p>
            <a:pPr marL="0" indent="0">
              <a:buNone/>
            </a:pPr>
            <a:endParaRPr lang="en-CA" dirty="0"/>
          </a:p>
          <a:p>
            <a:endParaRPr lang="en-CA" dirty="0"/>
          </a:p>
        </p:txBody>
      </p:sp>
    </p:spTree>
    <p:extLst>
      <p:ext uri="{BB962C8B-B14F-4D97-AF65-F5344CB8AC3E}">
        <p14:creationId xmlns:p14="http://schemas.microsoft.com/office/powerpoint/2010/main" val="22517004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Invitation to join the discussion</a:t>
            </a:r>
            <a:br>
              <a:rPr lang="en-CA" dirty="0"/>
            </a:br>
            <a:r>
              <a:rPr lang="fr-FR" dirty="0"/>
              <a:t>Invitation à participer à la discussion</a:t>
            </a:r>
            <a:endParaRPr lang="en-CA" dirty="0"/>
          </a:p>
        </p:txBody>
      </p:sp>
      <p:sp>
        <p:nvSpPr>
          <p:cNvPr id="3" name="Content Placeholder 2"/>
          <p:cNvSpPr>
            <a:spLocks noGrp="1"/>
          </p:cNvSpPr>
          <p:nvPr>
            <p:ph idx="1"/>
          </p:nvPr>
        </p:nvSpPr>
        <p:spPr>
          <a:xfrm>
            <a:off x="1379764" y="1825625"/>
            <a:ext cx="8874579" cy="4351338"/>
          </a:xfrm>
        </p:spPr>
        <p:txBody>
          <a:bodyPr/>
          <a:lstStyle/>
          <a:p>
            <a:endParaRPr lang="en-CA" dirty="0"/>
          </a:p>
          <a:p>
            <a:pPr marL="0" indent="0">
              <a:buNone/>
            </a:pPr>
            <a:r>
              <a:rPr lang="en-CA" dirty="0"/>
              <a:t>Please provide your comments, questions, suggestions and advice.</a:t>
            </a:r>
          </a:p>
          <a:p>
            <a:pPr marL="0" indent="0">
              <a:buNone/>
            </a:pPr>
            <a:r>
              <a:rPr lang="en-CA" dirty="0"/>
              <a:t/>
            </a:r>
            <a:br>
              <a:rPr lang="en-CA" dirty="0"/>
            </a:br>
            <a:r>
              <a:rPr lang="fr-FR" dirty="0"/>
              <a:t>Veuillez nous faire part de vos commentaires, questions, suggestions et conseils.</a:t>
            </a:r>
            <a:br>
              <a:rPr lang="fr-FR" dirty="0"/>
            </a:br>
            <a:endParaRPr lang="en-CA" dirty="0"/>
          </a:p>
          <a:p>
            <a:pPr marL="0" indent="0">
              <a:buNone/>
            </a:pPr>
            <a:r>
              <a:rPr lang="en-CA" dirty="0"/>
              <a:t>Thank you and </a:t>
            </a:r>
            <a:r>
              <a:rPr lang="en-CA" dirty="0" err="1"/>
              <a:t>Merci</a:t>
            </a:r>
            <a:r>
              <a:rPr lang="en-CA" dirty="0"/>
              <a:t>.</a:t>
            </a:r>
          </a:p>
          <a:p>
            <a:pPr marL="0" indent="0">
              <a:buNone/>
            </a:pPr>
            <a:endParaRPr lang="en-CA" dirty="0"/>
          </a:p>
        </p:txBody>
      </p:sp>
    </p:spTree>
    <p:extLst>
      <p:ext uri="{BB962C8B-B14F-4D97-AF65-F5344CB8AC3E}">
        <p14:creationId xmlns:p14="http://schemas.microsoft.com/office/powerpoint/2010/main" val="2989684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22790" y="1384633"/>
            <a:ext cx="10016454" cy="4524315"/>
          </a:xfrm>
          <a:prstGeom prst="rect">
            <a:avLst/>
          </a:prstGeom>
        </p:spPr>
        <p:txBody>
          <a:bodyPr wrap="square">
            <a:spAutoFit/>
          </a:bodyPr>
          <a:lstStyle/>
          <a:p>
            <a:pPr marL="342900" indent="-342900">
              <a:buFont typeface="Wingdings" panose="05000000000000000000" pitchFamily="2" charset="2"/>
              <a:buChar char="v"/>
              <a:tabLst>
                <a:tab pos="1795463" algn="l"/>
              </a:tabLst>
            </a:pPr>
            <a:r>
              <a:rPr lang="en-CA" sz="2400" dirty="0">
                <a:solidFill>
                  <a:srgbClr val="1F497D"/>
                </a:solidFill>
                <a:latin typeface="Calibri" panose="020F0502020204030204" pitchFamily="34" charset="0"/>
                <a:ea typeface="Calibri" panose="020F0502020204030204" pitchFamily="34" charset="0"/>
              </a:rPr>
              <a:t>Equity in the Federal Public Service is Substantive Equality as protected by the Charter</a:t>
            </a:r>
          </a:p>
          <a:p>
            <a:pPr marL="342900" indent="-342900">
              <a:buFont typeface="Wingdings" panose="05000000000000000000" pitchFamily="2" charset="2"/>
              <a:buChar char="v"/>
              <a:tabLst>
                <a:tab pos="1795463" algn="l"/>
              </a:tabLst>
            </a:pPr>
            <a:endParaRPr lang="en-CA" sz="2400" dirty="0">
              <a:solidFill>
                <a:srgbClr val="1F497D"/>
              </a:solidFill>
              <a:latin typeface="Calibri" panose="020F0502020204030204" pitchFamily="34" charset="0"/>
              <a:ea typeface="Calibri" panose="020F0502020204030204" pitchFamily="34" charset="0"/>
            </a:endParaRPr>
          </a:p>
          <a:p>
            <a:pPr marL="342900" lvl="0" indent="-342900">
              <a:spcAft>
                <a:spcPts val="0"/>
              </a:spcAft>
              <a:buFont typeface="Wingdings" panose="05000000000000000000" pitchFamily="2" charset="2"/>
              <a:buChar char="v"/>
            </a:pPr>
            <a:r>
              <a:rPr lang="en-CA" sz="2400" dirty="0">
                <a:solidFill>
                  <a:srgbClr val="1F497D"/>
                </a:solidFill>
                <a:latin typeface="Calibri" panose="020F0502020204030204" pitchFamily="34" charset="0"/>
                <a:ea typeface="Calibri" panose="020F0502020204030204" pitchFamily="34" charset="0"/>
              </a:rPr>
              <a:t>Research and Analysis of Representation Data of Black Employees and the Employment Equity Designated Groups in the Public Service </a:t>
            </a:r>
          </a:p>
          <a:p>
            <a:pPr marL="342900" lvl="0" indent="-342900">
              <a:spcAft>
                <a:spcPts val="0"/>
              </a:spcAft>
              <a:buFont typeface="Wingdings" panose="05000000000000000000" pitchFamily="2" charset="2"/>
              <a:buChar char="v"/>
            </a:pPr>
            <a:endParaRPr lang="en-CA" sz="2400" dirty="0">
              <a:solidFill>
                <a:srgbClr val="1F497D"/>
              </a:solidFill>
              <a:latin typeface="Calibri" panose="020F0502020204030204" pitchFamily="34" charset="0"/>
              <a:ea typeface="Calibri" panose="020F0502020204030204" pitchFamily="34" charset="0"/>
            </a:endParaRPr>
          </a:p>
          <a:p>
            <a:pPr marL="342900" lvl="0" indent="-342900">
              <a:spcAft>
                <a:spcPts val="0"/>
              </a:spcAft>
              <a:buFont typeface="Wingdings" panose="05000000000000000000" pitchFamily="2" charset="2"/>
              <a:buChar char="v"/>
            </a:pPr>
            <a:r>
              <a:rPr lang="en-CA" sz="2400" dirty="0">
                <a:solidFill>
                  <a:srgbClr val="1F497D"/>
                </a:solidFill>
                <a:latin typeface="Calibri" panose="020F0502020204030204" pitchFamily="34" charset="0"/>
                <a:ea typeface="Calibri" panose="020F0502020204030204" pitchFamily="34" charset="0"/>
              </a:rPr>
              <a:t>New Key Leadership Competency for Executives on Racial Equity and Anti-Racism</a:t>
            </a:r>
          </a:p>
          <a:p>
            <a:pPr marL="342900" lvl="0" indent="-342900">
              <a:spcAft>
                <a:spcPts val="0"/>
              </a:spcAft>
              <a:buFont typeface="Wingdings" panose="05000000000000000000" pitchFamily="2" charset="2"/>
              <a:buChar char="v"/>
            </a:pPr>
            <a:endParaRPr lang="en-CA" sz="2400" dirty="0">
              <a:solidFill>
                <a:srgbClr val="1F497D"/>
              </a:solidFill>
              <a:latin typeface="Calibri" panose="020F0502020204030204" pitchFamily="34" charset="0"/>
              <a:ea typeface="Calibri" panose="020F0502020204030204" pitchFamily="34" charset="0"/>
            </a:endParaRPr>
          </a:p>
          <a:p>
            <a:pPr marL="342900" lvl="0" indent="-342900">
              <a:spcAft>
                <a:spcPts val="0"/>
              </a:spcAft>
              <a:buFont typeface="Wingdings" panose="05000000000000000000" pitchFamily="2" charset="2"/>
              <a:buChar char="v"/>
            </a:pPr>
            <a:r>
              <a:rPr lang="en-CA" sz="2400" dirty="0">
                <a:solidFill>
                  <a:srgbClr val="1F497D"/>
                </a:solidFill>
                <a:latin typeface="Calibri" panose="020F0502020204030204" pitchFamily="34" charset="0"/>
                <a:ea typeface="Calibri" panose="020F0502020204030204" pitchFamily="34" charset="0"/>
              </a:rPr>
              <a:t>Addressing the Cost of Racism on the Mental Health of Public Servants</a:t>
            </a:r>
            <a:endParaRPr lang="en-CA" sz="2400" dirty="0">
              <a:latin typeface="Calibri" panose="020F0502020204030204" pitchFamily="34" charset="0"/>
              <a:ea typeface="Calibri" panose="020F0502020204030204" pitchFamily="34" charset="0"/>
            </a:endParaRPr>
          </a:p>
          <a:p>
            <a:pPr>
              <a:spcAft>
                <a:spcPts val="0"/>
              </a:spcAft>
            </a:pPr>
            <a:r>
              <a:rPr lang="en-CA" sz="2400" dirty="0">
                <a:solidFill>
                  <a:srgbClr val="1F497D"/>
                </a:solidFill>
                <a:latin typeface="Calibri" panose="020F0502020204030204" pitchFamily="34" charset="0"/>
                <a:ea typeface="Calibri" panose="020F0502020204030204" pitchFamily="34" charset="0"/>
              </a:rPr>
              <a:t> </a:t>
            </a:r>
            <a:endParaRPr lang="en-CA" sz="2400" dirty="0">
              <a:latin typeface="Calibri" panose="020F0502020204030204" pitchFamily="34" charset="0"/>
              <a:ea typeface="Calibri" panose="020F0502020204030204" pitchFamily="34" charset="0"/>
            </a:endParaRPr>
          </a:p>
          <a:p>
            <a:pPr marL="342900" indent="-342900">
              <a:spcAft>
                <a:spcPts val="0"/>
              </a:spcAft>
              <a:buFont typeface="Wingdings" panose="05000000000000000000" pitchFamily="2" charset="2"/>
              <a:buChar char="v"/>
            </a:pPr>
            <a:r>
              <a:rPr lang="en-CA" sz="2400" dirty="0">
                <a:latin typeface="Calibri" panose="020F0502020204030204" pitchFamily="34" charset="0"/>
                <a:ea typeface="Calibri" panose="020F0502020204030204" pitchFamily="34" charset="0"/>
              </a:rPr>
              <a:t>What we can do</a:t>
            </a:r>
            <a:r>
              <a:rPr lang="en-CA" sz="2400" dirty="0">
                <a:solidFill>
                  <a:srgbClr val="1F497D"/>
                </a:solidFill>
                <a:latin typeface="Calibri" panose="020F0502020204030204" pitchFamily="34" charset="0"/>
                <a:ea typeface="Calibri" panose="020F0502020204030204" pitchFamily="34" charset="0"/>
              </a:rPr>
              <a:t> about it.</a:t>
            </a:r>
            <a:endParaRPr lang="en-CA" sz="2400" dirty="0">
              <a:latin typeface="Calibri" panose="020F0502020204030204" pitchFamily="34" charset="0"/>
              <a:ea typeface="Calibri" panose="020F0502020204030204" pitchFamily="34" charset="0"/>
            </a:endParaRPr>
          </a:p>
        </p:txBody>
      </p:sp>
      <p:sp>
        <p:nvSpPr>
          <p:cNvPr id="2" name="TextBox 1"/>
          <p:cNvSpPr txBox="1"/>
          <p:nvPr/>
        </p:nvSpPr>
        <p:spPr>
          <a:xfrm>
            <a:off x="2498721" y="561163"/>
            <a:ext cx="5817875" cy="523220"/>
          </a:xfrm>
          <a:prstGeom prst="rect">
            <a:avLst/>
          </a:prstGeom>
          <a:solidFill>
            <a:schemeClr val="accent6">
              <a:lumMod val="20000"/>
              <a:lumOff val="80000"/>
            </a:schemeClr>
          </a:solidFill>
        </p:spPr>
        <p:txBody>
          <a:bodyPr wrap="none" rtlCol="0">
            <a:spAutoFit/>
          </a:bodyPr>
          <a:lstStyle/>
          <a:p>
            <a:r>
              <a:rPr lang="en-CA" sz="2800" dirty="0"/>
              <a:t>Outline of Presentation and Discussion</a:t>
            </a:r>
          </a:p>
        </p:txBody>
      </p:sp>
      <p:sp>
        <p:nvSpPr>
          <p:cNvPr id="4" name="TextBox 3"/>
          <p:cNvSpPr txBox="1"/>
          <p:nvPr/>
        </p:nvSpPr>
        <p:spPr>
          <a:xfrm>
            <a:off x="369116" y="503339"/>
            <a:ext cx="476412" cy="369332"/>
          </a:xfrm>
          <a:prstGeom prst="rect">
            <a:avLst/>
          </a:prstGeom>
          <a:solidFill>
            <a:schemeClr val="accent2">
              <a:lumMod val="20000"/>
              <a:lumOff val="80000"/>
            </a:schemeClr>
          </a:solidFill>
        </p:spPr>
        <p:txBody>
          <a:bodyPr wrap="none" rtlCol="0">
            <a:spAutoFit/>
          </a:bodyPr>
          <a:lstStyle/>
          <a:p>
            <a:r>
              <a:rPr lang="en-CA" dirty="0" smtClean="0"/>
              <a:t>0.5</a:t>
            </a:r>
            <a:endParaRPr lang="en-CA" dirty="0"/>
          </a:p>
        </p:txBody>
      </p:sp>
    </p:spTree>
    <p:extLst>
      <p:ext uri="{BB962C8B-B14F-4D97-AF65-F5344CB8AC3E}">
        <p14:creationId xmlns:p14="http://schemas.microsoft.com/office/powerpoint/2010/main" val="3770592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079862303"/>
              </p:ext>
            </p:extLst>
          </p:nvPr>
        </p:nvGraphicFramePr>
        <p:xfrm>
          <a:off x="1224951" y="3519577"/>
          <a:ext cx="8051268" cy="32349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459068" y="2660779"/>
            <a:ext cx="8767112" cy="584775"/>
          </a:xfrm>
          <a:prstGeom prst="rect">
            <a:avLst/>
          </a:prstGeom>
          <a:solidFill>
            <a:schemeClr val="accent4">
              <a:lumMod val="20000"/>
              <a:lumOff val="80000"/>
            </a:schemeClr>
          </a:solidFill>
        </p:spPr>
        <p:txBody>
          <a:bodyPr wrap="square" rtlCol="0">
            <a:spAutoFit/>
          </a:bodyPr>
          <a:lstStyle/>
          <a:p>
            <a:r>
              <a:rPr lang="en-CA" sz="3200"/>
              <a:t>Equity is a means to Substantive Equality</a:t>
            </a:r>
            <a:endParaRPr lang="en-CA" sz="3200" dirty="0"/>
          </a:p>
        </p:txBody>
      </p:sp>
      <p:sp>
        <p:nvSpPr>
          <p:cNvPr id="5" name="TextBox 4"/>
          <p:cNvSpPr txBox="1"/>
          <p:nvPr/>
        </p:nvSpPr>
        <p:spPr>
          <a:xfrm>
            <a:off x="1722527" y="410300"/>
            <a:ext cx="10080783" cy="1354217"/>
          </a:xfrm>
          <a:prstGeom prst="rect">
            <a:avLst/>
          </a:prstGeom>
          <a:noFill/>
        </p:spPr>
        <p:txBody>
          <a:bodyPr wrap="square" rtlCol="0">
            <a:spAutoFit/>
          </a:bodyPr>
          <a:lstStyle/>
          <a:p>
            <a:r>
              <a:rPr lang="en-CA" sz="3600" dirty="0"/>
              <a:t>Unit 1</a:t>
            </a:r>
          </a:p>
          <a:p>
            <a:r>
              <a:rPr lang="en-CA" sz="2800" dirty="0"/>
              <a:t>Section 15 of the Canadian Charter of Rights and Freedoms</a:t>
            </a:r>
          </a:p>
          <a:p>
            <a:r>
              <a:rPr lang="fr-FR" dirty="0"/>
              <a:t>La </a:t>
            </a:r>
            <a:r>
              <a:rPr lang="fr-FR" i="1" dirty="0"/>
              <a:t>Charte canadienne des droits et libertés</a:t>
            </a:r>
            <a:endParaRPr lang="en-CA" sz="2800" dirty="0"/>
          </a:p>
        </p:txBody>
      </p:sp>
      <p:sp>
        <p:nvSpPr>
          <p:cNvPr id="6" name="Rectangle 5"/>
          <p:cNvSpPr/>
          <p:nvPr/>
        </p:nvSpPr>
        <p:spPr>
          <a:xfrm>
            <a:off x="2326734" y="1764517"/>
            <a:ext cx="6392006" cy="646331"/>
          </a:xfrm>
          <a:prstGeom prst="rect">
            <a:avLst/>
          </a:prstGeom>
        </p:spPr>
        <p:txBody>
          <a:bodyPr wrap="none">
            <a:spAutoFit/>
          </a:bodyPr>
          <a:lstStyle/>
          <a:p>
            <a:r>
              <a:rPr lang="en-CA" sz="3600" dirty="0"/>
              <a:t>Equality is not treating all equally</a:t>
            </a:r>
          </a:p>
        </p:txBody>
      </p:sp>
      <p:sp>
        <p:nvSpPr>
          <p:cNvPr id="4" name="Rectangle 3"/>
          <p:cNvSpPr/>
          <p:nvPr/>
        </p:nvSpPr>
        <p:spPr>
          <a:xfrm>
            <a:off x="8249175" y="2811691"/>
            <a:ext cx="2145655" cy="646331"/>
          </a:xfrm>
          <a:prstGeom prst="rect">
            <a:avLst/>
          </a:prstGeom>
        </p:spPr>
        <p:txBody>
          <a:bodyPr wrap="square">
            <a:spAutoFit/>
          </a:bodyPr>
          <a:lstStyle/>
          <a:p>
            <a:r>
              <a:rPr lang="en-CA" dirty="0"/>
              <a:t>(</a:t>
            </a:r>
            <a:r>
              <a:rPr lang="en-CA" dirty="0" err="1"/>
              <a:t>d’égalité</a:t>
            </a:r>
            <a:r>
              <a:rPr lang="en-CA" dirty="0"/>
              <a:t> </a:t>
            </a:r>
            <a:r>
              <a:rPr lang="en-CA" dirty="0" err="1"/>
              <a:t>réelle</a:t>
            </a:r>
            <a:r>
              <a:rPr lang="en-CA" dirty="0"/>
              <a:t>)</a:t>
            </a:r>
            <a:r>
              <a:rPr lang="en-CA" b="1" dirty="0"/>
              <a:t/>
            </a:r>
            <a:br>
              <a:rPr lang="en-CA" b="1" dirty="0"/>
            </a:br>
            <a:endParaRPr lang="en-CA" dirty="0"/>
          </a:p>
        </p:txBody>
      </p:sp>
      <p:sp>
        <p:nvSpPr>
          <p:cNvPr id="7" name="TextBox 6"/>
          <p:cNvSpPr txBox="1"/>
          <p:nvPr/>
        </p:nvSpPr>
        <p:spPr>
          <a:xfrm>
            <a:off x="369116" y="503339"/>
            <a:ext cx="476412" cy="369332"/>
          </a:xfrm>
          <a:prstGeom prst="rect">
            <a:avLst/>
          </a:prstGeom>
          <a:solidFill>
            <a:schemeClr val="accent2">
              <a:lumMod val="20000"/>
              <a:lumOff val="80000"/>
            </a:schemeClr>
          </a:solidFill>
        </p:spPr>
        <p:txBody>
          <a:bodyPr wrap="none" rtlCol="0">
            <a:spAutoFit/>
          </a:bodyPr>
          <a:lstStyle/>
          <a:p>
            <a:r>
              <a:rPr lang="en-CA" dirty="0" smtClean="0"/>
              <a:t>1.1</a:t>
            </a:r>
            <a:endParaRPr lang="en-CA" dirty="0"/>
          </a:p>
        </p:txBody>
      </p:sp>
    </p:spTree>
    <p:extLst>
      <p:ext uri="{BB962C8B-B14F-4D97-AF65-F5344CB8AC3E}">
        <p14:creationId xmlns:p14="http://schemas.microsoft.com/office/powerpoint/2010/main" val="3895817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2122" y="1308683"/>
            <a:ext cx="10570128" cy="5016758"/>
          </a:xfrm>
          <a:prstGeom prst="rect">
            <a:avLst/>
          </a:prstGeom>
        </p:spPr>
        <p:txBody>
          <a:bodyPr wrap="square">
            <a:spAutoFit/>
          </a:bodyPr>
          <a:lstStyle/>
          <a:p>
            <a:pPr>
              <a:spcAft>
                <a:spcPts val="0"/>
              </a:spcAft>
            </a:pPr>
            <a:r>
              <a:rPr lang="en-CA" sz="2000" dirty="0">
                <a:solidFill>
                  <a:srgbClr val="1F497D"/>
                </a:solidFill>
                <a:latin typeface="Calibri" panose="020F0502020204030204" pitchFamily="34" charset="0"/>
                <a:ea typeface="Calibri" panose="020F0502020204030204" pitchFamily="34" charset="0"/>
              </a:rPr>
              <a:t>In Canada we do not have formal equality. We have substantive equality.  So equality is not treating people the same.  Equality is to use Equity to address and redress inequalities which include Racial Inequalities.</a:t>
            </a:r>
            <a:endParaRPr lang="en-CA" sz="2000" dirty="0">
              <a:latin typeface="Calibri" panose="020F0502020204030204" pitchFamily="34" charset="0"/>
              <a:ea typeface="Calibri" panose="020F0502020204030204" pitchFamily="34" charset="0"/>
            </a:endParaRPr>
          </a:p>
          <a:p>
            <a:pPr>
              <a:spcAft>
                <a:spcPts val="0"/>
              </a:spcAft>
            </a:pPr>
            <a:r>
              <a:rPr lang="en-CA" sz="2000" dirty="0">
                <a:solidFill>
                  <a:srgbClr val="1F497D"/>
                </a:solidFill>
                <a:latin typeface="Calibri" panose="020F0502020204030204" pitchFamily="34" charset="0"/>
                <a:ea typeface="Calibri" panose="020F0502020204030204" pitchFamily="34" charset="0"/>
              </a:rPr>
              <a:t> </a:t>
            </a:r>
            <a:endParaRPr lang="en-CA" sz="2000" dirty="0">
              <a:latin typeface="Calibri" panose="020F0502020204030204" pitchFamily="34" charset="0"/>
              <a:ea typeface="Calibri" panose="020F0502020204030204" pitchFamily="34" charset="0"/>
            </a:endParaRPr>
          </a:p>
          <a:p>
            <a:pPr marL="457200" indent="-457200">
              <a:spcAft>
                <a:spcPts val="0"/>
              </a:spcAft>
              <a:buAutoNum type="arabicPeriod"/>
            </a:pPr>
            <a:r>
              <a:rPr lang="en-CA" sz="2000" dirty="0">
                <a:solidFill>
                  <a:srgbClr val="1F497D"/>
                </a:solidFill>
                <a:latin typeface="Calibri" panose="020F0502020204030204" pitchFamily="34" charset="0"/>
                <a:ea typeface="Calibri" panose="020F0502020204030204" pitchFamily="34" charset="0"/>
              </a:rPr>
              <a:t>Disaggregated data in the Federal Public Service (since 2017)  gives irrevocable evidence that Black Employees are the most stagnated and face the largest barriers to career advancement and entry into the EX cadre. </a:t>
            </a:r>
          </a:p>
          <a:p>
            <a:pPr lvl="1"/>
            <a:r>
              <a:rPr lang="en-CA" sz="2000" b="1" dirty="0">
                <a:solidFill>
                  <a:srgbClr val="1F497D"/>
                </a:solidFill>
                <a:latin typeface="Calibri" panose="020F0502020204030204" pitchFamily="34" charset="0"/>
                <a:ea typeface="Calibri" panose="020F0502020204030204" pitchFamily="34" charset="0"/>
              </a:rPr>
              <a:t>ACTION</a:t>
            </a:r>
            <a:r>
              <a:rPr lang="en-CA" sz="2000" dirty="0">
                <a:solidFill>
                  <a:srgbClr val="1F497D"/>
                </a:solidFill>
                <a:latin typeface="Calibri" panose="020F0502020204030204" pitchFamily="34" charset="0"/>
                <a:ea typeface="Calibri" panose="020F0502020204030204" pitchFamily="34" charset="0"/>
              </a:rPr>
              <a:t> – Implement the Clerk’s Call to Action for Black Employees. </a:t>
            </a:r>
          </a:p>
          <a:p>
            <a:pPr marL="457200" indent="-457200">
              <a:spcAft>
                <a:spcPts val="0"/>
              </a:spcAft>
              <a:buAutoNum type="arabicPeriod"/>
            </a:pPr>
            <a:endParaRPr lang="en-CA" sz="2000" dirty="0">
              <a:solidFill>
                <a:srgbClr val="1F497D"/>
              </a:solidFill>
              <a:latin typeface="Calibri" panose="020F0502020204030204" pitchFamily="34" charset="0"/>
              <a:ea typeface="Calibri" panose="020F0502020204030204" pitchFamily="34" charset="0"/>
            </a:endParaRPr>
          </a:p>
          <a:p>
            <a:pPr marL="457200" indent="-457200">
              <a:spcAft>
                <a:spcPts val="0"/>
              </a:spcAft>
              <a:buAutoNum type="arabicPeriod"/>
            </a:pPr>
            <a:r>
              <a:rPr lang="en-CA" sz="2000" dirty="0">
                <a:solidFill>
                  <a:srgbClr val="1F497D"/>
                </a:solidFill>
                <a:latin typeface="Calibri" panose="020F0502020204030204" pitchFamily="34" charset="0"/>
                <a:ea typeface="Calibri" panose="020F0502020204030204" pitchFamily="34" charset="0"/>
              </a:rPr>
              <a:t>We require leaders competent in Racial Equity and Anti-Racism. </a:t>
            </a:r>
          </a:p>
          <a:p>
            <a:pPr lvl="1"/>
            <a:r>
              <a:rPr lang="en-CA" sz="2000" b="1" dirty="0">
                <a:solidFill>
                  <a:srgbClr val="1F497D"/>
                </a:solidFill>
                <a:latin typeface="Calibri" panose="020F0502020204030204" pitchFamily="34" charset="0"/>
                <a:ea typeface="Calibri" panose="020F0502020204030204" pitchFamily="34" charset="0"/>
              </a:rPr>
              <a:t>ACTION</a:t>
            </a:r>
            <a:r>
              <a:rPr lang="en-CA" sz="2000" dirty="0">
                <a:solidFill>
                  <a:srgbClr val="1F497D"/>
                </a:solidFill>
                <a:latin typeface="Calibri" panose="020F0502020204030204" pitchFamily="34" charset="0"/>
                <a:ea typeface="Calibri" panose="020F0502020204030204" pitchFamily="34" charset="0"/>
              </a:rPr>
              <a:t> – Add a Key Leadership Competency on Racial Equity and Anti-Racism for Executives. </a:t>
            </a:r>
          </a:p>
          <a:p>
            <a:pPr marL="457200" indent="-457200">
              <a:spcAft>
                <a:spcPts val="0"/>
              </a:spcAft>
              <a:buAutoNum type="arabicPeriod"/>
            </a:pPr>
            <a:endParaRPr lang="en-CA" sz="2000" dirty="0">
              <a:solidFill>
                <a:srgbClr val="1F497D"/>
              </a:solidFill>
              <a:latin typeface="Calibri" panose="020F0502020204030204" pitchFamily="34" charset="0"/>
              <a:ea typeface="Calibri" panose="020F0502020204030204" pitchFamily="34" charset="0"/>
            </a:endParaRPr>
          </a:p>
          <a:p>
            <a:pPr marL="457200" indent="-457200">
              <a:spcAft>
                <a:spcPts val="0"/>
              </a:spcAft>
              <a:buAutoNum type="arabicPeriod"/>
            </a:pPr>
            <a:r>
              <a:rPr lang="en-CA" sz="2000" dirty="0">
                <a:solidFill>
                  <a:srgbClr val="1F497D"/>
                </a:solidFill>
                <a:latin typeface="Calibri" panose="020F0502020204030204" pitchFamily="34" charset="0"/>
                <a:ea typeface="Calibri" panose="020F0502020204030204" pitchFamily="34" charset="0"/>
              </a:rPr>
              <a:t>Racism causes adverse effects on the Mental Health and Psychological Safety of Racialized Groups at a cost of  Billions of Dollars.  </a:t>
            </a:r>
          </a:p>
          <a:p>
            <a:pPr lvl="1"/>
            <a:r>
              <a:rPr lang="en-CA" sz="2000" b="1" dirty="0">
                <a:solidFill>
                  <a:srgbClr val="1F497D"/>
                </a:solidFill>
                <a:latin typeface="Calibri" panose="020F0502020204030204" pitchFamily="34" charset="0"/>
                <a:ea typeface="Calibri" panose="020F0502020204030204" pitchFamily="34" charset="0"/>
              </a:rPr>
              <a:t>ACTION</a:t>
            </a:r>
            <a:r>
              <a:rPr lang="en-CA" sz="2000" dirty="0">
                <a:solidFill>
                  <a:srgbClr val="1F497D"/>
                </a:solidFill>
                <a:latin typeface="Calibri" panose="020F0502020204030204" pitchFamily="34" charset="0"/>
                <a:ea typeface="Calibri" panose="020F0502020204030204" pitchFamily="34" charset="0"/>
              </a:rPr>
              <a:t> – Add Anti-Racism to the National Standard for the Psychological Health and Safety for Canadian Workplaces.</a:t>
            </a:r>
            <a:endParaRPr lang="en-CA" sz="2000" dirty="0">
              <a:latin typeface="Calibri" panose="020F0502020204030204" pitchFamily="34" charset="0"/>
              <a:ea typeface="Calibri" panose="020F0502020204030204" pitchFamily="34" charset="0"/>
            </a:endParaRPr>
          </a:p>
        </p:txBody>
      </p:sp>
      <p:sp>
        <p:nvSpPr>
          <p:cNvPr id="2" name="TextBox 1"/>
          <p:cNvSpPr txBox="1"/>
          <p:nvPr/>
        </p:nvSpPr>
        <p:spPr>
          <a:xfrm>
            <a:off x="2508308" y="545284"/>
            <a:ext cx="6005940" cy="1200329"/>
          </a:xfrm>
          <a:prstGeom prst="rect">
            <a:avLst/>
          </a:prstGeom>
          <a:noFill/>
        </p:spPr>
        <p:txBody>
          <a:bodyPr wrap="none" rtlCol="0">
            <a:spAutoFit/>
          </a:bodyPr>
          <a:lstStyle/>
          <a:p>
            <a:r>
              <a:rPr lang="en-CA" sz="3600" dirty="0"/>
              <a:t>What are the Main Takeaways</a:t>
            </a:r>
            <a:r>
              <a:rPr lang="en-US" sz="3600" dirty="0"/>
              <a:t>?</a:t>
            </a:r>
          </a:p>
          <a:p>
            <a:r>
              <a:rPr lang="en-CA" sz="3600" dirty="0"/>
              <a:t> </a:t>
            </a:r>
          </a:p>
        </p:txBody>
      </p:sp>
      <p:sp>
        <p:nvSpPr>
          <p:cNvPr id="4" name="TextBox 3"/>
          <p:cNvSpPr txBox="1"/>
          <p:nvPr/>
        </p:nvSpPr>
        <p:spPr>
          <a:xfrm>
            <a:off x="369116" y="503339"/>
            <a:ext cx="476412" cy="369332"/>
          </a:xfrm>
          <a:prstGeom prst="rect">
            <a:avLst/>
          </a:prstGeom>
          <a:solidFill>
            <a:schemeClr val="accent2">
              <a:lumMod val="20000"/>
              <a:lumOff val="80000"/>
            </a:schemeClr>
          </a:solidFill>
        </p:spPr>
        <p:txBody>
          <a:bodyPr wrap="none" rtlCol="0">
            <a:spAutoFit/>
          </a:bodyPr>
          <a:lstStyle/>
          <a:p>
            <a:r>
              <a:rPr lang="en-CA" dirty="0" smtClean="0"/>
              <a:t>1.2</a:t>
            </a:r>
            <a:endParaRPr lang="en-CA" dirty="0"/>
          </a:p>
        </p:txBody>
      </p:sp>
    </p:spTree>
    <p:extLst>
      <p:ext uri="{BB962C8B-B14F-4D97-AF65-F5344CB8AC3E}">
        <p14:creationId xmlns:p14="http://schemas.microsoft.com/office/powerpoint/2010/main" val="3660754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3023" y="398681"/>
            <a:ext cx="8061820" cy="918391"/>
          </a:xfrm>
        </p:spPr>
        <p:txBody>
          <a:bodyPr>
            <a:normAutofit/>
          </a:bodyPr>
          <a:lstStyle/>
          <a:p>
            <a:pPr algn="ctr"/>
            <a:r>
              <a:rPr lang="en-CA" sz="2400" b="1" dirty="0"/>
              <a:t>Unit 1: </a:t>
            </a:r>
            <a:r>
              <a:rPr lang="en-CA" sz="2400" dirty="0"/>
              <a:t>Substantive Equality </a:t>
            </a:r>
            <a:r>
              <a:rPr lang="en-CA" b="1" dirty="0"/>
              <a:t/>
            </a:r>
            <a:br>
              <a:rPr lang="en-CA" b="1" dirty="0"/>
            </a:br>
            <a:r>
              <a:rPr lang="en-CA" sz="2400" dirty="0"/>
              <a:t> is NOT treating all the same</a:t>
            </a:r>
          </a:p>
        </p:txBody>
      </p:sp>
      <p:pic>
        <p:nvPicPr>
          <p:cNvPr id="3" name="Content Placeholder 4"/>
          <p:cNvPicPr>
            <a:picLocks noChangeAspect="1"/>
          </p:cNvPicPr>
          <p:nvPr/>
        </p:nvPicPr>
        <p:blipFill>
          <a:blip r:embed="rId3"/>
          <a:stretch>
            <a:fillRect/>
          </a:stretch>
        </p:blipFill>
        <p:spPr>
          <a:xfrm>
            <a:off x="1410838" y="3372373"/>
            <a:ext cx="2127577" cy="3027787"/>
          </a:xfrm>
          <a:prstGeom prst="rect">
            <a:avLst/>
          </a:prstGeom>
        </p:spPr>
      </p:pic>
      <p:sp>
        <p:nvSpPr>
          <p:cNvPr id="5" name="TextBox 4"/>
          <p:cNvSpPr txBox="1"/>
          <p:nvPr/>
        </p:nvSpPr>
        <p:spPr>
          <a:xfrm>
            <a:off x="838200" y="1487072"/>
            <a:ext cx="3881081" cy="923330"/>
          </a:xfrm>
          <a:prstGeom prst="rect">
            <a:avLst/>
          </a:prstGeom>
          <a:noFill/>
        </p:spPr>
        <p:txBody>
          <a:bodyPr wrap="square" rtlCol="0">
            <a:spAutoFit/>
          </a:bodyPr>
          <a:lstStyle/>
          <a:p>
            <a:r>
              <a:rPr lang="en-CA" dirty="0">
                <a:solidFill>
                  <a:srgbClr val="FF0000"/>
                </a:solidFill>
              </a:rPr>
              <a:t>This is a violation of the Duty to Accommodate consistent with the Canadian Human Rights Act</a:t>
            </a:r>
          </a:p>
        </p:txBody>
      </p:sp>
      <p:sp>
        <p:nvSpPr>
          <p:cNvPr id="6" name="Rectangle 5"/>
          <p:cNvSpPr/>
          <p:nvPr/>
        </p:nvSpPr>
        <p:spPr>
          <a:xfrm>
            <a:off x="5060701" y="1885302"/>
            <a:ext cx="6096000" cy="3970318"/>
          </a:xfrm>
          <a:prstGeom prst="rect">
            <a:avLst/>
          </a:prstGeom>
        </p:spPr>
        <p:txBody>
          <a:bodyPr>
            <a:spAutoFit/>
          </a:bodyPr>
          <a:lstStyle/>
          <a:p>
            <a:r>
              <a:rPr lang="en-US" b="1" dirty="0">
                <a:hlinkClick r:id="rId4"/>
              </a:rPr>
              <a:t>How do you establish a bona fide occupational requirement?</a:t>
            </a:r>
            <a:endParaRPr lang="en-US" b="1" dirty="0"/>
          </a:p>
          <a:p>
            <a:r>
              <a:rPr lang="fr-FR" b="1" dirty="0">
                <a:hlinkClick r:id="rId5"/>
              </a:rPr>
              <a:t>Comment établir une exigence professionnelle justifiée?</a:t>
            </a:r>
            <a:endParaRPr lang="fr-FR" b="1" dirty="0"/>
          </a:p>
          <a:p>
            <a:endParaRPr lang="en-US" b="1" dirty="0"/>
          </a:p>
          <a:p>
            <a:r>
              <a:rPr lang="en-US" dirty="0"/>
              <a:t>The Supreme Court of Canada established a three-step process (</a:t>
            </a:r>
            <a:r>
              <a:rPr lang="en-US" dirty="0" err="1"/>
              <a:t>Meiorin</a:t>
            </a:r>
            <a:r>
              <a:rPr lang="en-US" dirty="0"/>
              <a:t> and </a:t>
            </a:r>
            <a:r>
              <a:rPr lang="en-US" dirty="0" err="1"/>
              <a:t>Grismer</a:t>
            </a:r>
            <a:r>
              <a:rPr lang="en-US" dirty="0"/>
              <a:t> cases, both in 1999) / </a:t>
            </a:r>
            <a:r>
              <a:rPr lang="fr-FR" dirty="0"/>
              <a:t>La Cour suprême du Canada (arrêts </a:t>
            </a:r>
            <a:r>
              <a:rPr lang="fr-FR" i="1" dirty="0" err="1"/>
              <a:t>Meiorin</a:t>
            </a:r>
            <a:r>
              <a:rPr lang="fr-FR" dirty="0"/>
              <a:t> et </a:t>
            </a:r>
            <a:r>
              <a:rPr lang="fr-FR" i="1" dirty="0" err="1"/>
              <a:t>Grismer</a:t>
            </a:r>
            <a:r>
              <a:rPr lang="fr-FR" dirty="0"/>
              <a:t>, 1999) a établi un processus comprenant les trois étapes </a:t>
            </a:r>
            <a:r>
              <a:rPr lang="en-US" dirty="0"/>
              <a:t>:</a:t>
            </a:r>
          </a:p>
          <a:p>
            <a:endParaRPr lang="en-US" dirty="0"/>
          </a:p>
          <a:p>
            <a:pPr marL="342900" indent="-342900">
              <a:buFont typeface="+mj-lt"/>
              <a:buAutoNum type="arabicPeriod"/>
            </a:pPr>
            <a:r>
              <a:rPr lang="en-US" dirty="0"/>
              <a:t>It is connected to the performance of the job;</a:t>
            </a:r>
          </a:p>
          <a:p>
            <a:pPr marL="342900" indent="-342900">
              <a:buFont typeface="+mj-lt"/>
              <a:buAutoNum type="arabicPeriod"/>
            </a:pPr>
            <a:r>
              <a:rPr lang="en-US" dirty="0"/>
              <a:t>It is necessary to fulfill the work-related purpose; and</a:t>
            </a:r>
          </a:p>
          <a:p>
            <a:pPr marL="342900" indent="-342900">
              <a:buFont typeface="+mj-lt"/>
              <a:buAutoNum type="arabicPeriod"/>
            </a:pPr>
            <a:r>
              <a:rPr lang="en-US" dirty="0"/>
              <a:t>It is reasonably necessary to do the work.</a:t>
            </a:r>
          </a:p>
          <a:p>
            <a:pPr marL="342900" indent="-342900">
              <a:buFont typeface="+mj-lt"/>
              <a:buAutoNum type="arabicPeriod"/>
            </a:pPr>
            <a:endParaRPr lang="en-US" dirty="0"/>
          </a:p>
          <a:p>
            <a:endParaRPr lang="fr-FR" b="1" dirty="0"/>
          </a:p>
          <a:p>
            <a:endParaRPr lang="en-US" dirty="0"/>
          </a:p>
        </p:txBody>
      </p:sp>
      <p:sp>
        <p:nvSpPr>
          <p:cNvPr id="7" name="TextBox 6"/>
          <p:cNvSpPr txBox="1"/>
          <p:nvPr/>
        </p:nvSpPr>
        <p:spPr>
          <a:xfrm>
            <a:off x="369116" y="503339"/>
            <a:ext cx="476412" cy="369332"/>
          </a:xfrm>
          <a:prstGeom prst="rect">
            <a:avLst/>
          </a:prstGeom>
          <a:solidFill>
            <a:schemeClr val="accent2">
              <a:lumMod val="20000"/>
              <a:lumOff val="80000"/>
            </a:schemeClr>
          </a:solidFill>
        </p:spPr>
        <p:txBody>
          <a:bodyPr wrap="none" rtlCol="0">
            <a:spAutoFit/>
          </a:bodyPr>
          <a:lstStyle/>
          <a:p>
            <a:r>
              <a:rPr lang="en-CA" dirty="0" smtClean="0"/>
              <a:t>1.3</a:t>
            </a:r>
            <a:endParaRPr lang="en-CA" dirty="0"/>
          </a:p>
        </p:txBody>
      </p:sp>
    </p:spTree>
    <p:extLst>
      <p:ext uri="{BB962C8B-B14F-4D97-AF65-F5344CB8AC3E}">
        <p14:creationId xmlns:p14="http://schemas.microsoft.com/office/powerpoint/2010/main" val="3091976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6796" y="390292"/>
            <a:ext cx="9831376" cy="1325563"/>
          </a:xfrm>
        </p:spPr>
        <p:txBody>
          <a:bodyPr>
            <a:normAutofit fontScale="90000"/>
          </a:bodyPr>
          <a:lstStyle/>
          <a:p>
            <a:pPr algn="ctr"/>
            <a:r>
              <a:rPr lang="en-CA" sz="4000" dirty="0">
                <a:latin typeface="+mn-lt"/>
              </a:rPr>
              <a:t>Equity is a means to substantive Equality/ </a:t>
            </a:r>
            <a:br>
              <a:rPr lang="en-CA" sz="4000" dirty="0">
                <a:latin typeface="+mn-lt"/>
              </a:rPr>
            </a:br>
            <a:r>
              <a:rPr lang="fr-FR" altLang="en-US" sz="4000" dirty="0">
                <a:solidFill>
                  <a:srgbClr val="202124"/>
                </a:solidFill>
                <a:latin typeface="+mn-lt"/>
              </a:rPr>
              <a:t>L'équité est un moyen d'atteindre une égalité</a:t>
            </a:r>
            <a:r>
              <a:rPr lang="fr-FR" altLang="en-US" sz="4000" dirty="0">
                <a:latin typeface="+mn-lt"/>
              </a:rPr>
              <a:t> </a:t>
            </a:r>
            <a:r>
              <a:rPr lang="en-CA" sz="4000" dirty="0" err="1">
                <a:latin typeface="+mn-lt"/>
              </a:rPr>
              <a:t>réelle</a:t>
            </a:r>
            <a:r>
              <a:rPr lang="fr-FR" altLang="en-US" sz="2400" dirty="0">
                <a:latin typeface="Arial" panose="020B0604020202020204" pitchFamily="34" charset="0"/>
              </a:rPr>
              <a:t/>
            </a:r>
            <a:br>
              <a:rPr lang="fr-FR" altLang="en-US" sz="2400" dirty="0">
                <a:latin typeface="Arial" panose="020B0604020202020204" pitchFamily="34" charset="0"/>
              </a:rPr>
            </a:br>
            <a:endParaRPr lang="en-CA" sz="3200" dirty="0"/>
          </a:p>
        </p:txBody>
      </p:sp>
      <p:pic>
        <p:nvPicPr>
          <p:cNvPr id="4" name="Content Placeholder 4"/>
          <p:cNvPicPr>
            <a:picLocks noChangeAspect="1"/>
          </p:cNvPicPr>
          <p:nvPr/>
        </p:nvPicPr>
        <p:blipFill>
          <a:blip r:embed="rId2"/>
          <a:stretch>
            <a:fillRect/>
          </a:stretch>
        </p:blipFill>
        <p:spPr>
          <a:xfrm>
            <a:off x="3106969" y="2279346"/>
            <a:ext cx="2510409" cy="2899680"/>
          </a:xfrm>
          <a:prstGeom prst="rect">
            <a:avLst/>
          </a:prstGeom>
        </p:spPr>
      </p:pic>
      <p:pic>
        <p:nvPicPr>
          <p:cNvPr id="5" name="Content Placeholder 4"/>
          <p:cNvPicPr>
            <a:picLocks noChangeAspect="1"/>
          </p:cNvPicPr>
          <p:nvPr/>
        </p:nvPicPr>
        <p:blipFill>
          <a:blip r:embed="rId3"/>
          <a:stretch>
            <a:fillRect/>
          </a:stretch>
        </p:blipFill>
        <p:spPr>
          <a:xfrm>
            <a:off x="9052046" y="1933725"/>
            <a:ext cx="2043218" cy="3245301"/>
          </a:xfrm>
          <a:prstGeom prst="rect">
            <a:avLst/>
          </a:prstGeom>
        </p:spPr>
      </p:pic>
      <p:sp>
        <p:nvSpPr>
          <p:cNvPr id="3" name="TextBox 2"/>
          <p:cNvSpPr txBox="1"/>
          <p:nvPr/>
        </p:nvSpPr>
        <p:spPr>
          <a:xfrm>
            <a:off x="405552" y="2279346"/>
            <a:ext cx="2457973" cy="1523494"/>
          </a:xfrm>
          <a:prstGeom prst="rect">
            <a:avLst/>
          </a:prstGeom>
          <a:solidFill>
            <a:schemeClr val="accent2">
              <a:lumMod val="20000"/>
              <a:lumOff val="80000"/>
            </a:schemeClr>
          </a:solidFill>
        </p:spPr>
        <p:txBody>
          <a:bodyPr wrap="square" rtlCol="0">
            <a:spAutoFit/>
          </a:bodyPr>
          <a:lstStyle/>
          <a:p>
            <a:pPr algn="ctr"/>
            <a:r>
              <a:rPr lang="en-CA" sz="2300" dirty="0"/>
              <a:t>Address Barriers</a:t>
            </a:r>
          </a:p>
          <a:p>
            <a:pPr algn="ctr"/>
            <a:r>
              <a:rPr lang="en-CA" sz="2300" dirty="0"/>
              <a:t>e.g., EQUITY</a:t>
            </a:r>
          </a:p>
          <a:p>
            <a:pPr algn="ctr"/>
            <a:r>
              <a:rPr lang="en-CA" sz="2300" dirty="0"/>
              <a:t>Special Measures</a:t>
            </a:r>
          </a:p>
          <a:p>
            <a:endParaRPr lang="en-CA" sz="2400" dirty="0"/>
          </a:p>
        </p:txBody>
      </p:sp>
      <p:sp>
        <p:nvSpPr>
          <p:cNvPr id="6" name="TextBox 5"/>
          <p:cNvSpPr txBox="1"/>
          <p:nvPr/>
        </p:nvSpPr>
        <p:spPr>
          <a:xfrm>
            <a:off x="6244035" y="1933725"/>
            <a:ext cx="2374288" cy="1200329"/>
          </a:xfrm>
          <a:prstGeom prst="rect">
            <a:avLst/>
          </a:prstGeom>
          <a:solidFill>
            <a:schemeClr val="accent2">
              <a:lumMod val="20000"/>
              <a:lumOff val="80000"/>
            </a:schemeClr>
          </a:solidFill>
        </p:spPr>
        <p:txBody>
          <a:bodyPr wrap="square" rtlCol="0">
            <a:spAutoFit/>
          </a:bodyPr>
          <a:lstStyle/>
          <a:p>
            <a:pPr algn="ctr"/>
            <a:r>
              <a:rPr lang="en-CA" sz="2400" dirty="0"/>
              <a:t>Remove Barriers</a:t>
            </a:r>
          </a:p>
          <a:p>
            <a:pPr algn="ctr"/>
            <a:r>
              <a:rPr lang="en-CA" sz="2400" dirty="0"/>
              <a:t>e.g., EQUITY</a:t>
            </a:r>
          </a:p>
          <a:p>
            <a:pPr algn="ctr"/>
            <a:r>
              <a:rPr lang="en-CA" sz="2400" dirty="0"/>
              <a:t>Program</a:t>
            </a:r>
          </a:p>
        </p:txBody>
      </p:sp>
      <p:sp>
        <p:nvSpPr>
          <p:cNvPr id="8" name="Rectangle 2"/>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F3091EE0-B266-469C-9E17-0811966A0138}"/>
              </a:ext>
            </a:extLst>
          </p:cNvPr>
          <p:cNvSpPr txBox="1"/>
          <p:nvPr/>
        </p:nvSpPr>
        <p:spPr>
          <a:xfrm>
            <a:off x="405552" y="3887026"/>
            <a:ext cx="2457974" cy="1508105"/>
          </a:xfrm>
          <a:prstGeom prst="rect">
            <a:avLst/>
          </a:prstGeom>
          <a:solidFill>
            <a:schemeClr val="accent2">
              <a:lumMod val="20000"/>
              <a:lumOff val="80000"/>
            </a:schemeClr>
          </a:solidFill>
        </p:spPr>
        <p:txBody>
          <a:bodyPr wrap="square" rtlCol="0">
            <a:spAutoFit/>
          </a:bodyPr>
          <a:lstStyle/>
          <a:p>
            <a:r>
              <a:rPr lang="fr-FR" sz="2300" dirty="0"/>
              <a:t>S'attaquer aux obstacles</a:t>
            </a:r>
          </a:p>
          <a:p>
            <a:r>
              <a:rPr lang="fr-FR" sz="2300" dirty="0"/>
              <a:t>p. ex., ÉQUITÉ</a:t>
            </a:r>
          </a:p>
          <a:p>
            <a:r>
              <a:rPr lang="fr-FR" sz="2300" dirty="0"/>
              <a:t>Mesures spéciales</a:t>
            </a:r>
            <a:endParaRPr lang="en-CA" sz="2300" dirty="0"/>
          </a:p>
        </p:txBody>
      </p:sp>
      <p:sp>
        <p:nvSpPr>
          <p:cNvPr id="10" name="TextBox 9">
            <a:extLst>
              <a:ext uri="{FF2B5EF4-FFF2-40B4-BE49-F238E27FC236}">
                <a16:creationId xmlns:a16="http://schemas.microsoft.com/office/drawing/2014/main" id="{A0BB260E-5514-4756-B164-C80F3D8EF6A1}"/>
              </a:ext>
            </a:extLst>
          </p:cNvPr>
          <p:cNvSpPr txBox="1"/>
          <p:nvPr/>
        </p:nvSpPr>
        <p:spPr>
          <a:xfrm>
            <a:off x="6244035" y="3556375"/>
            <a:ext cx="2374288" cy="1938992"/>
          </a:xfrm>
          <a:prstGeom prst="rect">
            <a:avLst/>
          </a:prstGeom>
          <a:solidFill>
            <a:schemeClr val="accent2">
              <a:lumMod val="20000"/>
              <a:lumOff val="80000"/>
            </a:schemeClr>
          </a:solidFill>
        </p:spPr>
        <p:txBody>
          <a:bodyPr wrap="square" rtlCol="0">
            <a:spAutoFit/>
          </a:bodyPr>
          <a:lstStyle/>
          <a:p>
            <a:pPr algn="ctr"/>
            <a:r>
              <a:rPr lang="fr-FR" sz="2400" dirty="0"/>
              <a:t>Retirer les barrières</a:t>
            </a:r>
          </a:p>
          <a:p>
            <a:pPr algn="ctr"/>
            <a:r>
              <a:rPr lang="fr-FR" sz="2400" dirty="0"/>
              <a:t>p. ex.</a:t>
            </a:r>
          </a:p>
          <a:p>
            <a:pPr algn="ctr"/>
            <a:r>
              <a:rPr lang="fr-FR" sz="2400" dirty="0"/>
              <a:t>Programme </a:t>
            </a:r>
            <a:br>
              <a:rPr lang="fr-FR" sz="2400" dirty="0"/>
            </a:br>
            <a:r>
              <a:rPr lang="fr-FR" sz="2400" dirty="0"/>
              <a:t>d’équité</a:t>
            </a:r>
            <a:endParaRPr lang="en-CA" sz="2400" dirty="0"/>
          </a:p>
        </p:txBody>
      </p:sp>
      <p:sp>
        <p:nvSpPr>
          <p:cNvPr id="11" name="TextBox 10"/>
          <p:cNvSpPr txBox="1"/>
          <p:nvPr/>
        </p:nvSpPr>
        <p:spPr>
          <a:xfrm>
            <a:off x="369116" y="503339"/>
            <a:ext cx="476412" cy="369332"/>
          </a:xfrm>
          <a:prstGeom prst="rect">
            <a:avLst/>
          </a:prstGeom>
          <a:solidFill>
            <a:schemeClr val="accent2">
              <a:lumMod val="20000"/>
              <a:lumOff val="80000"/>
            </a:schemeClr>
          </a:solidFill>
        </p:spPr>
        <p:txBody>
          <a:bodyPr wrap="none" rtlCol="0">
            <a:spAutoFit/>
          </a:bodyPr>
          <a:lstStyle/>
          <a:p>
            <a:r>
              <a:rPr lang="en-CA" dirty="0" smtClean="0"/>
              <a:t>1.4</a:t>
            </a:r>
            <a:endParaRPr lang="en-CA" dirty="0"/>
          </a:p>
        </p:txBody>
      </p:sp>
    </p:spTree>
    <p:extLst>
      <p:ext uri="{BB962C8B-B14F-4D97-AF65-F5344CB8AC3E}">
        <p14:creationId xmlns:p14="http://schemas.microsoft.com/office/powerpoint/2010/main" val="14351993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5420</TotalTime>
  <Words>4605</Words>
  <Application>Microsoft Office PowerPoint</Application>
  <PresentationFormat>Widescreen</PresentationFormat>
  <Paragraphs>742</Paragraphs>
  <Slides>41</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Calibri</vt:lpstr>
      <vt:lpstr>Calibri Light</vt:lpstr>
      <vt:lpstr>Cambria Math</vt:lpstr>
      <vt:lpstr>Colonna MT</vt:lpstr>
      <vt:lpstr>MinionPro-Regular</vt:lpstr>
      <vt:lpstr>Times New Roman</vt:lpstr>
      <vt:lpstr>Wingdings</vt:lpstr>
      <vt:lpstr>Office Theme</vt:lpstr>
      <vt:lpstr> Equity, Anti-Racism and Mental Health in the Federal Public Service Équité, antiracisme et santé mentale dans la fonction publique fédérale</vt:lpstr>
      <vt:lpstr>PowerPoint Presentation</vt:lpstr>
      <vt:lpstr>Dedication of this Webinar</vt:lpstr>
      <vt:lpstr>Slogans for Equity and Anti-Racism</vt:lpstr>
      <vt:lpstr>PowerPoint Presentation</vt:lpstr>
      <vt:lpstr>PowerPoint Presentation</vt:lpstr>
      <vt:lpstr>PowerPoint Presentation</vt:lpstr>
      <vt:lpstr>Unit 1: Substantive Equality   is NOT treating all the same</vt:lpstr>
      <vt:lpstr>Equity is a means to substantive Equality/  L'équité est un moyen d'atteindre une égalité réelle </vt:lpstr>
      <vt:lpstr>Purpose of the Employment Equity  Act/  Objet de la Loi sur l’équité en matière d’emploi </vt:lpstr>
      <vt:lpstr>Data that affects Public Servants differently depending on their Race</vt:lpstr>
      <vt:lpstr>Unit 2: Barriers to enter EX Cadre and Stagnation in the Federal Public Service – A Comparison of Black Employees with EE Groups</vt:lpstr>
      <vt:lpstr>PowerPoint Presentation</vt:lpstr>
      <vt:lpstr>PowerPoint Presentation</vt:lpstr>
      <vt:lpstr>Disproportionality Index to compare groups – What is different between Groups A and B</vt:lpstr>
      <vt:lpstr>PowerPoint Presentation</vt:lpstr>
      <vt:lpstr>PowerPoint Presentation</vt:lpstr>
      <vt:lpstr>PowerPoint Presentation</vt:lpstr>
      <vt:lpstr>Unit 3: Use of Disproportionality Indexes for Salary Range Representation to examine Stagnation and Barriers to Career Advancement</vt:lpstr>
      <vt:lpstr>Comparison of Representation of Black Employees with All Employees</vt:lpstr>
      <vt:lpstr>Disproportionality Index for Comparative Representation at different Salary Ranges from Very Low to Very High</vt:lpstr>
      <vt:lpstr>PowerPoint Presentation</vt:lpstr>
      <vt:lpstr>    The Disproportionality Index for Salary Ranges of public service of Canada employees for Black, Visible Minority Group, Indigenous Peoples and Persons with Disabilities  (as of March 31, 2021)  </vt:lpstr>
      <vt:lpstr>PowerPoint Presentation</vt:lpstr>
      <vt:lpstr>  A Comparison of the Disproportionality Index for Salary Ranges of public service of Canada employees for Black and Non-Visible Minority Group, (as of March 31, 2021)  </vt:lpstr>
      <vt:lpstr>PowerPoint Presentation</vt:lpstr>
      <vt:lpstr>PowerPoint Presentation</vt:lpstr>
      <vt:lpstr>Unit 4 - Enriching the Key Leadership Competencies (KLCs) for Executives by adding a new KLC for Racial Equity, Anti-Racism &amp; Reconciliation </vt:lpstr>
      <vt:lpstr>PowerPoint Presentation</vt:lpstr>
      <vt:lpstr>PowerPoint Presentation</vt:lpstr>
      <vt:lpstr>Estimating the mental health costs of racial discrimination</vt:lpstr>
      <vt:lpstr>PowerPoint Presentation</vt:lpstr>
      <vt:lpstr>PowerPoint Presentation</vt:lpstr>
      <vt:lpstr>Addressing and Redressing Adverse Effects of Racism  on Mental Health and Psychological Safety</vt:lpstr>
      <vt:lpstr>     Adding a new factor to  the Psychological Health &amp; Safety Standard  </vt:lpstr>
      <vt:lpstr>Identifying and Eliminating racial discrimination from the Federal Public Service  (FPS) is a Government Priority </vt:lpstr>
      <vt:lpstr> The National Psychological Health and Safety Standard – a source of systemic discrimination?  </vt:lpstr>
      <vt:lpstr>PowerPoint Presentation</vt:lpstr>
      <vt:lpstr> Unit 6 - What could members of FYN, ARAN &amp; the FPS do? </vt:lpstr>
      <vt:lpstr>Poll Questions</vt:lpstr>
      <vt:lpstr>Invitation to join the discussion Invitation à participer à la discussion</vt:lpstr>
    </vt:vector>
  </TitlesOfParts>
  <Company>Justice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Disproportionality Indexes for Salary Level Representation</dc:title>
  <dc:creator>Nicholas, Martin</dc:creator>
  <cp:lastModifiedBy>Nicholas, Martin</cp:lastModifiedBy>
  <cp:revision>141</cp:revision>
  <dcterms:created xsi:type="dcterms:W3CDTF">2022-06-10T19:04:13Z</dcterms:created>
  <dcterms:modified xsi:type="dcterms:W3CDTF">2022-10-06T15:08:14Z</dcterms:modified>
</cp:coreProperties>
</file>