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5143500" type="screen16x9"/>
  <p:notesSz cx="6858000" cy="9144000"/>
  <p:embeddedFontLst>
    <p:embeddedFont>
      <p:font typeface="Helvetica Neue" panose="020B0604020202020204" charset="0"/>
      <p:regular r:id="rId22"/>
      <p:bold r:id="rId23"/>
      <p:italic r:id="rId24"/>
      <p:boldItalic r:id="rId25"/>
    </p:embeddedFont>
    <p:embeddedFont>
      <p:font typeface="Calibri" panose="020F0502020204030204" pitchFamily="34" charset="0"/>
      <p:regular r:id="rId26"/>
      <p:bold r:id="rId27"/>
      <p:italic r:id="rId28"/>
      <p:boldItalic r:id="rId29"/>
    </p:embeddedFont>
    <p:embeddedFont>
      <p:font typeface="Roboto" panose="020B0604020202020204"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275F903-EFE1-4EA5-9F01-EE622E35187F}">
  <a:tblStyle styleId="{0275F903-EFE1-4EA5-9F01-EE622E35187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5B6C4AD4-5263-4360-8143-F6B98CE6F5B6}"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ferSingleView="1">
    <p:restoredLeft sz="15620"/>
    <p:restoredTop sz="94660"/>
  </p:normalViewPr>
  <p:slideViewPr>
    <p:cSldViewPr snapToGrid="0">
      <p:cViewPr>
        <p:scale>
          <a:sx n="120" d="100"/>
          <a:sy n="120" d="100"/>
        </p:scale>
        <p:origin x="1122" y="402"/>
      </p:cViewPr>
      <p:guideLst>
        <p:guide orient="horz" pos="1620"/>
        <p:guide pos="2880"/>
      </p:guideLst>
    </p:cSldViewPr>
  </p:slideViewPr>
  <p:notesTextViewPr>
    <p:cViewPr>
      <p:scale>
        <a:sx n="1" d="1"/>
        <a:sy n="1" d="1"/>
      </p:scale>
      <p:origin x="0" y="0"/>
    </p:cViewPr>
  </p:notesTextViewPr>
  <p:notesViewPr>
    <p:cSldViewPr snapToGrid="0">
      <p:cViewPr varScale="1">
        <p:scale>
          <a:sx n="79" d="100"/>
          <a:sy n="79" d="100"/>
        </p:scale>
        <p:origin x="288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health-infobase.canada.ca/covid-19/vaccination-coverage/"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docs.google.com/presentation/d/1QB63rjG9Z8Ce1XCFAyD4F-seX9HifBhGlEPpILLqeSA/edit?usp=sharing"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bd3e99c418_0_6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bd3e99c418_0_6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bd3e99c418_0_6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bd3e99c418_0_6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bd3e99c418_0_6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bd3e99c418_0_6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bd3e99c418_0_3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bd3e99c418_0_3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400">
              <a:solidFill>
                <a:schemeClr val="dk1"/>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 sz="1400">
                <a:solidFill>
                  <a:schemeClr val="dk1"/>
                </a:solidFill>
                <a:latin typeface="Roboto"/>
                <a:ea typeface="Roboto"/>
                <a:cs typeface="Roboto"/>
                <a:sym typeface="Roboto"/>
              </a:rPr>
              <a:t>Different types of insight: </a:t>
            </a:r>
            <a:endParaRPr sz="1400">
              <a:solidFill>
                <a:schemeClr val="dk1"/>
              </a:solidFill>
              <a:latin typeface="Roboto"/>
              <a:ea typeface="Roboto"/>
              <a:cs typeface="Roboto"/>
              <a:sym typeface="Roboto"/>
            </a:endParaRPr>
          </a:p>
          <a:p>
            <a:pPr marL="457200" lvl="0" indent="-317500" algn="l" rtl="0">
              <a:spcBef>
                <a:spcPts val="0"/>
              </a:spcBef>
              <a:spcAft>
                <a:spcPts val="0"/>
              </a:spcAft>
              <a:buClr>
                <a:schemeClr val="dk1"/>
              </a:buClr>
              <a:buSzPts val="1400"/>
              <a:buFont typeface="Roboto"/>
              <a:buChar char="-"/>
            </a:pPr>
            <a:r>
              <a:rPr lang="en" sz="1400">
                <a:solidFill>
                  <a:schemeClr val="dk1"/>
                </a:solidFill>
                <a:latin typeface="Roboto"/>
                <a:ea typeface="Roboto"/>
                <a:cs typeface="Roboto"/>
                <a:sym typeface="Roboto"/>
              </a:rPr>
              <a:t>design of the page (can’t use or find the answer)</a:t>
            </a:r>
            <a:endParaRPr sz="1400">
              <a:solidFill>
                <a:schemeClr val="dk1"/>
              </a:solidFill>
              <a:latin typeface="Roboto"/>
              <a:ea typeface="Roboto"/>
              <a:cs typeface="Roboto"/>
              <a:sym typeface="Roboto"/>
            </a:endParaRPr>
          </a:p>
          <a:p>
            <a:pPr marL="457200" lvl="0" indent="-317500" algn="l" rtl="0">
              <a:spcBef>
                <a:spcPts val="0"/>
              </a:spcBef>
              <a:spcAft>
                <a:spcPts val="0"/>
              </a:spcAft>
              <a:buClr>
                <a:schemeClr val="dk1"/>
              </a:buClr>
              <a:buSzPts val="1400"/>
              <a:buFont typeface="Roboto"/>
              <a:buChar char="-"/>
            </a:pPr>
            <a:r>
              <a:rPr lang="en" sz="1400">
                <a:solidFill>
                  <a:schemeClr val="dk1"/>
                </a:solidFill>
                <a:latin typeface="Roboto"/>
                <a:ea typeface="Roboto"/>
                <a:cs typeface="Roboto"/>
                <a:sym typeface="Roboto"/>
              </a:rPr>
              <a:t>writing (info is found, but people can’t understand or derive an answer)</a:t>
            </a:r>
            <a:endParaRPr sz="1400">
              <a:solidFill>
                <a:schemeClr val="dk1"/>
              </a:solidFill>
              <a:latin typeface="Roboto"/>
              <a:ea typeface="Roboto"/>
              <a:cs typeface="Roboto"/>
              <a:sym typeface="Roboto"/>
            </a:endParaRPr>
          </a:p>
          <a:p>
            <a:pPr marL="457200" lvl="0" indent="-317500" algn="l" rtl="0">
              <a:spcBef>
                <a:spcPts val="0"/>
              </a:spcBef>
              <a:spcAft>
                <a:spcPts val="0"/>
              </a:spcAft>
              <a:buClr>
                <a:schemeClr val="dk1"/>
              </a:buClr>
              <a:buSzPts val="1400"/>
              <a:buFont typeface="Roboto"/>
              <a:buChar char="-"/>
            </a:pPr>
            <a:r>
              <a:rPr lang="en" sz="1400">
                <a:solidFill>
                  <a:schemeClr val="dk1"/>
                </a:solidFill>
                <a:latin typeface="Roboto"/>
                <a:ea typeface="Roboto"/>
                <a:cs typeface="Roboto"/>
                <a:sym typeface="Roboto"/>
              </a:rPr>
              <a:t>content gap: info is just not covered where people expect it</a:t>
            </a:r>
            <a:endParaRPr sz="1400">
              <a:solidFill>
                <a:schemeClr val="dk1"/>
              </a:solidFill>
              <a:latin typeface="Roboto"/>
              <a:ea typeface="Roboto"/>
              <a:cs typeface="Roboto"/>
              <a:sym typeface="Roboto"/>
            </a:endParaRPr>
          </a:p>
          <a:p>
            <a:pPr marL="457200" lvl="0" indent="-317500" algn="l" rtl="0">
              <a:spcBef>
                <a:spcPts val="0"/>
              </a:spcBef>
              <a:spcAft>
                <a:spcPts val="0"/>
              </a:spcAft>
              <a:buClr>
                <a:schemeClr val="dk1"/>
              </a:buClr>
              <a:buSzPts val="1400"/>
              <a:buFont typeface="Roboto"/>
              <a:buChar char="-"/>
            </a:pPr>
            <a:r>
              <a:rPr lang="en" sz="1400">
                <a:solidFill>
                  <a:schemeClr val="dk1"/>
                </a:solidFill>
                <a:latin typeface="Roboto"/>
                <a:ea typeface="Roboto"/>
                <a:cs typeface="Roboto"/>
                <a:sym typeface="Roboto"/>
              </a:rPr>
              <a:t>policy: issue is not with the page itself, but with the program or service - this should be shared with the appropriate people</a:t>
            </a:r>
            <a:endParaRPr sz="1400" baseline="30000">
              <a:solidFill>
                <a:schemeClr val="dk1"/>
              </a:solidFill>
              <a:latin typeface="Roboto"/>
              <a:ea typeface="Roboto"/>
              <a:cs typeface="Roboto"/>
              <a:sym typeface="Roboto"/>
            </a:endParaRPr>
          </a:p>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bd3e99c418_0_3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bd3e99c418_0_3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lnSpc>
                <a:spcPct val="115000"/>
              </a:lnSpc>
              <a:spcBef>
                <a:spcPts val="0"/>
              </a:spcBef>
              <a:spcAft>
                <a:spcPts val="0"/>
              </a:spcAft>
              <a:buClr>
                <a:schemeClr val="dk1"/>
              </a:buClr>
              <a:buSzPts val="1200"/>
              <a:buFont typeface="Roboto"/>
              <a:buChar char="●"/>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bd3e99c418_0_10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bd3e99c418_0_10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Clr>
                <a:srgbClr val="595959"/>
              </a:buClr>
              <a:buSzPts val="1800"/>
              <a:buFont typeface="Calibri"/>
              <a:buChar char="●"/>
            </a:pPr>
            <a:r>
              <a:rPr lang="en" sz="1800">
                <a:solidFill>
                  <a:srgbClr val="595959"/>
                </a:solidFill>
                <a:latin typeface="Calibri"/>
                <a:ea typeface="Calibri"/>
                <a:cs typeface="Calibri"/>
                <a:sym typeface="Calibri"/>
              </a:rPr>
              <a:t>Added the user feedback tool on December 11</a:t>
            </a:r>
            <a:endParaRPr sz="1800">
              <a:solidFill>
                <a:srgbClr val="595959"/>
              </a:solidFill>
              <a:latin typeface="Calibri"/>
              <a:ea typeface="Calibri"/>
              <a:cs typeface="Calibri"/>
              <a:sym typeface="Calibri"/>
            </a:endParaRPr>
          </a:p>
          <a:p>
            <a:pPr marL="457200" lvl="0" indent="-342900" algn="l" rtl="0">
              <a:lnSpc>
                <a:spcPct val="115000"/>
              </a:lnSpc>
              <a:spcBef>
                <a:spcPts val="0"/>
              </a:spcBef>
              <a:spcAft>
                <a:spcPts val="0"/>
              </a:spcAft>
              <a:buClr>
                <a:srgbClr val="595959"/>
              </a:buClr>
              <a:buSzPts val="1800"/>
              <a:buFont typeface="Calibri"/>
              <a:buChar char="●"/>
            </a:pPr>
            <a:r>
              <a:rPr lang="en" sz="1800">
                <a:solidFill>
                  <a:srgbClr val="595959"/>
                </a:solidFill>
                <a:latin typeface="Calibri"/>
                <a:ea typeface="Calibri"/>
                <a:cs typeface="Calibri"/>
                <a:sym typeface="Calibri"/>
              </a:rPr>
              <a:t>Within a day, a clear pattern emerged from feedback - people were looking for the ingredients</a:t>
            </a:r>
            <a:endParaRPr sz="1800">
              <a:solidFill>
                <a:srgbClr val="595959"/>
              </a:solidFill>
              <a:latin typeface="Calibri"/>
              <a:ea typeface="Calibri"/>
              <a:cs typeface="Calibri"/>
              <a:sym typeface="Calibri"/>
            </a:endParaRPr>
          </a:p>
          <a:p>
            <a:pPr marL="457200" lvl="0" indent="-342900" algn="l" rtl="0">
              <a:lnSpc>
                <a:spcPct val="115000"/>
              </a:lnSpc>
              <a:spcBef>
                <a:spcPts val="0"/>
              </a:spcBef>
              <a:spcAft>
                <a:spcPts val="0"/>
              </a:spcAft>
              <a:buClr>
                <a:srgbClr val="595959"/>
              </a:buClr>
              <a:buSzPts val="1800"/>
              <a:buFont typeface="Calibri"/>
              <a:buChar char="●"/>
            </a:pPr>
            <a:r>
              <a:rPr lang="en" sz="1800">
                <a:solidFill>
                  <a:srgbClr val="595959"/>
                </a:solidFill>
                <a:latin typeface="Calibri"/>
                <a:ea typeface="Calibri"/>
                <a:cs typeface="Calibri"/>
                <a:sym typeface="Calibri"/>
              </a:rPr>
              <a:t>Quickly identified a solution to add the ingredient list</a:t>
            </a:r>
            <a:endParaRPr sz="1800">
              <a:solidFill>
                <a:srgbClr val="595959"/>
              </a:solidFill>
              <a:latin typeface="Calibri"/>
              <a:ea typeface="Calibri"/>
              <a:cs typeface="Calibri"/>
              <a:sym typeface="Calibri"/>
            </a:endParaRPr>
          </a:p>
          <a:p>
            <a:pPr marL="457200" lvl="0" indent="-342900" algn="l" rtl="0">
              <a:lnSpc>
                <a:spcPct val="115000"/>
              </a:lnSpc>
              <a:spcBef>
                <a:spcPts val="0"/>
              </a:spcBef>
              <a:spcAft>
                <a:spcPts val="0"/>
              </a:spcAft>
              <a:buClr>
                <a:srgbClr val="595959"/>
              </a:buClr>
              <a:buSzPts val="1800"/>
              <a:buFont typeface="Calibri"/>
              <a:buChar char="●"/>
            </a:pPr>
            <a:r>
              <a:rPr lang="en" sz="1800">
                <a:solidFill>
                  <a:srgbClr val="595959"/>
                </a:solidFill>
                <a:latin typeface="Calibri"/>
                <a:ea typeface="Calibri"/>
                <a:cs typeface="Calibri"/>
                <a:sym typeface="Calibri"/>
              </a:rPr>
              <a:t>Published the content</a:t>
            </a:r>
            <a:endParaRPr sz="1800">
              <a:solidFill>
                <a:srgbClr val="595959"/>
              </a:solidFill>
              <a:latin typeface="Calibri"/>
              <a:ea typeface="Calibri"/>
              <a:cs typeface="Calibri"/>
              <a:sym typeface="Calibri"/>
            </a:endParaRPr>
          </a:p>
          <a:p>
            <a:pPr marL="457200" lvl="0" indent="-342900" algn="l" rtl="0">
              <a:lnSpc>
                <a:spcPct val="115000"/>
              </a:lnSpc>
              <a:spcBef>
                <a:spcPts val="0"/>
              </a:spcBef>
              <a:spcAft>
                <a:spcPts val="0"/>
              </a:spcAft>
              <a:buClr>
                <a:srgbClr val="595959"/>
              </a:buClr>
              <a:buSzPts val="1800"/>
              <a:buFont typeface="Calibri"/>
              <a:buChar char="●"/>
            </a:pPr>
            <a:r>
              <a:rPr lang="en" sz="1800">
                <a:solidFill>
                  <a:srgbClr val="595959"/>
                </a:solidFill>
                <a:latin typeface="Calibri"/>
                <a:ea typeface="Calibri"/>
                <a:cs typeface="Calibri"/>
                <a:sym typeface="Calibri"/>
              </a:rPr>
              <a:t>Within 24 hours of adding the missing content, feedback dropped by 94%</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bd3e99c418_0_10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bd3e99c418_0_10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a:solidFill>
                <a:schemeClr val="dk1"/>
              </a:solidFill>
            </a:endParaRPr>
          </a:p>
          <a:p>
            <a:pPr marL="457200" lvl="0" indent="-298450" algn="l" rtl="0">
              <a:spcBef>
                <a:spcPts val="0"/>
              </a:spcBef>
              <a:spcAft>
                <a:spcPts val="0"/>
              </a:spcAft>
              <a:buClr>
                <a:schemeClr val="dk1"/>
              </a:buClr>
              <a:buSzPts val="1100"/>
              <a:buFont typeface="Calibri"/>
              <a:buChar char="●"/>
            </a:pPr>
            <a:r>
              <a:rPr lang="en">
                <a:solidFill>
                  <a:schemeClr val="dk1"/>
                </a:solidFill>
                <a:latin typeface="Calibri"/>
                <a:ea typeface="Calibri"/>
                <a:cs typeface="Calibri"/>
                <a:sym typeface="Calibri"/>
              </a:rPr>
              <a:t>Jan 22 - Launched </a:t>
            </a:r>
            <a:r>
              <a:rPr lang="en" u="sng">
                <a:solidFill>
                  <a:srgbClr val="0097A7"/>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vaccinations administered data page in Infobase</a:t>
            </a:r>
            <a:r>
              <a:rPr lang="en">
                <a:solidFill>
                  <a:schemeClr val="dk1"/>
                </a:solidFill>
                <a:latin typeface="Calibri"/>
                <a:ea typeface="Calibri"/>
                <a:cs typeface="Calibri"/>
                <a:sym typeface="Calibri"/>
              </a:rPr>
              <a:t> - will review in a week to see impact </a:t>
            </a:r>
            <a:endParaRPr>
              <a:solidFill>
                <a:schemeClr val="dk1"/>
              </a:solidFill>
            </a:endParaRPr>
          </a:p>
          <a:p>
            <a:pPr marL="0" lvl="0" indent="0" algn="l" rtl="0">
              <a:lnSpc>
                <a:spcPct val="115000"/>
              </a:lnSpc>
              <a:spcBef>
                <a:spcPts val="0"/>
              </a:spcBef>
              <a:spcAft>
                <a:spcPts val="0"/>
              </a:spcAft>
              <a:buNone/>
            </a:pPr>
            <a:endParaRPr sz="1000"/>
          </a:p>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bd3e99c418_0_10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 name="Google Shape;263;gbd3e99c418_0_10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bd3e99c418_0_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 name="Google Shape;268;gbd3e99c418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bd3e99c418_0_5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 name="Google Shape;274;gbd3e99c418_0_5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bd38a2f09d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bd38a2f09d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lnSpc>
                <a:spcPct val="115000"/>
              </a:lnSpc>
              <a:spcBef>
                <a:spcPts val="0"/>
              </a:spcBef>
              <a:spcAft>
                <a:spcPts val="0"/>
              </a:spcAft>
              <a:buSzPts val="1100"/>
              <a:buChar char="●"/>
            </a:pPr>
            <a:r>
              <a:rPr lang="en"/>
              <a:t>Previous deck presented in October 2020 to TMC: </a:t>
            </a:r>
            <a:r>
              <a:rPr lang="en" u="sng">
                <a:solidFill>
                  <a:schemeClr val="hlink"/>
                </a:solidFill>
                <a:hlinkClick r:id="rId3"/>
              </a:rPr>
              <a:t>https://docs.google.com/presentation/d/1QB63rjG9Z8Ce1XCFAyD4F-seX9HifBhGlEPpILLqeSA/edit?usp=sharing</a:t>
            </a:r>
            <a:r>
              <a:rPr lang="en"/>
              <a:t>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bd38a2f09d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bd38a2f09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bd38a2f09d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bd38a2f09d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bd3e99c418_0_4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bd3e99c418_0_4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Today talking about working with type 2 feedback data: downloadable data, no machine learning, no auto-tagging</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bd98e3da9a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bd98e3da9a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bd3e99c418_0_9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bd3e99c418_0_9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bd98e3da9a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bd98e3da9a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bd3e99c418_0_5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bd3e99c418_0_5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we thought we were doing: Taking data, finding patterns, and grouping similar comments together.  It sounds so simple.</a:t>
            </a:r>
            <a:endParaRPr/>
          </a:p>
          <a:p>
            <a:pPr marL="0" lvl="0" indent="0" algn="l" rtl="0">
              <a:spcBef>
                <a:spcPts val="0"/>
              </a:spcBef>
              <a:spcAft>
                <a:spcPts val="0"/>
              </a:spcAft>
              <a:buNone/>
            </a:pPr>
            <a:endParaRPr/>
          </a:p>
          <a:p>
            <a:pPr marL="0" lvl="0" indent="0" algn="l" rtl="0">
              <a:spcBef>
                <a:spcPts val="0"/>
              </a:spcBef>
              <a:spcAft>
                <a:spcPts val="0"/>
              </a:spcAft>
              <a:buNone/>
            </a:pPr>
            <a:r>
              <a:rPr lang="en"/>
              <a:t>But when we went to build our bookcase, something was missing. All we had were parts grouped into piles.  </a:t>
            </a:r>
            <a:endParaRPr/>
          </a:p>
          <a:p>
            <a:pPr marL="0" lvl="0" indent="0" algn="l" rtl="0">
              <a:spcBef>
                <a:spcPts val="0"/>
              </a:spcBef>
              <a:spcAft>
                <a:spcPts val="0"/>
              </a:spcAft>
              <a:buNone/>
            </a:pPr>
            <a:endParaRPr/>
          </a:p>
          <a:p>
            <a:pPr marL="0" lvl="0" indent="0" algn="l" rtl="0">
              <a:spcBef>
                <a:spcPts val="0"/>
              </a:spcBef>
              <a:spcAft>
                <a:spcPts val="0"/>
              </a:spcAft>
              <a:buNone/>
            </a:pPr>
            <a:r>
              <a:rPr lang="en"/>
              <a:t>The structure that you use to put the parts together (taxonomy for tagging) needs careful attention so that it can be actionable.  And everyone involved with tagging needs to understand (and agree) with the tags.</a:t>
            </a:r>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Jane Stewart will be going into the data to action piece next week.</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3000"/>
              <a:buNone/>
              <a:defRPr sz="30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atin typeface="Roboto"/>
                <a:ea typeface="Roboto"/>
                <a:cs typeface="Roboto"/>
                <a:sym typeface="Roboto"/>
              </a:defRPr>
            </a:lvl1pPr>
            <a:lvl2pPr lvl="1">
              <a:buNone/>
              <a:defRPr>
                <a:latin typeface="Roboto"/>
                <a:ea typeface="Roboto"/>
                <a:cs typeface="Roboto"/>
                <a:sym typeface="Roboto"/>
              </a:defRPr>
            </a:lvl2pPr>
            <a:lvl3pPr lvl="2">
              <a:buNone/>
              <a:defRPr>
                <a:latin typeface="Roboto"/>
                <a:ea typeface="Roboto"/>
                <a:cs typeface="Roboto"/>
                <a:sym typeface="Roboto"/>
              </a:defRPr>
            </a:lvl3pPr>
            <a:lvl4pPr lvl="3">
              <a:buNone/>
              <a:defRPr>
                <a:latin typeface="Roboto"/>
                <a:ea typeface="Roboto"/>
                <a:cs typeface="Roboto"/>
                <a:sym typeface="Roboto"/>
              </a:defRPr>
            </a:lvl4pPr>
            <a:lvl5pPr lvl="4">
              <a:buNone/>
              <a:defRPr>
                <a:latin typeface="Roboto"/>
                <a:ea typeface="Roboto"/>
                <a:cs typeface="Roboto"/>
                <a:sym typeface="Roboto"/>
              </a:defRPr>
            </a:lvl5pPr>
            <a:lvl6pPr lvl="5">
              <a:buNone/>
              <a:defRPr>
                <a:latin typeface="Roboto"/>
                <a:ea typeface="Roboto"/>
                <a:cs typeface="Roboto"/>
                <a:sym typeface="Roboto"/>
              </a:defRPr>
            </a:lvl6pPr>
            <a:lvl7pPr lvl="6">
              <a:buNone/>
              <a:defRPr>
                <a:latin typeface="Roboto"/>
                <a:ea typeface="Roboto"/>
                <a:cs typeface="Roboto"/>
                <a:sym typeface="Roboto"/>
              </a:defRPr>
            </a:lvl7pPr>
            <a:lvl8pPr lvl="7">
              <a:buNone/>
              <a:defRPr>
                <a:latin typeface="Roboto"/>
                <a:ea typeface="Roboto"/>
                <a:cs typeface="Roboto"/>
                <a:sym typeface="Roboto"/>
              </a:defRPr>
            </a:lvl8pPr>
            <a:lvl9pPr lvl="8">
              <a:buNone/>
              <a:defRPr>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0"/>
        <p:cNvGrpSpPr/>
        <p:nvPr/>
      </p:nvGrpSpPr>
      <p:grpSpPr>
        <a:xfrm>
          <a:off x="0" y="0"/>
          <a:ext cx="0" cy="0"/>
          <a:chOff x="0" y="0"/>
          <a:chExt cx="0" cy="0"/>
        </a:xfrm>
      </p:grpSpPr>
      <p:sp>
        <p:nvSpPr>
          <p:cNvPr id="61" name="Google Shape;61;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62" name="Google Shape;62;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63" name="Google Shape;63;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4"/>
        <p:cNvGrpSpPr/>
        <p:nvPr/>
      </p:nvGrpSpPr>
      <p:grpSpPr>
        <a:xfrm>
          <a:off x="0" y="0"/>
          <a:ext cx="0" cy="0"/>
          <a:chOff x="0" y="0"/>
          <a:chExt cx="0" cy="0"/>
        </a:xfrm>
      </p:grpSpPr>
      <p:sp>
        <p:nvSpPr>
          <p:cNvPr id="65" name="Google Shape;65;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a:t>
            </a:fld>
            <a:endParaRPr/>
          </a:p>
        </p:txBody>
      </p:sp>
      <p:sp>
        <p:nvSpPr>
          <p:cNvPr id="66" name="Google Shape;66;p12"/>
          <p:cNvSpPr/>
          <p:nvPr/>
        </p:nvSpPr>
        <p:spPr>
          <a:xfrm>
            <a:off x="6962775" y="-1694"/>
            <a:ext cx="2181225" cy="150813"/>
          </a:xfrm>
          <a:custGeom>
            <a:avLst/>
            <a:gdLst/>
            <a:ahLst/>
            <a:cxnLst/>
            <a:rect l="l" t="t" r="r" b="b"/>
            <a:pathLst>
              <a:path w="1374" h="95" extrusionOk="0">
                <a:moveTo>
                  <a:pt x="96" y="0"/>
                </a:moveTo>
                <a:lnTo>
                  <a:pt x="90" y="0"/>
                </a:lnTo>
                <a:lnTo>
                  <a:pt x="0" y="95"/>
                </a:lnTo>
                <a:lnTo>
                  <a:pt x="6" y="95"/>
                </a:lnTo>
                <a:lnTo>
                  <a:pt x="1374" y="95"/>
                </a:lnTo>
                <a:lnTo>
                  <a:pt x="1374" y="0"/>
                </a:lnTo>
                <a:lnTo>
                  <a:pt x="96" y="0"/>
                </a:lnTo>
                <a:close/>
              </a:path>
            </a:pathLst>
          </a:custGeom>
          <a:solidFill>
            <a:srgbClr val="333E4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7" name="Google Shape;67;p12"/>
          <p:cNvSpPr/>
          <p:nvPr/>
        </p:nvSpPr>
        <p:spPr>
          <a:xfrm>
            <a:off x="6829425" y="-1694"/>
            <a:ext cx="276225" cy="150813"/>
          </a:xfrm>
          <a:custGeom>
            <a:avLst/>
            <a:gdLst/>
            <a:ahLst/>
            <a:cxnLst/>
            <a:rect l="l" t="t" r="r" b="b"/>
            <a:pathLst>
              <a:path w="174" h="95" extrusionOk="0">
                <a:moveTo>
                  <a:pt x="96" y="0"/>
                </a:moveTo>
                <a:lnTo>
                  <a:pt x="96" y="0"/>
                </a:lnTo>
                <a:lnTo>
                  <a:pt x="0" y="95"/>
                </a:lnTo>
                <a:lnTo>
                  <a:pt x="6" y="95"/>
                </a:lnTo>
                <a:lnTo>
                  <a:pt x="84" y="95"/>
                </a:lnTo>
                <a:lnTo>
                  <a:pt x="174" y="0"/>
                </a:lnTo>
                <a:lnTo>
                  <a:pt x="96" y="0"/>
                </a:lnTo>
                <a:close/>
              </a:path>
            </a:pathLst>
          </a:custGeom>
          <a:solidFill>
            <a:srgbClr val="CFDE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8" name="Google Shape;68;p12"/>
          <p:cNvSpPr/>
          <p:nvPr/>
        </p:nvSpPr>
        <p:spPr>
          <a:xfrm>
            <a:off x="-1" y="-1694"/>
            <a:ext cx="6981825" cy="150813"/>
          </a:xfrm>
          <a:custGeom>
            <a:avLst/>
            <a:gdLst/>
            <a:ahLst/>
            <a:cxnLst/>
            <a:rect l="l" t="t" r="r" b="b"/>
            <a:pathLst>
              <a:path w="4398" h="95" extrusionOk="0">
                <a:moveTo>
                  <a:pt x="4398" y="0"/>
                </a:moveTo>
                <a:lnTo>
                  <a:pt x="0" y="0"/>
                </a:lnTo>
                <a:lnTo>
                  <a:pt x="0" y="95"/>
                </a:lnTo>
                <a:lnTo>
                  <a:pt x="4302" y="95"/>
                </a:lnTo>
                <a:lnTo>
                  <a:pt x="4398" y="0"/>
                </a:lnTo>
                <a:close/>
              </a:path>
            </a:pathLst>
          </a:custGeom>
          <a:solidFill>
            <a:srgbClr val="004D7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rgbClr val="004D71"/>
        </a:solidFill>
        <a:effectLst/>
      </p:bgPr>
    </p:bg>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155450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Clr>
                <a:srgbClr val="CFDE00"/>
              </a:buClr>
              <a:buSzPts val="3600"/>
              <a:buNone/>
              <a:defRPr sz="3600">
                <a:solidFill>
                  <a:srgbClr val="CFDE00"/>
                </a:solidFill>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a:t>
            </a:fld>
            <a:endParaRPr/>
          </a:p>
        </p:txBody>
      </p:sp>
      <p:sp>
        <p:nvSpPr>
          <p:cNvPr id="16" name="Google Shape;16;p3"/>
          <p:cNvSpPr/>
          <p:nvPr/>
        </p:nvSpPr>
        <p:spPr>
          <a:xfrm>
            <a:off x="6962775" y="-1694"/>
            <a:ext cx="2181225" cy="150813"/>
          </a:xfrm>
          <a:custGeom>
            <a:avLst/>
            <a:gdLst/>
            <a:ahLst/>
            <a:cxnLst/>
            <a:rect l="l" t="t" r="r" b="b"/>
            <a:pathLst>
              <a:path w="1374" h="95" extrusionOk="0">
                <a:moveTo>
                  <a:pt x="96" y="0"/>
                </a:moveTo>
                <a:lnTo>
                  <a:pt x="90" y="0"/>
                </a:lnTo>
                <a:lnTo>
                  <a:pt x="0" y="95"/>
                </a:lnTo>
                <a:lnTo>
                  <a:pt x="6" y="95"/>
                </a:lnTo>
                <a:lnTo>
                  <a:pt x="1374" y="95"/>
                </a:lnTo>
                <a:lnTo>
                  <a:pt x="1374" y="0"/>
                </a:lnTo>
                <a:lnTo>
                  <a:pt x="96" y="0"/>
                </a:lnTo>
                <a:close/>
              </a:path>
            </a:pathLst>
          </a:custGeom>
          <a:solidFill>
            <a:srgbClr val="333E4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 name="Google Shape;17;p3"/>
          <p:cNvSpPr/>
          <p:nvPr/>
        </p:nvSpPr>
        <p:spPr>
          <a:xfrm>
            <a:off x="6829425" y="-1694"/>
            <a:ext cx="276225" cy="150813"/>
          </a:xfrm>
          <a:custGeom>
            <a:avLst/>
            <a:gdLst/>
            <a:ahLst/>
            <a:cxnLst/>
            <a:rect l="l" t="t" r="r" b="b"/>
            <a:pathLst>
              <a:path w="174" h="95" extrusionOk="0">
                <a:moveTo>
                  <a:pt x="96" y="0"/>
                </a:moveTo>
                <a:lnTo>
                  <a:pt x="96" y="0"/>
                </a:lnTo>
                <a:lnTo>
                  <a:pt x="0" y="95"/>
                </a:lnTo>
                <a:lnTo>
                  <a:pt x="6" y="95"/>
                </a:lnTo>
                <a:lnTo>
                  <a:pt x="84" y="95"/>
                </a:lnTo>
                <a:lnTo>
                  <a:pt x="174" y="0"/>
                </a:lnTo>
                <a:lnTo>
                  <a:pt x="96" y="0"/>
                </a:lnTo>
                <a:close/>
              </a:path>
            </a:pathLst>
          </a:custGeom>
          <a:solidFill>
            <a:srgbClr val="CFDE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 name="Google Shape;18;p3"/>
          <p:cNvSpPr/>
          <p:nvPr/>
        </p:nvSpPr>
        <p:spPr>
          <a:xfrm>
            <a:off x="-1" y="-1694"/>
            <a:ext cx="6981825" cy="150813"/>
          </a:xfrm>
          <a:custGeom>
            <a:avLst/>
            <a:gdLst/>
            <a:ahLst/>
            <a:cxnLst/>
            <a:rect l="l" t="t" r="r" b="b"/>
            <a:pathLst>
              <a:path w="4398" h="95" extrusionOk="0">
                <a:moveTo>
                  <a:pt x="4398" y="0"/>
                </a:moveTo>
                <a:lnTo>
                  <a:pt x="0" y="0"/>
                </a:lnTo>
                <a:lnTo>
                  <a:pt x="0" y="95"/>
                </a:lnTo>
                <a:lnTo>
                  <a:pt x="4302" y="95"/>
                </a:lnTo>
                <a:lnTo>
                  <a:pt x="4398" y="0"/>
                </a:lnTo>
                <a:close/>
              </a:path>
            </a:pathLst>
          </a:custGeom>
          <a:solidFill>
            <a:srgbClr val="004D7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 name="Google Shape;19;p3"/>
          <p:cNvSpPr txBox="1">
            <a:spLocks noGrp="1"/>
          </p:cNvSpPr>
          <p:nvPr>
            <p:ph type="subTitle" idx="1"/>
          </p:nvPr>
        </p:nvSpPr>
        <p:spPr>
          <a:xfrm>
            <a:off x="271025" y="2576600"/>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CFDE00"/>
              </a:buClr>
              <a:buSzPts val="3000"/>
              <a:buNone/>
              <a:defRPr sz="3000">
                <a:solidFill>
                  <a:srgbClr val="CFDE00"/>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178125" y="260300"/>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sz="24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4"/>
          <p:cNvSpPr txBox="1">
            <a:spLocks noGrp="1"/>
          </p:cNvSpPr>
          <p:nvPr>
            <p:ph type="body" idx="1"/>
          </p:nvPr>
        </p:nvSpPr>
        <p:spPr>
          <a:xfrm>
            <a:off x="178125" y="9042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3" name="Google Shape;23;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atin typeface="Roboto"/>
                <a:ea typeface="Roboto"/>
                <a:cs typeface="Roboto"/>
                <a:sym typeface="Roboto"/>
              </a:defRPr>
            </a:lvl1pPr>
            <a:lvl2pPr lvl="1">
              <a:buNone/>
              <a:defRPr>
                <a:latin typeface="Roboto"/>
                <a:ea typeface="Roboto"/>
                <a:cs typeface="Roboto"/>
                <a:sym typeface="Roboto"/>
              </a:defRPr>
            </a:lvl2pPr>
            <a:lvl3pPr lvl="2">
              <a:buNone/>
              <a:defRPr>
                <a:latin typeface="Roboto"/>
                <a:ea typeface="Roboto"/>
                <a:cs typeface="Roboto"/>
                <a:sym typeface="Roboto"/>
              </a:defRPr>
            </a:lvl3pPr>
            <a:lvl4pPr lvl="3">
              <a:buNone/>
              <a:defRPr>
                <a:latin typeface="Roboto"/>
                <a:ea typeface="Roboto"/>
                <a:cs typeface="Roboto"/>
                <a:sym typeface="Roboto"/>
              </a:defRPr>
            </a:lvl4pPr>
            <a:lvl5pPr lvl="4">
              <a:buNone/>
              <a:defRPr>
                <a:latin typeface="Roboto"/>
                <a:ea typeface="Roboto"/>
                <a:cs typeface="Roboto"/>
                <a:sym typeface="Roboto"/>
              </a:defRPr>
            </a:lvl5pPr>
            <a:lvl6pPr lvl="5">
              <a:buNone/>
              <a:defRPr>
                <a:latin typeface="Roboto"/>
                <a:ea typeface="Roboto"/>
                <a:cs typeface="Roboto"/>
                <a:sym typeface="Roboto"/>
              </a:defRPr>
            </a:lvl6pPr>
            <a:lvl7pPr lvl="6">
              <a:buNone/>
              <a:defRPr>
                <a:latin typeface="Roboto"/>
                <a:ea typeface="Roboto"/>
                <a:cs typeface="Roboto"/>
                <a:sym typeface="Roboto"/>
              </a:defRPr>
            </a:lvl7pPr>
            <a:lvl8pPr lvl="7">
              <a:buNone/>
              <a:defRPr>
                <a:latin typeface="Roboto"/>
                <a:ea typeface="Roboto"/>
                <a:cs typeface="Roboto"/>
                <a:sym typeface="Roboto"/>
              </a:defRPr>
            </a:lvl8pPr>
            <a:lvl9pPr lvl="8">
              <a:buNone/>
              <a:defRPr>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‹N°›</a:t>
            </a:fld>
            <a:endParaRPr/>
          </a:p>
        </p:txBody>
      </p:sp>
      <p:sp>
        <p:nvSpPr>
          <p:cNvPr id="24" name="Google Shape;24;p4"/>
          <p:cNvSpPr/>
          <p:nvPr/>
        </p:nvSpPr>
        <p:spPr>
          <a:xfrm>
            <a:off x="6962775" y="-1694"/>
            <a:ext cx="2181225" cy="150813"/>
          </a:xfrm>
          <a:custGeom>
            <a:avLst/>
            <a:gdLst/>
            <a:ahLst/>
            <a:cxnLst/>
            <a:rect l="l" t="t" r="r" b="b"/>
            <a:pathLst>
              <a:path w="1374" h="95" extrusionOk="0">
                <a:moveTo>
                  <a:pt x="96" y="0"/>
                </a:moveTo>
                <a:lnTo>
                  <a:pt x="90" y="0"/>
                </a:lnTo>
                <a:lnTo>
                  <a:pt x="0" y="95"/>
                </a:lnTo>
                <a:lnTo>
                  <a:pt x="6" y="95"/>
                </a:lnTo>
                <a:lnTo>
                  <a:pt x="1374" y="95"/>
                </a:lnTo>
                <a:lnTo>
                  <a:pt x="1374" y="0"/>
                </a:lnTo>
                <a:lnTo>
                  <a:pt x="96" y="0"/>
                </a:lnTo>
                <a:close/>
              </a:path>
            </a:pathLst>
          </a:custGeom>
          <a:solidFill>
            <a:srgbClr val="333E4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 name="Google Shape;25;p4"/>
          <p:cNvSpPr/>
          <p:nvPr/>
        </p:nvSpPr>
        <p:spPr>
          <a:xfrm>
            <a:off x="6829425" y="-1694"/>
            <a:ext cx="276225" cy="150813"/>
          </a:xfrm>
          <a:custGeom>
            <a:avLst/>
            <a:gdLst/>
            <a:ahLst/>
            <a:cxnLst/>
            <a:rect l="l" t="t" r="r" b="b"/>
            <a:pathLst>
              <a:path w="174" h="95" extrusionOk="0">
                <a:moveTo>
                  <a:pt x="96" y="0"/>
                </a:moveTo>
                <a:lnTo>
                  <a:pt x="96" y="0"/>
                </a:lnTo>
                <a:lnTo>
                  <a:pt x="0" y="95"/>
                </a:lnTo>
                <a:lnTo>
                  <a:pt x="6" y="95"/>
                </a:lnTo>
                <a:lnTo>
                  <a:pt x="84" y="95"/>
                </a:lnTo>
                <a:lnTo>
                  <a:pt x="174" y="0"/>
                </a:lnTo>
                <a:lnTo>
                  <a:pt x="96" y="0"/>
                </a:lnTo>
                <a:close/>
              </a:path>
            </a:pathLst>
          </a:custGeom>
          <a:solidFill>
            <a:srgbClr val="CFDE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 name="Google Shape;26;p4"/>
          <p:cNvSpPr/>
          <p:nvPr/>
        </p:nvSpPr>
        <p:spPr>
          <a:xfrm>
            <a:off x="-1" y="-1694"/>
            <a:ext cx="6981825" cy="150813"/>
          </a:xfrm>
          <a:custGeom>
            <a:avLst/>
            <a:gdLst/>
            <a:ahLst/>
            <a:cxnLst/>
            <a:rect l="l" t="t" r="r" b="b"/>
            <a:pathLst>
              <a:path w="4398" h="95" extrusionOk="0">
                <a:moveTo>
                  <a:pt x="4398" y="0"/>
                </a:moveTo>
                <a:lnTo>
                  <a:pt x="0" y="0"/>
                </a:lnTo>
                <a:lnTo>
                  <a:pt x="0" y="95"/>
                </a:lnTo>
                <a:lnTo>
                  <a:pt x="4302" y="95"/>
                </a:lnTo>
                <a:lnTo>
                  <a:pt x="4398" y="0"/>
                </a:lnTo>
                <a:close/>
              </a:path>
            </a:pathLst>
          </a:custGeom>
          <a:solidFill>
            <a:srgbClr val="004D7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267750" y="165750"/>
            <a:ext cx="8608500" cy="5727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sz="24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9" name="Google Shape;29;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0" name="Google Shape;30;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2"/>
        <p:cNvGrpSpPr/>
        <p:nvPr/>
      </p:nvGrpSpPr>
      <p:grpSpPr>
        <a:xfrm>
          <a:off x="0" y="0"/>
          <a:ext cx="0" cy="0"/>
          <a:chOff x="0" y="0"/>
          <a:chExt cx="0" cy="0"/>
        </a:xfrm>
      </p:grpSpPr>
      <p:sp>
        <p:nvSpPr>
          <p:cNvPr id="33" name="Google Shape;33;p6"/>
          <p:cNvSpPr txBox="1">
            <a:spLocks noGrp="1"/>
          </p:cNvSpPr>
          <p:nvPr>
            <p:ph type="title"/>
          </p:nvPr>
        </p:nvSpPr>
        <p:spPr>
          <a:xfrm>
            <a:off x="351575" y="15777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4" name="Google Shape;34;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a:t>
            </a:fld>
            <a:endParaRPr/>
          </a:p>
        </p:txBody>
      </p:sp>
      <p:sp>
        <p:nvSpPr>
          <p:cNvPr id="35" name="Google Shape;35;p6"/>
          <p:cNvSpPr/>
          <p:nvPr/>
        </p:nvSpPr>
        <p:spPr>
          <a:xfrm>
            <a:off x="6962775" y="-1694"/>
            <a:ext cx="2181225" cy="150813"/>
          </a:xfrm>
          <a:custGeom>
            <a:avLst/>
            <a:gdLst/>
            <a:ahLst/>
            <a:cxnLst/>
            <a:rect l="l" t="t" r="r" b="b"/>
            <a:pathLst>
              <a:path w="1374" h="95" extrusionOk="0">
                <a:moveTo>
                  <a:pt x="96" y="0"/>
                </a:moveTo>
                <a:lnTo>
                  <a:pt x="90" y="0"/>
                </a:lnTo>
                <a:lnTo>
                  <a:pt x="0" y="95"/>
                </a:lnTo>
                <a:lnTo>
                  <a:pt x="6" y="95"/>
                </a:lnTo>
                <a:lnTo>
                  <a:pt x="1374" y="95"/>
                </a:lnTo>
                <a:lnTo>
                  <a:pt x="1374" y="0"/>
                </a:lnTo>
                <a:lnTo>
                  <a:pt x="96" y="0"/>
                </a:lnTo>
                <a:close/>
              </a:path>
            </a:pathLst>
          </a:custGeom>
          <a:solidFill>
            <a:srgbClr val="333E4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 name="Google Shape;36;p6"/>
          <p:cNvSpPr/>
          <p:nvPr/>
        </p:nvSpPr>
        <p:spPr>
          <a:xfrm>
            <a:off x="6829425" y="-1694"/>
            <a:ext cx="276225" cy="150813"/>
          </a:xfrm>
          <a:custGeom>
            <a:avLst/>
            <a:gdLst/>
            <a:ahLst/>
            <a:cxnLst/>
            <a:rect l="l" t="t" r="r" b="b"/>
            <a:pathLst>
              <a:path w="174" h="95" extrusionOk="0">
                <a:moveTo>
                  <a:pt x="96" y="0"/>
                </a:moveTo>
                <a:lnTo>
                  <a:pt x="96" y="0"/>
                </a:lnTo>
                <a:lnTo>
                  <a:pt x="0" y="95"/>
                </a:lnTo>
                <a:lnTo>
                  <a:pt x="6" y="95"/>
                </a:lnTo>
                <a:lnTo>
                  <a:pt x="84" y="95"/>
                </a:lnTo>
                <a:lnTo>
                  <a:pt x="174" y="0"/>
                </a:lnTo>
                <a:lnTo>
                  <a:pt x="96" y="0"/>
                </a:lnTo>
                <a:close/>
              </a:path>
            </a:pathLst>
          </a:custGeom>
          <a:solidFill>
            <a:srgbClr val="CFDE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 name="Google Shape;37;p6"/>
          <p:cNvSpPr/>
          <p:nvPr/>
        </p:nvSpPr>
        <p:spPr>
          <a:xfrm>
            <a:off x="-1" y="-1694"/>
            <a:ext cx="6981825" cy="150813"/>
          </a:xfrm>
          <a:custGeom>
            <a:avLst/>
            <a:gdLst/>
            <a:ahLst/>
            <a:cxnLst/>
            <a:rect l="l" t="t" r="r" b="b"/>
            <a:pathLst>
              <a:path w="4398" h="95" extrusionOk="0">
                <a:moveTo>
                  <a:pt x="4398" y="0"/>
                </a:moveTo>
                <a:lnTo>
                  <a:pt x="0" y="0"/>
                </a:lnTo>
                <a:lnTo>
                  <a:pt x="0" y="95"/>
                </a:lnTo>
                <a:lnTo>
                  <a:pt x="4302" y="95"/>
                </a:lnTo>
                <a:lnTo>
                  <a:pt x="4398" y="0"/>
                </a:lnTo>
                <a:close/>
              </a:path>
            </a:pathLst>
          </a:custGeom>
          <a:solidFill>
            <a:srgbClr val="004D7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8"/>
        <p:cNvGrpSpPr/>
        <p:nvPr/>
      </p:nvGrpSpPr>
      <p:grpSpPr>
        <a:xfrm>
          <a:off x="0" y="0"/>
          <a:ext cx="0" cy="0"/>
          <a:chOff x="0" y="0"/>
          <a:chExt cx="0" cy="0"/>
        </a:xfrm>
      </p:grpSpPr>
      <p:sp>
        <p:nvSpPr>
          <p:cNvPr id="39" name="Google Shape;3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0" name="Google Shape;4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41" name="Google Shape;4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a:t>
            </a:fld>
            <a:endParaRPr/>
          </a:p>
        </p:txBody>
      </p:sp>
      <p:sp>
        <p:nvSpPr>
          <p:cNvPr id="42" name="Google Shape;42;p7"/>
          <p:cNvSpPr/>
          <p:nvPr/>
        </p:nvSpPr>
        <p:spPr>
          <a:xfrm>
            <a:off x="6962775" y="-1694"/>
            <a:ext cx="2181225" cy="150813"/>
          </a:xfrm>
          <a:custGeom>
            <a:avLst/>
            <a:gdLst/>
            <a:ahLst/>
            <a:cxnLst/>
            <a:rect l="l" t="t" r="r" b="b"/>
            <a:pathLst>
              <a:path w="1374" h="95" extrusionOk="0">
                <a:moveTo>
                  <a:pt x="96" y="0"/>
                </a:moveTo>
                <a:lnTo>
                  <a:pt x="90" y="0"/>
                </a:lnTo>
                <a:lnTo>
                  <a:pt x="0" y="95"/>
                </a:lnTo>
                <a:lnTo>
                  <a:pt x="6" y="95"/>
                </a:lnTo>
                <a:lnTo>
                  <a:pt x="1374" y="95"/>
                </a:lnTo>
                <a:lnTo>
                  <a:pt x="1374" y="0"/>
                </a:lnTo>
                <a:lnTo>
                  <a:pt x="96" y="0"/>
                </a:lnTo>
                <a:close/>
              </a:path>
            </a:pathLst>
          </a:custGeom>
          <a:solidFill>
            <a:srgbClr val="333E4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 name="Google Shape;43;p7"/>
          <p:cNvSpPr/>
          <p:nvPr/>
        </p:nvSpPr>
        <p:spPr>
          <a:xfrm>
            <a:off x="6829425" y="-1694"/>
            <a:ext cx="276225" cy="150813"/>
          </a:xfrm>
          <a:custGeom>
            <a:avLst/>
            <a:gdLst/>
            <a:ahLst/>
            <a:cxnLst/>
            <a:rect l="l" t="t" r="r" b="b"/>
            <a:pathLst>
              <a:path w="174" h="95" extrusionOk="0">
                <a:moveTo>
                  <a:pt x="96" y="0"/>
                </a:moveTo>
                <a:lnTo>
                  <a:pt x="96" y="0"/>
                </a:lnTo>
                <a:lnTo>
                  <a:pt x="0" y="95"/>
                </a:lnTo>
                <a:lnTo>
                  <a:pt x="6" y="95"/>
                </a:lnTo>
                <a:lnTo>
                  <a:pt x="84" y="95"/>
                </a:lnTo>
                <a:lnTo>
                  <a:pt x="174" y="0"/>
                </a:lnTo>
                <a:lnTo>
                  <a:pt x="96" y="0"/>
                </a:lnTo>
                <a:close/>
              </a:path>
            </a:pathLst>
          </a:custGeom>
          <a:solidFill>
            <a:srgbClr val="CFDE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 name="Google Shape;44;p7"/>
          <p:cNvSpPr/>
          <p:nvPr/>
        </p:nvSpPr>
        <p:spPr>
          <a:xfrm>
            <a:off x="-1" y="-1694"/>
            <a:ext cx="6981825" cy="150813"/>
          </a:xfrm>
          <a:custGeom>
            <a:avLst/>
            <a:gdLst/>
            <a:ahLst/>
            <a:cxnLst/>
            <a:rect l="l" t="t" r="r" b="b"/>
            <a:pathLst>
              <a:path w="4398" h="95" extrusionOk="0">
                <a:moveTo>
                  <a:pt x="4398" y="0"/>
                </a:moveTo>
                <a:lnTo>
                  <a:pt x="0" y="0"/>
                </a:lnTo>
                <a:lnTo>
                  <a:pt x="0" y="95"/>
                </a:lnTo>
                <a:lnTo>
                  <a:pt x="4302" y="95"/>
                </a:lnTo>
                <a:lnTo>
                  <a:pt x="4398" y="0"/>
                </a:lnTo>
                <a:close/>
              </a:path>
            </a:pathLst>
          </a:custGeom>
          <a:solidFill>
            <a:srgbClr val="004D7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5"/>
        <p:cNvGrpSpPr/>
        <p:nvPr/>
      </p:nvGrpSpPr>
      <p:grpSpPr>
        <a:xfrm>
          <a:off x="0" y="0"/>
          <a:ext cx="0" cy="0"/>
          <a:chOff x="0" y="0"/>
          <a:chExt cx="0" cy="0"/>
        </a:xfrm>
      </p:grpSpPr>
      <p:sp>
        <p:nvSpPr>
          <p:cNvPr id="46" name="Google Shape;46;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7" name="Google Shape;47;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a:t>
            </a:fld>
            <a:endParaRPr/>
          </a:p>
        </p:txBody>
      </p:sp>
      <p:sp>
        <p:nvSpPr>
          <p:cNvPr id="48" name="Google Shape;48;p8"/>
          <p:cNvSpPr/>
          <p:nvPr/>
        </p:nvSpPr>
        <p:spPr>
          <a:xfrm>
            <a:off x="6962775" y="-1694"/>
            <a:ext cx="2181225" cy="150813"/>
          </a:xfrm>
          <a:custGeom>
            <a:avLst/>
            <a:gdLst/>
            <a:ahLst/>
            <a:cxnLst/>
            <a:rect l="l" t="t" r="r" b="b"/>
            <a:pathLst>
              <a:path w="1374" h="95" extrusionOk="0">
                <a:moveTo>
                  <a:pt x="96" y="0"/>
                </a:moveTo>
                <a:lnTo>
                  <a:pt x="90" y="0"/>
                </a:lnTo>
                <a:lnTo>
                  <a:pt x="0" y="95"/>
                </a:lnTo>
                <a:lnTo>
                  <a:pt x="6" y="95"/>
                </a:lnTo>
                <a:lnTo>
                  <a:pt x="1374" y="95"/>
                </a:lnTo>
                <a:lnTo>
                  <a:pt x="1374" y="0"/>
                </a:lnTo>
                <a:lnTo>
                  <a:pt x="96" y="0"/>
                </a:lnTo>
                <a:close/>
              </a:path>
            </a:pathLst>
          </a:custGeom>
          <a:solidFill>
            <a:srgbClr val="333E4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 name="Google Shape;49;p8"/>
          <p:cNvSpPr/>
          <p:nvPr/>
        </p:nvSpPr>
        <p:spPr>
          <a:xfrm>
            <a:off x="6829425" y="-1694"/>
            <a:ext cx="276225" cy="150813"/>
          </a:xfrm>
          <a:custGeom>
            <a:avLst/>
            <a:gdLst/>
            <a:ahLst/>
            <a:cxnLst/>
            <a:rect l="l" t="t" r="r" b="b"/>
            <a:pathLst>
              <a:path w="174" h="95" extrusionOk="0">
                <a:moveTo>
                  <a:pt x="96" y="0"/>
                </a:moveTo>
                <a:lnTo>
                  <a:pt x="96" y="0"/>
                </a:lnTo>
                <a:lnTo>
                  <a:pt x="0" y="95"/>
                </a:lnTo>
                <a:lnTo>
                  <a:pt x="6" y="95"/>
                </a:lnTo>
                <a:lnTo>
                  <a:pt x="84" y="95"/>
                </a:lnTo>
                <a:lnTo>
                  <a:pt x="174" y="0"/>
                </a:lnTo>
                <a:lnTo>
                  <a:pt x="96" y="0"/>
                </a:lnTo>
                <a:close/>
              </a:path>
            </a:pathLst>
          </a:custGeom>
          <a:solidFill>
            <a:srgbClr val="CFDE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 name="Google Shape;50;p8"/>
          <p:cNvSpPr/>
          <p:nvPr/>
        </p:nvSpPr>
        <p:spPr>
          <a:xfrm>
            <a:off x="-1" y="-1694"/>
            <a:ext cx="6981825" cy="150813"/>
          </a:xfrm>
          <a:custGeom>
            <a:avLst/>
            <a:gdLst/>
            <a:ahLst/>
            <a:cxnLst/>
            <a:rect l="l" t="t" r="r" b="b"/>
            <a:pathLst>
              <a:path w="4398" h="95" extrusionOk="0">
                <a:moveTo>
                  <a:pt x="4398" y="0"/>
                </a:moveTo>
                <a:lnTo>
                  <a:pt x="0" y="0"/>
                </a:lnTo>
                <a:lnTo>
                  <a:pt x="0" y="95"/>
                </a:lnTo>
                <a:lnTo>
                  <a:pt x="4302" y="95"/>
                </a:lnTo>
                <a:lnTo>
                  <a:pt x="4398" y="0"/>
                </a:lnTo>
                <a:close/>
              </a:path>
            </a:pathLst>
          </a:custGeom>
          <a:solidFill>
            <a:srgbClr val="004D7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1"/>
        <p:cNvGrpSpPr/>
        <p:nvPr/>
      </p:nvGrpSpPr>
      <p:grpSpPr>
        <a:xfrm>
          <a:off x="0" y="0"/>
          <a:ext cx="0" cy="0"/>
          <a:chOff x="0" y="0"/>
          <a:chExt cx="0" cy="0"/>
        </a:xfrm>
      </p:grpSpPr>
      <p:sp>
        <p:nvSpPr>
          <p:cNvPr id="52" name="Google Shape;52;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54" name="Google Shape;54;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5" name="Google Shape;55;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56" name="Google Shape;56;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7"/>
        <p:cNvGrpSpPr/>
        <p:nvPr/>
      </p:nvGrpSpPr>
      <p:grpSpPr>
        <a:xfrm>
          <a:off x="0" y="0"/>
          <a:ext cx="0" cy="0"/>
          <a:chOff x="0" y="0"/>
          <a:chExt cx="0" cy="0"/>
        </a:xfrm>
      </p:grpSpPr>
      <p:sp>
        <p:nvSpPr>
          <p:cNvPr id="58" name="Google Shape;58;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59" name="Google Shape;59;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51575" y="15777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400"/>
              <a:buFont typeface="Roboto"/>
              <a:buNone/>
              <a:defRPr sz="2400">
                <a:solidFill>
                  <a:schemeClr val="dk1"/>
                </a:solidFill>
                <a:latin typeface="Roboto"/>
                <a:ea typeface="Roboto"/>
                <a:cs typeface="Roboto"/>
                <a:sym typeface="Roboto"/>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51575" y="863550"/>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SzPts val="1800"/>
              <a:buFont typeface="Roboto"/>
              <a:buChar char="●"/>
              <a:defRPr sz="1800">
                <a:latin typeface="Roboto"/>
                <a:ea typeface="Roboto"/>
                <a:cs typeface="Roboto"/>
                <a:sym typeface="Roboto"/>
              </a:defRPr>
            </a:lvl1pPr>
            <a:lvl2pPr marL="914400" lvl="1" indent="-317500">
              <a:lnSpc>
                <a:spcPct val="115000"/>
              </a:lnSpc>
              <a:spcBef>
                <a:spcPts val="1600"/>
              </a:spcBef>
              <a:spcAft>
                <a:spcPts val="0"/>
              </a:spcAft>
              <a:buSzPts val="1400"/>
              <a:buFont typeface="Roboto"/>
              <a:buChar char="○"/>
              <a:defRPr>
                <a:latin typeface="Roboto"/>
                <a:ea typeface="Roboto"/>
                <a:cs typeface="Roboto"/>
                <a:sym typeface="Roboto"/>
              </a:defRPr>
            </a:lvl2pPr>
            <a:lvl3pPr marL="1371600" lvl="2" indent="-317500">
              <a:lnSpc>
                <a:spcPct val="115000"/>
              </a:lnSpc>
              <a:spcBef>
                <a:spcPts val="1600"/>
              </a:spcBef>
              <a:spcAft>
                <a:spcPts val="0"/>
              </a:spcAft>
              <a:buSzPts val="1400"/>
              <a:buFont typeface="Roboto"/>
              <a:buChar char="■"/>
              <a:defRPr>
                <a:latin typeface="Roboto"/>
                <a:ea typeface="Roboto"/>
                <a:cs typeface="Roboto"/>
                <a:sym typeface="Roboto"/>
              </a:defRPr>
            </a:lvl3pPr>
            <a:lvl4pPr marL="1828800" lvl="3" indent="-317500">
              <a:lnSpc>
                <a:spcPct val="115000"/>
              </a:lnSpc>
              <a:spcBef>
                <a:spcPts val="1600"/>
              </a:spcBef>
              <a:spcAft>
                <a:spcPts val="0"/>
              </a:spcAft>
              <a:buSzPts val="1400"/>
              <a:buFont typeface="Roboto"/>
              <a:buChar char="●"/>
              <a:defRPr>
                <a:latin typeface="Roboto"/>
                <a:ea typeface="Roboto"/>
                <a:cs typeface="Roboto"/>
                <a:sym typeface="Roboto"/>
              </a:defRPr>
            </a:lvl4pPr>
            <a:lvl5pPr marL="2286000" lvl="4" indent="-317500">
              <a:lnSpc>
                <a:spcPct val="115000"/>
              </a:lnSpc>
              <a:spcBef>
                <a:spcPts val="1600"/>
              </a:spcBef>
              <a:spcAft>
                <a:spcPts val="0"/>
              </a:spcAft>
              <a:buSzPts val="1400"/>
              <a:buFont typeface="Roboto"/>
              <a:buChar char="○"/>
              <a:defRPr>
                <a:latin typeface="Roboto"/>
                <a:ea typeface="Roboto"/>
                <a:cs typeface="Roboto"/>
                <a:sym typeface="Roboto"/>
              </a:defRPr>
            </a:lvl5pPr>
            <a:lvl6pPr marL="2743200" lvl="5" indent="-317500">
              <a:lnSpc>
                <a:spcPct val="115000"/>
              </a:lnSpc>
              <a:spcBef>
                <a:spcPts val="1600"/>
              </a:spcBef>
              <a:spcAft>
                <a:spcPts val="0"/>
              </a:spcAft>
              <a:buSzPts val="1400"/>
              <a:buFont typeface="Roboto"/>
              <a:buChar char="■"/>
              <a:defRPr>
                <a:latin typeface="Roboto"/>
                <a:ea typeface="Roboto"/>
                <a:cs typeface="Roboto"/>
                <a:sym typeface="Roboto"/>
              </a:defRPr>
            </a:lvl6pPr>
            <a:lvl7pPr marL="3200400" lvl="6" indent="-317500">
              <a:lnSpc>
                <a:spcPct val="115000"/>
              </a:lnSpc>
              <a:spcBef>
                <a:spcPts val="1600"/>
              </a:spcBef>
              <a:spcAft>
                <a:spcPts val="0"/>
              </a:spcAft>
              <a:buSzPts val="1400"/>
              <a:buFont typeface="Roboto"/>
              <a:buChar char="●"/>
              <a:defRPr>
                <a:latin typeface="Roboto"/>
                <a:ea typeface="Roboto"/>
                <a:cs typeface="Roboto"/>
                <a:sym typeface="Roboto"/>
              </a:defRPr>
            </a:lvl7pPr>
            <a:lvl8pPr marL="3657600" lvl="7" indent="-317500">
              <a:lnSpc>
                <a:spcPct val="115000"/>
              </a:lnSpc>
              <a:spcBef>
                <a:spcPts val="1600"/>
              </a:spcBef>
              <a:spcAft>
                <a:spcPts val="0"/>
              </a:spcAft>
              <a:buSzPts val="1400"/>
              <a:buFont typeface="Roboto"/>
              <a:buChar char="○"/>
              <a:defRPr>
                <a:latin typeface="Roboto"/>
                <a:ea typeface="Roboto"/>
                <a:cs typeface="Roboto"/>
                <a:sym typeface="Roboto"/>
              </a:defRPr>
            </a:lvl8pPr>
            <a:lvl9pPr marL="4114800" lvl="8" indent="-317500">
              <a:lnSpc>
                <a:spcPct val="115000"/>
              </a:lnSpc>
              <a:spcBef>
                <a:spcPts val="1600"/>
              </a:spcBef>
              <a:spcAft>
                <a:spcPts val="1600"/>
              </a:spcAft>
              <a:buSzPts val="1400"/>
              <a:buFont typeface="Roboto"/>
              <a:buChar char="■"/>
              <a:defRPr>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Roboto"/>
                <a:ea typeface="Roboto"/>
                <a:cs typeface="Roboto"/>
                <a:sym typeface="Roboto"/>
              </a:defRPr>
            </a:lvl1pPr>
            <a:lvl2pPr lvl="1" algn="r">
              <a:buNone/>
              <a:defRPr sz="1000">
                <a:solidFill>
                  <a:schemeClr val="dk2"/>
                </a:solidFill>
                <a:latin typeface="Roboto"/>
                <a:ea typeface="Roboto"/>
                <a:cs typeface="Roboto"/>
                <a:sym typeface="Roboto"/>
              </a:defRPr>
            </a:lvl2pPr>
            <a:lvl3pPr lvl="2" algn="r">
              <a:buNone/>
              <a:defRPr sz="1000">
                <a:solidFill>
                  <a:schemeClr val="dk2"/>
                </a:solidFill>
                <a:latin typeface="Roboto"/>
                <a:ea typeface="Roboto"/>
                <a:cs typeface="Roboto"/>
                <a:sym typeface="Roboto"/>
              </a:defRPr>
            </a:lvl3pPr>
            <a:lvl4pPr lvl="3" algn="r">
              <a:buNone/>
              <a:defRPr sz="1000">
                <a:solidFill>
                  <a:schemeClr val="dk2"/>
                </a:solidFill>
                <a:latin typeface="Roboto"/>
                <a:ea typeface="Roboto"/>
                <a:cs typeface="Roboto"/>
                <a:sym typeface="Roboto"/>
              </a:defRPr>
            </a:lvl4pPr>
            <a:lvl5pPr lvl="4" algn="r">
              <a:buNone/>
              <a:defRPr sz="1000">
                <a:solidFill>
                  <a:schemeClr val="dk2"/>
                </a:solidFill>
                <a:latin typeface="Roboto"/>
                <a:ea typeface="Roboto"/>
                <a:cs typeface="Roboto"/>
                <a:sym typeface="Roboto"/>
              </a:defRPr>
            </a:lvl5pPr>
            <a:lvl6pPr lvl="5" algn="r">
              <a:buNone/>
              <a:defRPr sz="1000">
                <a:solidFill>
                  <a:schemeClr val="dk2"/>
                </a:solidFill>
                <a:latin typeface="Roboto"/>
                <a:ea typeface="Roboto"/>
                <a:cs typeface="Roboto"/>
                <a:sym typeface="Roboto"/>
              </a:defRPr>
            </a:lvl6pPr>
            <a:lvl7pPr lvl="6" algn="r">
              <a:buNone/>
              <a:defRPr sz="1000">
                <a:solidFill>
                  <a:schemeClr val="dk2"/>
                </a:solidFill>
                <a:latin typeface="Roboto"/>
                <a:ea typeface="Roboto"/>
                <a:cs typeface="Roboto"/>
                <a:sym typeface="Roboto"/>
              </a:defRPr>
            </a:lvl7pPr>
            <a:lvl8pPr lvl="7" algn="r">
              <a:buNone/>
              <a:defRPr sz="1000">
                <a:solidFill>
                  <a:schemeClr val="dk2"/>
                </a:solidFill>
                <a:latin typeface="Roboto"/>
                <a:ea typeface="Roboto"/>
                <a:cs typeface="Roboto"/>
                <a:sym typeface="Roboto"/>
              </a:defRPr>
            </a:lvl8pPr>
            <a:lvl9pPr lvl="8" algn="r">
              <a:buNone/>
              <a:defRPr sz="1000">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hyperlink" Target="https://www.canada.ca/fr/sante-canada/services/medicaments-produits-sante/covid19-industrie/medicaments-vaccins-traitements/vaccins/pfizer-biontech.html"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hyperlink" Target="https://feedback-viewer.tbs.alpha.canada.ca/login?lang=fr"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hyperlink" Target="https://feedback-by-page.tbs.alpha.canada.ca/?&amp;lang=fr"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3"/>
          <p:cNvSpPr txBox="1">
            <a:spLocks noGrp="1"/>
          </p:cNvSpPr>
          <p:nvPr>
            <p:ph type="ctrTitle"/>
          </p:nvPr>
        </p:nvSpPr>
        <p:spPr>
          <a:xfrm>
            <a:off x="556591" y="1771650"/>
            <a:ext cx="8420284" cy="20526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fr-CA" dirty="0"/>
              <a:t>Travailler avec les </a:t>
            </a:r>
            <a:r>
              <a:rPr lang="fr-CA" dirty="0" smtClean="0"/>
              <a:t>données</a:t>
            </a:r>
            <a:br>
              <a:rPr lang="fr-CA" dirty="0" smtClean="0"/>
            </a:br>
            <a:r>
              <a:rPr lang="fr-CA" sz="2100" dirty="0" smtClean="0"/>
              <a:t>de </a:t>
            </a:r>
            <a:r>
              <a:rPr lang="fr-CA" sz="2100" dirty="0"/>
              <a:t>rétroaction des pages Des commentaires de l’utilisateur aux améliorations de conception</a:t>
            </a:r>
          </a:p>
        </p:txBody>
      </p:sp>
      <p:sp>
        <p:nvSpPr>
          <p:cNvPr id="74" name="Google Shape;74;p13"/>
          <p:cNvSpPr txBox="1">
            <a:spLocks noGrp="1"/>
          </p:cNvSpPr>
          <p:nvPr>
            <p:ph type="subTitle" idx="1"/>
          </p:nvPr>
        </p:nvSpPr>
        <p:spPr>
          <a:xfrm>
            <a:off x="4290600" y="3977125"/>
            <a:ext cx="4770300" cy="10437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fr-CA" sz="2800" dirty="0">
                <a:solidFill>
                  <a:srgbClr val="666666"/>
                </a:solidFill>
              </a:rPr>
              <a:t>POUR DISCUSSION</a:t>
            </a:r>
          </a:p>
          <a:p>
            <a:pPr marL="0" lvl="0" indent="0" algn="r" rtl="0">
              <a:spcBef>
                <a:spcPts val="0"/>
              </a:spcBef>
              <a:spcAft>
                <a:spcPts val="0"/>
              </a:spcAft>
              <a:buNone/>
            </a:pPr>
            <a:r>
              <a:rPr lang="fr-CA" sz="1800">
                <a:solidFill>
                  <a:srgbClr val="666666"/>
                </a:solidFill>
              </a:rPr>
              <a:t>17 février 2021 </a:t>
            </a:r>
          </a:p>
        </p:txBody>
      </p:sp>
      <p:pic>
        <p:nvPicPr>
          <p:cNvPr id="75" name="Google Shape;75;p13"/>
          <p:cNvPicPr preferRelativeResize="0"/>
          <p:nvPr/>
        </p:nvPicPr>
        <p:blipFill rotWithShape="1">
          <a:blip r:embed="rId3">
            <a:alphaModFix/>
          </a:blip>
          <a:srcRect l="386" r="386"/>
          <a:stretch/>
        </p:blipFill>
        <p:spPr>
          <a:xfrm>
            <a:off x="0" y="246000"/>
            <a:ext cx="9143999" cy="94484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2"/>
          <p:cNvSpPr txBox="1">
            <a:spLocks noGrp="1"/>
          </p:cNvSpPr>
          <p:nvPr>
            <p:ph type="title"/>
          </p:nvPr>
        </p:nvSpPr>
        <p:spPr>
          <a:xfrm>
            <a:off x="178125" y="2603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CA"/>
              <a:t>Élaborer votre stratégie d’étiquetage</a:t>
            </a:r>
          </a:p>
        </p:txBody>
      </p:sp>
      <p:sp>
        <p:nvSpPr>
          <p:cNvPr id="162" name="Google Shape;162;p22"/>
          <p:cNvSpPr txBox="1">
            <a:spLocks noGrp="1"/>
          </p:cNvSpPr>
          <p:nvPr>
            <p:ph type="body" idx="1"/>
          </p:nvPr>
        </p:nvSpPr>
        <p:spPr>
          <a:xfrm>
            <a:off x="254250" y="863550"/>
            <a:ext cx="8520600" cy="4088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fr-CA"/>
              <a:t>Recueillir un échantillon de commentaires et chercher des tendances</a:t>
            </a:r>
          </a:p>
          <a:p>
            <a:pPr marL="914400" lvl="1" indent="-317500" algn="l" rtl="0">
              <a:spcBef>
                <a:spcPts val="1000"/>
              </a:spcBef>
              <a:spcAft>
                <a:spcPts val="0"/>
              </a:spcAft>
              <a:buSzPts val="1400"/>
              <a:buChar char="○"/>
            </a:pPr>
            <a:r>
              <a:rPr lang="fr-CA"/>
              <a:t>Qu’est-ce que les gens essaient de faire/quelles questions posent-ils?</a:t>
            </a:r>
          </a:p>
          <a:p>
            <a:pPr marL="914400" lvl="1" indent="-317500" algn="l" rtl="0">
              <a:spcBef>
                <a:spcPts val="1000"/>
              </a:spcBef>
              <a:spcAft>
                <a:spcPts val="0"/>
              </a:spcAft>
              <a:buSzPts val="1400"/>
              <a:buChar char="○"/>
            </a:pPr>
            <a:r>
              <a:rPr lang="fr-CA"/>
              <a:t>Quelles tâches et sous-tâches sous-tendent les commentaires?</a:t>
            </a:r>
          </a:p>
          <a:p>
            <a:pPr marL="914400" lvl="1" indent="-317500" algn="l" rtl="0">
              <a:spcBef>
                <a:spcPts val="1000"/>
              </a:spcBef>
              <a:spcAft>
                <a:spcPts val="0"/>
              </a:spcAft>
              <a:buSzPts val="1400"/>
              <a:buChar char="○"/>
            </a:pPr>
            <a:r>
              <a:rPr lang="fr-CA"/>
              <a:t>À ce stade, il peut être utile de faire participer d’autres personnes.</a:t>
            </a:r>
          </a:p>
          <a:p>
            <a:pPr marL="457200" lvl="0" indent="-342900" algn="l" rtl="0">
              <a:spcBef>
                <a:spcPts val="1000"/>
              </a:spcBef>
              <a:spcAft>
                <a:spcPts val="0"/>
              </a:spcAft>
              <a:buSzPts val="1800"/>
              <a:buChar char="●"/>
            </a:pPr>
            <a:r>
              <a:rPr lang="fr-CA"/>
              <a:t>Itérer au besoin </a:t>
            </a:r>
          </a:p>
          <a:p>
            <a:pPr marL="914400" lvl="1" indent="-317500" algn="l" rtl="0">
              <a:spcBef>
                <a:spcPts val="1000"/>
              </a:spcBef>
              <a:spcAft>
                <a:spcPts val="0"/>
              </a:spcAft>
              <a:buSzPts val="1400"/>
              <a:buChar char="○"/>
            </a:pPr>
            <a:r>
              <a:rPr lang="fr-CA"/>
              <a:t>La précision ne sera pas possible : l’étiquetage doit être utile, pas parfait</a:t>
            </a:r>
          </a:p>
          <a:p>
            <a:pPr marL="914400" lvl="1" indent="-317500" algn="l" rtl="0">
              <a:spcBef>
                <a:spcPts val="1000"/>
              </a:spcBef>
              <a:spcAft>
                <a:spcPts val="0"/>
              </a:spcAft>
              <a:buSzPts val="1400"/>
              <a:buChar char="○"/>
            </a:pPr>
            <a:r>
              <a:rPr lang="fr-CA"/>
              <a:t>Ne pas s’inquiéter des valeurs aberrantes, ignorer les commentaires non pertinents ou inutiles</a:t>
            </a:r>
          </a:p>
          <a:p>
            <a:pPr marL="457200" lvl="0" indent="-342900" algn="l" rtl="0">
              <a:spcBef>
                <a:spcPts val="1000"/>
              </a:spcBef>
              <a:spcAft>
                <a:spcPts val="0"/>
              </a:spcAft>
              <a:buSzPts val="1800"/>
              <a:buChar char="●"/>
            </a:pPr>
            <a:r>
              <a:rPr lang="fr-CA"/>
              <a:t>Documenter la stratégie / faire un aide-mémoire</a:t>
            </a:r>
          </a:p>
          <a:p>
            <a:pPr marL="914400" lvl="1" indent="-317500" algn="l" rtl="0">
              <a:spcBef>
                <a:spcPts val="1000"/>
              </a:spcBef>
              <a:spcAft>
                <a:spcPts val="0"/>
              </a:spcAft>
              <a:buSzPts val="1400"/>
              <a:buChar char="○"/>
            </a:pPr>
            <a:r>
              <a:rPr lang="fr-CA"/>
              <a:t>Essentiel si plus d’une personne étiquette les données</a:t>
            </a:r>
          </a:p>
          <a:p>
            <a:pPr marL="0" lvl="0" indent="0" algn="l" rtl="0">
              <a:spcBef>
                <a:spcPts val="1000"/>
              </a:spcBef>
              <a:spcAft>
                <a:spcPts val="160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3"/>
          <p:cNvSpPr txBox="1">
            <a:spLocks noGrp="1"/>
          </p:cNvSpPr>
          <p:nvPr>
            <p:ph type="title"/>
          </p:nvPr>
        </p:nvSpPr>
        <p:spPr>
          <a:xfrm>
            <a:off x="178125" y="2603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CA"/>
              <a:t>Taxonomie d’étiquetage</a:t>
            </a:r>
          </a:p>
        </p:txBody>
      </p:sp>
      <p:sp>
        <p:nvSpPr>
          <p:cNvPr id="168" name="Google Shape;168;p23"/>
          <p:cNvSpPr/>
          <p:nvPr/>
        </p:nvSpPr>
        <p:spPr>
          <a:xfrm>
            <a:off x="4097186" y="1410155"/>
            <a:ext cx="1825500" cy="525300"/>
          </a:xfrm>
          <a:prstGeom prst="rect">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CA">
                <a:solidFill>
                  <a:srgbClr val="FFFFFF"/>
                </a:solidFill>
                <a:latin typeface="Roboto"/>
                <a:ea typeface="Roboto"/>
                <a:cs typeface="Roboto"/>
                <a:sym typeface="Roboto"/>
              </a:rPr>
              <a:t>Sujet</a:t>
            </a:r>
          </a:p>
        </p:txBody>
      </p:sp>
      <p:sp>
        <p:nvSpPr>
          <p:cNvPr id="169" name="Google Shape;169;p23"/>
          <p:cNvSpPr/>
          <p:nvPr/>
        </p:nvSpPr>
        <p:spPr>
          <a:xfrm>
            <a:off x="2141298" y="2480500"/>
            <a:ext cx="1371600" cy="525300"/>
          </a:xfrm>
          <a:prstGeom prst="rect">
            <a:avLst/>
          </a:prstGeom>
          <a:solidFill>
            <a:srgbClr val="0097A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CA">
                <a:solidFill>
                  <a:srgbClr val="FFFFFF"/>
                </a:solidFill>
                <a:latin typeface="Roboto"/>
                <a:ea typeface="Roboto"/>
                <a:cs typeface="Roboto"/>
                <a:sym typeface="Roboto"/>
              </a:rPr>
              <a:t>Tâche 2</a:t>
            </a:r>
          </a:p>
        </p:txBody>
      </p:sp>
      <p:sp>
        <p:nvSpPr>
          <p:cNvPr id="170" name="Google Shape;170;p23"/>
          <p:cNvSpPr/>
          <p:nvPr/>
        </p:nvSpPr>
        <p:spPr>
          <a:xfrm>
            <a:off x="5475249" y="2480500"/>
            <a:ext cx="1371600" cy="525300"/>
          </a:xfrm>
          <a:prstGeom prst="rect">
            <a:avLst/>
          </a:prstGeom>
          <a:solidFill>
            <a:srgbClr val="0097A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CA">
                <a:solidFill>
                  <a:srgbClr val="FFFFFF"/>
                </a:solidFill>
                <a:latin typeface="Roboto"/>
                <a:ea typeface="Roboto"/>
                <a:cs typeface="Roboto"/>
                <a:sym typeface="Roboto"/>
              </a:rPr>
              <a:t>Tâche 4</a:t>
            </a:r>
          </a:p>
        </p:txBody>
      </p:sp>
      <p:cxnSp>
        <p:nvCxnSpPr>
          <p:cNvPr id="171" name="Google Shape;171;p23"/>
          <p:cNvCxnSpPr>
            <a:stCxn id="168" idx="2"/>
            <a:endCxn id="170" idx="0"/>
          </p:cNvCxnSpPr>
          <p:nvPr/>
        </p:nvCxnSpPr>
        <p:spPr>
          <a:xfrm rot="-5400000" flipH="1">
            <a:off x="5312936" y="1632455"/>
            <a:ext cx="545100" cy="1151100"/>
          </a:xfrm>
          <a:prstGeom prst="bentConnector3">
            <a:avLst>
              <a:gd name="adj1" fmla="val 49995"/>
            </a:avLst>
          </a:prstGeom>
          <a:noFill/>
          <a:ln w="9525" cap="flat" cmpd="sng">
            <a:solidFill>
              <a:srgbClr val="C2C2C2"/>
            </a:solidFill>
            <a:prstDash val="solid"/>
            <a:round/>
            <a:headEnd type="none" w="sm" len="sm"/>
            <a:tailEnd type="none" w="sm" len="sm"/>
          </a:ln>
        </p:spPr>
      </p:cxnSp>
      <p:cxnSp>
        <p:nvCxnSpPr>
          <p:cNvPr id="172" name="Google Shape;172;p23"/>
          <p:cNvCxnSpPr>
            <a:stCxn id="169" idx="0"/>
            <a:endCxn id="168" idx="2"/>
          </p:cNvCxnSpPr>
          <p:nvPr/>
        </p:nvCxnSpPr>
        <p:spPr>
          <a:xfrm rot="-5400000">
            <a:off x="3645948" y="1116550"/>
            <a:ext cx="545100" cy="2182800"/>
          </a:xfrm>
          <a:prstGeom prst="bentConnector3">
            <a:avLst>
              <a:gd name="adj1" fmla="val 49995"/>
            </a:avLst>
          </a:prstGeom>
          <a:noFill/>
          <a:ln w="9525" cap="flat" cmpd="sng">
            <a:solidFill>
              <a:srgbClr val="C2C2C2"/>
            </a:solidFill>
            <a:prstDash val="solid"/>
            <a:round/>
            <a:headEnd type="none" w="sm" len="sm"/>
            <a:tailEnd type="none" w="sm" len="sm"/>
          </a:ln>
        </p:spPr>
      </p:cxnSp>
      <p:sp>
        <p:nvSpPr>
          <p:cNvPr id="173" name="Google Shape;173;p23"/>
          <p:cNvSpPr/>
          <p:nvPr/>
        </p:nvSpPr>
        <p:spPr>
          <a:xfrm>
            <a:off x="3779748" y="2480500"/>
            <a:ext cx="1371600" cy="525300"/>
          </a:xfrm>
          <a:prstGeom prst="rect">
            <a:avLst/>
          </a:prstGeom>
          <a:solidFill>
            <a:srgbClr val="0097A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CA">
                <a:solidFill>
                  <a:srgbClr val="FFFFFF"/>
                </a:solidFill>
                <a:latin typeface="Roboto"/>
                <a:ea typeface="Roboto"/>
                <a:cs typeface="Roboto"/>
                <a:sym typeface="Roboto"/>
              </a:rPr>
              <a:t>Tâche 3</a:t>
            </a:r>
          </a:p>
        </p:txBody>
      </p:sp>
      <p:cxnSp>
        <p:nvCxnSpPr>
          <p:cNvPr id="174" name="Google Shape;174;p23"/>
          <p:cNvCxnSpPr>
            <a:stCxn id="173" idx="0"/>
            <a:endCxn id="168" idx="2"/>
          </p:cNvCxnSpPr>
          <p:nvPr/>
        </p:nvCxnSpPr>
        <p:spPr>
          <a:xfrm rot="-5400000">
            <a:off x="4465248" y="1935700"/>
            <a:ext cx="545100" cy="544500"/>
          </a:xfrm>
          <a:prstGeom prst="bentConnector3">
            <a:avLst>
              <a:gd name="adj1" fmla="val 49995"/>
            </a:avLst>
          </a:prstGeom>
          <a:noFill/>
          <a:ln w="9525" cap="flat" cmpd="sng">
            <a:solidFill>
              <a:srgbClr val="C2C2C2"/>
            </a:solidFill>
            <a:prstDash val="solid"/>
            <a:round/>
            <a:headEnd type="none" w="sm" len="sm"/>
            <a:tailEnd type="none" w="sm" len="sm"/>
          </a:ln>
        </p:spPr>
      </p:cxnSp>
      <p:sp>
        <p:nvSpPr>
          <p:cNvPr id="175" name="Google Shape;175;p23"/>
          <p:cNvSpPr/>
          <p:nvPr/>
        </p:nvSpPr>
        <p:spPr>
          <a:xfrm>
            <a:off x="7240547" y="2480464"/>
            <a:ext cx="1371600" cy="525300"/>
          </a:xfrm>
          <a:prstGeom prst="rect">
            <a:avLst/>
          </a:prstGeom>
          <a:solidFill>
            <a:srgbClr val="0097A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CA">
                <a:solidFill>
                  <a:srgbClr val="FFFFFF"/>
                </a:solidFill>
                <a:latin typeface="Roboto"/>
                <a:ea typeface="Roboto"/>
                <a:cs typeface="Roboto"/>
                <a:sym typeface="Roboto"/>
              </a:rPr>
              <a:t>Autres</a:t>
            </a:r>
          </a:p>
        </p:txBody>
      </p:sp>
      <p:cxnSp>
        <p:nvCxnSpPr>
          <p:cNvPr id="176" name="Google Shape;176;p23"/>
          <p:cNvCxnSpPr>
            <a:stCxn id="168" idx="2"/>
            <a:endCxn id="175" idx="0"/>
          </p:cNvCxnSpPr>
          <p:nvPr/>
        </p:nvCxnSpPr>
        <p:spPr>
          <a:xfrm rot="-5400000" flipH="1">
            <a:off x="6195536" y="749855"/>
            <a:ext cx="545100" cy="2916300"/>
          </a:xfrm>
          <a:prstGeom prst="bentConnector3">
            <a:avLst>
              <a:gd name="adj1" fmla="val 49992"/>
            </a:avLst>
          </a:prstGeom>
          <a:noFill/>
          <a:ln w="9525" cap="flat" cmpd="sng">
            <a:solidFill>
              <a:srgbClr val="C2C2C2"/>
            </a:solidFill>
            <a:prstDash val="solid"/>
            <a:round/>
            <a:headEnd type="none" w="sm" len="sm"/>
            <a:tailEnd type="none" w="sm" len="sm"/>
          </a:ln>
        </p:spPr>
      </p:cxnSp>
      <p:sp>
        <p:nvSpPr>
          <p:cNvPr id="177" name="Google Shape;177;p23"/>
          <p:cNvSpPr/>
          <p:nvPr/>
        </p:nvSpPr>
        <p:spPr>
          <a:xfrm>
            <a:off x="571348" y="2480475"/>
            <a:ext cx="1371600" cy="525300"/>
          </a:xfrm>
          <a:prstGeom prst="rect">
            <a:avLst/>
          </a:prstGeom>
          <a:solidFill>
            <a:srgbClr val="0097A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CA">
                <a:solidFill>
                  <a:srgbClr val="FFFFFF"/>
                </a:solidFill>
                <a:latin typeface="Roboto"/>
                <a:ea typeface="Roboto"/>
                <a:cs typeface="Roboto"/>
                <a:sym typeface="Roboto"/>
              </a:rPr>
              <a:t>Tâche 1</a:t>
            </a:r>
          </a:p>
        </p:txBody>
      </p:sp>
      <p:cxnSp>
        <p:nvCxnSpPr>
          <p:cNvPr id="178" name="Google Shape;178;p23"/>
          <p:cNvCxnSpPr>
            <a:endCxn id="177" idx="0"/>
          </p:cNvCxnSpPr>
          <p:nvPr/>
        </p:nvCxnSpPr>
        <p:spPr>
          <a:xfrm flipH="1">
            <a:off x="1257148" y="2210475"/>
            <a:ext cx="1569900" cy="270000"/>
          </a:xfrm>
          <a:prstGeom prst="bentConnector2">
            <a:avLst/>
          </a:prstGeom>
          <a:noFill/>
          <a:ln w="9525" cap="flat" cmpd="sng">
            <a:solidFill>
              <a:srgbClr val="C2C2C2"/>
            </a:solidFill>
            <a:prstDash val="solid"/>
            <a:round/>
            <a:headEnd type="none" w="sm" len="sm"/>
            <a:tailEnd type="none" w="sm" len="sm"/>
          </a:ln>
        </p:spPr>
      </p:cxnSp>
      <p:sp>
        <p:nvSpPr>
          <p:cNvPr id="179" name="Google Shape;179;p23"/>
          <p:cNvSpPr/>
          <p:nvPr/>
        </p:nvSpPr>
        <p:spPr>
          <a:xfrm>
            <a:off x="571189" y="3274903"/>
            <a:ext cx="1371600" cy="228600"/>
          </a:xfrm>
          <a:prstGeom prst="rect">
            <a:avLst/>
          </a:prstGeom>
          <a:solidFill>
            <a:srgbClr val="0E945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CA" sz="1000">
                <a:solidFill>
                  <a:srgbClr val="FFFFFF"/>
                </a:solidFill>
                <a:latin typeface="Roboto"/>
                <a:ea typeface="Roboto"/>
                <a:cs typeface="Roboto"/>
                <a:sym typeface="Roboto"/>
              </a:rPr>
              <a:t>Sous-tâche 1</a:t>
            </a:r>
          </a:p>
        </p:txBody>
      </p:sp>
      <p:cxnSp>
        <p:nvCxnSpPr>
          <p:cNvPr id="180" name="Google Shape;180;p23"/>
          <p:cNvCxnSpPr>
            <a:stCxn id="179" idx="0"/>
          </p:cNvCxnSpPr>
          <p:nvPr/>
        </p:nvCxnSpPr>
        <p:spPr>
          <a:xfrm rot="-5400000">
            <a:off x="1119739" y="3137053"/>
            <a:ext cx="275100" cy="600"/>
          </a:xfrm>
          <a:prstGeom prst="bentConnector3">
            <a:avLst>
              <a:gd name="adj1" fmla="val 50000"/>
            </a:avLst>
          </a:prstGeom>
          <a:noFill/>
          <a:ln w="9525" cap="flat" cmpd="sng">
            <a:solidFill>
              <a:srgbClr val="C2C2C2"/>
            </a:solidFill>
            <a:prstDash val="solid"/>
            <a:round/>
            <a:headEnd type="none" w="sm" len="sm"/>
            <a:tailEnd type="none" w="sm" len="sm"/>
          </a:ln>
        </p:spPr>
      </p:cxnSp>
      <p:sp>
        <p:nvSpPr>
          <p:cNvPr id="181" name="Google Shape;181;p23"/>
          <p:cNvSpPr/>
          <p:nvPr/>
        </p:nvSpPr>
        <p:spPr>
          <a:xfrm>
            <a:off x="571489" y="3605303"/>
            <a:ext cx="1371600" cy="228600"/>
          </a:xfrm>
          <a:prstGeom prst="rect">
            <a:avLst/>
          </a:prstGeom>
          <a:solidFill>
            <a:srgbClr val="0E945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CA" sz="1000">
                <a:solidFill>
                  <a:srgbClr val="FFFFFF"/>
                </a:solidFill>
                <a:latin typeface="Roboto"/>
                <a:ea typeface="Roboto"/>
                <a:cs typeface="Roboto"/>
                <a:sym typeface="Roboto"/>
              </a:rPr>
              <a:t>Sous-tâche 2</a:t>
            </a:r>
          </a:p>
        </p:txBody>
      </p:sp>
      <p:sp>
        <p:nvSpPr>
          <p:cNvPr id="182" name="Google Shape;182;p23"/>
          <p:cNvSpPr/>
          <p:nvPr/>
        </p:nvSpPr>
        <p:spPr>
          <a:xfrm>
            <a:off x="571489" y="3947478"/>
            <a:ext cx="1371600" cy="228600"/>
          </a:xfrm>
          <a:prstGeom prst="rect">
            <a:avLst/>
          </a:prstGeom>
          <a:solidFill>
            <a:srgbClr val="0E945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CA" sz="1000">
                <a:solidFill>
                  <a:srgbClr val="FFFFFF"/>
                </a:solidFill>
                <a:latin typeface="Roboto"/>
                <a:ea typeface="Roboto"/>
                <a:cs typeface="Roboto"/>
                <a:sym typeface="Roboto"/>
              </a:rPr>
              <a:t>Sous-tâche 3</a:t>
            </a:r>
          </a:p>
        </p:txBody>
      </p:sp>
      <p:sp>
        <p:nvSpPr>
          <p:cNvPr id="183" name="Google Shape;183;p23"/>
          <p:cNvSpPr/>
          <p:nvPr/>
        </p:nvSpPr>
        <p:spPr>
          <a:xfrm>
            <a:off x="2141139" y="3274903"/>
            <a:ext cx="1371600" cy="228600"/>
          </a:xfrm>
          <a:prstGeom prst="rect">
            <a:avLst/>
          </a:prstGeom>
          <a:solidFill>
            <a:srgbClr val="0E945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CA" sz="1000">
                <a:solidFill>
                  <a:srgbClr val="FFFFFF"/>
                </a:solidFill>
                <a:latin typeface="Roboto"/>
                <a:ea typeface="Roboto"/>
                <a:cs typeface="Roboto"/>
                <a:sym typeface="Roboto"/>
              </a:rPr>
              <a:t>Sous-tâche 1</a:t>
            </a:r>
          </a:p>
        </p:txBody>
      </p:sp>
      <p:cxnSp>
        <p:nvCxnSpPr>
          <p:cNvPr id="184" name="Google Shape;184;p23"/>
          <p:cNvCxnSpPr>
            <a:stCxn id="183" idx="0"/>
          </p:cNvCxnSpPr>
          <p:nvPr/>
        </p:nvCxnSpPr>
        <p:spPr>
          <a:xfrm rot="-5400000">
            <a:off x="2689689" y="3137053"/>
            <a:ext cx="275100" cy="600"/>
          </a:xfrm>
          <a:prstGeom prst="bentConnector3">
            <a:avLst>
              <a:gd name="adj1" fmla="val 50000"/>
            </a:avLst>
          </a:prstGeom>
          <a:noFill/>
          <a:ln w="9525" cap="flat" cmpd="sng">
            <a:solidFill>
              <a:srgbClr val="C2C2C2"/>
            </a:solidFill>
            <a:prstDash val="solid"/>
            <a:round/>
            <a:headEnd type="none" w="sm" len="sm"/>
            <a:tailEnd type="none" w="sm" len="sm"/>
          </a:ln>
        </p:spPr>
      </p:cxnSp>
      <p:sp>
        <p:nvSpPr>
          <p:cNvPr id="185" name="Google Shape;185;p23"/>
          <p:cNvSpPr/>
          <p:nvPr/>
        </p:nvSpPr>
        <p:spPr>
          <a:xfrm>
            <a:off x="2141439" y="3605303"/>
            <a:ext cx="1371600" cy="228600"/>
          </a:xfrm>
          <a:prstGeom prst="rect">
            <a:avLst/>
          </a:prstGeom>
          <a:solidFill>
            <a:srgbClr val="0E945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CA" sz="1000">
                <a:solidFill>
                  <a:srgbClr val="FFFFFF"/>
                </a:solidFill>
                <a:latin typeface="Roboto"/>
                <a:ea typeface="Roboto"/>
                <a:cs typeface="Roboto"/>
                <a:sym typeface="Roboto"/>
              </a:rPr>
              <a:t>Sous-tâche 2</a:t>
            </a:r>
          </a:p>
        </p:txBody>
      </p:sp>
      <p:sp>
        <p:nvSpPr>
          <p:cNvPr id="186" name="Google Shape;186;p23"/>
          <p:cNvSpPr/>
          <p:nvPr/>
        </p:nvSpPr>
        <p:spPr>
          <a:xfrm>
            <a:off x="2141439" y="3947478"/>
            <a:ext cx="1371600" cy="228600"/>
          </a:xfrm>
          <a:prstGeom prst="rect">
            <a:avLst/>
          </a:prstGeom>
          <a:solidFill>
            <a:srgbClr val="0E945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CA" sz="1000">
                <a:solidFill>
                  <a:srgbClr val="FFFFFF"/>
                </a:solidFill>
                <a:latin typeface="Roboto"/>
                <a:ea typeface="Roboto"/>
                <a:cs typeface="Roboto"/>
                <a:sym typeface="Roboto"/>
              </a:rPr>
              <a:t>Sous-tâche 3</a:t>
            </a:r>
          </a:p>
        </p:txBody>
      </p:sp>
      <p:sp>
        <p:nvSpPr>
          <p:cNvPr id="187" name="Google Shape;187;p23"/>
          <p:cNvSpPr/>
          <p:nvPr/>
        </p:nvSpPr>
        <p:spPr>
          <a:xfrm>
            <a:off x="3779589" y="3280903"/>
            <a:ext cx="1371600" cy="228600"/>
          </a:xfrm>
          <a:prstGeom prst="rect">
            <a:avLst/>
          </a:prstGeom>
          <a:solidFill>
            <a:srgbClr val="0E945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CA" sz="1000">
                <a:solidFill>
                  <a:srgbClr val="FFFFFF"/>
                </a:solidFill>
                <a:latin typeface="Roboto"/>
                <a:ea typeface="Roboto"/>
                <a:cs typeface="Roboto"/>
                <a:sym typeface="Roboto"/>
              </a:rPr>
              <a:t>Sous-tâche 1</a:t>
            </a:r>
          </a:p>
        </p:txBody>
      </p:sp>
      <p:cxnSp>
        <p:nvCxnSpPr>
          <p:cNvPr id="188" name="Google Shape;188;p23"/>
          <p:cNvCxnSpPr>
            <a:stCxn id="187" idx="0"/>
          </p:cNvCxnSpPr>
          <p:nvPr/>
        </p:nvCxnSpPr>
        <p:spPr>
          <a:xfrm rot="-5400000">
            <a:off x="4328139" y="3143053"/>
            <a:ext cx="275100" cy="600"/>
          </a:xfrm>
          <a:prstGeom prst="bentConnector3">
            <a:avLst>
              <a:gd name="adj1" fmla="val 50000"/>
            </a:avLst>
          </a:prstGeom>
          <a:noFill/>
          <a:ln w="9525" cap="flat" cmpd="sng">
            <a:solidFill>
              <a:srgbClr val="C2C2C2"/>
            </a:solidFill>
            <a:prstDash val="solid"/>
            <a:round/>
            <a:headEnd type="none" w="sm" len="sm"/>
            <a:tailEnd type="none" w="sm" len="sm"/>
          </a:ln>
        </p:spPr>
      </p:cxnSp>
      <p:sp>
        <p:nvSpPr>
          <p:cNvPr id="189" name="Google Shape;189;p23"/>
          <p:cNvSpPr/>
          <p:nvPr/>
        </p:nvSpPr>
        <p:spPr>
          <a:xfrm>
            <a:off x="3779889" y="3611303"/>
            <a:ext cx="1371600" cy="228600"/>
          </a:xfrm>
          <a:prstGeom prst="rect">
            <a:avLst/>
          </a:prstGeom>
          <a:solidFill>
            <a:srgbClr val="0E945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CA" sz="1000">
                <a:solidFill>
                  <a:srgbClr val="FFFFFF"/>
                </a:solidFill>
                <a:latin typeface="Roboto"/>
                <a:ea typeface="Roboto"/>
                <a:cs typeface="Roboto"/>
                <a:sym typeface="Roboto"/>
              </a:rPr>
              <a:t>Sous-tâche 2</a:t>
            </a:r>
          </a:p>
        </p:txBody>
      </p:sp>
      <p:sp>
        <p:nvSpPr>
          <p:cNvPr id="190" name="Google Shape;190;p23"/>
          <p:cNvSpPr/>
          <p:nvPr/>
        </p:nvSpPr>
        <p:spPr>
          <a:xfrm>
            <a:off x="3779889" y="3953478"/>
            <a:ext cx="1371600" cy="228600"/>
          </a:xfrm>
          <a:prstGeom prst="rect">
            <a:avLst/>
          </a:prstGeom>
          <a:solidFill>
            <a:srgbClr val="0E945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CA" sz="1000">
                <a:solidFill>
                  <a:srgbClr val="FFFFFF"/>
                </a:solidFill>
                <a:latin typeface="Roboto"/>
                <a:ea typeface="Roboto"/>
                <a:cs typeface="Roboto"/>
                <a:sym typeface="Roboto"/>
              </a:rPr>
              <a:t>Sous-tâche 3</a:t>
            </a:r>
          </a:p>
        </p:txBody>
      </p:sp>
      <p:sp>
        <p:nvSpPr>
          <p:cNvPr id="191" name="Google Shape;191;p23"/>
          <p:cNvSpPr/>
          <p:nvPr/>
        </p:nvSpPr>
        <p:spPr>
          <a:xfrm>
            <a:off x="5475089" y="3280903"/>
            <a:ext cx="1371600" cy="228600"/>
          </a:xfrm>
          <a:prstGeom prst="rect">
            <a:avLst/>
          </a:prstGeom>
          <a:solidFill>
            <a:srgbClr val="0E945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CA" sz="1000">
                <a:solidFill>
                  <a:srgbClr val="FFFFFF"/>
                </a:solidFill>
                <a:latin typeface="Roboto"/>
                <a:ea typeface="Roboto"/>
                <a:cs typeface="Roboto"/>
                <a:sym typeface="Roboto"/>
              </a:rPr>
              <a:t>Sous-tâche 1</a:t>
            </a:r>
          </a:p>
        </p:txBody>
      </p:sp>
      <p:cxnSp>
        <p:nvCxnSpPr>
          <p:cNvPr id="192" name="Google Shape;192;p23"/>
          <p:cNvCxnSpPr>
            <a:stCxn id="191" idx="0"/>
          </p:cNvCxnSpPr>
          <p:nvPr/>
        </p:nvCxnSpPr>
        <p:spPr>
          <a:xfrm rot="-5400000">
            <a:off x="6023639" y="3143053"/>
            <a:ext cx="275100" cy="600"/>
          </a:xfrm>
          <a:prstGeom prst="bentConnector3">
            <a:avLst>
              <a:gd name="adj1" fmla="val 50000"/>
            </a:avLst>
          </a:prstGeom>
          <a:noFill/>
          <a:ln w="9525" cap="flat" cmpd="sng">
            <a:solidFill>
              <a:srgbClr val="C2C2C2"/>
            </a:solidFill>
            <a:prstDash val="solid"/>
            <a:round/>
            <a:headEnd type="none" w="sm" len="sm"/>
            <a:tailEnd type="none" w="sm" len="sm"/>
          </a:ln>
        </p:spPr>
      </p:cxnSp>
      <p:sp>
        <p:nvSpPr>
          <p:cNvPr id="193" name="Google Shape;193;p23"/>
          <p:cNvSpPr/>
          <p:nvPr/>
        </p:nvSpPr>
        <p:spPr>
          <a:xfrm>
            <a:off x="5475389" y="3611303"/>
            <a:ext cx="1371600" cy="228600"/>
          </a:xfrm>
          <a:prstGeom prst="rect">
            <a:avLst/>
          </a:prstGeom>
          <a:solidFill>
            <a:srgbClr val="0E945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CA" sz="1000">
                <a:solidFill>
                  <a:srgbClr val="FFFFFF"/>
                </a:solidFill>
                <a:latin typeface="Roboto"/>
                <a:ea typeface="Roboto"/>
                <a:cs typeface="Roboto"/>
                <a:sym typeface="Roboto"/>
              </a:rPr>
              <a:t>Sous-tâche 2</a:t>
            </a:r>
          </a:p>
        </p:txBody>
      </p:sp>
      <p:sp>
        <p:nvSpPr>
          <p:cNvPr id="194" name="Google Shape;194;p23"/>
          <p:cNvSpPr/>
          <p:nvPr/>
        </p:nvSpPr>
        <p:spPr>
          <a:xfrm>
            <a:off x="5475389" y="3953478"/>
            <a:ext cx="1371600" cy="228600"/>
          </a:xfrm>
          <a:prstGeom prst="rect">
            <a:avLst/>
          </a:prstGeom>
          <a:solidFill>
            <a:srgbClr val="0E945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CA" sz="1000">
                <a:solidFill>
                  <a:srgbClr val="FFFFFF"/>
                </a:solidFill>
                <a:latin typeface="Roboto"/>
                <a:ea typeface="Roboto"/>
                <a:cs typeface="Roboto"/>
                <a:sym typeface="Roboto"/>
              </a:rPr>
              <a:t>Sous-tâche 3</a:t>
            </a:r>
          </a:p>
        </p:txBody>
      </p:sp>
      <p:sp>
        <p:nvSpPr>
          <p:cNvPr id="195" name="Google Shape;195;p23"/>
          <p:cNvSpPr/>
          <p:nvPr/>
        </p:nvSpPr>
        <p:spPr>
          <a:xfrm>
            <a:off x="7240389" y="3280903"/>
            <a:ext cx="1371600" cy="228600"/>
          </a:xfrm>
          <a:prstGeom prst="rect">
            <a:avLst/>
          </a:prstGeom>
          <a:solidFill>
            <a:srgbClr val="0E945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CA" sz="1000">
                <a:solidFill>
                  <a:srgbClr val="FFFFFF"/>
                </a:solidFill>
                <a:latin typeface="Roboto"/>
                <a:ea typeface="Roboto"/>
                <a:cs typeface="Roboto"/>
                <a:sym typeface="Roboto"/>
              </a:rPr>
              <a:t>Sous-tâche 1</a:t>
            </a:r>
          </a:p>
        </p:txBody>
      </p:sp>
      <p:cxnSp>
        <p:nvCxnSpPr>
          <p:cNvPr id="196" name="Google Shape;196;p23"/>
          <p:cNvCxnSpPr>
            <a:stCxn id="195" idx="0"/>
          </p:cNvCxnSpPr>
          <p:nvPr/>
        </p:nvCxnSpPr>
        <p:spPr>
          <a:xfrm rot="-5400000">
            <a:off x="7788939" y="3143053"/>
            <a:ext cx="275100" cy="600"/>
          </a:xfrm>
          <a:prstGeom prst="bentConnector3">
            <a:avLst>
              <a:gd name="adj1" fmla="val 50000"/>
            </a:avLst>
          </a:prstGeom>
          <a:noFill/>
          <a:ln w="9525" cap="flat" cmpd="sng">
            <a:solidFill>
              <a:srgbClr val="C2C2C2"/>
            </a:solidFill>
            <a:prstDash val="solid"/>
            <a:round/>
            <a:headEnd type="none" w="sm" len="sm"/>
            <a:tailEnd type="none" w="sm" len="sm"/>
          </a:ln>
        </p:spPr>
      </p:cxnSp>
      <p:sp>
        <p:nvSpPr>
          <p:cNvPr id="197" name="Google Shape;197;p23"/>
          <p:cNvSpPr/>
          <p:nvPr/>
        </p:nvSpPr>
        <p:spPr>
          <a:xfrm>
            <a:off x="7240689" y="3611303"/>
            <a:ext cx="1371600" cy="228600"/>
          </a:xfrm>
          <a:prstGeom prst="rect">
            <a:avLst/>
          </a:prstGeom>
          <a:solidFill>
            <a:srgbClr val="0E945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CA" sz="1000">
                <a:solidFill>
                  <a:srgbClr val="FFFFFF"/>
                </a:solidFill>
                <a:latin typeface="Roboto"/>
                <a:ea typeface="Roboto"/>
                <a:cs typeface="Roboto"/>
                <a:sym typeface="Roboto"/>
              </a:rPr>
              <a:t>Sous-tâche 2</a:t>
            </a:r>
          </a:p>
        </p:txBody>
      </p:sp>
      <p:sp>
        <p:nvSpPr>
          <p:cNvPr id="198" name="Google Shape;198;p23"/>
          <p:cNvSpPr/>
          <p:nvPr/>
        </p:nvSpPr>
        <p:spPr>
          <a:xfrm>
            <a:off x="7240689" y="3953478"/>
            <a:ext cx="1371600" cy="228600"/>
          </a:xfrm>
          <a:prstGeom prst="rect">
            <a:avLst/>
          </a:prstGeom>
          <a:solidFill>
            <a:srgbClr val="0E945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CA" sz="1000">
                <a:solidFill>
                  <a:srgbClr val="FFFFFF"/>
                </a:solidFill>
                <a:latin typeface="Roboto"/>
                <a:ea typeface="Roboto"/>
                <a:cs typeface="Roboto"/>
                <a:sym typeface="Roboto"/>
              </a:rPr>
              <a:t>Sous-tâche 3</a:t>
            </a:r>
          </a:p>
        </p:txBody>
      </p:sp>
      <p:sp>
        <p:nvSpPr>
          <p:cNvPr id="199" name="Google Shape;199;p23"/>
          <p:cNvSpPr/>
          <p:nvPr/>
        </p:nvSpPr>
        <p:spPr>
          <a:xfrm>
            <a:off x="658250" y="884825"/>
            <a:ext cx="2571000" cy="1050600"/>
          </a:xfrm>
          <a:prstGeom prst="wedgeRectCallout">
            <a:avLst>
              <a:gd name="adj1" fmla="val 32735"/>
              <a:gd name="adj2" fmla="val 86539"/>
            </a:avLst>
          </a:prstGeom>
          <a:solidFill>
            <a:srgbClr val="D0E0E3"/>
          </a:solidFill>
          <a:ln w="28575" cap="flat" cmpd="sng">
            <a:solidFill>
              <a:srgbClr val="0097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fr-CA" sz="1300">
                <a:solidFill>
                  <a:schemeClr val="dk1"/>
                </a:solidFill>
                <a:latin typeface="Roboto"/>
                <a:ea typeface="Roboto"/>
                <a:cs typeface="Roboto"/>
                <a:sym typeface="Roboto"/>
              </a:rPr>
              <a:t>Niveau supérieur : </a:t>
            </a:r>
          </a:p>
          <a:p>
            <a:pPr marL="457200" lvl="0" indent="-311150" algn="l" rtl="0">
              <a:spcBef>
                <a:spcPts val="0"/>
              </a:spcBef>
              <a:spcAft>
                <a:spcPts val="0"/>
              </a:spcAft>
              <a:buClr>
                <a:schemeClr val="dk1"/>
              </a:buClr>
              <a:buSzPts val="1300"/>
              <a:buFont typeface="Roboto"/>
              <a:buChar char="●"/>
            </a:pPr>
            <a:r>
              <a:rPr lang="fr-CA" sz="1300">
                <a:solidFill>
                  <a:schemeClr val="dk1"/>
                </a:solidFill>
                <a:latin typeface="Roboto"/>
                <a:ea typeface="Roboto"/>
                <a:cs typeface="Roboto"/>
                <a:sym typeface="Roboto"/>
              </a:rPr>
              <a:t>Mutuellement exclusif </a:t>
            </a:r>
          </a:p>
          <a:p>
            <a:pPr marL="457200" lvl="0" indent="-311150" algn="l" rtl="0">
              <a:spcBef>
                <a:spcPts val="0"/>
              </a:spcBef>
              <a:spcAft>
                <a:spcPts val="0"/>
              </a:spcAft>
              <a:buClr>
                <a:schemeClr val="dk1"/>
              </a:buClr>
              <a:buSzPts val="1300"/>
              <a:buFont typeface="Roboto"/>
              <a:buChar char="●"/>
            </a:pPr>
            <a:r>
              <a:rPr lang="fr-CA" sz="1300">
                <a:solidFill>
                  <a:schemeClr val="dk1"/>
                </a:solidFill>
                <a:latin typeface="Roboto"/>
                <a:ea typeface="Roboto"/>
                <a:cs typeface="Roboto"/>
                <a:sym typeface="Roboto"/>
              </a:rPr>
              <a:t>Collectivement exhaustif</a:t>
            </a:r>
          </a:p>
          <a:p>
            <a:pPr marL="457200" lvl="0" indent="-311150" algn="l" rtl="0">
              <a:spcBef>
                <a:spcPts val="0"/>
              </a:spcBef>
              <a:spcAft>
                <a:spcPts val="0"/>
              </a:spcAft>
              <a:buClr>
                <a:schemeClr val="dk1"/>
              </a:buClr>
              <a:buSzPts val="1300"/>
              <a:buFont typeface="Roboto"/>
              <a:buChar char="●"/>
            </a:pPr>
            <a:r>
              <a:rPr lang="fr-CA" sz="1300">
                <a:solidFill>
                  <a:schemeClr val="dk1"/>
                </a:solidFill>
                <a:latin typeface="Roboto"/>
                <a:ea typeface="Roboto"/>
                <a:cs typeface="Roboto"/>
                <a:sym typeface="Roboto"/>
              </a:rPr>
              <a:t>Objectif : 5 à 6 au total</a:t>
            </a:r>
          </a:p>
        </p:txBody>
      </p:sp>
      <p:sp>
        <p:nvSpPr>
          <p:cNvPr id="200" name="Google Shape;200;p23"/>
          <p:cNvSpPr/>
          <p:nvPr/>
        </p:nvSpPr>
        <p:spPr>
          <a:xfrm>
            <a:off x="6694899" y="1154100"/>
            <a:ext cx="2321879" cy="860400"/>
          </a:xfrm>
          <a:prstGeom prst="wedgeRectCallout">
            <a:avLst>
              <a:gd name="adj1" fmla="val -80010"/>
              <a:gd name="adj2" fmla="val 219686"/>
            </a:avLst>
          </a:prstGeom>
          <a:solidFill>
            <a:srgbClr val="D0E0E3"/>
          </a:solidFill>
          <a:ln w="28575" cap="flat" cmpd="sng">
            <a:solidFill>
              <a:srgbClr val="0097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fr-CA" sz="1300" dirty="0">
                <a:solidFill>
                  <a:schemeClr val="dk1"/>
                </a:solidFill>
                <a:latin typeface="Roboto"/>
                <a:ea typeface="Roboto"/>
                <a:cs typeface="Roboto"/>
                <a:sym typeface="Roboto"/>
              </a:rPr>
              <a:t>Deuxième niveau :</a:t>
            </a:r>
          </a:p>
          <a:p>
            <a:pPr marL="457200" lvl="0" indent="-311150" algn="l" rtl="0">
              <a:spcBef>
                <a:spcPts val="0"/>
              </a:spcBef>
              <a:spcAft>
                <a:spcPts val="0"/>
              </a:spcAft>
              <a:buClr>
                <a:schemeClr val="dk1"/>
              </a:buClr>
              <a:buSzPts val="1300"/>
              <a:buFont typeface="Roboto"/>
              <a:buChar char="●"/>
            </a:pPr>
            <a:r>
              <a:rPr lang="fr-CA" sz="1300" dirty="0">
                <a:solidFill>
                  <a:schemeClr val="dk1"/>
                </a:solidFill>
                <a:latin typeface="Roboto"/>
                <a:ea typeface="Roboto"/>
                <a:cs typeface="Roboto"/>
                <a:sym typeface="Roboto"/>
              </a:rPr>
              <a:t>Raffiner les étiquettes </a:t>
            </a:r>
          </a:p>
          <a:p>
            <a:pPr marL="457200" lvl="0" indent="-311150" algn="l" rtl="0">
              <a:spcBef>
                <a:spcPts val="0"/>
              </a:spcBef>
              <a:spcAft>
                <a:spcPts val="0"/>
              </a:spcAft>
              <a:buClr>
                <a:schemeClr val="dk1"/>
              </a:buClr>
              <a:buSzPts val="1300"/>
              <a:buFont typeface="Roboto"/>
              <a:buChar char="●"/>
            </a:pPr>
            <a:r>
              <a:rPr lang="fr-CA" sz="1300" dirty="0">
                <a:solidFill>
                  <a:schemeClr val="dk1"/>
                </a:solidFill>
                <a:latin typeface="Roboto"/>
                <a:ea typeface="Roboto"/>
                <a:cs typeface="Roboto"/>
                <a:sym typeface="Roboto"/>
              </a:rPr>
              <a:t>Objectif : 15 à 20 au total</a:t>
            </a:r>
          </a:p>
        </p:txBody>
      </p:sp>
      <p:sp>
        <p:nvSpPr>
          <p:cNvPr id="201" name="Google Shape;201;p23"/>
          <p:cNvSpPr/>
          <p:nvPr/>
        </p:nvSpPr>
        <p:spPr>
          <a:xfrm>
            <a:off x="2141439" y="4297903"/>
            <a:ext cx="1371600" cy="228600"/>
          </a:xfrm>
          <a:prstGeom prst="rect">
            <a:avLst/>
          </a:prstGeom>
          <a:solidFill>
            <a:srgbClr val="0E945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CA" sz="1000">
                <a:solidFill>
                  <a:srgbClr val="FFFFFF"/>
                </a:solidFill>
                <a:latin typeface="Roboto"/>
                <a:ea typeface="Roboto"/>
                <a:cs typeface="Roboto"/>
                <a:sym typeface="Roboto"/>
              </a:rPr>
              <a:t>Sous-tâche 4</a:t>
            </a:r>
          </a:p>
        </p:txBody>
      </p:sp>
      <p:sp>
        <p:nvSpPr>
          <p:cNvPr id="202" name="Google Shape;202;p23"/>
          <p:cNvSpPr/>
          <p:nvPr/>
        </p:nvSpPr>
        <p:spPr>
          <a:xfrm>
            <a:off x="7240689" y="4295653"/>
            <a:ext cx="1371600" cy="228600"/>
          </a:xfrm>
          <a:prstGeom prst="rect">
            <a:avLst/>
          </a:prstGeom>
          <a:solidFill>
            <a:srgbClr val="0E945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CA" sz="1000">
                <a:solidFill>
                  <a:srgbClr val="FFFFFF"/>
                </a:solidFill>
                <a:latin typeface="Roboto"/>
                <a:ea typeface="Roboto"/>
                <a:cs typeface="Roboto"/>
                <a:sym typeface="Roboto"/>
              </a:rPr>
              <a:t>Sous-tâche 4</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24"/>
          <p:cNvSpPr txBox="1">
            <a:spLocks noGrp="1"/>
          </p:cNvSpPr>
          <p:nvPr>
            <p:ph type="title"/>
          </p:nvPr>
        </p:nvSpPr>
        <p:spPr>
          <a:xfrm>
            <a:off x="178125" y="2603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CA"/>
              <a:t>Stratégie d’étiquetage / aide-mémoire (exemple de vaccin)</a:t>
            </a:r>
          </a:p>
        </p:txBody>
      </p:sp>
      <p:pic>
        <p:nvPicPr>
          <p:cNvPr id="208" name="Google Shape;208;p24"/>
          <p:cNvPicPr preferRelativeResize="0"/>
          <p:nvPr/>
        </p:nvPicPr>
        <p:blipFill>
          <a:blip r:embed="rId3">
            <a:alphaModFix/>
          </a:blip>
          <a:stretch>
            <a:fillRect/>
          </a:stretch>
        </p:blipFill>
        <p:spPr>
          <a:xfrm>
            <a:off x="773925" y="833000"/>
            <a:ext cx="6317933" cy="4005699"/>
          </a:xfrm>
          <a:prstGeom prst="rect">
            <a:avLst/>
          </a:prstGeom>
          <a:noFill/>
          <a:ln>
            <a:noFill/>
          </a:ln>
          <a:effectLst>
            <a:outerShdw blurRad="85725" dist="47625" dir="5400000" algn="bl" rotWithShape="0">
              <a:srgbClr val="000000">
                <a:alpha val="50000"/>
              </a:srgbClr>
            </a:outerShdw>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25"/>
          <p:cNvSpPr txBox="1">
            <a:spLocks noGrp="1"/>
          </p:cNvSpPr>
          <p:nvPr>
            <p:ph type="title"/>
          </p:nvPr>
        </p:nvSpPr>
        <p:spPr>
          <a:xfrm>
            <a:off x="178125" y="2603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CA"/>
              <a:t>Agir : problèmes et solutions</a:t>
            </a:r>
          </a:p>
        </p:txBody>
      </p:sp>
      <p:graphicFrame>
        <p:nvGraphicFramePr>
          <p:cNvPr id="214" name="Google Shape;214;p25"/>
          <p:cNvGraphicFramePr/>
          <p:nvPr/>
        </p:nvGraphicFramePr>
        <p:xfrm>
          <a:off x="222950" y="1674775"/>
          <a:ext cx="8608350" cy="3139260"/>
        </p:xfrm>
        <a:graphic>
          <a:graphicData uri="http://schemas.openxmlformats.org/drawingml/2006/table">
            <a:tbl>
              <a:tblPr>
                <a:noFill/>
                <a:tableStyleId>{0275F903-EFE1-4EA5-9F01-EE622E35187F}</a:tableStyleId>
              </a:tblPr>
              <a:tblGrid>
                <a:gridCol w="2438025">
                  <a:extLst>
                    <a:ext uri="{9D8B030D-6E8A-4147-A177-3AD203B41FA5}">
                      <a16:colId xmlns:a16="http://schemas.microsoft.com/office/drawing/2014/main" val="20000"/>
                    </a:ext>
                  </a:extLst>
                </a:gridCol>
                <a:gridCol w="1856025">
                  <a:extLst>
                    <a:ext uri="{9D8B030D-6E8A-4147-A177-3AD203B41FA5}">
                      <a16:colId xmlns:a16="http://schemas.microsoft.com/office/drawing/2014/main" val="20001"/>
                    </a:ext>
                  </a:extLst>
                </a:gridCol>
                <a:gridCol w="4314300">
                  <a:extLst>
                    <a:ext uri="{9D8B030D-6E8A-4147-A177-3AD203B41FA5}">
                      <a16:colId xmlns:a16="http://schemas.microsoft.com/office/drawing/2014/main" val="20002"/>
                    </a:ext>
                  </a:extLst>
                </a:gridCol>
              </a:tblGrid>
              <a:tr h="381000">
                <a:tc>
                  <a:txBody>
                    <a:bodyPr/>
                    <a:lstStyle/>
                    <a:p>
                      <a:pPr marL="0" lvl="0" indent="0" algn="l" rtl="0">
                        <a:spcBef>
                          <a:spcPts val="0"/>
                        </a:spcBef>
                        <a:spcAft>
                          <a:spcPts val="0"/>
                        </a:spcAft>
                        <a:buNone/>
                      </a:pPr>
                      <a:r>
                        <a:rPr lang="fr-CA" b="1">
                          <a:solidFill>
                            <a:srgbClr val="FFFFFF"/>
                          </a:solidFill>
                          <a:latin typeface="Roboto"/>
                          <a:ea typeface="Roboto"/>
                          <a:cs typeface="Roboto"/>
                          <a:sym typeface="Roboto"/>
                        </a:rPr>
                        <a:t>Enjeu</a:t>
                      </a:r>
                    </a:p>
                  </a:txBody>
                  <a:tcPr marL="91425" marR="91425" marT="91425" marB="91425">
                    <a:solidFill>
                      <a:srgbClr val="0097A7"/>
                    </a:solidFill>
                  </a:tcPr>
                </a:tc>
                <a:tc>
                  <a:txBody>
                    <a:bodyPr/>
                    <a:lstStyle/>
                    <a:p>
                      <a:pPr marL="0" lvl="0" indent="0" algn="l" rtl="0">
                        <a:spcBef>
                          <a:spcPts val="0"/>
                        </a:spcBef>
                        <a:spcAft>
                          <a:spcPts val="0"/>
                        </a:spcAft>
                        <a:buNone/>
                      </a:pPr>
                      <a:r>
                        <a:rPr lang="fr-CA" b="1">
                          <a:solidFill>
                            <a:srgbClr val="FFFFFF"/>
                          </a:solidFill>
                          <a:latin typeface="Roboto"/>
                          <a:ea typeface="Roboto"/>
                          <a:cs typeface="Roboto"/>
                          <a:sym typeface="Roboto"/>
                        </a:rPr>
                        <a:t>Type</a:t>
                      </a:r>
                    </a:p>
                  </a:txBody>
                  <a:tcPr marL="91425" marR="91425" marT="91425" marB="91425">
                    <a:solidFill>
                      <a:srgbClr val="0097A7"/>
                    </a:solidFill>
                  </a:tcPr>
                </a:tc>
                <a:tc>
                  <a:txBody>
                    <a:bodyPr/>
                    <a:lstStyle/>
                    <a:p>
                      <a:pPr marL="0" lvl="0" indent="0" algn="l" rtl="0">
                        <a:spcBef>
                          <a:spcPts val="0"/>
                        </a:spcBef>
                        <a:spcAft>
                          <a:spcPts val="0"/>
                        </a:spcAft>
                        <a:buNone/>
                      </a:pPr>
                      <a:r>
                        <a:rPr lang="fr-CA" b="1">
                          <a:solidFill>
                            <a:srgbClr val="FFFFFF"/>
                          </a:solidFill>
                          <a:latin typeface="Roboto"/>
                          <a:ea typeface="Roboto"/>
                          <a:cs typeface="Roboto"/>
                          <a:sym typeface="Roboto"/>
                        </a:rPr>
                        <a:t>Ce qu’il faut faire</a:t>
                      </a:r>
                    </a:p>
                  </a:txBody>
                  <a:tcPr marL="91425" marR="91425" marT="91425" marB="91425">
                    <a:solidFill>
                      <a:srgbClr val="0097A7"/>
                    </a:solidFill>
                  </a:tcPr>
                </a:tc>
                <a:extLst>
                  <a:ext uri="{0D108BD9-81ED-4DB2-BD59-A6C34878D82A}">
                    <a16:rowId xmlns:a16="http://schemas.microsoft.com/office/drawing/2014/main" val="10000"/>
                  </a:ext>
                </a:extLst>
              </a:tr>
              <a:tr h="396200">
                <a:tc>
                  <a:txBody>
                    <a:bodyPr/>
                    <a:lstStyle/>
                    <a:p>
                      <a:pPr marL="0" lvl="0" indent="0" algn="l" rtl="0">
                        <a:spcBef>
                          <a:spcPts val="0"/>
                        </a:spcBef>
                        <a:spcAft>
                          <a:spcPts val="0"/>
                        </a:spcAft>
                        <a:buNone/>
                      </a:pPr>
                      <a:r>
                        <a:rPr lang="fr-CA" sz="1200">
                          <a:latin typeface="Roboto"/>
                          <a:ea typeface="Roboto"/>
                          <a:cs typeface="Roboto"/>
                          <a:sym typeface="Roboto"/>
                        </a:rPr>
                        <a:t>Impossible de </a:t>
                      </a:r>
                      <a:r>
                        <a:rPr lang="fr-CA" sz="1200" b="1">
                          <a:latin typeface="Roboto"/>
                          <a:ea typeface="Roboto"/>
                          <a:cs typeface="Roboto"/>
                          <a:sym typeface="Roboto"/>
                        </a:rPr>
                        <a:t>trouver</a:t>
                      </a:r>
                      <a:r>
                        <a:rPr lang="fr-CA" sz="1200">
                          <a:latin typeface="Roboto"/>
                          <a:ea typeface="Roboto"/>
                          <a:cs typeface="Roboto"/>
                          <a:sym typeface="Roboto"/>
                        </a:rPr>
                        <a:t> la page avec la réponse</a:t>
                      </a:r>
                    </a:p>
                  </a:txBody>
                  <a:tcPr marL="91425" marR="91425" marT="91425" marB="91425">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fr-CA" sz="1200">
                          <a:latin typeface="Roboto"/>
                          <a:ea typeface="Roboto"/>
                          <a:cs typeface="Roboto"/>
                          <a:sym typeface="Roboto"/>
                        </a:rPr>
                        <a:t>AI/conception de la navigation</a:t>
                      </a:r>
                    </a:p>
                  </a:txBody>
                  <a:tcPr marL="91425" marR="91425" marT="91425" marB="91425">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fr-CA" sz="1200">
                          <a:latin typeface="Roboto"/>
                          <a:ea typeface="Roboto"/>
                          <a:cs typeface="Roboto"/>
                          <a:sym typeface="Roboto"/>
                        </a:rPr>
                        <a:t>Reconsidérer l’AI, les liens de texte, les liens d’accueil, les étiquettes, la trace de l’information</a:t>
                      </a:r>
                    </a:p>
                  </a:txBody>
                  <a:tcPr marL="91425" marR="91425" marT="91425" marB="91425">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fr-CA" sz="1200">
                          <a:latin typeface="Roboto"/>
                          <a:ea typeface="Roboto"/>
                          <a:cs typeface="Roboto"/>
                          <a:sym typeface="Roboto"/>
                        </a:rPr>
                        <a:t>Impossible de </a:t>
                      </a:r>
                      <a:r>
                        <a:rPr lang="fr-CA" sz="1200" b="1">
                          <a:latin typeface="Roboto"/>
                          <a:ea typeface="Roboto"/>
                          <a:cs typeface="Roboto"/>
                          <a:sym typeface="Roboto"/>
                        </a:rPr>
                        <a:t>trouver</a:t>
                      </a:r>
                      <a:r>
                        <a:rPr lang="fr-CA" sz="1200">
                          <a:latin typeface="Roboto"/>
                          <a:ea typeface="Roboto"/>
                          <a:cs typeface="Roboto"/>
                          <a:sym typeface="Roboto"/>
                        </a:rPr>
                        <a:t> la réponse à la page</a:t>
                      </a: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fr-CA" sz="1200">
                          <a:latin typeface="Roboto"/>
                          <a:ea typeface="Roboto"/>
                          <a:cs typeface="Roboto"/>
                          <a:sym typeface="Roboto"/>
                        </a:rPr>
                        <a:t>Écart de contenu</a:t>
                      </a: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fr-CA" sz="1200">
                          <a:latin typeface="Roboto"/>
                          <a:ea typeface="Roboto"/>
                          <a:cs typeface="Roboto"/>
                          <a:sym typeface="Roboto"/>
                        </a:rPr>
                        <a:t>Inclure la réponse dans le contenu</a:t>
                      </a: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fr-CA" sz="1200">
                          <a:latin typeface="Roboto"/>
                          <a:ea typeface="Roboto"/>
                          <a:cs typeface="Roboto"/>
                          <a:sym typeface="Roboto"/>
                        </a:rPr>
                        <a:t>Je ne </a:t>
                      </a:r>
                      <a:r>
                        <a:rPr lang="fr-CA" sz="1200" b="1">
                          <a:latin typeface="Roboto"/>
                          <a:ea typeface="Roboto"/>
                          <a:cs typeface="Roboto"/>
                          <a:sym typeface="Roboto"/>
                        </a:rPr>
                        <a:t>comprends pas</a:t>
                      </a:r>
                      <a:r>
                        <a:rPr lang="fr-CA" sz="1200">
                          <a:latin typeface="Roboto"/>
                          <a:ea typeface="Roboto"/>
                          <a:cs typeface="Roboto"/>
                          <a:sym typeface="Roboto"/>
                        </a:rPr>
                        <a:t> la réponse</a:t>
                      </a: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fr-CA" sz="1200">
                          <a:latin typeface="Roboto"/>
                          <a:ea typeface="Roboto"/>
                          <a:cs typeface="Roboto"/>
                          <a:sym typeface="Roboto"/>
                        </a:rPr>
                        <a:t>Conception du contenu</a:t>
                      </a: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fr-CA" sz="1200">
                          <a:latin typeface="Roboto"/>
                          <a:ea typeface="Roboto"/>
                          <a:cs typeface="Roboto"/>
                          <a:sym typeface="Roboto"/>
                        </a:rPr>
                        <a:t>Réécrire, réviser en langage clair, utiliser des mots que les gens utilisent, etc.</a:t>
                      </a: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r>
                        <a:rPr lang="fr-CA" sz="1200">
                          <a:latin typeface="Roboto"/>
                          <a:ea typeface="Roboto"/>
                          <a:cs typeface="Roboto"/>
                          <a:sym typeface="Roboto"/>
                        </a:rPr>
                        <a:t>Impossible d’</a:t>
                      </a:r>
                      <a:r>
                        <a:rPr lang="fr-CA" sz="1200" b="1">
                          <a:latin typeface="Roboto"/>
                          <a:ea typeface="Roboto"/>
                          <a:cs typeface="Roboto"/>
                          <a:sym typeface="Roboto"/>
                        </a:rPr>
                        <a:t>utiliser</a:t>
                      </a:r>
                      <a:r>
                        <a:rPr lang="fr-CA" sz="1200">
                          <a:latin typeface="Roboto"/>
                          <a:ea typeface="Roboto"/>
                          <a:cs typeface="Roboto"/>
                          <a:sym typeface="Roboto"/>
                        </a:rPr>
                        <a:t> les commandes dans la page</a:t>
                      </a:r>
                    </a:p>
                  </a:txBody>
                  <a:tcPr marL="91425" marR="91425" marT="91425" marB="91425">
                    <a:lnT w="9525" cap="flat" cmpd="sng">
                      <a:solidFill>
                        <a:srgbClr val="9E9E9E"/>
                      </a:solidFill>
                      <a:prstDash val="solid"/>
                      <a:round/>
                      <a:headEnd type="none" w="sm" len="sm"/>
                      <a:tailEnd type="none" w="sm" len="sm"/>
                    </a:lnT>
                  </a:tcPr>
                </a:tc>
                <a:tc>
                  <a:txBody>
                    <a:bodyPr/>
                    <a:lstStyle/>
                    <a:p>
                      <a:pPr marL="0" lvl="0" indent="0" algn="l" rtl="0">
                        <a:spcBef>
                          <a:spcPts val="0"/>
                        </a:spcBef>
                        <a:spcAft>
                          <a:spcPts val="0"/>
                        </a:spcAft>
                        <a:buNone/>
                      </a:pPr>
                      <a:r>
                        <a:rPr lang="fr-CA" sz="1200">
                          <a:latin typeface="Roboto"/>
                          <a:ea typeface="Roboto"/>
                          <a:cs typeface="Roboto"/>
                          <a:sym typeface="Roboto"/>
                        </a:rPr>
                        <a:t>Conception d’interactions</a:t>
                      </a:r>
                    </a:p>
                  </a:txBody>
                  <a:tcPr marL="91425" marR="91425" marT="91425" marB="91425">
                    <a:lnT w="9525" cap="flat" cmpd="sng">
                      <a:solidFill>
                        <a:srgbClr val="9E9E9E"/>
                      </a:solidFill>
                      <a:prstDash val="solid"/>
                      <a:round/>
                      <a:headEnd type="none" w="sm" len="sm"/>
                      <a:tailEnd type="none" w="sm" len="sm"/>
                    </a:lnT>
                  </a:tcPr>
                </a:tc>
                <a:tc>
                  <a:txBody>
                    <a:bodyPr/>
                    <a:lstStyle/>
                    <a:p>
                      <a:pPr marL="0" lvl="0" indent="0" algn="l" rtl="0">
                        <a:spcBef>
                          <a:spcPts val="0"/>
                        </a:spcBef>
                        <a:spcAft>
                          <a:spcPts val="0"/>
                        </a:spcAft>
                        <a:buNone/>
                      </a:pPr>
                      <a:r>
                        <a:rPr lang="fr-CA" sz="1200">
                          <a:latin typeface="Roboto"/>
                          <a:ea typeface="Roboto"/>
                          <a:cs typeface="Roboto"/>
                          <a:sym typeface="Roboto"/>
                        </a:rPr>
                        <a:t>Essayer des modèles de conception et des mécanismes de rechange/mis à l’essai</a:t>
                      </a:r>
                    </a:p>
                  </a:txBody>
                  <a:tcPr marL="91425" marR="91425" marT="91425" marB="91425">
                    <a:lnT w="9525" cap="flat" cmpd="sng">
                      <a:solidFill>
                        <a:srgbClr val="9E9E9E"/>
                      </a:solidFill>
                      <a:prstDash val="solid"/>
                      <a:round/>
                      <a:headEnd type="none" w="sm" len="sm"/>
                      <a:tailEnd type="none" w="sm" len="sm"/>
                    </a:lnT>
                  </a:tcPr>
                </a:tc>
                <a:extLst>
                  <a:ext uri="{0D108BD9-81ED-4DB2-BD59-A6C34878D82A}">
                    <a16:rowId xmlns:a16="http://schemas.microsoft.com/office/drawing/2014/main" val="10004"/>
                  </a:ext>
                </a:extLst>
              </a:tr>
              <a:tr h="381000">
                <a:tc>
                  <a:txBody>
                    <a:bodyPr/>
                    <a:lstStyle/>
                    <a:p>
                      <a:pPr marL="0" lvl="0" indent="0" algn="l" rtl="0">
                        <a:spcBef>
                          <a:spcPts val="0"/>
                        </a:spcBef>
                        <a:spcAft>
                          <a:spcPts val="0"/>
                        </a:spcAft>
                        <a:buNone/>
                      </a:pPr>
                      <a:r>
                        <a:rPr lang="fr-CA" sz="1200">
                          <a:latin typeface="Roboto"/>
                          <a:ea typeface="Roboto"/>
                          <a:cs typeface="Roboto"/>
                          <a:sym typeface="Roboto"/>
                        </a:rPr>
                        <a:t>N’aime pas la réponse</a:t>
                      </a:r>
                    </a:p>
                  </a:txBody>
                  <a:tcPr marL="91425" marR="91425" marT="91425" marB="91425"/>
                </a:tc>
                <a:tc>
                  <a:txBody>
                    <a:bodyPr/>
                    <a:lstStyle/>
                    <a:p>
                      <a:pPr marL="0" lvl="0" indent="0" algn="l" rtl="0">
                        <a:spcBef>
                          <a:spcPts val="0"/>
                        </a:spcBef>
                        <a:spcAft>
                          <a:spcPts val="0"/>
                        </a:spcAft>
                        <a:buNone/>
                      </a:pPr>
                      <a:r>
                        <a:rPr lang="fr-CA" sz="1200">
                          <a:latin typeface="Roboto"/>
                          <a:ea typeface="Roboto"/>
                          <a:cs typeface="Roboto"/>
                          <a:sym typeface="Roboto"/>
                        </a:rPr>
                        <a:t>Programme/politique</a:t>
                      </a:r>
                    </a:p>
                  </a:txBody>
                  <a:tcPr marL="91425" marR="91425" marT="91425" marB="91425"/>
                </a:tc>
                <a:tc>
                  <a:txBody>
                    <a:bodyPr/>
                    <a:lstStyle/>
                    <a:p>
                      <a:pPr marL="0" lvl="0" indent="0" algn="l" rtl="0">
                        <a:spcBef>
                          <a:spcPts val="0"/>
                        </a:spcBef>
                        <a:spcAft>
                          <a:spcPts val="0"/>
                        </a:spcAft>
                        <a:buNone/>
                      </a:pPr>
                      <a:r>
                        <a:rPr lang="fr-CA" sz="1200">
                          <a:latin typeface="Roboto"/>
                          <a:ea typeface="Roboto"/>
                          <a:cs typeface="Roboto"/>
                          <a:sym typeface="Roboto"/>
                        </a:rPr>
                        <a:t>Partager les commentaires avec les responsables des programmes et les politiques concernés</a:t>
                      </a:r>
                    </a:p>
                  </a:txBody>
                  <a:tcPr marL="91425" marR="91425" marT="91425" marB="91425"/>
                </a:tc>
                <a:extLst>
                  <a:ext uri="{0D108BD9-81ED-4DB2-BD59-A6C34878D82A}">
                    <a16:rowId xmlns:a16="http://schemas.microsoft.com/office/drawing/2014/main" val="10005"/>
                  </a:ext>
                </a:extLst>
              </a:tr>
            </a:tbl>
          </a:graphicData>
        </a:graphic>
      </p:graphicFrame>
      <p:sp>
        <p:nvSpPr>
          <p:cNvPr id="215" name="Google Shape;215;p25"/>
          <p:cNvSpPr txBox="1">
            <a:spLocks noGrp="1"/>
          </p:cNvSpPr>
          <p:nvPr>
            <p:ph type="body" idx="1"/>
          </p:nvPr>
        </p:nvSpPr>
        <p:spPr>
          <a:xfrm>
            <a:off x="222950" y="892063"/>
            <a:ext cx="8520600" cy="671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fr-CA"/>
              <a:t>Le BTN émet la classification : trouver, comprendre, utiliser</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26"/>
          <p:cNvSpPr txBox="1">
            <a:spLocks noGrp="1"/>
          </p:cNvSpPr>
          <p:nvPr>
            <p:ph type="title"/>
          </p:nvPr>
        </p:nvSpPr>
        <p:spPr>
          <a:xfrm>
            <a:off x="178125" y="2603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CA"/>
              <a:t>Expérience : utiliser les options de problèmes pour le triage</a:t>
            </a:r>
          </a:p>
        </p:txBody>
      </p:sp>
      <p:pic>
        <p:nvPicPr>
          <p:cNvPr id="221" name="Google Shape;221;p26"/>
          <p:cNvPicPr preferRelativeResize="0"/>
          <p:nvPr/>
        </p:nvPicPr>
        <p:blipFill rotWithShape="1">
          <a:blip r:embed="rId3">
            <a:alphaModFix/>
          </a:blip>
          <a:srcRect t="5962"/>
          <a:stretch/>
        </p:blipFill>
        <p:spPr>
          <a:xfrm>
            <a:off x="4610850" y="3127275"/>
            <a:ext cx="4149600" cy="1683350"/>
          </a:xfrm>
          <a:prstGeom prst="rect">
            <a:avLst/>
          </a:prstGeom>
          <a:noFill/>
          <a:ln>
            <a:noFill/>
          </a:ln>
          <a:effectLst>
            <a:outerShdw blurRad="57150" dist="19050" dir="5400000" algn="bl" rotWithShape="0">
              <a:srgbClr val="000000">
                <a:alpha val="50000"/>
              </a:srgbClr>
            </a:outerShdw>
          </a:effectLst>
        </p:spPr>
      </p:pic>
      <p:pic>
        <p:nvPicPr>
          <p:cNvPr id="222" name="Google Shape;222;p26"/>
          <p:cNvPicPr preferRelativeResize="0"/>
          <p:nvPr/>
        </p:nvPicPr>
        <p:blipFill rotWithShape="1">
          <a:blip r:embed="rId4">
            <a:alphaModFix/>
          </a:blip>
          <a:srcRect t="4780"/>
          <a:stretch/>
        </p:blipFill>
        <p:spPr>
          <a:xfrm>
            <a:off x="349350" y="3139875"/>
            <a:ext cx="4019076" cy="1948850"/>
          </a:xfrm>
          <a:prstGeom prst="rect">
            <a:avLst/>
          </a:prstGeom>
          <a:noFill/>
          <a:ln>
            <a:noFill/>
          </a:ln>
          <a:effectLst>
            <a:outerShdw blurRad="57150" dist="19050" dir="5400000" algn="bl" rotWithShape="0">
              <a:srgbClr val="000000">
                <a:alpha val="50000"/>
              </a:srgbClr>
            </a:outerShdw>
          </a:effectLst>
        </p:spPr>
      </p:pic>
      <p:pic>
        <p:nvPicPr>
          <p:cNvPr id="223" name="Google Shape;223;p26"/>
          <p:cNvPicPr preferRelativeResize="0"/>
          <p:nvPr/>
        </p:nvPicPr>
        <p:blipFill>
          <a:blip r:embed="rId5">
            <a:alphaModFix/>
          </a:blip>
          <a:stretch>
            <a:fillRect/>
          </a:stretch>
        </p:blipFill>
        <p:spPr>
          <a:xfrm>
            <a:off x="387425" y="833000"/>
            <a:ext cx="7328628" cy="2002075"/>
          </a:xfrm>
          <a:prstGeom prst="rect">
            <a:avLst/>
          </a:prstGeom>
          <a:noFill/>
          <a:ln>
            <a:noFill/>
          </a:ln>
          <a:effectLst>
            <a:outerShdw blurRad="100013" dist="57150" dir="5400000" algn="bl" rotWithShape="0">
              <a:srgbClr val="000000">
                <a:alpha val="50000"/>
              </a:srgbClr>
            </a:outerShdw>
          </a:effectLst>
        </p:spPr>
      </p:pic>
      <p:sp>
        <p:nvSpPr>
          <p:cNvPr id="224" name="Google Shape;224;p26"/>
          <p:cNvSpPr/>
          <p:nvPr/>
        </p:nvSpPr>
        <p:spPr>
          <a:xfrm>
            <a:off x="7051175" y="1405700"/>
            <a:ext cx="1908900" cy="1362750"/>
          </a:xfrm>
          <a:prstGeom prst="wedgeRectCallout">
            <a:avLst>
              <a:gd name="adj1" fmla="val -59930"/>
              <a:gd name="adj2" fmla="val 99309"/>
            </a:avLst>
          </a:prstGeom>
          <a:solidFill>
            <a:srgbClr val="D0E0E3"/>
          </a:solidFill>
          <a:ln w="28575" cap="flat" cmpd="sng">
            <a:solidFill>
              <a:srgbClr val="0097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fr-CA" sz="1100" dirty="0">
                <a:latin typeface="Roboto"/>
                <a:ea typeface="Roboto"/>
                <a:cs typeface="Roboto"/>
                <a:sym typeface="Roboto"/>
              </a:rPr>
              <a:t>Si les données sur les problèmes recueillies au moyen de ces options révisées se révèlent plus fiables, cela pourrait être utile pour le triage et l’identification des problèmes.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27"/>
          <p:cNvSpPr/>
          <p:nvPr/>
        </p:nvSpPr>
        <p:spPr>
          <a:xfrm>
            <a:off x="5717400" y="3347246"/>
            <a:ext cx="2905146" cy="953150"/>
          </a:xfrm>
          <a:custGeom>
            <a:avLst/>
            <a:gdLst/>
            <a:ahLst/>
            <a:cxnLst/>
            <a:rect l="l" t="t" r="r" b="b"/>
            <a:pathLst>
              <a:path w="21600" h="21597" extrusionOk="0">
                <a:moveTo>
                  <a:pt x="5133" y="0"/>
                </a:moveTo>
                <a:cubicBezTo>
                  <a:pt x="3913" y="0"/>
                  <a:pt x="3181" y="-3"/>
                  <a:pt x="2693" y="648"/>
                </a:cubicBezTo>
                <a:cubicBezTo>
                  <a:pt x="1915" y="1740"/>
                  <a:pt x="1302" y="4105"/>
                  <a:pt x="1019" y="7105"/>
                </a:cubicBezTo>
                <a:cubicBezTo>
                  <a:pt x="958" y="7750"/>
                  <a:pt x="914" y="8414"/>
                  <a:pt x="886" y="9088"/>
                </a:cubicBezTo>
                <a:lnTo>
                  <a:pt x="0" y="10799"/>
                </a:lnTo>
                <a:lnTo>
                  <a:pt x="886" y="12509"/>
                </a:lnTo>
                <a:cubicBezTo>
                  <a:pt x="914" y="13183"/>
                  <a:pt x="958" y="13847"/>
                  <a:pt x="1019" y="14492"/>
                </a:cubicBezTo>
                <a:cubicBezTo>
                  <a:pt x="1302" y="17492"/>
                  <a:pt x="1915" y="19853"/>
                  <a:pt x="2693" y="20944"/>
                </a:cubicBezTo>
                <a:cubicBezTo>
                  <a:pt x="3181" y="21596"/>
                  <a:pt x="3913" y="21597"/>
                  <a:pt x="5133" y="21597"/>
                </a:cubicBezTo>
                <a:lnTo>
                  <a:pt x="17317" y="21597"/>
                </a:lnTo>
                <a:cubicBezTo>
                  <a:pt x="18536" y="21597"/>
                  <a:pt x="19269" y="21596"/>
                  <a:pt x="19756" y="20944"/>
                </a:cubicBezTo>
                <a:cubicBezTo>
                  <a:pt x="20535" y="19853"/>
                  <a:pt x="21149" y="17492"/>
                  <a:pt x="21432" y="14492"/>
                </a:cubicBezTo>
                <a:cubicBezTo>
                  <a:pt x="21544" y="13308"/>
                  <a:pt x="21600" y="12058"/>
                  <a:pt x="21600" y="10799"/>
                </a:cubicBezTo>
                <a:cubicBezTo>
                  <a:pt x="21600" y="9539"/>
                  <a:pt x="21544" y="8289"/>
                  <a:pt x="21432" y="7105"/>
                </a:cubicBezTo>
                <a:cubicBezTo>
                  <a:pt x="21149" y="4105"/>
                  <a:pt x="20535" y="1740"/>
                  <a:pt x="19756" y="648"/>
                </a:cubicBezTo>
                <a:cubicBezTo>
                  <a:pt x="19269" y="-3"/>
                  <a:pt x="18536" y="0"/>
                  <a:pt x="17317" y="0"/>
                </a:cubicBezTo>
                <a:lnTo>
                  <a:pt x="5133" y="0"/>
                </a:lnTo>
                <a:close/>
              </a:path>
            </a:pathLst>
          </a:custGeom>
          <a:solidFill>
            <a:srgbClr val="F4F4F5"/>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100"/>
              <a:buFont typeface="Helvetica Neue"/>
              <a:buNone/>
            </a:pPr>
            <a:endParaRPr sz="1100" b="1" i="0" u="none" strike="noStrike" cap="none">
              <a:solidFill>
                <a:srgbClr val="000000"/>
              </a:solidFill>
              <a:latin typeface="Helvetica Neue"/>
              <a:ea typeface="Helvetica Neue"/>
              <a:cs typeface="Helvetica Neue"/>
              <a:sym typeface="Helvetica Neue"/>
            </a:endParaRPr>
          </a:p>
        </p:txBody>
      </p:sp>
      <p:sp>
        <p:nvSpPr>
          <p:cNvPr id="230" name="Google Shape;230;p27"/>
          <p:cNvSpPr txBox="1">
            <a:spLocks noGrp="1"/>
          </p:cNvSpPr>
          <p:nvPr>
            <p:ph type="title"/>
          </p:nvPr>
        </p:nvSpPr>
        <p:spPr>
          <a:xfrm>
            <a:off x="101925" y="60510"/>
            <a:ext cx="8986416" cy="77249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CA" dirty="0"/>
              <a:t>Exemple de correction : Déterminer un écart de contenu - Ingrédients du vaccin</a:t>
            </a:r>
          </a:p>
        </p:txBody>
      </p:sp>
      <p:pic>
        <p:nvPicPr>
          <p:cNvPr id="231" name="Google Shape;231;p27"/>
          <p:cNvPicPr preferRelativeResize="0"/>
          <p:nvPr/>
        </p:nvPicPr>
        <p:blipFill>
          <a:blip r:embed="rId3">
            <a:alphaModFix/>
          </a:blip>
          <a:stretch>
            <a:fillRect/>
          </a:stretch>
        </p:blipFill>
        <p:spPr>
          <a:xfrm>
            <a:off x="229650" y="1297625"/>
            <a:ext cx="4860149" cy="3042526"/>
          </a:xfrm>
          <a:prstGeom prst="rect">
            <a:avLst/>
          </a:prstGeom>
          <a:noFill/>
          <a:ln>
            <a:noFill/>
          </a:ln>
        </p:spPr>
      </p:pic>
      <p:sp>
        <p:nvSpPr>
          <p:cNvPr id="232" name="Google Shape;232;p27"/>
          <p:cNvSpPr txBox="1"/>
          <p:nvPr/>
        </p:nvSpPr>
        <p:spPr>
          <a:xfrm>
            <a:off x="174900" y="4296200"/>
            <a:ext cx="4408200" cy="274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fr-CA" sz="1100" u="sng">
                <a:solidFill>
                  <a:srgbClr val="0097A7"/>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Vaccin Pfizer-BioNTech contre la COVID-19 : </a:t>
            </a:r>
            <a:r>
              <a:rPr lang="fr-CA" sz="1100">
                <a:solidFill>
                  <a:srgbClr val="595959"/>
                </a:solidFill>
                <a:latin typeface="Calibri"/>
                <a:ea typeface="Calibri"/>
                <a:cs typeface="Calibri"/>
                <a:sym typeface="Calibri"/>
              </a:rPr>
              <a:t>Page</a:t>
            </a:r>
            <a:r>
              <a:rPr lang="fr-CA" sz="1100">
                <a:latin typeface="Calibri"/>
                <a:ea typeface="Calibri"/>
                <a:cs typeface="Calibri"/>
                <a:sym typeface="Calibri"/>
              </a:rPr>
              <a:t> </a:t>
            </a:r>
            <a:r>
              <a:rPr lang="fr-CA" sz="1100" u="sng">
                <a:solidFill>
                  <a:srgbClr val="0097A7"/>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Ce que vous devez savoir</a:t>
            </a:r>
          </a:p>
        </p:txBody>
      </p:sp>
      <p:sp>
        <p:nvSpPr>
          <p:cNvPr id="233" name="Google Shape;233;p27"/>
          <p:cNvSpPr txBox="1"/>
          <p:nvPr/>
        </p:nvSpPr>
        <p:spPr>
          <a:xfrm>
            <a:off x="4526100" y="3920600"/>
            <a:ext cx="361800" cy="274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CA">
                <a:latin typeface="Calibri"/>
                <a:ea typeface="Calibri"/>
                <a:cs typeface="Calibri"/>
                <a:sym typeface="Calibri"/>
              </a:rPr>
              <a:t>2</a:t>
            </a:r>
          </a:p>
        </p:txBody>
      </p:sp>
      <p:sp>
        <p:nvSpPr>
          <p:cNvPr id="234" name="Google Shape;234;p27"/>
          <p:cNvSpPr txBox="1"/>
          <p:nvPr/>
        </p:nvSpPr>
        <p:spPr>
          <a:xfrm>
            <a:off x="3527925" y="2931075"/>
            <a:ext cx="461100" cy="274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CA">
                <a:latin typeface="Calibri"/>
                <a:ea typeface="Calibri"/>
                <a:cs typeface="Calibri"/>
                <a:sym typeface="Calibri"/>
              </a:rPr>
              <a:t>16</a:t>
            </a:r>
          </a:p>
        </p:txBody>
      </p:sp>
      <p:sp>
        <p:nvSpPr>
          <p:cNvPr id="235" name="Google Shape;235;p27"/>
          <p:cNvSpPr txBox="1"/>
          <p:nvPr/>
        </p:nvSpPr>
        <p:spPr>
          <a:xfrm>
            <a:off x="2627050" y="1353325"/>
            <a:ext cx="461100" cy="274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CA">
                <a:latin typeface="Calibri"/>
                <a:ea typeface="Calibri"/>
                <a:cs typeface="Calibri"/>
                <a:sym typeface="Calibri"/>
              </a:rPr>
              <a:t>35</a:t>
            </a:r>
          </a:p>
        </p:txBody>
      </p:sp>
      <p:cxnSp>
        <p:nvCxnSpPr>
          <p:cNvPr id="236" name="Google Shape;236;p27"/>
          <p:cNvCxnSpPr/>
          <p:nvPr/>
        </p:nvCxnSpPr>
        <p:spPr>
          <a:xfrm rot="10800000">
            <a:off x="5565550" y="1014550"/>
            <a:ext cx="0" cy="3203700"/>
          </a:xfrm>
          <a:prstGeom prst="straightConnector1">
            <a:avLst/>
          </a:prstGeom>
          <a:noFill/>
          <a:ln w="9525" cap="rnd" cmpd="sng">
            <a:solidFill>
              <a:srgbClr val="D5D7DA"/>
            </a:solidFill>
            <a:prstDash val="dash"/>
            <a:round/>
            <a:headEnd type="none" w="sm" len="sm"/>
            <a:tailEnd type="none" w="sm" len="sm"/>
          </a:ln>
        </p:spPr>
      </p:cxnSp>
      <p:sp>
        <p:nvSpPr>
          <p:cNvPr id="237" name="Google Shape;237;p27"/>
          <p:cNvSpPr/>
          <p:nvPr/>
        </p:nvSpPr>
        <p:spPr>
          <a:xfrm>
            <a:off x="5498842" y="1598441"/>
            <a:ext cx="133424" cy="133404"/>
          </a:xfrm>
          <a:custGeom>
            <a:avLst/>
            <a:gdLst/>
            <a:ahLst/>
            <a:cxnLst/>
            <a:rect l="l" t="t" r="r" b="b"/>
            <a:pathLst>
              <a:path w="19679" h="20595" extrusionOk="0">
                <a:moveTo>
                  <a:pt x="9836" y="0"/>
                </a:moveTo>
                <a:cubicBezTo>
                  <a:pt x="7318" y="0"/>
                  <a:pt x="4802" y="1001"/>
                  <a:pt x="2881" y="3012"/>
                </a:cubicBezTo>
                <a:cubicBezTo>
                  <a:pt x="-961" y="7034"/>
                  <a:pt x="-961" y="13556"/>
                  <a:pt x="2881" y="17578"/>
                </a:cubicBezTo>
                <a:cubicBezTo>
                  <a:pt x="6723" y="21600"/>
                  <a:pt x="12955" y="21600"/>
                  <a:pt x="16797" y="17578"/>
                </a:cubicBezTo>
                <a:cubicBezTo>
                  <a:pt x="20639" y="13556"/>
                  <a:pt x="20639" y="7034"/>
                  <a:pt x="16797" y="3012"/>
                </a:cubicBezTo>
                <a:cubicBezTo>
                  <a:pt x="14876" y="1001"/>
                  <a:pt x="12354" y="0"/>
                  <a:pt x="9836" y="0"/>
                </a:cubicBezTo>
                <a:close/>
                <a:moveTo>
                  <a:pt x="9836" y="5645"/>
                </a:moveTo>
                <a:cubicBezTo>
                  <a:pt x="10974" y="5645"/>
                  <a:pt x="12110" y="6101"/>
                  <a:pt x="12978" y="7009"/>
                </a:cubicBezTo>
                <a:cubicBezTo>
                  <a:pt x="14714" y="8826"/>
                  <a:pt x="14714" y="11771"/>
                  <a:pt x="12978" y="13588"/>
                </a:cubicBezTo>
                <a:cubicBezTo>
                  <a:pt x="11242" y="15405"/>
                  <a:pt x="8430" y="15405"/>
                  <a:pt x="6694" y="13588"/>
                </a:cubicBezTo>
                <a:cubicBezTo>
                  <a:pt x="4958" y="11771"/>
                  <a:pt x="4958" y="8826"/>
                  <a:pt x="6694" y="7009"/>
                </a:cubicBezTo>
                <a:cubicBezTo>
                  <a:pt x="7562" y="6101"/>
                  <a:pt x="8698" y="5645"/>
                  <a:pt x="9836" y="5645"/>
                </a:cubicBezTo>
                <a:close/>
              </a:path>
            </a:pathLst>
          </a:custGeom>
          <a:solidFill>
            <a:srgbClr val="FECC4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100"/>
              <a:buFont typeface="Helvetica Neue"/>
              <a:buNone/>
            </a:pPr>
            <a:endParaRPr sz="1100" b="1" i="0" u="none" strike="noStrike" cap="none">
              <a:solidFill>
                <a:srgbClr val="000000"/>
              </a:solidFill>
              <a:latin typeface="Helvetica Neue"/>
              <a:ea typeface="Helvetica Neue"/>
              <a:cs typeface="Helvetica Neue"/>
              <a:sym typeface="Helvetica Neue"/>
            </a:endParaRPr>
          </a:p>
        </p:txBody>
      </p:sp>
      <p:sp>
        <p:nvSpPr>
          <p:cNvPr id="238" name="Google Shape;238;p27"/>
          <p:cNvSpPr/>
          <p:nvPr/>
        </p:nvSpPr>
        <p:spPr>
          <a:xfrm>
            <a:off x="5717400" y="1221425"/>
            <a:ext cx="2905146" cy="831269"/>
          </a:xfrm>
          <a:custGeom>
            <a:avLst/>
            <a:gdLst/>
            <a:ahLst/>
            <a:cxnLst/>
            <a:rect l="l" t="t" r="r" b="b"/>
            <a:pathLst>
              <a:path w="21600" h="21597" extrusionOk="0">
                <a:moveTo>
                  <a:pt x="5133" y="0"/>
                </a:moveTo>
                <a:cubicBezTo>
                  <a:pt x="3913" y="0"/>
                  <a:pt x="3181" y="-3"/>
                  <a:pt x="2693" y="648"/>
                </a:cubicBezTo>
                <a:cubicBezTo>
                  <a:pt x="1915" y="1740"/>
                  <a:pt x="1302" y="4105"/>
                  <a:pt x="1019" y="7105"/>
                </a:cubicBezTo>
                <a:cubicBezTo>
                  <a:pt x="958" y="7750"/>
                  <a:pt x="914" y="8414"/>
                  <a:pt x="886" y="9088"/>
                </a:cubicBezTo>
                <a:lnTo>
                  <a:pt x="0" y="10799"/>
                </a:lnTo>
                <a:lnTo>
                  <a:pt x="886" y="12509"/>
                </a:lnTo>
                <a:cubicBezTo>
                  <a:pt x="914" y="13183"/>
                  <a:pt x="958" y="13847"/>
                  <a:pt x="1019" y="14492"/>
                </a:cubicBezTo>
                <a:cubicBezTo>
                  <a:pt x="1302" y="17492"/>
                  <a:pt x="1915" y="19853"/>
                  <a:pt x="2693" y="20944"/>
                </a:cubicBezTo>
                <a:cubicBezTo>
                  <a:pt x="3181" y="21596"/>
                  <a:pt x="3913" y="21597"/>
                  <a:pt x="5133" y="21597"/>
                </a:cubicBezTo>
                <a:lnTo>
                  <a:pt x="17317" y="21597"/>
                </a:lnTo>
                <a:cubicBezTo>
                  <a:pt x="18536" y="21597"/>
                  <a:pt x="19269" y="21596"/>
                  <a:pt x="19756" y="20944"/>
                </a:cubicBezTo>
                <a:cubicBezTo>
                  <a:pt x="20535" y="19853"/>
                  <a:pt x="21149" y="17492"/>
                  <a:pt x="21432" y="14492"/>
                </a:cubicBezTo>
                <a:cubicBezTo>
                  <a:pt x="21544" y="13308"/>
                  <a:pt x="21600" y="12058"/>
                  <a:pt x="21600" y="10799"/>
                </a:cubicBezTo>
                <a:cubicBezTo>
                  <a:pt x="21600" y="9539"/>
                  <a:pt x="21544" y="8289"/>
                  <a:pt x="21432" y="7105"/>
                </a:cubicBezTo>
                <a:cubicBezTo>
                  <a:pt x="21149" y="4105"/>
                  <a:pt x="20535" y="1740"/>
                  <a:pt x="19756" y="648"/>
                </a:cubicBezTo>
                <a:cubicBezTo>
                  <a:pt x="19269" y="-3"/>
                  <a:pt x="18536" y="0"/>
                  <a:pt x="17317" y="0"/>
                </a:cubicBezTo>
                <a:lnTo>
                  <a:pt x="5133" y="0"/>
                </a:lnTo>
                <a:close/>
              </a:path>
            </a:pathLst>
          </a:custGeom>
          <a:solidFill>
            <a:srgbClr val="F4F4F5"/>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100"/>
              <a:buFont typeface="Helvetica Neue"/>
              <a:buNone/>
            </a:pPr>
            <a:endParaRPr sz="1100" b="1" i="0" u="none" strike="noStrike" cap="none">
              <a:solidFill>
                <a:srgbClr val="000000"/>
              </a:solidFill>
              <a:latin typeface="Helvetica Neue"/>
              <a:ea typeface="Helvetica Neue"/>
              <a:cs typeface="Helvetica Neue"/>
              <a:sym typeface="Helvetica Neue"/>
            </a:endParaRPr>
          </a:p>
        </p:txBody>
      </p:sp>
      <p:sp>
        <p:nvSpPr>
          <p:cNvPr id="239" name="Google Shape;239;p27"/>
          <p:cNvSpPr/>
          <p:nvPr/>
        </p:nvSpPr>
        <p:spPr>
          <a:xfrm>
            <a:off x="6102329" y="3328069"/>
            <a:ext cx="1524474" cy="200100"/>
          </a:xfrm>
          <a:custGeom>
            <a:avLst/>
            <a:gdLst/>
            <a:ahLst/>
            <a:cxnLst/>
            <a:rect l="l" t="t" r="r" b="b"/>
            <a:pathLst>
              <a:path w="21600" h="120000" extrusionOk="0">
                <a:moveTo>
                  <a:pt x="0" y="0"/>
                </a:moveTo>
                <a:lnTo>
                  <a:pt x="21600" y="0"/>
                </a:lnTo>
                <a:lnTo>
                  <a:pt x="21600" y="0"/>
                </a:lnTo>
                <a:lnTo>
                  <a:pt x="0" y="0"/>
                </a:lnTo>
                <a:close/>
              </a:path>
            </a:pathLst>
          </a:custGeom>
          <a:noFill/>
          <a:ln>
            <a:noFill/>
          </a:ln>
        </p:spPr>
        <p:txBody>
          <a:bodyPr spcFirstLastPara="1" wrap="square" lIns="19050" tIns="19050" rIns="19050" bIns="19050" anchor="t" anchorCtr="0">
            <a:noAutofit/>
          </a:bodyPr>
          <a:lstStyle/>
          <a:p>
            <a:pPr marL="0" marR="0" lvl="0" indent="0" algn="l" rtl="0">
              <a:lnSpc>
                <a:spcPct val="100000"/>
              </a:lnSpc>
              <a:spcBef>
                <a:spcPts val="0"/>
              </a:spcBef>
              <a:spcAft>
                <a:spcPts val="0"/>
              </a:spcAft>
              <a:buClr>
                <a:srgbClr val="2A363E"/>
              </a:buClr>
              <a:buSzPts val="1100"/>
              <a:buFont typeface="Barlow SemiBold"/>
              <a:buNone/>
            </a:pPr>
            <a:r>
              <a:rPr lang="fr-CA" sz="1800" dirty="0">
                <a:solidFill>
                  <a:srgbClr val="2A363E"/>
                </a:solidFill>
              </a:rPr>
              <a:t>Décembre 11</a:t>
            </a:r>
          </a:p>
        </p:txBody>
      </p:sp>
      <p:sp>
        <p:nvSpPr>
          <p:cNvPr id="240" name="Google Shape;240;p27"/>
          <p:cNvSpPr/>
          <p:nvPr/>
        </p:nvSpPr>
        <p:spPr>
          <a:xfrm>
            <a:off x="6095012" y="3602252"/>
            <a:ext cx="2612668" cy="527627"/>
          </a:xfrm>
          <a:custGeom>
            <a:avLst/>
            <a:gdLst/>
            <a:ahLst/>
            <a:cxnLst/>
            <a:rect l="l" t="t" r="r" b="b"/>
            <a:pathLst>
              <a:path w="21600" h="120000" extrusionOk="0">
                <a:moveTo>
                  <a:pt x="0" y="0"/>
                </a:moveTo>
                <a:lnTo>
                  <a:pt x="21600" y="0"/>
                </a:lnTo>
                <a:lnTo>
                  <a:pt x="21600" y="0"/>
                </a:lnTo>
                <a:lnTo>
                  <a:pt x="0" y="0"/>
                </a:lnTo>
                <a:close/>
              </a:path>
            </a:pathLst>
          </a:custGeom>
          <a:noFill/>
          <a:ln>
            <a:noFill/>
          </a:ln>
        </p:spPr>
        <p:txBody>
          <a:bodyPr spcFirstLastPara="1" wrap="square" lIns="19050" tIns="19050" rIns="19050" bIns="1905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fr-CA" dirty="0">
                <a:solidFill>
                  <a:srgbClr val="434343"/>
                </a:solidFill>
              </a:rPr>
              <a:t>Outil de rétroaction des utilisateurs ajouté à la page sur le vaccin Pfizer</a:t>
            </a:r>
          </a:p>
          <a:p>
            <a:pPr marL="0" marR="0" lvl="0" indent="0" algn="l" rtl="0">
              <a:lnSpc>
                <a:spcPct val="100000"/>
              </a:lnSpc>
              <a:spcBef>
                <a:spcPts val="0"/>
              </a:spcBef>
              <a:spcAft>
                <a:spcPts val="0"/>
              </a:spcAft>
              <a:buClr>
                <a:srgbClr val="8B909B"/>
              </a:buClr>
              <a:buSzPts val="900"/>
              <a:buFont typeface="Barlow Medium"/>
              <a:buNone/>
            </a:pPr>
            <a:endParaRPr dirty="0">
              <a:solidFill>
                <a:srgbClr val="8B909B"/>
              </a:solidFill>
            </a:endParaRPr>
          </a:p>
        </p:txBody>
      </p:sp>
      <p:sp>
        <p:nvSpPr>
          <p:cNvPr id="241" name="Google Shape;241;p27"/>
          <p:cNvSpPr/>
          <p:nvPr/>
        </p:nvSpPr>
        <p:spPr>
          <a:xfrm>
            <a:off x="5498842" y="2685885"/>
            <a:ext cx="133424" cy="133404"/>
          </a:xfrm>
          <a:custGeom>
            <a:avLst/>
            <a:gdLst/>
            <a:ahLst/>
            <a:cxnLst/>
            <a:rect l="l" t="t" r="r" b="b"/>
            <a:pathLst>
              <a:path w="19679" h="20595" extrusionOk="0">
                <a:moveTo>
                  <a:pt x="9836" y="0"/>
                </a:moveTo>
                <a:cubicBezTo>
                  <a:pt x="7318" y="0"/>
                  <a:pt x="4802" y="1001"/>
                  <a:pt x="2881" y="3012"/>
                </a:cubicBezTo>
                <a:cubicBezTo>
                  <a:pt x="-961" y="7034"/>
                  <a:pt x="-961" y="13556"/>
                  <a:pt x="2881" y="17578"/>
                </a:cubicBezTo>
                <a:cubicBezTo>
                  <a:pt x="6723" y="21600"/>
                  <a:pt x="12955" y="21600"/>
                  <a:pt x="16797" y="17578"/>
                </a:cubicBezTo>
                <a:cubicBezTo>
                  <a:pt x="20639" y="13556"/>
                  <a:pt x="20639" y="7034"/>
                  <a:pt x="16797" y="3012"/>
                </a:cubicBezTo>
                <a:cubicBezTo>
                  <a:pt x="14876" y="1001"/>
                  <a:pt x="12354" y="0"/>
                  <a:pt x="9836" y="0"/>
                </a:cubicBezTo>
                <a:close/>
                <a:moveTo>
                  <a:pt x="9836" y="5645"/>
                </a:moveTo>
                <a:cubicBezTo>
                  <a:pt x="10974" y="5645"/>
                  <a:pt x="12110" y="6101"/>
                  <a:pt x="12978" y="7009"/>
                </a:cubicBezTo>
                <a:cubicBezTo>
                  <a:pt x="14714" y="8826"/>
                  <a:pt x="14714" y="11771"/>
                  <a:pt x="12978" y="13588"/>
                </a:cubicBezTo>
                <a:cubicBezTo>
                  <a:pt x="11242" y="15405"/>
                  <a:pt x="8430" y="15405"/>
                  <a:pt x="6694" y="13588"/>
                </a:cubicBezTo>
                <a:cubicBezTo>
                  <a:pt x="4958" y="11771"/>
                  <a:pt x="4958" y="8826"/>
                  <a:pt x="6694" y="7009"/>
                </a:cubicBezTo>
                <a:cubicBezTo>
                  <a:pt x="7562" y="6101"/>
                  <a:pt x="8698" y="5645"/>
                  <a:pt x="9836" y="5645"/>
                </a:cubicBezTo>
                <a:close/>
              </a:path>
            </a:pathLst>
          </a:custGeom>
          <a:solidFill>
            <a:srgbClr val="FA757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100"/>
              <a:buFont typeface="Helvetica Neue"/>
              <a:buNone/>
            </a:pPr>
            <a:endParaRPr sz="1100" b="1" i="0" u="none" strike="noStrike" cap="none">
              <a:solidFill>
                <a:srgbClr val="000000"/>
              </a:solidFill>
              <a:latin typeface="Helvetica Neue"/>
              <a:ea typeface="Helvetica Neue"/>
              <a:cs typeface="Helvetica Neue"/>
              <a:sym typeface="Helvetica Neue"/>
            </a:endParaRPr>
          </a:p>
        </p:txBody>
      </p:sp>
      <p:sp>
        <p:nvSpPr>
          <p:cNvPr id="242" name="Google Shape;242;p27"/>
          <p:cNvSpPr/>
          <p:nvPr/>
        </p:nvSpPr>
        <p:spPr>
          <a:xfrm>
            <a:off x="5498842" y="3697128"/>
            <a:ext cx="133424" cy="133404"/>
          </a:xfrm>
          <a:custGeom>
            <a:avLst/>
            <a:gdLst/>
            <a:ahLst/>
            <a:cxnLst/>
            <a:rect l="l" t="t" r="r" b="b"/>
            <a:pathLst>
              <a:path w="19679" h="20595" extrusionOk="0">
                <a:moveTo>
                  <a:pt x="9836" y="0"/>
                </a:moveTo>
                <a:cubicBezTo>
                  <a:pt x="7318" y="0"/>
                  <a:pt x="4802" y="1001"/>
                  <a:pt x="2881" y="3012"/>
                </a:cubicBezTo>
                <a:cubicBezTo>
                  <a:pt x="-961" y="7034"/>
                  <a:pt x="-961" y="13556"/>
                  <a:pt x="2881" y="17578"/>
                </a:cubicBezTo>
                <a:cubicBezTo>
                  <a:pt x="6723" y="21600"/>
                  <a:pt x="12955" y="21600"/>
                  <a:pt x="16797" y="17578"/>
                </a:cubicBezTo>
                <a:cubicBezTo>
                  <a:pt x="20639" y="13556"/>
                  <a:pt x="20639" y="7034"/>
                  <a:pt x="16797" y="3012"/>
                </a:cubicBezTo>
                <a:cubicBezTo>
                  <a:pt x="14876" y="1001"/>
                  <a:pt x="12354" y="0"/>
                  <a:pt x="9836" y="0"/>
                </a:cubicBezTo>
                <a:close/>
                <a:moveTo>
                  <a:pt x="9836" y="5645"/>
                </a:moveTo>
                <a:cubicBezTo>
                  <a:pt x="10974" y="5645"/>
                  <a:pt x="12110" y="6101"/>
                  <a:pt x="12978" y="7009"/>
                </a:cubicBezTo>
                <a:cubicBezTo>
                  <a:pt x="14714" y="8826"/>
                  <a:pt x="14714" y="11771"/>
                  <a:pt x="12978" y="13588"/>
                </a:cubicBezTo>
                <a:cubicBezTo>
                  <a:pt x="11242" y="15405"/>
                  <a:pt x="8430" y="15405"/>
                  <a:pt x="6694" y="13588"/>
                </a:cubicBezTo>
                <a:cubicBezTo>
                  <a:pt x="4958" y="11771"/>
                  <a:pt x="4958" y="8826"/>
                  <a:pt x="6694" y="7009"/>
                </a:cubicBezTo>
                <a:cubicBezTo>
                  <a:pt x="7562" y="6101"/>
                  <a:pt x="8698" y="5645"/>
                  <a:pt x="9836" y="5645"/>
                </a:cubicBezTo>
                <a:close/>
              </a:path>
            </a:pathLst>
          </a:custGeom>
          <a:solidFill>
            <a:srgbClr val="2598F5"/>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100"/>
              <a:buFont typeface="Helvetica Neue"/>
              <a:buNone/>
            </a:pPr>
            <a:endParaRPr sz="1100" b="1" i="0" u="none" strike="noStrike" cap="none">
              <a:solidFill>
                <a:srgbClr val="000000"/>
              </a:solidFill>
              <a:latin typeface="Helvetica Neue"/>
              <a:ea typeface="Helvetica Neue"/>
              <a:cs typeface="Helvetica Neue"/>
              <a:sym typeface="Helvetica Neue"/>
            </a:endParaRPr>
          </a:p>
        </p:txBody>
      </p:sp>
      <p:sp>
        <p:nvSpPr>
          <p:cNvPr id="243" name="Google Shape;243;p27"/>
          <p:cNvSpPr/>
          <p:nvPr/>
        </p:nvSpPr>
        <p:spPr>
          <a:xfrm>
            <a:off x="6147333" y="1361725"/>
            <a:ext cx="1912626" cy="200100"/>
          </a:xfrm>
          <a:custGeom>
            <a:avLst/>
            <a:gdLst/>
            <a:ahLst/>
            <a:cxnLst/>
            <a:rect l="l" t="t" r="r" b="b"/>
            <a:pathLst>
              <a:path w="21600" h="120000" extrusionOk="0">
                <a:moveTo>
                  <a:pt x="0" y="0"/>
                </a:moveTo>
                <a:lnTo>
                  <a:pt x="21600" y="0"/>
                </a:lnTo>
                <a:lnTo>
                  <a:pt x="21600" y="0"/>
                </a:lnTo>
                <a:lnTo>
                  <a:pt x="0" y="0"/>
                </a:lnTo>
                <a:close/>
              </a:path>
            </a:pathLst>
          </a:custGeom>
          <a:noFill/>
          <a:ln>
            <a:noFill/>
          </a:ln>
        </p:spPr>
        <p:txBody>
          <a:bodyPr spcFirstLastPara="1" wrap="square" lIns="19050" tIns="19050" rIns="19050" bIns="19050" anchor="t" anchorCtr="0">
            <a:noAutofit/>
          </a:bodyPr>
          <a:lstStyle/>
          <a:p>
            <a:pPr marL="0" marR="0" lvl="0" indent="0" algn="l" rtl="0">
              <a:lnSpc>
                <a:spcPct val="100000"/>
              </a:lnSpc>
              <a:spcBef>
                <a:spcPts val="0"/>
              </a:spcBef>
              <a:spcAft>
                <a:spcPts val="0"/>
              </a:spcAft>
              <a:buClr>
                <a:srgbClr val="2A363E"/>
              </a:buClr>
              <a:buSzPts val="1100"/>
              <a:buFont typeface="Barlow SemiBold"/>
              <a:buNone/>
            </a:pPr>
            <a:r>
              <a:rPr lang="fr-CA" sz="1800">
                <a:solidFill>
                  <a:srgbClr val="2A363E"/>
                </a:solidFill>
              </a:rPr>
              <a:t>Décembre 14</a:t>
            </a:r>
          </a:p>
        </p:txBody>
      </p:sp>
      <p:sp>
        <p:nvSpPr>
          <p:cNvPr id="244" name="Google Shape;244;p27"/>
          <p:cNvSpPr/>
          <p:nvPr/>
        </p:nvSpPr>
        <p:spPr>
          <a:xfrm>
            <a:off x="6140012" y="1613954"/>
            <a:ext cx="2405432" cy="348969"/>
          </a:xfrm>
          <a:custGeom>
            <a:avLst/>
            <a:gdLst/>
            <a:ahLst/>
            <a:cxnLst/>
            <a:rect l="l" t="t" r="r" b="b"/>
            <a:pathLst>
              <a:path w="21600" h="120000" extrusionOk="0">
                <a:moveTo>
                  <a:pt x="0" y="0"/>
                </a:moveTo>
                <a:lnTo>
                  <a:pt x="21600" y="0"/>
                </a:lnTo>
                <a:lnTo>
                  <a:pt x="21600" y="0"/>
                </a:lnTo>
                <a:lnTo>
                  <a:pt x="0" y="0"/>
                </a:lnTo>
                <a:close/>
              </a:path>
            </a:pathLst>
          </a:custGeom>
          <a:noFill/>
          <a:ln>
            <a:noFill/>
          </a:ln>
        </p:spPr>
        <p:txBody>
          <a:bodyPr spcFirstLastPara="1" wrap="square" lIns="19050" tIns="19050" rIns="19050" bIns="1905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fr-CA" dirty="0">
                <a:solidFill>
                  <a:srgbClr val="434343"/>
                </a:solidFill>
              </a:rPr>
              <a:t>Liste des ingrédients publiée</a:t>
            </a:r>
          </a:p>
          <a:p>
            <a:pPr marL="0" marR="0" lvl="0" indent="0" algn="l" rtl="0">
              <a:lnSpc>
                <a:spcPct val="100000"/>
              </a:lnSpc>
              <a:spcBef>
                <a:spcPts val="0"/>
              </a:spcBef>
              <a:spcAft>
                <a:spcPts val="0"/>
              </a:spcAft>
              <a:buClr>
                <a:schemeClr val="dk1"/>
              </a:buClr>
              <a:buSzPts val="1100"/>
              <a:buFont typeface="Arial"/>
              <a:buNone/>
            </a:pPr>
            <a:endParaRPr dirty="0">
              <a:solidFill>
                <a:srgbClr val="434343"/>
              </a:solidFill>
            </a:endParaRPr>
          </a:p>
          <a:p>
            <a:pPr marL="0" marR="0" lvl="0" indent="0" algn="l" rtl="0">
              <a:lnSpc>
                <a:spcPct val="100000"/>
              </a:lnSpc>
              <a:spcBef>
                <a:spcPts val="0"/>
              </a:spcBef>
              <a:spcAft>
                <a:spcPts val="0"/>
              </a:spcAft>
              <a:buClr>
                <a:srgbClr val="8B909B"/>
              </a:buClr>
              <a:buSzPts val="900"/>
              <a:buFont typeface="Barlow Medium"/>
              <a:buNone/>
            </a:pPr>
            <a:endParaRPr dirty="0">
              <a:solidFill>
                <a:srgbClr val="434343"/>
              </a:solidFill>
            </a:endParaRPr>
          </a:p>
        </p:txBody>
      </p:sp>
      <p:grpSp>
        <p:nvGrpSpPr>
          <p:cNvPr id="245" name="Google Shape;245;p27"/>
          <p:cNvGrpSpPr/>
          <p:nvPr/>
        </p:nvGrpSpPr>
        <p:grpSpPr>
          <a:xfrm>
            <a:off x="5717401" y="2227746"/>
            <a:ext cx="3243717" cy="958039"/>
            <a:chOff x="12553772" y="2058205"/>
            <a:chExt cx="8649911" cy="2123314"/>
          </a:xfrm>
        </p:grpSpPr>
        <p:sp>
          <p:nvSpPr>
            <p:cNvPr id="246" name="Google Shape;246;p27"/>
            <p:cNvSpPr/>
            <p:nvPr/>
          </p:nvSpPr>
          <p:spPr>
            <a:xfrm>
              <a:off x="12553772" y="2171756"/>
              <a:ext cx="7747002" cy="2009763"/>
            </a:xfrm>
            <a:custGeom>
              <a:avLst/>
              <a:gdLst/>
              <a:ahLst/>
              <a:cxnLst/>
              <a:rect l="l" t="t" r="r" b="b"/>
              <a:pathLst>
                <a:path w="21600" h="21597" extrusionOk="0">
                  <a:moveTo>
                    <a:pt x="5133" y="0"/>
                  </a:moveTo>
                  <a:cubicBezTo>
                    <a:pt x="3913" y="0"/>
                    <a:pt x="3181" y="-3"/>
                    <a:pt x="2693" y="648"/>
                  </a:cubicBezTo>
                  <a:cubicBezTo>
                    <a:pt x="1915" y="1740"/>
                    <a:pt x="1302" y="4105"/>
                    <a:pt x="1019" y="7105"/>
                  </a:cubicBezTo>
                  <a:cubicBezTo>
                    <a:pt x="958" y="7750"/>
                    <a:pt x="914" y="8414"/>
                    <a:pt x="886" y="9088"/>
                  </a:cubicBezTo>
                  <a:lnTo>
                    <a:pt x="0" y="10799"/>
                  </a:lnTo>
                  <a:lnTo>
                    <a:pt x="886" y="12509"/>
                  </a:lnTo>
                  <a:cubicBezTo>
                    <a:pt x="914" y="13183"/>
                    <a:pt x="958" y="13847"/>
                    <a:pt x="1019" y="14492"/>
                  </a:cubicBezTo>
                  <a:cubicBezTo>
                    <a:pt x="1302" y="17492"/>
                    <a:pt x="1915" y="19853"/>
                    <a:pt x="2693" y="20944"/>
                  </a:cubicBezTo>
                  <a:cubicBezTo>
                    <a:pt x="3181" y="21596"/>
                    <a:pt x="3913" y="21597"/>
                    <a:pt x="5133" y="21597"/>
                  </a:cubicBezTo>
                  <a:lnTo>
                    <a:pt x="17317" y="21597"/>
                  </a:lnTo>
                  <a:cubicBezTo>
                    <a:pt x="18536" y="21597"/>
                    <a:pt x="19269" y="21596"/>
                    <a:pt x="19756" y="20944"/>
                  </a:cubicBezTo>
                  <a:cubicBezTo>
                    <a:pt x="20535" y="19853"/>
                    <a:pt x="21149" y="17492"/>
                    <a:pt x="21432" y="14492"/>
                  </a:cubicBezTo>
                  <a:cubicBezTo>
                    <a:pt x="21544" y="13308"/>
                    <a:pt x="21600" y="12058"/>
                    <a:pt x="21600" y="10799"/>
                  </a:cubicBezTo>
                  <a:cubicBezTo>
                    <a:pt x="21600" y="9539"/>
                    <a:pt x="21544" y="8289"/>
                    <a:pt x="21432" y="7105"/>
                  </a:cubicBezTo>
                  <a:cubicBezTo>
                    <a:pt x="21149" y="4105"/>
                    <a:pt x="20535" y="1740"/>
                    <a:pt x="19756" y="648"/>
                  </a:cubicBezTo>
                  <a:cubicBezTo>
                    <a:pt x="19269" y="-3"/>
                    <a:pt x="18536" y="0"/>
                    <a:pt x="17317" y="0"/>
                  </a:cubicBezTo>
                  <a:lnTo>
                    <a:pt x="5133" y="0"/>
                  </a:lnTo>
                  <a:close/>
                </a:path>
              </a:pathLst>
            </a:custGeom>
            <a:solidFill>
              <a:srgbClr val="F4F4F5"/>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100"/>
                <a:buFont typeface="Helvetica Neue"/>
                <a:buNone/>
              </a:pPr>
              <a:endParaRPr sz="1100" b="1" i="0" u="none" strike="noStrike" cap="none">
                <a:solidFill>
                  <a:srgbClr val="000000"/>
                </a:solidFill>
                <a:latin typeface="Helvetica Neue"/>
                <a:ea typeface="Helvetica Neue"/>
                <a:cs typeface="Helvetica Neue"/>
                <a:sym typeface="Helvetica Neue"/>
              </a:endParaRPr>
            </a:p>
          </p:txBody>
        </p:sp>
        <p:sp>
          <p:nvSpPr>
            <p:cNvPr id="247" name="Google Shape;247;p27"/>
            <p:cNvSpPr/>
            <p:nvPr/>
          </p:nvSpPr>
          <p:spPr>
            <a:xfrm>
              <a:off x="13723271" y="2058205"/>
              <a:ext cx="4518071" cy="533400"/>
            </a:xfrm>
            <a:custGeom>
              <a:avLst/>
              <a:gdLst/>
              <a:ahLst/>
              <a:cxnLst/>
              <a:rect l="l" t="t" r="r" b="b"/>
              <a:pathLst>
                <a:path w="21600" h="120000" extrusionOk="0">
                  <a:moveTo>
                    <a:pt x="0" y="0"/>
                  </a:moveTo>
                  <a:lnTo>
                    <a:pt x="21600" y="0"/>
                  </a:lnTo>
                  <a:lnTo>
                    <a:pt x="21600" y="0"/>
                  </a:lnTo>
                  <a:lnTo>
                    <a:pt x="0" y="0"/>
                  </a:lnTo>
                  <a:close/>
                </a:path>
              </a:pathLst>
            </a:custGeom>
            <a:noFill/>
            <a:ln>
              <a:noFill/>
            </a:ln>
          </p:spPr>
          <p:txBody>
            <a:bodyPr spcFirstLastPara="1" wrap="square" lIns="19050" tIns="19050" rIns="19050" bIns="19050" anchor="t" anchorCtr="0">
              <a:noAutofit/>
            </a:bodyPr>
            <a:lstStyle/>
            <a:p>
              <a:pPr marL="0" marR="0" lvl="0" indent="0" algn="l" rtl="0">
                <a:lnSpc>
                  <a:spcPct val="100000"/>
                </a:lnSpc>
                <a:spcBef>
                  <a:spcPts val="0"/>
                </a:spcBef>
                <a:spcAft>
                  <a:spcPts val="0"/>
                </a:spcAft>
                <a:buClr>
                  <a:srgbClr val="2A363E"/>
                </a:buClr>
                <a:buSzPts val="1100"/>
                <a:buFont typeface="Barlow SemiBold"/>
                <a:buNone/>
              </a:pPr>
              <a:r>
                <a:rPr lang="fr-CA" sz="1800">
                  <a:solidFill>
                    <a:srgbClr val="2A363E"/>
                  </a:solidFill>
                </a:rPr>
                <a:t>Décembre 13</a:t>
              </a:r>
            </a:p>
          </p:txBody>
        </p:sp>
        <p:sp>
          <p:nvSpPr>
            <p:cNvPr id="248" name="Google Shape;248;p27"/>
            <p:cNvSpPr/>
            <p:nvPr/>
          </p:nvSpPr>
          <p:spPr>
            <a:xfrm>
              <a:off x="13703753" y="2755067"/>
              <a:ext cx="7499930" cy="872099"/>
            </a:xfrm>
            <a:custGeom>
              <a:avLst/>
              <a:gdLst/>
              <a:ahLst/>
              <a:cxnLst/>
              <a:rect l="l" t="t" r="r" b="b"/>
              <a:pathLst>
                <a:path w="21600" h="120000" extrusionOk="0">
                  <a:moveTo>
                    <a:pt x="0" y="0"/>
                  </a:moveTo>
                  <a:lnTo>
                    <a:pt x="21600" y="0"/>
                  </a:lnTo>
                  <a:lnTo>
                    <a:pt x="21600" y="0"/>
                  </a:lnTo>
                  <a:lnTo>
                    <a:pt x="0" y="0"/>
                  </a:lnTo>
                  <a:close/>
                </a:path>
              </a:pathLst>
            </a:custGeom>
            <a:noFill/>
            <a:ln>
              <a:noFill/>
            </a:ln>
          </p:spPr>
          <p:txBody>
            <a:bodyPr spcFirstLastPara="1" wrap="square" lIns="19050" tIns="19050" rIns="19050" bIns="19050" anchor="t" anchorCtr="0">
              <a:noAutofit/>
            </a:bodyPr>
            <a:lstStyle/>
            <a:p>
              <a:pPr marL="0" marR="0" lvl="0" indent="0" algn="l" rtl="0">
                <a:lnSpc>
                  <a:spcPct val="100000"/>
                </a:lnSpc>
                <a:spcBef>
                  <a:spcPts val="0"/>
                </a:spcBef>
                <a:spcAft>
                  <a:spcPts val="0"/>
                </a:spcAft>
                <a:buClr>
                  <a:srgbClr val="8B909B"/>
                </a:buClr>
                <a:buSzPts val="900"/>
                <a:buFont typeface="Barlow Medium"/>
                <a:buNone/>
              </a:pPr>
              <a:r>
                <a:rPr lang="fr-CA" dirty="0">
                  <a:solidFill>
                    <a:srgbClr val="434343"/>
                  </a:solidFill>
                </a:rPr>
                <a:t>Rétroaction enrichie de 35 commentaires sur les ingrédients</a:t>
              </a:r>
            </a:p>
          </p:txBody>
        </p:sp>
      </p:grpSp>
      <p:pic>
        <p:nvPicPr>
          <p:cNvPr id="249" name="Google Shape;249;p27"/>
          <p:cNvPicPr preferRelativeResize="0"/>
          <p:nvPr/>
        </p:nvPicPr>
        <p:blipFill>
          <a:blip r:embed="rId5">
            <a:alphaModFix/>
          </a:blip>
          <a:stretch>
            <a:fillRect/>
          </a:stretch>
        </p:blipFill>
        <p:spPr>
          <a:xfrm>
            <a:off x="4463426" y="3393501"/>
            <a:ext cx="572700" cy="572700"/>
          </a:xfrm>
          <a:prstGeom prst="rect">
            <a:avLst/>
          </a:prstGeom>
          <a:noFill/>
          <a:ln>
            <a:noFill/>
          </a:ln>
        </p:spPr>
      </p:pic>
      <p:pic>
        <p:nvPicPr>
          <p:cNvPr id="250" name="Google Shape;250;p27"/>
          <p:cNvPicPr preferRelativeResize="0"/>
          <p:nvPr/>
        </p:nvPicPr>
        <p:blipFill>
          <a:blip r:embed="rId6">
            <a:alphaModFix/>
          </a:blip>
          <a:stretch>
            <a:fillRect/>
          </a:stretch>
        </p:blipFill>
        <p:spPr>
          <a:xfrm>
            <a:off x="2577125" y="882125"/>
            <a:ext cx="461100" cy="4611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28"/>
          <p:cNvSpPr txBox="1">
            <a:spLocks noGrp="1"/>
          </p:cNvSpPr>
          <p:nvPr>
            <p:ph type="title"/>
          </p:nvPr>
        </p:nvSpPr>
        <p:spPr>
          <a:xfrm>
            <a:off x="67825" y="172600"/>
            <a:ext cx="8520600" cy="458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CA"/>
              <a:t>Partager les constatations et les recommandations</a:t>
            </a:r>
          </a:p>
        </p:txBody>
      </p:sp>
      <p:graphicFrame>
        <p:nvGraphicFramePr>
          <p:cNvPr id="256" name="Google Shape;256;p28"/>
          <p:cNvGraphicFramePr/>
          <p:nvPr>
            <p:extLst>
              <p:ext uri="{D42A27DB-BD31-4B8C-83A1-F6EECF244321}">
                <p14:modId xmlns:p14="http://schemas.microsoft.com/office/powerpoint/2010/main" val="2461883290"/>
              </p:ext>
            </p:extLst>
          </p:nvPr>
        </p:nvGraphicFramePr>
        <p:xfrm>
          <a:off x="140575" y="742450"/>
          <a:ext cx="5408050" cy="1666014"/>
        </p:xfrm>
        <a:graphic>
          <a:graphicData uri="http://schemas.openxmlformats.org/drawingml/2006/table">
            <a:tbl>
              <a:tblPr>
                <a:noFill/>
                <a:tableStyleId>{5B6C4AD4-5263-4360-8143-F6B98CE6F5B6}</a:tableStyleId>
              </a:tblPr>
              <a:tblGrid>
                <a:gridCol w="4037050">
                  <a:extLst>
                    <a:ext uri="{9D8B030D-6E8A-4147-A177-3AD203B41FA5}">
                      <a16:colId xmlns:a16="http://schemas.microsoft.com/office/drawing/2014/main" val="20000"/>
                    </a:ext>
                  </a:extLst>
                </a:gridCol>
                <a:gridCol w="780725">
                  <a:extLst>
                    <a:ext uri="{9D8B030D-6E8A-4147-A177-3AD203B41FA5}">
                      <a16:colId xmlns:a16="http://schemas.microsoft.com/office/drawing/2014/main" val="20001"/>
                    </a:ext>
                  </a:extLst>
                </a:gridCol>
                <a:gridCol w="590275">
                  <a:extLst>
                    <a:ext uri="{9D8B030D-6E8A-4147-A177-3AD203B41FA5}">
                      <a16:colId xmlns:a16="http://schemas.microsoft.com/office/drawing/2014/main" val="20002"/>
                    </a:ext>
                  </a:extLst>
                </a:gridCol>
              </a:tblGrid>
              <a:tr h="200025">
                <a:tc>
                  <a:txBody>
                    <a:bodyPr/>
                    <a:lstStyle/>
                    <a:p>
                      <a:pPr marL="0" marR="0" lvl="0" indent="0" algn="l" rtl="0">
                        <a:lnSpc>
                          <a:spcPct val="85000"/>
                        </a:lnSpc>
                        <a:spcBef>
                          <a:spcPts val="0"/>
                        </a:spcBef>
                        <a:spcAft>
                          <a:spcPts val="0"/>
                        </a:spcAft>
                        <a:buNone/>
                      </a:pPr>
                      <a:r>
                        <a:rPr lang="fr-CA" sz="1000" b="1" dirty="0"/>
                        <a:t>GROUPES DE TÂCHES</a:t>
                      </a:r>
                    </a:p>
                  </a:txBody>
                  <a:tcPr marL="28575" marR="28575" marT="19050" marB="19050" anchor="ctr">
                    <a:lnL w="9525" cap="flat" cmpd="sng">
                      <a:solidFill>
                        <a:srgbClr val="EFEFEF"/>
                      </a:solidFill>
                      <a:prstDash val="solid"/>
                      <a:round/>
                      <a:headEnd type="none" w="sm" len="sm"/>
                      <a:tailEnd type="none" w="sm" len="sm"/>
                    </a:lnL>
                    <a:lnR w="9525"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solidFill>
                      <a:srgbClr val="EFEFEF"/>
                    </a:solidFill>
                  </a:tcPr>
                </a:tc>
                <a:tc>
                  <a:txBody>
                    <a:bodyPr/>
                    <a:lstStyle/>
                    <a:p>
                      <a:pPr marL="0" marR="0" lvl="0" indent="0" algn="ctr" rtl="0">
                        <a:lnSpc>
                          <a:spcPct val="85000"/>
                        </a:lnSpc>
                        <a:spcBef>
                          <a:spcPts val="0"/>
                        </a:spcBef>
                        <a:spcAft>
                          <a:spcPts val="0"/>
                        </a:spcAft>
                        <a:buNone/>
                      </a:pPr>
                      <a:r>
                        <a:rPr lang="fr-CA" sz="800" b="1"/>
                        <a:t>N</a:t>
                      </a:r>
                      <a:r>
                        <a:rPr lang="fr-CA" sz="800" b="1" baseline="30000"/>
                        <a:t>bre</a:t>
                      </a:r>
                      <a:r>
                        <a:rPr lang="fr-CA" sz="800" b="1"/>
                        <a:t> de commentaires</a:t>
                      </a:r>
                    </a:p>
                  </a:txBody>
                  <a:tcPr marL="28575" marR="28575" marT="19050" marB="19050" anchor="ctr">
                    <a:lnL w="9525" cap="flat" cmpd="sng">
                      <a:solidFill>
                        <a:srgbClr val="EFEFEF"/>
                      </a:solidFill>
                      <a:prstDash val="solid"/>
                      <a:round/>
                      <a:headEnd type="none" w="sm" len="sm"/>
                      <a:tailEnd type="none" w="sm" len="sm"/>
                    </a:lnL>
                    <a:lnR w="9525"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solidFill>
                      <a:srgbClr val="EFEFEF"/>
                    </a:solidFill>
                  </a:tcPr>
                </a:tc>
                <a:tc>
                  <a:txBody>
                    <a:bodyPr/>
                    <a:lstStyle/>
                    <a:p>
                      <a:pPr marL="0" lvl="0" indent="0" algn="ctr" rtl="0">
                        <a:lnSpc>
                          <a:spcPct val="85000"/>
                        </a:lnSpc>
                        <a:spcBef>
                          <a:spcPts val="0"/>
                        </a:spcBef>
                        <a:spcAft>
                          <a:spcPts val="0"/>
                        </a:spcAft>
                        <a:buNone/>
                      </a:pPr>
                      <a:r>
                        <a:rPr lang="fr-CA" sz="800" b="1"/>
                        <a:t>Total % </a:t>
                      </a:r>
                    </a:p>
                  </a:txBody>
                  <a:tcPr marL="28575" marR="28575" marT="19050" marB="19050" anchor="ctr">
                    <a:lnL w="9525" cap="flat" cmpd="sng">
                      <a:solidFill>
                        <a:srgbClr val="EFEFEF"/>
                      </a:solidFill>
                      <a:prstDash val="solid"/>
                      <a:round/>
                      <a:headEnd type="none" w="sm" len="sm"/>
                      <a:tailEnd type="none" w="sm" len="sm"/>
                    </a:lnL>
                    <a:lnR w="9525"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475" cap="flat" cmpd="sng">
                      <a:solidFill>
                        <a:srgbClr val="EFEFEF"/>
                      </a:solidFill>
                      <a:prstDash val="solid"/>
                      <a:round/>
                      <a:headEnd type="none" w="sm" len="sm"/>
                      <a:tailEnd type="none" w="sm" len="sm"/>
                    </a:lnB>
                    <a:solidFill>
                      <a:srgbClr val="EFEFEF"/>
                    </a:solidFill>
                  </a:tcPr>
                </a:tc>
                <a:extLst>
                  <a:ext uri="{0D108BD9-81ED-4DB2-BD59-A6C34878D82A}">
                    <a16:rowId xmlns:a16="http://schemas.microsoft.com/office/drawing/2014/main" val="10000"/>
                  </a:ext>
                </a:extLst>
              </a:tr>
              <a:tr h="220500">
                <a:tc>
                  <a:txBody>
                    <a:bodyPr/>
                    <a:lstStyle/>
                    <a:p>
                      <a:pPr marL="0" marR="0" lvl="0" indent="0" algn="l" rtl="0">
                        <a:lnSpc>
                          <a:spcPct val="85000"/>
                        </a:lnSpc>
                        <a:spcBef>
                          <a:spcPts val="0"/>
                        </a:spcBef>
                        <a:spcAft>
                          <a:spcPts val="0"/>
                        </a:spcAft>
                        <a:buNone/>
                      </a:pPr>
                      <a:r>
                        <a:rPr lang="fr-CA" sz="1000" b="1">
                          <a:solidFill>
                            <a:srgbClr val="38761D"/>
                          </a:solidFill>
                        </a:rPr>
                        <a:t>↓  </a:t>
                      </a:r>
                      <a:r>
                        <a:rPr lang="fr-CA" sz="1000"/>
                        <a:t>Distribution</a:t>
                      </a:r>
                    </a:p>
                  </a:txBody>
                  <a:tcPr marL="28575" marR="28575" marT="19050" marB="19050" anchor="ctr">
                    <a:lnL w="9525" cap="flat" cmpd="sng">
                      <a:solidFill>
                        <a:srgbClr val="EFEFEF"/>
                      </a:solidFill>
                      <a:prstDash val="solid"/>
                      <a:round/>
                      <a:headEnd type="none" w="sm" len="sm"/>
                      <a:tailEnd type="none" w="sm" len="sm"/>
                    </a:lnL>
                    <a:lnR w="9525"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tcPr>
                </a:tc>
                <a:tc>
                  <a:txBody>
                    <a:bodyPr/>
                    <a:lstStyle/>
                    <a:p>
                      <a:pPr marL="0" lvl="0" indent="0" algn="l" rtl="0">
                        <a:lnSpc>
                          <a:spcPct val="85000"/>
                        </a:lnSpc>
                        <a:spcBef>
                          <a:spcPts val="0"/>
                        </a:spcBef>
                        <a:spcAft>
                          <a:spcPts val="0"/>
                        </a:spcAft>
                        <a:buNone/>
                      </a:pPr>
                      <a:endParaRPr sz="1000"/>
                    </a:p>
                  </a:txBody>
                  <a:tcPr marL="28575" marR="28575" marT="19050" marB="19050" anchor="ctr">
                    <a:lnL w="9525" cap="flat" cmpd="sng">
                      <a:solidFill>
                        <a:srgbClr val="EFEFEF"/>
                      </a:solidFill>
                      <a:prstDash val="solid"/>
                      <a:round/>
                      <a:headEnd type="none" w="sm" len="sm"/>
                      <a:tailEnd type="none" w="sm" len="sm"/>
                    </a:lnL>
                    <a:lnR w="9475"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tcPr>
                </a:tc>
                <a:tc>
                  <a:txBody>
                    <a:bodyPr/>
                    <a:lstStyle/>
                    <a:p>
                      <a:pPr marL="0" lvl="0" indent="0" algn="l" rtl="0">
                        <a:lnSpc>
                          <a:spcPct val="85000"/>
                        </a:lnSpc>
                        <a:spcBef>
                          <a:spcPts val="0"/>
                        </a:spcBef>
                        <a:spcAft>
                          <a:spcPts val="0"/>
                        </a:spcAft>
                        <a:buNone/>
                      </a:pPr>
                      <a:endParaRPr sz="1000"/>
                    </a:p>
                  </a:txBody>
                  <a:tcPr marL="28575" marR="28575" marT="19050" marB="19050" anchor="ctr">
                    <a:lnL w="9475" cap="flat" cmpd="sng">
                      <a:solidFill>
                        <a:srgbClr val="EFEFEF"/>
                      </a:solidFill>
                      <a:prstDash val="solid"/>
                      <a:round/>
                      <a:headEnd type="none" w="sm" len="sm"/>
                      <a:tailEnd type="none" w="sm" len="sm"/>
                    </a:lnL>
                    <a:lnR w="9475" cap="flat" cmpd="sng">
                      <a:solidFill>
                        <a:srgbClr val="EFEFEF"/>
                      </a:solidFill>
                      <a:prstDash val="solid"/>
                      <a:round/>
                      <a:headEnd type="none" w="sm" len="sm"/>
                      <a:tailEnd type="none" w="sm" len="sm"/>
                    </a:lnR>
                    <a:lnT w="9475" cap="flat" cmpd="sng">
                      <a:solidFill>
                        <a:srgbClr val="EFEFEF"/>
                      </a:solidFill>
                      <a:prstDash val="solid"/>
                      <a:round/>
                      <a:headEnd type="none" w="sm" len="sm"/>
                      <a:tailEnd type="none" w="sm" len="sm"/>
                    </a:lnT>
                    <a:lnB w="9475" cap="flat" cmpd="sng">
                      <a:solidFill>
                        <a:srgbClr val="EFEFEF"/>
                      </a:solidFill>
                      <a:prstDash val="solid"/>
                      <a:round/>
                      <a:headEnd type="none" w="sm" len="sm"/>
                      <a:tailEnd type="none" w="sm" len="sm"/>
                    </a:lnB>
                  </a:tcPr>
                </a:tc>
                <a:extLst>
                  <a:ext uri="{0D108BD9-81ED-4DB2-BD59-A6C34878D82A}">
                    <a16:rowId xmlns:a16="http://schemas.microsoft.com/office/drawing/2014/main" val="10001"/>
                  </a:ext>
                </a:extLst>
              </a:tr>
              <a:tr h="200025">
                <a:tc>
                  <a:txBody>
                    <a:bodyPr/>
                    <a:lstStyle/>
                    <a:p>
                      <a:pPr marL="0" marR="0" lvl="0" indent="0" algn="l" rtl="0">
                        <a:lnSpc>
                          <a:spcPct val="85000"/>
                        </a:lnSpc>
                        <a:spcBef>
                          <a:spcPts val="0"/>
                        </a:spcBef>
                        <a:spcAft>
                          <a:spcPts val="0"/>
                        </a:spcAft>
                        <a:buNone/>
                      </a:pPr>
                      <a:r>
                        <a:rPr lang="fr-CA" sz="1000" b="1">
                          <a:solidFill>
                            <a:srgbClr val="CC4125"/>
                          </a:solidFill>
                        </a:rPr>
                        <a:t>↑  </a:t>
                      </a:r>
                      <a:r>
                        <a:rPr lang="fr-CA" sz="1000"/>
                        <a:t>Sécurité</a:t>
                      </a:r>
                    </a:p>
                  </a:txBody>
                  <a:tcPr marL="28575" marR="28575" marT="19050" marB="19050" anchor="ctr">
                    <a:lnL w="9525" cap="flat" cmpd="sng">
                      <a:solidFill>
                        <a:srgbClr val="EFEFEF"/>
                      </a:solidFill>
                      <a:prstDash val="solid"/>
                      <a:round/>
                      <a:headEnd type="none" w="sm" len="sm"/>
                      <a:tailEnd type="none" w="sm" len="sm"/>
                    </a:lnL>
                    <a:lnR w="9525"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tcPr>
                </a:tc>
                <a:tc>
                  <a:txBody>
                    <a:bodyPr/>
                    <a:lstStyle/>
                    <a:p>
                      <a:pPr marL="0" lvl="0" indent="0" algn="l" rtl="0">
                        <a:lnSpc>
                          <a:spcPct val="85000"/>
                        </a:lnSpc>
                        <a:spcBef>
                          <a:spcPts val="0"/>
                        </a:spcBef>
                        <a:spcAft>
                          <a:spcPts val="0"/>
                        </a:spcAft>
                        <a:buNone/>
                      </a:pPr>
                      <a:endParaRPr sz="1000"/>
                    </a:p>
                  </a:txBody>
                  <a:tcPr marL="28575" marR="28575" marT="19050" marB="19050" anchor="ctr">
                    <a:lnL w="9525" cap="flat" cmpd="sng">
                      <a:solidFill>
                        <a:srgbClr val="EFEFEF"/>
                      </a:solidFill>
                      <a:prstDash val="solid"/>
                      <a:round/>
                      <a:headEnd type="none" w="sm" len="sm"/>
                      <a:tailEnd type="none" w="sm" len="sm"/>
                    </a:lnL>
                    <a:lnR w="9475"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tcPr>
                </a:tc>
                <a:tc>
                  <a:txBody>
                    <a:bodyPr/>
                    <a:lstStyle/>
                    <a:p>
                      <a:pPr marL="0" lvl="0" indent="0" algn="l" rtl="0">
                        <a:lnSpc>
                          <a:spcPct val="85000"/>
                        </a:lnSpc>
                        <a:spcBef>
                          <a:spcPts val="0"/>
                        </a:spcBef>
                        <a:spcAft>
                          <a:spcPts val="0"/>
                        </a:spcAft>
                        <a:buNone/>
                      </a:pPr>
                      <a:endParaRPr sz="1000"/>
                    </a:p>
                  </a:txBody>
                  <a:tcPr marL="28575" marR="28575" marT="19050" marB="19050" anchor="ctr">
                    <a:lnL w="9475" cap="flat" cmpd="sng">
                      <a:solidFill>
                        <a:srgbClr val="EFEFEF"/>
                      </a:solidFill>
                      <a:prstDash val="solid"/>
                      <a:round/>
                      <a:headEnd type="none" w="sm" len="sm"/>
                      <a:tailEnd type="none" w="sm" len="sm"/>
                    </a:lnL>
                    <a:lnR w="9475" cap="flat" cmpd="sng">
                      <a:solidFill>
                        <a:srgbClr val="EFEFEF"/>
                      </a:solidFill>
                      <a:prstDash val="solid"/>
                      <a:round/>
                      <a:headEnd type="none" w="sm" len="sm"/>
                      <a:tailEnd type="none" w="sm" len="sm"/>
                    </a:lnR>
                    <a:lnT w="9475" cap="flat" cmpd="sng">
                      <a:solidFill>
                        <a:srgbClr val="EFEFEF"/>
                      </a:solidFill>
                      <a:prstDash val="solid"/>
                      <a:round/>
                      <a:headEnd type="none" w="sm" len="sm"/>
                      <a:tailEnd type="none" w="sm" len="sm"/>
                    </a:lnT>
                    <a:lnB w="9475" cap="flat" cmpd="sng">
                      <a:solidFill>
                        <a:srgbClr val="EFEFEF"/>
                      </a:solidFill>
                      <a:prstDash val="solid"/>
                      <a:round/>
                      <a:headEnd type="none" w="sm" len="sm"/>
                      <a:tailEnd type="none" w="sm" len="sm"/>
                    </a:lnB>
                  </a:tcPr>
                </a:tc>
                <a:extLst>
                  <a:ext uri="{0D108BD9-81ED-4DB2-BD59-A6C34878D82A}">
                    <a16:rowId xmlns:a16="http://schemas.microsoft.com/office/drawing/2014/main" val="10002"/>
                  </a:ext>
                </a:extLst>
              </a:tr>
              <a:tr h="200025">
                <a:tc>
                  <a:txBody>
                    <a:bodyPr/>
                    <a:lstStyle/>
                    <a:p>
                      <a:pPr marL="0" marR="0" lvl="0" indent="0" algn="l" rtl="0">
                        <a:lnSpc>
                          <a:spcPct val="85000"/>
                        </a:lnSpc>
                        <a:spcBef>
                          <a:spcPts val="0"/>
                        </a:spcBef>
                        <a:spcAft>
                          <a:spcPts val="0"/>
                        </a:spcAft>
                        <a:buNone/>
                      </a:pPr>
                      <a:r>
                        <a:rPr lang="fr-CA" sz="1000" b="1">
                          <a:solidFill>
                            <a:srgbClr val="38761D"/>
                          </a:solidFill>
                        </a:rPr>
                        <a:t>↓  </a:t>
                      </a:r>
                      <a:r>
                        <a:rPr lang="fr-CA" sz="1000"/>
                        <a:t>Statistiques et suivi des vaccins</a:t>
                      </a:r>
                    </a:p>
                  </a:txBody>
                  <a:tcPr marL="28575" marR="28575" marT="19050" marB="19050" anchor="ctr">
                    <a:lnL w="9525" cap="flat" cmpd="sng">
                      <a:solidFill>
                        <a:srgbClr val="EFEFEF"/>
                      </a:solidFill>
                      <a:prstDash val="solid"/>
                      <a:round/>
                      <a:headEnd type="none" w="sm" len="sm"/>
                      <a:tailEnd type="none" w="sm" len="sm"/>
                    </a:lnL>
                    <a:lnR w="9525"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tcPr>
                </a:tc>
                <a:tc>
                  <a:txBody>
                    <a:bodyPr/>
                    <a:lstStyle/>
                    <a:p>
                      <a:pPr marL="0" lvl="0" indent="0" algn="l" rtl="0">
                        <a:lnSpc>
                          <a:spcPct val="85000"/>
                        </a:lnSpc>
                        <a:spcBef>
                          <a:spcPts val="0"/>
                        </a:spcBef>
                        <a:spcAft>
                          <a:spcPts val="0"/>
                        </a:spcAft>
                        <a:buNone/>
                      </a:pPr>
                      <a:endParaRPr sz="1000"/>
                    </a:p>
                  </a:txBody>
                  <a:tcPr marL="28575" marR="28575" marT="19050" marB="19050" anchor="ctr">
                    <a:lnL w="9525" cap="flat" cmpd="sng">
                      <a:solidFill>
                        <a:srgbClr val="EFEFEF"/>
                      </a:solidFill>
                      <a:prstDash val="solid"/>
                      <a:round/>
                      <a:headEnd type="none" w="sm" len="sm"/>
                      <a:tailEnd type="none" w="sm" len="sm"/>
                    </a:lnL>
                    <a:lnR w="9475"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tcPr>
                </a:tc>
                <a:tc>
                  <a:txBody>
                    <a:bodyPr/>
                    <a:lstStyle/>
                    <a:p>
                      <a:pPr marL="0" lvl="0" indent="0" algn="l" rtl="0">
                        <a:lnSpc>
                          <a:spcPct val="85000"/>
                        </a:lnSpc>
                        <a:spcBef>
                          <a:spcPts val="0"/>
                        </a:spcBef>
                        <a:spcAft>
                          <a:spcPts val="0"/>
                        </a:spcAft>
                        <a:buNone/>
                      </a:pPr>
                      <a:endParaRPr sz="1000"/>
                    </a:p>
                  </a:txBody>
                  <a:tcPr marL="28575" marR="28575" marT="19050" marB="19050" anchor="ctr">
                    <a:lnL w="9475" cap="flat" cmpd="sng">
                      <a:solidFill>
                        <a:srgbClr val="EFEFEF"/>
                      </a:solidFill>
                      <a:prstDash val="solid"/>
                      <a:round/>
                      <a:headEnd type="none" w="sm" len="sm"/>
                      <a:tailEnd type="none" w="sm" len="sm"/>
                    </a:lnL>
                    <a:lnR w="9475" cap="flat" cmpd="sng">
                      <a:solidFill>
                        <a:srgbClr val="EFEFEF"/>
                      </a:solidFill>
                      <a:prstDash val="solid"/>
                      <a:round/>
                      <a:headEnd type="none" w="sm" len="sm"/>
                      <a:tailEnd type="none" w="sm" len="sm"/>
                    </a:lnR>
                    <a:lnT w="9475" cap="flat" cmpd="sng">
                      <a:solidFill>
                        <a:srgbClr val="EFEFEF"/>
                      </a:solidFill>
                      <a:prstDash val="solid"/>
                      <a:round/>
                      <a:headEnd type="none" w="sm" len="sm"/>
                      <a:tailEnd type="none" w="sm" len="sm"/>
                    </a:lnT>
                    <a:lnB w="9475" cap="flat" cmpd="sng">
                      <a:solidFill>
                        <a:srgbClr val="EFEFEF"/>
                      </a:solidFill>
                      <a:prstDash val="solid"/>
                      <a:round/>
                      <a:headEnd type="none" w="sm" len="sm"/>
                      <a:tailEnd type="none" w="sm" len="sm"/>
                    </a:lnB>
                  </a:tcPr>
                </a:tc>
                <a:extLst>
                  <a:ext uri="{0D108BD9-81ED-4DB2-BD59-A6C34878D82A}">
                    <a16:rowId xmlns:a16="http://schemas.microsoft.com/office/drawing/2014/main" val="10003"/>
                  </a:ext>
                </a:extLst>
              </a:tr>
              <a:tr h="200025">
                <a:tc>
                  <a:txBody>
                    <a:bodyPr/>
                    <a:lstStyle/>
                    <a:p>
                      <a:pPr marL="0" marR="0" lvl="0" indent="0" algn="l" rtl="0">
                        <a:lnSpc>
                          <a:spcPct val="85000"/>
                        </a:lnSpc>
                        <a:spcBef>
                          <a:spcPts val="0"/>
                        </a:spcBef>
                        <a:spcAft>
                          <a:spcPts val="0"/>
                        </a:spcAft>
                        <a:buNone/>
                      </a:pPr>
                      <a:r>
                        <a:rPr lang="fr-CA" sz="1000">
                          <a:solidFill>
                            <a:srgbClr val="BF9000"/>
                          </a:solidFill>
                        </a:rPr>
                        <a:t>↔</a:t>
                      </a:r>
                      <a:r>
                        <a:rPr lang="fr-CA" sz="1000"/>
                        <a:t>Efficacité / Après la vaccination</a:t>
                      </a:r>
                    </a:p>
                  </a:txBody>
                  <a:tcPr marL="28575" marR="28575" marT="19050" marB="19050" anchor="ctr">
                    <a:lnL w="9525" cap="flat" cmpd="sng">
                      <a:solidFill>
                        <a:srgbClr val="EFEFEF"/>
                      </a:solidFill>
                      <a:prstDash val="solid"/>
                      <a:round/>
                      <a:headEnd type="none" w="sm" len="sm"/>
                      <a:tailEnd type="none" w="sm" len="sm"/>
                    </a:lnL>
                    <a:lnR w="9525"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tcPr>
                </a:tc>
                <a:tc>
                  <a:txBody>
                    <a:bodyPr/>
                    <a:lstStyle/>
                    <a:p>
                      <a:pPr marL="0" lvl="0" indent="0" algn="l" rtl="0">
                        <a:lnSpc>
                          <a:spcPct val="85000"/>
                        </a:lnSpc>
                        <a:spcBef>
                          <a:spcPts val="0"/>
                        </a:spcBef>
                        <a:spcAft>
                          <a:spcPts val="0"/>
                        </a:spcAft>
                        <a:buNone/>
                      </a:pPr>
                      <a:endParaRPr sz="1000"/>
                    </a:p>
                  </a:txBody>
                  <a:tcPr marL="28575" marR="28575" marT="19050" marB="19050" anchor="ctr">
                    <a:lnL w="9525" cap="flat" cmpd="sng">
                      <a:solidFill>
                        <a:srgbClr val="EFEFEF"/>
                      </a:solidFill>
                      <a:prstDash val="solid"/>
                      <a:round/>
                      <a:headEnd type="none" w="sm" len="sm"/>
                      <a:tailEnd type="none" w="sm" len="sm"/>
                    </a:lnL>
                    <a:lnR w="9475"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tcPr>
                </a:tc>
                <a:tc>
                  <a:txBody>
                    <a:bodyPr/>
                    <a:lstStyle/>
                    <a:p>
                      <a:pPr marL="0" lvl="0" indent="0" algn="l" rtl="0">
                        <a:lnSpc>
                          <a:spcPct val="85000"/>
                        </a:lnSpc>
                        <a:spcBef>
                          <a:spcPts val="0"/>
                        </a:spcBef>
                        <a:spcAft>
                          <a:spcPts val="0"/>
                        </a:spcAft>
                        <a:buNone/>
                      </a:pPr>
                      <a:endParaRPr sz="1000"/>
                    </a:p>
                  </a:txBody>
                  <a:tcPr marL="28575" marR="28575" marT="19050" marB="19050" anchor="ctr">
                    <a:lnL w="9475" cap="flat" cmpd="sng">
                      <a:solidFill>
                        <a:srgbClr val="EFEFEF"/>
                      </a:solidFill>
                      <a:prstDash val="solid"/>
                      <a:round/>
                      <a:headEnd type="none" w="sm" len="sm"/>
                      <a:tailEnd type="none" w="sm" len="sm"/>
                    </a:lnL>
                    <a:lnR w="9475" cap="flat" cmpd="sng">
                      <a:solidFill>
                        <a:srgbClr val="EFEFEF"/>
                      </a:solidFill>
                      <a:prstDash val="solid"/>
                      <a:round/>
                      <a:headEnd type="none" w="sm" len="sm"/>
                      <a:tailEnd type="none" w="sm" len="sm"/>
                    </a:lnR>
                    <a:lnT w="9475" cap="flat" cmpd="sng">
                      <a:solidFill>
                        <a:srgbClr val="EFEFEF"/>
                      </a:solidFill>
                      <a:prstDash val="solid"/>
                      <a:round/>
                      <a:headEnd type="none" w="sm" len="sm"/>
                      <a:tailEnd type="none" w="sm" len="sm"/>
                    </a:lnT>
                    <a:lnB w="9475" cap="flat" cmpd="sng">
                      <a:solidFill>
                        <a:srgbClr val="EFEFEF"/>
                      </a:solidFill>
                      <a:prstDash val="solid"/>
                      <a:round/>
                      <a:headEnd type="none" w="sm" len="sm"/>
                      <a:tailEnd type="none" w="sm" len="sm"/>
                    </a:lnB>
                  </a:tcPr>
                </a:tc>
                <a:extLst>
                  <a:ext uri="{0D108BD9-81ED-4DB2-BD59-A6C34878D82A}">
                    <a16:rowId xmlns:a16="http://schemas.microsoft.com/office/drawing/2014/main" val="10004"/>
                  </a:ext>
                </a:extLst>
              </a:tr>
              <a:tr h="200025">
                <a:tc>
                  <a:txBody>
                    <a:bodyPr/>
                    <a:lstStyle/>
                    <a:p>
                      <a:pPr marL="0" marR="0" lvl="0" indent="0" algn="l" rtl="0">
                        <a:lnSpc>
                          <a:spcPct val="85000"/>
                        </a:lnSpc>
                        <a:spcBef>
                          <a:spcPts val="0"/>
                        </a:spcBef>
                        <a:spcAft>
                          <a:spcPts val="0"/>
                        </a:spcAft>
                        <a:buNone/>
                      </a:pPr>
                      <a:r>
                        <a:rPr lang="fr-CA" sz="1000">
                          <a:solidFill>
                            <a:srgbClr val="BF9000"/>
                          </a:solidFill>
                        </a:rPr>
                        <a:t>↔</a:t>
                      </a:r>
                      <a:r>
                        <a:rPr lang="fr-CA" sz="1000"/>
                        <a:t>Stratégie : priorité/admissibilité</a:t>
                      </a:r>
                    </a:p>
                  </a:txBody>
                  <a:tcPr marL="28575" marR="28575" marT="19050" marB="19050" anchor="ctr">
                    <a:lnL w="9525" cap="flat" cmpd="sng">
                      <a:solidFill>
                        <a:srgbClr val="EFEFEF"/>
                      </a:solidFill>
                      <a:prstDash val="solid"/>
                      <a:round/>
                      <a:headEnd type="none" w="sm" len="sm"/>
                      <a:tailEnd type="none" w="sm" len="sm"/>
                    </a:lnL>
                    <a:lnR w="9525"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tcPr>
                </a:tc>
                <a:tc>
                  <a:txBody>
                    <a:bodyPr/>
                    <a:lstStyle/>
                    <a:p>
                      <a:pPr marL="0" lvl="0" indent="0" algn="l" rtl="0">
                        <a:lnSpc>
                          <a:spcPct val="85000"/>
                        </a:lnSpc>
                        <a:spcBef>
                          <a:spcPts val="0"/>
                        </a:spcBef>
                        <a:spcAft>
                          <a:spcPts val="0"/>
                        </a:spcAft>
                        <a:buNone/>
                      </a:pPr>
                      <a:endParaRPr sz="1000"/>
                    </a:p>
                  </a:txBody>
                  <a:tcPr marL="28575" marR="28575" marT="19050" marB="19050" anchor="ctr">
                    <a:lnL w="9525" cap="flat" cmpd="sng">
                      <a:solidFill>
                        <a:srgbClr val="EFEFEF"/>
                      </a:solidFill>
                      <a:prstDash val="solid"/>
                      <a:round/>
                      <a:headEnd type="none" w="sm" len="sm"/>
                      <a:tailEnd type="none" w="sm" len="sm"/>
                    </a:lnL>
                    <a:lnR w="9475"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tcPr>
                </a:tc>
                <a:tc>
                  <a:txBody>
                    <a:bodyPr/>
                    <a:lstStyle/>
                    <a:p>
                      <a:pPr marL="0" lvl="0" indent="0" algn="l" rtl="0">
                        <a:lnSpc>
                          <a:spcPct val="85000"/>
                        </a:lnSpc>
                        <a:spcBef>
                          <a:spcPts val="0"/>
                        </a:spcBef>
                        <a:spcAft>
                          <a:spcPts val="0"/>
                        </a:spcAft>
                        <a:buNone/>
                      </a:pPr>
                      <a:endParaRPr sz="1000"/>
                    </a:p>
                  </a:txBody>
                  <a:tcPr marL="28575" marR="28575" marT="19050" marB="19050" anchor="ctr">
                    <a:lnL w="9475" cap="flat" cmpd="sng">
                      <a:solidFill>
                        <a:srgbClr val="EFEFEF"/>
                      </a:solidFill>
                      <a:prstDash val="solid"/>
                      <a:round/>
                      <a:headEnd type="none" w="sm" len="sm"/>
                      <a:tailEnd type="none" w="sm" len="sm"/>
                    </a:lnL>
                    <a:lnR w="9475" cap="flat" cmpd="sng">
                      <a:solidFill>
                        <a:srgbClr val="EFEFEF"/>
                      </a:solidFill>
                      <a:prstDash val="solid"/>
                      <a:round/>
                      <a:headEnd type="none" w="sm" len="sm"/>
                      <a:tailEnd type="none" w="sm" len="sm"/>
                    </a:lnR>
                    <a:lnT w="9475" cap="flat" cmpd="sng">
                      <a:solidFill>
                        <a:srgbClr val="EFEFEF"/>
                      </a:solidFill>
                      <a:prstDash val="solid"/>
                      <a:round/>
                      <a:headEnd type="none" w="sm" len="sm"/>
                      <a:tailEnd type="none" w="sm" len="sm"/>
                    </a:lnT>
                    <a:lnB w="9475" cap="flat" cmpd="sng">
                      <a:solidFill>
                        <a:srgbClr val="EFEFEF"/>
                      </a:solidFill>
                      <a:prstDash val="solid"/>
                      <a:round/>
                      <a:headEnd type="none" w="sm" len="sm"/>
                      <a:tailEnd type="none" w="sm" len="sm"/>
                    </a:lnB>
                  </a:tcPr>
                </a:tc>
                <a:extLst>
                  <a:ext uri="{0D108BD9-81ED-4DB2-BD59-A6C34878D82A}">
                    <a16:rowId xmlns:a16="http://schemas.microsoft.com/office/drawing/2014/main" val="10005"/>
                  </a:ext>
                </a:extLst>
              </a:tr>
              <a:tr h="200025">
                <a:tc>
                  <a:txBody>
                    <a:bodyPr/>
                    <a:lstStyle/>
                    <a:p>
                      <a:pPr marL="0" marR="0" lvl="0" indent="0" algn="l" rtl="0">
                        <a:lnSpc>
                          <a:spcPct val="85000"/>
                        </a:lnSpc>
                        <a:spcBef>
                          <a:spcPts val="0"/>
                        </a:spcBef>
                        <a:spcAft>
                          <a:spcPts val="0"/>
                        </a:spcAft>
                        <a:buNone/>
                      </a:pPr>
                      <a:r>
                        <a:rPr lang="fr-CA" sz="1000" b="1">
                          <a:solidFill>
                            <a:srgbClr val="CC4125"/>
                          </a:solidFill>
                        </a:rPr>
                        <a:t>↑  </a:t>
                      </a:r>
                      <a:r>
                        <a:rPr lang="fr-CA" sz="1000"/>
                        <a:t>Autre </a:t>
                      </a:r>
                    </a:p>
                  </a:txBody>
                  <a:tcPr marL="28575" marR="28575" marT="19050" marB="19050" anchor="ctr">
                    <a:lnL w="9525" cap="flat" cmpd="sng">
                      <a:solidFill>
                        <a:srgbClr val="EFEFEF"/>
                      </a:solidFill>
                      <a:prstDash val="solid"/>
                      <a:round/>
                      <a:headEnd type="none" w="sm" len="sm"/>
                      <a:tailEnd type="none" w="sm" len="sm"/>
                    </a:lnL>
                    <a:lnR w="9525"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tcPr>
                </a:tc>
                <a:tc>
                  <a:txBody>
                    <a:bodyPr/>
                    <a:lstStyle/>
                    <a:p>
                      <a:pPr marL="0" lvl="0" indent="0" algn="l" rtl="0">
                        <a:lnSpc>
                          <a:spcPct val="85000"/>
                        </a:lnSpc>
                        <a:spcBef>
                          <a:spcPts val="0"/>
                        </a:spcBef>
                        <a:spcAft>
                          <a:spcPts val="0"/>
                        </a:spcAft>
                        <a:buNone/>
                      </a:pPr>
                      <a:endParaRPr sz="1000"/>
                    </a:p>
                  </a:txBody>
                  <a:tcPr marL="28575" marR="28575" marT="19050" marB="19050" anchor="ctr">
                    <a:lnL w="9525" cap="flat" cmpd="sng">
                      <a:solidFill>
                        <a:srgbClr val="EFEFEF"/>
                      </a:solidFill>
                      <a:prstDash val="solid"/>
                      <a:round/>
                      <a:headEnd type="none" w="sm" len="sm"/>
                      <a:tailEnd type="none" w="sm" len="sm"/>
                    </a:lnL>
                    <a:lnR w="9475"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tcPr>
                </a:tc>
                <a:tc>
                  <a:txBody>
                    <a:bodyPr/>
                    <a:lstStyle/>
                    <a:p>
                      <a:pPr marL="0" lvl="0" indent="0" algn="l" rtl="0">
                        <a:lnSpc>
                          <a:spcPct val="85000"/>
                        </a:lnSpc>
                        <a:spcBef>
                          <a:spcPts val="0"/>
                        </a:spcBef>
                        <a:spcAft>
                          <a:spcPts val="0"/>
                        </a:spcAft>
                        <a:buNone/>
                      </a:pPr>
                      <a:endParaRPr sz="1000"/>
                    </a:p>
                  </a:txBody>
                  <a:tcPr marL="28575" marR="28575" marT="19050" marB="19050" anchor="ctr">
                    <a:lnL w="9475" cap="flat" cmpd="sng">
                      <a:solidFill>
                        <a:srgbClr val="EFEFEF"/>
                      </a:solidFill>
                      <a:prstDash val="solid"/>
                      <a:round/>
                      <a:headEnd type="none" w="sm" len="sm"/>
                      <a:tailEnd type="none" w="sm" len="sm"/>
                    </a:lnL>
                    <a:lnR w="9475" cap="flat" cmpd="sng">
                      <a:solidFill>
                        <a:srgbClr val="EFEFEF"/>
                      </a:solidFill>
                      <a:prstDash val="solid"/>
                      <a:round/>
                      <a:headEnd type="none" w="sm" len="sm"/>
                      <a:tailEnd type="none" w="sm" len="sm"/>
                    </a:lnR>
                    <a:lnT w="9475" cap="flat" cmpd="sng">
                      <a:solidFill>
                        <a:srgbClr val="EFEFEF"/>
                      </a:solidFill>
                      <a:prstDash val="solid"/>
                      <a:round/>
                      <a:headEnd type="none" w="sm" len="sm"/>
                      <a:tailEnd type="none" w="sm" len="sm"/>
                    </a:lnT>
                    <a:lnB w="9475" cap="flat" cmpd="sng">
                      <a:solidFill>
                        <a:srgbClr val="EFEFEF"/>
                      </a:solidFill>
                      <a:prstDash val="solid"/>
                      <a:round/>
                      <a:headEnd type="none" w="sm" len="sm"/>
                      <a:tailEnd type="none" w="sm" len="sm"/>
                    </a:lnB>
                  </a:tcPr>
                </a:tc>
                <a:extLst>
                  <a:ext uri="{0D108BD9-81ED-4DB2-BD59-A6C34878D82A}">
                    <a16:rowId xmlns:a16="http://schemas.microsoft.com/office/drawing/2014/main" val="10006"/>
                  </a:ext>
                </a:extLst>
              </a:tr>
              <a:tr h="200025">
                <a:tc>
                  <a:txBody>
                    <a:bodyPr/>
                    <a:lstStyle/>
                    <a:p>
                      <a:pPr marL="0" marR="0" lvl="0" indent="0" algn="r" rtl="0">
                        <a:lnSpc>
                          <a:spcPct val="85000"/>
                        </a:lnSpc>
                        <a:spcBef>
                          <a:spcPts val="0"/>
                        </a:spcBef>
                        <a:spcAft>
                          <a:spcPts val="0"/>
                        </a:spcAft>
                        <a:buNone/>
                      </a:pPr>
                      <a:r>
                        <a:rPr lang="fr-CA" sz="800" b="1"/>
                        <a:t>Total</a:t>
                      </a:r>
                    </a:p>
                  </a:txBody>
                  <a:tcPr marL="28575" marR="28575" marT="19050" marB="19050" anchor="ctr">
                    <a:lnL w="9525" cap="flat" cmpd="sng">
                      <a:solidFill>
                        <a:srgbClr val="EFEFEF"/>
                      </a:solidFill>
                      <a:prstDash val="solid"/>
                      <a:round/>
                      <a:headEnd type="none" w="sm" len="sm"/>
                      <a:tailEnd type="none" w="sm" len="sm"/>
                    </a:lnL>
                    <a:lnR w="9525"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tcPr>
                </a:tc>
                <a:tc>
                  <a:txBody>
                    <a:bodyPr/>
                    <a:lstStyle/>
                    <a:p>
                      <a:pPr marL="0" lvl="0" indent="0" algn="l" rtl="0">
                        <a:lnSpc>
                          <a:spcPct val="85000"/>
                        </a:lnSpc>
                        <a:spcBef>
                          <a:spcPts val="0"/>
                        </a:spcBef>
                        <a:spcAft>
                          <a:spcPts val="0"/>
                        </a:spcAft>
                        <a:buNone/>
                      </a:pPr>
                      <a:endParaRPr sz="1000"/>
                    </a:p>
                  </a:txBody>
                  <a:tcPr marL="28575" marR="28575" marT="19050" marB="19050" anchor="ctr">
                    <a:lnL w="9525" cap="flat" cmpd="sng">
                      <a:solidFill>
                        <a:srgbClr val="EFEFEF"/>
                      </a:solidFill>
                      <a:prstDash val="solid"/>
                      <a:round/>
                      <a:headEnd type="none" w="sm" len="sm"/>
                      <a:tailEnd type="none" w="sm" len="sm"/>
                    </a:lnL>
                    <a:lnR w="9475"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tcPr>
                </a:tc>
                <a:tc>
                  <a:txBody>
                    <a:bodyPr/>
                    <a:lstStyle/>
                    <a:p>
                      <a:pPr marL="0" lvl="0" indent="0" algn="l" rtl="0">
                        <a:lnSpc>
                          <a:spcPct val="85000"/>
                        </a:lnSpc>
                        <a:spcBef>
                          <a:spcPts val="0"/>
                        </a:spcBef>
                        <a:spcAft>
                          <a:spcPts val="0"/>
                        </a:spcAft>
                        <a:buNone/>
                      </a:pPr>
                      <a:endParaRPr sz="1000" dirty="0"/>
                    </a:p>
                  </a:txBody>
                  <a:tcPr marL="28575" marR="28575" marT="19050" marB="19050" anchor="ctr">
                    <a:lnL w="9475" cap="flat" cmpd="sng">
                      <a:solidFill>
                        <a:srgbClr val="EFEFEF"/>
                      </a:solidFill>
                      <a:prstDash val="solid"/>
                      <a:round/>
                      <a:headEnd type="none" w="sm" len="sm"/>
                      <a:tailEnd type="none" w="sm" len="sm"/>
                    </a:lnL>
                    <a:lnR w="9475" cap="flat" cmpd="sng">
                      <a:solidFill>
                        <a:srgbClr val="EFEFEF"/>
                      </a:solidFill>
                      <a:prstDash val="solid"/>
                      <a:round/>
                      <a:headEnd type="none" w="sm" len="sm"/>
                      <a:tailEnd type="none" w="sm" len="sm"/>
                    </a:lnR>
                    <a:lnT w="9475" cap="flat" cmpd="sng">
                      <a:solidFill>
                        <a:srgbClr val="EFEFEF"/>
                      </a:solidFill>
                      <a:prstDash val="solid"/>
                      <a:round/>
                      <a:headEnd type="none" w="sm" len="sm"/>
                      <a:tailEnd type="none" w="sm" len="sm"/>
                    </a:lnT>
                    <a:lnB w="9475" cap="flat" cmpd="sng">
                      <a:solidFill>
                        <a:srgbClr val="EFEFEF"/>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graphicFrame>
        <p:nvGraphicFramePr>
          <p:cNvPr id="257" name="Google Shape;257;p28"/>
          <p:cNvGraphicFramePr/>
          <p:nvPr>
            <p:extLst>
              <p:ext uri="{D42A27DB-BD31-4B8C-83A1-F6EECF244321}">
                <p14:modId xmlns:p14="http://schemas.microsoft.com/office/powerpoint/2010/main" val="2332209398"/>
              </p:ext>
            </p:extLst>
          </p:nvPr>
        </p:nvGraphicFramePr>
        <p:xfrm>
          <a:off x="140575" y="2500070"/>
          <a:ext cx="5408050" cy="2578079"/>
        </p:xfrm>
        <a:graphic>
          <a:graphicData uri="http://schemas.openxmlformats.org/drawingml/2006/table">
            <a:tbl>
              <a:tblPr>
                <a:noFill/>
                <a:tableStyleId>{5B6C4AD4-5263-4360-8143-F6B98CE6F5B6}</a:tableStyleId>
              </a:tblPr>
              <a:tblGrid>
                <a:gridCol w="4037050">
                  <a:extLst>
                    <a:ext uri="{9D8B030D-6E8A-4147-A177-3AD203B41FA5}">
                      <a16:colId xmlns:a16="http://schemas.microsoft.com/office/drawing/2014/main" val="20000"/>
                    </a:ext>
                  </a:extLst>
                </a:gridCol>
                <a:gridCol w="780725">
                  <a:extLst>
                    <a:ext uri="{9D8B030D-6E8A-4147-A177-3AD203B41FA5}">
                      <a16:colId xmlns:a16="http://schemas.microsoft.com/office/drawing/2014/main" val="20001"/>
                    </a:ext>
                  </a:extLst>
                </a:gridCol>
                <a:gridCol w="590275">
                  <a:extLst>
                    <a:ext uri="{9D8B030D-6E8A-4147-A177-3AD203B41FA5}">
                      <a16:colId xmlns:a16="http://schemas.microsoft.com/office/drawing/2014/main" val="20002"/>
                    </a:ext>
                  </a:extLst>
                </a:gridCol>
              </a:tblGrid>
              <a:tr h="100000">
                <a:tc>
                  <a:txBody>
                    <a:bodyPr/>
                    <a:lstStyle/>
                    <a:p>
                      <a:pPr marL="0" marR="0" lvl="0" indent="0" algn="l" rtl="0">
                        <a:lnSpc>
                          <a:spcPct val="85000"/>
                        </a:lnSpc>
                        <a:spcBef>
                          <a:spcPts val="0"/>
                        </a:spcBef>
                        <a:spcAft>
                          <a:spcPts val="0"/>
                        </a:spcAft>
                        <a:buNone/>
                      </a:pPr>
                      <a:r>
                        <a:rPr lang="fr-CA" sz="1000" b="1" spc="-30" dirty="0"/>
                        <a:t>TÂCHES SPÉCIFIQUES (avec plus de 20 réponses)</a:t>
                      </a:r>
                    </a:p>
                  </a:txBody>
                  <a:tcPr marL="28575" marR="28575" marT="19050" marB="19050" anchor="ctr">
                    <a:lnL w="9525" cap="flat" cmpd="sng">
                      <a:solidFill>
                        <a:srgbClr val="EFEFEF"/>
                      </a:solidFill>
                      <a:prstDash val="solid"/>
                      <a:round/>
                      <a:headEnd type="none" w="sm" len="sm"/>
                      <a:tailEnd type="none" w="sm" len="sm"/>
                    </a:lnL>
                    <a:lnR w="9525"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solidFill>
                      <a:srgbClr val="EFEFEF"/>
                    </a:solidFill>
                  </a:tcPr>
                </a:tc>
                <a:tc>
                  <a:txBody>
                    <a:bodyPr/>
                    <a:lstStyle/>
                    <a:p>
                      <a:pPr marL="0" marR="0" lvl="0" indent="0" algn="ctr" rtl="0">
                        <a:lnSpc>
                          <a:spcPct val="85000"/>
                        </a:lnSpc>
                        <a:spcBef>
                          <a:spcPts val="0"/>
                        </a:spcBef>
                        <a:spcAft>
                          <a:spcPts val="0"/>
                        </a:spcAft>
                        <a:buNone/>
                      </a:pPr>
                      <a:r>
                        <a:rPr lang="fr-CA" sz="800" b="1" spc="-30"/>
                        <a:t>N</a:t>
                      </a:r>
                      <a:r>
                        <a:rPr lang="fr-CA" sz="800" b="1" spc="-30" baseline="30000"/>
                        <a:t>bre</a:t>
                      </a:r>
                      <a:r>
                        <a:rPr lang="fr-CA" sz="800" b="1" spc="-30"/>
                        <a:t> de commentaires</a:t>
                      </a:r>
                    </a:p>
                  </a:txBody>
                  <a:tcPr marL="28575" marR="28575" marT="19050" marB="19050" anchor="ctr">
                    <a:lnL w="9525" cap="flat" cmpd="sng">
                      <a:solidFill>
                        <a:srgbClr val="EFEFEF"/>
                      </a:solidFill>
                      <a:prstDash val="solid"/>
                      <a:round/>
                      <a:headEnd type="none" w="sm" len="sm"/>
                      <a:tailEnd type="none" w="sm" len="sm"/>
                    </a:lnL>
                    <a:lnR w="9525"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solidFill>
                      <a:srgbClr val="EFEFEF"/>
                    </a:solidFill>
                  </a:tcPr>
                </a:tc>
                <a:tc>
                  <a:txBody>
                    <a:bodyPr/>
                    <a:lstStyle/>
                    <a:p>
                      <a:pPr marL="0" marR="0" lvl="0" indent="0" algn="ctr" rtl="0">
                        <a:lnSpc>
                          <a:spcPct val="85000"/>
                        </a:lnSpc>
                        <a:spcBef>
                          <a:spcPts val="0"/>
                        </a:spcBef>
                        <a:spcAft>
                          <a:spcPts val="0"/>
                        </a:spcAft>
                        <a:buNone/>
                      </a:pPr>
                      <a:r>
                        <a:rPr lang="fr-CA" sz="800" b="1" spc="-30"/>
                        <a:t>Total %</a:t>
                      </a:r>
                    </a:p>
                  </a:txBody>
                  <a:tcPr marL="28575" marR="28575" marT="19050" marB="19050" anchor="ctr">
                    <a:lnL w="9525" cap="flat" cmpd="sng">
                      <a:solidFill>
                        <a:srgbClr val="EFEFEF"/>
                      </a:solidFill>
                      <a:prstDash val="solid"/>
                      <a:round/>
                      <a:headEnd type="none" w="sm" len="sm"/>
                      <a:tailEnd type="none" w="sm" len="sm"/>
                    </a:lnL>
                    <a:lnR w="9525"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475" cap="flat" cmpd="sng">
                      <a:solidFill>
                        <a:srgbClr val="EFEFEF"/>
                      </a:solidFill>
                      <a:prstDash val="solid"/>
                      <a:round/>
                      <a:headEnd type="none" w="sm" len="sm"/>
                      <a:tailEnd type="none" w="sm" len="sm"/>
                    </a:lnB>
                    <a:solidFill>
                      <a:srgbClr val="EFEFEF"/>
                    </a:solidFill>
                  </a:tcPr>
                </a:tc>
                <a:extLst>
                  <a:ext uri="{0D108BD9-81ED-4DB2-BD59-A6C34878D82A}">
                    <a16:rowId xmlns:a16="http://schemas.microsoft.com/office/drawing/2014/main" val="10000"/>
                  </a:ext>
                </a:extLst>
              </a:tr>
              <a:tr h="200025">
                <a:tc>
                  <a:txBody>
                    <a:bodyPr/>
                    <a:lstStyle/>
                    <a:p>
                      <a:pPr marL="0" lvl="0" indent="0" algn="l" rtl="0">
                        <a:lnSpc>
                          <a:spcPct val="85000"/>
                        </a:lnSpc>
                        <a:spcBef>
                          <a:spcPts val="0"/>
                        </a:spcBef>
                        <a:spcAft>
                          <a:spcPts val="0"/>
                        </a:spcAft>
                        <a:buNone/>
                      </a:pPr>
                      <a:r>
                        <a:rPr lang="fr-CA" sz="1000" spc="-30">
                          <a:solidFill>
                            <a:srgbClr val="BF9000"/>
                          </a:solidFill>
                        </a:rPr>
                        <a:t>↔</a:t>
                      </a:r>
                      <a:r>
                        <a:rPr lang="fr-CA" sz="1000" spc="-30"/>
                        <a:t>Distribution : Calendrier de vaccination selon l’âge ou le groupe prioritaire</a:t>
                      </a:r>
                    </a:p>
                  </a:txBody>
                  <a:tcPr marL="28575" marR="28575" marT="19050" marB="19050" anchor="ctr">
                    <a:lnL w="9525" cap="flat" cmpd="sng">
                      <a:solidFill>
                        <a:srgbClr val="EFEFEF"/>
                      </a:solidFill>
                      <a:prstDash val="solid"/>
                      <a:round/>
                      <a:headEnd type="none" w="sm" len="sm"/>
                      <a:tailEnd type="none" w="sm" len="sm"/>
                    </a:lnL>
                    <a:lnR w="9525"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tcPr>
                </a:tc>
                <a:tc>
                  <a:txBody>
                    <a:bodyPr/>
                    <a:lstStyle/>
                    <a:p>
                      <a:pPr marL="0" lvl="0" indent="0" algn="l" rtl="0">
                        <a:lnSpc>
                          <a:spcPct val="85000"/>
                        </a:lnSpc>
                        <a:spcBef>
                          <a:spcPts val="0"/>
                        </a:spcBef>
                        <a:spcAft>
                          <a:spcPts val="0"/>
                        </a:spcAft>
                        <a:buNone/>
                      </a:pPr>
                      <a:endParaRPr sz="1000" spc="-30"/>
                    </a:p>
                  </a:txBody>
                  <a:tcPr marL="28575" marR="28575" marT="19050" marB="19050" anchor="ctr">
                    <a:lnL w="9525" cap="flat" cmpd="sng">
                      <a:solidFill>
                        <a:srgbClr val="EFEFEF"/>
                      </a:solidFill>
                      <a:prstDash val="solid"/>
                      <a:round/>
                      <a:headEnd type="none" w="sm" len="sm"/>
                      <a:tailEnd type="none" w="sm" len="sm"/>
                    </a:lnL>
                    <a:lnR w="9475"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tcPr>
                </a:tc>
                <a:tc>
                  <a:txBody>
                    <a:bodyPr/>
                    <a:lstStyle/>
                    <a:p>
                      <a:pPr marL="0" lvl="0" indent="0" algn="l" rtl="0">
                        <a:lnSpc>
                          <a:spcPct val="85000"/>
                        </a:lnSpc>
                        <a:spcBef>
                          <a:spcPts val="0"/>
                        </a:spcBef>
                        <a:spcAft>
                          <a:spcPts val="0"/>
                        </a:spcAft>
                        <a:buNone/>
                      </a:pPr>
                      <a:endParaRPr sz="1000" spc="-30"/>
                    </a:p>
                  </a:txBody>
                  <a:tcPr marL="28575" marR="28575" marT="19050" marB="19050" anchor="ctr">
                    <a:lnL w="9475" cap="flat" cmpd="sng">
                      <a:solidFill>
                        <a:srgbClr val="EFEFEF"/>
                      </a:solidFill>
                      <a:prstDash val="solid"/>
                      <a:round/>
                      <a:headEnd type="none" w="sm" len="sm"/>
                      <a:tailEnd type="none" w="sm" len="sm"/>
                    </a:lnL>
                    <a:lnR w="9475" cap="flat" cmpd="sng">
                      <a:solidFill>
                        <a:srgbClr val="EFEFEF"/>
                      </a:solidFill>
                      <a:prstDash val="solid"/>
                      <a:round/>
                      <a:headEnd type="none" w="sm" len="sm"/>
                      <a:tailEnd type="none" w="sm" len="sm"/>
                    </a:lnR>
                    <a:lnT w="9475" cap="flat" cmpd="sng">
                      <a:solidFill>
                        <a:srgbClr val="EFEFEF"/>
                      </a:solidFill>
                      <a:prstDash val="solid"/>
                      <a:round/>
                      <a:headEnd type="none" w="sm" len="sm"/>
                      <a:tailEnd type="none" w="sm" len="sm"/>
                    </a:lnT>
                    <a:lnB w="9475" cap="flat" cmpd="sng">
                      <a:solidFill>
                        <a:srgbClr val="EFEFEF"/>
                      </a:solidFill>
                      <a:prstDash val="solid"/>
                      <a:round/>
                      <a:headEnd type="none" w="sm" len="sm"/>
                      <a:tailEnd type="none" w="sm" len="sm"/>
                    </a:lnB>
                  </a:tcPr>
                </a:tc>
                <a:extLst>
                  <a:ext uri="{0D108BD9-81ED-4DB2-BD59-A6C34878D82A}">
                    <a16:rowId xmlns:a16="http://schemas.microsoft.com/office/drawing/2014/main" val="10001"/>
                  </a:ext>
                </a:extLst>
              </a:tr>
              <a:tr h="200025">
                <a:tc>
                  <a:txBody>
                    <a:bodyPr/>
                    <a:lstStyle/>
                    <a:p>
                      <a:pPr marL="0" lvl="0" indent="0" algn="l" rtl="0">
                        <a:lnSpc>
                          <a:spcPct val="85000"/>
                        </a:lnSpc>
                        <a:spcBef>
                          <a:spcPts val="0"/>
                        </a:spcBef>
                        <a:spcAft>
                          <a:spcPts val="0"/>
                        </a:spcAft>
                        <a:buNone/>
                      </a:pPr>
                      <a:r>
                        <a:rPr lang="fr-CA" sz="1000" spc="-30" dirty="0">
                          <a:solidFill>
                            <a:srgbClr val="BF9000"/>
                          </a:solidFill>
                        </a:rPr>
                        <a:t>↔</a:t>
                      </a:r>
                      <a:r>
                        <a:rPr lang="fr-CA" sz="1000" spc="-30" dirty="0"/>
                        <a:t>Distribution : Prendre un rendez-vous / appeler / inscription pour les vaccins</a:t>
                      </a:r>
                    </a:p>
                  </a:txBody>
                  <a:tcPr marL="28575" marR="28575" marT="19050" marB="19050" anchor="ctr">
                    <a:lnL w="9525" cap="flat" cmpd="sng">
                      <a:solidFill>
                        <a:srgbClr val="EFEFEF"/>
                      </a:solidFill>
                      <a:prstDash val="solid"/>
                      <a:round/>
                      <a:headEnd type="none" w="sm" len="sm"/>
                      <a:tailEnd type="none" w="sm" len="sm"/>
                    </a:lnL>
                    <a:lnR w="9525"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tcPr>
                </a:tc>
                <a:tc>
                  <a:txBody>
                    <a:bodyPr/>
                    <a:lstStyle/>
                    <a:p>
                      <a:pPr marL="0" lvl="0" indent="0" algn="l" rtl="0">
                        <a:lnSpc>
                          <a:spcPct val="85000"/>
                        </a:lnSpc>
                        <a:spcBef>
                          <a:spcPts val="0"/>
                        </a:spcBef>
                        <a:spcAft>
                          <a:spcPts val="0"/>
                        </a:spcAft>
                        <a:buNone/>
                      </a:pPr>
                      <a:endParaRPr sz="1000" spc="-30"/>
                    </a:p>
                  </a:txBody>
                  <a:tcPr marL="28575" marR="28575" marT="19050" marB="19050" anchor="ctr">
                    <a:lnL w="9525" cap="flat" cmpd="sng">
                      <a:solidFill>
                        <a:srgbClr val="EFEFEF"/>
                      </a:solidFill>
                      <a:prstDash val="solid"/>
                      <a:round/>
                      <a:headEnd type="none" w="sm" len="sm"/>
                      <a:tailEnd type="none" w="sm" len="sm"/>
                    </a:lnL>
                    <a:lnR w="9475"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tcPr>
                </a:tc>
                <a:tc>
                  <a:txBody>
                    <a:bodyPr/>
                    <a:lstStyle/>
                    <a:p>
                      <a:pPr marL="0" lvl="0" indent="0" algn="l" rtl="0">
                        <a:lnSpc>
                          <a:spcPct val="85000"/>
                        </a:lnSpc>
                        <a:spcBef>
                          <a:spcPts val="0"/>
                        </a:spcBef>
                        <a:spcAft>
                          <a:spcPts val="0"/>
                        </a:spcAft>
                        <a:buNone/>
                      </a:pPr>
                      <a:endParaRPr sz="1000" spc="-30"/>
                    </a:p>
                  </a:txBody>
                  <a:tcPr marL="28575" marR="28575" marT="19050" marB="19050" anchor="ctr">
                    <a:lnL w="9475" cap="flat" cmpd="sng">
                      <a:solidFill>
                        <a:srgbClr val="EFEFEF"/>
                      </a:solidFill>
                      <a:prstDash val="solid"/>
                      <a:round/>
                      <a:headEnd type="none" w="sm" len="sm"/>
                      <a:tailEnd type="none" w="sm" len="sm"/>
                    </a:lnL>
                    <a:lnR w="9475" cap="flat" cmpd="sng">
                      <a:solidFill>
                        <a:srgbClr val="EFEFEF"/>
                      </a:solidFill>
                      <a:prstDash val="solid"/>
                      <a:round/>
                      <a:headEnd type="none" w="sm" len="sm"/>
                      <a:tailEnd type="none" w="sm" len="sm"/>
                    </a:lnR>
                    <a:lnT w="9475" cap="flat" cmpd="sng">
                      <a:solidFill>
                        <a:srgbClr val="EFEFEF"/>
                      </a:solidFill>
                      <a:prstDash val="solid"/>
                      <a:round/>
                      <a:headEnd type="none" w="sm" len="sm"/>
                      <a:tailEnd type="none" w="sm" len="sm"/>
                    </a:lnT>
                    <a:lnB w="9475" cap="flat" cmpd="sng">
                      <a:solidFill>
                        <a:srgbClr val="EFEFEF"/>
                      </a:solidFill>
                      <a:prstDash val="solid"/>
                      <a:round/>
                      <a:headEnd type="none" w="sm" len="sm"/>
                      <a:tailEnd type="none" w="sm" len="sm"/>
                    </a:lnB>
                  </a:tcPr>
                </a:tc>
                <a:extLst>
                  <a:ext uri="{0D108BD9-81ED-4DB2-BD59-A6C34878D82A}">
                    <a16:rowId xmlns:a16="http://schemas.microsoft.com/office/drawing/2014/main" val="10002"/>
                  </a:ext>
                </a:extLst>
              </a:tr>
              <a:tr h="200025">
                <a:tc>
                  <a:txBody>
                    <a:bodyPr/>
                    <a:lstStyle/>
                    <a:p>
                      <a:pPr marL="0" lvl="0" indent="0" algn="l" rtl="0">
                        <a:lnSpc>
                          <a:spcPct val="85000"/>
                        </a:lnSpc>
                        <a:spcBef>
                          <a:spcPts val="0"/>
                        </a:spcBef>
                        <a:spcAft>
                          <a:spcPts val="0"/>
                        </a:spcAft>
                        <a:buNone/>
                      </a:pPr>
                      <a:r>
                        <a:rPr lang="fr-CA" sz="1000" spc="-30">
                          <a:solidFill>
                            <a:srgbClr val="BF9000"/>
                          </a:solidFill>
                        </a:rPr>
                        <a:t>↔</a:t>
                      </a:r>
                      <a:r>
                        <a:rPr lang="fr-CA" sz="1000" spc="-30"/>
                        <a:t>Distribution : Comment vais-je savoir quand ce sera mon tour / Est-ce qu’on communiquera avec moi?</a:t>
                      </a:r>
                    </a:p>
                  </a:txBody>
                  <a:tcPr marL="28575" marR="28575" marT="19050" marB="19050" anchor="ctr">
                    <a:lnL w="9525" cap="flat" cmpd="sng">
                      <a:solidFill>
                        <a:srgbClr val="EFEFEF"/>
                      </a:solidFill>
                      <a:prstDash val="solid"/>
                      <a:round/>
                      <a:headEnd type="none" w="sm" len="sm"/>
                      <a:tailEnd type="none" w="sm" len="sm"/>
                    </a:lnL>
                    <a:lnR w="9525"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tcPr>
                </a:tc>
                <a:tc>
                  <a:txBody>
                    <a:bodyPr/>
                    <a:lstStyle/>
                    <a:p>
                      <a:pPr marL="0" lvl="0" indent="0" algn="l" rtl="0">
                        <a:lnSpc>
                          <a:spcPct val="85000"/>
                        </a:lnSpc>
                        <a:spcBef>
                          <a:spcPts val="0"/>
                        </a:spcBef>
                        <a:spcAft>
                          <a:spcPts val="0"/>
                        </a:spcAft>
                        <a:buNone/>
                      </a:pPr>
                      <a:endParaRPr sz="1000" spc="-30"/>
                    </a:p>
                  </a:txBody>
                  <a:tcPr marL="28575" marR="28575" marT="19050" marB="19050" anchor="ctr">
                    <a:lnL w="9525" cap="flat" cmpd="sng">
                      <a:solidFill>
                        <a:srgbClr val="EFEFEF"/>
                      </a:solidFill>
                      <a:prstDash val="solid"/>
                      <a:round/>
                      <a:headEnd type="none" w="sm" len="sm"/>
                      <a:tailEnd type="none" w="sm" len="sm"/>
                    </a:lnL>
                    <a:lnR w="9475"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tcPr>
                </a:tc>
                <a:tc>
                  <a:txBody>
                    <a:bodyPr/>
                    <a:lstStyle/>
                    <a:p>
                      <a:pPr marL="0" lvl="0" indent="0" algn="l" rtl="0">
                        <a:lnSpc>
                          <a:spcPct val="85000"/>
                        </a:lnSpc>
                        <a:spcBef>
                          <a:spcPts val="0"/>
                        </a:spcBef>
                        <a:spcAft>
                          <a:spcPts val="0"/>
                        </a:spcAft>
                        <a:buNone/>
                      </a:pPr>
                      <a:endParaRPr sz="1000" spc="-30"/>
                    </a:p>
                  </a:txBody>
                  <a:tcPr marL="28575" marR="28575" marT="19050" marB="19050" anchor="ctr">
                    <a:lnL w="9475" cap="flat" cmpd="sng">
                      <a:solidFill>
                        <a:srgbClr val="EFEFEF"/>
                      </a:solidFill>
                      <a:prstDash val="solid"/>
                      <a:round/>
                      <a:headEnd type="none" w="sm" len="sm"/>
                      <a:tailEnd type="none" w="sm" len="sm"/>
                    </a:lnL>
                    <a:lnR w="9475" cap="flat" cmpd="sng">
                      <a:solidFill>
                        <a:srgbClr val="EFEFEF"/>
                      </a:solidFill>
                      <a:prstDash val="solid"/>
                      <a:round/>
                      <a:headEnd type="none" w="sm" len="sm"/>
                      <a:tailEnd type="none" w="sm" len="sm"/>
                    </a:lnR>
                    <a:lnT w="9475" cap="flat" cmpd="sng">
                      <a:solidFill>
                        <a:srgbClr val="EFEFEF"/>
                      </a:solidFill>
                      <a:prstDash val="solid"/>
                      <a:round/>
                      <a:headEnd type="none" w="sm" len="sm"/>
                      <a:tailEnd type="none" w="sm" len="sm"/>
                    </a:lnT>
                    <a:lnB w="9475" cap="flat" cmpd="sng">
                      <a:solidFill>
                        <a:srgbClr val="EFEFEF"/>
                      </a:solidFill>
                      <a:prstDash val="solid"/>
                      <a:round/>
                      <a:headEnd type="none" w="sm" len="sm"/>
                      <a:tailEnd type="none" w="sm" len="sm"/>
                    </a:lnB>
                  </a:tcPr>
                </a:tc>
                <a:extLst>
                  <a:ext uri="{0D108BD9-81ED-4DB2-BD59-A6C34878D82A}">
                    <a16:rowId xmlns:a16="http://schemas.microsoft.com/office/drawing/2014/main" val="10003"/>
                  </a:ext>
                </a:extLst>
              </a:tr>
              <a:tr h="200025">
                <a:tc>
                  <a:txBody>
                    <a:bodyPr/>
                    <a:lstStyle/>
                    <a:p>
                      <a:pPr marL="0" lvl="0" indent="0" algn="l" rtl="0">
                        <a:lnSpc>
                          <a:spcPct val="85000"/>
                        </a:lnSpc>
                        <a:spcBef>
                          <a:spcPts val="0"/>
                        </a:spcBef>
                        <a:spcAft>
                          <a:spcPts val="0"/>
                        </a:spcAft>
                        <a:buNone/>
                      </a:pPr>
                      <a:r>
                        <a:rPr lang="fr-CA" sz="1000" b="1" spc="-30">
                          <a:solidFill>
                            <a:srgbClr val="38761D"/>
                          </a:solidFill>
                        </a:rPr>
                        <a:t>↓ </a:t>
                      </a:r>
                      <a:r>
                        <a:rPr lang="fr-CA" sz="1000" spc="-30"/>
                        <a:t> Efficacité et fonctionnement </a:t>
                      </a:r>
                    </a:p>
                  </a:txBody>
                  <a:tcPr marL="28575" marR="28575" marT="19050" marB="19050" anchor="ctr">
                    <a:lnL w="9525" cap="flat" cmpd="sng">
                      <a:solidFill>
                        <a:srgbClr val="EFEFEF"/>
                      </a:solidFill>
                      <a:prstDash val="solid"/>
                      <a:round/>
                      <a:headEnd type="none" w="sm" len="sm"/>
                      <a:tailEnd type="none" w="sm" len="sm"/>
                    </a:lnL>
                    <a:lnR w="9525"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tcPr>
                </a:tc>
                <a:tc>
                  <a:txBody>
                    <a:bodyPr/>
                    <a:lstStyle/>
                    <a:p>
                      <a:pPr marL="0" lvl="0" indent="0" algn="l" rtl="0">
                        <a:lnSpc>
                          <a:spcPct val="85000"/>
                        </a:lnSpc>
                        <a:spcBef>
                          <a:spcPts val="0"/>
                        </a:spcBef>
                        <a:spcAft>
                          <a:spcPts val="0"/>
                        </a:spcAft>
                        <a:buNone/>
                      </a:pPr>
                      <a:endParaRPr sz="1000" spc="-30"/>
                    </a:p>
                  </a:txBody>
                  <a:tcPr marL="28575" marR="28575" marT="19050" marB="19050" anchor="ctr">
                    <a:lnL w="9525" cap="flat" cmpd="sng">
                      <a:solidFill>
                        <a:srgbClr val="EFEFEF"/>
                      </a:solidFill>
                      <a:prstDash val="solid"/>
                      <a:round/>
                      <a:headEnd type="none" w="sm" len="sm"/>
                      <a:tailEnd type="none" w="sm" len="sm"/>
                    </a:lnL>
                    <a:lnR w="9475"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tcPr>
                </a:tc>
                <a:tc>
                  <a:txBody>
                    <a:bodyPr/>
                    <a:lstStyle/>
                    <a:p>
                      <a:pPr marL="0" lvl="0" indent="0" algn="l" rtl="0">
                        <a:lnSpc>
                          <a:spcPct val="85000"/>
                        </a:lnSpc>
                        <a:spcBef>
                          <a:spcPts val="0"/>
                        </a:spcBef>
                        <a:spcAft>
                          <a:spcPts val="0"/>
                        </a:spcAft>
                        <a:buNone/>
                      </a:pPr>
                      <a:endParaRPr sz="1000" spc="-30"/>
                    </a:p>
                  </a:txBody>
                  <a:tcPr marL="28575" marR="28575" marT="19050" marB="19050" anchor="ctr">
                    <a:lnL w="9475" cap="flat" cmpd="sng">
                      <a:solidFill>
                        <a:srgbClr val="EFEFEF"/>
                      </a:solidFill>
                      <a:prstDash val="solid"/>
                      <a:round/>
                      <a:headEnd type="none" w="sm" len="sm"/>
                      <a:tailEnd type="none" w="sm" len="sm"/>
                    </a:lnL>
                    <a:lnR w="9475" cap="flat" cmpd="sng">
                      <a:solidFill>
                        <a:srgbClr val="EFEFEF"/>
                      </a:solidFill>
                      <a:prstDash val="solid"/>
                      <a:round/>
                      <a:headEnd type="none" w="sm" len="sm"/>
                      <a:tailEnd type="none" w="sm" len="sm"/>
                    </a:lnR>
                    <a:lnT w="9475" cap="flat" cmpd="sng">
                      <a:solidFill>
                        <a:srgbClr val="EFEFEF"/>
                      </a:solidFill>
                      <a:prstDash val="solid"/>
                      <a:round/>
                      <a:headEnd type="none" w="sm" len="sm"/>
                      <a:tailEnd type="none" w="sm" len="sm"/>
                    </a:lnT>
                    <a:lnB w="9475" cap="flat" cmpd="sng">
                      <a:solidFill>
                        <a:srgbClr val="EFEFEF"/>
                      </a:solidFill>
                      <a:prstDash val="solid"/>
                      <a:round/>
                      <a:headEnd type="none" w="sm" len="sm"/>
                      <a:tailEnd type="none" w="sm" len="sm"/>
                    </a:lnB>
                  </a:tcPr>
                </a:tc>
                <a:extLst>
                  <a:ext uri="{0D108BD9-81ED-4DB2-BD59-A6C34878D82A}">
                    <a16:rowId xmlns:a16="http://schemas.microsoft.com/office/drawing/2014/main" val="10004"/>
                  </a:ext>
                </a:extLst>
              </a:tr>
              <a:tr h="220525">
                <a:tc>
                  <a:txBody>
                    <a:bodyPr/>
                    <a:lstStyle/>
                    <a:p>
                      <a:pPr marL="0" lvl="0" indent="0" algn="l" rtl="0">
                        <a:lnSpc>
                          <a:spcPct val="85000"/>
                        </a:lnSpc>
                        <a:spcBef>
                          <a:spcPts val="0"/>
                        </a:spcBef>
                        <a:spcAft>
                          <a:spcPts val="0"/>
                        </a:spcAft>
                        <a:buNone/>
                      </a:pPr>
                      <a:r>
                        <a:rPr lang="fr-CA" sz="1000" spc="-30">
                          <a:solidFill>
                            <a:srgbClr val="BF9000"/>
                          </a:solidFill>
                        </a:rPr>
                        <a:t>↔</a:t>
                      </a:r>
                      <a:r>
                        <a:rPr lang="fr-CA" sz="1000" spc="-30"/>
                        <a:t>Autre : Accords/autorisations/autres vaccins</a:t>
                      </a:r>
                    </a:p>
                  </a:txBody>
                  <a:tcPr marL="28575" marR="28575" marT="19050" marB="19050" anchor="ctr">
                    <a:lnL w="9525" cap="flat" cmpd="sng">
                      <a:solidFill>
                        <a:srgbClr val="EFEFEF"/>
                      </a:solidFill>
                      <a:prstDash val="solid"/>
                      <a:round/>
                      <a:headEnd type="none" w="sm" len="sm"/>
                      <a:tailEnd type="none" w="sm" len="sm"/>
                    </a:lnL>
                    <a:lnR w="9525"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tcPr>
                </a:tc>
                <a:tc>
                  <a:txBody>
                    <a:bodyPr/>
                    <a:lstStyle/>
                    <a:p>
                      <a:pPr marL="0" lvl="0" indent="0" algn="l" rtl="0">
                        <a:lnSpc>
                          <a:spcPct val="85000"/>
                        </a:lnSpc>
                        <a:spcBef>
                          <a:spcPts val="0"/>
                        </a:spcBef>
                        <a:spcAft>
                          <a:spcPts val="0"/>
                        </a:spcAft>
                        <a:buNone/>
                      </a:pPr>
                      <a:endParaRPr sz="1000" spc="-30"/>
                    </a:p>
                  </a:txBody>
                  <a:tcPr marL="28575" marR="28575" marT="19050" marB="19050" anchor="ctr">
                    <a:lnL w="9525" cap="flat" cmpd="sng">
                      <a:solidFill>
                        <a:srgbClr val="EFEFEF"/>
                      </a:solidFill>
                      <a:prstDash val="solid"/>
                      <a:round/>
                      <a:headEnd type="none" w="sm" len="sm"/>
                      <a:tailEnd type="none" w="sm" len="sm"/>
                    </a:lnL>
                    <a:lnR w="9475"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tcPr>
                </a:tc>
                <a:tc>
                  <a:txBody>
                    <a:bodyPr/>
                    <a:lstStyle/>
                    <a:p>
                      <a:pPr marL="0" lvl="0" indent="0" algn="l" rtl="0">
                        <a:lnSpc>
                          <a:spcPct val="85000"/>
                        </a:lnSpc>
                        <a:spcBef>
                          <a:spcPts val="0"/>
                        </a:spcBef>
                        <a:spcAft>
                          <a:spcPts val="0"/>
                        </a:spcAft>
                        <a:buNone/>
                      </a:pPr>
                      <a:endParaRPr sz="1000" spc="-30"/>
                    </a:p>
                  </a:txBody>
                  <a:tcPr marL="28575" marR="28575" marT="19050" marB="19050" anchor="ctr">
                    <a:lnL w="9475" cap="flat" cmpd="sng">
                      <a:solidFill>
                        <a:srgbClr val="EFEFEF"/>
                      </a:solidFill>
                      <a:prstDash val="solid"/>
                      <a:round/>
                      <a:headEnd type="none" w="sm" len="sm"/>
                      <a:tailEnd type="none" w="sm" len="sm"/>
                    </a:lnL>
                    <a:lnR w="9475" cap="flat" cmpd="sng">
                      <a:solidFill>
                        <a:srgbClr val="EFEFEF"/>
                      </a:solidFill>
                      <a:prstDash val="solid"/>
                      <a:round/>
                      <a:headEnd type="none" w="sm" len="sm"/>
                      <a:tailEnd type="none" w="sm" len="sm"/>
                    </a:lnR>
                    <a:lnT w="9475" cap="flat" cmpd="sng">
                      <a:solidFill>
                        <a:srgbClr val="EFEFEF"/>
                      </a:solidFill>
                      <a:prstDash val="solid"/>
                      <a:round/>
                      <a:headEnd type="none" w="sm" len="sm"/>
                      <a:tailEnd type="none" w="sm" len="sm"/>
                    </a:lnT>
                    <a:lnB w="9475" cap="flat" cmpd="sng">
                      <a:solidFill>
                        <a:srgbClr val="EFEFEF"/>
                      </a:solidFill>
                      <a:prstDash val="solid"/>
                      <a:round/>
                      <a:headEnd type="none" w="sm" len="sm"/>
                      <a:tailEnd type="none" w="sm" len="sm"/>
                    </a:lnB>
                  </a:tcPr>
                </a:tc>
                <a:extLst>
                  <a:ext uri="{0D108BD9-81ED-4DB2-BD59-A6C34878D82A}">
                    <a16:rowId xmlns:a16="http://schemas.microsoft.com/office/drawing/2014/main" val="10005"/>
                  </a:ext>
                </a:extLst>
              </a:tr>
              <a:tr h="220525">
                <a:tc>
                  <a:txBody>
                    <a:bodyPr/>
                    <a:lstStyle/>
                    <a:p>
                      <a:pPr marL="0" lvl="0" indent="0" algn="l" rtl="0">
                        <a:lnSpc>
                          <a:spcPct val="85000"/>
                        </a:lnSpc>
                        <a:spcBef>
                          <a:spcPts val="0"/>
                        </a:spcBef>
                        <a:spcAft>
                          <a:spcPts val="0"/>
                        </a:spcAft>
                        <a:buNone/>
                      </a:pPr>
                      <a:r>
                        <a:rPr lang="fr-CA" sz="1000" b="1" spc="-30">
                          <a:solidFill>
                            <a:srgbClr val="CC4125"/>
                          </a:solidFill>
                        </a:rPr>
                        <a:t>↑ </a:t>
                      </a:r>
                      <a:r>
                        <a:rPr lang="fr-CA" sz="1000" spc="-30"/>
                        <a:t>Autre : Où le vaccin est-il fabriqué?</a:t>
                      </a:r>
                    </a:p>
                  </a:txBody>
                  <a:tcPr marL="28575" marR="28575" marT="19050" marB="19050" anchor="ctr">
                    <a:lnL w="9525" cap="flat" cmpd="sng">
                      <a:solidFill>
                        <a:srgbClr val="EFEFEF"/>
                      </a:solidFill>
                      <a:prstDash val="solid"/>
                      <a:round/>
                      <a:headEnd type="none" w="sm" len="sm"/>
                      <a:tailEnd type="none" w="sm" len="sm"/>
                    </a:lnL>
                    <a:lnR w="9525"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tcPr>
                </a:tc>
                <a:tc>
                  <a:txBody>
                    <a:bodyPr/>
                    <a:lstStyle/>
                    <a:p>
                      <a:pPr marL="0" lvl="0" indent="0" algn="l" rtl="0">
                        <a:lnSpc>
                          <a:spcPct val="85000"/>
                        </a:lnSpc>
                        <a:spcBef>
                          <a:spcPts val="0"/>
                        </a:spcBef>
                        <a:spcAft>
                          <a:spcPts val="0"/>
                        </a:spcAft>
                        <a:buNone/>
                      </a:pPr>
                      <a:endParaRPr sz="1000" spc="-30"/>
                    </a:p>
                  </a:txBody>
                  <a:tcPr marL="28575" marR="28575" marT="19050" marB="19050" anchor="ctr">
                    <a:lnL w="9525" cap="flat" cmpd="sng">
                      <a:solidFill>
                        <a:srgbClr val="EFEFEF"/>
                      </a:solidFill>
                      <a:prstDash val="solid"/>
                      <a:round/>
                      <a:headEnd type="none" w="sm" len="sm"/>
                      <a:tailEnd type="none" w="sm" len="sm"/>
                    </a:lnL>
                    <a:lnR w="9475"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tcPr>
                </a:tc>
                <a:tc>
                  <a:txBody>
                    <a:bodyPr/>
                    <a:lstStyle/>
                    <a:p>
                      <a:pPr marL="0" lvl="0" indent="0" algn="l" rtl="0">
                        <a:lnSpc>
                          <a:spcPct val="85000"/>
                        </a:lnSpc>
                        <a:spcBef>
                          <a:spcPts val="0"/>
                        </a:spcBef>
                        <a:spcAft>
                          <a:spcPts val="0"/>
                        </a:spcAft>
                        <a:buNone/>
                      </a:pPr>
                      <a:endParaRPr sz="1000" spc="-30"/>
                    </a:p>
                  </a:txBody>
                  <a:tcPr marL="28575" marR="28575" marT="19050" marB="19050" anchor="ctr">
                    <a:lnL w="9475" cap="flat" cmpd="sng">
                      <a:solidFill>
                        <a:srgbClr val="EFEFEF"/>
                      </a:solidFill>
                      <a:prstDash val="solid"/>
                      <a:round/>
                      <a:headEnd type="none" w="sm" len="sm"/>
                      <a:tailEnd type="none" w="sm" len="sm"/>
                    </a:lnL>
                    <a:lnR w="9475" cap="flat" cmpd="sng">
                      <a:solidFill>
                        <a:srgbClr val="EFEFEF"/>
                      </a:solidFill>
                      <a:prstDash val="solid"/>
                      <a:round/>
                      <a:headEnd type="none" w="sm" len="sm"/>
                      <a:tailEnd type="none" w="sm" len="sm"/>
                    </a:lnR>
                    <a:lnT w="9475" cap="flat" cmpd="sng">
                      <a:solidFill>
                        <a:srgbClr val="EFEFEF"/>
                      </a:solidFill>
                      <a:prstDash val="solid"/>
                      <a:round/>
                      <a:headEnd type="none" w="sm" len="sm"/>
                      <a:tailEnd type="none" w="sm" len="sm"/>
                    </a:lnT>
                    <a:lnB w="9475" cap="flat" cmpd="sng">
                      <a:solidFill>
                        <a:srgbClr val="EFEFEF"/>
                      </a:solidFill>
                      <a:prstDash val="solid"/>
                      <a:round/>
                      <a:headEnd type="none" w="sm" len="sm"/>
                      <a:tailEnd type="none" w="sm" len="sm"/>
                    </a:lnB>
                  </a:tcPr>
                </a:tc>
                <a:extLst>
                  <a:ext uri="{0D108BD9-81ED-4DB2-BD59-A6C34878D82A}">
                    <a16:rowId xmlns:a16="http://schemas.microsoft.com/office/drawing/2014/main" val="10006"/>
                  </a:ext>
                </a:extLst>
              </a:tr>
              <a:tr h="200025">
                <a:tc>
                  <a:txBody>
                    <a:bodyPr/>
                    <a:lstStyle/>
                    <a:p>
                      <a:pPr marL="0" lvl="0" indent="0" algn="l" rtl="0">
                        <a:lnSpc>
                          <a:spcPct val="85000"/>
                        </a:lnSpc>
                        <a:spcBef>
                          <a:spcPts val="0"/>
                        </a:spcBef>
                        <a:spcAft>
                          <a:spcPts val="0"/>
                        </a:spcAft>
                        <a:buNone/>
                      </a:pPr>
                      <a:r>
                        <a:rPr lang="fr-CA" sz="1000" spc="-30">
                          <a:solidFill>
                            <a:srgbClr val="BF9000"/>
                          </a:solidFill>
                        </a:rPr>
                        <a:t>↔</a:t>
                      </a:r>
                      <a:r>
                        <a:rPr lang="fr-CA" sz="1000" spc="-30"/>
                        <a:t>Sécurité : </a:t>
                      </a:r>
                      <a:r>
                        <a:rPr lang="fr-CA" sz="1000" spc="-30">
                          <a:solidFill>
                            <a:schemeClr val="dk1"/>
                          </a:solidFill>
                        </a:rPr>
                        <a:t>Qui ne devrait pas l’avoir /</a:t>
                      </a:r>
                      <a:r>
                        <a:rPr lang="fr-CA" sz="1000" spc="-30"/>
                        <a:t> Problèmes de santé / Interactions médicamenteuses </a:t>
                      </a:r>
                    </a:p>
                  </a:txBody>
                  <a:tcPr marL="28575" marR="28575" marT="19050" marB="19050" anchor="ctr">
                    <a:lnL w="9525" cap="flat" cmpd="sng">
                      <a:solidFill>
                        <a:srgbClr val="EFEFEF"/>
                      </a:solidFill>
                      <a:prstDash val="solid"/>
                      <a:round/>
                      <a:headEnd type="none" w="sm" len="sm"/>
                      <a:tailEnd type="none" w="sm" len="sm"/>
                    </a:lnL>
                    <a:lnR w="9525"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tcPr>
                </a:tc>
                <a:tc>
                  <a:txBody>
                    <a:bodyPr/>
                    <a:lstStyle/>
                    <a:p>
                      <a:pPr marL="0" lvl="0" indent="0" algn="l" rtl="0">
                        <a:lnSpc>
                          <a:spcPct val="85000"/>
                        </a:lnSpc>
                        <a:spcBef>
                          <a:spcPts val="0"/>
                        </a:spcBef>
                        <a:spcAft>
                          <a:spcPts val="0"/>
                        </a:spcAft>
                        <a:buNone/>
                      </a:pPr>
                      <a:endParaRPr sz="1000" spc="-30"/>
                    </a:p>
                  </a:txBody>
                  <a:tcPr marL="28575" marR="28575" marT="19050" marB="19050" anchor="ctr">
                    <a:lnL w="9525" cap="flat" cmpd="sng">
                      <a:solidFill>
                        <a:srgbClr val="EFEFEF"/>
                      </a:solidFill>
                      <a:prstDash val="solid"/>
                      <a:round/>
                      <a:headEnd type="none" w="sm" len="sm"/>
                      <a:tailEnd type="none" w="sm" len="sm"/>
                    </a:lnL>
                    <a:lnR w="9475"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tcPr>
                </a:tc>
                <a:tc>
                  <a:txBody>
                    <a:bodyPr/>
                    <a:lstStyle/>
                    <a:p>
                      <a:pPr marL="0" lvl="0" indent="0" algn="l" rtl="0">
                        <a:lnSpc>
                          <a:spcPct val="85000"/>
                        </a:lnSpc>
                        <a:spcBef>
                          <a:spcPts val="0"/>
                        </a:spcBef>
                        <a:spcAft>
                          <a:spcPts val="0"/>
                        </a:spcAft>
                        <a:buNone/>
                      </a:pPr>
                      <a:endParaRPr sz="1000" spc="-30"/>
                    </a:p>
                  </a:txBody>
                  <a:tcPr marL="28575" marR="28575" marT="19050" marB="19050" anchor="ctr">
                    <a:lnL w="9475" cap="flat" cmpd="sng">
                      <a:solidFill>
                        <a:srgbClr val="EFEFEF"/>
                      </a:solidFill>
                      <a:prstDash val="solid"/>
                      <a:round/>
                      <a:headEnd type="none" w="sm" len="sm"/>
                      <a:tailEnd type="none" w="sm" len="sm"/>
                    </a:lnL>
                    <a:lnR w="9475" cap="flat" cmpd="sng">
                      <a:solidFill>
                        <a:srgbClr val="EFEFEF"/>
                      </a:solidFill>
                      <a:prstDash val="solid"/>
                      <a:round/>
                      <a:headEnd type="none" w="sm" len="sm"/>
                      <a:tailEnd type="none" w="sm" len="sm"/>
                    </a:lnR>
                    <a:lnT w="9475" cap="flat" cmpd="sng">
                      <a:solidFill>
                        <a:srgbClr val="EFEFEF"/>
                      </a:solidFill>
                      <a:prstDash val="solid"/>
                      <a:round/>
                      <a:headEnd type="none" w="sm" len="sm"/>
                      <a:tailEnd type="none" w="sm" len="sm"/>
                    </a:lnT>
                    <a:lnB w="9475" cap="flat" cmpd="sng">
                      <a:solidFill>
                        <a:srgbClr val="EFEFEF"/>
                      </a:solidFill>
                      <a:prstDash val="solid"/>
                      <a:round/>
                      <a:headEnd type="none" w="sm" len="sm"/>
                      <a:tailEnd type="none" w="sm" len="sm"/>
                    </a:lnB>
                  </a:tcPr>
                </a:tc>
                <a:extLst>
                  <a:ext uri="{0D108BD9-81ED-4DB2-BD59-A6C34878D82A}">
                    <a16:rowId xmlns:a16="http://schemas.microsoft.com/office/drawing/2014/main" val="10007"/>
                  </a:ext>
                </a:extLst>
              </a:tr>
              <a:tr h="200025">
                <a:tc>
                  <a:txBody>
                    <a:bodyPr/>
                    <a:lstStyle/>
                    <a:p>
                      <a:pPr marL="0" lvl="0" indent="0" algn="l" rtl="0">
                        <a:lnSpc>
                          <a:spcPct val="85000"/>
                        </a:lnSpc>
                        <a:spcBef>
                          <a:spcPts val="0"/>
                        </a:spcBef>
                        <a:spcAft>
                          <a:spcPts val="0"/>
                        </a:spcAft>
                        <a:buNone/>
                      </a:pPr>
                      <a:r>
                        <a:rPr lang="fr-CA" sz="1000" spc="-30">
                          <a:solidFill>
                            <a:srgbClr val="BF9000"/>
                          </a:solidFill>
                        </a:rPr>
                        <a:t>↔</a:t>
                      </a:r>
                      <a:r>
                        <a:rPr lang="fr-CA" sz="1000" spc="-30"/>
                        <a:t>Sécurité : Ingrédients du vaccin / allergies aux ingrédients</a:t>
                      </a:r>
                    </a:p>
                  </a:txBody>
                  <a:tcPr marL="28575" marR="28575" marT="19050" marB="19050" anchor="ctr">
                    <a:lnL w="9525" cap="flat" cmpd="sng">
                      <a:solidFill>
                        <a:srgbClr val="EFEFEF"/>
                      </a:solidFill>
                      <a:prstDash val="solid"/>
                      <a:round/>
                      <a:headEnd type="none" w="sm" len="sm"/>
                      <a:tailEnd type="none" w="sm" len="sm"/>
                    </a:lnL>
                    <a:lnR w="9525"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tcPr>
                </a:tc>
                <a:tc>
                  <a:txBody>
                    <a:bodyPr/>
                    <a:lstStyle/>
                    <a:p>
                      <a:pPr marL="0" lvl="0" indent="0" algn="l" rtl="0">
                        <a:lnSpc>
                          <a:spcPct val="85000"/>
                        </a:lnSpc>
                        <a:spcBef>
                          <a:spcPts val="0"/>
                        </a:spcBef>
                        <a:spcAft>
                          <a:spcPts val="0"/>
                        </a:spcAft>
                        <a:buNone/>
                      </a:pPr>
                      <a:endParaRPr sz="1000" spc="-30"/>
                    </a:p>
                  </a:txBody>
                  <a:tcPr marL="28575" marR="28575" marT="19050" marB="19050" anchor="ctr">
                    <a:lnL w="9525" cap="flat" cmpd="sng">
                      <a:solidFill>
                        <a:srgbClr val="EFEFEF"/>
                      </a:solidFill>
                      <a:prstDash val="solid"/>
                      <a:round/>
                      <a:headEnd type="none" w="sm" len="sm"/>
                      <a:tailEnd type="none" w="sm" len="sm"/>
                    </a:lnL>
                    <a:lnR w="9475"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tcPr>
                </a:tc>
                <a:tc>
                  <a:txBody>
                    <a:bodyPr/>
                    <a:lstStyle/>
                    <a:p>
                      <a:pPr marL="0" lvl="0" indent="0" algn="l" rtl="0">
                        <a:lnSpc>
                          <a:spcPct val="85000"/>
                        </a:lnSpc>
                        <a:spcBef>
                          <a:spcPts val="0"/>
                        </a:spcBef>
                        <a:spcAft>
                          <a:spcPts val="0"/>
                        </a:spcAft>
                        <a:buNone/>
                      </a:pPr>
                      <a:endParaRPr sz="1000" spc="-30"/>
                    </a:p>
                  </a:txBody>
                  <a:tcPr marL="28575" marR="28575" marT="19050" marB="19050" anchor="ctr">
                    <a:lnL w="9475" cap="flat" cmpd="sng">
                      <a:solidFill>
                        <a:srgbClr val="EFEFEF"/>
                      </a:solidFill>
                      <a:prstDash val="solid"/>
                      <a:round/>
                      <a:headEnd type="none" w="sm" len="sm"/>
                      <a:tailEnd type="none" w="sm" len="sm"/>
                    </a:lnL>
                    <a:lnR w="9475" cap="flat" cmpd="sng">
                      <a:solidFill>
                        <a:srgbClr val="EFEFEF"/>
                      </a:solidFill>
                      <a:prstDash val="solid"/>
                      <a:round/>
                      <a:headEnd type="none" w="sm" len="sm"/>
                      <a:tailEnd type="none" w="sm" len="sm"/>
                    </a:lnR>
                    <a:lnT w="9475" cap="flat" cmpd="sng">
                      <a:solidFill>
                        <a:srgbClr val="EFEFEF"/>
                      </a:solidFill>
                      <a:prstDash val="solid"/>
                      <a:round/>
                      <a:headEnd type="none" w="sm" len="sm"/>
                      <a:tailEnd type="none" w="sm" len="sm"/>
                    </a:lnT>
                    <a:lnB w="9475" cap="flat" cmpd="sng">
                      <a:solidFill>
                        <a:srgbClr val="EFEFEF"/>
                      </a:solidFill>
                      <a:prstDash val="solid"/>
                      <a:round/>
                      <a:headEnd type="none" w="sm" len="sm"/>
                      <a:tailEnd type="none" w="sm" len="sm"/>
                    </a:lnB>
                  </a:tcPr>
                </a:tc>
                <a:extLst>
                  <a:ext uri="{0D108BD9-81ED-4DB2-BD59-A6C34878D82A}">
                    <a16:rowId xmlns:a16="http://schemas.microsoft.com/office/drawing/2014/main" val="10008"/>
                  </a:ext>
                </a:extLst>
              </a:tr>
              <a:tr h="200025">
                <a:tc>
                  <a:txBody>
                    <a:bodyPr/>
                    <a:lstStyle/>
                    <a:p>
                      <a:pPr marL="0" lvl="0" indent="0" algn="l" rtl="0">
                        <a:lnSpc>
                          <a:spcPct val="85000"/>
                        </a:lnSpc>
                        <a:spcBef>
                          <a:spcPts val="0"/>
                        </a:spcBef>
                        <a:spcAft>
                          <a:spcPts val="0"/>
                        </a:spcAft>
                        <a:buNone/>
                      </a:pPr>
                      <a:r>
                        <a:rPr lang="fr-CA" sz="1000" spc="-30">
                          <a:solidFill>
                            <a:srgbClr val="BF9000"/>
                          </a:solidFill>
                        </a:rPr>
                        <a:t>↔</a:t>
                      </a:r>
                      <a:r>
                        <a:rPr lang="fr-CA" sz="1000" spc="-30"/>
                        <a:t>Sécurité : Effets secondaires du vaccin / réactions indésirables</a:t>
                      </a:r>
                    </a:p>
                  </a:txBody>
                  <a:tcPr marL="28575" marR="28575" marT="19050" marB="19050" anchor="ctr">
                    <a:lnL w="9525" cap="flat" cmpd="sng">
                      <a:solidFill>
                        <a:srgbClr val="EFEFEF"/>
                      </a:solidFill>
                      <a:prstDash val="solid"/>
                      <a:round/>
                      <a:headEnd type="none" w="sm" len="sm"/>
                      <a:tailEnd type="none" w="sm" len="sm"/>
                    </a:lnL>
                    <a:lnR w="9525"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tcPr>
                </a:tc>
                <a:tc>
                  <a:txBody>
                    <a:bodyPr/>
                    <a:lstStyle/>
                    <a:p>
                      <a:pPr marL="0" lvl="0" indent="0" algn="l" rtl="0">
                        <a:lnSpc>
                          <a:spcPct val="85000"/>
                        </a:lnSpc>
                        <a:spcBef>
                          <a:spcPts val="0"/>
                        </a:spcBef>
                        <a:spcAft>
                          <a:spcPts val="0"/>
                        </a:spcAft>
                        <a:buNone/>
                      </a:pPr>
                      <a:endParaRPr sz="1000" spc="-30"/>
                    </a:p>
                  </a:txBody>
                  <a:tcPr marL="28575" marR="28575" marT="19050" marB="19050" anchor="ctr">
                    <a:lnL w="9525" cap="flat" cmpd="sng">
                      <a:solidFill>
                        <a:srgbClr val="EFEFEF"/>
                      </a:solidFill>
                      <a:prstDash val="solid"/>
                      <a:round/>
                      <a:headEnd type="none" w="sm" len="sm"/>
                      <a:tailEnd type="none" w="sm" len="sm"/>
                    </a:lnL>
                    <a:lnR w="9475"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tcPr>
                </a:tc>
                <a:tc>
                  <a:txBody>
                    <a:bodyPr/>
                    <a:lstStyle/>
                    <a:p>
                      <a:pPr marL="0" lvl="0" indent="0" algn="l" rtl="0">
                        <a:lnSpc>
                          <a:spcPct val="85000"/>
                        </a:lnSpc>
                        <a:spcBef>
                          <a:spcPts val="0"/>
                        </a:spcBef>
                        <a:spcAft>
                          <a:spcPts val="0"/>
                        </a:spcAft>
                        <a:buNone/>
                      </a:pPr>
                      <a:endParaRPr sz="1000" spc="-30"/>
                    </a:p>
                  </a:txBody>
                  <a:tcPr marL="28575" marR="28575" marT="19050" marB="19050" anchor="ctr">
                    <a:lnL w="9475" cap="flat" cmpd="sng">
                      <a:solidFill>
                        <a:srgbClr val="EFEFEF"/>
                      </a:solidFill>
                      <a:prstDash val="solid"/>
                      <a:round/>
                      <a:headEnd type="none" w="sm" len="sm"/>
                      <a:tailEnd type="none" w="sm" len="sm"/>
                    </a:lnL>
                    <a:lnR w="9475" cap="flat" cmpd="sng">
                      <a:solidFill>
                        <a:srgbClr val="EFEFEF"/>
                      </a:solidFill>
                      <a:prstDash val="solid"/>
                      <a:round/>
                      <a:headEnd type="none" w="sm" len="sm"/>
                      <a:tailEnd type="none" w="sm" len="sm"/>
                    </a:lnR>
                    <a:lnT w="9475" cap="flat" cmpd="sng">
                      <a:solidFill>
                        <a:srgbClr val="EFEFEF"/>
                      </a:solidFill>
                      <a:prstDash val="solid"/>
                      <a:round/>
                      <a:headEnd type="none" w="sm" len="sm"/>
                      <a:tailEnd type="none" w="sm" len="sm"/>
                    </a:lnT>
                    <a:lnB w="9475" cap="flat" cmpd="sng">
                      <a:solidFill>
                        <a:srgbClr val="EFEFEF"/>
                      </a:solidFill>
                      <a:prstDash val="solid"/>
                      <a:round/>
                      <a:headEnd type="none" w="sm" len="sm"/>
                      <a:tailEnd type="none" w="sm" len="sm"/>
                    </a:lnB>
                  </a:tcPr>
                </a:tc>
                <a:extLst>
                  <a:ext uri="{0D108BD9-81ED-4DB2-BD59-A6C34878D82A}">
                    <a16:rowId xmlns:a16="http://schemas.microsoft.com/office/drawing/2014/main" val="10009"/>
                  </a:ext>
                </a:extLst>
              </a:tr>
              <a:tr h="200025">
                <a:tc>
                  <a:txBody>
                    <a:bodyPr/>
                    <a:lstStyle/>
                    <a:p>
                      <a:pPr marL="0" lvl="0" indent="0" algn="l" rtl="0">
                        <a:lnSpc>
                          <a:spcPct val="85000"/>
                        </a:lnSpc>
                        <a:spcBef>
                          <a:spcPts val="0"/>
                        </a:spcBef>
                        <a:spcAft>
                          <a:spcPts val="0"/>
                        </a:spcAft>
                        <a:buNone/>
                      </a:pPr>
                      <a:r>
                        <a:rPr lang="fr-CA" sz="1000" b="1" spc="-30">
                          <a:solidFill>
                            <a:srgbClr val="38761D"/>
                          </a:solidFill>
                        </a:rPr>
                        <a:t>↓</a:t>
                      </a:r>
                      <a:r>
                        <a:rPr lang="fr-CA" sz="1000" b="1" spc="-30">
                          <a:solidFill>
                            <a:srgbClr val="CC4125"/>
                          </a:solidFill>
                        </a:rPr>
                        <a:t> </a:t>
                      </a:r>
                      <a:r>
                        <a:rPr lang="fr-CA" sz="1000" spc="-30"/>
                        <a:t>Statistiques : Envois et livraisons de vaccins</a:t>
                      </a:r>
                    </a:p>
                  </a:txBody>
                  <a:tcPr marL="28575" marR="28575" marT="19050" marB="19050" anchor="ctr">
                    <a:lnL w="9525" cap="flat" cmpd="sng">
                      <a:solidFill>
                        <a:srgbClr val="EFEFEF"/>
                      </a:solidFill>
                      <a:prstDash val="solid"/>
                      <a:round/>
                      <a:headEnd type="none" w="sm" len="sm"/>
                      <a:tailEnd type="none" w="sm" len="sm"/>
                    </a:lnL>
                    <a:lnR w="9525"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tcPr>
                </a:tc>
                <a:tc>
                  <a:txBody>
                    <a:bodyPr/>
                    <a:lstStyle/>
                    <a:p>
                      <a:pPr marL="0" lvl="0" indent="0" algn="l" rtl="0">
                        <a:lnSpc>
                          <a:spcPct val="85000"/>
                        </a:lnSpc>
                        <a:spcBef>
                          <a:spcPts val="0"/>
                        </a:spcBef>
                        <a:spcAft>
                          <a:spcPts val="0"/>
                        </a:spcAft>
                        <a:buNone/>
                      </a:pPr>
                      <a:endParaRPr sz="1000" spc="-30"/>
                    </a:p>
                  </a:txBody>
                  <a:tcPr marL="28575" marR="28575" marT="19050" marB="19050" anchor="ctr">
                    <a:lnL w="9525" cap="flat" cmpd="sng">
                      <a:solidFill>
                        <a:srgbClr val="EFEFEF"/>
                      </a:solidFill>
                      <a:prstDash val="solid"/>
                      <a:round/>
                      <a:headEnd type="none" w="sm" len="sm"/>
                      <a:tailEnd type="none" w="sm" len="sm"/>
                    </a:lnL>
                    <a:lnR w="9475"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tcPr>
                </a:tc>
                <a:tc>
                  <a:txBody>
                    <a:bodyPr/>
                    <a:lstStyle/>
                    <a:p>
                      <a:pPr marL="0" lvl="0" indent="0" algn="l" rtl="0">
                        <a:lnSpc>
                          <a:spcPct val="85000"/>
                        </a:lnSpc>
                        <a:spcBef>
                          <a:spcPts val="0"/>
                        </a:spcBef>
                        <a:spcAft>
                          <a:spcPts val="0"/>
                        </a:spcAft>
                        <a:buNone/>
                      </a:pPr>
                      <a:endParaRPr sz="1000" spc="-30" dirty="0"/>
                    </a:p>
                  </a:txBody>
                  <a:tcPr marL="28575" marR="28575" marT="19050" marB="19050" anchor="ctr">
                    <a:lnL w="9475" cap="flat" cmpd="sng">
                      <a:solidFill>
                        <a:srgbClr val="EFEFEF"/>
                      </a:solidFill>
                      <a:prstDash val="solid"/>
                      <a:round/>
                      <a:headEnd type="none" w="sm" len="sm"/>
                      <a:tailEnd type="none" w="sm" len="sm"/>
                    </a:lnL>
                    <a:lnR w="9475" cap="flat" cmpd="sng">
                      <a:solidFill>
                        <a:srgbClr val="EFEFEF"/>
                      </a:solidFill>
                      <a:prstDash val="solid"/>
                      <a:round/>
                      <a:headEnd type="none" w="sm" len="sm"/>
                      <a:tailEnd type="none" w="sm" len="sm"/>
                    </a:lnR>
                    <a:lnT w="9475" cap="flat" cmpd="sng">
                      <a:solidFill>
                        <a:srgbClr val="EFEFEF"/>
                      </a:solidFill>
                      <a:prstDash val="solid"/>
                      <a:round/>
                      <a:headEnd type="none" w="sm" len="sm"/>
                      <a:tailEnd type="none" w="sm" len="sm"/>
                    </a:lnT>
                    <a:lnB w="9475" cap="flat" cmpd="sng">
                      <a:solidFill>
                        <a:srgbClr val="EFEFEF"/>
                      </a:solidFill>
                      <a:prstDash val="solid"/>
                      <a:round/>
                      <a:headEnd type="none" w="sm" len="sm"/>
                      <a:tailEnd type="none" w="sm" len="sm"/>
                    </a:lnB>
                  </a:tcPr>
                </a:tc>
                <a:extLst>
                  <a:ext uri="{0D108BD9-81ED-4DB2-BD59-A6C34878D82A}">
                    <a16:rowId xmlns:a16="http://schemas.microsoft.com/office/drawing/2014/main" val="10010"/>
                  </a:ext>
                </a:extLst>
              </a:tr>
            </a:tbl>
          </a:graphicData>
        </a:graphic>
      </p:graphicFrame>
      <p:sp>
        <p:nvSpPr>
          <p:cNvPr id="258" name="Google Shape;258;p28"/>
          <p:cNvSpPr txBox="1"/>
          <p:nvPr/>
        </p:nvSpPr>
        <p:spPr>
          <a:xfrm>
            <a:off x="5644050" y="2723450"/>
            <a:ext cx="3439200" cy="2335800"/>
          </a:xfrm>
          <a:prstGeom prst="rect">
            <a:avLst/>
          </a:prstGeom>
          <a:solidFill>
            <a:srgbClr val="F3F3F3"/>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CA" b="1">
                <a:latin typeface="Calibri"/>
                <a:ea typeface="Calibri"/>
                <a:cs typeface="Calibri"/>
                <a:sym typeface="Calibri"/>
              </a:rPr>
              <a:t>Points saillants </a:t>
            </a:r>
          </a:p>
          <a:p>
            <a:pPr marL="0" lvl="0" indent="0" algn="l" rtl="0">
              <a:spcBef>
                <a:spcPts val="0"/>
              </a:spcBef>
              <a:spcAft>
                <a:spcPts val="0"/>
              </a:spcAft>
              <a:buNone/>
            </a:pPr>
            <a:endParaRPr sz="800" b="1">
              <a:solidFill>
                <a:schemeClr val="dk1"/>
              </a:solidFill>
              <a:latin typeface="Calibri"/>
              <a:ea typeface="Calibri"/>
              <a:cs typeface="Calibri"/>
              <a:sym typeface="Calibri"/>
            </a:endParaRPr>
          </a:p>
          <a:p>
            <a:pPr marL="0" lvl="0" indent="0" algn="l" rtl="0">
              <a:spcBef>
                <a:spcPts val="0"/>
              </a:spcBef>
              <a:spcAft>
                <a:spcPts val="0"/>
              </a:spcAft>
              <a:buNone/>
            </a:pPr>
            <a:r>
              <a:rPr lang="fr-CA" sz="1100" b="1">
                <a:solidFill>
                  <a:schemeClr val="dk1"/>
                </a:solidFill>
                <a:latin typeface="Calibri"/>
                <a:ea typeface="Calibri"/>
                <a:cs typeface="Calibri"/>
                <a:sym typeface="Calibri"/>
              </a:rPr>
              <a:t>Le volume de rétroaction a diminué</a:t>
            </a:r>
          </a:p>
          <a:p>
            <a:pPr marL="457200" lvl="0" indent="-298450" algn="l" rtl="0">
              <a:spcBef>
                <a:spcPts val="0"/>
              </a:spcBef>
              <a:spcAft>
                <a:spcPts val="0"/>
              </a:spcAft>
              <a:buClr>
                <a:schemeClr val="dk1"/>
              </a:buClr>
              <a:buSzPts val="1100"/>
              <a:buFont typeface="Calibri"/>
              <a:buChar char="●"/>
            </a:pPr>
            <a:endParaRPr sz="1100">
              <a:solidFill>
                <a:schemeClr val="dk1"/>
              </a:solidFill>
              <a:latin typeface="Calibri"/>
              <a:ea typeface="Calibri"/>
              <a:cs typeface="Calibri"/>
              <a:sym typeface="Calibri"/>
            </a:endParaRPr>
          </a:p>
          <a:p>
            <a:pPr marL="0" lvl="0" indent="0" algn="l" rtl="0">
              <a:spcBef>
                <a:spcPts val="0"/>
              </a:spcBef>
              <a:spcAft>
                <a:spcPts val="0"/>
              </a:spcAft>
              <a:buNone/>
            </a:pPr>
            <a:endParaRPr sz="1100" b="1">
              <a:solidFill>
                <a:schemeClr val="dk1"/>
              </a:solidFill>
              <a:latin typeface="Calibri"/>
              <a:ea typeface="Calibri"/>
              <a:cs typeface="Calibri"/>
              <a:sym typeface="Calibri"/>
            </a:endParaRPr>
          </a:p>
          <a:p>
            <a:pPr marL="0" lvl="0" indent="0" algn="l" rtl="0">
              <a:spcBef>
                <a:spcPts val="0"/>
              </a:spcBef>
              <a:spcAft>
                <a:spcPts val="0"/>
              </a:spcAft>
              <a:buNone/>
            </a:pPr>
            <a:r>
              <a:rPr lang="fr-CA" sz="1100" b="1">
                <a:solidFill>
                  <a:schemeClr val="dk1"/>
                </a:solidFill>
                <a:latin typeface="Calibri"/>
                <a:ea typeface="Calibri"/>
                <a:cs typeface="Calibri"/>
                <a:sym typeface="Calibri"/>
              </a:rPr>
              <a:t>Page contenant le plus de commentaires</a:t>
            </a:r>
          </a:p>
          <a:p>
            <a:pPr marL="457200" lvl="0" indent="-298450" algn="l" rtl="0">
              <a:spcBef>
                <a:spcPts val="0"/>
              </a:spcBef>
              <a:spcAft>
                <a:spcPts val="0"/>
              </a:spcAft>
              <a:buClr>
                <a:schemeClr val="dk1"/>
              </a:buClr>
              <a:buSzPts val="1100"/>
              <a:buFont typeface="Calibri"/>
              <a:buChar char="●"/>
            </a:pPr>
            <a:endParaRPr sz="1100">
              <a:solidFill>
                <a:schemeClr val="dk1"/>
              </a:solidFill>
              <a:latin typeface="Calibri"/>
              <a:ea typeface="Calibri"/>
              <a:cs typeface="Calibri"/>
              <a:sym typeface="Calibri"/>
            </a:endParaRPr>
          </a:p>
          <a:p>
            <a:pPr marL="0" lvl="0" indent="0" algn="l" rtl="0">
              <a:spcBef>
                <a:spcPts val="0"/>
              </a:spcBef>
              <a:spcAft>
                <a:spcPts val="0"/>
              </a:spcAft>
              <a:buNone/>
            </a:pPr>
            <a:endParaRPr sz="1100">
              <a:solidFill>
                <a:schemeClr val="dk1"/>
              </a:solidFill>
              <a:latin typeface="Calibri"/>
              <a:ea typeface="Calibri"/>
              <a:cs typeface="Calibri"/>
              <a:sym typeface="Calibri"/>
            </a:endParaRPr>
          </a:p>
          <a:p>
            <a:pPr marL="0" lvl="0" indent="0" algn="l" rtl="0">
              <a:spcBef>
                <a:spcPts val="0"/>
              </a:spcBef>
              <a:spcAft>
                <a:spcPts val="0"/>
              </a:spcAft>
              <a:buNone/>
            </a:pPr>
            <a:r>
              <a:rPr lang="fr-CA" sz="1100" b="1">
                <a:solidFill>
                  <a:schemeClr val="dk1"/>
                </a:solidFill>
                <a:latin typeface="Calibri"/>
                <a:ea typeface="Calibri"/>
                <a:cs typeface="Calibri"/>
                <a:sym typeface="Calibri"/>
              </a:rPr>
              <a:t>Augmentation</a:t>
            </a:r>
            <a:r>
              <a:rPr lang="fr-CA" sz="1100">
                <a:solidFill>
                  <a:schemeClr val="dk1"/>
                </a:solidFill>
                <a:latin typeface="Calibri"/>
                <a:ea typeface="Calibri"/>
                <a:cs typeface="Calibri"/>
                <a:sym typeface="Calibri"/>
              </a:rPr>
              <a:t> de la rétroaction sur les envois et les livraisons</a:t>
            </a:r>
          </a:p>
          <a:p>
            <a:pPr marL="457200" lvl="0" indent="-298450" algn="l" rtl="0">
              <a:spcBef>
                <a:spcPts val="0"/>
              </a:spcBef>
              <a:spcAft>
                <a:spcPts val="0"/>
              </a:spcAft>
              <a:buClr>
                <a:schemeClr val="dk1"/>
              </a:buClr>
              <a:buSzPts val="1100"/>
              <a:buFont typeface="Calibri"/>
              <a:buChar char="●"/>
            </a:pPr>
            <a:endParaRPr sz="1100">
              <a:solidFill>
                <a:schemeClr val="dk1"/>
              </a:solidFill>
              <a:latin typeface="Calibri"/>
              <a:ea typeface="Calibri"/>
              <a:cs typeface="Calibri"/>
              <a:sym typeface="Calibri"/>
            </a:endParaRPr>
          </a:p>
        </p:txBody>
      </p:sp>
      <p:sp>
        <p:nvSpPr>
          <p:cNvPr id="259" name="Google Shape;259;p28"/>
          <p:cNvSpPr txBox="1"/>
          <p:nvPr/>
        </p:nvSpPr>
        <p:spPr>
          <a:xfrm>
            <a:off x="5644050" y="685375"/>
            <a:ext cx="3439200" cy="1108200"/>
          </a:xfrm>
          <a:prstGeom prst="rect">
            <a:avLst/>
          </a:prstGeom>
          <a:solidFill>
            <a:srgbClr val="004D71"/>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CA" sz="3000">
                <a:solidFill>
                  <a:srgbClr val="FFFFFF"/>
                </a:solidFill>
                <a:latin typeface="Calibri"/>
                <a:ea typeface="Calibri"/>
                <a:cs typeface="Calibri"/>
                <a:sym typeface="Calibri"/>
              </a:rPr>
              <a:t>XX %</a:t>
            </a:r>
          </a:p>
          <a:p>
            <a:pPr marL="0" lvl="0" indent="0" algn="ctr" rtl="0">
              <a:spcBef>
                <a:spcPts val="0"/>
              </a:spcBef>
              <a:spcAft>
                <a:spcPts val="0"/>
              </a:spcAft>
              <a:buNone/>
            </a:pPr>
            <a:r>
              <a:rPr lang="fr-CA" sz="1000">
                <a:solidFill>
                  <a:srgbClr val="FFFFFF"/>
                </a:solidFill>
                <a:latin typeface="Calibri"/>
                <a:ea typeface="Calibri"/>
                <a:cs typeface="Calibri"/>
                <a:sym typeface="Calibri"/>
              </a:rPr>
              <a:t>Tâche</a:t>
            </a:r>
          </a:p>
          <a:p>
            <a:pPr marL="0" lvl="0" indent="0" algn="ctr" rtl="0">
              <a:spcBef>
                <a:spcPts val="0"/>
              </a:spcBef>
              <a:spcAft>
                <a:spcPts val="0"/>
              </a:spcAft>
              <a:buNone/>
            </a:pPr>
            <a:r>
              <a:rPr lang="fr-CA" sz="1000" i="1">
                <a:solidFill>
                  <a:srgbClr val="FFFFFF"/>
                </a:solidFill>
                <a:latin typeface="Calibri"/>
                <a:ea typeface="Calibri"/>
                <a:cs typeface="Calibri"/>
                <a:sym typeface="Calibri"/>
              </a:rPr>
              <a:t>« Citation »</a:t>
            </a:r>
          </a:p>
          <a:p>
            <a:pPr marL="0" lvl="0" indent="0" algn="ctr" rtl="0">
              <a:spcBef>
                <a:spcPts val="0"/>
              </a:spcBef>
              <a:spcAft>
                <a:spcPts val="0"/>
              </a:spcAft>
              <a:buNone/>
            </a:pPr>
            <a:endParaRPr sz="1000">
              <a:solidFill>
                <a:srgbClr val="FFFFFF"/>
              </a:solidFill>
              <a:latin typeface="Calibri"/>
              <a:ea typeface="Calibri"/>
              <a:cs typeface="Calibri"/>
              <a:sym typeface="Calibri"/>
            </a:endParaRPr>
          </a:p>
        </p:txBody>
      </p:sp>
      <p:sp>
        <p:nvSpPr>
          <p:cNvPr id="260" name="Google Shape;260;p28"/>
          <p:cNvSpPr txBox="1"/>
          <p:nvPr/>
        </p:nvSpPr>
        <p:spPr>
          <a:xfrm>
            <a:off x="5644050" y="2186875"/>
            <a:ext cx="3439200" cy="569400"/>
          </a:xfrm>
          <a:prstGeom prst="rect">
            <a:avLst/>
          </a:prstGeom>
          <a:solidFill>
            <a:srgbClr val="CFDE00"/>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CA" b="1">
                <a:solidFill>
                  <a:schemeClr val="dk1"/>
                </a:solidFill>
                <a:latin typeface="Calibri"/>
                <a:ea typeface="Calibri"/>
                <a:cs typeface="Calibri"/>
                <a:sym typeface="Calibri"/>
              </a:rPr>
              <a:t>Mise à jour importante</a:t>
            </a:r>
          </a:p>
          <a:p>
            <a:pPr marL="457200" lvl="0" indent="-298450" algn="l" rtl="0">
              <a:spcBef>
                <a:spcPts val="0"/>
              </a:spcBef>
              <a:spcAft>
                <a:spcPts val="0"/>
              </a:spcAft>
              <a:buClr>
                <a:schemeClr val="dk1"/>
              </a:buClr>
              <a:buSzPts val="1100"/>
              <a:buFont typeface="Calibri"/>
              <a:buChar char="●"/>
            </a:pPr>
            <a:r>
              <a:rPr lang="fr-CA" sz="1100">
                <a:solidFill>
                  <a:schemeClr val="dk1"/>
                </a:solidFill>
                <a:latin typeface="Calibri"/>
                <a:ea typeface="Calibri"/>
                <a:cs typeface="Calibri"/>
                <a:sym typeface="Calibri"/>
              </a:rPr>
              <a:t>Le cas échéant...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29"/>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fr-CA" sz="4000"/>
              <a:t>En résumé</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30"/>
          <p:cNvSpPr txBox="1">
            <a:spLocks noGrp="1"/>
          </p:cNvSpPr>
          <p:nvPr>
            <p:ph type="title"/>
          </p:nvPr>
        </p:nvSpPr>
        <p:spPr>
          <a:xfrm>
            <a:off x="178125" y="2603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CA"/>
              <a:t>Rappel : ce que la rétroaction peut et ne peut pas vous donner</a:t>
            </a:r>
          </a:p>
        </p:txBody>
      </p:sp>
      <p:sp>
        <p:nvSpPr>
          <p:cNvPr id="271" name="Google Shape;271;p30"/>
          <p:cNvSpPr txBox="1">
            <a:spLocks noGrp="1"/>
          </p:cNvSpPr>
          <p:nvPr>
            <p:ph type="body" idx="1"/>
          </p:nvPr>
        </p:nvSpPr>
        <p:spPr>
          <a:xfrm>
            <a:off x="178125" y="904275"/>
            <a:ext cx="8520600" cy="36003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chemeClr val="dk1"/>
              </a:buClr>
              <a:buSzPts val="1800"/>
              <a:buChar char="●"/>
            </a:pPr>
            <a:r>
              <a:rPr lang="fr-CA">
                <a:solidFill>
                  <a:schemeClr val="dk1"/>
                </a:solidFill>
              </a:rPr>
              <a:t>Ce qu’elle </a:t>
            </a:r>
            <a:r>
              <a:rPr lang="fr-CA" i="1">
                <a:solidFill>
                  <a:schemeClr val="dk1"/>
                </a:solidFill>
              </a:rPr>
              <a:t>peut</a:t>
            </a:r>
            <a:r>
              <a:rPr lang="fr-CA">
                <a:solidFill>
                  <a:schemeClr val="dk1"/>
                </a:solidFill>
              </a:rPr>
              <a:t> vous donner</a:t>
            </a:r>
          </a:p>
          <a:p>
            <a:pPr marL="914400" lvl="1" indent="-317500" algn="l" rtl="0">
              <a:spcBef>
                <a:spcPts val="0"/>
              </a:spcBef>
              <a:spcAft>
                <a:spcPts val="0"/>
              </a:spcAft>
              <a:buClr>
                <a:schemeClr val="dk1"/>
              </a:buClr>
              <a:buSzPts val="1400"/>
              <a:buChar char="○"/>
            </a:pPr>
            <a:r>
              <a:rPr lang="fr-CA">
                <a:solidFill>
                  <a:schemeClr val="dk1"/>
                </a:solidFill>
              </a:rPr>
              <a:t>Aperçu des endroits où les gens éprouvent des difficultés</a:t>
            </a:r>
          </a:p>
          <a:p>
            <a:pPr marL="1371600" lvl="2" indent="-317500" algn="l" rtl="0">
              <a:spcBef>
                <a:spcPts val="0"/>
              </a:spcBef>
              <a:spcAft>
                <a:spcPts val="0"/>
              </a:spcAft>
              <a:buClr>
                <a:schemeClr val="dk1"/>
              </a:buClr>
              <a:buSzPts val="1400"/>
              <a:buChar char="■"/>
            </a:pPr>
            <a:r>
              <a:rPr lang="fr-CA">
                <a:solidFill>
                  <a:schemeClr val="dk1"/>
                </a:solidFill>
              </a:rPr>
              <a:t>Questions sans réponses claires</a:t>
            </a:r>
          </a:p>
          <a:p>
            <a:pPr marL="1371600" lvl="2" indent="-317500" algn="l" rtl="0">
              <a:spcBef>
                <a:spcPts val="0"/>
              </a:spcBef>
              <a:spcAft>
                <a:spcPts val="0"/>
              </a:spcAft>
              <a:buClr>
                <a:schemeClr val="dk1"/>
              </a:buClr>
              <a:buSzPts val="1400"/>
              <a:buChar char="■"/>
            </a:pPr>
            <a:r>
              <a:rPr lang="fr-CA">
                <a:solidFill>
                  <a:schemeClr val="dk1"/>
                </a:solidFill>
              </a:rPr>
              <a:t>Renseignements manquants</a:t>
            </a:r>
          </a:p>
          <a:p>
            <a:pPr marL="1371600" lvl="2" indent="-317500" algn="l" rtl="0">
              <a:spcBef>
                <a:spcPts val="0"/>
              </a:spcBef>
              <a:spcAft>
                <a:spcPts val="0"/>
              </a:spcAft>
              <a:buClr>
                <a:schemeClr val="dk1"/>
              </a:buClr>
              <a:buSzPts val="1400"/>
              <a:buChar char="■"/>
            </a:pPr>
            <a:r>
              <a:rPr lang="fr-CA">
                <a:solidFill>
                  <a:schemeClr val="dk1"/>
                </a:solidFill>
              </a:rPr>
              <a:t>Instructions prêtant à confusion</a:t>
            </a:r>
          </a:p>
          <a:p>
            <a:pPr marL="1371600" lvl="2" indent="-317500" algn="l" rtl="0">
              <a:spcBef>
                <a:spcPts val="0"/>
              </a:spcBef>
              <a:spcAft>
                <a:spcPts val="0"/>
              </a:spcAft>
              <a:buClr>
                <a:schemeClr val="dk1"/>
              </a:buClr>
              <a:buSzPts val="1400"/>
              <a:buChar char="■"/>
            </a:pPr>
            <a:r>
              <a:rPr lang="fr-CA">
                <a:solidFill>
                  <a:schemeClr val="dk1"/>
                </a:solidFill>
              </a:rPr>
              <a:t>Éléments brisés (liens, présentation de formulaires, applications Web)</a:t>
            </a:r>
          </a:p>
          <a:p>
            <a:pPr marL="914400" lvl="1" indent="-317500" algn="l" rtl="0">
              <a:spcBef>
                <a:spcPts val="0"/>
              </a:spcBef>
              <a:spcAft>
                <a:spcPts val="0"/>
              </a:spcAft>
              <a:buClr>
                <a:schemeClr val="dk1"/>
              </a:buClr>
              <a:buSzPts val="1400"/>
              <a:buChar char="○"/>
            </a:pPr>
            <a:r>
              <a:rPr lang="fr-CA">
                <a:solidFill>
                  <a:schemeClr val="dk1"/>
                </a:solidFill>
              </a:rPr>
              <a:t>Observations sur les lacunes des politiques</a:t>
            </a:r>
          </a:p>
          <a:p>
            <a:pPr marL="1371600" lvl="2" indent="-317500" algn="l" rtl="0">
              <a:spcBef>
                <a:spcPts val="0"/>
              </a:spcBef>
              <a:spcAft>
                <a:spcPts val="0"/>
              </a:spcAft>
              <a:buClr>
                <a:schemeClr val="dk1"/>
              </a:buClr>
              <a:buSzPts val="1400"/>
              <a:buChar char="■"/>
            </a:pPr>
            <a:r>
              <a:rPr lang="fr-CA">
                <a:solidFill>
                  <a:schemeClr val="dk1"/>
                </a:solidFill>
              </a:rPr>
              <a:t>Besoins et situations auxquels les programmes existants ne répondent pas</a:t>
            </a:r>
          </a:p>
          <a:p>
            <a:pPr marL="914400" lvl="1" indent="-317500" algn="l" rtl="0">
              <a:spcBef>
                <a:spcPts val="0"/>
              </a:spcBef>
              <a:spcAft>
                <a:spcPts val="0"/>
              </a:spcAft>
              <a:buClr>
                <a:schemeClr val="dk1"/>
              </a:buClr>
              <a:buSzPts val="1400"/>
              <a:buChar char="○"/>
            </a:pPr>
            <a:r>
              <a:rPr lang="fr-CA">
                <a:solidFill>
                  <a:schemeClr val="dk1"/>
                </a:solidFill>
              </a:rPr>
              <a:t>Exemples d’attitudes, d’opinions, de croyances</a:t>
            </a:r>
          </a:p>
          <a:p>
            <a:pPr marL="457200" lvl="0" indent="-342900" algn="l" rtl="0">
              <a:spcBef>
                <a:spcPts val="0"/>
              </a:spcBef>
              <a:spcAft>
                <a:spcPts val="0"/>
              </a:spcAft>
              <a:buClr>
                <a:schemeClr val="dk1"/>
              </a:buClr>
              <a:buSzPts val="1800"/>
              <a:buChar char="●"/>
            </a:pPr>
            <a:r>
              <a:rPr lang="fr-CA">
                <a:solidFill>
                  <a:schemeClr val="dk1"/>
                </a:solidFill>
              </a:rPr>
              <a:t>Ce qu’il </a:t>
            </a:r>
            <a:r>
              <a:rPr lang="fr-CA" i="1">
                <a:solidFill>
                  <a:schemeClr val="dk1"/>
                </a:solidFill>
              </a:rPr>
              <a:t>ne peut pas</a:t>
            </a:r>
            <a:r>
              <a:rPr lang="fr-CA">
                <a:solidFill>
                  <a:schemeClr val="dk1"/>
                </a:solidFill>
              </a:rPr>
              <a:t> vous donner</a:t>
            </a:r>
          </a:p>
          <a:p>
            <a:pPr marL="914400" lvl="1" indent="-317500" algn="l" rtl="0">
              <a:spcBef>
                <a:spcPts val="0"/>
              </a:spcBef>
              <a:spcAft>
                <a:spcPts val="0"/>
              </a:spcAft>
              <a:buClr>
                <a:schemeClr val="dk1"/>
              </a:buClr>
              <a:buSzPts val="1400"/>
              <a:buChar char="○"/>
            </a:pPr>
            <a:r>
              <a:rPr lang="fr-CA">
                <a:solidFill>
                  <a:schemeClr val="dk1"/>
                </a:solidFill>
              </a:rPr>
              <a:t>Données quantitatives sur la réussite ou l’échec des tâches</a:t>
            </a:r>
          </a:p>
          <a:p>
            <a:pPr marL="914400" lvl="1" indent="-317500" algn="l" rtl="0">
              <a:spcBef>
                <a:spcPts val="0"/>
              </a:spcBef>
              <a:spcAft>
                <a:spcPts val="0"/>
              </a:spcAft>
              <a:buClr>
                <a:schemeClr val="dk1"/>
              </a:buClr>
              <a:buSzPts val="1400"/>
              <a:buChar char="○"/>
            </a:pPr>
            <a:r>
              <a:rPr lang="fr-CA">
                <a:solidFill>
                  <a:schemeClr val="dk1"/>
                </a:solidFill>
              </a:rPr>
              <a:t>Tout ce qui est fiable au sujet de l’opinion du public </a:t>
            </a:r>
          </a:p>
          <a:p>
            <a:pPr marL="1371600" lvl="2" indent="-317500" algn="l" rtl="0">
              <a:spcBef>
                <a:spcPts val="0"/>
              </a:spcBef>
              <a:spcAft>
                <a:spcPts val="0"/>
              </a:spcAft>
              <a:buClr>
                <a:schemeClr val="dk1"/>
              </a:buClr>
              <a:buSzPts val="1400"/>
              <a:buChar char="■"/>
            </a:pPr>
            <a:r>
              <a:rPr lang="fr-CA">
                <a:solidFill>
                  <a:schemeClr val="dk1"/>
                </a:solidFill>
              </a:rPr>
              <a:t>Les commentaires ne sont fournis que lorsque les gens ont répondu « Non », ils sont donc probablement négatifs.</a:t>
            </a:r>
          </a:p>
          <a:p>
            <a:pPr marL="0" lvl="0" indent="0" algn="l" rtl="0">
              <a:spcBef>
                <a:spcPts val="1600"/>
              </a:spcBef>
              <a:spcAft>
                <a:spcPts val="1600"/>
              </a:spcAft>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31"/>
          <p:cNvSpPr txBox="1">
            <a:spLocks noGrp="1"/>
          </p:cNvSpPr>
          <p:nvPr>
            <p:ph type="title"/>
          </p:nvPr>
        </p:nvSpPr>
        <p:spPr>
          <a:xfrm>
            <a:off x="178125" y="2237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CA"/>
              <a:t>Des données à l’action : choses à faire et à ne pas faire</a:t>
            </a:r>
          </a:p>
        </p:txBody>
      </p:sp>
      <p:sp>
        <p:nvSpPr>
          <p:cNvPr id="277" name="Google Shape;277;p31"/>
          <p:cNvSpPr txBox="1">
            <a:spLocks noGrp="1"/>
          </p:cNvSpPr>
          <p:nvPr>
            <p:ph type="body" idx="1"/>
          </p:nvPr>
        </p:nvSpPr>
        <p:spPr>
          <a:xfrm>
            <a:off x="178125" y="866691"/>
            <a:ext cx="8767092" cy="4032883"/>
          </a:xfrm>
          <a:prstGeom prst="rect">
            <a:avLst/>
          </a:prstGeom>
        </p:spPr>
        <p:txBody>
          <a:bodyPr spcFirstLastPara="1" wrap="square" lIns="91425" tIns="91425" rIns="91425" bIns="91425" anchor="t" anchorCtr="0">
            <a:noAutofit/>
          </a:bodyPr>
          <a:lstStyle/>
          <a:p>
            <a:pPr marL="457200" lvl="0" indent="-342900" algn="l" rtl="0">
              <a:lnSpc>
                <a:spcPct val="90000"/>
              </a:lnSpc>
              <a:spcBef>
                <a:spcPts val="0"/>
              </a:spcBef>
              <a:spcAft>
                <a:spcPts val="0"/>
              </a:spcAft>
              <a:buSzPts val="1800"/>
              <a:buChar char="●"/>
            </a:pPr>
            <a:r>
              <a:rPr lang="fr-CA" dirty="0"/>
              <a:t>Gardez l’objectif en tête : </a:t>
            </a:r>
            <a:r>
              <a:rPr lang="fr-CA" b="1" dirty="0"/>
              <a:t>aider les utilisateurs à réussir</a:t>
            </a:r>
          </a:p>
          <a:p>
            <a:pPr marL="0" lvl="0" indent="0" algn="l" rtl="0">
              <a:lnSpc>
                <a:spcPct val="90000"/>
              </a:lnSpc>
              <a:spcBef>
                <a:spcPts val="1000"/>
              </a:spcBef>
              <a:spcAft>
                <a:spcPts val="0"/>
              </a:spcAft>
              <a:buNone/>
            </a:pPr>
            <a:r>
              <a:rPr lang="fr-CA" b="1" dirty="0">
                <a:solidFill>
                  <a:srgbClr val="38761D"/>
                </a:solidFill>
              </a:rPr>
              <a:t>À FAIRE</a:t>
            </a:r>
          </a:p>
          <a:p>
            <a:pPr marL="457200" lvl="0" indent="-342900" algn="l" rtl="0">
              <a:lnSpc>
                <a:spcPct val="90000"/>
              </a:lnSpc>
              <a:spcBef>
                <a:spcPts val="0"/>
              </a:spcBef>
              <a:spcAft>
                <a:spcPts val="0"/>
              </a:spcAft>
              <a:buClr>
                <a:srgbClr val="38761D"/>
              </a:buClr>
              <a:buSzPts val="1800"/>
              <a:buChar char="✓"/>
            </a:pPr>
            <a:r>
              <a:rPr lang="fr-CA" dirty="0">
                <a:solidFill>
                  <a:schemeClr val="dk1"/>
                </a:solidFill>
              </a:rPr>
              <a:t>Mettre en œuvre l’outil sur des pages qui soutiennent les tâches principales </a:t>
            </a:r>
          </a:p>
          <a:p>
            <a:pPr marL="457200" lvl="0" indent="-342900" algn="l" rtl="0">
              <a:lnSpc>
                <a:spcPct val="90000"/>
              </a:lnSpc>
              <a:spcBef>
                <a:spcPts val="0"/>
              </a:spcBef>
              <a:spcAft>
                <a:spcPts val="0"/>
              </a:spcAft>
              <a:buClr>
                <a:srgbClr val="38761D"/>
              </a:buClr>
              <a:buSzPts val="1800"/>
              <a:buChar char="✓"/>
            </a:pPr>
            <a:r>
              <a:rPr lang="fr-CA" dirty="0">
                <a:solidFill>
                  <a:schemeClr val="dk1"/>
                </a:solidFill>
              </a:rPr>
              <a:t>Réfléchir à ce que les utilisateurs ont l’intention de faire sur la page</a:t>
            </a:r>
          </a:p>
          <a:p>
            <a:pPr marL="457200" lvl="0" indent="-342900" algn="l" rtl="0">
              <a:lnSpc>
                <a:spcPct val="90000"/>
              </a:lnSpc>
              <a:spcBef>
                <a:spcPts val="0"/>
              </a:spcBef>
              <a:spcAft>
                <a:spcPts val="0"/>
              </a:spcAft>
              <a:buClr>
                <a:srgbClr val="38761D"/>
              </a:buClr>
              <a:buSzPts val="1800"/>
              <a:buChar char="✓"/>
            </a:pPr>
            <a:r>
              <a:rPr lang="fr-CA" dirty="0">
                <a:solidFill>
                  <a:schemeClr val="dk1"/>
                </a:solidFill>
              </a:rPr>
              <a:t>Étiquette pour l’intention de l’utilisateur : tâches/questions nécessitant des réponses</a:t>
            </a:r>
          </a:p>
          <a:p>
            <a:pPr marL="457200" lvl="0" indent="-342900" algn="l" rtl="0">
              <a:lnSpc>
                <a:spcPct val="90000"/>
              </a:lnSpc>
              <a:spcBef>
                <a:spcPts val="0"/>
              </a:spcBef>
              <a:spcAft>
                <a:spcPts val="0"/>
              </a:spcAft>
              <a:buClr>
                <a:srgbClr val="38761D"/>
              </a:buClr>
              <a:buSzPts val="1800"/>
              <a:buChar char="✓"/>
            </a:pPr>
            <a:r>
              <a:rPr lang="fr-CA" dirty="0">
                <a:solidFill>
                  <a:schemeClr val="dk1"/>
                </a:solidFill>
              </a:rPr>
              <a:t>Demander à des yeux différents d’examiner les données pendant l’élaboration de votre stratégie d'étiquetage.</a:t>
            </a:r>
          </a:p>
          <a:p>
            <a:pPr marL="0" lvl="0" indent="0" algn="l" rtl="0">
              <a:lnSpc>
                <a:spcPct val="90000"/>
              </a:lnSpc>
              <a:spcBef>
                <a:spcPts val="1600"/>
              </a:spcBef>
              <a:spcAft>
                <a:spcPts val="0"/>
              </a:spcAft>
              <a:buNone/>
            </a:pPr>
            <a:r>
              <a:rPr lang="fr-CA" b="1" dirty="0">
                <a:solidFill>
                  <a:srgbClr val="980000"/>
                </a:solidFill>
              </a:rPr>
              <a:t>À NE PAS FAIRE</a:t>
            </a:r>
          </a:p>
          <a:p>
            <a:pPr marL="457200" lvl="0" indent="-342900" algn="l" rtl="0">
              <a:lnSpc>
                <a:spcPct val="90000"/>
              </a:lnSpc>
              <a:spcBef>
                <a:spcPts val="0"/>
              </a:spcBef>
              <a:spcAft>
                <a:spcPts val="0"/>
              </a:spcAft>
              <a:buClr>
                <a:srgbClr val="980000"/>
              </a:buClr>
              <a:buSzPts val="1800"/>
              <a:buChar char="X"/>
            </a:pPr>
            <a:r>
              <a:rPr lang="fr-CA" dirty="0">
                <a:solidFill>
                  <a:schemeClr val="dk1"/>
                </a:solidFill>
              </a:rPr>
              <a:t>Commencer l’étiquetage sans déterminer une stratégie</a:t>
            </a:r>
          </a:p>
          <a:p>
            <a:pPr marL="457200" lvl="0" indent="-342900" algn="l" rtl="0">
              <a:lnSpc>
                <a:spcPct val="90000"/>
              </a:lnSpc>
              <a:spcBef>
                <a:spcPts val="0"/>
              </a:spcBef>
              <a:spcAft>
                <a:spcPts val="0"/>
              </a:spcAft>
              <a:buClr>
                <a:srgbClr val="980000"/>
              </a:buClr>
              <a:buSzPts val="1800"/>
              <a:buChar char="X"/>
            </a:pPr>
            <a:r>
              <a:rPr lang="fr-CA" dirty="0">
                <a:solidFill>
                  <a:schemeClr val="dk1"/>
                </a:solidFill>
              </a:rPr>
              <a:t>Essayer d’étiqueter chaque commentaire</a:t>
            </a:r>
          </a:p>
          <a:p>
            <a:pPr marL="457200" lvl="0" indent="-342900" algn="l" rtl="0">
              <a:lnSpc>
                <a:spcPct val="90000"/>
              </a:lnSpc>
              <a:spcBef>
                <a:spcPts val="0"/>
              </a:spcBef>
              <a:spcAft>
                <a:spcPts val="0"/>
              </a:spcAft>
              <a:buClr>
                <a:srgbClr val="980000"/>
              </a:buClr>
              <a:buSzPts val="1800"/>
              <a:buChar char="X"/>
            </a:pPr>
            <a:r>
              <a:rPr lang="fr-CA" dirty="0">
                <a:solidFill>
                  <a:schemeClr val="dk1"/>
                </a:solidFill>
              </a:rPr>
              <a:t>Avoir trop de personnes responsables d’étiqueter travaillant de façon autonome</a:t>
            </a:r>
          </a:p>
          <a:p>
            <a:pPr marL="457200" lvl="0" indent="-342900" algn="l" rtl="0">
              <a:lnSpc>
                <a:spcPct val="90000"/>
              </a:lnSpc>
              <a:spcBef>
                <a:spcPts val="0"/>
              </a:spcBef>
              <a:spcAft>
                <a:spcPts val="0"/>
              </a:spcAft>
              <a:buClr>
                <a:srgbClr val="980000"/>
              </a:buClr>
              <a:buSzPts val="1800"/>
              <a:buChar char="X"/>
            </a:pPr>
            <a:r>
              <a:rPr lang="fr-CA" dirty="0">
                <a:solidFill>
                  <a:schemeClr val="dk1"/>
                </a:solidFill>
              </a:rPr>
              <a:t>Se sentir dépassé : arrêter lorsqu’il y a suffisamment de données pour apporter des améliorations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4"/>
          <p:cNvSpPr txBox="1">
            <a:spLocks noGrp="1"/>
          </p:cNvSpPr>
          <p:nvPr>
            <p:ph type="title"/>
          </p:nvPr>
        </p:nvSpPr>
        <p:spPr>
          <a:xfrm>
            <a:off x="178125" y="260300"/>
            <a:ext cx="8811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CA"/>
              <a:t>Nouvel ajout à la suite existante d’outils d’analyse et de recherche</a:t>
            </a:r>
          </a:p>
        </p:txBody>
      </p:sp>
      <p:sp>
        <p:nvSpPr>
          <p:cNvPr id="81" name="Google Shape;81;p14"/>
          <p:cNvSpPr txBox="1"/>
          <p:nvPr/>
        </p:nvSpPr>
        <p:spPr>
          <a:xfrm>
            <a:off x="1790175" y="1316625"/>
            <a:ext cx="6908700" cy="3000000"/>
          </a:xfrm>
          <a:prstGeom prst="rect">
            <a:avLst/>
          </a:prstGeom>
          <a:noFill/>
          <a:ln>
            <a:noFill/>
          </a:ln>
        </p:spPr>
        <p:txBody>
          <a:bodyPr spcFirstLastPara="1" wrap="square" lIns="91425" tIns="91425" rIns="91425" bIns="91425" anchor="t" anchorCtr="0">
            <a:noAutofit/>
          </a:bodyPr>
          <a:lstStyle/>
          <a:p>
            <a:pPr marL="457200" lvl="0" indent="-342900" algn="l" rtl="0">
              <a:spcBef>
                <a:spcPts val="0"/>
              </a:spcBef>
              <a:spcAft>
                <a:spcPts val="0"/>
              </a:spcAft>
              <a:buClr>
                <a:schemeClr val="dk1"/>
              </a:buClr>
              <a:buSzPts val="1800"/>
              <a:buFont typeface="Roboto"/>
              <a:buChar char="●"/>
            </a:pPr>
            <a:r>
              <a:rPr lang="fr-CA" sz="1800">
                <a:solidFill>
                  <a:schemeClr val="dk1"/>
                </a:solidFill>
                <a:latin typeface="Roboto"/>
                <a:ea typeface="Roboto"/>
                <a:cs typeface="Roboto"/>
                <a:sym typeface="Roboto"/>
              </a:rPr>
              <a:t>Système d’analytique Web</a:t>
            </a:r>
          </a:p>
          <a:p>
            <a:pPr marL="0" lvl="0" indent="0" algn="l" rtl="0">
              <a:spcBef>
                <a:spcPts val="0"/>
              </a:spcBef>
              <a:spcAft>
                <a:spcPts val="0"/>
              </a:spcAft>
              <a:buNone/>
            </a:pPr>
            <a:endParaRPr sz="1800">
              <a:solidFill>
                <a:schemeClr val="dk1"/>
              </a:solidFill>
              <a:latin typeface="Roboto"/>
              <a:ea typeface="Roboto"/>
              <a:cs typeface="Roboto"/>
              <a:sym typeface="Roboto"/>
            </a:endParaRPr>
          </a:p>
          <a:p>
            <a:pPr marL="457200" lvl="0" indent="-342900" algn="l" rtl="0">
              <a:spcBef>
                <a:spcPts val="0"/>
              </a:spcBef>
              <a:spcAft>
                <a:spcPts val="0"/>
              </a:spcAft>
              <a:buClr>
                <a:schemeClr val="dk1"/>
              </a:buClr>
              <a:buSzPts val="1800"/>
              <a:buFont typeface="Roboto"/>
              <a:buChar char="●"/>
            </a:pPr>
            <a:r>
              <a:rPr lang="fr-CA" sz="1800">
                <a:solidFill>
                  <a:schemeClr val="dk1"/>
                </a:solidFill>
                <a:latin typeface="Roboto"/>
                <a:ea typeface="Roboto"/>
                <a:cs typeface="Roboto"/>
                <a:sym typeface="Roboto"/>
              </a:rPr>
              <a:t>Recherche (registres, termes et mots-clés)</a:t>
            </a:r>
          </a:p>
          <a:p>
            <a:pPr marL="457200" lvl="0" indent="0" algn="l" rtl="0">
              <a:spcBef>
                <a:spcPts val="0"/>
              </a:spcBef>
              <a:spcAft>
                <a:spcPts val="0"/>
              </a:spcAft>
              <a:buNone/>
            </a:pPr>
            <a:endParaRPr sz="1800">
              <a:solidFill>
                <a:schemeClr val="dk1"/>
              </a:solidFill>
              <a:latin typeface="Roboto"/>
              <a:ea typeface="Roboto"/>
              <a:cs typeface="Roboto"/>
              <a:sym typeface="Roboto"/>
            </a:endParaRPr>
          </a:p>
          <a:p>
            <a:pPr marL="457200" lvl="0" indent="-342900" algn="l" rtl="0">
              <a:spcBef>
                <a:spcPts val="0"/>
              </a:spcBef>
              <a:spcAft>
                <a:spcPts val="0"/>
              </a:spcAft>
              <a:buClr>
                <a:schemeClr val="dk1"/>
              </a:buClr>
              <a:buSzPts val="1800"/>
              <a:buFont typeface="Roboto"/>
              <a:buChar char="●"/>
            </a:pPr>
            <a:r>
              <a:rPr lang="fr-CA" sz="1800">
                <a:solidFill>
                  <a:schemeClr val="dk1"/>
                </a:solidFill>
                <a:latin typeface="Roboto"/>
                <a:ea typeface="Roboto"/>
                <a:cs typeface="Roboto"/>
                <a:sym typeface="Roboto"/>
              </a:rPr>
              <a:t>Réussite ou échec des tâches signalés (</a:t>
            </a:r>
            <a:r>
              <a:rPr lang="fr-CA" sz="1800" b="1">
                <a:solidFill>
                  <a:schemeClr val="dk1"/>
                </a:solidFill>
                <a:latin typeface="Roboto"/>
                <a:ea typeface="Roboto"/>
                <a:cs typeface="Roboto"/>
                <a:sym typeface="Roboto"/>
              </a:rPr>
              <a:t>sondage sur la réussite des tâches</a:t>
            </a:r>
            <a:r>
              <a:rPr lang="fr-CA" sz="1800">
                <a:solidFill>
                  <a:schemeClr val="dk1"/>
                </a:solidFill>
                <a:latin typeface="Roboto"/>
                <a:ea typeface="Roboto"/>
                <a:cs typeface="Roboto"/>
                <a:sym typeface="Roboto"/>
              </a:rPr>
              <a:t>)</a:t>
            </a:r>
            <a:br>
              <a:rPr lang="fr-CA" sz="1800">
                <a:solidFill>
                  <a:schemeClr val="dk1"/>
                </a:solidFill>
                <a:latin typeface="Roboto"/>
                <a:ea typeface="Roboto"/>
                <a:cs typeface="Roboto"/>
                <a:sym typeface="Roboto"/>
              </a:rPr>
            </a:br>
            <a:endParaRPr lang="fr-CA" sz="1800">
              <a:solidFill>
                <a:schemeClr val="dk1"/>
              </a:solidFill>
              <a:latin typeface="Roboto"/>
              <a:ea typeface="Roboto"/>
              <a:cs typeface="Roboto"/>
              <a:sym typeface="Roboto"/>
            </a:endParaRPr>
          </a:p>
          <a:p>
            <a:pPr marL="457200" lvl="0" indent="-342900" algn="l" rtl="0">
              <a:spcBef>
                <a:spcPts val="0"/>
              </a:spcBef>
              <a:spcAft>
                <a:spcPts val="0"/>
              </a:spcAft>
              <a:buClr>
                <a:schemeClr val="dk1"/>
              </a:buClr>
              <a:buSzPts val="1800"/>
              <a:buFont typeface="Roboto"/>
              <a:buChar char="●"/>
            </a:pPr>
            <a:r>
              <a:rPr lang="fr-CA" sz="1800" b="1">
                <a:solidFill>
                  <a:schemeClr val="dk1"/>
                </a:solidFill>
                <a:latin typeface="Roboto"/>
                <a:ea typeface="Roboto"/>
                <a:cs typeface="Roboto"/>
                <a:sym typeface="Roboto"/>
              </a:rPr>
              <a:t>Rétroaction au niveau de la page </a:t>
            </a:r>
            <a:r>
              <a:rPr lang="fr-CA" sz="1800">
                <a:solidFill>
                  <a:schemeClr val="dk1"/>
                </a:solidFill>
                <a:latin typeface="Roboto"/>
                <a:ea typeface="Roboto"/>
                <a:cs typeface="Roboto"/>
                <a:sym typeface="Roboto"/>
              </a:rPr>
              <a:t>   </a:t>
            </a:r>
            <a:br>
              <a:rPr lang="fr-CA" sz="1800">
                <a:solidFill>
                  <a:schemeClr val="dk1"/>
                </a:solidFill>
                <a:latin typeface="Roboto"/>
                <a:ea typeface="Roboto"/>
                <a:cs typeface="Roboto"/>
                <a:sym typeface="Roboto"/>
              </a:rPr>
            </a:br>
            <a:endParaRPr lang="fr-CA" sz="1800">
              <a:solidFill>
                <a:schemeClr val="dk1"/>
              </a:solidFill>
              <a:latin typeface="Roboto"/>
              <a:ea typeface="Roboto"/>
              <a:cs typeface="Roboto"/>
              <a:sym typeface="Roboto"/>
            </a:endParaRPr>
          </a:p>
          <a:p>
            <a:pPr marL="457200" lvl="0" indent="-342900" algn="l" rtl="0">
              <a:spcBef>
                <a:spcPts val="0"/>
              </a:spcBef>
              <a:spcAft>
                <a:spcPts val="0"/>
              </a:spcAft>
              <a:buClr>
                <a:schemeClr val="dk1"/>
              </a:buClr>
              <a:buSzPts val="1800"/>
              <a:buFont typeface="Roboto"/>
              <a:buChar char="●"/>
            </a:pPr>
            <a:r>
              <a:rPr lang="fr-CA" sz="1800">
                <a:solidFill>
                  <a:schemeClr val="dk1"/>
                </a:solidFill>
                <a:latin typeface="Roboto"/>
                <a:ea typeface="Roboto"/>
                <a:cs typeface="Roboto"/>
                <a:sym typeface="Roboto"/>
              </a:rPr>
              <a:t>Tests qualitatifs de convivialité (tri des cartes, tests du premier clic)</a:t>
            </a:r>
          </a:p>
          <a:p>
            <a:pPr marL="457200" lvl="0" indent="0" algn="l" rtl="0">
              <a:spcBef>
                <a:spcPts val="0"/>
              </a:spcBef>
              <a:spcAft>
                <a:spcPts val="0"/>
              </a:spcAft>
              <a:buNone/>
            </a:pPr>
            <a:endParaRPr sz="1800">
              <a:solidFill>
                <a:schemeClr val="dk1"/>
              </a:solidFill>
              <a:latin typeface="Roboto"/>
              <a:ea typeface="Roboto"/>
              <a:cs typeface="Roboto"/>
              <a:sym typeface="Roboto"/>
            </a:endParaRPr>
          </a:p>
          <a:p>
            <a:pPr marL="457200" lvl="0" indent="-342900" algn="l" rtl="0">
              <a:spcBef>
                <a:spcPts val="0"/>
              </a:spcBef>
              <a:spcAft>
                <a:spcPts val="0"/>
              </a:spcAft>
              <a:buClr>
                <a:schemeClr val="dk1"/>
              </a:buClr>
              <a:buSzPts val="1800"/>
              <a:buFont typeface="Roboto"/>
              <a:buChar char="●"/>
            </a:pPr>
            <a:r>
              <a:rPr lang="fr-CA" sz="1800">
                <a:solidFill>
                  <a:schemeClr val="dk1"/>
                </a:solidFill>
                <a:latin typeface="Roboto"/>
                <a:ea typeface="Roboto"/>
                <a:cs typeface="Roboto"/>
                <a:sym typeface="Roboto"/>
              </a:rPr>
              <a:t>Test d’exécution des tâches avec et sans modérateur</a:t>
            </a:r>
          </a:p>
        </p:txBody>
      </p:sp>
      <p:sp>
        <p:nvSpPr>
          <p:cNvPr id="82" name="Google Shape;82;p14"/>
          <p:cNvSpPr txBox="1"/>
          <p:nvPr/>
        </p:nvSpPr>
        <p:spPr>
          <a:xfrm>
            <a:off x="87464" y="1179275"/>
            <a:ext cx="1542553" cy="459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CA" sz="1800" b="1" dirty="0">
                <a:latin typeface="Roboto"/>
                <a:ea typeface="Roboto"/>
                <a:cs typeface="Roboto"/>
                <a:sym typeface="Roboto"/>
              </a:rPr>
              <a:t>Élémentaires</a:t>
            </a:r>
          </a:p>
        </p:txBody>
      </p:sp>
      <p:sp>
        <p:nvSpPr>
          <p:cNvPr id="83" name="Google Shape;83;p14"/>
          <p:cNvSpPr txBox="1"/>
          <p:nvPr/>
        </p:nvSpPr>
        <p:spPr>
          <a:xfrm>
            <a:off x="178126" y="4052572"/>
            <a:ext cx="1038424" cy="58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CA" sz="1800" b="1">
                <a:latin typeface="Roboto"/>
                <a:ea typeface="Roboto"/>
                <a:cs typeface="Roboto"/>
                <a:sym typeface="Roboto"/>
              </a:rPr>
              <a:t>Enrichis</a:t>
            </a:r>
          </a:p>
        </p:txBody>
      </p:sp>
      <p:sp>
        <p:nvSpPr>
          <p:cNvPr id="84" name="Google Shape;84;p14"/>
          <p:cNvSpPr/>
          <p:nvPr/>
        </p:nvSpPr>
        <p:spPr>
          <a:xfrm>
            <a:off x="545300" y="1635900"/>
            <a:ext cx="162000" cy="2434500"/>
          </a:xfrm>
          <a:prstGeom prst="downArrow">
            <a:avLst>
              <a:gd name="adj1" fmla="val 50000"/>
              <a:gd name="adj2" fmla="val 50000"/>
            </a:avLst>
          </a:prstGeom>
          <a:solidFill>
            <a:srgbClr val="0B53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4"/>
          <p:cNvSpPr/>
          <p:nvPr/>
        </p:nvSpPr>
        <p:spPr>
          <a:xfrm rot="10800000">
            <a:off x="4849875" y="2794275"/>
            <a:ext cx="1532100" cy="611700"/>
          </a:xfrm>
          <a:prstGeom prst="bentArrow">
            <a:avLst>
              <a:gd name="adj1" fmla="val 25000"/>
              <a:gd name="adj2" fmla="val 31321"/>
              <a:gd name="adj3" fmla="val 25000"/>
              <a:gd name="adj4" fmla="val 43750"/>
            </a:avLst>
          </a:prstGeom>
          <a:solidFill>
            <a:srgbClr val="0097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4"/>
          <p:cNvSpPr/>
          <p:nvPr/>
        </p:nvSpPr>
        <p:spPr>
          <a:xfrm>
            <a:off x="6877878" y="1179275"/>
            <a:ext cx="2112147" cy="925750"/>
          </a:xfrm>
          <a:prstGeom prst="wedgeRectCallout">
            <a:avLst>
              <a:gd name="adj1" fmla="val -45762"/>
              <a:gd name="adj2" fmla="val 104373"/>
            </a:avLst>
          </a:prstGeom>
          <a:solidFill>
            <a:srgbClr val="D0E0E3"/>
          </a:solidFill>
          <a:ln w="28575" cap="flat" cmpd="sng">
            <a:solidFill>
              <a:srgbClr val="0097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fr-CA" sz="1100" dirty="0">
                <a:latin typeface="Roboto"/>
                <a:ea typeface="Roboto"/>
                <a:cs typeface="Roboto"/>
                <a:sym typeface="Roboto"/>
              </a:rPr>
              <a:t>Les résultats du sondage sur la réussite des tâches peuvent vous indiquer où vous avez besoin de recherches plus approfondies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5"/>
          <p:cNvSpPr txBox="1">
            <a:spLocks noGrp="1"/>
          </p:cNvSpPr>
          <p:nvPr>
            <p:ph type="title"/>
          </p:nvPr>
        </p:nvSpPr>
        <p:spPr>
          <a:xfrm>
            <a:off x="178125" y="2603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CA"/>
              <a:t>Les données de rétroaction peuvent aider à relever les défis communs sur le Web</a:t>
            </a:r>
          </a:p>
        </p:txBody>
      </p:sp>
      <p:sp>
        <p:nvSpPr>
          <p:cNvPr id="92" name="Google Shape;92;p15"/>
          <p:cNvSpPr txBox="1">
            <a:spLocks noGrp="1"/>
          </p:cNvSpPr>
          <p:nvPr>
            <p:ph type="body" idx="1"/>
          </p:nvPr>
        </p:nvSpPr>
        <p:spPr>
          <a:xfrm>
            <a:off x="178125" y="904275"/>
            <a:ext cx="8520600" cy="3957000"/>
          </a:xfrm>
          <a:prstGeom prst="rect">
            <a:avLst/>
          </a:prstGeom>
        </p:spPr>
        <p:txBody>
          <a:bodyPr spcFirstLastPara="1" wrap="square" lIns="91425" tIns="91425" rIns="91425" bIns="91425" anchor="t" anchorCtr="0">
            <a:noAutofit/>
          </a:bodyPr>
          <a:lstStyle/>
          <a:p>
            <a:pPr marL="457200" lvl="0" indent="-342900" algn="l" rtl="0">
              <a:spcBef>
                <a:spcPts val="1200"/>
              </a:spcBef>
              <a:spcAft>
                <a:spcPts val="0"/>
              </a:spcAft>
              <a:buClr>
                <a:schemeClr val="dk1"/>
              </a:buClr>
              <a:buSzPts val="1800"/>
              <a:buFont typeface="Roboto"/>
              <a:buChar char="●"/>
            </a:pPr>
            <a:r>
              <a:rPr lang="fr-CA">
                <a:solidFill>
                  <a:schemeClr val="dk1"/>
                </a:solidFill>
              </a:rPr>
              <a:t>Encourage l’empathie pour les personnes qui visitent vos pages</a:t>
            </a:r>
          </a:p>
          <a:p>
            <a:pPr marL="457200" lvl="0" indent="-342900" algn="l" rtl="0">
              <a:spcBef>
                <a:spcPts val="1200"/>
              </a:spcBef>
              <a:spcAft>
                <a:spcPts val="0"/>
              </a:spcAft>
              <a:buClr>
                <a:schemeClr val="dk1"/>
              </a:buClr>
              <a:buSzPts val="1800"/>
              <a:buFont typeface="Roboto"/>
              <a:buChar char="●"/>
            </a:pPr>
            <a:r>
              <a:rPr lang="fr-CA">
                <a:solidFill>
                  <a:schemeClr val="dk1"/>
                </a:solidFill>
              </a:rPr>
              <a:t>Offre un moyen peu coûteux de comprendre les besoins des utilisateurs</a:t>
            </a:r>
          </a:p>
          <a:p>
            <a:pPr marL="914400" lvl="1" indent="-317500" algn="l" rtl="0">
              <a:spcBef>
                <a:spcPts val="1000"/>
              </a:spcBef>
              <a:spcAft>
                <a:spcPts val="0"/>
              </a:spcAft>
              <a:buClr>
                <a:schemeClr val="dk1"/>
              </a:buClr>
              <a:buSzPts val="1400"/>
              <a:buFont typeface="Roboto"/>
              <a:buChar char="●"/>
            </a:pPr>
            <a:r>
              <a:rPr lang="fr-CA">
                <a:solidFill>
                  <a:schemeClr val="dk1"/>
                </a:solidFill>
              </a:rPr>
              <a:t>Et des données probantes en temps réel et à fort impact lorsque vos pages </a:t>
            </a:r>
            <a:r>
              <a:rPr lang="fr-CA" i="1">
                <a:solidFill>
                  <a:schemeClr val="dk1"/>
                </a:solidFill>
              </a:rPr>
              <a:t>ne répondent pas</a:t>
            </a:r>
            <a:r>
              <a:rPr lang="fr-CA">
                <a:solidFill>
                  <a:schemeClr val="dk1"/>
                </a:solidFill>
              </a:rPr>
              <a:t> à ces besoins</a:t>
            </a:r>
          </a:p>
          <a:p>
            <a:pPr marL="457200" lvl="0" indent="-342900" algn="l" rtl="0">
              <a:spcBef>
                <a:spcPts val="1000"/>
              </a:spcBef>
              <a:spcAft>
                <a:spcPts val="0"/>
              </a:spcAft>
              <a:buClr>
                <a:schemeClr val="dk1"/>
              </a:buClr>
              <a:buSzPts val="1800"/>
              <a:buFont typeface="Roboto"/>
              <a:buChar char="●"/>
            </a:pPr>
            <a:r>
              <a:rPr lang="fr-CA">
                <a:solidFill>
                  <a:schemeClr val="dk1"/>
                </a:solidFill>
              </a:rPr>
              <a:t>Fournit une justification de l’investissement dans la maintenance du contenu</a:t>
            </a:r>
          </a:p>
          <a:p>
            <a:pPr marL="914400" lvl="1" indent="-342900" algn="l" rtl="0">
              <a:spcBef>
                <a:spcPts val="1000"/>
              </a:spcBef>
              <a:spcAft>
                <a:spcPts val="0"/>
              </a:spcAft>
              <a:buClr>
                <a:schemeClr val="dk1"/>
              </a:buClr>
              <a:buSzPts val="1800"/>
              <a:buFont typeface="Roboto"/>
              <a:buChar char="●"/>
            </a:pPr>
            <a:r>
              <a:rPr lang="fr-CA">
                <a:solidFill>
                  <a:schemeClr val="dk1"/>
                </a:solidFill>
              </a:rPr>
              <a:t>Démontre la valeur d’effectuer des améliorations itératives </a:t>
            </a:r>
          </a:p>
          <a:p>
            <a:pPr marL="914400" lvl="1" indent="-342900" algn="l" rtl="0">
              <a:spcBef>
                <a:spcPts val="1000"/>
              </a:spcBef>
              <a:spcAft>
                <a:spcPts val="0"/>
              </a:spcAft>
              <a:buClr>
                <a:schemeClr val="dk1"/>
              </a:buClr>
              <a:buSzPts val="1800"/>
              <a:buFont typeface="Roboto"/>
              <a:buChar char="●"/>
            </a:pPr>
            <a:r>
              <a:rPr lang="fr-CA">
                <a:solidFill>
                  <a:schemeClr val="dk1"/>
                </a:solidFill>
              </a:rPr>
              <a:t>Contrecarre la culture de publication et d’oubli</a:t>
            </a:r>
          </a:p>
          <a:p>
            <a:pPr marL="914400" lvl="1" indent="-342900" algn="l" rtl="0">
              <a:spcBef>
                <a:spcPts val="1000"/>
              </a:spcBef>
              <a:spcAft>
                <a:spcPts val="0"/>
              </a:spcAft>
              <a:buClr>
                <a:schemeClr val="dk1"/>
              </a:buClr>
              <a:buSzPts val="1800"/>
              <a:buFont typeface="Roboto"/>
              <a:buChar char="●"/>
            </a:pPr>
            <a:r>
              <a:rPr lang="fr-CA">
                <a:solidFill>
                  <a:schemeClr val="dk1"/>
                </a:solidFill>
              </a:rPr>
              <a:t>Sensibilise davantage les auteurs de contenu à la nécessité de gérer le contenu accessible au public tout au long de son cycle de vie.</a:t>
            </a:r>
          </a:p>
          <a:p>
            <a:pPr marL="457200" lvl="0" indent="0" algn="l" rtl="0">
              <a:spcBef>
                <a:spcPts val="1200"/>
              </a:spcBef>
              <a:spcAft>
                <a:spcPts val="0"/>
              </a:spcAft>
              <a:buNone/>
            </a:pPr>
            <a:endParaRPr>
              <a:solidFill>
                <a:schemeClr val="dk1"/>
              </a:solidFill>
            </a:endParaRPr>
          </a:p>
          <a:p>
            <a:pPr marL="457200" lvl="0" indent="0" algn="l" rtl="0">
              <a:spcBef>
                <a:spcPts val="1200"/>
              </a:spcBef>
              <a:spcAft>
                <a:spcPts val="0"/>
              </a:spcAft>
              <a:buNone/>
            </a:pPr>
            <a:endParaRPr sz="900">
              <a:solidFill>
                <a:schemeClr val="dk1"/>
              </a:solidFill>
              <a:latin typeface="Helvetica Neue"/>
              <a:ea typeface="Helvetica Neue"/>
              <a:cs typeface="Helvetica Neue"/>
              <a:sym typeface="Helvetica Neue"/>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6"/>
          <p:cNvSpPr txBox="1">
            <a:spLocks noGrp="1"/>
          </p:cNvSpPr>
          <p:nvPr>
            <p:ph type="title"/>
          </p:nvPr>
        </p:nvSpPr>
        <p:spPr>
          <a:xfrm>
            <a:off x="178125" y="260300"/>
            <a:ext cx="89658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CA"/>
              <a:t>Façons d’utiliser la rétroaction pour l’amélioration continue</a:t>
            </a:r>
          </a:p>
        </p:txBody>
      </p:sp>
      <p:sp>
        <p:nvSpPr>
          <p:cNvPr id="98" name="Google Shape;98;p16"/>
          <p:cNvSpPr txBox="1"/>
          <p:nvPr/>
        </p:nvSpPr>
        <p:spPr>
          <a:xfrm>
            <a:off x="723500" y="933975"/>
            <a:ext cx="6143400" cy="3268200"/>
          </a:xfrm>
          <a:prstGeom prst="rect">
            <a:avLst/>
          </a:prstGeom>
          <a:noFill/>
          <a:ln>
            <a:noFill/>
          </a:ln>
        </p:spPr>
        <p:txBody>
          <a:bodyPr spcFirstLastPara="1" wrap="square" lIns="91425" tIns="91425" rIns="91425" bIns="91425" anchor="t" anchorCtr="0">
            <a:spAutoFit/>
          </a:bodyPr>
          <a:lstStyle/>
          <a:p>
            <a:pPr marL="457200" lvl="0" indent="-381000" algn="l" rtl="0">
              <a:spcBef>
                <a:spcPts val="0"/>
              </a:spcBef>
              <a:spcAft>
                <a:spcPts val="0"/>
              </a:spcAft>
              <a:buSzPts val="2400"/>
              <a:buFont typeface="Roboto"/>
              <a:buChar char="●"/>
            </a:pPr>
            <a:r>
              <a:rPr lang="fr-CA" sz="2400" b="1">
                <a:latin typeface="Roboto"/>
                <a:ea typeface="Roboto"/>
                <a:cs typeface="Roboto"/>
                <a:sym typeface="Roboto"/>
              </a:rPr>
              <a:t>Planifier et prioriser le travail</a:t>
            </a:r>
            <a:r>
              <a:rPr lang="fr-CA" sz="2400">
                <a:latin typeface="Roboto"/>
                <a:ea typeface="Roboto"/>
                <a:cs typeface="Roboto"/>
                <a:sym typeface="Roboto"/>
              </a:rPr>
              <a:t> Déterminer les tâches ou les pages qui suscitent le plus de rétroaction négative</a:t>
            </a:r>
            <a:br>
              <a:rPr lang="fr-CA" sz="2400">
                <a:latin typeface="Roboto"/>
                <a:ea typeface="Roboto"/>
                <a:cs typeface="Roboto"/>
                <a:sym typeface="Roboto"/>
              </a:rPr>
            </a:br>
            <a:r>
              <a:rPr lang="fr-CA" sz="2400">
                <a:latin typeface="Roboto"/>
                <a:ea typeface="Roboto"/>
                <a:cs typeface="Roboto"/>
                <a:sym typeface="Roboto"/>
              </a:rPr>
              <a:t/>
            </a:r>
            <a:br>
              <a:rPr lang="fr-CA" sz="2400">
                <a:latin typeface="Roboto"/>
                <a:ea typeface="Roboto"/>
                <a:cs typeface="Roboto"/>
                <a:sym typeface="Roboto"/>
              </a:rPr>
            </a:br>
            <a:endParaRPr lang="fr-CA" sz="2400">
              <a:latin typeface="Roboto"/>
              <a:ea typeface="Roboto"/>
              <a:cs typeface="Roboto"/>
              <a:sym typeface="Roboto"/>
            </a:endParaRPr>
          </a:p>
          <a:p>
            <a:pPr marL="457200" lvl="0" indent="-381000" algn="l" rtl="0">
              <a:spcBef>
                <a:spcPts val="1000"/>
              </a:spcBef>
              <a:spcAft>
                <a:spcPts val="1000"/>
              </a:spcAft>
              <a:buSzPts val="2400"/>
              <a:buFont typeface="Roboto"/>
              <a:buChar char="●"/>
            </a:pPr>
            <a:r>
              <a:rPr lang="fr-CA" sz="2400" b="1">
                <a:latin typeface="Roboto"/>
                <a:ea typeface="Roboto"/>
                <a:cs typeface="Roboto"/>
                <a:sym typeface="Roboto"/>
              </a:rPr>
              <a:t>Scénarios de tests de convivialité</a:t>
            </a:r>
            <a:r>
              <a:rPr lang="fr-CA" sz="2400">
                <a:latin typeface="Roboto"/>
                <a:ea typeface="Roboto"/>
                <a:cs typeface="Roboto"/>
                <a:sym typeface="Roboto"/>
              </a:rPr>
              <a:t> Scénarios prêts à l’emploi pour les tests de convivialité fondés sur des exemples réels </a:t>
            </a:r>
          </a:p>
        </p:txBody>
      </p:sp>
      <p:pic>
        <p:nvPicPr>
          <p:cNvPr id="99" name="Google Shape;99;p16"/>
          <p:cNvPicPr preferRelativeResize="0"/>
          <p:nvPr/>
        </p:nvPicPr>
        <p:blipFill>
          <a:blip r:embed="rId3">
            <a:alphaModFix/>
          </a:blip>
          <a:stretch>
            <a:fillRect/>
          </a:stretch>
        </p:blipFill>
        <p:spPr>
          <a:xfrm>
            <a:off x="7056025" y="2790225"/>
            <a:ext cx="1785725" cy="1785725"/>
          </a:xfrm>
          <a:prstGeom prst="rect">
            <a:avLst/>
          </a:prstGeom>
          <a:noFill/>
          <a:ln>
            <a:noFill/>
          </a:ln>
        </p:spPr>
      </p:pic>
      <p:pic>
        <p:nvPicPr>
          <p:cNvPr id="100" name="Google Shape;100;p16"/>
          <p:cNvPicPr preferRelativeResize="0"/>
          <p:nvPr/>
        </p:nvPicPr>
        <p:blipFill>
          <a:blip r:embed="rId4">
            <a:alphaModFix/>
          </a:blip>
          <a:stretch>
            <a:fillRect/>
          </a:stretch>
        </p:blipFill>
        <p:spPr>
          <a:xfrm>
            <a:off x="7079975" y="641600"/>
            <a:ext cx="1685575" cy="16855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7"/>
          <p:cNvSpPr txBox="1">
            <a:spLocks noGrp="1"/>
          </p:cNvSpPr>
          <p:nvPr>
            <p:ph type="title"/>
          </p:nvPr>
        </p:nvSpPr>
        <p:spPr>
          <a:xfrm>
            <a:off x="178125" y="2603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CA"/>
              <a:t>Types de soutien à la rétroaction</a:t>
            </a:r>
          </a:p>
        </p:txBody>
      </p:sp>
      <p:sp>
        <p:nvSpPr>
          <p:cNvPr id="106" name="Google Shape;106;p17"/>
          <p:cNvSpPr txBox="1"/>
          <p:nvPr/>
        </p:nvSpPr>
        <p:spPr>
          <a:xfrm>
            <a:off x="292350" y="1963972"/>
            <a:ext cx="8279156" cy="2769959"/>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Font typeface="Roboto"/>
              <a:buChar char="●"/>
            </a:pPr>
            <a:r>
              <a:rPr lang="fr-CA" b="1" dirty="0">
                <a:latin typeface="Roboto"/>
                <a:ea typeface="Roboto"/>
                <a:cs typeface="Roboto"/>
                <a:sym typeface="Roboto"/>
              </a:rPr>
              <a:t>Type 1 :</a:t>
            </a:r>
            <a:r>
              <a:rPr lang="fr-CA" dirty="0">
                <a:latin typeface="Roboto"/>
                <a:ea typeface="Roboto"/>
                <a:cs typeface="Roboto"/>
                <a:sym typeface="Roboto"/>
              </a:rPr>
              <a:t> recueillir uniquement les oui par rapport aux non. Il pourrait être utile pour suivre les tendances. </a:t>
            </a:r>
          </a:p>
          <a:p>
            <a:pPr marL="457200" lvl="0" indent="0" algn="l" rtl="0">
              <a:spcBef>
                <a:spcPts val="0"/>
              </a:spcBef>
              <a:spcAft>
                <a:spcPts val="0"/>
              </a:spcAft>
              <a:buNone/>
            </a:pPr>
            <a:endParaRPr dirty="0">
              <a:latin typeface="Roboto"/>
              <a:ea typeface="Roboto"/>
              <a:cs typeface="Roboto"/>
              <a:sym typeface="Roboto"/>
            </a:endParaRPr>
          </a:p>
          <a:p>
            <a:pPr marL="457200" lvl="0" indent="-317500" algn="l" rtl="0">
              <a:spcBef>
                <a:spcPts val="0"/>
              </a:spcBef>
              <a:spcAft>
                <a:spcPts val="0"/>
              </a:spcAft>
              <a:buSzPts val="1400"/>
              <a:buFont typeface="Roboto"/>
              <a:buChar char="●"/>
            </a:pPr>
            <a:r>
              <a:rPr lang="fr-CA" b="1" dirty="0">
                <a:latin typeface="Roboto"/>
                <a:ea typeface="Roboto"/>
                <a:cs typeface="Roboto"/>
                <a:sym typeface="Roboto"/>
              </a:rPr>
              <a:t>Type 2 :</a:t>
            </a:r>
            <a:r>
              <a:rPr lang="fr-CA" dirty="0">
                <a:latin typeface="Roboto"/>
                <a:ea typeface="Roboto"/>
                <a:cs typeface="Roboto"/>
                <a:sym typeface="Roboto"/>
              </a:rPr>
              <a:t> recueillir les oui par rapport aux non ET des commentaires en texte libre. Le texte est enregistré dans notre base de données et la rétroaction brute est disponible dans la </a:t>
            </a:r>
            <a:r>
              <a:rPr lang="fr-CA" u="sng" dirty="0">
                <a:solidFill>
                  <a:srgbClr val="0097A7"/>
                </a:solidFill>
                <a:latin typeface="Roboto"/>
                <a:ea typeface="Roboto"/>
                <a:cs typeface="Roboto"/>
                <a:sym typeface="Roboto"/>
                <a:hlinkClick r:id="rId3">
                  <a:extLst>
                    <a:ext uri="{A12FA001-AC4F-418D-AE19-62706E023703}">
                      <ahyp:hlinkClr xmlns:ahyp="http://schemas.microsoft.com/office/drawing/2018/hyperlinkcolor" xmlns="" val="tx"/>
                    </a:ext>
                  </a:extLst>
                </a:hlinkClick>
              </a:rPr>
              <a:t>base de données de rétroaction.</a:t>
            </a:r>
            <a:r>
              <a:rPr lang="fr-CA" dirty="0">
                <a:latin typeface="Roboto"/>
                <a:ea typeface="Roboto"/>
                <a:cs typeface="Roboto"/>
                <a:sym typeface="Roboto"/>
              </a:rPr>
              <a:t> L’analyse est effectuée localement par les ministères (sans </a:t>
            </a:r>
            <a:r>
              <a:rPr lang="fr-CA" dirty="0" err="1">
                <a:latin typeface="Roboto"/>
                <a:ea typeface="Roboto"/>
                <a:cs typeface="Roboto"/>
                <a:sym typeface="Roboto"/>
              </a:rPr>
              <a:t>AirTable</a:t>
            </a:r>
            <a:r>
              <a:rPr lang="fr-CA" dirty="0">
                <a:latin typeface="Roboto"/>
                <a:ea typeface="Roboto"/>
                <a:cs typeface="Roboto"/>
                <a:sym typeface="Roboto"/>
              </a:rPr>
              <a:t>, sans rétroaction par page et par groupe, sans processus d’apprentissage automatique)</a:t>
            </a:r>
          </a:p>
          <a:p>
            <a:pPr marL="457200" lvl="0" indent="0" algn="l" rtl="0">
              <a:spcBef>
                <a:spcPts val="0"/>
              </a:spcBef>
              <a:spcAft>
                <a:spcPts val="0"/>
              </a:spcAft>
              <a:buNone/>
            </a:pPr>
            <a:endParaRPr dirty="0">
              <a:latin typeface="Roboto"/>
              <a:ea typeface="Roboto"/>
              <a:cs typeface="Roboto"/>
              <a:sym typeface="Roboto"/>
            </a:endParaRPr>
          </a:p>
          <a:p>
            <a:pPr marL="457200" lvl="0" indent="-317500" algn="l" rtl="0">
              <a:spcBef>
                <a:spcPts val="0"/>
              </a:spcBef>
              <a:spcAft>
                <a:spcPts val="0"/>
              </a:spcAft>
              <a:buSzPts val="1400"/>
              <a:buFont typeface="Roboto"/>
              <a:buChar char="●"/>
            </a:pPr>
            <a:r>
              <a:rPr lang="fr-CA" b="1" dirty="0">
                <a:latin typeface="Roboto"/>
                <a:ea typeface="Roboto"/>
                <a:cs typeface="Roboto"/>
                <a:sym typeface="Roboto"/>
              </a:rPr>
              <a:t>Type 3 :</a:t>
            </a:r>
            <a:r>
              <a:rPr lang="fr-CA" dirty="0">
                <a:latin typeface="Roboto"/>
                <a:ea typeface="Roboto"/>
                <a:cs typeface="Roboto"/>
                <a:sym typeface="Roboto"/>
              </a:rPr>
              <a:t> les données sont consignées dans une base de données </a:t>
            </a:r>
            <a:r>
              <a:rPr lang="fr-CA" dirty="0" err="1">
                <a:latin typeface="Roboto"/>
                <a:ea typeface="Roboto"/>
                <a:cs typeface="Roboto"/>
                <a:sym typeface="Roboto"/>
              </a:rPr>
              <a:t>Airtable</a:t>
            </a:r>
            <a:r>
              <a:rPr lang="fr-CA" dirty="0">
                <a:latin typeface="Roboto"/>
                <a:ea typeface="Roboto"/>
                <a:cs typeface="Roboto"/>
                <a:sym typeface="Roboto"/>
              </a:rPr>
              <a:t> à des fins de manipulation et d’analyse, et l’apprentissage automatique peut être utilisé pour ajouter un étiquetage automatique. Les données sont disponibles dans </a:t>
            </a:r>
            <a:r>
              <a:rPr lang="fr-CA" u="sng" dirty="0">
                <a:solidFill>
                  <a:srgbClr val="0097A7"/>
                </a:solidFill>
                <a:latin typeface="Roboto"/>
                <a:ea typeface="Roboto"/>
                <a:cs typeface="Roboto"/>
                <a:sym typeface="Roboto"/>
                <a:hlinkClick r:id="rId4">
                  <a:extLst>
                    <a:ext uri="{A12FA001-AC4F-418D-AE19-62706E023703}">
                      <ahyp:hlinkClr xmlns:ahyp="http://schemas.microsoft.com/office/drawing/2018/hyperlinkcolor" xmlns="" val="tx"/>
                    </a:ext>
                  </a:extLst>
                </a:hlinkClick>
              </a:rPr>
              <a:t>la section Rétroaction par page et par groupe</a:t>
            </a:r>
            <a:r>
              <a:rPr lang="fr-CA" dirty="0">
                <a:latin typeface="Roboto"/>
                <a:ea typeface="Roboto"/>
                <a:cs typeface="Roboto"/>
                <a:sym typeface="Roboto"/>
              </a:rPr>
              <a:t>. Réservé aux principales tâches de Canada.ca. </a:t>
            </a:r>
          </a:p>
        </p:txBody>
      </p:sp>
      <p:pic>
        <p:nvPicPr>
          <p:cNvPr id="107" name="Google Shape;107;p17"/>
          <p:cNvPicPr preferRelativeResize="0"/>
          <p:nvPr/>
        </p:nvPicPr>
        <p:blipFill>
          <a:blip r:embed="rId5">
            <a:alphaModFix/>
          </a:blip>
          <a:stretch>
            <a:fillRect/>
          </a:stretch>
        </p:blipFill>
        <p:spPr>
          <a:xfrm>
            <a:off x="292350" y="877575"/>
            <a:ext cx="5553075" cy="866775"/>
          </a:xfrm>
          <a:prstGeom prst="rect">
            <a:avLst/>
          </a:prstGeom>
          <a:noFill/>
          <a:ln>
            <a:noFill/>
          </a:ln>
          <a:effectLst>
            <a:outerShdw blurRad="85725" dist="66675" dir="5400000" algn="bl" rotWithShape="0">
              <a:srgbClr val="000000">
                <a:alpha val="50000"/>
              </a:srgbClr>
            </a:outerShdw>
          </a:effectLst>
        </p:spPr>
      </p:pic>
      <p:sp>
        <p:nvSpPr>
          <p:cNvPr id="108" name="Google Shape;108;p17"/>
          <p:cNvSpPr/>
          <p:nvPr/>
        </p:nvSpPr>
        <p:spPr>
          <a:xfrm>
            <a:off x="360175" y="2581033"/>
            <a:ext cx="8338550" cy="1005007"/>
          </a:xfrm>
          <a:prstGeom prst="roundRect">
            <a:avLst>
              <a:gd name="adj" fmla="val 16667"/>
            </a:avLst>
          </a:prstGeom>
          <a:noFill/>
          <a:ln w="28575" cap="flat" cmpd="sng">
            <a:solidFill>
              <a:srgbClr val="0097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8"/>
          <p:cNvSpPr txBox="1">
            <a:spLocks noGrp="1"/>
          </p:cNvSpPr>
          <p:nvPr>
            <p:ph type="title"/>
          </p:nvPr>
        </p:nvSpPr>
        <p:spPr>
          <a:xfrm>
            <a:off x="178125" y="2697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CA"/>
              <a:t>Prioriser et « projetiser » l’utilisation de l’outil</a:t>
            </a:r>
          </a:p>
        </p:txBody>
      </p:sp>
      <p:sp>
        <p:nvSpPr>
          <p:cNvPr id="114" name="Google Shape;114;p18"/>
          <p:cNvSpPr txBox="1">
            <a:spLocks noGrp="1"/>
          </p:cNvSpPr>
          <p:nvPr>
            <p:ph type="body" idx="1"/>
          </p:nvPr>
        </p:nvSpPr>
        <p:spPr>
          <a:xfrm>
            <a:off x="178125" y="9042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fr-CA"/>
              <a:t>Le mettre en œuvre sur les principales pages de la tâche ou sur les pages où les problèmes sont connus.</a:t>
            </a:r>
          </a:p>
          <a:p>
            <a:pPr marL="457200" lvl="0" indent="-342900" algn="l" rtl="0">
              <a:spcBef>
                <a:spcPts val="1000"/>
              </a:spcBef>
              <a:spcAft>
                <a:spcPts val="0"/>
              </a:spcAft>
              <a:buSzPts val="1800"/>
              <a:buChar char="●"/>
            </a:pPr>
            <a:r>
              <a:rPr lang="fr-CA"/>
              <a:t>Affectation des ressources</a:t>
            </a:r>
          </a:p>
          <a:p>
            <a:pPr marL="914400" lvl="1" indent="-317500" algn="l" rtl="0">
              <a:spcBef>
                <a:spcPts val="1000"/>
              </a:spcBef>
              <a:spcAft>
                <a:spcPts val="0"/>
              </a:spcAft>
              <a:buSzPts val="1400"/>
              <a:buChar char="○"/>
            </a:pPr>
            <a:r>
              <a:rPr lang="fr-CA"/>
              <a:t>Examiner et analyser régulièrement la rétroaction pendant un certain temps</a:t>
            </a:r>
          </a:p>
          <a:p>
            <a:pPr marL="914400" lvl="1" indent="-317500" algn="l" rtl="0">
              <a:spcBef>
                <a:spcPts val="1000"/>
              </a:spcBef>
              <a:spcAft>
                <a:spcPts val="0"/>
              </a:spcAft>
              <a:buSzPts val="1400"/>
              <a:buChar char="○"/>
            </a:pPr>
            <a:r>
              <a:rPr lang="fr-CA"/>
              <a:t>Catégoriser, analyser, déterminer et mettre en œuvre les améliorations</a:t>
            </a:r>
          </a:p>
          <a:p>
            <a:pPr marL="914400" lvl="1" indent="-317500" algn="l" rtl="0">
              <a:spcBef>
                <a:spcPts val="1000"/>
              </a:spcBef>
              <a:spcAft>
                <a:spcPts val="0"/>
              </a:spcAft>
              <a:buSzPts val="1400"/>
              <a:buChar char="○"/>
            </a:pPr>
            <a:r>
              <a:rPr lang="fr-CA"/>
              <a:t>Faire rapport sur les questions et les tendances en matière de rétroaction</a:t>
            </a:r>
          </a:p>
          <a:p>
            <a:pPr marL="457200" lvl="0" indent="-342900" algn="l" rtl="0">
              <a:spcBef>
                <a:spcPts val="1000"/>
              </a:spcBef>
              <a:spcAft>
                <a:spcPts val="0"/>
              </a:spcAft>
              <a:buClr>
                <a:schemeClr val="dk1"/>
              </a:buClr>
              <a:buSzPts val="1800"/>
              <a:buChar char="●"/>
            </a:pPr>
            <a:r>
              <a:rPr lang="fr-CA">
                <a:solidFill>
                  <a:schemeClr val="dk1"/>
                </a:solidFill>
              </a:rPr>
              <a:t>Pour contrôler l’effort requis, contrôler le volume</a:t>
            </a:r>
          </a:p>
          <a:p>
            <a:pPr marL="914400" lvl="1" indent="-317500" algn="l" rtl="0">
              <a:spcBef>
                <a:spcPts val="1000"/>
              </a:spcBef>
              <a:spcAft>
                <a:spcPts val="0"/>
              </a:spcAft>
              <a:buClr>
                <a:schemeClr val="dk1"/>
              </a:buClr>
              <a:buSzPts val="1400"/>
              <a:buChar char="○"/>
            </a:pPr>
            <a:r>
              <a:rPr lang="fr-CA">
                <a:solidFill>
                  <a:schemeClr val="dk1"/>
                </a:solidFill>
              </a:rPr>
              <a:t>Le nombre de pages avec l’outil ajouté</a:t>
            </a:r>
          </a:p>
          <a:p>
            <a:pPr marL="914400" lvl="1" indent="-317500" algn="l" rtl="0">
              <a:spcBef>
                <a:spcPts val="1000"/>
              </a:spcBef>
              <a:spcAft>
                <a:spcPts val="0"/>
              </a:spcAft>
              <a:buClr>
                <a:schemeClr val="dk1"/>
              </a:buClr>
              <a:buSzPts val="1400"/>
              <a:buChar char="○"/>
            </a:pPr>
            <a:r>
              <a:rPr lang="fr-CA">
                <a:solidFill>
                  <a:schemeClr val="dk1"/>
                </a:solidFill>
              </a:rPr>
              <a:t>La période pendant laquelle les données sont recueillies</a:t>
            </a:r>
          </a:p>
          <a:p>
            <a:pPr marL="914400" lvl="1" indent="-317500" algn="l" rtl="0">
              <a:spcBef>
                <a:spcPts val="1000"/>
              </a:spcBef>
              <a:spcAft>
                <a:spcPts val="0"/>
              </a:spcAft>
              <a:buClr>
                <a:schemeClr val="dk1"/>
              </a:buClr>
              <a:buSzPts val="1400"/>
              <a:buChar char="○"/>
            </a:pPr>
            <a:r>
              <a:rPr lang="fr-CA"/>
              <a:t>Ne vaut pas la peine de recueillir des données si elles ne sont pas examinées et utilisées</a:t>
            </a:r>
          </a:p>
          <a:p>
            <a:pPr marL="0" lvl="0" indent="0" algn="l" rtl="0">
              <a:spcBef>
                <a:spcPts val="1000"/>
              </a:spcBef>
              <a:spcAft>
                <a:spcPts val="160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9"/>
          <p:cNvSpPr txBox="1">
            <a:spLocks noGrp="1"/>
          </p:cNvSpPr>
          <p:nvPr>
            <p:ph type="title"/>
          </p:nvPr>
        </p:nvSpPr>
        <p:spPr>
          <a:xfrm>
            <a:off x="178125" y="2603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CA"/>
              <a:t>Travailler avec le visualiseur de commentaires</a:t>
            </a:r>
          </a:p>
        </p:txBody>
      </p:sp>
      <p:grpSp>
        <p:nvGrpSpPr>
          <p:cNvPr id="120" name="Google Shape;120;p19"/>
          <p:cNvGrpSpPr/>
          <p:nvPr/>
        </p:nvGrpSpPr>
        <p:grpSpPr>
          <a:xfrm>
            <a:off x="444475" y="1549838"/>
            <a:ext cx="7245075" cy="2287925"/>
            <a:chOff x="500700" y="1427788"/>
            <a:chExt cx="7245075" cy="2287925"/>
          </a:xfrm>
        </p:grpSpPr>
        <p:pic>
          <p:nvPicPr>
            <p:cNvPr id="121" name="Google Shape;121;p19"/>
            <p:cNvPicPr preferRelativeResize="0"/>
            <p:nvPr/>
          </p:nvPicPr>
          <p:blipFill>
            <a:blip r:embed="rId3">
              <a:alphaModFix/>
            </a:blip>
            <a:stretch>
              <a:fillRect/>
            </a:stretch>
          </p:blipFill>
          <p:spPr>
            <a:xfrm>
              <a:off x="500700" y="1427788"/>
              <a:ext cx="7245075" cy="2287925"/>
            </a:xfrm>
            <a:prstGeom prst="rect">
              <a:avLst/>
            </a:prstGeom>
            <a:noFill/>
            <a:ln>
              <a:noFill/>
            </a:ln>
            <a:effectLst>
              <a:outerShdw blurRad="128588" dist="57150" dir="5400000" algn="bl" rotWithShape="0">
                <a:srgbClr val="000000">
                  <a:alpha val="50000"/>
                </a:srgbClr>
              </a:outerShdw>
            </a:effectLst>
          </p:spPr>
        </p:pic>
        <p:sp>
          <p:nvSpPr>
            <p:cNvPr id="122" name="Google Shape;122;p19"/>
            <p:cNvSpPr/>
            <p:nvPr/>
          </p:nvSpPr>
          <p:spPr>
            <a:xfrm>
              <a:off x="500700" y="2898050"/>
              <a:ext cx="697800" cy="220800"/>
            </a:xfrm>
            <a:prstGeom prst="roundRect">
              <a:avLst>
                <a:gd name="adj" fmla="val 16667"/>
              </a:avLst>
            </a:prstGeom>
            <a:noFill/>
            <a:ln w="28575" cap="flat" cmpd="sng">
              <a:solidFill>
                <a:srgbClr val="0097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9"/>
            <p:cNvSpPr/>
            <p:nvPr/>
          </p:nvSpPr>
          <p:spPr>
            <a:xfrm>
              <a:off x="4725725" y="2898050"/>
              <a:ext cx="842100" cy="220800"/>
            </a:xfrm>
            <a:prstGeom prst="roundRect">
              <a:avLst>
                <a:gd name="adj" fmla="val 16667"/>
              </a:avLst>
            </a:prstGeom>
            <a:noFill/>
            <a:ln w="28575" cap="flat" cmpd="sng">
              <a:solidFill>
                <a:srgbClr val="0097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4" name="Google Shape;124;p19"/>
          <p:cNvSpPr txBox="1">
            <a:spLocks noGrp="1"/>
          </p:cNvSpPr>
          <p:nvPr>
            <p:ph type="body" idx="1"/>
          </p:nvPr>
        </p:nvSpPr>
        <p:spPr>
          <a:xfrm>
            <a:off x="444475" y="950050"/>
            <a:ext cx="8520600" cy="671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fr-CA"/>
              <a:t>Filtrer les données à télécharger</a:t>
            </a:r>
          </a:p>
        </p:txBody>
      </p:sp>
      <p:pic>
        <p:nvPicPr>
          <p:cNvPr id="125" name="Google Shape;125;p19"/>
          <p:cNvPicPr preferRelativeResize="0"/>
          <p:nvPr/>
        </p:nvPicPr>
        <p:blipFill rotWithShape="1">
          <a:blip r:embed="rId4">
            <a:alphaModFix/>
          </a:blip>
          <a:srcRect b="64274"/>
          <a:stretch/>
        </p:blipFill>
        <p:spPr>
          <a:xfrm>
            <a:off x="444475" y="3910650"/>
            <a:ext cx="7986591" cy="925650"/>
          </a:xfrm>
          <a:prstGeom prst="rect">
            <a:avLst/>
          </a:prstGeom>
          <a:noFill/>
          <a:ln>
            <a:noFill/>
          </a:ln>
          <a:effectLst>
            <a:outerShdw blurRad="71438" dist="47625" dir="5400000" algn="bl" rotWithShape="0">
              <a:srgbClr val="000000">
                <a:alpha val="50000"/>
              </a:srgbClr>
            </a:outerShdw>
          </a:effectLst>
        </p:spPr>
      </p:pic>
      <p:sp>
        <p:nvSpPr>
          <p:cNvPr id="126" name="Google Shape;126;p19"/>
          <p:cNvSpPr/>
          <p:nvPr/>
        </p:nvSpPr>
        <p:spPr>
          <a:xfrm>
            <a:off x="6201050" y="4554600"/>
            <a:ext cx="1376100" cy="218100"/>
          </a:xfrm>
          <a:prstGeom prst="roundRect">
            <a:avLst>
              <a:gd name="adj" fmla="val 16667"/>
            </a:avLst>
          </a:prstGeom>
          <a:noFill/>
          <a:ln w="28575" cap="flat" cmpd="sng">
            <a:solidFill>
              <a:srgbClr val="0097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9"/>
          <p:cNvSpPr/>
          <p:nvPr/>
        </p:nvSpPr>
        <p:spPr>
          <a:xfrm>
            <a:off x="5637475" y="683812"/>
            <a:ext cx="3450866" cy="572494"/>
          </a:xfrm>
          <a:prstGeom prst="wedgeRectCallout">
            <a:avLst>
              <a:gd name="adj1" fmla="val -45762"/>
              <a:gd name="adj2" fmla="val 104373"/>
            </a:avLst>
          </a:prstGeom>
          <a:solidFill>
            <a:srgbClr val="D0E0E3"/>
          </a:solidFill>
          <a:ln w="28575" cap="flat" cmpd="sng">
            <a:solidFill>
              <a:srgbClr val="0097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100" dirty="0">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fr-CA" sz="1100" b="1" dirty="0">
                <a:latin typeface="Roboto"/>
                <a:ea typeface="Roboto"/>
                <a:cs typeface="Roboto"/>
                <a:sym typeface="Roboto"/>
              </a:rPr>
              <a:t>Justificatifs d’ouverture de session</a:t>
            </a:r>
            <a:r>
              <a:rPr lang="fr-CA" sz="1100" dirty="0">
                <a:latin typeface="Roboto"/>
                <a:ea typeface="Roboto"/>
                <a:cs typeface="Roboto"/>
                <a:sym typeface="Roboto"/>
              </a:rPr>
              <a:t/>
            </a:r>
            <a:br>
              <a:rPr lang="fr-CA" sz="1100" dirty="0">
                <a:latin typeface="Roboto"/>
                <a:ea typeface="Roboto"/>
                <a:cs typeface="Roboto"/>
                <a:sym typeface="Roboto"/>
              </a:rPr>
            </a:br>
            <a:r>
              <a:rPr lang="fr-CA" sz="1100" dirty="0">
                <a:latin typeface="Roboto"/>
                <a:ea typeface="Roboto"/>
                <a:cs typeface="Roboto"/>
                <a:sym typeface="Roboto"/>
              </a:rPr>
              <a:t>Nom d’utilisateur : feedback-retroaction@canada.ca</a:t>
            </a:r>
          </a:p>
          <a:p>
            <a:pPr marL="0" lvl="0" indent="0" algn="l" rtl="0">
              <a:spcBef>
                <a:spcPts val="0"/>
              </a:spcBef>
              <a:spcAft>
                <a:spcPts val="0"/>
              </a:spcAft>
              <a:buNone/>
            </a:pPr>
            <a:r>
              <a:rPr lang="fr-CA" sz="1100" dirty="0">
                <a:latin typeface="Roboto"/>
                <a:ea typeface="Roboto"/>
                <a:cs typeface="Roboto"/>
                <a:sym typeface="Roboto"/>
              </a:rPr>
              <a:t>Mot de passe : canada</a:t>
            </a:r>
            <a:br>
              <a:rPr lang="fr-CA" sz="1100" dirty="0">
                <a:latin typeface="Roboto"/>
                <a:ea typeface="Roboto"/>
                <a:cs typeface="Roboto"/>
                <a:sym typeface="Roboto"/>
              </a:rPr>
            </a:br>
            <a:endParaRPr lang="fr-CA" sz="1100" dirty="0">
              <a:latin typeface="Roboto"/>
              <a:ea typeface="Roboto"/>
              <a:cs typeface="Roboto"/>
              <a:sym typeface="Robot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0"/>
          <p:cNvSpPr txBox="1">
            <a:spLocks noGrp="1"/>
          </p:cNvSpPr>
          <p:nvPr>
            <p:ph type="title"/>
          </p:nvPr>
        </p:nvSpPr>
        <p:spPr>
          <a:xfrm>
            <a:off x="178125" y="2603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CA"/>
              <a:t>Tous les champs de données peuvent être consultés à l’aide du visualiseur</a:t>
            </a:r>
          </a:p>
        </p:txBody>
      </p:sp>
      <p:grpSp>
        <p:nvGrpSpPr>
          <p:cNvPr id="133" name="Google Shape;133;p20"/>
          <p:cNvGrpSpPr/>
          <p:nvPr/>
        </p:nvGrpSpPr>
        <p:grpSpPr>
          <a:xfrm>
            <a:off x="265650" y="1336000"/>
            <a:ext cx="8345550" cy="2889196"/>
            <a:chOff x="265650" y="1336000"/>
            <a:chExt cx="8345550" cy="2889196"/>
          </a:xfrm>
        </p:grpSpPr>
        <p:grpSp>
          <p:nvGrpSpPr>
            <p:cNvPr id="134" name="Google Shape;134;p20"/>
            <p:cNvGrpSpPr/>
            <p:nvPr/>
          </p:nvGrpSpPr>
          <p:grpSpPr>
            <a:xfrm>
              <a:off x="265650" y="1336000"/>
              <a:ext cx="8345550" cy="2889196"/>
              <a:chOff x="265650" y="1336000"/>
              <a:chExt cx="8345550" cy="2889196"/>
            </a:xfrm>
          </p:grpSpPr>
          <p:pic>
            <p:nvPicPr>
              <p:cNvPr id="135" name="Google Shape;135;p20"/>
              <p:cNvPicPr preferRelativeResize="0"/>
              <p:nvPr/>
            </p:nvPicPr>
            <p:blipFill>
              <a:blip r:embed="rId3">
                <a:alphaModFix/>
              </a:blip>
              <a:stretch>
                <a:fillRect/>
              </a:stretch>
            </p:blipFill>
            <p:spPr>
              <a:xfrm>
                <a:off x="265650" y="1336000"/>
                <a:ext cx="8345550" cy="2889196"/>
              </a:xfrm>
              <a:prstGeom prst="rect">
                <a:avLst/>
              </a:prstGeom>
              <a:noFill/>
              <a:ln>
                <a:noFill/>
              </a:ln>
              <a:effectLst>
                <a:outerShdw blurRad="71438" dist="47625" dir="5400000" algn="bl" rotWithShape="0">
                  <a:srgbClr val="000000">
                    <a:alpha val="50000"/>
                  </a:srgbClr>
                </a:outerShdw>
              </a:effectLst>
            </p:spPr>
          </p:pic>
          <p:sp>
            <p:nvSpPr>
              <p:cNvPr id="136" name="Google Shape;136;p20"/>
              <p:cNvSpPr/>
              <p:nvPr/>
            </p:nvSpPr>
            <p:spPr>
              <a:xfrm>
                <a:off x="4779875" y="2051750"/>
                <a:ext cx="1434000" cy="246000"/>
              </a:xfrm>
              <a:prstGeom prst="roundRect">
                <a:avLst>
                  <a:gd name="adj" fmla="val 16667"/>
                </a:avLst>
              </a:prstGeom>
              <a:noFill/>
              <a:ln w="28575" cap="flat" cmpd="sng">
                <a:solidFill>
                  <a:srgbClr val="FECC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7" name="Google Shape;137;p20"/>
            <p:cNvSpPr/>
            <p:nvPr/>
          </p:nvSpPr>
          <p:spPr>
            <a:xfrm>
              <a:off x="4918175" y="2297750"/>
              <a:ext cx="1157400" cy="1784100"/>
            </a:xfrm>
            <a:prstGeom prst="mathMultiply">
              <a:avLst>
                <a:gd name="adj1" fmla="val 23520"/>
              </a:avLst>
            </a:prstGeom>
            <a:solidFill>
              <a:srgbClr val="FECC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Roboto"/>
                <a:ea typeface="Roboto"/>
                <a:cs typeface="Roboto"/>
                <a:sym typeface="Roboto"/>
              </a:endParaRPr>
            </a:p>
          </p:txBody>
        </p:sp>
      </p:grpSp>
      <p:sp>
        <p:nvSpPr>
          <p:cNvPr id="138" name="Google Shape;138;p20"/>
          <p:cNvSpPr/>
          <p:nvPr/>
        </p:nvSpPr>
        <p:spPr>
          <a:xfrm>
            <a:off x="2957025" y="4096625"/>
            <a:ext cx="1899300" cy="788400"/>
          </a:xfrm>
          <a:prstGeom prst="wedgeRectCallout">
            <a:avLst>
              <a:gd name="adj1" fmla="val 41293"/>
              <a:gd name="adj2" fmla="val -85008"/>
            </a:avLst>
          </a:prstGeom>
          <a:solidFill>
            <a:srgbClr val="D0E0E3"/>
          </a:solidFill>
          <a:ln w="28575" cap="flat" cmpd="sng">
            <a:solidFill>
              <a:srgbClr val="0097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fr-CA" sz="1100">
                <a:latin typeface="Roboto"/>
                <a:ea typeface="Roboto"/>
                <a:cs typeface="Roboto"/>
                <a:sym typeface="Roboto"/>
              </a:rPr>
              <a:t>Les données des mises en œuvre de type 2 ne seront pas étiquetées au préalable.</a:t>
            </a:r>
          </a:p>
        </p:txBody>
      </p:sp>
      <p:sp>
        <p:nvSpPr>
          <p:cNvPr id="139" name="Google Shape;139;p20"/>
          <p:cNvSpPr/>
          <p:nvPr/>
        </p:nvSpPr>
        <p:spPr>
          <a:xfrm>
            <a:off x="345775" y="2047500"/>
            <a:ext cx="1434000" cy="246000"/>
          </a:xfrm>
          <a:prstGeom prst="roundRect">
            <a:avLst>
              <a:gd name="adj" fmla="val 16667"/>
            </a:avLst>
          </a:prstGeom>
          <a:noFill/>
          <a:ln w="28575" cap="flat" cmpd="sng">
            <a:solidFill>
              <a:srgbClr val="0097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0"/>
          <p:cNvSpPr/>
          <p:nvPr/>
        </p:nvSpPr>
        <p:spPr>
          <a:xfrm>
            <a:off x="1838425" y="2047500"/>
            <a:ext cx="1434000" cy="246000"/>
          </a:xfrm>
          <a:prstGeom prst="roundRect">
            <a:avLst>
              <a:gd name="adj" fmla="val 16667"/>
            </a:avLst>
          </a:prstGeom>
          <a:noFill/>
          <a:ln w="28575" cap="flat" cmpd="sng">
            <a:solidFill>
              <a:srgbClr val="0097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0"/>
          <p:cNvSpPr/>
          <p:nvPr/>
        </p:nvSpPr>
        <p:spPr>
          <a:xfrm>
            <a:off x="3331075" y="2047500"/>
            <a:ext cx="1434000" cy="246000"/>
          </a:xfrm>
          <a:prstGeom prst="roundRect">
            <a:avLst>
              <a:gd name="adj" fmla="val 16667"/>
            </a:avLst>
          </a:prstGeom>
          <a:noFill/>
          <a:ln w="28575" cap="flat" cmpd="sng">
            <a:solidFill>
              <a:srgbClr val="0097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0"/>
          <p:cNvSpPr/>
          <p:nvPr/>
        </p:nvSpPr>
        <p:spPr>
          <a:xfrm>
            <a:off x="6281563" y="2049044"/>
            <a:ext cx="1434000" cy="246000"/>
          </a:xfrm>
          <a:prstGeom prst="roundRect">
            <a:avLst>
              <a:gd name="adj" fmla="val 16667"/>
            </a:avLst>
          </a:prstGeom>
          <a:noFill/>
          <a:ln w="28575" cap="flat" cmpd="sng">
            <a:solidFill>
              <a:srgbClr val="0097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1"/>
          <p:cNvSpPr txBox="1">
            <a:spLocks noGrp="1"/>
          </p:cNvSpPr>
          <p:nvPr>
            <p:ph type="title"/>
          </p:nvPr>
        </p:nvSpPr>
        <p:spPr>
          <a:xfrm>
            <a:off x="178125" y="2603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CA"/>
              <a:t>Comprendre la rétroaction</a:t>
            </a:r>
          </a:p>
          <a:p>
            <a:pPr marL="0" lvl="0" indent="0" algn="l" rtl="0">
              <a:spcBef>
                <a:spcPts val="0"/>
              </a:spcBef>
              <a:spcAft>
                <a:spcPts val="0"/>
              </a:spcAft>
              <a:buNone/>
            </a:pPr>
            <a:endParaRPr/>
          </a:p>
        </p:txBody>
      </p:sp>
      <p:pic>
        <p:nvPicPr>
          <p:cNvPr id="148" name="Google Shape;148;p21"/>
          <p:cNvPicPr preferRelativeResize="0"/>
          <p:nvPr/>
        </p:nvPicPr>
        <p:blipFill rotWithShape="1">
          <a:blip r:embed="rId3">
            <a:alphaModFix/>
          </a:blip>
          <a:srcRect l="13610" t="48382" r="54394" b="7123"/>
          <a:stretch/>
        </p:blipFill>
        <p:spPr>
          <a:xfrm>
            <a:off x="106625" y="1375775"/>
            <a:ext cx="2019050" cy="1577375"/>
          </a:xfrm>
          <a:prstGeom prst="rect">
            <a:avLst/>
          </a:prstGeom>
          <a:noFill/>
          <a:ln>
            <a:noFill/>
          </a:ln>
        </p:spPr>
      </p:pic>
      <p:pic>
        <p:nvPicPr>
          <p:cNvPr id="149" name="Google Shape;149;p21"/>
          <p:cNvPicPr preferRelativeResize="0"/>
          <p:nvPr/>
        </p:nvPicPr>
        <p:blipFill>
          <a:blip r:embed="rId4">
            <a:alphaModFix/>
          </a:blip>
          <a:stretch>
            <a:fillRect/>
          </a:stretch>
        </p:blipFill>
        <p:spPr>
          <a:xfrm>
            <a:off x="2147950" y="909200"/>
            <a:ext cx="2778800" cy="2500924"/>
          </a:xfrm>
          <a:prstGeom prst="rect">
            <a:avLst/>
          </a:prstGeom>
          <a:noFill/>
          <a:ln>
            <a:noFill/>
          </a:ln>
        </p:spPr>
      </p:pic>
      <p:pic>
        <p:nvPicPr>
          <p:cNvPr id="150" name="Google Shape;150;p21"/>
          <p:cNvPicPr preferRelativeResize="0"/>
          <p:nvPr/>
        </p:nvPicPr>
        <p:blipFill rotWithShape="1">
          <a:blip r:embed="rId5">
            <a:alphaModFix/>
          </a:blip>
          <a:srcRect r="5908"/>
          <a:stretch/>
        </p:blipFill>
        <p:spPr>
          <a:xfrm>
            <a:off x="7155526" y="1318075"/>
            <a:ext cx="1899675" cy="1577375"/>
          </a:xfrm>
          <a:prstGeom prst="rect">
            <a:avLst/>
          </a:prstGeom>
          <a:noFill/>
          <a:ln>
            <a:noFill/>
          </a:ln>
        </p:spPr>
      </p:pic>
      <p:pic>
        <p:nvPicPr>
          <p:cNvPr id="151" name="Google Shape;151;p21"/>
          <p:cNvPicPr preferRelativeResize="0"/>
          <p:nvPr/>
        </p:nvPicPr>
        <p:blipFill rotWithShape="1">
          <a:blip r:embed="rId6">
            <a:alphaModFix/>
          </a:blip>
          <a:srcRect l="8063" t="11293" r="60012" b="12557"/>
          <a:stretch/>
        </p:blipFill>
        <p:spPr>
          <a:xfrm>
            <a:off x="5314600" y="1579000"/>
            <a:ext cx="1593175" cy="1316450"/>
          </a:xfrm>
          <a:prstGeom prst="rect">
            <a:avLst/>
          </a:prstGeom>
          <a:noFill/>
          <a:ln>
            <a:noFill/>
          </a:ln>
        </p:spPr>
      </p:pic>
      <p:sp>
        <p:nvSpPr>
          <p:cNvPr id="152" name="Google Shape;152;p21"/>
          <p:cNvSpPr/>
          <p:nvPr/>
        </p:nvSpPr>
        <p:spPr>
          <a:xfrm>
            <a:off x="283825" y="3126750"/>
            <a:ext cx="1657200" cy="400200"/>
          </a:xfrm>
          <a:prstGeom prst="chevron">
            <a:avLst>
              <a:gd name="adj" fmla="val 50000"/>
            </a:avLst>
          </a:prstGeom>
          <a:solidFill>
            <a:srgbClr val="CFE2F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CA">
                <a:latin typeface="Roboto"/>
                <a:ea typeface="Roboto"/>
                <a:cs typeface="Roboto"/>
                <a:sym typeface="Roboto"/>
              </a:rPr>
              <a:t>Jeu de données</a:t>
            </a:r>
          </a:p>
        </p:txBody>
      </p:sp>
      <p:sp>
        <p:nvSpPr>
          <p:cNvPr id="153" name="Google Shape;153;p21"/>
          <p:cNvSpPr/>
          <p:nvPr/>
        </p:nvSpPr>
        <p:spPr>
          <a:xfrm>
            <a:off x="2385700" y="3126750"/>
            <a:ext cx="2128500" cy="400200"/>
          </a:xfrm>
          <a:prstGeom prst="chevron">
            <a:avLst>
              <a:gd name="adj" fmla="val 50000"/>
            </a:avLst>
          </a:prstGeom>
          <a:solidFill>
            <a:srgbClr val="9FC5E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CA">
                <a:latin typeface="Roboto"/>
                <a:ea typeface="Roboto"/>
                <a:cs typeface="Roboto"/>
                <a:sym typeface="Roboto"/>
              </a:rPr>
              <a:t>Trouver des modèles</a:t>
            </a:r>
          </a:p>
        </p:txBody>
      </p:sp>
      <p:sp>
        <p:nvSpPr>
          <p:cNvPr id="154" name="Google Shape;154;p21"/>
          <p:cNvSpPr/>
          <p:nvPr/>
        </p:nvSpPr>
        <p:spPr>
          <a:xfrm>
            <a:off x="5085776" y="3126750"/>
            <a:ext cx="1657200" cy="400200"/>
          </a:xfrm>
          <a:prstGeom prst="chevron">
            <a:avLst>
              <a:gd name="adj" fmla="val 50000"/>
            </a:avLst>
          </a:prstGeom>
          <a:solidFill>
            <a:srgbClr val="6FA8D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CA">
                <a:latin typeface="Roboto"/>
                <a:ea typeface="Roboto"/>
                <a:cs typeface="Roboto"/>
                <a:sym typeface="Roboto"/>
              </a:rPr>
              <a:t>Taxonomie</a:t>
            </a:r>
          </a:p>
        </p:txBody>
      </p:sp>
      <p:sp>
        <p:nvSpPr>
          <p:cNvPr id="155" name="Google Shape;155;p21"/>
          <p:cNvSpPr/>
          <p:nvPr/>
        </p:nvSpPr>
        <p:spPr>
          <a:xfrm>
            <a:off x="7155526" y="3126750"/>
            <a:ext cx="1988474" cy="400200"/>
          </a:xfrm>
          <a:prstGeom prst="chevron">
            <a:avLst>
              <a:gd name="adj" fmla="val 50000"/>
            </a:avLst>
          </a:prstGeom>
          <a:solidFill>
            <a:srgbClr val="3D85C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CA" dirty="0">
                <a:latin typeface="Roboto"/>
                <a:ea typeface="Roboto"/>
                <a:cs typeface="Roboto"/>
                <a:sym typeface="Roboto"/>
              </a:rPr>
              <a:t>Renseignements</a:t>
            </a:r>
          </a:p>
        </p:txBody>
      </p:sp>
      <p:pic>
        <p:nvPicPr>
          <p:cNvPr id="156" name="Google Shape;156;p21"/>
          <p:cNvPicPr preferRelativeResize="0"/>
          <p:nvPr/>
        </p:nvPicPr>
        <p:blipFill rotWithShape="1">
          <a:blip r:embed="rId7">
            <a:alphaModFix/>
          </a:blip>
          <a:srcRect l="44549"/>
          <a:stretch/>
        </p:blipFill>
        <p:spPr>
          <a:xfrm>
            <a:off x="4967275" y="3775125"/>
            <a:ext cx="2128500" cy="1181100"/>
          </a:xfrm>
          <a:prstGeom prst="rect">
            <a:avLst/>
          </a:prstGeom>
          <a:noFill/>
          <a:ln>
            <a:noFill/>
          </a:ln>
        </p:spPr>
      </p:pic>
    </p:spTree>
  </p:cSld>
  <p:clrMapOvr>
    <a:masterClrMapping/>
  </p:clrMapOvr>
</p:sld>
</file>

<file path=ppt/theme/theme1.xml><?xml version="1.0" encoding="utf-8"?>
<a:theme xmlns:a="http://schemas.openxmlformats.org/drawingml/2006/main" name="Optimization">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1111</Words>
  <Application>Microsoft Office PowerPoint</Application>
  <PresentationFormat>Affichage à l'écran (16:9)</PresentationFormat>
  <Paragraphs>217</Paragraphs>
  <Slides>19</Slides>
  <Notes>19</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19</vt:i4>
      </vt:variant>
    </vt:vector>
  </HeadingPairs>
  <TitlesOfParts>
    <vt:vector size="26" baseType="lpstr">
      <vt:lpstr>Helvetica Neue</vt:lpstr>
      <vt:lpstr>Barlow SemiBold</vt:lpstr>
      <vt:lpstr>Calibri</vt:lpstr>
      <vt:lpstr>Roboto</vt:lpstr>
      <vt:lpstr>Barlow Medium</vt:lpstr>
      <vt:lpstr>Arial</vt:lpstr>
      <vt:lpstr>Optimization</vt:lpstr>
      <vt:lpstr>Travailler avec les données de rétroaction des pages Des commentaires de l’utilisateur aux améliorations de conception</vt:lpstr>
      <vt:lpstr>Nouvel ajout à la suite existante d’outils d’analyse et de recherche</vt:lpstr>
      <vt:lpstr>Les données de rétroaction peuvent aider à relever les défis communs sur le Web</vt:lpstr>
      <vt:lpstr>Façons d’utiliser la rétroaction pour l’amélioration continue</vt:lpstr>
      <vt:lpstr>Types de soutien à la rétroaction</vt:lpstr>
      <vt:lpstr>Prioriser et « projetiser » l’utilisation de l’outil</vt:lpstr>
      <vt:lpstr>Travailler avec le visualiseur de commentaires</vt:lpstr>
      <vt:lpstr>Tous les champs de données peuvent être consultés à l’aide du visualiseur</vt:lpstr>
      <vt:lpstr>Comprendre la rétroaction </vt:lpstr>
      <vt:lpstr>Élaborer votre stratégie d’étiquetage</vt:lpstr>
      <vt:lpstr>Taxonomie d’étiquetage</vt:lpstr>
      <vt:lpstr>Stratégie d’étiquetage / aide-mémoire (exemple de vaccin)</vt:lpstr>
      <vt:lpstr>Agir : problèmes et solutions</vt:lpstr>
      <vt:lpstr>Expérience : utiliser les options de problèmes pour le triage</vt:lpstr>
      <vt:lpstr>Exemple de correction : Déterminer un écart de contenu - Ingrédients du vaccin</vt:lpstr>
      <vt:lpstr>Partager les constatations et les recommandations</vt:lpstr>
      <vt:lpstr>En résumé</vt:lpstr>
      <vt:lpstr>Rappel : ce que la rétroaction peut et ne peut pas vous donner</vt:lpstr>
      <vt:lpstr>Des données à l’action : choses à faire et à ne pas faire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Travailler avec les données de rétroaction des pages Des commentaires de l’utilisateur aux améliorations de conception</dc:title>
  <dc:creator>Francine Lahaie</dc:creator>
  <cp:lastModifiedBy>Author</cp:lastModifiedBy>
  <cp:revision>2</cp:revision>
  <dcterms:modified xsi:type="dcterms:W3CDTF">2021-02-23T12:46:55Z</dcterms:modified>
</cp:coreProperties>
</file>