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3" r:id="rId4"/>
    <p:sldId id="275" r:id="rId5"/>
    <p:sldId id="289" r:id="rId6"/>
    <p:sldId id="294" r:id="rId7"/>
    <p:sldId id="287" r:id="rId8"/>
    <p:sldId id="291" r:id="rId9"/>
    <p:sldId id="290" r:id="rId10"/>
    <p:sldId id="292" r:id="rId11"/>
    <p:sldId id="278" r:id="rId12"/>
    <p:sldId id="293" r:id="rId13"/>
    <p:sldId id="28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B0"/>
    <a:srgbClr val="C1DFE9"/>
    <a:srgbClr val="00B050"/>
    <a:srgbClr val="25C519"/>
    <a:srgbClr val="3AE42C"/>
    <a:srgbClr val="9BE325"/>
    <a:srgbClr val="BCEC6E"/>
    <a:srgbClr val="FF5050"/>
    <a:srgbClr val="461E64"/>
    <a:srgbClr val="6A9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90" autoAdjust="0"/>
    <p:restoredTop sz="87354" autoAdjust="0"/>
  </p:normalViewPr>
  <p:slideViewPr>
    <p:cSldViewPr snapToGrid="0">
      <p:cViewPr varScale="1">
        <p:scale>
          <a:sx n="105" d="100"/>
          <a:sy n="105" d="100"/>
        </p:scale>
        <p:origin x="845"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1" d="100"/>
          <a:sy n="91" d="100"/>
        </p:scale>
        <p:origin x="214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D3235-77B6-4D34-9ED3-3D8AE63A1550}" type="datetimeFigureOut">
              <a:rPr lang="en-CA" smtClean="0"/>
              <a:t>2020-05-08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D1C69-CA55-48E0-8401-84FDDF86BB77}" type="slidenum">
              <a:rPr lang="en-CA" smtClean="0"/>
              <a:t>‹#›</a:t>
            </a:fld>
            <a:endParaRPr lang="en-CA"/>
          </a:p>
        </p:txBody>
      </p:sp>
    </p:spTree>
    <p:extLst>
      <p:ext uri="{BB962C8B-B14F-4D97-AF65-F5344CB8AC3E}">
        <p14:creationId xmlns:p14="http://schemas.microsoft.com/office/powerpoint/2010/main" val="216223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9010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47366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the </a:t>
            </a:r>
            <a:r>
              <a:rPr lang="en-US" baseline="0" dirty="0" err="1" smtClean="0"/>
              <a:t>GCTools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64393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7327"/>
            <a:ext cx="5486400" cy="4284663"/>
          </a:xfrm>
        </p:spPr>
        <p:txBody>
          <a:bodyPr/>
          <a:lstStyle/>
          <a:p>
            <a:pPr latinLnBrk="0"/>
            <a:r>
              <a:rPr lang="en-CA" dirty="0" smtClean="0">
                <a:effectLst/>
              </a:rPr>
              <a:t>Given that any registered user can </a:t>
            </a:r>
            <a:r>
              <a:rPr lang="en-CA" i="1" dirty="0" smtClean="0">
                <a:effectLst/>
              </a:rPr>
              <a:t>edit</a:t>
            </a:r>
            <a:r>
              <a:rPr lang="en-CA" dirty="0" smtClean="0">
                <a:effectLst/>
              </a:rPr>
              <a:t> any article, it is, of course, possible for biased, out-of-date, or incorrect information to be posted. However, because there are so many other people accessing the content and monitoring contributions using the</a:t>
            </a:r>
            <a:r>
              <a:rPr lang="en-CA" b="1" dirty="0" smtClean="0">
                <a:effectLst/>
              </a:rPr>
              <a:t> recent changes</a:t>
            </a:r>
            <a:r>
              <a:rPr lang="en-CA" dirty="0" smtClean="0">
                <a:effectLst/>
              </a:rPr>
              <a:t> page, incorrect information is usually corrected quickly. Thus, the overall accuracy of information on the GCwiki is improving all the time. You are encouraged to help by correcting information, validating content, and providing useful references.</a:t>
            </a:r>
            <a:br>
              <a:rPr lang="en-CA" dirty="0" smtClean="0">
                <a:effectLst/>
              </a:rPr>
            </a:br>
            <a:r>
              <a:rPr lang="en-CA" dirty="0" smtClean="0">
                <a:effectLst/>
              </a:rPr>
              <a:t/>
            </a:r>
            <a:br>
              <a:rPr lang="en-CA" dirty="0" smtClean="0">
                <a:effectLst/>
              </a:rPr>
            </a:br>
            <a:r>
              <a:rPr lang="en-CA" dirty="0" smtClean="0">
                <a:effectLst/>
              </a:rPr>
              <a:t>It is the responsibility of each individual who creates a page to maintain its accuracy. There is no way of enforcing accuracy. Each individual must be trusted to be effective in sharing information. It should be noted however that any user can and should correct that which they know is wrong.</a:t>
            </a:r>
            <a:br>
              <a:rPr lang="en-CA" dirty="0" smtClean="0">
                <a:effectLst/>
              </a:rPr>
            </a:br>
            <a:r>
              <a:rPr lang="en-CA" dirty="0" smtClean="0">
                <a:effectLst/>
              </a:rPr>
              <a:t/>
            </a:r>
            <a:br>
              <a:rPr lang="en-CA" dirty="0" smtClean="0">
                <a:effectLst/>
              </a:rPr>
            </a:br>
            <a:r>
              <a:rPr lang="en-CA" dirty="0" smtClean="0">
                <a:effectLst/>
              </a:rPr>
              <a:t>As a reader you need to use your judgment about the credibility, timeliness, reliability, and accuracy of what you read on the GCwiki. Looking at when the page was created (via the </a:t>
            </a:r>
            <a:r>
              <a:rPr lang="en-CA" b="1" dirty="0" smtClean="0">
                <a:effectLst/>
              </a:rPr>
              <a:t>history</a:t>
            </a:r>
            <a:r>
              <a:rPr lang="en-CA" dirty="0" smtClean="0">
                <a:effectLst/>
              </a:rPr>
              <a:t> tab), and examining how many people have edited the page will help you judge what you read. Individual users' edit histories can also be scrutinized to see the kind and quality of information they are providing to the GCwiki community.</a:t>
            </a:r>
            <a:br>
              <a:rPr lang="en-CA" dirty="0" smtClean="0">
                <a:effectLst/>
              </a:rPr>
            </a:br>
            <a:r>
              <a:rPr lang="en-CA" dirty="0" smtClean="0">
                <a:effectLst/>
              </a:rPr>
              <a:t/>
            </a:r>
            <a:br>
              <a:rPr lang="en-CA" dirty="0" smtClean="0">
                <a:effectLst/>
              </a:rPr>
            </a:br>
            <a:r>
              <a:rPr lang="en-CA" dirty="0" smtClean="0">
                <a:effectLst/>
              </a:rPr>
              <a:t>As a GCwiki user, feel free to contribute to the accuracy of its content -- that's the beauty of collaboration via a wiki! </a:t>
            </a:r>
          </a:p>
          <a:p>
            <a:endParaRPr lang="en-US" dirty="0" smtClean="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84342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endParaRPr lang="en-CA" dirty="0"/>
          </a:p>
        </p:txBody>
      </p:sp>
      <p:sp>
        <p:nvSpPr>
          <p:cNvPr id="4" name="Slide Number Placeholder 3"/>
          <p:cNvSpPr>
            <a:spLocks noGrp="1"/>
          </p:cNvSpPr>
          <p:nvPr>
            <p:ph type="sldNum" sz="quarter" idx="10"/>
          </p:nvPr>
        </p:nvSpPr>
        <p:spPr/>
        <p:txBody>
          <a:bodyPr/>
          <a:lstStyle/>
          <a:p>
            <a:fld id="{191D1C69-CA55-48E0-8401-84FDDF86BB77}" type="slidenum">
              <a:rPr lang="en-CA" smtClean="0"/>
              <a:t>8</a:t>
            </a:fld>
            <a:endParaRPr lang="en-CA"/>
          </a:p>
        </p:txBody>
      </p:sp>
    </p:spTree>
    <p:extLst>
      <p:ext uri="{BB962C8B-B14F-4D97-AF65-F5344CB8AC3E}">
        <p14:creationId xmlns:p14="http://schemas.microsoft.com/office/powerpoint/2010/main" val="390345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1D1C69-CA55-48E0-8401-84FDDF86BB77}" type="slidenum">
              <a:rPr lang="en-CA" smtClean="0"/>
              <a:t>9</a:t>
            </a:fld>
            <a:endParaRPr lang="en-CA"/>
          </a:p>
        </p:txBody>
      </p:sp>
    </p:spTree>
    <p:extLst>
      <p:ext uri="{BB962C8B-B14F-4D97-AF65-F5344CB8AC3E}">
        <p14:creationId xmlns:p14="http://schemas.microsoft.com/office/powerpoint/2010/main" val="208741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91D1C69-CA55-48E0-8401-84FDDF86BB77}" type="slidenum">
              <a:rPr lang="en-CA" smtClean="0"/>
              <a:t>10</a:t>
            </a:fld>
            <a:endParaRPr lang="en-CA"/>
          </a:p>
        </p:txBody>
      </p:sp>
    </p:spTree>
    <p:extLst>
      <p:ext uri="{BB962C8B-B14F-4D97-AF65-F5344CB8AC3E}">
        <p14:creationId xmlns:p14="http://schemas.microsoft.com/office/powerpoint/2010/main" val="120023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412994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202644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9CC4BF9-D4D0-4D65-89F5-9DBEEE51A1AE}"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254776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CC4BF9-D4D0-4D65-89F5-9DBEEE51A1AE}"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203350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CC4BF9-D4D0-4D65-89F5-9DBEEE51A1AE}"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126278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CC4BF9-D4D0-4D65-89F5-9DBEEE51A1AE}"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392478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C4BF9-D4D0-4D65-89F5-9DBEEE51A1AE}" type="datetimeFigureOut">
              <a:rPr lang="en-CA" smtClean="0"/>
              <a:t>2020-05-08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297804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9CC4BF9-D4D0-4D65-89F5-9DBEEE51A1AE}"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190215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9CC4BF9-D4D0-4D65-89F5-9DBEEE51A1AE}" type="datetimeFigureOut">
              <a:rPr lang="en-CA" smtClean="0"/>
              <a:t>2020-05-08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299419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9CC4BF9-D4D0-4D65-89F5-9DBEEE51A1AE}" type="datetimeFigureOut">
              <a:rPr lang="en-CA" smtClean="0"/>
              <a:t>2020-05-08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342073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C4BF9-D4D0-4D65-89F5-9DBEEE51A1AE}" type="datetimeFigureOut">
              <a:rPr lang="en-CA" smtClean="0"/>
              <a:t>2020-05-08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164900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C4BF9-D4D0-4D65-89F5-9DBEEE51A1AE}"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12639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C4BF9-D4D0-4D65-89F5-9DBEEE51A1AE}" type="datetimeFigureOut">
              <a:rPr lang="en-CA" smtClean="0"/>
              <a:t>2020-05-08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0BADE-6444-43DE-804B-507932B484D6}" type="slidenum">
              <a:rPr lang="en-CA" smtClean="0"/>
              <a:t>‹#›</a:t>
            </a:fld>
            <a:endParaRPr lang="en-CA"/>
          </a:p>
        </p:txBody>
      </p:sp>
    </p:spTree>
    <p:extLst>
      <p:ext uri="{BB962C8B-B14F-4D97-AF65-F5344CB8AC3E}">
        <p14:creationId xmlns:p14="http://schemas.microsoft.com/office/powerpoint/2010/main" val="29983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C4BF9-D4D0-4D65-89F5-9DBEEE51A1AE}" type="datetimeFigureOut">
              <a:rPr lang="en-CA" smtClean="0"/>
              <a:t>2020-05-08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0BADE-6444-43DE-804B-507932B484D6}" type="slidenum">
              <a:rPr lang="en-CA" smtClean="0"/>
              <a:t>‹#›</a:t>
            </a:fld>
            <a:endParaRPr lang="en-CA"/>
          </a:p>
        </p:txBody>
      </p:sp>
      <p:sp>
        <p:nvSpPr>
          <p:cNvPr id="7"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283802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40.jpg"/><Relationship Id="rId5" Type="http://schemas.openxmlformats.org/officeDocument/2006/relationships/image" Target="../media/image37.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hyperlink" Target="https://www.google.ca/url?sa=i&amp;rct=j&amp;q=&amp;esrc=s&amp;source=images&amp;cd=&amp;cad=rja&amp;uact=8&amp;ved=&amp;url=https://play.google.com/store/apps/details?id%3Dcom.twitter.android&amp;bvm=bv.111396085,d.dmo&amp;psig=AFQjCNFTCHhrlld8C7V2KdJ2cJL9oCVOQQ&amp;ust=1452615874225357" TargetMode="External"/><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hyperlink" Target="https://www.google.ca/url?sa=i&amp;rct=j&amp;q=&amp;esrc=s&amp;source=imgres&amp;cd=&amp;cad=rja&amp;uact=8&amp;ved=0ahUKEwiFy5Pior3RAhVF2IMKHdXiATIQjRwIBw&amp;url=https://www.instagram-brand.com/&amp;psig=AFQjCNFwxX9g6C90xaN5vEiYZRlzg__d6A&amp;ust=1484333350165552" TargetMode="External"/><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hyperlink" Target="https://www.google.ca/url?sa=i&amp;rct=j&amp;q=&amp;esrc=s&amp;source=images&amp;cd=&amp;cad=rja&amp;uact=8&amp;ved=0ahUKEwjngbqSlqLKAhXFNj4KHe5KBwoQjRwIBw&amp;url=https://twitter.com/linkedin&amp;bvm=bv.111396085,d.dmo&amp;psig=AFQjCNE5Ms-We-wIFBCSVxCsadgg13fo_Q&amp;ust=1452615917484654" TargetMode="External"/><Relationship Id="rId19" Type="http://schemas.openxmlformats.org/officeDocument/2006/relationships/image" Target="../media/image13.png"/><Relationship Id="rId4" Type="http://schemas.openxmlformats.org/officeDocument/2006/relationships/hyperlink" Target="https://www.google.ca/url?sa=i&amp;rct=j&amp;q=&amp;esrc=s&amp;source=images&amp;cd=&amp;cad=rja&amp;uact=8&amp;ved=0ahUKEwi83OrB8MDWAhVMuBoKHaYxBjsQjRwIBw&amp;url=https://twitter.com/gcdocs&amp;psig=AFQjCNFkIySR58zfFztTb4iuEYzhyQqK1Q&amp;ust=1506447484818891" TargetMode="External"/><Relationship Id="rId9" Type="http://schemas.openxmlformats.org/officeDocument/2006/relationships/image" Target="../media/image7.png"/><Relationship Id="rId14" Type="http://schemas.openxmlformats.org/officeDocument/2006/relationships/hyperlink" Target="https://www.google.ca/url?sa=i&amp;rct=j&amp;q=&amp;esrc=s&amp;source=images&amp;cd=&amp;cad=rja&amp;uact=8&amp;ved=0ahUKEwjBpM7slaLKAhWKOT4KHX-pAAYQjRwIBw&amp;url=https://play.google.com/store/apps/details?id%3Dcom.facebook.katana&amp;psig=AFQjCNFupunVXCpEdXM-FWoXsOvNrT9cqw&amp;ust=1452615839159436" TargetMode="External"/><Relationship Id="rId2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8450756" y="4357674"/>
            <a:ext cx="3726730" cy="1777135"/>
          </a:xfrm>
          <a:prstGeom prst="rect">
            <a:avLst/>
          </a:prstGeom>
          <a:noFill/>
        </p:spPr>
        <p:txBody>
          <a:bodyPr wrap="square" lIns="0" tIns="0" rIns="0" bIns="0" rtlCol="0" anchor="t"/>
          <a:lstStyle/>
          <a:p>
            <a:pPr algn="r">
              <a:spcAft>
                <a:spcPts val="600"/>
              </a:spcAft>
              <a:buNone/>
            </a:pPr>
            <a:r>
              <a:rPr lang="en-US" sz="2000" dirty="0" smtClean="0">
                <a:latin typeface="Arial Narrow" panose="020B0606020202030204" pitchFamily="34" charset="0"/>
              </a:rPr>
              <a:t>FYN Virtual Learning Series, </a:t>
            </a:r>
          </a:p>
          <a:p>
            <a:pPr algn="r">
              <a:spcAft>
                <a:spcPts val="600"/>
              </a:spcAft>
              <a:buNone/>
            </a:pPr>
            <a:r>
              <a:rPr lang="en-US" sz="2000" dirty="0" smtClean="0">
                <a:latin typeface="Arial Narrow" panose="020B0606020202030204" pitchFamily="34" charset="0"/>
              </a:rPr>
              <a:t>May 7, 2020</a:t>
            </a:r>
          </a:p>
          <a:p>
            <a:pPr algn="r">
              <a:spcAft>
                <a:spcPts val="600"/>
              </a:spcAft>
              <a:buNone/>
            </a:pPr>
            <a:r>
              <a:rPr lang="en-US" sz="2000" dirty="0" smtClean="0">
                <a:latin typeface="Arial Narrow" panose="020B0606020202030204" pitchFamily="34" charset="0"/>
              </a:rPr>
              <a:t>Joy Moskovic, </a:t>
            </a:r>
          </a:p>
          <a:p>
            <a:pPr algn="r">
              <a:spcAft>
                <a:spcPts val="600"/>
              </a:spcAft>
              <a:buNone/>
            </a:pPr>
            <a:r>
              <a:rPr lang="en-US" sz="2000" dirty="0" smtClean="0">
                <a:latin typeface="Arial Narrow" panose="020B0606020202030204" pitchFamily="34" charset="0"/>
              </a:rPr>
              <a:t>Digital Enablement Division, TBS</a:t>
            </a:r>
          </a:p>
          <a:p>
            <a:pPr algn="l">
              <a:lnSpc>
                <a:spcPts val="4630"/>
              </a:lnSpc>
              <a:spcAft>
                <a:spcPts val="600"/>
              </a:spcAft>
              <a:buNone/>
            </a:pPr>
            <a:endParaRPr lang="en-US" dirty="0">
              <a:latin typeface="+mj-lt"/>
            </a:endParaRPr>
          </a:p>
        </p:txBody>
      </p:sp>
      <p:sp>
        <p:nvSpPr>
          <p:cNvPr id="4" name="Object 3"/>
          <p:cNvSpPr/>
          <p:nvPr/>
        </p:nvSpPr>
        <p:spPr>
          <a:xfrm>
            <a:off x="380905" y="331311"/>
            <a:ext cx="11808047" cy="192833"/>
          </a:xfrm>
          <a:prstGeom prst="rect">
            <a:avLst/>
          </a:prstGeom>
          <a:noFill/>
        </p:spPr>
        <p:txBody>
          <a:bodyPr wrap="square" lIns="0" tIns="0" rIns="0" bIns="0" rtlCol="0" anchor="t"/>
          <a:lstStyle/>
          <a:p>
            <a:pPr algn="l">
              <a:lnSpc>
                <a:spcPts val="1805"/>
              </a:lnSpc>
              <a:spcAft>
                <a:spcPts val="600"/>
              </a:spcAft>
              <a:buNone/>
            </a:pPr>
            <a:endParaRPr lang="en-US" dirty="0">
              <a:latin typeface="Arial" panose="020B0604020202020204" pitchFamily="34" charset="0"/>
              <a:cs typeface="Arial" panose="020B0604020202020204" pitchFamily="34" charset="0"/>
            </a:endParaRPr>
          </a:p>
        </p:txBody>
      </p:sp>
      <p:sp>
        <p:nvSpPr>
          <p:cNvPr id="6" name="Object 5"/>
          <p:cNvSpPr/>
          <p:nvPr/>
        </p:nvSpPr>
        <p:spPr>
          <a:xfrm>
            <a:off x="0" y="6489398"/>
            <a:ext cx="12188952" cy="366887"/>
          </a:xfrm>
          <a:prstGeom prst="rect">
            <a:avLst/>
          </a:prstGeom>
          <a:solidFill>
            <a:srgbClr val="00A0B0"/>
          </a:solidFill>
        </p:spPr>
        <p:txBody>
          <a:bodyPr/>
          <a:lstStyle/>
          <a:p>
            <a:endParaRPr lang="en-CA">
              <a:latin typeface="+mj-lt"/>
            </a:endParaRPr>
          </a:p>
        </p:txBody>
      </p:sp>
      <p:pic>
        <p:nvPicPr>
          <p:cNvPr id="5" name="Picture 4"/>
          <p:cNvPicPr>
            <a:picLocks noChangeAspect="1"/>
          </p:cNvPicPr>
          <p:nvPr/>
        </p:nvPicPr>
        <p:blipFill>
          <a:blip r:embed="rId3"/>
          <a:stretch>
            <a:fillRect/>
          </a:stretch>
        </p:blipFill>
        <p:spPr>
          <a:xfrm>
            <a:off x="4179424" y="852521"/>
            <a:ext cx="3993615" cy="4953912"/>
          </a:xfrm>
          <a:prstGeom prst="rect">
            <a:avLst/>
          </a:prstGeom>
          <a:ln w="79375">
            <a:solidFill>
              <a:srgbClr val="7030A0"/>
            </a:solidFill>
          </a:ln>
          <a:effectLst>
            <a:softEdge rad="63500"/>
          </a:effectLst>
        </p:spPr>
      </p:pic>
    </p:spTree>
    <p:extLst>
      <p:ext uri="{BB962C8B-B14F-4D97-AF65-F5344CB8AC3E}">
        <p14:creationId xmlns:p14="http://schemas.microsoft.com/office/powerpoint/2010/main" val="76957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6" r="949"/>
          <a:stretch/>
        </p:blipFill>
        <p:spPr>
          <a:xfrm>
            <a:off x="236220" y="76857"/>
            <a:ext cx="11864340" cy="6658566"/>
          </a:xfrm>
          <a:prstGeom prst="rect">
            <a:avLst/>
          </a:prstGeom>
          <a:ln w="15875">
            <a:solidFill>
              <a:srgbClr val="7030A0"/>
            </a:solidFill>
          </a:ln>
        </p:spPr>
      </p:pic>
      <p:sp>
        <p:nvSpPr>
          <p:cNvPr id="3"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299583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76181" cy="1419823"/>
          </a:xfrm>
          <a:prstGeom prst="rect">
            <a:avLst/>
          </a:prstGeom>
          <a:solidFill>
            <a:srgbClr val="00A0B0"/>
          </a:solidFill>
          <a:ln w="98425">
            <a:noFill/>
          </a:ln>
        </p:spPr>
        <p:txBody>
          <a:bodyPr/>
          <a:lstStyle/>
          <a:p>
            <a:endParaRPr lang="en-CA"/>
          </a:p>
        </p:txBody>
      </p:sp>
      <p:sp>
        <p:nvSpPr>
          <p:cNvPr id="3" name="Object 2"/>
          <p:cNvSpPr/>
          <p:nvPr/>
        </p:nvSpPr>
        <p:spPr>
          <a:xfrm>
            <a:off x="476131" y="401855"/>
            <a:ext cx="3402449" cy="385666"/>
          </a:xfrm>
          <a:prstGeom prst="rect">
            <a:avLst/>
          </a:prstGeom>
          <a:noFill/>
        </p:spPr>
        <p:txBody>
          <a:bodyPr wrap="square" lIns="0" tIns="0" rIns="0" bIns="0" rtlCol="0" anchor="t"/>
          <a:lstStyle/>
          <a:p>
            <a:pPr algn="l">
              <a:lnSpc>
                <a:spcPts val="3924"/>
              </a:lnSpc>
              <a:spcAft>
                <a:spcPts val="600"/>
              </a:spcAft>
              <a:buNone/>
            </a:pPr>
            <a:r>
              <a:rPr lang="en-US" sz="3800" dirty="0" err="1" smtClean="0">
                <a:solidFill>
                  <a:srgbClr val="333333"/>
                </a:solidFill>
                <a:latin typeface="+mj-lt"/>
                <a:ea typeface="Source Sans Pro SemiBold" pitchFamily="34" charset="-122"/>
                <a:cs typeface="Source Sans Pro SemiBold" pitchFamily="34" charset="-120"/>
              </a:rPr>
              <a:t>GCwiki</a:t>
            </a:r>
            <a:r>
              <a:rPr lang="en-US" sz="3800" dirty="0" smtClean="0">
                <a:solidFill>
                  <a:srgbClr val="333333"/>
                </a:solidFill>
                <a:latin typeface="+mj-lt"/>
                <a:ea typeface="Source Sans Pro SemiBold" pitchFamily="34" charset="-122"/>
                <a:cs typeface="Source Sans Pro SemiBold" pitchFamily="34" charset="-120"/>
              </a:rPr>
              <a:t> Help</a:t>
            </a:r>
            <a:endParaRPr lang="en-US" dirty="0">
              <a:latin typeface="+mj-lt"/>
            </a:endParaRPr>
          </a:p>
        </p:txBody>
      </p:sp>
      <p:sp>
        <p:nvSpPr>
          <p:cNvPr id="18" name="Object 29"/>
          <p:cNvSpPr/>
          <p:nvPr/>
        </p:nvSpPr>
        <p:spPr>
          <a:xfrm>
            <a:off x="11532406" y="6533431"/>
            <a:ext cx="466094" cy="141011"/>
          </a:xfrm>
          <a:prstGeom prst="rect">
            <a:avLst/>
          </a:prstGeom>
          <a:noFill/>
        </p:spPr>
        <p:txBody>
          <a:bodyPr wrap="square" lIns="0" tIns="0" rIns="0" bIns="0" rtlCol="0" anchor="ctr"/>
          <a:lstStyle/>
          <a:p>
            <a:pPr algn="r">
              <a:spcAft>
                <a:spcPts val="600"/>
              </a:spcAft>
              <a:buNone/>
            </a:pPr>
            <a:r>
              <a:rPr lang="en-US" sz="1400" dirty="0" smtClean="0">
                <a:solidFill>
                  <a:srgbClr val="000000">
                    <a:alpha val="58000"/>
                  </a:srgbClr>
                </a:solidFill>
                <a:latin typeface="+mj-lt"/>
                <a:ea typeface="Source Sans Pro Regular" pitchFamily="34" charset="-122"/>
              </a:rPr>
              <a:t>22</a:t>
            </a:r>
            <a:endParaRPr lang="en-US" dirty="0">
              <a:latin typeface="+mj-lt"/>
            </a:endParaRPr>
          </a:p>
        </p:txBody>
      </p:sp>
      <p:sp>
        <p:nvSpPr>
          <p:cNvPr id="62" name="Rectangle 61"/>
          <p:cNvSpPr/>
          <p:nvPr/>
        </p:nvSpPr>
        <p:spPr>
          <a:xfrm>
            <a:off x="3524923" y="1743455"/>
            <a:ext cx="7416824" cy="1200329"/>
          </a:xfrm>
          <a:prstGeom prst="rect">
            <a:avLst/>
          </a:prstGeom>
        </p:spPr>
        <p:txBody>
          <a:bodyPr wrap="square">
            <a:spAutoFit/>
          </a:bodyPr>
          <a:lstStyle/>
          <a:p>
            <a:pPr marL="285750" indent="-285750">
              <a:buFont typeface="Arial" panose="020B0604020202020204" pitchFamily="34" charset="0"/>
              <a:buChar char="•"/>
            </a:pPr>
            <a:endParaRPr lang="en-US" sz="2400" b="1" dirty="0">
              <a:solidFill>
                <a:schemeClr val="tx1">
                  <a:lumMod val="75000"/>
                  <a:lumOff val="25000"/>
                </a:schemeClr>
              </a:solidFill>
              <a:latin typeface="+mj-lt"/>
              <a:cs typeface="Arial" panose="020B0604020202020204" pitchFamily="34" charset="0"/>
            </a:endParaRPr>
          </a:p>
          <a:p>
            <a:pPr marL="285750" indent="-285750">
              <a:buFont typeface="Arial" panose="020B0604020202020204" pitchFamily="34" charset="0"/>
              <a:buChar char="•"/>
            </a:pPr>
            <a:endParaRPr lang="en-US" sz="2400" b="1" dirty="0">
              <a:solidFill>
                <a:schemeClr val="tx1">
                  <a:lumMod val="75000"/>
                  <a:lumOff val="25000"/>
                </a:schemeClr>
              </a:solidFill>
              <a:latin typeface="+mj-lt"/>
              <a:cs typeface="Arial" panose="020B0604020202020204" pitchFamily="34" charset="0"/>
            </a:endParaRPr>
          </a:p>
          <a:p>
            <a:pPr marL="285750" indent="-285750">
              <a:buFont typeface="Arial" panose="020B0604020202020204" pitchFamily="34" charset="0"/>
              <a:buChar char="•"/>
            </a:pPr>
            <a:endParaRPr lang="en-CA" sz="2400" dirty="0">
              <a:solidFill>
                <a:schemeClr val="tx1">
                  <a:lumMod val="75000"/>
                  <a:lumOff val="25000"/>
                </a:schemeClr>
              </a:solidFill>
              <a:latin typeface="+mj-lt"/>
            </a:endParaRPr>
          </a:p>
        </p:txBody>
      </p:sp>
      <p:pic>
        <p:nvPicPr>
          <p:cNvPr id="5" name="Picture 4"/>
          <p:cNvPicPr>
            <a:picLocks noChangeAspect="1"/>
          </p:cNvPicPr>
          <p:nvPr/>
        </p:nvPicPr>
        <p:blipFill>
          <a:blip r:embed="rId3"/>
          <a:stretch>
            <a:fillRect/>
          </a:stretch>
        </p:blipFill>
        <p:spPr>
          <a:xfrm>
            <a:off x="4040565" y="0"/>
            <a:ext cx="6153030" cy="6858000"/>
          </a:xfrm>
          <a:prstGeom prst="rect">
            <a:avLst/>
          </a:prstGeom>
          <a:ln w="31750">
            <a:solidFill>
              <a:srgbClr val="00A0B0"/>
            </a:solidFill>
          </a:ln>
        </p:spPr>
      </p:pic>
      <p:pic>
        <p:nvPicPr>
          <p:cNvPr id="6" name="Picture 5"/>
          <p:cNvPicPr>
            <a:picLocks noChangeAspect="1"/>
          </p:cNvPicPr>
          <p:nvPr/>
        </p:nvPicPr>
        <p:blipFill rotWithShape="1">
          <a:blip r:embed="rId4"/>
          <a:srcRect l="1087" t="790" r="306" b="14361"/>
          <a:stretch/>
        </p:blipFill>
        <p:spPr>
          <a:xfrm>
            <a:off x="1317557" y="1464102"/>
            <a:ext cx="1384197" cy="4907280"/>
          </a:xfrm>
          <a:prstGeom prst="rect">
            <a:avLst/>
          </a:prstGeom>
          <a:ln w="19050">
            <a:solidFill>
              <a:srgbClr val="7030A0"/>
            </a:solidFill>
          </a:ln>
        </p:spPr>
      </p:pic>
      <p:sp>
        <p:nvSpPr>
          <p:cNvPr id="7" name="Notched Right Arrow 6"/>
          <p:cNvSpPr/>
          <p:nvPr/>
        </p:nvSpPr>
        <p:spPr>
          <a:xfrm>
            <a:off x="2773680" y="3139440"/>
            <a:ext cx="1188720" cy="571500"/>
          </a:xfrm>
          <a:prstGeom prst="notchedRightArrow">
            <a:avLst/>
          </a:prstGeom>
          <a:gradFill>
            <a:gsLst>
              <a:gs pos="0">
                <a:srgbClr val="00A0B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7283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Completely stumped… contact the GCTools Help Desk</a:t>
            </a:r>
            <a:endParaRPr lang="en-CA" dirty="0"/>
          </a:p>
        </p:txBody>
      </p:sp>
      <p:grpSp>
        <p:nvGrpSpPr>
          <p:cNvPr id="6" name="Group 5"/>
          <p:cNvGrpSpPr/>
          <p:nvPr/>
        </p:nvGrpSpPr>
        <p:grpSpPr>
          <a:xfrm>
            <a:off x="1028700" y="1973579"/>
            <a:ext cx="5094435" cy="4434840"/>
            <a:chOff x="838200" y="1973579"/>
            <a:chExt cx="5094435" cy="4434840"/>
          </a:xfrm>
        </p:grpSpPr>
        <p:pic>
          <p:nvPicPr>
            <p:cNvPr id="4" name="Picture 3"/>
            <p:cNvPicPr>
              <a:picLocks noChangeAspect="1"/>
            </p:cNvPicPr>
            <p:nvPr/>
          </p:nvPicPr>
          <p:blipFill>
            <a:blip r:embed="rId2"/>
            <a:stretch>
              <a:fillRect/>
            </a:stretch>
          </p:blipFill>
          <p:spPr>
            <a:xfrm>
              <a:off x="838200" y="1973579"/>
              <a:ext cx="5094435" cy="4434840"/>
            </a:xfrm>
            <a:prstGeom prst="rect">
              <a:avLst/>
            </a:prstGeom>
            <a:ln w="28575">
              <a:solidFill>
                <a:srgbClr val="00A0B0"/>
              </a:solidFill>
            </a:ln>
          </p:spPr>
        </p:pic>
        <p:sp>
          <p:nvSpPr>
            <p:cNvPr id="5" name="Oval 4"/>
            <p:cNvSpPr/>
            <p:nvPr/>
          </p:nvSpPr>
          <p:spPr>
            <a:xfrm>
              <a:off x="2636520" y="3185160"/>
              <a:ext cx="1607820" cy="35814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Picture 6"/>
          <p:cNvPicPr>
            <a:picLocks noChangeAspect="1"/>
          </p:cNvPicPr>
          <p:nvPr/>
        </p:nvPicPr>
        <p:blipFill>
          <a:blip r:embed="rId3"/>
          <a:stretch>
            <a:fillRect/>
          </a:stretch>
        </p:blipFill>
        <p:spPr>
          <a:xfrm>
            <a:off x="7657542" y="1226820"/>
            <a:ext cx="4031166" cy="5509260"/>
          </a:xfrm>
          <a:prstGeom prst="rect">
            <a:avLst/>
          </a:prstGeom>
          <a:ln w="22225">
            <a:solidFill>
              <a:srgbClr val="00A0B0"/>
            </a:solidFill>
          </a:ln>
        </p:spPr>
      </p:pic>
      <p:sp>
        <p:nvSpPr>
          <p:cNvPr id="8" name="Notched Right Arrow 7"/>
          <p:cNvSpPr/>
          <p:nvPr/>
        </p:nvSpPr>
        <p:spPr>
          <a:xfrm>
            <a:off x="6187440" y="3139440"/>
            <a:ext cx="1341120" cy="480060"/>
          </a:xfrm>
          <a:prstGeom prst="notchedRightArrow">
            <a:avLst/>
          </a:prstGeom>
          <a:gradFill>
            <a:gsLst>
              <a:gs pos="0">
                <a:srgbClr val="00A0B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152741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p:nvPr/>
        </p:nvSpPr>
        <p:spPr>
          <a:xfrm>
            <a:off x="3362619" y="2241591"/>
            <a:ext cx="342814" cy="342814"/>
          </a:xfrm>
          <a:prstGeom prst="ellipse">
            <a:avLst/>
          </a:prstGeom>
          <a:noFill/>
          <a:ln w="25400">
            <a:solidFill>
              <a:srgbClr val="00A0B0"/>
            </a:solidFill>
            <a:prstDash val="solid"/>
            <a:miter lim="800000"/>
          </a:ln>
        </p:spPr>
        <p:txBody>
          <a:bodyPr/>
          <a:lstStyle/>
          <a:p>
            <a:endParaRPr lang="en-CA"/>
          </a:p>
        </p:txBody>
      </p:sp>
      <p:grpSp>
        <p:nvGrpSpPr>
          <p:cNvPr id="22" name="Group 21"/>
          <p:cNvGrpSpPr/>
          <p:nvPr/>
        </p:nvGrpSpPr>
        <p:grpSpPr>
          <a:xfrm>
            <a:off x="459867" y="321522"/>
            <a:ext cx="8051088" cy="4092219"/>
            <a:chOff x="459867" y="321522"/>
            <a:chExt cx="8051088" cy="4092219"/>
          </a:xfrm>
          <a:effectLst/>
        </p:grpSpPr>
        <p:grpSp>
          <p:nvGrpSpPr>
            <p:cNvPr id="21" name="Group 20"/>
            <p:cNvGrpSpPr/>
            <p:nvPr/>
          </p:nvGrpSpPr>
          <p:grpSpPr>
            <a:xfrm>
              <a:off x="3368741" y="389244"/>
              <a:ext cx="5142214" cy="4024497"/>
              <a:chOff x="6665833" y="1268463"/>
              <a:chExt cx="5332667" cy="4139191"/>
            </a:xfrm>
          </p:grpSpPr>
          <p:pic>
            <p:nvPicPr>
              <p:cNvPr id="5" name="Object 4" descr="preencoded.png"/>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59706" y="3247362"/>
                <a:ext cx="171258" cy="171407"/>
              </a:xfrm>
              <a:prstGeom prst="rect">
                <a:avLst/>
              </a:prstGeom>
              <a:ln>
                <a:noFill/>
              </a:ln>
            </p:spPr>
          </p:pic>
          <p:sp>
            <p:nvSpPr>
              <p:cNvPr id="3" name="Object 2"/>
              <p:cNvSpPr/>
              <p:nvPr/>
            </p:nvSpPr>
            <p:spPr>
              <a:xfrm>
                <a:off x="6665834" y="1268463"/>
                <a:ext cx="5332666" cy="528505"/>
              </a:xfrm>
              <a:prstGeom prst="rect">
                <a:avLst/>
              </a:prstGeom>
              <a:noFill/>
              <a:ln>
                <a:noFill/>
              </a:ln>
            </p:spPr>
            <p:txBody>
              <a:bodyPr wrap="square" lIns="0" tIns="0" rIns="0" bIns="0" rtlCol="0" anchor="t"/>
              <a:lstStyle/>
              <a:p>
                <a:pPr algn="l">
                  <a:lnSpc>
                    <a:spcPts val="5494"/>
                  </a:lnSpc>
                  <a:spcAft>
                    <a:spcPts val="600"/>
                  </a:spcAft>
                  <a:buNone/>
                </a:pPr>
                <a:r>
                  <a:rPr lang="en-US" sz="5300" dirty="0" smtClean="0">
                    <a:latin typeface="+mj-lt"/>
                    <a:ea typeface="Source Sans Pro SemiBold" pitchFamily="34" charset="-122"/>
                    <a:cs typeface="Source Sans Pro SemiBold" pitchFamily="34" charset="-120"/>
                  </a:rPr>
                  <a:t>Joy Moskovic</a:t>
                </a:r>
                <a:endParaRPr lang="en-US" dirty="0">
                  <a:latin typeface="+mj-lt"/>
                </a:endParaRPr>
              </a:p>
            </p:txBody>
          </p:sp>
          <p:sp>
            <p:nvSpPr>
              <p:cNvPr id="4" name="Object 3"/>
              <p:cNvSpPr/>
              <p:nvPr/>
            </p:nvSpPr>
            <p:spPr>
              <a:xfrm>
                <a:off x="6665833" y="1920009"/>
                <a:ext cx="5332666" cy="800567"/>
              </a:xfrm>
              <a:prstGeom prst="rect">
                <a:avLst/>
              </a:prstGeom>
              <a:noFill/>
              <a:ln>
                <a:noFill/>
              </a:ln>
            </p:spPr>
            <p:txBody>
              <a:bodyPr wrap="square" lIns="0" tIns="0" rIns="0" bIns="0" rtlCol="0" anchor="t"/>
              <a:lstStyle/>
              <a:p>
                <a:pPr algn="l">
                  <a:spcAft>
                    <a:spcPts val="600"/>
                  </a:spcAft>
                  <a:buNone/>
                </a:pPr>
                <a:r>
                  <a:rPr lang="en-US" dirty="0" smtClean="0">
                    <a:latin typeface="+mj-lt"/>
                    <a:ea typeface="Source Sans Pro Regular" pitchFamily="34" charset="-122"/>
                    <a:cs typeface="Source Sans Pro Regular" pitchFamily="34" charset="-120"/>
                  </a:rPr>
                  <a:t>Manager, Outreach and Engagement, Digital Enablement</a:t>
                </a:r>
              </a:p>
              <a:p>
                <a:pPr algn="l">
                  <a:spcAft>
                    <a:spcPts val="600"/>
                  </a:spcAft>
                  <a:buNone/>
                </a:pPr>
                <a:r>
                  <a:rPr lang="en-US" dirty="0" smtClean="0">
                    <a:latin typeface="+mj-lt"/>
                    <a:ea typeface="Source Sans Pro Regular" pitchFamily="34" charset="-122"/>
                    <a:cs typeface="Source Sans Pro Regular" pitchFamily="34" charset="-120"/>
                  </a:rPr>
                  <a:t>Office of the Chief Information Officer</a:t>
                </a:r>
              </a:p>
              <a:p>
                <a:pPr algn="l">
                  <a:spcAft>
                    <a:spcPts val="600"/>
                  </a:spcAft>
                  <a:buNone/>
                </a:pPr>
                <a:r>
                  <a:rPr lang="en-US" dirty="0" smtClean="0">
                    <a:latin typeface="+mj-lt"/>
                    <a:ea typeface="Source Sans Pro Regular" pitchFamily="34" charset="-122"/>
                    <a:cs typeface="Source Sans Pro Regular" pitchFamily="34" charset="-120"/>
                  </a:rPr>
                  <a:t>Treasury Board of Canada Secretariat</a:t>
                </a:r>
                <a:endParaRPr lang="en-US" dirty="0">
                  <a:latin typeface="+mj-lt"/>
                </a:endParaRPr>
              </a:p>
            </p:txBody>
          </p:sp>
          <p:sp>
            <p:nvSpPr>
              <p:cNvPr id="7" name="Object 6"/>
              <p:cNvSpPr/>
              <p:nvPr/>
            </p:nvSpPr>
            <p:spPr>
              <a:xfrm>
                <a:off x="7151487" y="3254230"/>
                <a:ext cx="4847012" cy="185691"/>
              </a:xfrm>
              <a:prstGeom prst="rect">
                <a:avLst/>
              </a:prstGeom>
              <a:noFill/>
              <a:ln>
                <a:noFill/>
              </a:ln>
            </p:spPr>
            <p:txBody>
              <a:bodyPr wrap="square" lIns="0" tIns="0" rIns="0" bIns="0" rtlCol="0" anchor="t"/>
              <a:lstStyle/>
              <a:p>
                <a:pPr algn="l">
                  <a:lnSpc>
                    <a:spcPts val="2057"/>
                  </a:lnSpc>
                  <a:spcAft>
                    <a:spcPts val="600"/>
                  </a:spcAft>
                  <a:buNone/>
                </a:pPr>
                <a:r>
                  <a:rPr lang="en-US" sz="1700" dirty="0" smtClean="0">
                    <a:latin typeface="+mj-lt"/>
                    <a:ea typeface="Source Sans Pro Regular" pitchFamily="34" charset="-122"/>
                    <a:cs typeface="Source Sans Pro Regular" pitchFamily="34" charset="-120"/>
                  </a:rPr>
                  <a:t>Joy.moskovic@tbs-sct.gc.ca</a:t>
                </a:r>
                <a:endParaRPr lang="en-US" dirty="0">
                  <a:latin typeface="+mj-lt"/>
                </a:endParaRPr>
              </a:p>
            </p:txBody>
          </p:sp>
          <p:pic>
            <p:nvPicPr>
              <p:cNvPr id="8" name="Object 7"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51537" y="3751139"/>
                <a:ext cx="171407" cy="143901"/>
              </a:xfrm>
              <a:prstGeom prst="rect">
                <a:avLst/>
              </a:prstGeom>
              <a:ln>
                <a:noFill/>
              </a:ln>
            </p:spPr>
          </p:pic>
          <p:sp>
            <p:nvSpPr>
              <p:cNvPr id="9" name="Object 8"/>
              <p:cNvSpPr/>
              <p:nvPr/>
            </p:nvSpPr>
            <p:spPr>
              <a:xfrm>
                <a:off x="6665833" y="3651683"/>
                <a:ext cx="342814" cy="342814"/>
              </a:xfrm>
              <a:prstGeom prst="ellipse">
                <a:avLst/>
              </a:prstGeom>
              <a:noFill/>
              <a:ln w="25400">
                <a:noFill/>
                <a:prstDash val="solid"/>
                <a:miter lim="800000"/>
              </a:ln>
            </p:spPr>
          </p:sp>
          <p:sp>
            <p:nvSpPr>
              <p:cNvPr id="10" name="Object 9"/>
              <p:cNvSpPr/>
              <p:nvPr/>
            </p:nvSpPr>
            <p:spPr>
              <a:xfrm>
                <a:off x="7151487" y="3706114"/>
                <a:ext cx="4847012" cy="185691"/>
              </a:xfrm>
              <a:prstGeom prst="rect">
                <a:avLst/>
              </a:prstGeom>
              <a:noFill/>
              <a:ln>
                <a:noFill/>
              </a:ln>
            </p:spPr>
            <p:txBody>
              <a:bodyPr wrap="square" lIns="0" tIns="0" rIns="0" bIns="0" rtlCol="0" anchor="t"/>
              <a:lstStyle/>
              <a:p>
                <a:pPr algn="l">
                  <a:lnSpc>
                    <a:spcPts val="2057"/>
                  </a:lnSpc>
                  <a:spcAft>
                    <a:spcPts val="600"/>
                  </a:spcAft>
                  <a:buNone/>
                </a:pPr>
                <a:r>
                  <a:rPr lang="en-US" sz="1700" dirty="0" smtClean="0">
                    <a:latin typeface="+mj-lt"/>
                    <a:ea typeface="Source Sans Pro Regular" pitchFamily="34" charset="-122"/>
                    <a:cs typeface="Source Sans Pro Regular" pitchFamily="34" charset="-120"/>
                  </a:rPr>
                  <a:t>@</a:t>
                </a:r>
                <a:r>
                  <a:rPr lang="en-US" sz="1700" dirty="0" err="1" smtClean="0">
                    <a:latin typeface="+mj-lt"/>
                    <a:ea typeface="Source Sans Pro Regular" pitchFamily="34" charset="-122"/>
                    <a:cs typeface="Source Sans Pro Regular" pitchFamily="34" charset="-120"/>
                  </a:rPr>
                  <a:t>joymosk</a:t>
                </a:r>
                <a:endParaRPr lang="en-US" dirty="0">
                  <a:latin typeface="+mj-lt"/>
                </a:endParaRPr>
              </a:p>
            </p:txBody>
          </p:sp>
          <p:pic>
            <p:nvPicPr>
              <p:cNvPr id="11" name="Object 10" descr="preencoded.png"/>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751537" y="4270653"/>
                <a:ext cx="171407" cy="171407"/>
              </a:xfrm>
              <a:prstGeom prst="rect">
                <a:avLst/>
              </a:prstGeom>
              <a:ln>
                <a:noFill/>
              </a:ln>
            </p:spPr>
          </p:pic>
          <p:sp>
            <p:nvSpPr>
              <p:cNvPr id="12" name="Object 11"/>
              <p:cNvSpPr/>
              <p:nvPr/>
            </p:nvSpPr>
            <p:spPr>
              <a:xfrm>
                <a:off x="6665833" y="4184949"/>
                <a:ext cx="342814" cy="342814"/>
              </a:xfrm>
              <a:prstGeom prst="ellipse">
                <a:avLst/>
              </a:prstGeom>
              <a:noFill/>
              <a:ln w="25400">
                <a:noFill/>
                <a:prstDash val="solid"/>
                <a:miter lim="800000"/>
              </a:ln>
            </p:spPr>
            <p:txBody>
              <a:bodyPr/>
              <a:lstStyle/>
              <a:p>
                <a:endParaRPr lang="en-CA"/>
              </a:p>
            </p:txBody>
          </p:sp>
          <p:sp>
            <p:nvSpPr>
              <p:cNvPr id="13" name="Object 12"/>
              <p:cNvSpPr/>
              <p:nvPr/>
            </p:nvSpPr>
            <p:spPr>
              <a:xfrm>
                <a:off x="7151487" y="4239381"/>
                <a:ext cx="4847012" cy="185691"/>
              </a:xfrm>
              <a:prstGeom prst="rect">
                <a:avLst/>
              </a:prstGeom>
              <a:noFill/>
              <a:ln>
                <a:noFill/>
              </a:ln>
            </p:spPr>
            <p:txBody>
              <a:bodyPr wrap="square" lIns="0" tIns="0" rIns="0" bIns="0" rtlCol="0" anchor="t"/>
              <a:lstStyle/>
              <a:p>
                <a:pPr>
                  <a:lnSpc>
                    <a:spcPts val="2057"/>
                  </a:lnSpc>
                  <a:spcAft>
                    <a:spcPts val="600"/>
                  </a:spcAft>
                </a:pPr>
                <a:r>
                  <a:rPr lang="en-US" sz="1700" dirty="0">
                    <a:latin typeface="+mj-lt"/>
                    <a:ea typeface="Source Sans Pro Regular" pitchFamily="34" charset="-122"/>
                    <a:cs typeface="Source Sans Pro Regular" pitchFamily="34" charset="-120"/>
                  </a:rPr>
                  <a:t>http://ca.linkedin.com/in/joymoskovic</a:t>
                </a:r>
                <a:endParaRPr lang="en-US" sz="1700" dirty="0" smtClean="0">
                  <a:latin typeface="+mj-lt"/>
                  <a:ea typeface="Source Sans Pro Regular" pitchFamily="34" charset="-122"/>
                  <a:cs typeface="Source Sans Pro Regular" pitchFamily="34" charset="-120"/>
                </a:endParaRPr>
              </a:p>
            </p:txBody>
          </p:sp>
          <p:pic>
            <p:nvPicPr>
              <p:cNvPr id="14" name="Object 13" descr="preencoded.png"/>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759706" y="4803920"/>
                <a:ext cx="155069" cy="171407"/>
              </a:xfrm>
              <a:prstGeom prst="rect">
                <a:avLst/>
              </a:prstGeom>
              <a:ln>
                <a:noFill/>
              </a:ln>
            </p:spPr>
          </p:pic>
          <p:sp>
            <p:nvSpPr>
              <p:cNvPr id="15" name="Object 14"/>
              <p:cNvSpPr/>
              <p:nvPr/>
            </p:nvSpPr>
            <p:spPr>
              <a:xfrm>
                <a:off x="6665833" y="4718216"/>
                <a:ext cx="342814" cy="342814"/>
              </a:xfrm>
              <a:prstGeom prst="ellipse">
                <a:avLst/>
              </a:prstGeom>
              <a:noFill/>
              <a:ln w="25400">
                <a:noFill/>
                <a:prstDash val="solid"/>
                <a:miter lim="800000"/>
              </a:ln>
            </p:spPr>
          </p:sp>
          <p:sp>
            <p:nvSpPr>
              <p:cNvPr id="16" name="Object 15"/>
              <p:cNvSpPr/>
              <p:nvPr/>
            </p:nvSpPr>
            <p:spPr>
              <a:xfrm>
                <a:off x="7151487" y="4772647"/>
                <a:ext cx="4847012" cy="185691"/>
              </a:xfrm>
              <a:prstGeom prst="rect">
                <a:avLst/>
              </a:prstGeom>
              <a:noFill/>
              <a:ln>
                <a:noFill/>
              </a:ln>
            </p:spPr>
            <p:txBody>
              <a:bodyPr wrap="square" lIns="0" tIns="0" rIns="0" bIns="0" rtlCol="0" anchor="t"/>
              <a:lstStyle/>
              <a:p>
                <a:pPr algn="l">
                  <a:lnSpc>
                    <a:spcPts val="2057"/>
                  </a:lnSpc>
                  <a:spcAft>
                    <a:spcPts val="600"/>
                  </a:spcAft>
                  <a:buNone/>
                </a:pPr>
                <a:r>
                  <a:rPr lang="en-US" sz="1700" dirty="0" smtClean="0">
                    <a:latin typeface="+mj-lt"/>
                    <a:ea typeface="Source Sans Pro Regular" pitchFamily="34" charset="-122"/>
                    <a:cs typeface="Source Sans Pro Regular" pitchFamily="34" charset="-120"/>
                  </a:rPr>
                  <a:t>613-406-5801</a:t>
                </a:r>
                <a:endParaRPr lang="en-US" dirty="0">
                  <a:latin typeface="+mj-lt"/>
                </a:endParaRPr>
              </a:p>
            </p:txBody>
          </p:sp>
          <p:sp>
            <p:nvSpPr>
              <p:cNvPr id="17" name="Object 16"/>
              <p:cNvSpPr/>
              <p:nvPr/>
            </p:nvSpPr>
            <p:spPr>
              <a:xfrm>
                <a:off x="6665833" y="5200537"/>
                <a:ext cx="5332666" cy="207117"/>
              </a:xfrm>
              <a:prstGeom prst="rect">
                <a:avLst/>
              </a:prstGeom>
              <a:noFill/>
              <a:ln>
                <a:noFill/>
              </a:ln>
            </p:spPr>
            <p:txBody>
              <a:bodyPr wrap="square" lIns="0" tIns="0" rIns="0" bIns="0" rtlCol="0" anchor="t"/>
              <a:lstStyle/>
              <a:p>
                <a:pPr algn="l">
                  <a:lnSpc>
                    <a:spcPts val="2337"/>
                  </a:lnSpc>
                  <a:spcAft>
                    <a:spcPts val="600"/>
                  </a:spcAft>
                  <a:buNone/>
                </a:pPr>
                <a:r>
                  <a:rPr lang="en-US" sz="2000" b="1" dirty="0" smtClean="0">
                    <a:latin typeface="+mj-lt"/>
                    <a:ea typeface="Source Sans Pro Regular" pitchFamily="34" charset="-122"/>
                    <a:cs typeface="Source Sans Pro Regular" pitchFamily="34" charset="-120"/>
                  </a:rPr>
                  <a:t>Add me as a colleague on GCconnex or GCcollab!</a:t>
                </a:r>
                <a:endParaRPr lang="en-US" sz="2000" b="1" dirty="0">
                  <a:latin typeface="+mj-lt"/>
                </a:endParaRPr>
              </a:p>
            </p:txBody>
          </p:sp>
        </p:grpSp>
        <p:pic>
          <p:nvPicPr>
            <p:cNvPr id="19" name="Picture 1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59867" y="321522"/>
              <a:ext cx="2439141" cy="2439141"/>
            </a:xfrm>
            <a:prstGeom prst="rect">
              <a:avLst/>
            </a:prstGeom>
            <a:ln>
              <a:noFill/>
            </a:ln>
          </p:spPr>
        </p:pic>
      </p:grpSp>
      <p:sp>
        <p:nvSpPr>
          <p:cNvPr id="18" name="Object 29"/>
          <p:cNvSpPr/>
          <p:nvPr/>
        </p:nvSpPr>
        <p:spPr>
          <a:xfrm>
            <a:off x="11532406" y="6533431"/>
            <a:ext cx="466094" cy="141011"/>
          </a:xfrm>
          <a:prstGeom prst="rect">
            <a:avLst/>
          </a:prstGeom>
          <a:noFill/>
        </p:spPr>
        <p:txBody>
          <a:bodyPr wrap="square" lIns="0" tIns="0" rIns="0" bIns="0" rtlCol="0" anchor="ctr"/>
          <a:lstStyle/>
          <a:p>
            <a:pPr algn="r">
              <a:spcAft>
                <a:spcPts val="600"/>
              </a:spcAft>
              <a:buNone/>
            </a:pPr>
            <a:r>
              <a:rPr lang="en-US" sz="1400" dirty="0" smtClean="0">
                <a:solidFill>
                  <a:srgbClr val="000000">
                    <a:alpha val="58000"/>
                  </a:srgbClr>
                </a:solidFill>
                <a:latin typeface="+mj-lt"/>
                <a:ea typeface="Source Sans Pro Regular" pitchFamily="34" charset="-122"/>
              </a:rPr>
              <a:t>4</a:t>
            </a:r>
            <a:endParaRPr lang="en-US" dirty="0">
              <a:latin typeface="+mj-lt"/>
            </a:endParaRPr>
          </a:p>
        </p:txBody>
      </p:sp>
      <p:pic>
        <p:nvPicPr>
          <p:cNvPr id="23" name="Object 14" descr="preencoded.png"/>
          <p:cNvPicPr>
            <a:picLocks noChangeAspect="1"/>
          </p:cNvPicPr>
          <p:nvPr/>
        </p:nvPicPr>
        <p:blipFill>
          <a:blip r:embed="rId12" cstate="screen">
            <a:extLst>
              <a:ext uri="{28A0092B-C50C-407E-A947-70E740481C1C}">
                <a14:useLocalDpi xmlns:a14="http://schemas.microsoft.com/office/drawing/2010/main"/>
              </a:ext>
            </a:extLst>
          </a:blip>
          <a:srcRect l="-5556" t="-5556" r="-5556" b="-5556"/>
          <a:stretch/>
        </p:blipFill>
        <p:spPr>
          <a:xfrm>
            <a:off x="257744" y="5574323"/>
            <a:ext cx="967146" cy="967146"/>
          </a:xfrm>
          <a:prstGeom prst="ellipse">
            <a:avLst/>
          </a:prstGeom>
        </p:spPr>
      </p:pic>
      <p:sp>
        <p:nvSpPr>
          <p:cNvPr id="25" name="Object 16"/>
          <p:cNvSpPr/>
          <p:nvPr/>
        </p:nvSpPr>
        <p:spPr>
          <a:xfrm>
            <a:off x="1295638" y="5704680"/>
            <a:ext cx="7373578" cy="783285"/>
          </a:xfrm>
          <a:prstGeom prst="rect">
            <a:avLst/>
          </a:prstGeom>
          <a:noFill/>
        </p:spPr>
        <p:txBody>
          <a:bodyPr wrap="square" lIns="0" tIns="0" rIns="0" bIns="0" rtlCol="0" anchor="t"/>
          <a:lstStyle/>
          <a:p>
            <a:pPr>
              <a:spcAft>
                <a:spcPts val="600"/>
              </a:spcAft>
              <a:buNone/>
            </a:pPr>
            <a:r>
              <a:rPr lang="en-US" sz="2400" dirty="0" smtClean="0">
                <a:solidFill>
                  <a:srgbClr val="333333"/>
                </a:solidFill>
                <a:latin typeface="+mj-lt"/>
                <a:ea typeface="Source Sans Pro SemiBold" pitchFamily="34" charset="-122"/>
                <a:cs typeface="Source Sans Pro SemiBold" pitchFamily="34" charset="-120"/>
              </a:rPr>
              <a:t>Follow us on Twitter</a:t>
            </a:r>
            <a:r>
              <a:rPr lang="en-US" sz="2400" u="sng" dirty="0" smtClean="0">
                <a:solidFill>
                  <a:srgbClr val="333333"/>
                </a:solidFill>
                <a:latin typeface="+mj-lt"/>
                <a:ea typeface="Source Sans Pro SemiBold" pitchFamily="34" charset="-122"/>
                <a:cs typeface="Source Sans Pro SemiBold" pitchFamily="34" charset="-120"/>
              </a:rPr>
              <a:t/>
            </a:r>
            <a:br>
              <a:rPr lang="en-US" sz="2400" u="sng" dirty="0" smtClean="0">
                <a:solidFill>
                  <a:srgbClr val="333333"/>
                </a:solidFill>
                <a:latin typeface="+mj-lt"/>
                <a:ea typeface="Source Sans Pro SemiBold" pitchFamily="34" charset="-122"/>
                <a:cs typeface="Source Sans Pro SemiBold" pitchFamily="34" charset="-120"/>
              </a:rPr>
            </a:br>
            <a:r>
              <a:rPr lang="en-US" sz="2400" dirty="0" smtClean="0">
                <a:latin typeface="+mj-lt"/>
                <a:ea typeface="Source Sans Pro SemiBold" pitchFamily="34" charset="-122"/>
                <a:cs typeface="Source Sans Pro SemiBold" pitchFamily="34" charset="-120"/>
              </a:rPr>
              <a:t>@</a:t>
            </a:r>
            <a:r>
              <a:rPr lang="en-US" sz="2400" dirty="0" err="1" smtClean="0">
                <a:latin typeface="+mj-lt"/>
                <a:ea typeface="Source Sans Pro SemiBold" pitchFamily="34" charset="-122"/>
                <a:cs typeface="Source Sans Pro SemiBold" pitchFamily="34" charset="-120"/>
              </a:rPr>
              <a:t>DigiEnablement</a:t>
            </a:r>
            <a:r>
              <a:rPr lang="en-US" sz="2400" dirty="0" smtClean="0">
                <a:latin typeface="+mj-lt"/>
                <a:ea typeface="Source Sans Pro SemiBold" pitchFamily="34" charset="-122"/>
                <a:cs typeface="Source Sans Pro SemiBold" pitchFamily="34" charset="-120"/>
              </a:rPr>
              <a:t>, </a:t>
            </a:r>
            <a:r>
              <a:rPr lang="en-US" sz="2400" dirty="0" smtClean="0">
                <a:solidFill>
                  <a:srgbClr val="333333"/>
                </a:solidFill>
                <a:latin typeface="+mj-lt"/>
                <a:ea typeface="Source Sans Pro SemiBold" pitchFamily="34" charset="-122"/>
                <a:cs typeface="Source Sans Pro SemiBold" pitchFamily="34" charset="-120"/>
              </a:rPr>
              <a:t>@GCcollab, @GCconnex, @GCpedia</a:t>
            </a:r>
            <a:r>
              <a:rPr lang="en-US" sz="1800" dirty="0" smtClean="0">
                <a:solidFill>
                  <a:srgbClr val="333333"/>
                </a:solidFill>
                <a:latin typeface="+mj-lt"/>
                <a:ea typeface="Source Sans Pro SemiBold" pitchFamily="34" charset="-122"/>
                <a:cs typeface="Source Sans Pro SemiBold" pitchFamily="34" charset="-120"/>
              </a:rPr>
              <a:t> </a:t>
            </a:r>
            <a:endParaRPr lang="en-US" dirty="0">
              <a:latin typeface="+mj-lt"/>
            </a:endParaRPr>
          </a:p>
        </p:txBody>
      </p:sp>
      <p:sp>
        <p:nvSpPr>
          <p:cNvPr id="27" name="Rectangle 26"/>
          <p:cNvSpPr/>
          <p:nvPr/>
        </p:nvSpPr>
        <p:spPr>
          <a:xfrm>
            <a:off x="129396" y="0"/>
            <a:ext cx="8704053" cy="4908430"/>
          </a:xfrm>
          <a:prstGeom prst="rect">
            <a:avLst/>
          </a:prstGeom>
          <a:noFill/>
          <a:ln w="34925" cmpd="dbl">
            <a:solidFill>
              <a:srgbClr val="00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129396" y="5193102"/>
            <a:ext cx="8704053" cy="1481340"/>
          </a:xfrm>
          <a:prstGeom prst="rect">
            <a:avLst/>
          </a:prstGeom>
          <a:noFill/>
          <a:ln w="34925" cmpd="dbl">
            <a:solidFill>
              <a:srgbClr val="00A0B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315047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229" y="2971144"/>
            <a:ext cx="1790916" cy="1023381"/>
          </a:xfrm>
          <a:prstGeom prst="rect">
            <a:avLst/>
          </a:prstGeom>
        </p:spPr>
      </p:pic>
      <p:sp>
        <p:nvSpPr>
          <p:cNvPr id="2" name="Object 1"/>
          <p:cNvSpPr/>
          <p:nvPr/>
        </p:nvSpPr>
        <p:spPr>
          <a:xfrm>
            <a:off x="0" y="0"/>
            <a:ext cx="76181" cy="1419823"/>
          </a:xfrm>
          <a:prstGeom prst="rect">
            <a:avLst/>
          </a:prstGeom>
          <a:solidFill>
            <a:srgbClr val="00A0B0"/>
          </a:solidFill>
        </p:spPr>
        <p:txBody>
          <a:bodyPr/>
          <a:lstStyle/>
          <a:p>
            <a:endParaRPr lang="en-CA">
              <a:latin typeface="+mj-lt"/>
            </a:endParaRPr>
          </a:p>
        </p:txBody>
      </p:sp>
      <p:sp>
        <p:nvSpPr>
          <p:cNvPr id="3" name="Object 2"/>
          <p:cNvSpPr/>
          <p:nvPr/>
        </p:nvSpPr>
        <p:spPr>
          <a:xfrm>
            <a:off x="476131" y="401855"/>
            <a:ext cx="11617595" cy="385666"/>
          </a:xfrm>
          <a:prstGeom prst="rect">
            <a:avLst/>
          </a:prstGeom>
          <a:noFill/>
        </p:spPr>
        <p:txBody>
          <a:bodyPr wrap="square" lIns="0" tIns="0" rIns="0" bIns="0" rtlCol="0" anchor="t"/>
          <a:lstStyle/>
          <a:p>
            <a:pPr algn="l">
              <a:lnSpc>
                <a:spcPts val="3924"/>
              </a:lnSpc>
              <a:spcAft>
                <a:spcPts val="600"/>
              </a:spcAft>
              <a:buNone/>
            </a:pPr>
            <a:r>
              <a:rPr lang="en-US" sz="3800" dirty="0" smtClean="0">
                <a:solidFill>
                  <a:srgbClr val="333333"/>
                </a:solidFill>
                <a:latin typeface="+mj-lt"/>
                <a:ea typeface="Source Sans Pro SemiBold" pitchFamily="34" charset="-122"/>
                <a:cs typeface="Source Sans Pro SemiBold" pitchFamily="34" charset="-120"/>
              </a:rPr>
              <a:t>The Government of Canada</a:t>
            </a:r>
            <a:endParaRPr lang="en-US" dirty="0">
              <a:latin typeface="+mj-lt"/>
            </a:endParaRPr>
          </a:p>
        </p:txBody>
      </p:sp>
      <p:sp>
        <p:nvSpPr>
          <p:cNvPr id="4" name="Object 3"/>
          <p:cNvSpPr/>
          <p:nvPr/>
        </p:nvSpPr>
        <p:spPr>
          <a:xfrm>
            <a:off x="476131" y="1022253"/>
            <a:ext cx="11617595" cy="207117"/>
          </a:xfrm>
          <a:prstGeom prst="rect">
            <a:avLst/>
          </a:prstGeom>
          <a:noFill/>
        </p:spPr>
        <p:txBody>
          <a:bodyPr wrap="square" lIns="0" tIns="0" rIns="0" bIns="0" rtlCol="0" anchor="t"/>
          <a:lstStyle/>
          <a:p>
            <a:pPr algn="l">
              <a:lnSpc>
                <a:spcPts val="2337"/>
              </a:lnSpc>
              <a:spcAft>
                <a:spcPts val="600"/>
              </a:spcAft>
              <a:buNone/>
            </a:pPr>
            <a:r>
              <a:rPr lang="en-US" sz="1900" dirty="0" smtClean="0">
                <a:solidFill>
                  <a:srgbClr val="000000">
                    <a:alpha val="58000"/>
                  </a:srgbClr>
                </a:solidFill>
                <a:latin typeface="+mj-lt"/>
                <a:ea typeface="Source Sans Pro Regular" pitchFamily="34" charset="-122"/>
                <a:cs typeface="Source Sans Pro Regular" pitchFamily="34" charset="-120"/>
              </a:rPr>
              <a:t>Access to Collaboration Tools</a:t>
            </a:r>
            <a:endParaRPr lang="en-US" dirty="0">
              <a:latin typeface="+mj-lt"/>
            </a:endParaRPr>
          </a:p>
        </p:txBody>
      </p:sp>
      <p:sp>
        <p:nvSpPr>
          <p:cNvPr id="5" name="TextBox 4"/>
          <p:cNvSpPr txBox="1"/>
          <p:nvPr/>
        </p:nvSpPr>
        <p:spPr>
          <a:xfrm>
            <a:off x="1440645" y="1757979"/>
            <a:ext cx="1199076" cy="646331"/>
          </a:xfrm>
          <a:prstGeom prst="rect">
            <a:avLst/>
          </a:prstGeom>
          <a:noFill/>
        </p:spPr>
        <p:txBody>
          <a:bodyPr wrap="square" rtlCol="0">
            <a:spAutoFit/>
          </a:bodyPr>
          <a:lstStyle/>
          <a:p>
            <a:pPr algn="ctr"/>
            <a:r>
              <a:rPr lang="en-CA" b="1" dirty="0" smtClean="0">
                <a:solidFill>
                  <a:srgbClr val="37424A"/>
                </a:solidFill>
                <a:latin typeface="+mj-lt"/>
              </a:rPr>
              <a:t>External</a:t>
            </a:r>
            <a:br>
              <a:rPr lang="en-CA" b="1" dirty="0" smtClean="0">
                <a:solidFill>
                  <a:srgbClr val="37424A"/>
                </a:solidFill>
                <a:latin typeface="+mj-lt"/>
              </a:rPr>
            </a:br>
            <a:r>
              <a:rPr lang="en-CA" b="1" dirty="0" smtClean="0">
                <a:solidFill>
                  <a:srgbClr val="37424A"/>
                </a:solidFill>
                <a:latin typeface="+mj-lt"/>
              </a:rPr>
              <a:t>Tools</a:t>
            </a:r>
          </a:p>
        </p:txBody>
      </p:sp>
      <p:cxnSp>
        <p:nvCxnSpPr>
          <p:cNvPr id="6" name="Straight Arrow Connector 5"/>
          <p:cNvCxnSpPr/>
          <p:nvPr/>
        </p:nvCxnSpPr>
        <p:spPr>
          <a:xfrm>
            <a:off x="2668433" y="2022672"/>
            <a:ext cx="1184548" cy="381638"/>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14405" y="4165131"/>
            <a:ext cx="1419626" cy="646331"/>
          </a:xfrm>
          <a:prstGeom prst="rect">
            <a:avLst/>
          </a:prstGeom>
          <a:noFill/>
        </p:spPr>
        <p:txBody>
          <a:bodyPr wrap="square" rtlCol="0">
            <a:spAutoFit/>
          </a:bodyPr>
          <a:lstStyle/>
          <a:p>
            <a:pPr algn="ctr"/>
            <a:r>
              <a:rPr lang="en-CA" b="1" dirty="0" smtClean="0">
                <a:solidFill>
                  <a:srgbClr val="37424A"/>
                </a:solidFill>
                <a:latin typeface="+mj-lt"/>
              </a:rPr>
              <a:t>GCTools</a:t>
            </a:r>
          </a:p>
          <a:p>
            <a:pPr algn="ctr"/>
            <a:r>
              <a:rPr lang="en-CA" b="1" dirty="0" smtClean="0">
                <a:solidFill>
                  <a:srgbClr val="37424A"/>
                </a:solidFill>
                <a:latin typeface="+mj-lt"/>
              </a:rPr>
              <a:t>GC-Wide</a:t>
            </a:r>
          </a:p>
        </p:txBody>
      </p:sp>
      <p:cxnSp>
        <p:nvCxnSpPr>
          <p:cNvPr id="8" name="Straight Arrow Connector 7"/>
          <p:cNvCxnSpPr/>
          <p:nvPr/>
        </p:nvCxnSpPr>
        <p:spPr>
          <a:xfrm flipH="1">
            <a:off x="7397305" y="4650335"/>
            <a:ext cx="1337986" cy="161127"/>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47400" y="5271001"/>
            <a:ext cx="1655754" cy="646331"/>
          </a:xfrm>
          <a:prstGeom prst="rect">
            <a:avLst/>
          </a:prstGeom>
          <a:noFill/>
        </p:spPr>
        <p:txBody>
          <a:bodyPr wrap="square" rtlCol="0">
            <a:spAutoFit/>
          </a:bodyPr>
          <a:lstStyle/>
          <a:p>
            <a:pPr algn="ctr"/>
            <a:r>
              <a:rPr lang="en-CA" b="1" dirty="0" smtClean="0">
                <a:solidFill>
                  <a:srgbClr val="37424A"/>
                </a:solidFill>
                <a:latin typeface="+mj-lt"/>
              </a:rPr>
              <a:t>Departmental </a:t>
            </a:r>
            <a:br>
              <a:rPr lang="en-CA" b="1" dirty="0" smtClean="0">
                <a:solidFill>
                  <a:srgbClr val="37424A"/>
                </a:solidFill>
                <a:latin typeface="+mj-lt"/>
              </a:rPr>
            </a:br>
            <a:r>
              <a:rPr lang="en-CA" b="1" dirty="0" smtClean="0">
                <a:solidFill>
                  <a:srgbClr val="37424A"/>
                </a:solidFill>
                <a:latin typeface="+mj-lt"/>
              </a:rPr>
              <a:t>Tools</a:t>
            </a:r>
            <a:endParaRPr lang="en-CA" b="1" dirty="0">
              <a:solidFill>
                <a:srgbClr val="37424A"/>
              </a:solidFill>
              <a:latin typeface="+mj-lt"/>
            </a:endParaRPr>
          </a:p>
        </p:txBody>
      </p:sp>
      <p:cxnSp>
        <p:nvCxnSpPr>
          <p:cNvPr id="10" name="Straight Arrow Connector 9"/>
          <p:cNvCxnSpPr/>
          <p:nvPr/>
        </p:nvCxnSpPr>
        <p:spPr>
          <a:xfrm>
            <a:off x="3951067" y="5707448"/>
            <a:ext cx="1341035" cy="7552"/>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Image result for gcdocs">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33533" y="5444836"/>
            <a:ext cx="488309" cy="488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t="-2701" r="10251"/>
          <a:stretch/>
        </p:blipFill>
        <p:spPr>
          <a:xfrm>
            <a:off x="6653869" y="4404853"/>
            <a:ext cx="602337" cy="599992"/>
          </a:xfrm>
          <a:prstGeom prst="rect">
            <a:avLst/>
          </a:prstGeom>
        </p:spPr>
      </p:pic>
      <p:pic>
        <p:nvPicPr>
          <p:cNvPr id="19" name="Picture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92102" y="4100592"/>
            <a:ext cx="626191" cy="612145"/>
          </a:xfrm>
          <a:prstGeom prst="rect">
            <a:avLst/>
          </a:prstGeom>
        </p:spPr>
      </p:pic>
      <p:pic>
        <p:nvPicPr>
          <p:cNvPr id="20" name="Picture 19"/>
          <p:cNvPicPr>
            <a:picLocks noChangeAspect="1"/>
          </p:cNvPicPr>
          <p:nvPr/>
        </p:nvPicPr>
        <p:blipFill rotWithShape="1">
          <a:blip r:embed="rId8" cstate="screen">
            <a:extLst>
              <a:ext uri="{28A0092B-C50C-407E-A947-70E740481C1C}">
                <a14:useLocalDpi xmlns:a14="http://schemas.microsoft.com/office/drawing/2010/main"/>
              </a:ext>
            </a:extLst>
          </a:blip>
          <a:srcRect l="-4"/>
          <a:stretch/>
        </p:blipFill>
        <p:spPr>
          <a:xfrm>
            <a:off x="6005797" y="4120837"/>
            <a:ext cx="630419" cy="599588"/>
          </a:xfrm>
          <a:prstGeom prst="rect">
            <a:avLst/>
          </a:prstGeom>
        </p:spPr>
      </p:pic>
      <p:pic>
        <p:nvPicPr>
          <p:cNvPr id="21" name="Picture 2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557576" y="4293568"/>
            <a:ext cx="734526" cy="713535"/>
          </a:xfrm>
          <a:prstGeom prst="rect">
            <a:avLst/>
          </a:prstGeom>
        </p:spPr>
      </p:pic>
      <p:grpSp>
        <p:nvGrpSpPr>
          <p:cNvPr id="33" name="Group 32"/>
          <p:cNvGrpSpPr/>
          <p:nvPr/>
        </p:nvGrpSpPr>
        <p:grpSpPr>
          <a:xfrm>
            <a:off x="3571859" y="1630591"/>
            <a:ext cx="5011655" cy="1432621"/>
            <a:chOff x="3526557" y="1894164"/>
            <a:chExt cx="5011655" cy="1432621"/>
          </a:xfrm>
          <a:noFill/>
        </p:grpSpPr>
        <p:pic>
          <p:nvPicPr>
            <p:cNvPr id="11" name="Picture 10" descr="https://pbs.twimg.com/profile_images/614583061448036352/CBpFkPaz.p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20209408">
              <a:off x="4467903" y="2179126"/>
              <a:ext cx="612000" cy="556364"/>
            </a:xfrm>
            <a:prstGeom prst="rect">
              <a:avLst/>
            </a:prstGeom>
            <a:grpFill/>
            <a:ln w="85725">
              <a:noFill/>
            </a:ln>
            <a:extLst/>
          </p:spPr>
        </p:pic>
        <p:pic>
          <p:nvPicPr>
            <p:cNvPr id="12" name="Picture 11" descr="https://lh3.ggpht.com/lSLM0xhCA1RZOwaQcjhlwmsvaIQYaP3c5qbDKCgLALhydrgExnaSKZdGa8S3YtRuVA=w300">
              <a:hlinkClick r:id="rId12"/>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rot="2210694">
              <a:off x="7913418" y="2710062"/>
              <a:ext cx="624794" cy="567995"/>
            </a:xfrm>
            <a:prstGeom prst="rect">
              <a:avLst/>
            </a:prstGeom>
            <a:grpFill/>
            <a:ln w="85725">
              <a:noFill/>
            </a:ln>
            <a:extLst/>
          </p:spPr>
        </p:pic>
        <p:pic>
          <p:nvPicPr>
            <p:cNvPr id="14" name="Picture 9" descr="https://lh3.googleusercontent.com/ZZPdzvlpK9r_Df9C3M7j1rNRi7hhHRvPhlklJ3lfi5jk86Jd1s0Y5wcQ1QgbVaAP5Q=w300">
              <a:hlinkClick r:id="rId14"/>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rot="19441462">
              <a:off x="3526557" y="2847996"/>
              <a:ext cx="526668" cy="478789"/>
            </a:xfrm>
            <a:prstGeom prst="rect">
              <a:avLst/>
            </a:prstGeom>
            <a:grpFill/>
            <a:ln w="85725">
              <a:noFill/>
            </a:ln>
            <a:extLst/>
          </p:spPr>
        </p:pic>
        <p:pic>
          <p:nvPicPr>
            <p:cNvPr id="15" name="Picture 2" descr="Image result for instagram logo png">
              <a:hlinkClick r:id="rId16"/>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rot="1556946">
              <a:off x="6926825" y="2185465"/>
              <a:ext cx="592834" cy="592834"/>
            </a:xfrm>
            <a:prstGeom prst="rect">
              <a:avLst/>
            </a:prstGeom>
            <a:grpFill/>
            <a:ln w="85725">
              <a:noFill/>
            </a:ln>
            <a:extLst/>
          </p:spPr>
        </p:pic>
        <p:pic>
          <p:nvPicPr>
            <p:cNvPr id="23" name="Picture 2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598199" y="1894164"/>
              <a:ext cx="790735" cy="824438"/>
            </a:xfrm>
            <a:prstGeom prst="rect">
              <a:avLst/>
            </a:prstGeom>
            <a:grpFill/>
            <a:ln w="85725">
              <a:noFill/>
            </a:ln>
          </p:spPr>
        </p:pic>
      </p:grpSp>
      <p:sp>
        <p:nvSpPr>
          <p:cNvPr id="24" name="Object 29"/>
          <p:cNvSpPr/>
          <p:nvPr/>
        </p:nvSpPr>
        <p:spPr>
          <a:xfrm>
            <a:off x="11532406" y="6533431"/>
            <a:ext cx="466094" cy="141011"/>
          </a:xfrm>
          <a:prstGeom prst="rect">
            <a:avLst/>
          </a:prstGeom>
          <a:noFill/>
        </p:spPr>
        <p:txBody>
          <a:bodyPr wrap="square" lIns="0" tIns="0" rIns="0" bIns="0" rtlCol="0" anchor="ctr"/>
          <a:lstStyle/>
          <a:p>
            <a:pPr algn="r">
              <a:spcAft>
                <a:spcPts val="600"/>
              </a:spcAft>
              <a:buNone/>
            </a:pPr>
            <a:r>
              <a:rPr lang="en-US" sz="1400" dirty="0" smtClean="0">
                <a:solidFill>
                  <a:srgbClr val="000000">
                    <a:alpha val="58000"/>
                  </a:srgbClr>
                </a:solidFill>
                <a:latin typeface="+mj-lt"/>
                <a:ea typeface="Source Sans Pro Regular" pitchFamily="34" charset="-122"/>
              </a:rPr>
              <a:t>2</a:t>
            </a:r>
            <a:endParaRPr lang="en-US" dirty="0">
              <a:latin typeface="+mj-lt"/>
            </a:endParaRPr>
          </a:p>
        </p:txBody>
      </p:sp>
      <p:sp>
        <p:nvSpPr>
          <p:cNvPr id="25" name="TextBox 24"/>
          <p:cNvSpPr txBox="1"/>
          <p:nvPr/>
        </p:nvSpPr>
        <p:spPr>
          <a:xfrm>
            <a:off x="847661" y="3173821"/>
            <a:ext cx="2334245" cy="1200329"/>
          </a:xfrm>
          <a:prstGeom prst="rect">
            <a:avLst/>
          </a:prstGeom>
          <a:noFill/>
        </p:spPr>
        <p:txBody>
          <a:bodyPr wrap="square" rtlCol="0">
            <a:spAutoFit/>
          </a:bodyPr>
          <a:lstStyle/>
          <a:p>
            <a:pPr algn="ctr"/>
            <a:r>
              <a:rPr lang="en-CA" b="1" dirty="0" smtClean="0">
                <a:solidFill>
                  <a:srgbClr val="37424A"/>
                </a:solidFill>
                <a:latin typeface="+mj-lt"/>
              </a:rPr>
              <a:t>Powered by </a:t>
            </a:r>
            <a:r>
              <a:rPr lang="en-CA" b="1" dirty="0" err="1" smtClean="0">
                <a:solidFill>
                  <a:srgbClr val="37424A"/>
                </a:solidFill>
                <a:latin typeface="+mj-lt"/>
              </a:rPr>
              <a:t>GCAccount</a:t>
            </a:r>
            <a:r>
              <a:rPr lang="en-CA" b="1" dirty="0" smtClean="0">
                <a:solidFill>
                  <a:srgbClr val="37424A"/>
                </a:solidFill>
                <a:latin typeface="+mj-lt"/>
              </a:rPr>
              <a:t> – includes access to </a:t>
            </a:r>
            <a:r>
              <a:rPr lang="en-CA" b="1" dirty="0" err="1" smtClean="0">
                <a:solidFill>
                  <a:srgbClr val="37424A"/>
                </a:solidFill>
                <a:latin typeface="+mj-lt"/>
              </a:rPr>
              <a:t>GCWiki</a:t>
            </a:r>
            <a:r>
              <a:rPr lang="en-CA" b="1" dirty="0" smtClean="0">
                <a:solidFill>
                  <a:srgbClr val="37424A"/>
                </a:solidFill>
                <a:latin typeface="+mj-lt"/>
              </a:rPr>
              <a:t> and </a:t>
            </a:r>
            <a:r>
              <a:rPr lang="en-CA" b="1" dirty="0" err="1" smtClean="0">
                <a:solidFill>
                  <a:srgbClr val="37424A"/>
                </a:solidFill>
                <a:latin typeface="+mj-lt"/>
              </a:rPr>
              <a:t>GCMessage</a:t>
            </a:r>
            <a:r>
              <a:rPr lang="en-CA" b="1" dirty="0" smtClean="0">
                <a:solidFill>
                  <a:srgbClr val="37424A"/>
                </a:solidFill>
                <a:latin typeface="+mj-lt"/>
              </a:rPr>
              <a:t> </a:t>
            </a:r>
          </a:p>
        </p:txBody>
      </p:sp>
      <p:cxnSp>
        <p:nvCxnSpPr>
          <p:cNvPr id="26" name="Straight Arrow Connector 25"/>
          <p:cNvCxnSpPr/>
          <p:nvPr/>
        </p:nvCxnSpPr>
        <p:spPr>
          <a:xfrm>
            <a:off x="3046079" y="3654212"/>
            <a:ext cx="401990" cy="1"/>
          </a:xfrm>
          <a:prstGeom prst="straightConnector1">
            <a:avLst/>
          </a:prstGeom>
          <a:ln w="38100">
            <a:solidFill>
              <a:srgbClr val="37424A"/>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p:nvPr/>
        </p:nvPicPr>
        <p:blipFill>
          <a:blip r:embed="rId19"/>
          <a:stretch>
            <a:fillRect/>
          </a:stretch>
        </p:blipFill>
        <p:spPr>
          <a:xfrm>
            <a:off x="3533495" y="3341585"/>
            <a:ext cx="1375670" cy="490649"/>
          </a:xfrm>
          <a:prstGeom prst="rect">
            <a:avLst/>
          </a:prstGeom>
        </p:spPr>
      </p:pic>
      <p:pic>
        <p:nvPicPr>
          <p:cNvPr id="34" name="Picture 33"/>
          <p:cNvPicPr>
            <a:picLocks noChangeAspect="1"/>
          </p:cNvPicPr>
          <p:nvPr/>
        </p:nvPicPr>
        <p:blipFill rotWithShape="1">
          <a:blip r:embed="rId20"/>
          <a:srcRect b="26206"/>
          <a:stretch/>
        </p:blipFill>
        <p:spPr>
          <a:xfrm>
            <a:off x="7268544" y="3179296"/>
            <a:ext cx="872157" cy="815229"/>
          </a:xfrm>
          <a:prstGeom prst="rect">
            <a:avLst/>
          </a:prstGeom>
          <a:ln w="9525">
            <a:solidFill>
              <a:srgbClr val="7030A0"/>
            </a:solidFill>
          </a:ln>
        </p:spPr>
      </p:pic>
      <p:pic>
        <p:nvPicPr>
          <p:cNvPr id="28" name="Picture 27"/>
          <p:cNvPicPr>
            <a:picLocks noChangeAspect="1"/>
          </p:cNvPicPr>
          <p:nvPr/>
        </p:nvPicPr>
        <p:blipFill>
          <a:blip r:embed="rId21"/>
          <a:stretch>
            <a:fillRect/>
          </a:stretch>
        </p:blipFill>
        <p:spPr>
          <a:xfrm>
            <a:off x="9925978" y="4393554"/>
            <a:ext cx="1105734" cy="256782"/>
          </a:xfrm>
          <a:prstGeom prst="rect">
            <a:avLst/>
          </a:prstGeom>
          <a:ln w="15875">
            <a:solidFill>
              <a:schemeClr val="accent1"/>
            </a:solidFill>
          </a:ln>
        </p:spPr>
      </p:pic>
      <p:grpSp>
        <p:nvGrpSpPr>
          <p:cNvPr id="13" name="Group 12"/>
          <p:cNvGrpSpPr/>
          <p:nvPr/>
        </p:nvGrpSpPr>
        <p:grpSpPr>
          <a:xfrm>
            <a:off x="9650722" y="3047953"/>
            <a:ext cx="1477353" cy="784281"/>
            <a:chOff x="9412614" y="3227008"/>
            <a:chExt cx="1656246" cy="869761"/>
          </a:xfrm>
        </p:grpSpPr>
        <p:pic>
          <p:nvPicPr>
            <p:cNvPr id="29" name="Picture 28"/>
            <p:cNvPicPr preferRelativeResize="0">
              <a:picLocks/>
            </p:cNvPicPr>
            <p:nvPr/>
          </p:nvPicPr>
          <p:blipFill>
            <a:blip r:embed="rId22"/>
            <a:stretch>
              <a:fillRect/>
            </a:stretch>
          </p:blipFill>
          <p:spPr>
            <a:xfrm>
              <a:off x="9934031" y="3227008"/>
              <a:ext cx="613413" cy="504008"/>
            </a:xfrm>
            <a:prstGeom prst="rect">
              <a:avLst/>
            </a:prstGeom>
            <a:ln w="22225">
              <a:solidFill>
                <a:schemeClr val="bg1"/>
              </a:solidFill>
            </a:ln>
          </p:spPr>
        </p:pic>
        <p:pic>
          <p:nvPicPr>
            <p:cNvPr id="30" name="Picture 29"/>
            <p:cNvPicPr>
              <a:picLocks noChangeAspect="1"/>
            </p:cNvPicPr>
            <p:nvPr/>
          </p:nvPicPr>
          <p:blipFill>
            <a:blip r:embed="rId23"/>
            <a:stretch>
              <a:fillRect/>
            </a:stretch>
          </p:blipFill>
          <p:spPr>
            <a:xfrm>
              <a:off x="9412614" y="3802836"/>
              <a:ext cx="1656246" cy="293933"/>
            </a:xfrm>
            <a:prstGeom prst="rect">
              <a:avLst/>
            </a:prstGeom>
          </p:spPr>
        </p:pic>
      </p:grpSp>
    </p:spTree>
    <p:extLst>
      <p:ext uri="{BB962C8B-B14F-4D97-AF65-F5344CB8AC3E}">
        <p14:creationId xmlns:p14="http://schemas.microsoft.com/office/powerpoint/2010/main" val="11354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lowchart: Terminator 38"/>
          <p:cNvSpPr/>
          <p:nvPr/>
        </p:nvSpPr>
        <p:spPr>
          <a:xfrm>
            <a:off x="476132" y="1647352"/>
            <a:ext cx="10550930" cy="536535"/>
          </a:xfrm>
          <a:prstGeom prst="flowChartTerminator">
            <a:avLst/>
          </a:prstGeom>
          <a:solidFill>
            <a:srgbClr val="1C50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sz="1200" dirty="0">
              <a:latin typeface="+mj-lt"/>
            </a:endParaRPr>
          </a:p>
        </p:txBody>
      </p:sp>
      <p:sp>
        <p:nvSpPr>
          <p:cNvPr id="2" name="Object 1"/>
          <p:cNvSpPr/>
          <p:nvPr/>
        </p:nvSpPr>
        <p:spPr>
          <a:xfrm>
            <a:off x="0" y="0"/>
            <a:ext cx="76181" cy="1263651"/>
          </a:xfrm>
          <a:prstGeom prst="rect">
            <a:avLst/>
          </a:prstGeom>
          <a:solidFill>
            <a:srgbClr val="00A0B0"/>
          </a:solidFill>
        </p:spPr>
      </p:sp>
      <p:sp>
        <p:nvSpPr>
          <p:cNvPr id="3" name="Object 2"/>
          <p:cNvSpPr/>
          <p:nvPr/>
        </p:nvSpPr>
        <p:spPr>
          <a:xfrm>
            <a:off x="476131" y="401855"/>
            <a:ext cx="11617595" cy="385666"/>
          </a:xfrm>
          <a:prstGeom prst="rect">
            <a:avLst/>
          </a:prstGeom>
          <a:noFill/>
        </p:spPr>
        <p:txBody>
          <a:bodyPr wrap="square" lIns="0" tIns="0" rIns="0" bIns="0" rtlCol="0" anchor="t"/>
          <a:lstStyle/>
          <a:p>
            <a:pPr algn="l">
              <a:lnSpc>
                <a:spcPts val="3924"/>
              </a:lnSpc>
              <a:spcAft>
                <a:spcPts val="600"/>
              </a:spcAft>
              <a:buNone/>
            </a:pPr>
            <a:r>
              <a:rPr lang="en-US" sz="3800" dirty="0" err="1" smtClean="0">
                <a:solidFill>
                  <a:srgbClr val="333333"/>
                </a:solidFill>
                <a:latin typeface="+mj-lt"/>
                <a:ea typeface="Source Sans Pro SemiBold" pitchFamily="34" charset="-122"/>
                <a:cs typeface="Source Sans Pro SemiBold" pitchFamily="34" charset="-120"/>
              </a:rPr>
              <a:t>GCTools</a:t>
            </a:r>
            <a:r>
              <a:rPr lang="en-US" sz="3800" dirty="0">
                <a:solidFill>
                  <a:srgbClr val="333333"/>
                </a:solidFill>
                <a:latin typeface="+mj-lt"/>
                <a:ea typeface="Source Sans Pro SemiBold" pitchFamily="34" charset="-122"/>
                <a:cs typeface="Source Sans Pro SemiBold" pitchFamily="34" charset="-120"/>
              </a:rPr>
              <a:t> </a:t>
            </a:r>
            <a:r>
              <a:rPr lang="en-US" sz="3800" dirty="0" smtClean="0">
                <a:solidFill>
                  <a:srgbClr val="333333"/>
                </a:solidFill>
                <a:latin typeface="+mj-lt"/>
                <a:ea typeface="Source Sans Pro SemiBold" pitchFamily="34" charset="-122"/>
                <a:cs typeface="Source Sans Pro SemiBold" pitchFamily="34" charset="-120"/>
              </a:rPr>
              <a:t>- Overview</a:t>
            </a:r>
            <a:endParaRPr lang="en-US" dirty="0">
              <a:latin typeface="+mj-lt"/>
            </a:endParaRPr>
          </a:p>
        </p:txBody>
      </p:sp>
      <p:sp>
        <p:nvSpPr>
          <p:cNvPr id="4" name="Object 3"/>
          <p:cNvSpPr/>
          <p:nvPr/>
        </p:nvSpPr>
        <p:spPr>
          <a:xfrm>
            <a:off x="596449" y="2401632"/>
            <a:ext cx="714196" cy="714196"/>
          </a:xfrm>
          <a:prstGeom prst="ellipse">
            <a:avLst/>
          </a:prstGeom>
          <a:noFill/>
        </p:spPr>
      </p:sp>
      <p:pic>
        <p:nvPicPr>
          <p:cNvPr id="5" name="Object 4" descr="preencoded.png"/>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6449" y="2401632"/>
            <a:ext cx="714196" cy="714196"/>
          </a:xfrm>
          <a:prstGeom prst="ellipse">
            <a:avLst/>
          </a:prstGeom>
        </p:spPr>
      </p:pic>
      <p:sp>
        <p:nvSpPr>
          <p:cNvPr id="6" name="Object 5"/>
          <p:cNvSpPr/>
          <p:nvPr/>
        </p:nvSpPr>
        <p:spPr>
          <a:xfrm>
            <a:off x="596449" y="2401632"/>
            <a:ext cx="714196" cy="714196"/>
          </a:xfrm>
          <a:prstGeom prst="ellipse">
            <a:avLst/>
          </a:prstGeom>
          <a:noFill/>
          <a:ln w="25400">
            <a:solidFill>
              <a:srgbClr val="00A0B0"/>
            </a:solidFill>
            <a:prstDash val="solid"/>
            <a:miter lim="800000"/>
          </a:ln>
        </p:spPr>
      </p:sp>
      <p:sp>
        <p:nvSpPr>
          <p:cNvPr id="7" name="Object 6"/>
          <p:cNvSpPr/>
          <p:nvPr/>
        </p:nvSpPr>
        <p:spPr>
          <a:xfrm>
            <a:off x="1501098" y="2350210"/>
            <a:ext cx="2904399" cy="207117"/>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GCaccount</a:t>
            </a:r>
            <a:endParaRPr lang="en-US" dirty="0">
              <a:latin typeface="+mj-lt"/>
            </a:endParaRPr>
          </a:p>
        </p:txBody>
      </p:sp>
      <p:sp>
        <p:nvSpPr>
          <p:cNvPr id="8" name="Object 7"/>
          <p:cNvSpPr/>
          <p:nvPr/>
        </p:nvSpPr>
        <p:spPr>
          <a:xfrm>
            <a:off x="1501098" y="2652801"/>
            <a:ext cx="2904399" cy="2054947"/>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External facing</a:t>
            </a:r>
          </a:p>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Includes access to:</a:t>
            </a:r>
          </a:p>
          <a:p>
            <a:pPr algn="l">
              <a:lnSpc>
                <a:spcPts val="1963"/>
              </a:lnSpc>
              <a:spcAft>
                <a:spcPts val="600"/>
              </a:spcAft>
              <a:buNone/>
            </a:pPr>
            <a:r>
              <a:rPr lang="en-US" sz="1600" b="1" dirty="0" err="1" smtClean="0">
                <a:solidFill>
                  <a:srgbClr val="333333"/>
                </a:solidFill>
                <a:latin typeface="+mj-lt"/>
                <a:ea typeface="Source Sans Pro Regular" pitchFamily="34" charset="-122"/>
                <a:cs typeface="Source Sans Pro Regular" pitchFamily="34" charset="-120"/>
              </a:rPr>
              <a:t>GCcollab</a:t>
            </a:r>
            <a:r>
              <a:rPr lang="en-US" sz="1600" b="1" dirty="0" smtClean="0">
                <a:solidFill>
                  <a:srgbClr val="333333"/>
                </a:solidFill>
                <a:latin typeface="+mj-lt"/>
                <a:ea typeface="Source Sans Pro Regular" pitchFamily="34" charset="-122"/>
                <a:cs typeface="Source Sans Pro Regular" pitchFamily="34" charset="-120"/>
              </a:rPr>
              <a:t>, </a:t>
            </a:r>
            <a:r>
              <a:rPr lang="en-US" sz="1600" b="1" dirty="0" err="1" smtClean="0">
                <a:solidFill>
                  <a:srgbClr val="333333"/>
                </a:solidFill>
                <a:latin typeface="+mj-lt"/>
                <a:ea typeface="Source Sans Pro Regular" pitchFamily="34" charset="-122"/>
                <a:cs typeface="Source Sans Pro Regular" pitchFamily="34" charset="-120"/>
              </a:rPr>
              <a:t>GCwiki</a:t>
            </a:r>
            <a:endParaRPr lang="en-US" sz="1600" b="1" dirty="0" smtClean="0">
              <a:solidFill>
                <a:srgbClr val="333333"/>
              </a:solidFill>
              <a:latin typeface="+mj-lt"/>
              <a:ea typeface="Source Sans Pro Regular" pitchFamily="34" charset="-122"/>
              <a:cs typeface="Source Sans Pro Regular" pitchFamily="34" charset="-120"/>
            </a:endParaRPr>
          </a:p>
          <a:p>
            <a:pPr algn="l">
              <a:lnSpc>
                <a:spcPts val="1963"/>
              </a:lnSpc>
              <a:spcAft>
                <a:spcPts val="600"/>
              </a:spcAft>
              <a:buNone/>
            </a:pPr>
            <a:r>
              <a:rPr lang="en-US" sz="1600" b="1" dirty="0" smtClean="0">
                <a:solidFill>
                  <a:srgbClr val="333333"/>
                </a:solidFill>
                <a:latin typeface="+mj-lt"/>
                <a:ea typeface="Source Sans Pro Regular" pitchFamily="34" charset="-122"/>
                <a:cs typeface="Source Sans Pro Regular" pitchFamily="34" charset="-120"/>
              </a:rPr>
              <a:t>GCmessage</a:t>
            </a:r>
          </a:p>
        </p:txBody>
      </p:sp>
      <p:sp>
        <p:nvSpPr>
          <p:cNvPr id="9" name="Object 8"/>
          <p:cNvSpPr/>
          <p:nvPr/>
        </p:nvSpPr>
        <p:spPr>
          <a:xfrm>
            <a:off x="4380405" y="2401632"/>
            <a:ext cx="714196" cy="714196"/>
          </a:xfrm>
          <a:prstGeom prst="ellipse">
            <a:avLst/>
          </a:prstGeom>
          <a:noFill/>
        </p:spPr>
      </p:sp>
      <p:pic>
        <p:nvPicPr>
          <p:cNvPr id="10" name="Object 9" descr="preencoded.png"/>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80405" y="2401632"/>
            <a:ext cx="714196" cy="714196"/>
          </a:xfrm>
          <a:prstGeom prst="ellipse">
            <a:avLst/>
          </a:prstGeom>
        </p:spPr>
      </p:pic>
      <p:sp>
        <p:nvSpPr>
          <p:cNvPr id="11" name="Object 10"/>
          <p:cNvSpPr/>
          <p:nvPr/>
        </p:nvSpPr>
        <p:spPr>
          <a:xfrm>
            <a:off x="4380405" y="2401632"/>
            <a:ext cx="714196" cy="714196"/>
          </a:xfrm>
          <a:prstGeom prst="ellipse">
            <a:avLst/>
          </a:prstGeom>
          <a:noFill/>
          <a:ln w="25400">
            <a:solidFill>
              <a:srgbClr val="00A0B0"/>
            </a:solidFill>
            <a:prstDash val="solid"/>
            <a:miter lim="800000"/>
          </a:ln>
        </p:spPr>
      </p:sp>
      <p:sp>
        <p:nvSpPr>
          <p:cNvPr id="12" name="Object 11"/>
          <p:cNvSpPr/>
          <p:nvPr/>
        </p:nvSpPr>
        <p:spPr>
          <a:xfrm>
            <a:off x="5285053" y="2348008"/>
            <a:ext cx="2904399" cy="207117"/>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GCconnex</a:t>
            </a:r>
            <a:endParaRPr lang="en-US" dirty="0">
              <a:latin typeface="+mj-lt"/>
            </a:endParaRPr>
          </a:p>
        </p:txBody>
      </p:sp>
      <p:sp>
        <p:nvSpPr>
          <p:cNvPr id="13" name="Object 12"/>
          <p:cNvSpPr/>
          <p:nvPr/>
        </p:nvSpPr>
        <p:spPr>
          <a:xfrm>
            <a:off x="5285053" y="2656358"/>
            <a:ext cx="2904399" cy="178549"/>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Internal only</a:t>
            </a:r>
            <a:endParaRPr lang="en-US" dirty="0">
              <a:latin typeface="+mj-lt"/>
            </a:endParaRPr>
          </a:p>
        </p:txBody>
      </p:sp>
      <p:sp>
        <p:nvSpPr>
          <p:cNvPr id="14" name="Object 13"/>
          <p:cNvSpPr/>
          <p:nvPr/>
        </p:nvSpPr>
        <p:spPr>
          <a:xfrm>
            <a:off x="4380405" y="4361543"/>
            <a:ext cx="714196" cy="714196"/>
          </a:xfrm>
          <a:prstGeom prst="ellipse">
            <a:avLst/>
          </a:prstGeom>
          <a:noFill/>
        </p:spPr>
      </p:sp>
      <p:pic>
        <p:nvPicPr>
          <p:cNvPr id="15" name="Object 14" descr="preencoded.png"/>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80405" y="4323041"/>
            <a:ext cx="714196" cy="714196"/>
          </a:xfrm>
          <a:prstGeom prst="ellipse">
            <a:avLst/>
          </a:prstGeom>
        </p:spPr>
      </p:pic>
      <p:sp>
        <p:nvSpPr>
          <p:cNvPr id="16" name="Object 15"/>
          <p:cNvSpPr/>
          <p:nvPr/>
        </p:nvSpPr>
        <p:spPr>
          <a:xfrm>
            <a:off x="4380405" y="4323041"/>
            <a:ext cx="714196" cy="714196"/>
          </a:xfrm>
          <a:prstGeom prst="ellipse">
            <a:avLst/>
          </a:prstGeom>
          <a:noFill/>
          <a:ln w="25400">
            <a:solidFill>
              <a:srgbClr val="00A0B0"/>
            </a:solidFill>
            <a:prstDash val="solid"/>
            <a:miter lim="800000"/>
          </a:ln>
        </p:spPr>
      </p:sp>
      <p:sp>
        <p:nvSpPr>
          <p:cNvPr id="17" name="Object 16"/>
          <p:cNvSpPr/>
          <p:nvPr/>
        </p:nvSpPr>
        <p:spPr>
          <a:xfrm>
            <a:off x="5285053" y="4271629"/>
            <a:ext cx="2904399" cy="207117"/>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GCpedia</a:t>
            </a:r>
            <a:endParaRPr lang="en-US" dirty="0">
              <a:latin typeface="+mj-lt"/>
            </a:endParaRPr>
          </a:p>
        </p:txBody>
      </p:sp>
      <p:sp>
        <p:nvSpPr>
          <p:cNvPr id="18" name="Object 17"/>
          <p:cNvSpPr/>
          <p:nvPr/>
        </p:nvSpPr>
        <p:spPr>
          <a:xfrm>
            <a:off x="5285053" y="4569769"/>
            <a:ext cx="2904399" cy="1154838"/>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Internal only</a:t>
            </a:r>
            <a:endParaRPr lang="en-US" dirty="0">
              <a:latin typeface="+mj-lt"/>
            </a:endParaRPr>
          </a:p>
        </p:txBody>
      </p:sp>
      <p:sp>
        <p:nvSpPr>
          <p:cNvPr id="19" name="Object 18"/>
          <p:cNvSpPr/>
          <p:nvPr/>
        </p:nvSpPr>
        <p:spPr>
          <a:xfrm>
            <a:off x="7519478" y="2401632"/>
            <a:ext cx="714196" cy="714196"/>
          </a:xfrm>
          <a:prstGeom prst="ellipse">
            <a:avLst/>
          </a:prstGeom>
          <a:noFill/>
        </p:spPr>
      </p:sp>
      <p:pic>
        <p:nvPicPr>
          <p:cNvPr id="20" name="Object 19" descr="preencoded.png"/>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519478" y="2401632"/>
            <a:ext cx="714196" cy="714196"/>
          </a:xfrm>
          <a:prstGeom prst="ellipse">
            <a:avLst/>
          </a:prstGeom>
        </p:spPr>
      </p:pic>
      <p:sp>
        <p:nvSpPr>
          <p:cNvPr id="21" name="Object 20"/>
          <p:cNvSpPr/>
          <p:nvPr/>
        </p:nvSpPr>
        <p:spPr>
          <a:xfrm>
            <a:off x="7519478" y="2401632"/>
            <a:ext cx="714196" cy="714196"/>
          </a:xfrm>
          <a:prstGeom prst="ellipse">
            <a:avLst/>
          </a:prstGeom>
          <a:noFill/>
          <a:ln w="25400">
            <a:solidFill>
              <a:srgbClr val="00A0B0"/>
            </a:solidFill>
            <a:prstDash val="solid"/>
            <a:miter lim="800000"/>
          </a:ln>
        </p:spPr>
      </p:sp>
      <p:sp>
        <p:nvSpPr>
          <p:cNvPr id="22" name="Object 21"/>
          <p:cNvSpPr/>
          <p:nvPr/>
        </p:nvSpPr>
        <p:spPr>
          <a:xfrm>
            <a:off x="8424127" y="2350210"/>
            <a:ext cx="2904399" cy="207117"/>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GCintranet</a:t>
            </a:r>
            <a:endParaRPr lang="en-US" dirty="0">
              <a:latin typeface="+mj-lt"/>
            </a:endParaRPr>
          </a:p>
        </p:txBody>
      </p:sp>
      <p:sp>
        <p:nvSpPr>
          <p:cNvPr id="23" name="Object 22"/>
          <p:cNvSpPr/>
          <p:nvPr/>
        </p:nvSpPr>
        <p:spPr>
          <a:xfrm>
            <a:off x="8424127" y="2652801"/>
            <a:ext cx="2904399" cy="1002477"/>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Internal only</a:t>
            </a:r>
          </a:p>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Authoritative, central</a:t>
            </a:r>
            <a:br>
              <a:rPr lang="en-US" sz="1600" dirty="0" smtClean="0">
                <a:solidFill>
                  <a:srgbClr val="000000">
                    <a:alpha val="58000"/>
                  </a:srgbClr>
                </a:solidFill>
                <a:latin typeface="+mj-lt"/>
                <a:ea typeface="Source Sans Pro Regular" pitchFamily="34" charset="-122"/>
                <a:cs typeface="Source Sans Pro Regular" pitchFamily="34" charset="-120"/>
              </a:rPr>
            </a:br>
            <a:r>
              <a:rPr lang="en-US" sz="1600" dirty="0" smtClean="0">
                <a:solidFill>
                  <a:srgbClr val="000000">
                    <a:alpha val="58000"/>
                  </a:srgbClr>
                </a:solidFill>
                <a:latin typeface="+mj-lt"/>
                <a:ea typeface="Source Sans Pro Regular" pitchFamily="34" charset="-122"/>
                <a:cs typeface="Source Sans Pro Regular" pitchFamily="34" charset="-120"/>
              </a:rPr>
              <a:t>communications channel to</a:t>
            </a:r>
            <a:br>
              <a:rPr lang="en-US" sz="1600" dirty="0" smtClean="0">
                <a:solidFill>
                  <a:srgbClr val="000000">
                    <a:alpha val="58000"/>
                  </a:srgbClr>
                </a:solidFill>
                <a:latin typeface="+mj-lt"/>
                <a:ea typeface="Source Sans Pro Regular" pitchFamily="34" charset="-122"/>
                <a:cs typeface="Source Sans Pro Regular" pitchFamily="34" charset="-120"/>
              </a:rPr>
            </a:br>
            <a:r>
              <a:rPr lang="en-US" sz="1600" dirty="0" smtClean="0">
                <a:solidFill>
                  <a:srgbClr val="000000">
                    <a:alpha val="58000"/>
                  </a:srgbClr>
                </a:solidFill>
                <a:latin typeface="+mj-lt"/>
                <a:ea typeface="Source Sans Pro Regular" pitchFamily="34" charset="-122"/>
                <a:cs typeface="Source Sans Pro Regular" pitchFamily="34" charset="-120"/>
              </a:rPr>
              <a:t>reach all public servants.</a:t>
            </a:r>
            <a:endParaRPr lang="en-US" dirty="0">
              <a:latin typeface="+mj-lt"/>
            </a:endParaRPr>
          </a:p>
        </p:txBody>
      </p:sp>
      <p:sp>
        <p:nvSpPr>
          <p:cNvPr id="24" name="Object 23"/>
          <p:cNvSpPr/>
          <p:nvPr/>
        </p:nvSpPr>
        <p:spPr>
          <a:xfrm>
            <a:off x="7408786" y="4131408"/>
            <a:ext cx="714196" cy="714196"/>
          </a:xfrm>
          <a:prstGeom prst="ellipse">
            <a:avLst/>
          </a:prstGeom>
          <a:noFill/>
        </p:spPr>
      </p:sp>
      <p:pic>
        <p:nvPicPr>
          <p:cNvPr id="25" name="Object 24" descr="preencoded.png"/>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08786" y="4131408"/>
            <a:ext cx="714196" cy="714196"/>
          </a:xfrm>
          <a:prstGeom prst="ellipse">
            <a:avLst/>
          </a:prstGeom>
        </p:spPr>
      </p:pic>
      <p:sp>
        <p:nvSpPr>
          <p:cNvPr id="26" name="Object 25"/>
          <p:cNvSpPr/>
          <p:nvPr/>
        </p:nvSpPr>
        <p:spPr>
          <a:xfrm>
            <a:off x="7408786" y="4131408"/>
            <a:ext cx="714196" cy="714196"/>
          </a:xfrm>
          <a:prstGeom prst="ellipse">
            <a:avLst/>
          </a:prstGeom>
          <a:noFill/>
          <a:ln w="25400">
            <a:solidFill>
              <a:srgbClr val="00A0B0"/>
            </a:solidFill>
            <a:prstDash val="solid"/>
            <a:miter lim="800000"/>
          </a:ln>
        </p:spPr>
      </p:sp>
      <p:sp>
        <p:nvSpPr>
          <p:cNvPr id="27" name="Object 26"/>
          <p:cNvSpPr/>
          <p:nvPr/>
        </p:nvSpPr>
        <p:spPr>
          <a:xfrm>
            <a:off x="8313435" y="4281140"/>
            <a:ext cx="2904399" cy="207117"/>
          </a:xfrm>
          <a:prstGeom prst="rect">
            <a:avLst/>
          </a:prstGeom>
          <a:noFill/>
        </p:spPr>
        <p:txBody>
          <a:bodyPr wrap="square" lIns="0" tIns="0" rIns="0" bIns="0" rtlCol="0" anchor="t"/>
          <a:lstStyle/>
          <a:p>
            <a:pPr algn="l">
              <a:lnSpc>
                <a:spcPts val="1962"/>
              </a:lnSpc>
              <a:spcAft>
                <a:spcPts val="600"/>
              </a:spcAft>
              <a:buNone/>
            </a:pPr>
            <a:r>
              <a:rPr lang="en-US" sz="1900" dirty="0" err="1" smtClean="0">
                <a:solidFill>
                  <a:srgbClr val="333333"/>
                </a:solidFill>
                <a:latin typeface="+mj-lt"/>
                <a:ea typeface="Source Sans Pro SemiBold" pitchFamily="34" charset="-122"/>
                <a:cs typeface="Source Sans Pro SemiBold" pitchFamily="34" charset="-120"/>
              </a:rPr>
              <a:t>GCdirectory</a:t>
            </a:r>
            <a:r>
              <a:rPr lang="en-US" sz="1900" dirty="0" smtClean="0">
                <a:solidFill>
                  <a:srgbClr val="333333"/>
                </a:solidFill>
                <a:latin typeface="+mj-lt"/>
                <a:ea typeface="Source Sans Pro SemiBold" pitchFamily="34" charset="-122"/>
                <a:cs typeface="Source Sans Pro SemiBold" pitchFamily="34" charset="-120"/>
              </a:rPr>
              <a:t> - GEDS</a:t>
            </a:r>
            <a:endParaRPr lang="en-US" dirty="0">
              <a:latin typeface="+mj-lt"/>
            </a:endParaRPr>
          </a:p>
        </p:txBody>
      </p:sp>
      <p:sp>
        <p:nvSpPr>
          <p:cNvPr id="28" name="Object 27"/>
          <p:cNvSpPr/>
          <p:nvPr/>
        </p:nvSpPr>
        <p:spPr>
          <a:xfrm>
            <a:off x="8313435" y="4569769"/>
            <a:ext cx="2904399" cy="753228"/>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Internal only </a:t>
            </a:r>
          </a:p>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Directory of federal public</a:t>
            </a:r>
            <a:br>
              <a:rPr lang="en-US" sz="1600" dirty="0" smtClean="0">
                <a:solidFill>
                  <a:srgbClr val="000000">
                    <a:alpha val="58000"/>
                  </a:srgbClr>
                </a:solidFill>
                <a:latin typeface="+mj-lt"/>
                <a:ea typeface="Source Sans Pro Regular" pitchFamily="34" charset="-122"/>
                <a:cs typeface="Source Sans Pro Regular" pitchFamily="34" charset="-120"/>
              </a:rPr>
            </a:br>
            <a:r>
              <a:rPr lang="en-US" sz="1600" dirty="0" smtClean="0">
                <a:solidFill>
                  <a:srgbClr val="000000">
                    <a:alpha val="58000"/>
                  </a:srgbClr>
                </a:solidFill>
                <a:latin typeface="+mj-lt"/>
                <a:ea typeface="Source Sans Pro Regular" pitchFamily="34" charset="-122"/>
                <a:cs typeface="Source Sans Pro Regular" pitchFamily="34" charset="-120"/>
              </a:rPr>
              <a:t>servants. – Full access.</a:t>
            </a:r>
            <a:endParaRPr lang="en-US" dirty="0">
              <a:latin typeface="+mj-lt"/>
            </a:endParaRPr>
          </a:p>
        </p:txBody>
      </p:sp>
      <p:sp>
        <p:nvSpPr>
          <p:cNvPr id="31" name="Object 3"/>
          <p:cNvSpPr/>
          <p:nvPr/>
        </p:nvSpPr>
        <p:spPr>
          <a:xfrm>
            <a:off x="476131" y="1022253"/>
            <a:ext cx="11617595" cy="207117"/>
          </a:xfrm>
          <a:prstGeom prst="rect">
            <a:avLst/>
          </a:prstGeom>
          <a:noFill/>
        </p:spPr>
        <p:txBody>
          <a:bodyPr wrap="square" lIns="0" tIns="0" rIns="0" bIns="0" rtlCol="0" anchor="t"/>
          <a:lstStyle/>
          <a:p>
            <a:pPr algn="l">
              <a:lnSpc>
                <a:spcPts val="2337"/>
              </a:lnSpc>
              <a:spcAft>
                <a:spcPts val="600"/>
              </a:spcAft>
              <a:buNone/>
            </a:pPr>
            <a:r>
              <a:rPr lang="en-US" sz="1900" dirty="0" smtClean="0">
                <a:solidFill>
                  <a:srgbClr val="000000">
                    <a:alpha val="58000"/>
                  </a:srgbClr>
                </a:solidFill>
                <a:latin typeface="+mj-lt"/>
                <a:ea typeface="Source Sans Pro Regular" pitchFamily="34" charset="-122"/>
                <a:cs typeface="Source Sans Pro Regular" pitchFamily="34" charset="-120"/>
              </a:rPr>
              <a:t>Leveraging the Tools</a:t>
            </a:r>
            <a:endParaRPr lang="en-US" dirty="0">
              <a:latin typeface="+mj-lt"/>
            </a:endParaRPr>
          </a:p>
        </p:txBody>
      </p:sp>
      <p:sp>
        <p:nvSpPr>
          <p:cNvPr id="32" name="Object 29"/>
          <p:cNvSpPr/>
          <p:nvPr/>
        </p:nvSpPr>
        <p:spPr>
          <a:xfrm>
            <a:off x="11532406" y="6533431"/>
            <a:ext cx="466094" cy="141011"/>
          </a:xfrm>
          <a:prstGeom prst="rect">
            <a:avLst/>
          </a:prstGeom>
          <a:noFill/>
        </p:spPr>
        <p:txBody>
          <a:bodyPr wrap="square" lIns="0" tIns="0" rIns="0" bIns="0" rtlCol="0" anchor="ctr"/>
          <a:lstStyle/>
          <a:p>
            <a:pPr algn="r">
              <a:spcAft>
                <a:spcPts val="600"/>
              </a:spcAft>
              <a:buNone/>
            </a:pPr>
            <a:r>
              <a:rPr lang="en-US" sz="1400" dirty="0" smtClean="0">
                <a:solidFill>
                  <a:srgbClr val="000000">
                    <a:alpha val="58000"/>
                  </a:srgbClr>
                </a:solidFill>
                <a:latin typeface="+mj-lt"/>
                <a:ea typeface="Source Sans Pro Regular" pitchFamily="34" charset="-122"/>
              </a:rPr>
              <a:t>7</a:t>
            </a:r>
          </a:p>
        </p:txBody>
      </p:sp>
      <p:sp>
        <p:nvSpPr>
          <p:cNvPr id="30" name="TextBox 29"/>
          <p:cNvSpPr txBox="1"/>
          <p:nvPr/>
        </p:nvSpPr>
        <p:spPr>
          <a:xfrm>
            <a:off x="1416600" y="1740317"/>
            <a:ext cx="2944909" cy="323165"/>
          </a:xfrm>
          <a:prstGeom prst="rect">
            <a:avLst/>
          </a:prstGeom>
          <a:noFill/>
        </p:spPr>
        <p:txBody>
          <a:bodyPr wrap="none" rtlCol="0">
            <a:spAutoFit/>
          </a:bodyPr>
          <a:lstStyle/>
          <a:p>
            <a:r>
              <a:rPr lang="en-CA" sz="1500" b="1" dirty="0" smtClean="0">
                <a:solidFill>
                  <a:schemeClr val="bg1"/>
                </a:solidFill>
                <a:latin typeface="+mj-lt"/>
              </a:rPr>
              <a:t>EXTERNAL COLLABORATION</a:t>
            </a:r>
            <a:endParaRPr lang="en-CA" sz="1500" b="1" dirty="0">
              <a:solidFill>
                <a:schemeClr val="bg1"/>
              </a:solidFill>
              <a:latin typeface="+mj-lt"/>
            </a:endParaRPr>
          </a:p>
        </p:txBody>
      </p:sp>
      <p:sp>
        <p:nvSpPr>
          <p:cNvPr id="33" name="TextBox 32"/>
          <p:cNvSpPr txBox="1"/>
          <p:nvPr/>
        </p:nvSpPr>
        <p:spPr>
          <a:xfrm>
            <a:off x="5191225" y="1737992"/>
            <a:ext cx="4376391" cy="323165"/>
          </a:xfrm>
          <a:prstGeom prst="rect">
            <a:avLst/>
          </a:prstGeom>
          <a:noFill/>
        </p:spPr>
        <p:txBody>
          <a:bodyPr wrap="none" rtlCol="0">
            <a:spAutoFit/>
          </a:bodyPr>
          <a:lstStyle/>
          <a:p>
            <a:r>
              <a:rPr lang="en-CA" sz="1500" b="1" dirty="0" smtClean="0">
                <a:solidFill>
                  <a:schemeClr val="bg1"/>
                </a:solidFill>
                <a:latin typeface="+mj-lt"/>
              </a:rPr>
              <a:t>INTERNAL #GC NETWORK COLLABORATION</a:t>
            </a:r>
            <a:endParaRPr lang="en-CA" sz="1500" b="1" dirty="0">
              <a:solidFill>
                <a:schemeClr val="bg1"/>
              </a:solidFill>
              <a:latin typeface="+mj-lt"/>
            </a:endParaRPr>
          </a:p>
        </p:txBody>
      </p:sp>
      <p:sp>
        <p:nvSpPr>
          <p:cNvPr id="34" name="Object 23"/>
          <p:cNvSpPr/>
          <p:nvPr/>
        </p:nvSpPr>
        <p:spPr>
          <a:xfrm>
            <a:off x="596449" y="4332562"/>
            <a:ext cx="714196" cy="714196"/>
          </a:xfrm>
          <a:prstGeom prst="ellipse">
            <a:avLst/>
          </a:prstGeom>
          <a:noFill/>
        </p:spPr>
      </p:sp>
      <p:pic>
        <p:nvPicPr>
          <p:cNvPr id="35" name="Object 24" descr="preencoded.png"/>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96449" y="4332562"/>
            <a:ext cx="714196" cy="714196"/>
          </a:xfrm>
          <a:prstGeom prst="ellipse">
            <a:avLst/>
          </a:prstGeom>
        </p:spPr>
      </p:pic>
      <p:sp>
        <p:nvSpPr>
          <p:cNvPr id="36" name="Object 25"/>
          <p:cNvSpPr/>
          <p:nvPr/>
        </p:nvSpPr>
        <p:spPr>
          <a:xfrm>
            <a:off x="596449" y="4332562"/>
            <a:ext cx="714196" cy="714196"/>
          </a:xfrm>
          <a:prstGeom prst="ellipse">
            <a:avLst/>
          </a:prstGeom>
          <a:noFill/>
          <a:ln w="25400">
            <a:solidFill>
              <a:srgbClr val="00A0B0"/>
            </a:solidFill>
            <a:prstDash val="solid"/>
            <a:miter lim="800000"/>
          </a:ln>
        </p:spPr>
      </p:sp>
      <p:sp>
        <p:nvSpPr>
          <p:cNvPr id="37" name="Object 26"/>
          <p:cNvSpPr/>
          <p:nvPr/>
        </p:nvSpPr>
        <p:spPr>
          <a:xfrm>
            <a:off x="1501098" y="4281140"/>
            <a:ext cx="2904399" cy="207117"/>
          </a:xfrm>
          <a:prstGeom prst="rect">
            <a:avLst/>
          </a:prstGeom>
          <a:noFill/>
        </p:spPr>
        <p:txBody>
          <a:bodyPr wrap="square" lIns="0" tIns="0" rIns="0" bIns="0" rtlCol="0" anchor="t"/>
          <a:lstStyle/>
          <a:p>
            <a:pPr algn="l">
              <a:lnSpc>
                <a:spcPts val="1962"/>
              </a:lnSpc>
              <a:spcAft>
                <a:spcPts val="600"/>
              </a:spcAft>
              <a:buNone/>
            </a:pPr>
            <a:r>
              <a:rPr lang="en-US" sz="1900" dirty="0" err="1" smtClean="0">
                <a:solidFill>
                  <a:srgbClr val="333333"/>
                </a:solidFill>
                <a:latin typeface="+mj-lt"/>
                <a:ea typeface="Source Sans Pro SemiBold" pitchFamily="34" charset="-122"/>
                <a:cs typeface="Source Sans Pro SemiBold" pitchFamily="34" charset="-120"/>
              </a:rPr>
              <a:t>GCdirectory</a:t>
            </a:r>
            <a:r>
              <a:rPr lang="en-US" sz="1900" dirty="0" smtClean="0">
                <a:solidFill>
                  <a:srgbClr val="333333"/>
                </a:solidFill>
                <a:latin typeface="+mj-lt"/>
                <a:ea typeface="Source Sans Pro SemiBold" pitchFamily="34" charset="-122"/>
                <a:cs typeface="Source Sans Pro SemiBold" pitchFamily="34" charset="-120"/>
              </a:rPr>
              <a:t> - GEDS</a:t>
            </a:r>
            <a:endParaRPr lang="en-US" dirty="0">
              <a:latin typeface="+mj-lt"/>
            </a:endParaRPr>
          </a:p>
        </p:txBody>
      </p:sp>
      <p:sp>
        <p:nvSpPr>
          <p:cNvPr id="38" name="Object 27"/>
          <p:cNvSpPr/>
          <p:nvPr/>
        </p:nvSpPr>
        <p:spPr>
          <a:xfrm>
            <a:off x="1501098" y="4563984"/>
            <a:ext cx="2904399" cy="753228"/>
          </a:xfrm>
          <a:prstGeom prst="rect">
            <a:avLst/>
          </a:prstGeom>
          <a:noFill/>
        </p:spPr>
        <p:txBody>
          <a:bodyPr wrap="square" lIns="0" tIns="0" rIns="0" bIns="0" rtlCol="0" anchor="t"/>
          <a:lstStyle/>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External facing</a:t>
            </a:r>
          </a:p>
          <a:p>
            <a:pPr algn="l">
              <a:lnSpc>
                <a:spcPts val="1963"/>
              </a:lnSpc>
              <a:spcAft>
                <a:spcPts val="600"/>
              </a:spcAft>
              <a:buNone/>
            </a:pPr>
            <a:r>
              <a:rPr lang="en-US" sz="1600" dirty="0" smtClean="0">
                <a:solidFill>
                  <a:srgbClr val="000000">
                    <a:alpha val="58000"/>
                  </a:srgbClr>
                </a:solidFill>
                <a:latin typeface="+mj-lt"/>
                <a:ea typeface="Source Sans Pro Regular" pitchFamily="34" charset="-122"/>
                <a:cs typeface="Source Sans Pro Regular" pitchFamily="34" charset="-120"/>
              </a:rPr>
              <a:t>Directory of federal public</a:t>
            </a:r>
            <a:br>
              <a:rPr lang="en-US" sz="1600" dirty="0" smtClean="0">
                <a:solidFill>
                  <a:srgbClr val="000000">
                    <a:alpha val="58000"/>
                  </a:srgbClr>
                </a:solidFill>
                <a:latin typeface="+mj-lt"/>
                <a:ea typeface="Source Sans Pro Regular" pitchFamily="34" charset="-122"/>
                <a:cs typeface="Source Sans Pro Regular" pitchFamily="34" charset="-120"/>
              </a:rPr>
            </a:br>
            <a:r>
              <a:rPr lang="en-US" sz="1600" dirty="0" smtClean="0">
                <a:solidFill>
                  <a:srgbClr val="000000">
                    <a:alpha val="58000"/>
                  </a:srgbClr>
                </a:solidFill>
                <a:latin typeface="+mj-lt"/>
                <a:ea typeface="Source Sans Pro Regular" pitchFamily="34" charset="-122"/>
                <a:cs typeface="Source Sans Pro Regular" pitchFamily="34" charset="-120"/>
              </a:rPr>
              <a:t>servants. – Partial access.</a:t>
            </a:r>
            <a:endParaRPr lang="en-US" dirty="0">
              <a:latin typeface="+mj-lt"/>
            </a:endParaRPr>
          </a:p>
        </p:txBody>
      </p:sp>
    </p:spTree>
    <p:extLst>
      <p:ext uri="{BB962C8B-B14F-4D97-AF65-F5344CB8AC3E}">
        <p14:creationId xmlns:p14="http://schemas.microsoft.com/office/powerpoint/2010/main" val="247891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76181" cy="1419823"/>
          </a:xfrm>
          <a:prstGeom prst="rect">
            <a:avLst/>
          </a:prstGeom>
          <a:solidFill>
            <a:srgbClr val="00A0B0"/>
          </a:solidFill>
        </p:spPr>
        <p:txBody>
          <a:bodyPr/>
          <a:lstStyle/>
          <a:p>
            <a:endParaRPr lang="en-CA"/>
          </a:p>
        </p:txBody>
      </p:sp>
      <p:sp>
        <p:nvSpPr>
          <p:cNvPr id="3" name="Object 2"/>
          <p:cNvSpPr/>
          <p:nvPr/>
        </p:nvSpPr>
        <p:spPr>
          <a:xfrm>
            <a:off x="476131" y="401855"/>
            <a:ext cx="11617595" cy="385666"/>
          </a:xfrm>
          <a:prstGeom prst="rect">
            <a:avLst/>
          </a:prstGeom>
          <a:noFill/>
        </p:spPr>
        <p:txBody>
          <a:bodyPr wrap="square" lIns="0" tIns="0" rIns="0" bIns="0" rtlCol="0" anchor="t"/>
          <a:lstStyle/>
          <a:p>
            <a:pPr algn="l">
              <a:lnSpc>
                <a:spcPts val="3924"/>
              </a:lnSpc>
              <a:spcAft>
                <a:spcPts val="600"/>
              </a:spcAft>
              <a:buNone/>
            </a:pPr>
            <a:r>
              <a:rPr lang="en-US" sz="3800" dirty="0" smtClean="0">
                <a:solidFill>
                  <a:srgbClr val="333333"/>
                </a:solidFill>
                <a:latin typeface="+mj-lt"/>
                <a:ea typeface="Source Sans Pro SemiBold" pitchFamily="34" charset="-122"/>
                <a:cs typeface="Source Sans Pro SemiBold" pitchFamily="34" charset="-120"/>
              </a:rPr>
              <a:t>What is </a:t>
            </a:r>
            <a:r>
              <a:rPr lang="en-US" sz="3800" dirty="0" err="1" smtClean="0">
                <a:solidFill>
                  <a:srgbClr val="333333"/>
                </a:solidFill>
                <a:latin typeface="+mj-lt"/>
                <a:ea typeface="Source Sans Pro SemiBold" pitchFamily="34" charset="-122"/>
                <a:cs typeface="Source Sans Pro SemiBold" pitchFamily="34" charset="-120"/>
              </a:rPr>
              <a:t>GCwiki</a:t>
            </a:r>
            <a:r>
              <a:rPr lang="en-US" sz="3800" dirty="0" smtClean="0">
                <a:solidFill>
                  <a:srgbClr val="333333"/>
                </a:solidFill>
                <a:latin typeface="+mj-lt"/>
                <a:ea typeface="Source Sans Pro SemiBold" pitchFamily="34" charset="-122"/>
                <a:cs typeface="Source Sans Pro SemiBold" pitchFamily="34" charset="-120"/>
              </a:rPr>
              <a:t>?  (aka GCcollab wiki)</a:t>
            </a:r>
            <a:endParaRPr lang="en-US" dirty="0">
              <a:latin typeface="+mj-lt"/>
            </a:endParaRPr>
          </a:p>
        </p:txBody>
      </p:sp>
      <p:sp>
        <p:nvSpPr>
          <p:cNvPr id="4" name="Object 3"/>
          <p:cNvSpPr/>
          <p:nvPr/>
        </p:nvSpPr>
        <p:spPr>
          <a:xfrm>
            <a:off x="476131" y="1022253"/>
            <a:ext cx="11617595" cy="207117"/>
          </a:xfrm>
          <a:prstGeom prst="rect">
            <a:avLst/>
          </a:prstGeom>
          <a:noFill/>
        </p:spPr>
        <p:txBody>
          <a:bodyPr wrap="square" lIns="0" tIns="0" rIns="0" bIns="0" rtlCol="0" anchor="t"/>
          <a:lstStyle/>
          <a:p>
            <a:pPr>
              <a:lnSpc>
                <a:spcPts val="2337"/>
              </a:lnSpc>
              <a:spcAft>
                <a:spcPts val="600"/>
              </a:spcAft>
            </a:pPr>
            <a:r>
              <a:rPr lang="en-CA" sz="1900" dirty="0">
                <a:solidFill>
                  <a:srgbClr val="000000">
                    <a:alpha val="58000"/>
                  </a:srgbClr>
                </a:solidFill>
                <a:latin typeface="+mj-lt"/>
                <a:ea typeface="Source Sans Pro Regular" pitchFamily="34" charset="-122"/>
                <a:cs typeface="Source Sans Pro Regular" pitchFamily="34" charset="-120"/>
              </a:rPr>
              <a:t>A</a:t>
            </a:r>
            <a:r>
              <a:rPr lang="en-CA" sz="1900" dirty="0" smtClean="0">
                <a:solidFill>
                  <a:srgbClr val="000000">
                    <a:alpha val="58000"/>
                  </a:srgbClr>
                </a:solidFill>
                <a:latin typeface="+mj-lt"/>
                <a:ea typeface="Source Sans Pro Regular" pitchFamily="34" charset="-122"/>
                <a:cs typeface="Source Sans Pro Regular" pitchFamily="34" charset="-120"/>
              </a:rPr>
              <a:t> </a:t>
            </a:r>
            <a:r>
              <a:rPr lang="en-CA" sz="1900" dirty="0">
                <a:solidFill>
                  <a:srgbClr val="000000">
                    <a:alpha val="58000"/>
                  </a:srgbClr>
                </a:solidFill>
                <a:latin typeface="+mj-lt"/>
                <a:ea typeface="Source Sans Pro Regular" pitchFamily="34" charset="-122"/>
                <a:cs typeface="Source Sans Pro Regular" pitchFamily="34" charset="-120"/>
              </a:rPr>
              <a:t>public square: an online </a:t>
            </a:r>
            <a:r>
              <a:rPr lang="en-CA" sz="1900" dirty="0" smtClean="0">
                <a:solidFill>
                  <a:srgbClr val="000000">
                    <a:alpha val="58000"/>
                  </a:srgbClr>
                </a:solidFill>
                <a:latin typeface="+mj-lt"/>
                <a:ea typeface="Source Sans Pro Regular" pitchFamily="34" charset="-122"/>
                <a:cs typeface="Source Sans Pro Regular" pitchFamily="34" charset="-120"/>
              </a:rPr>
              <a:t>space to </a:t>
            </a:r>
            <a:r>
              <a:rPr lang="en-CA" sz="1900" dirty="0">
                <a:solidFill>
                  <a:srgbClr val="000000">
                    <a:alpha val="58000"/>
                  </a:srgbClr>
                </a:solidFill>
                <a:latin typeface="+mj-lt"/>
                <a:ea typeface="Source Sans Pro Regular" pitchFamily="34" charset="-122"/>
                <a:cs typeface="Source Sans Pro Regular" pitchFamily="34" charset="-120"/>
              </a:rPr>
              <a:t>connect and share </a:t>
            </a:r>
            <a:r>
              <a:rPr lang="en-CA" sz="1900" dirty="0" smtClean="0">
                <a:solidFill>
                  <a:srgbClr val="000000">
                    <a:alpha val="58000"/>
                  </a:srgbClr>
                </a:solidFill>
                <a:latin typeface="+mj-lt"/>
                <a:ea typeface="Source Sans Pro Regular" pitchFamily="34" charset="-122"/>
                <a:cs typeface="Source Sans Pro Regular" pitchFamily="34" charset="-120"/>
              </a:rPr>
              <a:t>information </a:t>
            </a:r>
            <a:r>
              <a:rPr lang="en-CA" sz="1900" dirty="0">
                <a:solidFill>
                  <a:srgbClr val="000000">
                    <a:alpha val="58000"/>
                  </a:srgbClr>
                </a:solidFill>
                <a:latin typeface="+mj-lt"/>
                <a:ea typeface="Source Sans Pro Regular" pitchFamily="34" charset="-122"/>
                <a:cs typeface="Source Sans Pro Regular" pitchFamily="34" charset="-120"/>
              </a:rPr>
              <a:t>across interdisciplinary </a:t>
            </a:r>
            <a:r>
              <a:rPr lang="en-CA" sz="1900" dirty="0" smtClean="0">
                <a:solidFill>
                  <a:srgbClr val="000000">
                    <a:alpha val="58000"/>
                  </a:srgbClr>
                </a:solidFill>
                <a:latin typeface="+mj-lt"/>
                <a:ea typeface="Source Sans Pro Regular" pitchFamily="34" charset="-122"/>
                <a:cs typeface="Source Sans Pro Regular" pitchFamily="34" charset="-120"/>
              </a:rPr>
              <a:t>communities to </a:t>
            </a:r>
            <a:r>
              <a:rPr lang="en-CA" sz="1900" dirty="0">
                <a:solidFill>
                  <a:srgbClr val="000000">
                    <a:alpha val="58000"/>
                  </a:srgbClr>
                </a:solidFill>
                <a:latin typeface="+mj-lt"/>
                <a:ea typeface="Source Sans Pro Regular" pitchFamily="34" charset="-122"/>
                <a:cs typeface="Source Sans Pro Regular" pitchFamily="34" charset="-120"/>
              </a:rPr>
              <a:t>create </a:t>
            </a:r>
            <a:r>
              <a:rPr lang="en-CA" sz="1900" dirty="0" smtClean="0">
                <a:solidFill>
                  <a:srgbClr val="000000">
                    <a:alpha val="58000"/>
                  </a:srgbClr>
                </a:solidFill>
                <a:latin typeface="+mj-lt"/>
                <a:ea typeface="Source Sans Pro Regular" pitchFamily="34" charset="-122"/>
                <a:cs typeface="Source Sans Pro Regular" pitchFamily="34" charset="-120"/>
              </a:rPr>
              <a:t>solutions</a:t>
            </a:r>
            <a:endParaRPr lang="en-US" dirty="0">
              <a:latin typeface="+mj-lt"/>
            </a:endParaRPr>
          </a:p>
        </p:txBody>
      </p:sp>
      <p:sp>
        <p:nvSpPr>
          <p:cNvPr id="5" name="Object 4"/>
          <p:cNvSpPr/>
          <p:nvPr/>
        </p:nvSpPr>
        <p:spPr>
          <a:xfrm>
            <a:off x="6965938" y="1906190"/>
            <a:ext cx="133317" cy="133317"/>
          </a:xfrm>
          <a:prstGeom prst="ellipse">
            <a:avLst/>
          </a:prstGeom>
          <a:solidFill>
            <a:srgbClr val="00A0B0"/>
          </a:solidFill>
        </p:spPr>
        <p:txBody>
          <a:bodyPr/>
          <a:lstStyle/>
          <a:p>
            <a:endParaRPr lang="en-CA"/>
          </a:p>
        </p:txBody>
      </p:sp>
      <p:sp>
        <p:nvSpPr>
          <p:cNvPr id="6" name="Object 5"/>
          <p:cNvSpPr/>
          <p:nvPr/>
        </p:nvSpPr>
        <p:spPr>
          <a:xfrm>
            <a:off x="7244758" y="1847224"/>
            <a:ext cx="3847138" cy="207117"/>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Pages are visible on the internet.</a:t>
            </a:r>
          </a:p>
          <a:p>
            <a:pPr algn="l">
              <a:lnSpc>
                <a:spcPts val="1962"/>
              </a:lnSpc>
              <a:spcAft>
                <a:spcPts val="600"/>
              </a:spcAft>
              <a:buNone/>
            </a:pPr>
            <a:endParaRPr lang="en-US" dirty="0">
              <a:latin typeface="+mj-lt"/>
            </a:endParaRPr>
          </a:p>
        </p:txBody>
      </p:sp>
      <p:sp>
        <p:nvSpPr>
          <p:cNvPr id="7" name="Object 6"/>
          <p:cNvSpPr/>
          <p:nvPr/>
        </p:nvSpPr>
        <p:spPr>
          <a:xfrm>
            <a:off x="6965938" y="2544206"/>
            <a:ext cx="133317" cy="133317"/>
          </a:xfrm>
          <a:prstGeom prst="ellipse">
            <a:avLst/>
          </a:prstGeom>
          <a:solidFill>
            <a:srgbClr val="00A0B0"/>
          </a:solidFill>
        </p:spPr>
      </p:sp>
      <p:sp>
        <p:nvSpPr>
          <p:cNvPr id="8" name="Object 7"/>
          <p:cNvSpPr/>
          <p:nvPr/>
        </p:nvSpPr>
        <p:spPr>
          <a:xfrm>
            <a:off x="7244758" y="2479050"/>
            <a:ext cx="3847138" cy="456229"/>
          </a:xfrm>
          <a:prstGeom prst="rect">
            <a:avLst/>
          </a:prstGeom>
          <a:noFill/>
        </p:spPr>
        <p:txBody>
          <a:bodyPr wrap="square" lIns="0" tIns="0" rIns="0" bIns="0" rtlCol="0" anchor="t"/>
          <a:lstStyle/>
          <a:p>
            <a:pPr>
              <a:lnSpc>
                <a:spcPts val="1962"/>
              </a:lnSpc>
              <a:spcAft>
                <a:spcPts val="600"/>
              </a:spcAft>
            </a:pPr>
            <a:r>
              <a:rPr lang="en-US" sz="1900" dirty="0" smtClean="0">
                <a:solidFill>
                  <a:srgbClr val="333333"/>
                </a:solidFill>
                <a:latin typeface="+mj-lt"/>
                <a:ea typeface="Source Sans Pro SemiBold" pitchFamily="34" charset="-122"/>
                <a:cs typeface="Source Sans Pro SemiBold" pitchFamily="34" charset="-120"/>
              </a:rPr>
              <a:t>Pages are only editable by users</a:t>
            </a:r>
            <a:br>
              <a:rPr lang="en-US" sz="1900" dirty="0" smtClean="0">
                <a:solidFill>
                  <a:srgbClr val="333333"/>
                </a:solidFill>
                <a:latin typeface="+mj-lt"/>
                <a:ea typeface="Source Sans Pro SemiBold" pitchFamily="34" charset="-122"/>
                <a:cs typeface="Source Sans Pro SemiBold" pitchFamily="34" charset="-120"/>
              </a:rPr>
            </a:br>
            <a:r>
              <a:rPr lang="en-US" sz="1900" dirty="0" smtClean="0">
                <a:solidFill>
                  <a:srgbClr val="333333"/>
                </a:solidFill>
                <a:latin typeface="+mj-lt"/>
                <a:ea typeface="Source Sans Pro SemiBold" pitchFamily="34" charset="-122"/>
                <a:cs typeface="Source Sans Pro SemiBold" pitchFamily="34" charset="-120"/>
              </a:rPr>
              <a:t>with a valid </a:t>
            </a:r>
            <a:r>
              <a:rPr lang="en-US" sz="1900" dirty="0" err="1" smtClean="0">
                <a:solidFill>
                  <a:srgbClr val="333333"/>
                </a:solidFill>
                <a:latin typeface="+mj-lt"/>
                <a:ea typeface="Source Sans Pro SemiBold" pitchFamily="34" charset="-122"/>
                <a:cs typeface="Source Sans Pro SemiBold" pitchFamily="34" charset="-120"/>
              </a:rPr>
              <a:t>GCaccount</a:t>
            </a:r>
            <a:r>
              <a:rPr lang="en-US" sz="1900" dirty="0" smtClean="0">
                <a:solidFill>
                  <a:srgbClr val="333333"/>
                </a:solidFill>
                <a:latin typeface="+mj-lt"/>
                <a:ea typeface="Source Sans Pro SemiBold" pitchFamily="34" charset="-122"/>
                <a:cs typeface="Source Sans Pro SemiBold" pitchFamily="34" charset="-120"/>
              </a:rPr>
              <a:t>. </a:t>
            </a:r>
            <a:endParaRPr lang="en-US" sz="1000" dirty="0"/>
          </a:p>
          <a:p>
            <a:pPr algn="l">
              <a:lnSpc>
                <a:spcPts val="1962"/>
              </a:lnSpc>
              <a:spcAft>
                <a:spcPts val="600"/>
              </a:spcAft>
              <a:buNone/>
            </a:pPr>
            <a:endParaRPr lang="en-US" dirty="0">
              <a:latin typeface="+mj-lt"/>
            </a:endParaRPr>
          </a:p>
        </p:txBody>
      </p:sp>
      <p:sp>
        <p:nvSpPr>
          <p:cNvPr id="9" name="Object 8"/>
          <p:cNvSpPr/>
          <p:nvPr/>
        </p:nvSpPr>
        <p:spPr>
          <a:xfrm>
            <a:off x="7244758" y="3035331"/>
            <a:ext cx="3847138" cy="370765"/>
          </a:xfrm>
          <a:prstGeom prst="rect">
            <a:avLst/>
          </a:prstGeom>
          <a:noFill/>
        </p:spPr>
        <p:txBody>
          <a:bodyPr wrap="square" lIns="0" tIns="0" rIns="0" bIns="0" rtlCol="0" anchor="t"/>
          <a:lstStyle/>
          <a:p>
            <a:pPr algn="l">
              <a:lnSpc>
                <a:spcPts val="1683"/>
              </a:lnSpc>
              <a:spcAft>
                <a:spcPts val="600"/>
              </a:spcAft>
              <a:buNone/>
            </a:pPr>
            <a:r>
              <a:rPr lang="en-US" sz="1400" dirty="0" smtClean="0">
                <a:solidFill>
                  <a:srgbClr val="000000">
                    <a:alpha val="58000"/>
                  </a:srgbClr>
                </a:solidFill>
                <a:latin typeface="+mj-lt"/>
                <a:ea typeface="Source Sans Pro Regular" pitchFamily="34" charset="-122"/>
                <a:cs typeface="Source Sans Pro Regular" pitchFamily="34" charset="-120"/>
              </a:rPr>
              <a:t>You will be automatically subscribed to updates</a:t>
            </a:r>
            <a:br>
              <a:rPr lang="en-US" sz="1400" dirty="0" smtClean="0">
                <a:solidFill>
                  <a:srgbClr val="000000">
                    <a:alpha val="58000"/>
                  </a:srgbClr>
                </a:solidFill>
                <a:latin typeface="+mj-lt"/>
                <a:ea typeface="Source Sans Pro Regular" pitchFamily="34" charset="-122"/>
                <a:cs typeface="Source Sans Pro Regular" pitchFamily="34" charset="-120"/>
              </a:rPr>
            </a:br>
            <a:r>
              <a:rPr lang="en-US" sz="1400" dirty="0" smtClean="0">
                <a:solidFill>
                  <a:srgbClr val="000000">
                    <a:alpha val="58000"/>
                  </a:srgbClr>
                </a:solidFill>
                <a:latin typeface="+mj-lt"/>
                <a:ea typeface="Source Sans Pro Regular" pitchFamily="34" charset="-122"/>
                <a:cs typeface="Source Sans Pro Regular" pitchFamily="34" charset="-120"/>
              </a:rPr>
              <a:t>when a page you create is edited.</a:t>
            </a:r>
            <a:endParaRPr lang="en-US" dirty="0">
              <a:latin typeface="+mj-lt"/>
            </a:endParaRPr>
          </a:p>
        </p:txBody>
      </p:sp>
      <p:sp>
        <p:nvSpPr>
          <p:cNvPr id="10" name="Object 9"/>
          <p:cNvSpPr/>
          <p:nvPr/>
        </p:nvSpPr>
        <p:spPr>
          <a:xfrm>
            <a:off x="6965938" y="3934508"/>
            <a:ext cx="133317" cy="133317"/>
          </a:xfrm>
          <a:prstGeom prst="ellipse">
            <a:avLst/>
          </a:prstGeom>
          <a:solidFill>
            <a:srgbClr val="00A0B0"/>
          </a:solidFill>
        </p:spPr>
      </p:sp>
      <p:sp>
        <p:nvSpPr>
          <p:cNvPr id="11" name="Object 10"/>
          <p:cNvSpPr/>
          <p:nvPr/>
        </p:nvSpPr>
        <p:spPr>
          <a:xfrm>
            <a:off x="7244758" y="3876525"/>
            <a:ext cx="3847138" cy="809775"/>
          </a:xfrm>
          <a:prstGeom prst="rect">
            <a:avLst/>
          </a:prstGeom>
          <a:noFill/>
        </p:spPr>
        <p:txBody>
          <a:bodyPr wrap="square" lIns="0" tIns="0" rIns="0" bIns="0" rtlCol="0" anchor="t"/>
          <a:lstStyle/>
          <a:p>
            <a:pPr algn="l">
              <a:lnSpc>
                <a:spcPts val="1962"/>
              </a:lnSpc>
              <a:spcAft>
                <a:spcPts val="600"/>
              </a:spcAft>
              <a:buNone/>
            </a:pPr>
            <a:r>
              <a:rPr lang="en-US" sz="1900" dirty="0" smtClean="0">
                <a:solidFill>
                  <a:srgbClr val="333333"/>
                </a:solidFill>
                <a:latin typeface="+mj-lt"/>
                <a:ea typeface="Source Sans Pro SemiBold" pitchFamily="34" charset="-122"/>
                <a:cs typeface="Source Sans Pro SemiBold" pitchFamily="34" charset="-120"/>
              </a:rPr>
              <a:t>Great for announcements and updates, or for sharing your ideas and projects as they unfold.</a:t>
            </a:r>
            <a:endParaRPr lang="en-US" dirty="0">
              <a:latin typeface="+mj-lt"/>
            </a:endParaRPr>
          </a:p>
        </p:txBody>
      </p:sp>
      <p:sp>
        <p:nvSpPr>
          <p:cNvPr id="13" name="Object 12"/>
          <p:cNvSpPr/>
          <p:nvPr/>
        </p:nvSpPr>
        <p:spPr>
          <a:xfrm>
            <a:off x="6965938" y="4945589"/>
            <a:ext cx="133317" cy="133317"/>
          </a:xfrm>
          <a:prstGeom prst="ellipse">
            <a:avLst/>
          </a:prstGeom>
          <a:solidFill>
            <a:srgbClr val="00A0B0"/>
          </a:solidFill>
        </p:spPr>
        <p:txBody>
          <a:bodyPr/>
          <a:lstStyle/>
          <a:p>
            <a:endParaRPr lang="en-CA"/>
          </a:p>
        </p:txBody>
      </p:sp>
      <p:sp>
        <p:nvSpPr>
          <p:cNvPr id="14" name="Object 13"/>
          <p:cNvSpPr/>
          <p:nvPr/>
        </p:nvSpPr>
        <p:spPr>
          <a:xfrm>
            <a:off x="7244758" y="4880683"/>
            <a:ext cx="3847138" cy="207117"/>
          </a:xfrm>
          <a:prstGeom prst="rect">
            <a:avLst/>
          </a:prstGeom>
          <a:noFill/>
        </p:spPr>
        <p:txBody>
          <a:bodyPr wrap="square" lIns="0" tIns="0" rIns="0" bIns="0" rtlCol="0" anchor="t"/>
          <a:lstStyle/>
          <a:p>
            <a:pPr algn="l">
              <a:lnSpc>
                <a:spcPts val="1962"/>
              </a:lnSpc>
              <a:spcAft>
                <a:spcPts val="600"/>
              </a:spcAft>
              <a:buNone/>
            </a:pPr>
            <a:r>
              <a:rPr lang="en-US" dirty="0" smtClean="0">
                <a:latin typeface="+mj-lt"/>
              </a:rPr>
              <a:t>Designed to be collaborative. Any logged-in user can edit. However, this is rare and you can watch your content for changes.</a:t>
            </a:r>
            <a:endParaRPr lang="en-US" dirty="0">
              <a:latin typeface="+mj-lt"/>
            </a:endParaRPr>
          </a:p>
        </p:txBody>
      </p:sp>
      <p:sp>
        <p:nvSpPr>
          <p:cNvPr id="15" name="Object 14"/>
          <p:cNvSpPr/>
          <p:nvPr/>
        </p:nvSpPr>
        <p:spPr>
          <a:xfrm>
            <a:off x="7244758" y="5942232"/>
            <a:ext cx="3847138" cy="157123"/>
          </a:xfrm>
          <a:prstGeom prst="rect">
            <a:avLst/>
          </a:prstGeom>
          <a:noFill/>
        </p:spPr>
        <p:txBody>
          <a:bodyPr wrap="square" lIns="0" tIns="0" rIns="0" bIns="0" rtlCol="0" anchor="t"/>
          <a:lstStyle/>
          <a:p>
            <a:pPr algn="l">
              <a:lnSpc>
                <a:spcPts val="1683"/>
              </a:lnSpc>
              <a:spcAft>
                <a:spcPts val="600"/>
              </a:spcAft>
              <a:buNone/>
            </a:pPr>
            <a:r>
              <a:rPr lang="en-US" dirty="0" smtClean="0">
                <a:latin typeface="+mj-lt"/>
                <a:ea typeface="Source Sans Pro Regular" pitchFamily="34" charset="-122"/>
                <a:cs typeface="Source Sans Pro Regular" pitchFamily="34" charset="-120"/>
              </a:rPr>
              <a:t>Uses Media Wiki (same as GCpedia and Wikipedia) HTML and CSS coding are restricted.</a:t>
            </a:r>
            <a:endParaRPr lang="en-US" dirty="0">
              <a:latin typeface="+mj-lt"/>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900" y="2414877"/>
            <a:ext cx="4709983" cy="2832985"/>
          </a:xfrm>
          <a:prstGeom prst="rect">
            <a:avLst/>
          </a:prstGeom>
        </p:spPr>
      </p:pic>
      <p:pic>
        <p:nvPicPr>
          <p:cNvPr id="20" name="Object 13" descr="https://storage.googleapis.com/firebase-beautifulslides-static-assets/images/frames/Microsoft Surface Pro 4.3cb1f7ef3f649913f5f0c4d71ccb748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786" y="1960760"/>
            <a:ext cx="5742784" cy="3971496"/>
          </a:xfrm>
          <a:prstGeom prst="rect">
            <a:avLst/>
          </a:prstGeom>
        </p:spPr>
      </p:pic>
      <p:sp>
        <p:nvSpPr>
          <p:cNvPr id="18" name="Object 29"/>
          <p:cNvSpPr/>
          <p:nvPr/>
        </p:nvSpPr>
        <p:spPr>
          <a:xfrm>
            <a:off x="11532406" y="6533431"/>
            <a:ext cx="466094" cy="141011"/>
          </a:xfrm>
          <a:prstGeom prst="rect">
            <a:avLst/>
          </a:prstGeom>
          <a:noFill/>
        </p:spPr>
        <p:txBody>
          <a:bodyPr wrap="square" lIns="0" tIns="0" rIns="0" bIns="0" rtlCol="0" anchor="ctr"/>
          <a:lstStyle/>
          <a:p>
            <a:pPr algn="r">
              <a:spcAft>
                <a:spcPts val="600"/>
              </a:spcAft>
              <a:buNone/>
            </a:pPr>
            <a:endParaRPr lang="en-US" dirty="0">
              <a:latin typeface="+mj-lt"/>
            </a:endParaRPr>
          </a:p>
        </p:txBody>
      </p:sp>
      <p:sp>
        <p:nvSpPr>
          <p:cNvPr id="21" name="Object 12"/>
          <p:cNvSpPr/>
          <p:nvPr/>
        </p:nvSpPr>
        <p:spPr>
          <a:xfrm>
            <a:off x="6965937" y="5981278"/>
            <a:ext cx="133317" cy="133317"/>
          </a:xfrm>
          <a:prstGeom prst="ellipse">
            <a:avLst/>
          </a:prstGeom>
          <a:solidFill>
            <a:srgbClr val="00A0B0"/>
          </a:solidFill>
        </p:spPr>
        <p:txBody>
          <a:bodyPr/>
          <a:lstStyle/>
          <a:p>
            <a:endParaRPr lang="en-CA"/>
          </a:p>
        </p:txBody>
      </p:sp>
      <p:sp>
        <p:nvSpPr>
          <p:cNvPr id="23" name="Rectangle 4"/>
          <p:cNvSpPr>
            <a:spLocks noChangeArrowheads="1"/>
          </p:cNvSpPr>
          <p:nvPr/>
        </p:nvSpPr>
        <p:spPr bwMode="auto">
          <a:xfrm>
            <a:off x="0" y="67589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0108586" rIns="0" bIns="8010858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5"/>
          <p:cNvSpPr>
            <a:spLocks noChangeArrowheads="1"/>
          </p:cNvSpPr>
          <p:nvPr/>
        </p:nvSpPr>
        <p:spPr bwMode="auto">
          <a:xfrm>
            <a:off x="0" y="675894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4304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use GCwiki?</a:t>
            </a:r>
            <a:endParaRPr lang="en-CA" dirty="0"/>
          </a:p>
        </p:txBody>
      </p:sp>
      <p:sp>
        <p:nvSpPr>
          <p:cNvPr id="3" name="Content Placeholder 2"/>
          <p:cNvSpPr>
            <a:spLocks noGrp="1"/>
          </p:cNvSpPr>
          <p:nvPr>
            <p:ph idx="1"/>
          </p:nvPr>
        </p:nvSpPr>
        <p:spPr/>
        <p:txBody>
          <a:bodyPr/>
          <a:lstStyle/>
          <a:p>
            <a:r>
              <a:rPr lang="en-CA" dirty="0" smtClean="0"/>
              <a:t>Share content and information across the GC and with external stakeholders </a:t>
            </a:r>
          </a:p>
          <a:p>
            <a:r>
              <a:rPr lang="en-CA" dirty="0" smtClean="0"/>
              <a:t>Informal web content</a:t>
            </a:r>
            <a:endParaRPr lang="en-CA" dirty="0"/>
          </a:p>
        </p:txBody>
      </p:sp>
      <p:sp>
        <p:nvSpPr>
          <p:cNvPr id="4"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141925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Growth in usage since COVID pandemic</a:t>
            </a:r>
            <a:endParaRPr lang="en-CA" dirty="0"/>
          </a:p>
        </p:txBody>
      </p:sp>
      <p:pic>
        <p:nvPicPr>
          <p:cNvPr id="5" name="Content Placeholder 4"/>
          <p:cNvPicPr>
            <a:picLocks noGrp="1" noChangeAspect="1"/>
          </p:cNvPicPr>
          <p:nvPr>
            <p:ph idx="1"/>
          </p:nvPr>
        </p:nvPicPr>
        <p:blipFill rotWithShape="1">
          <a:blip r:embed="rId2"/>
          <a:srcRect b="2698"/>
          <a:stretch/>
        </p:blipFill>
        <p:spPr>
          <a:xfrm>
            <a:off x="424164" y="1655039"/>
            <a:ext cx="11343673" cy="4172447"/>
          </a:xfrm>
          <a:prstGeom prst="rect">
            <a:avLst/>
          </a:prstGeom>
        </p:spPr>
      </p:pic>
    </p:spTree>
    <p:extLst>
      <p:ext uri="{BB962C8B-B14F-4D97-AF65-F5344CB8AC3E}">
        <p14:creationId xmlns:p14="http://schemas.microsoft.com/office/powerpoint/2010/main" val="55950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83" y="244361"/>
            <a:ext cx="11031415" cy="1325563"/>
          </a:xfrm>
        </p:spPr>
        <p:txBody>
          <a:bodyPr/>
          <a:lstStyle/>
          <a:p>
            <a:r>
              <a:rPr lang="en-CA" dirty="0" smtClean="0"/>
              <a:t>GCwiki – Sharing information during COVID-19</a:t>
            </a:r>
            <a:endParaRPr lang="en-CA"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 y="1370415"/>
            <a:ext cx="7845083" cy="2706758"/>
          </a:xfrm>
          <a:prstGeom prst="rect">
            <a:avLst/>
          </a:prstGeom>
          <a:ln w="15875">
            <a:solidFill>
              <a:schemeClr val="bg1">
                <a:lumMod val="85000"/>
              </a:schemeClr>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78" y="1400057"/>
            <a:ext cx="6013938" cy="2967747"/>
          </a:xfrm>
          <a:prstGeom prst="rect">
            <a:avLst/>
          </a:prstGeom>
          <a:ln w="15875">
            <a:solidFill>
              <a:schemeClr val="bg1">
                <a:lumMod val="85000"/>
              </a:schemeClr>
            </a:solidFill>
          </a:ln>
        </p:spPr>
      </p:pic>
      <p:pic>
        <p:nvPicPr>
          <p:cNvPr id="5" name="Picture 4"/>
          <p:cNvPicPr>
            <a:picLocks noChangeAspect="1"/>
          </p:cNvPicPr>
          <p:nvPr/>
        </p:nvPicPr>
        <p:blipFill rotWithShape="1">
          <a:blip r:embed="rId4"/>
          <a:srcRect b="12430"/>
          <a:stretch/>
        </p:blipFill>
        <p:spPr>
          <a:xfrm>
            <a:off x="2202473" y="3365387"/>
            <a:ext cx="7787054" cy="3344762"/>
          </a:xfrm>
          <a:prstGeom prst="rect">
            <a:avLst/>
          </a:prstGeom>
          <a:ln w="15875">
            <a:solidFill>
              <a:schemeClr val="bg1">
                <a:lumMod val="85000"/>
              </a:schemeClr>
            </a:solidFill>
          </a:ln>
        </p:spPr>
      </p:pic>
      <p:sp>
        <p:nvSpPr>
          <p:cNvPr id="6" name="Object 1"/>
          <p:cNvSpPr/>
          <p:nvPr/>
        </p:nvSpPr>
        <p:spPr>
          <a:xfrm>
            <a:off x="0" y="8626"/>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418941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365125"/>
            <a:ext cx="10294620" cy="1325563"/>
          </a:xfrm>
        </p:spPr>
        <p:txBody>
          <a:bodyPr/>
          <a:lstStyle/>
          <a:p>
            <a:r>
              <a:rPr lang="en-CA" dirty="0" smtClean="0"/>
              <a:t>How to create a page</a:t>
            </a:r>
            <a:endParaRPr lang="en-CA" dirty="0"/>
          </a:p>
        </p:txBody>
      </p:sp>
      <p:sp>
        <p:nvSpPr>
          <p:cNvPr id="3" name="Content Placeholder 2"/>
          <p:cNvSpPr>
            <a:spLocks noGrp="1"/>
          </p:cNvSpPr>
          <p:nvPr>
            <p:ph idx="1"/>
          </p:nvPr>
        </p:nvSpPr>
        <p:spPr/>
        <p:txBody>
          <a:bodyPr>
            <a:normAutofit fontScale="62500" lnSpcReduction="20000"/>
          </a:bodyPr>
          <a:lstStyle/>
          <a:p>
            <a:pPr marL="514350" indent="-514350">
              <a:lnSpc>
                <a:spcPct val="300000"/>
              </a:lnSpc>
              <a:spcBef>
                <a:spcPts val="600"/>
              </a:spcBef>
              <a:buFont typeface="+mj-lt"/>
              <a:buAutoNum type="arabicPeriod"/>
            </a:pPr>
            <a:r>
              <a:rPr lang="en-CA" dirty="0"/>
              <a:t>Through the search bar</a:t>
            </a:r>
            <a:r>
              <a:rPr lang="en-CA" dirty="0" smtClean="0"/>
              <a:t>. </a:t>
            </a:r>
            <a:endParaRPr lang="en-CA" dirty="0"/>
          </a:p>
          <a:p>
            <a:pPr marL="514350" indent="-514350">
              <a:lnSpc>
                <a:spcPct val="300000"/>
              </a:lnSpc>
              <a:spcBef>
                <a:spcPts val="600"/>
              </a:spcBef>
              <a:buFont typeface="+mj-lt"/>
              <a:buAutoNum type="arabicPeriod"/>
            </a:pPr>
            <a:r>
              <a:rPr lang="en-CA" dirty="0"/>
              <a:t>Through the address (URL) bar.</a:t>
            </a:r>
          </a:p>
          <a:p>
            <a:pPr>
              <a:lnSpc>
                <a:spcPct val="300000"/>
              </a:lnSpc>
              <a:spcBef>
                <a:spcPts val="600"/>
              </a:spcBef>
            </a:pPr>
            <a:endParaRPr lang="en-CA" dirty="0" smtClean="0"/>
          </a:p>
          <a:p>
            <a:pPr marL="0" indent="0">
              <a:lnSpc>
                <a:spcPct val="300000"/>
              </a:lnSpc>
              <a:spcBef>
                <a:spcPts val="600"/>
              </a:spcBef>
              <a:buNone/>
            </a:pPr>
            <a:r>
              <a:rPr lang="en-CA" dirty="0" smtClean="0"/>
              <a:t>3.       Using </a:t>
            </a:r>
            <a:r>
              <a:rPr lang="en-CA" dirty="0"/>
              <a:t>wiki code</a:t>
            </a:r>
            <a:r>
              <a:rPr lang="en-CA" dirty="0" smtClean="0"/>
              <a:t>.</a:t>
            </a:r>
          </a:p>
          <a:p>
            <a:pPr>
              <a:spcBef>
                <a:spcPts val="600"/>
              </a:spcBef>
            </a:pPr>
            <a:r>
              <a:rPr lang="en-CA" sz="2200" dirty="0" smtClean="0"/>
              <a:t>Create</a:t>
            </a:r>
            <a:r>
              <a:rPr lang="en-CA" sz="2200" dirty="0"/>
              <a:t> internal links </a:t>
            </a:r>
            <a:r>
              <a:rPr lang="en-CA" sz="2200" dirty="0" smtClean="0"/>
              <a:t>on existing pages </a:t>
            </a:r>
            <a:r>
              <a:rPr lang="en-CA" sz="2200" dirty="0"/>
              <a:t>by using the wiki code [[Example]] </a:t>
            </a:r>
          </a:p>
          <a:p>
            <a:pPr>
              <a:spcBef>
                <a:spcPts val="600"/>
              </a:spcBef>
            </a:pPr>
            <a:r>
              <a:rPr lang="en-CA" sz="2200" dirty="0" smtClean="0"/>
              <a:t>This </a:t>
            </a:r>
            <a:r>
              <a:rPr lang="en-CA" sz="2200" dirty="0"/>
              <a:t>produces a red link, </a:t>
            </a:r>
            <a:r>
              <a:rPr lang="en-CA" sz="2200" dirty="0" smtClean="0"/>
              <a:t>click </a:t>
            </a:r>
            <a:r>
              <a:rPr lang="en-CA" sz="2200" dirty="0"/>
              <a:t>the red link.</a:t>
            </a:r>
          </a:p>
          <a:p>
            <a:pPr>
              <a:spcBef>
                <a:spcPts val="600"/>
              </a:spcBef>
            </a:pPr>
            <a:r>
              <a:rPr lang="en-CA" sz="2200" dirty="0" smtClean="0"/>
              <a:t>The </a:t>
            </a:r>
            <a:r>
              <a:rPr lang="en-CA" sz="2200" dirty="0"/>
              <a:t>link will bring you to the </a:t>
            </a:r>
            <a:r>
              <a:rPr lang="en-CA" sz="2200" dirty="0" smtClean="0"/>
              <a:t>page link, </a:t>
            </a:r>
            <a:r>
              <a:rPr lang="en-CA" sz="2200" dirty="0"/>
              <a:t>and you will be prompted to create the page</a:t>
            </a:r>
          </a:p>
          <a:p>
            <a:pPr>
              <a:lnSpc>
                <a:spcPct val="300000"/>
              </a:lnSpc>
              <a:spcBef>
                <a:spcPts val="600"/>
              </a:spcBef>
            </a:pPr>
            <a:endParaRPr lang="en-CA" dirty="0"/>
          </a:p>
          <a:p>
            <a:endParaRPr lang="en-CA" dirty="0"/>
          </a:p>
        </p:txBody>
      </p:sp>
      <p:pic>
        <p:nvPicPr>
          <p:cNvPr id="3078" name="Picture 6" descr="https://s3.amazonaws.com/cdn.freshdesk.com/data/helpdesk/attachments/production/2104774308/original/bEH9OWRxMER65RvUOFS1u3Y_V5rC8FBa_g.png?1525700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135" y="3605212"/>
            <a:ext cx="7228205" cy="93883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1882" t="6018" r="1878" b="6796"/>
          <a:stretch/>
        </p:blipFill>
        <p:spPr>
          <a:xfrm>
            <a:off x="6766560" y="1851661"/>
            <a:ext cx="4716780" cy="1238998"/>
          </a:xfrm>
          <a:prstGeom prst="rect">
            <a:avLst/>
          </a:prstGeom>
          <a:ln>
            <a:solidFill>
              <a:srgbClr val="7030A0"/>
            </a:solidFill>
          </a:ln>
        </p:spPr>
      </p:pic>
      <p:sp>
        <p:nvSpPr>
          <p:cNvPr id="10"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242432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94260"/>
            <a:ext cx="10515600" cy="1325563"/>
          </a:xfrm>
        </p:spPr>
        <p:txBody>
          <a:bodyPr/>
          <a:lstStyle/>
          <a:p>
            <a:r>
              <a:rPr lang="en-CA" dirty="0" smtClean="0"/>
              <a:t>How to add or modify content on the GCwiki</a:t>
            </a:r>
            <a:endParaRPr lang="en-CA" dirty="0"/>
          </a:p>
        </p:txBody>
      </p:sp>
      <p:sp>
        <p:nvSpPr>
          <p:cNvPr id="3" name="Content Placeholder 2"/>
          <p:cNvSpPr>
            <a:spLocks noGrp="1"/>
          </p:cNvSpPr>
          <p:nvPr>
            <p:ph idx="1"/>
          </p:nvPr>
        </p:nvSpPr>
        <p:spPr>
          <a:xfrm>
            <a:off x="525780" y="1419824"/>
            <a:ext cx="10828020" cy="5095276"/>
          </a:xfrm>
        </p:spPr>
        <p:txBody>
          <a:bodyPr>
            <a:normAutofit fontScale="25000" lnSpcReduction="20000"/>
          </a:bodyPr>
          <a:lstStyle/>
          <a:p>
            <a:r>
              <a:rPr lang="en-CA" sz="9600" b="1" dirty="0"/>
              <a:t>Y</a:t>
            </a:r>
            <a:r>
              <a:rPr lang="en-CA" sz="9600" b="1" dirty="0" smtClean="0"/>
              <a:t>ou </a:t>
            </a:r>
            <a:r>
              <a:rPr lang="en-CA" sz="9600" b="1" dirty="0"/>
              <a:t>must be logged in.</a:t>
            </a:r>
          </a:p>
          <a:p>
            <a:r>
              <a:rPr lang="en-CA" sz="8000" dirty="0"/>
              <a:t>C</a:t>
            </a:r>
            <a:r>
              <a:rPr lang="en-CA" sz="8000" dirty="0" smtClean="0"/>
              <a:t>lick</a:t>
            </a:r>
            <a:r>
              <a:rPr lang="en-CA" sz="8000" dirty="0"/>
              <a:t> </a:t>
            </a:r>
            <a:r>
              <a:rPr lang="en-CA" sz="8000" b="1" dirty="0"/>
              <a:t>Edit </a:t>
            </a:r>
            <a:r>
              <a:rPr lang="en-CA" sz="8000" dirty="0"/>
              <a:t>at the top of the page. </a:t>
            </a:r>
          </a:p>
          <a:p>
            <a:r>
              <a:rPr lang="en-CA" sz="8000" dirty="0" smtClean="0"/>
              <a:t>Basic </a:t>
            </a:r>
            <a:r>
              <a:rPr lang="en-CA" sz="8000" dirty="0"/>
              <a:t>text editing functions. Simply click on the content in the page that you wish to edit and </a:t>
            </a:r>
            <a:r>
              <a:rPr lang="en-CA" sz="8000" dirty="0" smtClean="0"/>
              <a:t>start!</a:t>
            </a:r>
            <a:endParaRPr lang="en-CA" sz="8000" dirty="0"/>
          </a:p>
          <a:p>
            <a:r>
              <a:rPr lang="en-CA" sz="8000" dirty="0" smtClean="0"/>
              <a:t>Or code the </a:t>
            </a:r>
            <a:r>
              <a:rPr lang="en-CA" sz="8000" dirty="0"/>
              <a:t>document yourself using </a:t>
            </a:r>
            <a:r>
              <a:rPr lang="en-CA" sz="8000" dirty="0" smtClean="0"/>
              <a:t>Media Wiki (resources on GCpedia, MediaWiki.org or Wikipedia)</a:t>
            </a:r>
          </a:p>
          <a:p>
            <a:pPr marL="0" indent="0">
              <a:buNone/>
            </a:pPr>
            <a:endParaRPr lang="en-CA" sz="8000" b="1" dirty="0" smtClean="0"/>
          </a:p>
          <a:p>
            <a:pPr marL="0" indent="0">
              <a:buNone/>
            </a:pPr>
            <a:r>
              <a:rPr lang="en-CA" sz="8000" b="1" dirty="0" smtClean="0"/>
              <a:t>Show </a:t>
            </a:r>
            <a:r>
              <a:rPr lang="en-CA" sz="8000" b="1" dirty="0"/>
              <a:t>preview</a:t>
            </a:r>
            <a:endParaRPr lang="en-CA" sz="8000" dirty="0"/>
          </a:p>
          <a:p>
            <a:r>
              <a:rPr lang="en-CA" sz="8000" dirty="0"/>
              <a:t>C</a:t>
            </a:r>
            <a:r>
              <a:rPr lang="en-CA" sz="8000" dirty="0" smtClean="0"/>
              <a:t>lick </a:t>
            </a:r>
            <a:r>
              <a:rPr lang="en-CA" sz="8000" dirty="0"/>
              <a:t>on the </a:t>
            </a:r>
            <a:r>
              <a:rPr lang="en-CA" sz="8000" b="1" dirty="0" smtClean="0"/>
              <a:t>show preview</a:t>
            </a:r>
            <a:r>
              <a:rPr lang="en-CA" sz="8000" dirty="0"/>
              <a:t> button at the bottom </a:t>
            </a:r>
            <a:r>
              <a:rPr lang="en-CA" sz="8000" dirty="0" smtClean="0"/>
              <a:t>to </a:t>
            </a:r>
            <a:r>
              <a:rPr lang="en-CA" sz="8000" dirty="0"/>
              <a:t>view what you have edited before </a:t>
            </a:r>
            <a:r>
              <a:rPr lang="en-CA" sz="8000" dirty="0" smtClean="0"/>
              <a:t>saving. </a:t>
            </a:r>
            <a:r>
              <a:rPr lang="en-CA" sz="11200" b="1" dirty="0" smtClean="0"/>
              <a:t>Just remember to then save </a:t>
            </a:r>
            <a:r>
              <a:rPr lang="en-CA" sz="11200" b="1" dirty="0"/>
              <a:t>the </a:t>
            </a:r>
            <a:r>
              <a:rPr lang="en-CA" sz="11200" b="1" dirty="0" smtClean="0"/>
              <a:t>page! </a:t>
            </a:r>
            <a:r>
              <a:rPr lang="en-CA" sz="8000" dirty="0"/>
              <a:t/>
            </a:r>
            <a:br>
              <a:rPr lang="en-CA" sz="8000" dirty="0"/>
            </a:br>
            <a:endParaRPr lang="en-CA" sz="8000" dirty="0"/>
          </a:p>
          <a:p>
            <a:pPr marL="0" indent="0">
              <a:buNone/>
            </a:pPr>
            <a:r>
              <a:rPr lang="en-CA" sz="8000" b="1" dirty="0"/>
              <a:t>Saving after Editing</a:t>
            </a:r>
            <a:endParaRPr lang="en-CA" sz="8000" dirty="0"/>
          </a:p>
          <a:p>
            <a:r>
              <a:rPr lang="en-CA" sz="8000" dirty="0"/>
              <a:t>Once </a:t>
            </a:r>
            <a:r>
              <a:rPr lang="en-CA" sz="8000" dirty="0" smtClean="0"/>
              <a:t>satisfied </a:t>
            </a:r>
            <a:r>
              <a:rPr lang="en-CA" sz="8000" dirty="0"/>
              <a:t>with </a:t>
            </a:r>
            <a:r>
              <a:rPr lang="en-CA" sz="8000" dirty="0" smtClean="0"/>
              <a:t>the content, </a:t>
            </a:r>
            <a:r>
              <a:rPr lang="en-CA" sz="8000" dirty="0"/>
              <a:t>you can:</a:t>
            </a:r>
          </a:p>
          <a:p>
            <a:pPr lvl="1"/>
            <a:r>
              <a:rPr lang="en-CA" sz="7600" dirty="0"/>
              <a:t>Go to the </a:t>
            </a:r>
            <a:r>
              <a:rPr lang="en-CA" sz="7600" b="1" dirty="0"/>
              <a:t>Edit Summary</a:t>
            </a:r>
            <a:r>
              <a:rPr lang="en-CA" sz="7600" dirty="0"/>
              <a:t> and </a:t>
            </a:r>
            <a:r>
              <a:rPr lang="en-CA" sz="7600" dirty="0" smtClean="0"/>
              <a:t>note what </a:t>
            </a:r>
            <a:r>
              <a:rPr lang="en-CA" sz="7600" dirty="0"/>
              <a:t>has been done to the document in the </a:t>
            </a:r>
            <a:r>
              <a:rPr lang="en-CA" sz="7600" b="1" dirty="0"/>
              <a:t>Summary</a:t>
            </a:r>
            <a:r>
              <a:rPr lang="en-CA" sz="7600" dirty="0"/>
              <a:t> window </a:t>
            </a:r>
            <a:endParaRPr lang="en-CA" sz="7600" dirty="0" smtClean="0"/>
          </a:p>
          <a:p>
            <a:pPr lvl="1"/>
            <a:r>
              <a:rPr lang="en-CA" sz="7600" dirty="0" smtClean="0"/>
              <a:t>If you don’t want a notification to be sent, check </a:t>
            </a:r>
            <a:r>
              <a:rPr lang="en-CA" sz="7600" dirty="0"/>
              <a:t>the </a:t>
            </a:r>
            <a:r>
              <a:rPr lang="en-CA" sz="7600" b="1" dirty="0"/>
              <a:t>This is a minor edit</a:t>
            </a:r>
            <a:r>
              <a:rPr lang="en-CA" sz="7600" dirty="0"/>
              <a:t> box </a:t>
            </a:r>
            <a:r>
              <a:rPr lang="en-CA" sz="7600" dirty="0" smtClean="0"/>
              <a:t>and </a:t>
            </a:r>
            <a:r>
              <a:rPr lang="en-CA" sz="7600" dirty="0"/>
              <a:t>then</a:t>
            </a:r>
          </a:p>
          <a:p>
            <a:pPr lvl="1"/>
            <a:r>
              <a:rPr lang="en-CA" sz="7600" dirty="0"/>
              <a:t>Press </a:t>
            </a:r>
            <a:r>
              <a:rPr lang="en-CA" sz="7600" b="1" dirty="0" smtClean="0"/>
              <a:t>Save </a:t>
            </a:r>
            <a:r>
              <a:rPr lang="en-CA" sz="7600" b="1" dirty="0"/>
              <a:t>Page</a:t>
            </a:r>
            <a:r>
              <a:rPr lang="en-CA" sz="7600" dirty="0"/>
              <a:t> </a:t>
            </a:r>
            <a:endParaRPr lang="en-CA" dirty="0"/>
          </a:p>
        </p:txBody>
      </p:sp>
      <p:sp>
        <p:nvSpPr>
          <p:cNvPr id="4" name="Object 1"/>
          <p:cNvSpPr/>
          <p:nvPr/>
        </p:nvSpPr>
        <p:spPr>
          <a:xfrm>
            <a:off x="0" y="0"/>
            <a:ext cx="76181" cy="1419823"/>
          </a:xfrm>
          <a:prstGeom prst="rect">
            <a:avLst/>
          </a:prstGeom>
          <a:solidFill>
            <a:srgbClr val="00A0B0"/>
          </a:solidFill>
        </p:spPr>
        <p:txBody>
          <a:bodyPr/>
          <a:lstStyle/>
          <a:p>
            <a:endParaRPr lang="en-CA">
              <a:latin typeface="+mj-lt"/>
            </a:endParaRPr>
          </a:p>
        </p:txBody>
      </p:sp>
    </p:spTree>
    <p:extLst>
      <p:ext uri="{BB962C8B-B14F-4D97-AF65-F5344CB8AC3E}">
        <p14:creationId xmlns:p14="http://schemas.microsoft.com/office/powerpoint/2010/main" val="4197374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eb5b8d23341450418a4a90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13861</TotalTime>
  <Words>345</Words>
  <Application>Microsoft Office PowerPoint</Application>
  <PresentationFormat>Widescreen</PresentationFormat>
  <Paragraphs>96</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Calibri Light</vt:lpstr>
      <vt:lpstr>Source Sans Pro Regular</vt:lpstr>
      <vt:lpstr>Source Sans Pro SemiBold</vt:lpstr>
      <vt:lpstr>Office Theme</vt:lpstr>
      <vt:lpstr>PowerPoint Presentation</vt:lpstr>
      <vt:lpstr>PowerPoint Presentation</vt:lpstr>
      <vt:lpstr>PowerPoint Presentation</vt:lpstr>
      <vt:lpstr>PowerPoint Presentation</vt:lpstr>
      <vt:lpstr>Why use GCwiki?</vt:lpstr>
      <vt:lpstr>Growth in usage since COVID pandemic</vt:lpstr>
      <vt:lpstr>GCwiki – Sharing information during COVID-19</vt:lpstr>
      <vt:lpstr>How to create a page</vt:lpstr>
      <vt:lpstr>How to add or modify content on the GCwiki</vt:lpstr>
      <vt:lpstr>PowerPoint Presentation</vt:lpstr>
      <vt:lpstr>PowerPoint Presentation</vt:lpstr>
      <vt:lpstr>Completely stumped… contact the GCTools Help Desk</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Robert</dc:creator>
  <cp:lastModifiedBy>Joy Moskovic</cp:lastModifiedBy>
  <cp:revision>97</cp:revision>
  <dcterms:created xsi:type="dcterms:W3CDTF">2020-01-27T16:36:16Z</dcterms:created>
  <dcterms:modified xsi:type="dcterms:W3CDTF">2020-05-08T19:53:55Z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4a3de5fe-2e1e-4a86-8d0c-4e744550c613</vt:lpwstr>
  </property>
  <property fmtid="{D5CDD505-2E9C-101B-9397-08002B2CF9AE}" pid="3" name="SECCLASS">
    <vt:lpwstr>CLASSU</vt:lpwstr>
  </property>
  <property fmtid="{D5CDD505-2E9C-101B-9397-08002B2CF9AE}" pid="4" name="TBSSCTCLASSIFICATION">
    <vt:lpwstr>UNCLASSIFIED</vt:lpwstr>
  </property>
  <property fmtid="{D5CDD505-2E9C-101B-9397-08002B2CF9AE}" pid="5" name="TBSSCTVISUALMARKINGNO">
    <vt:lpwstr>NO</vt:lpwstr>
  </property>
</Properties>
</file>