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18"/>
  </p:notesMasterIdLst>
  <p:sldIdLst>
    <p:sldId id="258" r:id="rId5"/>
    <p:sldId id="264" r:id="rId6"/>
    <p:sldId id="265" r:id="rId7"/>
    <p:sldId id="272" r:id="rId8"/>
    <p:sldId id="268" r:id="rId9"/>
    <p:sldId id="269" r:id="rId10"/>
    <p:sldId id="273" r:id="rId11"/>
    <p:sldId id="270" r:id="rId12"/>
    <p:sldId id="274" r:id="rId13"/>
    <p:sldId id="271" r:id="rId14"/>
    <p:sldId id="275" r:id="rId15"/>
    <p:sldId id="266" r:id="rId16"/>
    <p:sldId id="267" r:id="rId17"/>
  </p:sldIdLst>
  <p:sldSz cx="12192000" cy="6858000"/>
  <p:notesSz cx="6797675" cy="9856788"/>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ntle, Lukas" initials="GL" lastIdx="5" clrIdx="0">
    <p:extLst>
      <p:ext uri="{19B8F6BF-5375-455C-9EA6-DF929625EA0E}">
        <p15:presenceInfo xmlns:p15="http://schemas.microsoft.com/office/powerpoint/2012/main" userId="Gentle, Luk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889C"/>
    <a:srgbClr val="8FD3E1"/>
    <a:srgbClr val="379AAB"/>
    <a:srgbClr val="2E808E"/>
    <a:srgbClr val="8CB5B7"/>
    <a:srgbClr val="B5D8A0"/>
    <a:srgbClr val="A8D18F"/>
    <a:srgbClr val="87ADBB"/>
    <a:srgbClr val="36B1CA"/>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62" autoAdjust="0"/>
    <p:restoredTop sz="85846" autoAdjust="0"/>
  </p:normalViewPr>
  <p:slideViewPr>
    <p:cSldViewPr snapToGrid="0">
      <p:cViewPr varScale="1">
        <p:scale>
          <a:sx n="93" d="100"/>
          <a:sy n="93" d="100"/>
        </p:scale>
        <p:origin x="1320" y="96"/>
      </p:cViewPr>
      <p:guideLst/>
    </p:cSldViewPr>
  </p:slideViewPr>
  <p:notesTextViewPr>
    <p:cViewPr>
      <p:scale>
        <a:sx n="3" d="2"/>
        <a:sy n="3" d="2"/>
      </p:scale>
      <p:origin x="0" y="0"/>
    </p:cViewPr>
  </p:notesTextViewPr>
  <p:notesViewPr>
    <p:cSldViewPr snapToGrid="0">
      <p:cViewPr varScale="1">
        <p:scale>
          <a:sx n="88" d="100"/>
          <a:sy n="88" d="100"/>
        </p:scale>
        <p:origin x="259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1605193748012336"/>
          <c:y val="0.10209829107477753"/>
          <c:w val="0.70143352521889835"/>
          <c:h val="0.80314808388487235"/>
        </c:manualLayout>
      </c:layout>
      <c:doughnutChart>
        <c:varyColors val="1"/>
        <c:ser>
          <c:idx val="0"/>
          <c:order val="0"/>
          <c:tx>
            <c:strRef>
              <c:f>Sheet1!$B$1</c:f>
              <c:strCache>
                <c:ptCount val="1"/>
                <c:pt idx="0">
                  <c:v>Sales</c:v>
                </c:pt>
              </c:strCache>
            </c:strRef>
          </c:tx>
          <c:spPr>
            <a:solidFill>
              <a:schemeClr val="accent5">
                <a:lumMod val="60000"/>
                <a:lumOff val="40000"/>
              </a:schemeClr>
            </a:solidFill>
            <a:ln w="25400" cap="flat" cmpd="sng" algn="ctr">
              <a:solidFill>
                <a:schemeClr val="bg1"/>
              </a:solidFill>
              <a:prstDash val="solid"/>
            </a:ln>
            <a:effectLst/>
          </c:spPr>
          <c:dPt>
            <c:idx val="0"/>
            <c:bubble3D val="0"/>
            <c:spPr>
              <a:solidFill>
                <a:schemeClr val="accent5">
                  <a:lumMod val="60000"/>
                  <a:lumOff val="40000"/>
                </a:schemeClr>
              </a:solidFill>
              <a:ln w="38100" cap="flat" cmpd="sng" algn="ctr">
                <a:solidFill>
                  <a:schemeClr val="bg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E3AA-4620-A695-4DF0E04BCF3A}"/>
              </c:ext>
            </c:extLst>
          </c:dPt>
          <c:dPt>
            <c:idx val="1"/>
            <c:bubble3D val="0"/>
            <c:spPr>
              <a:solidFill>
                <a:schemeClr val="accent1">
                  <a:lumMod val="75000"/>
                </a:schemeClr>
              </a:solidFill>
              <a:ln w="38100" cap="flat" cmpd="sng" algn="ctr">
                <a:solidFill>
                  <a:schemeClr val="bg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3-E3AA-4620-A695-4DF0E04BCF3A}"/>
              </c:ext>
            </c:extLst>
          </c:dPt>
          <c:dPt>
            <c:idx val="2"/>
            <c:bubble3D val="0"/>
            <c:spPr>
              <a:solidFill>
                <a:schemeClr val="accent5">
                  <a:lumMod val="60000"/>
                  <a:lumOff val="40000"/>
                </a:schemeClr>
              </a:solidFill>
              <a:ln w="38100" cap="flat" cmpd="sng" algn="ctr">
                <a:solidFill>
                  <a:schemeClr val="bg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5-E3AA-4620-A695-4DF0E04BCF3A}"/>
              </c:ext>
            </c:extLst>
          </c:dPt>
          <c:dPt>
            <c:idx val="3"/>
            <c:bubble3D val="0"/>
            <c:spPr>
              <a:solidFill>
                <a:schemeClr val="accent5">
                  <a:lumMod val="60000"/>
                  <a:lumOff val="40000"/>
                </a:schemeClr>
              </a:solidFill>
              <a:ln w="38100" cap="flat" cmpd="sng" algn="ctr">
                <a:solidFill>
                  <a:schemeClr val="bg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7-E3AA-4620-A695-4DF0E04BCF3A}"/>
              </c:ext>
            </c:extLst>
          </c:dPt>
          <c:dPt>
            <c:idx val="4"/>
            <c:bubble3D val="0"/>
            <c:spPr>
              <a:solidFill>
                <a:schemeClr val="accent5">
                  <a:lumMod val="60000"/>
                  <a:lumOff val="40000"/>
                </a:schemeClr>
              </a:solidFill>
              <a:ln w="38100" cap="flat" cmpd="sng" algn="ctr">
                <a:solidFill>
                  <a:schemeClr val="bg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9-E3AA-4620-A695-4DF0E04BCF3A}"/>
              </c:ext>
            </c:extLst>
          </c:dPt>
          <c:dPt>
            <c:idx val="5"/>
            <c:bubble3D val="0"/>
            <c:spPr>
              <a:solidFill>
                <a:schemeClr val="accent5">
                  <a:lumMod val="60000"/>
                  <a:lumOff val="40000"/>
                </a:schemeClr>
              </a:solidFill>
              <a:ln w="38100" cap="flat" cmpd="sng" algn="ctr">
                <a:solidFill>
                  <a:schemeClr val="bg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B-E3AA-4620-A695-4DF0E04BCF3A}"/>
              </c:ext>
            </c:extLst>
          </c:dPt>
          <c:dPt>
            <c:idx val="6"/>
            <c:bubble3D val="0"/>
            <c:spPr>
              <a:solidFill>
                <a:schemeClr val="accent5">
                  <a:lumMod val="60000"/>
                  <a:lumOff val="40000"/>
                </a:schemeClr>
              </a:solidFill>
              <a:ln w="38100" cap="flat" cmpd="sng" algn="ctr">
                <a:solidFill>
                  <a:schemeClr val="bg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D-E3AA-4620-A695-4DF0E04BCF3A}"/>
              </c:ext>
            </c:extLst>
          </c:dPt>
          <c:dPt>
            <c:idx val="7"/>
            <c:bubble3D val="0"/>
            <c:spPr>
              <a:solidFill>
                <a:schemeClr val="accent5">
                  <a:lumMod val="60000"/>
                  <a:lumOff val="40000"/>
                </a:schemeClr>
              </a:solidFill>
              <a:ln w="38100" cap="flat" cmpd="sng" algn="ctr">
                <a:solidFill>
                  <a:schemeClr val="bg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F-E3AA-4620-A695-4DF0E04BCF3A}"/>
              </c:ext>
            </c:extLst>
          </c:dPt>
          <c:dPt>
            <c:idx val="8"/>
            <c:bubble3D val="0"/>
            <c:spPr>
              <a:solidFill>
                <a:schemeClr val="accent5">
                  <a:lumMod val="60000"/>
                  <a:lumOff val="40000"/>
                </a:schemeClr>
              </a:solidFill>
              <a:ln w="38100" cap="flat" cmpd="sng" algn="ctr">
                <a:solidFill>
                  <a:schemeClr val="bg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11-E3AA-4620-A695-4DF0E04BCF3A}"/>
              </c:ext>
            </c:extLst>
          </c:dPt>
          <c:dLbls>
            <c:dLbl>
              <c:idx val="0"/>
              <c:layout>
                <c:manualLayout>
                  <c:x val="0.12293037494590651"/>
                  <c:y val="-0.1828864892429595"/>
                </c:manualLayout>
              </c:layout>
              <c:tx>
                <c:rich>
                  <a:bodyPr/>
                  <a:lstStyle/>
                  <a:p>
                    <a:r>
                      <a:rPr lang="en-US" dirty="0" smtClean="0"/>
                      <a:t>$125M</a:t>
                    </a:r>
                  </a:p>
                  <a:p>
                    <a:r>
                      <a:rPr lang="en-US" dirty="0" smtClean="0"/>
                      <a:t>Pan-Canadian</a:t>
                    </a:r>
                    <a:r>
                      <a:rPr lang="en-US" baseline="0" dirty="0" smtClean="0"/>
                      <a:t> AI Strategy</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3AA-4620-A695-4DF0E04BCF3A}"/>
                </c:ext>
              </c:extLst>
            </c:dLbl>
            <c:dLbl>
              <c:idx val="1"/>
              <c:layout>
                <c:manualLayout>
                  <c:x val="-8.3140810538727128E-2"/>
                  <c:y val="0.29279789314514915"/>
                </c:manualLayout>
              </c:layout>
              <c:tx>
                <c:rich>
                  <a:bodyPr wrap="square" lIns="38100" tIns="19050" rIns="38100" bIns="19050" anchor="ctr">
                    <a:noAutofit/>
                  </a:bodyPr>
                  <a:lstStyle/>
                  <a:p>
                    <a:pPr>
                      <a:defRPr sz="1000"/>
                    </a:pPr>
                    <a:r>
                      <a:rPr lang="en-US" dirty="0" smtClean="0"/>
                      <a:t>$950M</a:t>
                    </a:r>
                  </a:p>
                  <a:p>
                    <a:pPr>
                      <a:defRPr sz="1000"/>
                    </a:pPr>
                    <a:r>
                      <a:rPr lang="en-US" dirty="0" smtClean="0"/>
                      <a:t>Superclusters</a:t>
                    </a:r>
                    <a:r>
                      <a:rPr lang="en-US" baseline="0" dirty="0" smtClean="0"/>
                      <a:t> Initiative</a:t>
                    </a:r>
                    <a:endParaRPr lang="en-US" dirty="0" smtClean="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manualLayout>
                      <c:w val="0.25581360148445653"/>
                      <c:h val="0.17618555660129023"/>
                    </c:manualLayout>
                  </c15:layout>
                </c:ext>
                <c:ext xmlns:c16="http://schemas.microsoft.com/office/drawing/2014/chart" uri="{C3380CC4-5D6E-409C-BE32-E72D297353CC}">
                  <c16:uniqueId val="{00000003-E3AA-4620-A695-4DF0E04BCF3A}"/>
                </c:ext>
              </c:extLst>
            </c:dLbl>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Sheet1!$A$2:$A$3</c:f>
              <c:strCache>
                <c:ptCount val="1"/>
                <c:pt idx="0">
                  <c:v>Basic and Applied Research</c:v>
                </c:pt>
              </c:strCache>
            </c:strRef>
          </c:cat>
          <c:val>
            <c:numRef>
              <c:f>Sheet1!$B$2:$B$3</c:f>
              <c:numCache>
                <c:formatCode>"$"#,##0.0</c:formatCode>
                <c:ptCount val="2"/>
                <c:pt idx="0">
                  <c:v>37</c:v>
                </c:pt>
                <c:pt idx="1">
                  <c:v>63</c:v>
                </c:pt>
              </c:numCache>
            </c:numRef>
          </c:val>
          <c:extLst>
            <c:ext xmlns:c16="http://schemas.microsoft.com/office/drawing/2014/chart" uri="{C3380CC4-5D6E-409C-BE32-E72D297353CC}">
              <c16:uniqueId val="{00000012-E3AA-4620-A695-4DF0E04BCF3A}"/>
            </c:ext>
          </c:extLst>
        </c:ser>
        <c:dLbls>
          <c:showLegendKey val="0"/>
          <c:showVal val="0"/>
          <c:showCatName val="0"/>
          <c:showSerName val="0"/>
          <c:showPercent val="0"/>
          <c:showBubbleSize val="0"/>
          <c:showLeaderLines val="1"/>
        </c:dLbls>
        <c:firstSliceAng val="0"/>
        <c:holeSize val="67"/>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4550"/>
          </a:xfrm>
          <a:prstGeom prst="rect">
            <a:avLst/>
          </a:prstGeom>
        </p:spPr>
        <p:txBody>
          <a:bodyPr vert="horz" lIns="93177" tIns="46589" rIns="93177" bIns="46589" rtlCol="0"/>
          <a:lstStyle>
            <a:lvl1pPr algn="l">
              <a:defRPr sz="1200"/>
            </a:lvl1pPr>
          </a:lstStyle>
          <a:p>
            <a:endParaRPr lang="en-AU" dirty="0"/>
          </a:p>
        </p:txBody>
      </p:sp>
      <p:sp>
        <p:nvSpPr>
          <p:cNvPr id="3" name="Date Placeholder 2"/>
          <p:cNvSpPr>
            <a:spLocks noGrp="1"/>
          </p:cNvSpPr>
          <p:nvPr>
            <p:ph type="dt" idx="1"/>
          </p:nvPr>
        </p:nvSpPr>
        <p:spPr>
          <a:xfrm>
            <a:off x="3850443" y="1"/>
            <a:ext cx="2945659" cy="494550"/>
          </a:xfrm>
          <a:prstGeom prst="rect">
            <a:avLst/>
          </a:prstGeom>
        </p:spPr>
        <p:txBody>
          <a:bodyPr vert="horz" lIns="93177" tIns="46589" rIns="93177" bIns="46589" rtlCol="0"/>
          <a:lstStyle>
            <a:lvl1pPr algn="r">
              <a:defRPr sz="1200"/>
            </a:lvl1pPr>
          </a:lstStyle>
          <a:p>
            <a:fld id="{D2299ED9-5AD6-4A23-8D29-F66AC84E1E78}" type="datetimeFigureOut">
              <a:rPr lang="en-AU" smtClean="0"/>
              <a:t>24/01/2019</a:t>
            </a:fld>
            <a:endParaRPr lang="en-AU" dirty="0"/>
          </a:p>
        </p:txBody>
      </p:sp>
      <p:sp>
        <p:nvSpPr>
          <p:cNvPr id="4" name="Slide Image Placeholder 3"/>
          <p:cNvSpPr>
            <a:spLocks noGrp="1" noRot="1" noChangeAspect="1"/>
          </p:cNvSpPr>
          <p:nvPr>
            <p:ph type="sldImg" idx="2"/>
          </p:nvPr>
        </p:nvSpPr>
        <p:spPr>
          <a:xfrm>
            <a:off x="441325" y="1231900"/>
            <a:ext cx="5915025" cy="3327400"/>
          </a:xfrm>
          <a:prstGeom prst="rect">
            <a:avLst/>
          </a:prstGeom>
          <a:noFill/>
          <a:ln w="12700">
            <a:solidFill>
              <a:prstClr val="black"/>
            </a:solidFill>
          </a:ln>
        </p:spPr>
        <p:txBody>
          <a:bodyPr vert="horz" lIns="93177" tIns="46589" rIns="93177" bIns="46589" rtlCol="0" anchor="ctr"/>
          <a:lstStyle/>
          <a:p>
            <a:endParaRPr lang="en-AU" dirty="0"/>
          </a:p>
        </p:txBody>
      </p:sp>
      <p:sp>
        <p:nvSpPr>
          <p:cNvPr id="5" name="Notes Placeholder 4"/>
          <p:cNvSpPr>
            <a:spLocks noGrp="1"/>
          </p:cNvSpPr>
          <p:nvPr>
            <p:ph type="body" sz="quarter" idx="3"/>
          </p:nvPr>
        </p:nvSpPr>
        <p:spPr>
          <a:xfrm>
            <a:off x="679768" y="4743578"/>
            <a:ext cx="5438140" cy="3881111"/>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362239"/>
            <a:ext cx="2945659" cy="494549"/>
          </a:xfrm>
          <a:prstGeom prst="rect">
            <a:avLst/>
          </a:prstGeom>
        </p:spPr>
        <p:txBody>
          <a:bodyPr vert="horz" lIns="93177" tIns="46589" rIns="93177" bIns="46589"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3" y="9362239"/>
            <a:ext cx="2945659" cy="494549"/>
          </a:xfrm>
          <a:prstGeom prst="rect">
            <a:avLst/>
          </a:prstGeom>
        </p:spPr>
        <p:txBody>
          <a:bodyPr vert="horz" lIns="93177" tIns="46589" rIns="93177" bIns="46589" rtlCol="0" anchor="b"/>
          <a:lstStyle>
            <a:lvl1pPr algn="r">
              <a:defRPr sz="1200"/>
            </a:lvl1pPr>
          </a:lstStyle>
          <a:p>
            <a:fld id="{7AB11D18-A872-47F8-9B7A-65FDD261D669}" type="slidenum">
              <a:rPr lang="en-AU" smtClean="0"/>
              <a:t>‹#›</a:t>
            </a:fld>
            <a:endParaRPr lang="en-AU" dirty="0"/>
          </a:p>
        </p:txBody>
      </p:sp>
    </p:spTree>
    <p:extLst>
      <p:ext uri="{BB962C8B-B14F-4D97-AF65-F5344CB8AC3E}">
        <p14:creationId xmlns:p14="http://schemas.microsoft.com/office/powerpoint/2010/main" val="3555290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AB11D18-A872-47F8-9B7A-65FDD261D669}" type="slidenum">
              <a:rPr lang="en-AU" smtClean="0"/>
              <a:t>1</a:t>
            </a:fld>
            <a:endParaRPr lang="en-AU" dirty="0"/>
          </a:p>
        </p:txBody>
      </p:sp>
    </p:spTree>
    <p:extLst>
      <p:ext uri="{BB962C8B-B14F-4D97-AF65-F5344CB8AC3E}">
        <p14:creationId xmlns:p14="http://schemas.microsoft.com/office/powerpoint/2010/main" val="3308523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AB11D18-A872-47F8-9B7A-65FDD261D669}" type="slidenum">
              <a:rPr lang="en-AU" smtClean="0"/>
              <a:t>10</a:t>
            </a:fld>
            <a:endParaRPr lang="en-AU" dirty="0"/>
          </a:p>
        </p:txBody>
      </p:sp>
    </p:spTree>
    <p:extLst>
      <p:ext uri="{BB962C8B-B14F-4D97-AF65-F5344CB8AC3E}">
        <p14:creationId xmlns:p14="http://schemas.microsoft.com/office/powerpoint/2010/main" val="389626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7" lvl="1"/>
            <a:endParaRPr lang="en-CA" sz="1800" dirty="0">
              <a:latin typeface="HelveticaNeueLT Std Cn" panose="020B0506030502030204"/>
            </a:endParaRPr>
          </a:p>
        </p:txBody>
      </p:sp>
      <p:sp>
        <p:nvSpPr>
          <p:cNvPr id="4" name="Slide Number Placeholder 3"/>
          <p:cNvSpPr>
            <a:spLocks noGrp="1"/>
          </p:cNvSpPr>
          <p:nvPr>
            <p:ph type="sldNum" sz="quarter" idx="10"/>
          </p:nvPr>
        </p:nvSpPr>
        <p:spPr/>
        <p:txBody>
          <a:bodyPr/>
          <a:lstStyle/>
          <a:p>
            <a:fld id="{7AB11D18-A872-47F8-9B7A-65FDD261D669}" type="slidenum">
              <a:rPr lang="en-AU" smtClean="0"/>
              <a:t>11</a:t>
            </a:fld>
            <a:endParaRPr lang="en-AU" dirty="0"/>
          </a:p>
        </p:txBody>
      </p:sp>
    </p:spTree>
    <p:extLst>
      <p:ext uri="{BB962C8B-B14F-4D97-AF65-F5344CB8AC3E}">
        <p14:creationId xmlns:p14="http://schemas.microsoft.com/office/powerpoint/2010/main" val="188527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AB11D18-A872-47F8-9B7A-65FDD261D669}" type="slidenum">
              <a:rPr lang="en-AU" smtClean="0"/>
              <a:t>2</a:t>
            </a:fld>
            <a:endParaRPr lang="en-AU" dirty="0"/>
          </a:p>
        </p:txBody>
      </p:sp>
    </p:spTree>
    <p:extLst>
      <p:ext uri="{BB962C8B-B14F-4D97-AF65-F5344CB8AC3E}">
        <p14:creationId xmlns:p14="http://schemas.microsoft.com/office/powerpoint/2010/main" val="2830582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AB11D18-A872-47F8-9B7A-65FDD261D669}" type="slidenum">
              <a:rPr lang="en-AU" smtClean="0"/>
              <a:t>3</a:t>
            </a:fld>
            <a:endParaRPr lang="en-AU" dirty="0"/>
          </a:p>
        </p:txBody>
      </p:sp>
    </p:spTree>
    <p:extLst>
      <p:ext uri="{BB962C8B-B14F-4D97-AF65-F5344CB8AC3E}">
        <p14:creationId xmlns:p14="http://schemas.microsoft.com/office/powerpoint/2010/main" val="1496456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AB11D18-A872-47F8-9B7A-65FDD261D669}" type="slidenum">
              <a:rPr lang="en-AU" smtClean="0"/>
              <a:t>4</a:t>
            </a:fld>
            <a:endParaRPr lang="en-AU" dirty="0"/>
          </a:p>
        </p:txBody>
      </p:sp>
    </p:spTree>
    <p:extLst>
      <p:ext uri="{BB962C8B-B14F-4D97-AF65-F5344CB8AC3E}">
        <p14:creationId xmlns:p14="http://schemas.microsoft.com/office/powerpoint/2010/main" val="622941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AB11D18-A872-47F8-9B7A-65FDD261D669}" type="slidenum">
              <a:rPr lang="en-AU" smtClean="0"/>
              <a:t>5</a:t>
            </a:fld>
            <a:endParaRPr lang="en-AU" dirty="0"/>
          </a:p>
        </p:txBody>
      </p:sp>
    </p:spTree>
    <p:extLst>
      <p:ext uri="{BB962C8B-B14F-4D97-AF65-F5344CB8AC3E}">
        <p14:creationId xmlns:p14="http://schemas.microsoft.com/office/powerpoint/2010/main" val="2842199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AB11D18-A872-47F8-9B7A-65FDD261D669}" type="slidenum">
              <a:rPr lang="en-AU" smtClean="0"/>
              <a:t>6</a:t>
            </a:fld>
            <a:endParaRPr lang="en-AU" dirty="0"/>
          </a:p>
        </p:txBody>
      </p:sp>
    </p:spTree>
    <p:extLst>
      <p:ext uri="{BB962C8B-B14F-4D97-AF65-F5344CB8AC3E}">
        <p14:creationId xmlns:p14="http://schemas.microsoft.com/office/powerpoint/2010/main" val="1552200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AB11D18-A872-47F8-9B7A-65FDD261D669}" type="slidenum">
              <a:rPr lang="en-AU" smtClean="0"/>
              <a:t>7</a:t>
            </a:fld>
            <a:endParaRPr lang="en-AU" dirty="0"/>
          </a:p>
        </p:txBody>
      </p:sp>
    </p:spTree>
    <p:extLst>
      <p:ext uri="{BB962C8B-B14F-4D97-AF65-F5344CB8AC3E}">
        <p14:creationId xmlns:p14="http://schemas.microsoft.com/office/powerpoint/2010/main" val="152617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AB11D18-A872-47F8-9B7A-65FDD261D669}" type="slidenum">
              <a:rPr lang="en-AU" smtClean="0"/>
              <a:t>8</a:t>
            </a:fld>
            <a:endParaRPr lang="en-AU" dirty="0"/>
          </a:p>
        </p:txBody>
      </p:sp>
    </p:spTree>
    <p:extLst>
      <p:ext uri="{BB962C8B-B14F-4D97-AF65-F5344CB8AC3E}">
        <p14:creationId xmlns:p14="http://schemas.microsoft.com/office/powerpoint/2010/main" val="2480031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CA" dirty="0"/>
          </a:p>
        </p:txBody>
      </p:sp>
      <p:sp>
        <p:nvSpPr>
          <p:cNvPr id="4" name="Slide Number Placeholder 3"/>
          <p:cNvSpPr>
            <a:spLocks noGrp="1"/>
          </p:cNvSpPr>
          <p:nvPr>
            <p:ph type="sldNum" sz="quarter" idx="10"/>
          </p:nvPr>
        </p:nvSpPr>
        <p:spPr/>
        <p:txBody>
          <a:bodyPr/>
          <a:lstStyle/>
          <a:p>
            <a:fld id="{7AB11D18-A872-47F8-9B7A-65FDD261D669}" type="slidenum">
              <a:rPr lang="en-AU" smtClean="0"/>
              <a:t>9</a:t>
            </a:fld>
            <a:endParaRPr lang="en-AU" dirty="0"/>
          </a:p>
        </p:txBody>
      </p:sp>
    </p:spTree>
    <p:extLst>
      <p:ext uri="{BB962C8B-B14F-4D97-AF65-F5344CB8AC3E}">
        <p14:creationId xmlns:p14="http://schemas.microsoft.com/office/powerpoint/2010/main" val="21450379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PIT_layout_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Placeholder 1"/>
          <p:cNvSpPr>
            <a:spLocks noGrp="1"/>
          </p:cNvSpPr>
          <p:nvPr>
            <p:ph type="title"/>
          </p:nvPr>
        </p:nvSpPr>
        <p:spPr>
          <a:xfrm>
            <a:off x="7756071" y="2994819"/>
            <a:ext cx="3918858" cy="1626168"/>
          </a:xfrm>
          <a:prstGeom prst="rect">
            <a:avLst/>
          </a:prstGeom>
        </p:spPr>
        <p:txBody>
          <a:bodyPr vert="horz" lIns="91440" tIns="45720" rIns="91440" bIns="45720" rtlCol="0" anchor="ctr">
            <a:normAutofit/>
          </a:bodyPr>
          <a:lstStyle/>
          <a:p>
            <a:r>
              <a:rPr lang="en-US" smtClean="0"/>
              <a:t>Click to edit Master title style</a:t>
            </a:r>
            <a:endParaRPr lang="en-AU" dirty="0"/>
          </a:p>
        </p:txBody>
      </p:sp>
      <p:sp>
        <p:nvSpPr>
          <p:cNvPr id="10" name="Date Placeholder 4"/>
          <p:cNvSpPr>
            <a:spLocks noGrp="1"/>
          </p:cNvSpPr>
          <p:nvPr>
            <p:ph type="dt" sz="half" idx="10"/>
          </p:nvPr>
        </p:nvSpPr>
        <p:spPr>
          <a:xfrm>
            <a:off x="8931729" y="4970269"/>
            <a:ext cx="2743200" cy="365125"/>
          </a:xfrm>
          <a:prstGeom prst="rect">
            <a:avLst/>
          </a:prstGeom>
        </p:spPr>
        <p:txBody>
          <a:bodyPr/>
          <a:lstStyle>
            <a:lvl1pPr algn="r">
              <a:defRPr>
                <a:solidFill>
                  <a:schemeClr val="bg1"/>
                </a:solidFill>
                <a:latin typeface="HelveticaNeueLT Std Lt Cn" panose="020B0406020202030204" pitchFamily="34" charset="0"/>
              </a:defRPr>
            </a:lvl1pPr>
          </a:lstStyle>
          <a:p>
            <a:endParaRPr lang="en-AU" dirty="0"/>
          </a:p>
        </p:txBody>
      </p:sp>
    </p:spTree>
    <p:extLst>
      <p:ext uri="{BB962C8B-B14F-4D97-AF65-F5344CB8AC3E}">
        <p14:creationId xmlns:p14="http://schemas.microsoft.com/office/powerpoint/2010/main" val="143242584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PIT_layout_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Picture Placeholder 2"/>
          <p:cNvSpPr>
            <a:spLocks noGrp="1"/>
          </p:cNvSpPr>
          <p:nvPr>
            <p:ph type="pic" idx="1"/>
          </p:nvPr>
        </p:nvSpPr>
        <p:spPr>
          <a:xfrm>
            <a:off x="798864" y="3052310"/>
            <a:ext cx="2825399" cy="1837352"/>
          </a:xfrm>
          <a:prstGeom prst="rect">
            <a:avLst/>
          </a:prstGeom>
        </p:spPr>
        <p:txBody>
          <a:bodyPr/>
          <a:lstStyle>
            <a:lvl1pPr marL="0" indent="0">
              <a:buNone/>
              <a:defRPr sz="2400">
                <a:solidFill>
                  <a:schemeClr val="bg1"/>
                </a:solidFill>
                <a:latin typeface="HelveticaNeueLT Std Cn" panose="020B0506030502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AU" dirty="0"/>
          </a:p>
        </p:txBody>
      </p:sp>
      <p:sp>
        <p:nvSpPr>
          <p:cNvPr id="9" name="Picture Placeholder 2"/>
          <p:cNvSpPr>
            <a:spLocks noGrp="1"/>
          </p:cNvSpPr>
          <p:nvPr>
            <p:ph type="pic" idx="10"/>
          </p:nvPr>
        </p:nvSpPr>
        <p:spPr>
          <a:xfrm>
            <a:off x="3650796" y="3052310"/>
            <a:ext cx="2825399" cy="1837352"/>
          </a:xfrm>
          <a:prstGeom prst="rect">
            <a:avLst/>
          </a:prstGeom>
        </p:spPr>
        <p:txBody>
          <a:bodyPr/>
          <a:lstStyle>
            <a:lvl1pPr marL="0" indent="0">
              <a:buNone/>
              <a:defRPr sz="2400">
                <a:solidFill>
                  <a:schemeClr val="bg1"/>
                </a:solidFill>
                <a:latin typeface="HelveticaNeueLT Std Cn" panose="020B0506030502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AU" dirty="0"/>
          </a:p>
        </p:txBody>
      </p:sp>
      <p:sp>
        <p:nvSpPr>
          <p:cNvPr id="11" name="Picture Placeholder 2"/>
          <p:cNvSpPr>
            <a:spLocks noGrp="1"/>
          </p:cNvSpPr>
          <p:nvPr>
            <p:ph type="pic" idx="12"/>
          </p:nvPr>
        </p:nvSpPr>
        <p:spPr>
          <a:xfrm>
            <a:off x="6509536" y="3052310"/>
            <a:ext cx="2825399" cy="1837352"/>
          </a:xfrm>
          <a:prstGeom prst="rect">
            <a:avLst/>
          </a:prstGeom>
        </p:spPr>
        <p:txBody>
          <a:bodyPr/>
          <a:lstStyle>
            <a:lvl1pPr marL="0" indent="0">
              <a:buNone/>
              <a:defRPr sz="2400">
                <a:solidFill>
                  <a:schemeClr val="bg1"/>
                </a:solidFill>
                <a:latin typeface="HelveticaNeueLT Std Cn" panose="020B0506030502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AU" dirty="0"/>
          </a:p>
        </p:txBody>
      </p:sp>
      <p:sp>
        <p:nvSpPr>
          <p:cNvPr id="13" name="Picture Placeholder 2"/>
          <p:cNvSpPr>
            <a:spLocks noGrp="1"/>
          </p:cNvSpPr>
          <p:nvPr>
            <p:ph type="pic" idx="14"/>
          </p:nvPr>
        </p:nvSpPr>
        <p:spPr>
          <a:xfrm>
            <a:off x="9368276" y="3052310"/>
            <a:ext cx="2825399" cy="1837352"/>
          </a:xfrm>
          <a:prstGeom prst="rect">
            <a:avLst/>
          </a:prstGeom>
        </p:spPr>
        <p:txBody>
          <a:bodyPr/>
          <a:lstStyle>
            <a:lvl1pPr marL="0" indent="0">
              <a:buNone/>
              <a:defRPr sz="2400">
                <a:solidFill>
                  <a:schemeClr val="bg1"/>
                </a:solidFill>
                <a:latin typeface="HelveticaNeueLT Std Cn" panose="020B0506030502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AU" dirty="0"/>
          </a:p>
        </p:txBody>
      </p:sp>
    </p:spTree>
    <p:extLst>
      <p:ext uri="{BB962C8B-B14F-4D97-AF65-F5344CB8AC3E}">
        <p14:creationId xmlns:p14="http://schemas.microsoft.com/office/powerpoint/2010/main" val="27081290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PIT_layout_3">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0" y="0"/>
            <a:ext cx="12192000" cy="6858000"/>
          </a:xfrm>
          <a:prstGeom prst="rect">
            <a:avLst/>
          </a:prstGeom>
        </p:spPr>
        <p:txBody>
          <a:bodyPr/>
          <a:lstStyle>
            <a:lvl1pPr marL="0" indent="0">
              <a:buNone/>
              <a:defRPr sz="2400">
                <a:latin typeface="HelveticaNeueLT Std Cn" panose="020B0506030502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AU" dirty="0"/>
          </a:p>
        </p:txBody>
      </p:sp>
      <p:sp>
        <p:nvSpPr>
          <p:cNvPr id="8" name="Rectangle 7"/>
          <p:cNvSpPr/>
          <p:nvPr userDrawn="1"/>
        </p:nvSpPr>
        <p:spPr>
          <a:xfrm>
            <a:off x="-1" y="600075"/>
            <a:ext cx="4867276" cy="1685925"/>
          </a:xfrm>
          <a:prstGeom prst="rect">
            <a:avLst/>
          </a:prstGeom>
          <a:solidFill>
            <a:srgbClr val="29889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itle 1"/>
          <p:cNvSpPr txBox="1">
            <a:spLocks/>
          </p:cNvSpPr>
          <p:nvPr userDrawn="1"/>
        </p:nvSpPr>
        <p:spPr>
          <a:xfrm>
            <a:off x="713139" y="1363264"/>
            <a:ext cx="3896961" cy="713185"/>
          </a:xfrm>
          <a:prstGeom prst="rect">
            <a:avLst/>
          </a:prstGeom>
        </p:spPr>
        <p:txBody>
          <a:bodyPr anchor="b"/>
          <a:lstStyle>
            <a:lvl1pPr algn="l" defTabSz="914400" rtl="0" eaLnBrk="1" latinLnBrk="0" hangingPunct="1">
              <a:lnSpc>
                <a:spcPct val="90000"/>
              </a:lnSpc>
              <a:spcBef>
                <a:spcPct val="0"/>
              </a:spcBef>
              <a:buNone/>
              <a:defRPr sz="4400" kern="1200">
                <a:solidFill>
                  <a:srgbClr val="2E808E"/>
                </a:solidFill>
                <a:latin typeface="HelveticaNeueLT Std Med Cn" panose="020B0606030502030204" pitchFamily="34" charset="0"/>
                <a:ea typeface="+mj-ea"/>
                <a:cs typeface="+mj-cs"/>
              </a:defRPr>
            </a:lvl1pPr>
          </a:lstStyle>
          <a:p>
            <a:endParaRPr lang="en-AU" dirty="0">
              <a:solidFill>
                <a:schemeClr val="bg1"/>
              </a:solidFill>
            </a:endParaRPr>
          </a:p>
        </p:txBody>
      </p:sp>
    </p:spTree>
    <p:extLst>
      <p:ext uri="{BB962C8B-B14F-4D97-AF65-F5344CB8AC3E}">
        <p14:creationId xmlns:p14="http://schemas.microsoft.com/office/powerpoint/2010/main" val="14810357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PIT_layout_4">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3"/>
          </a:xfrm>
          <a:prstGeom prst="rect">
            <a:avLst/>
          </a:prstGeom>
        </p:spPr>
      </p:pic>
      <p:sp>
        <p:nvSpPr>
          <p:cNvPr id="3" name="Content Placeholder 2"/>
          <p:cNvSpPr>
            <a:spLocks noGrp="1"/>
          </p:cNvSpPr>
          <p:nvPr>
            <p:ph idx="1"/>
          </p:nvPr>
        </p:nvSpPr>
        <p:spPr>
          <a:xfrm>
            <a:off x="5183188" y="1619251"/>
            <a:ext cx="6380162" cy="4572000"/>
          </a:xfrm>
          <a:prstGeom prst="rect">
            <a:avLst/>
          </a:prstGeom>
        </p:spPr>
        <p:txBody>
          <a:bodyPr/>
          <a:lstStyle>
            <a:lvl1pPr>
              <a:defRPr sz="3200">
                <a:latin typeface="HelveticaNeueLT Std Cn" panose="020B0506030502030204" pitchFamily="34" charset="0"/>
              </a:defRPr>
            </a:lvl1pPr>
            <a:lvl2pPr>
              <a:defRPr sz="2800">
                <a:latin typeface="HelveticaNeueLT Std Cn" panose="020B0506030502030204" pitchFamily="34" charset="0"/>
              </a:defRPr>
            </a:lvl2pPr>
            <a:lvl3pPr>
              <a:defRPr sz="2400">
                <a:latin typeface="HelveticaNeueLT Std Cn" panose="020B0506030502030204" pitchFamily="34" charset="0"/>
              </a:defRPr>
            </a:lvl3pPr>
            <a:lvl4pPr>
              <a:defRPr sz="2000">
                <a:latin typeface="HelveticaNeueLT Std Cn" panose="020B0506030502030204" pitchFamily="34" charset="0"/>
              </a:defRPr>
            </a:lvl4pPr>
            <a:lvl5pPr>
              <a:defRPr sz="2000">
                <a:latin typeface="HelveticaNeueLT Std Cn" panose="020B0506030502030204"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Text Placeholder 3"/>
          <p:cNvSpPr>
            <a:spLocks noGrp="1"/>
          </p:cNvSpPr>
          <p:nvPr>
            <p:ph type="body" sz="half" idx="2"/>
          </p:nvPr>
        </p:nvSpPr>
        <p:spPr>
          <a:xfrm>
            <a:off x="713139" y="1619249"/>
            <a:ext cx="4087461" cy="4572001"/>
          </a:xfrm>
          <a:prstGeom prst="rect">
            <a:avLst/>
          </a:prstGeom>
        </p:spPr>
        <p:txBody>
          <a:bodyPr/>
          <a:lstStyle>
            <a:lvl1pPr marL="0" indent="0">
              <a:buNone/>
              <a:defRPr sz="2400">
                <a:latin typeface="HelveticaNeueLT Std Cn" panose="020B0506030502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0" name="Title 1"/>
          <p:cNvSpPr>
            <a:spLocks noGrp="1"/>
          </p:cNvSpPr>
          <p:nvPr>
            <p:ph type="title"/>
          </p:nvPr>
        </p:nvSpPr>
        <p:spPr>
          <a:xfrm>
            <a:off x="713139" y="578644"/>
            <a:ext cx="10850211" cy="578644"/>
          </a:xfrm>
          <a:prstGeom prst="rect">
            <a:avLst/>
          </a:prstGeom>
        </p:spPr>
        <p:txBody>
          <a:bodyPr anchor="b"/>
          <a:lstStyle>
            <a:lvl1pPr algn="l">
              <a:defRPr sz="4400" baseline="0">
                <a:solidFill>
                  <a:srgbClr val="29889C"/>
                </a:solidFill>
                <a:latin typeface="HelveticaNeueLT Std Med Cn" panose="020B0606030502030204" pitchFamily="34" charset="0"/>
              </a:defRPr>
            </a:lvl1pPr>
          </a:lstStyle>
          <a:p>
            <a:r>
              <a:rPr lang="en-US" smtClean="0"/>
              <a:t>Click to edit Master title style</a:t>
            </a:r>
            <a:endParaRPr lang="en-AU" dirty="0"/>
          </a:p>
        </p:txBody>
      </p:sp>
    </p:spTree>
    <p:extLst>
      <p:ext uri="{BB962C8B-B14F-4D97-AF65-F5344CB8AC3E}">
        <p14:creationId xmlns:p14="http://schemas.microsoft.com/office/powerpoint/2010/main" val="7925159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PIT_layout_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3"/>
          </a:xfrm>
          <a:prstGeom prst="rect">
            <a:avLst/>
          </a:prstGeom>
        </p:spPr>
      </p:pic>
      <p:sp>
        <p:nvSpPr>
          <p:cNvPr id="3" name="Picture Placeholder 2"/>
          <p:cNvSpPr>
            <a:spLocks noGrp="1"/>
          </p:cNvSpPr>
          <p:nvPr>
            <p:ph type="pic" idx="1"/>
          </p:nvPr>
        </p:nvSpPr>
        <p:spPr>
          <a:xfrm>
            <a:off x="5183188" y="1619249"/>
            <a:ext cx="6380162" cy="4572001"/>
          </a:xfrm>
          <a:prstGeom prst="rect">
            <a:avLst/>
          </a:prstGeom>
        </p:spPr>
        <p:txBody>
          <a:bodyPr/>
          <a:lstStyle>
            <a:lvl1pPr marL="0" indent="0">
              <a:buNone/>
              <a:defRPr sz="2400">
                <a:latin typeface="HelveticaNeueLT Std Cn" panose="020B0506030502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AU" dirty="0"/>
          </a:p>
        </p:txBody>
      </p:sp>
      <p:sp>
        <p:nvSpPr>
          <p:cNvPr id="9" name="Text Placeholder 3"/>
          <p:cNvSpPr>
            <a:spLocks noGrp="1"/>
          </p:cNvSpPr>
          <p:nvPr>
            <p:ph type="body" sz="half" idx="2"/>
          </p:nvPr>
        </p:nvSpPr>
        <p:spPr>
          <a:xfrm>
            <a:off x="713139" y="1619249"/>
            <a:ext cx="4087461" cy="4572001"/>
          </a:xfrm>
          <a:prstGeom prst="rect">
            <a:avLst/>
          </a:prstGeom>
        </p:spPr>
        <p:txBody>
          <a:bodyPr/>
          <a:lstStyle>
            <a:lvl1pPr marL="0" indent="0">
              <a:buNone/>
              <a:defRPr sz="2400">
                <a:latin typeface="HelveticaNeueLT Std Cn" panose="020B0506030502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0" name="Title 1"/>
          <p:cNvSpPr>
            <a:spLocks noGrp="1"/>
          </p:cNvSpPr>
          <p:nvPr>
            <p:ph type="title"/>
          </p:nvPr>
        </p:nvSpPr>
        <p:spPr>
          <a:xfrm>
            <a:off x="713139" y="578644"/>
            <a:ext cx="10850211" cy="578644"/>
          </a:xfrm>
          <a:prstGeom prst="rect">
            <a:avLst/>
          </a:prstGeom>
        </p:spPr>
        <p:txBody>
          <a:bodyPr anchor="b"/>
          <a:lstStyle>
            <a:lvl1pPr algn="l">
              <a:defRPr sz="4400" baseline="0">
                <a:solidFill>
                  <a:srgbClr val="29889C"/>
                </a:solidFill>
                <a:latin typeface="HelveticaNeueLT Std Med Cn" panose="020B0606030502030204" pitchFamily="34" charset="0"/>
              </a:defRPr>
            </a:lvl1pPr>
          </a:lstStyle>
          <a:p>
            <a:r>
              <a:rPr lang="en-US" smtClean="0"/>
              <a:t>Click to edit Master title style</a:t>
            </a:r>
            <a:endParaRPr lang="en-AU" dirty="0"/>
          </a:p>
        </p:txBody>
      </p:sp>
    </p:spTree>
    <p:extLst>
      <p:ext uri="{BB962C8B-B14F-4D97-AF65-F5344CB8AC3E}">
        <p14:creationId xmlns:p14="http://schemas.microsoft.com/office/powerpoint/2010/main" val="15009470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PIT_layout_6">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3"/>
          <p:cNvSpPr>
            <a:spLocks noGrp="1"/>
          </p:cNvSpPr>
          <p:nvPr>
            <p:ph type="body" sz="half" idx="2"/>
          </p:nvPr>
        </p:nvSpPr>
        <p:spPr>
          <a:xfrm>
            <a:off x="713139" y="1895475"/>
            <a:ext cx="5059011" cy="4572000"/>
          </a:xfrm>
          <a:prstGeom prst="rect">
            <a:avLst/>
          </a:prstGeom>
        </p:spPr>
        <p:txBody>
          <a:bodyPr/>
          <a:lstStyle>
            <a:lvl1pPr marL="0" indent="0">
              <a:buNone/>
              <a:defRPr sz="2400">
                <a:latin typeface="HelveticaNeueLT Std Cn" panose="020B0506030502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6" name="Title 1"/>
          <p:cNvSpPr>
            <a:spLocks noGrp="1"/>
          </p:cNvSpPr>
          <p:nvPr>
            <p:ph type="title"/>
          </p:nvPr>
        </p:nvSpPr>
        <p:spPr>
          <a:xfrm>
            <a:off x="713139" y="578644"/>
            <a:ext cx="10850211" cy="578644"/>
          </a:xfrm>
          <a:prstGeom prst="rect">
            <a:avLst/>
          </a:prstGeom>
        </p:spPr>
        <p:txBody>
          <a:bodyPr anchor="b"/>
          <a:lstStyle>
            <a:lvl1pPr algn="l">
              <a:defRPr sz="4400" baseline="0">
                <a:solidFill>
                  <a:srgbClr val="29889C"/>
                </a:solidFill>
                <a:latin typeface="HelveticaNeueLT Std Med Cn" panose="020B0606030502030204" pitchFamily="34" charset="0"/>
              </a:defRPr>
            </a:lvl1pPr>
          </a:lstStyle>
          <a:p>
            <a:r>
              <a:rPr lang="en-US" smtClean="0"/>
              <a:t>Click to edit Master title style</a:t>
            </a:r>
            <a:endParaRPr lang="en-AU" dirty="0"/>
          </a:p>
        </p:txBody>
      </p:sp>
      <p:sp>
        <p:nvSpPr>
          <p:cNvPr id="7" name="Text Placeholder 3"/>
          <p:cNvSpPr>
            <a:spLocks noGrp="1"/>
          </p:cNvSpPr>
          <p:nvPr>
            <p:ph type="body" sz="half" idx="10"/>
          </p:nvPr>
        </p:nvSpPr>
        <p:spPr>
          <a:xfrm>
            <a:off x="6485289" y="1895475"/>
            <a:ext cx="5078061" cy="4572000"/>
          </a:xfrm>
          <a:prstGeom prst="rect">
            <a:avLst/>
          </a:prstGeom>
        </p:spPr>
        <p:txBody>
          <a:bodyPr/>
          <a:lstStyle>
            <a:lvl1pPr marL="0" indent="0">
              <a:buNone/>
              <a:defRPr sz="2400">
                <a:latin typeface="HelveticaNeueLT Std Cn" panose="020B0506030502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40392694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l"/>
          <p:cNvSpPr txBox="1"/>
          <p:nvPr userDrawn="1"/>
        </p:nvSpPr>
        <p:spPr>
          <a:xfrm>
            <a:off x="0" y="0"/>
            <a:ext cx="12192000" cy="369332"/>
          </a:xfrm>
          <a:prstGeom prst="rect">
            <a:avLst/>
          </a:prstGeom>
          <a:noFill/>
        </p:spPr>
        <p:txBody>
          <a:bodyPr vert="horz" rtlCol="0">
            <a:spAutoFit/>
          </a:bodyPr>
          <a:lstStyle/>
          <a:p>
            <a:endParaRPr lang="en-CA" dirty="0">
              <a:solidFill>
                <a:schemeClr val="tx1"/>
              </a:solidFill>
            </a:endParaRPr>
          </a:p>
        </p:txBody>
      </p:sp>
    </p:spTree>
    <p:extLst>
      <p:ext uri="{BB962C8B-B14F-4D97-AF65-F5344CB8AC3E}">
        <p14:creationId xmlns:p14="http://schemas.microsoft.com/office/powerpoint/2010/main" val="1846237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6" r:id="rId4"/>
    <p:sldLayoutId id="2147483657" r:id="rId5"/>
    <p:sldLayoutId id="2147483659" r:id="rId6"/>
  </p:sldLayoutIdLst>
  <p:timing>
    <p:tnLst>
      <p:par>
        <p:cTn id="1" dur="indefinite" restart="never" nodeType="tmRoot"/>
      </p:par>
    </p:tnLst>
  </p:timing>
  <p:hf hdr="0" ftr="0" dt="0"/>
  <p:txStyles>
    <p:titleStyle>
      <a:lvl1pPr algn="r" defTabSz="914400" rtl="0" eaLnBrk="1" latinLnBrk="0" hangingPunct="1">
        <a:lnSpc>
          <a:spcPct val="90000"/>
        </a:lnSpc>
        <a:spcBef>
          <a:spcPct val="0"/>
        </a:spcBef>
        <a:buNone/>
        <a:defRPr sz="3600" kern="1200">
          <a:solidFill>
            <a:schemeClr val="bg1"/>
          </a:solidFill>
          <a:latin typeface="HelveticaNeueLT Std Lt Cn" panose="020B04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tags" Target="../tags/tag13.xml"/><Relationship Id="rId7" Type="http://schemas.openxmlformats.org/officeDocument/2006/relationships/image" Target="../media/image15.jp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4.jpeg"/><Relationship Id="rId5" Type="http://schemas.openxmlformats.org/officeDocument/2006/relationships/notesSlide" Target="../notesSlides/notesSlide10.xml"/><Relationship Id="rId4" Type="http://schemas.openxmlformats.org/officeDocument/2006/relationships/slideLayout" Target="../slideLayouts/slideLayout6.xml"/><Relationship Id="rId9"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4.xml"/><Relationship Id="rId7" Type="http://schemas.openxmlformats.org/officeDocument/2006/relationships/notesSlide" Target="../notesSlides/notesSlide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6.xml"/><Relationship Id="rId5" Type="http://schemas.openxmlformats.org/officeDocument/2006/relationships/tags" Target="../tags/tag6.xml"/><Relationship Id="rId4"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9.xml"/><Relationship Id="rId7" Type="http://schemas.openxmlformats.org/officeDocument/2006/relationships/image" Target="../media/image10.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8.xml"/><Relationship Id="rId5" Type="http://schemas.openxmlformats.org/officeDocument/2006/relationships/slideLayout" Target="../slideLayouts/slideLayout6.xml"/><Relationship Id="rId4" Type="http://schemas.openxmlformats.org/officeDocument/2006/relationships/tags" Target="../tags/tag10.xml"/><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3" cy="6858001"/>
          </a:xfrm>
          <a:prstGeom prst="rect">
            <a:avLst/>
          </a:prstGeom>
        </p:spPr>
      </p:pic>
      <p:sp>
        <p:nvSpPr>
          <p:cNvPr id="32" name="Title 31"/>
          <p:cNvSpPr>
            <a:spLocks noGrp="1"/>
          </p:cNvSpPr>
          <p:nvPr>
            <p:ph type="title" idx="4294967295"/>
          </p:nvPr>
        </p:nvSpPr>
        <p:spPr>
          <a:xfrm>
            <a:off x="0" y="525473"/>
            <a:ext cx="4894611" cy="1935085"/>
          </a:xfrm>
          <a:prstGeom prst="rect">
            <a:avLst/>
          </a:prstGeom>
        </p:spPr>
        <p:txBody>
          <a:bodyPr/>
          <a:lstStyle/>
          <a:p>
            <a:pPr algn="l"/>
            <a:r>
              <a:rPr lang="en-AU" sz="3200" b="1" dirty="0"/>
              <a:t>Digital Service Delivery: Disruptive </a:t>
            </a:r>
            <a:r>
              <a:rPr lang="en-AU" sz="3200" b="1" dirty="0" smtClean="0"/>
              <a:t>Digital </a:t>
            </a:r>
            <a:r>
              <a:rPr lang="en-AU" sz="3200" b="1" dirty="0"/>
              <a:t>T</a:t>
            </a:r>
            <a:r>
              <a:rPr lang="en-AU" sz="3200" b="1" dirty="0" smtClean="0"/>
              <a:t>echnologies</a:t>
            </a:r>
            <a:r>
              <a:rPr lang="en-AU" sz="3200" b="1" dirty="0"/>
              <a:t>, </a:t>
            </a:r>
            <a:r>
              <a:rPr lang="en-AU" sz="3200" b="1" dirty="0" smtClean="0"/>
              <a:t>Data </a:t>
            </a:r>
            <a:r>
              <a:rPr lang="en-AU" sz="3200" b="1" dirty="0"/>
              <a:t>P</a:t>
            </a:r>
            <a:r>
              <a:rPr lang="en-AU" sz="3200" b="1" dirty="0" smtClean="0"/>
              <a:t>rivacy </a:t>
            </a:r>
            <a:r>
              <a:rPr lang="en-AU" sz="3200" b="1" dirty="0"/>
              <a:t>and </a:t>
            </a:r>
            <a:r>
              <a:rPr lang="en-AU" sz="3200" b="1" dirty="0" smtClean="0"/>
              <a:t>Governance</a:t>
            </a:r>
            <a:r>
              <a:rPr lang="en-AU" dirty="0"/>
              <a:t/>
            </a:r>
            <a:br>
              <a:rPr lang="en-AU" dirty="0"/>
            </a:br>
            <a:endParaRPr lang="en-AU" dirty="0"/>
          </a:p>
        </p:txBody>
      </p:sp>
    </p:spTree>
    <p:extLst>
      <p:ext uri="{BB962C8B-B14F-4D97-AF65-F5344CB8AC3E}">
        <p14:creationId xmlns:p14="http://schemas.microsoft.com/office/powerpoint/2010/main" val="2623348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Building the Capability of </a:t>
            </a:r>
            <a:r>
              <a:rPr lang="en-CA" dirty="0" smtClean="0"/>
              <a:t>Government</a:t>
            </a:r>
            <a:endParaRPr lang="en-CA" dirty="0"/>
          </a:p>
        </p:txBody>
      </p:sp>
      <p:pic>
        <p:nvPicPr>
          <p:cNvPr id="2050" name="Picture 2" descr="Image result for australia fla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0214" y="1708579"/>
            <a:ext cx="1429200" cy="6986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0214" y="206246"/>
            <a:ext cx="542925" cy="1323439"/>
          </a:xfrm>
          <a:prstGeom prst="rect">
            <a:avLst/>
          </a:prstGeom>
          <a:noFill/>
        </p:spPr>
        <p:txBody>
          <a:bodyPr wrap="square" rtlCol="0">
            <a:spAutoFit/>
          </a:bodyPr>
          <a:lstStyle/>
          <a:p>
            <a:r>
              <a:rPr lang="en-CA" sz="8000" dirty="0" smtClean="0">
                <a:solidFill>
                  <a:srgbClr val="29889C"/>
                </a:solidFill>
                <a:latin typeface="HelveticaNeueLT Std Cn" panose="020B0506030502030204"/>
              </a:rPr>
              <a:t>4</a:t>
            </a:r>
            <a:endParaRPr lang="en-CA" sz="8000" dirty="0">
              <a:solidFill>
                <a:srgbClr val="29889C"/>
              </a:solidFill>
              <a:latin typeface="HelveticaNeueLT Std Cn" panose="020B0506030502030204"/>
            </a:endParaRPr>
          </a:p>
        </p:txBody>
      </p:sp>
      <p:sp>
        <p:nvSpPr>
          <p:cNvPr id="2" name="Rectangle 1"/>
          <p:cNvSpPr/>
          <p:nvPr/>
        </p:nvSpPr>
        <p:spPr>
          <a:xfrm>
            <a:off x="1795266" y="1768114"/>
            <a:ext cx="9209383" cy="369332"/>
          </a:xfrm>
          <a:prstGeom prst="rect">
            <a:avLst/>
          </a:prstGeom>
        </p:spPr>
        <p:txBody>
          <a:bodyPr wrap="square">
            <a:spAutoFit/>
          </a:bodyPr>
          <a:lstStyle/>
          <a:p>
            <a:r>
              <a:rPr lang="en-CA" dirty="0" smtClean="0">
                <a:latin typeface="HelveticaNeueLT Std Med Cn" panose="020B0606030502030204"/>
              </a:rPr>
              <a:t>Building and sustaining digital capability across government is essential to reach our vision for 2025. </a:t>
            </a:r>
            <a:endParaRPr lang="en-CA" dirty="0">
              <a:latin typeface="HelveticaNeueLT Std Med Cn" panose="020B0606030502030204"/>
            </a:endParaRPr>
          </a:p>
        </p:txBody>
      </p:sp>
      <p:sp>
        <p:nvSpPr>
          <p:cNvPr id="7" name="TextBox 6"/>
          <p:cNvSpPr txBox="1"/>
          <p:nvPr/>
        </p:nvSpPr>
        <p:spPr>
          <a:xfrm>
            <a:off x="11766550" y="6340617"/>
            <a:ext cx="428625" cy="369332"/>
          </a:xfrm>
          <a:prstGeom prst="rect">
            <a:avLst/>
          </a:prstGeom>
          <a:noFill/>
        </p:spPr>
        <p:txBody>
          <a:bodyPr wrap="square" rtlCol="0">
            <a:spAutoFit/>
          </a:bodyPr>
          <a:lstStyle/>
          <a:p>
            <a:r>
              <a:rPr lang="en-CA" dirty="0" smtClean="0">
                <a:latin typeface="HelveticaNeueLT Std Cn" panose="020B0506030502030204"/>
              </a:rPr>
              <a:t>10</a:t>
            </a:r>
            <a:endParaRPr lang="en-CA" dirty="0">
              <a:latin typeface="HelveticaNeueLT Std Cn" panose="020B0506030502030204"/>
            </a:endParaRPr>
          </a:p>
        </p:txBody>
      </p:sp>
      <p:pic>
        <p:nvPicPr>
          <p:cNvPr id="11" name="Picture 10">
            <a:extLst>
              <a:ext uri="{FF2B5EF4-FFF2-40B4-BE49-F238E27FC236}">
                <a16:creationId xmlns:a16="http://schemas.microsoft.com/office/drawing/2014/main" id="{44B23A3B-1348-3C4B-8BCD-1E0F7BF10476}"/>
              </a:ext>
            </a:extLst>
          </p:cNvPr>
          <p:cNvPicPr>
            <a:picLocks noChangeAspect="1"/>
          </p:cNvPicPr>
          <p:nvPr/>
        </p:nvPicPr>
        <p:blipFill>
          <a:blip r:embed="rId7">
            <a:alphaModFix/>
          </a:blip>
          <a:stretch>
            <a:fillRect/>
          </a:stretch>
        </p:blipFill>
        <p:spPr>
          <a:xfrm>
            <a:off x="5493229" y="2609733"/>
            <a:ext cx="1134759" cy="1134759"/>
          </a:xfrm>
          <a:prstGeom prst="rect">
            <a:avLst/>
          </a:prstGeom>
        </p:spPr>
      </p:pic>
      <p:pic>
        <p:nvPicPr>
          <p:cNvPr id="12" name="Picture 11">
            <a:extLst>
              <a:ext uri="{FF2B5EF4-FFF2-40B4-BE49-F238E27FC236}">
                <a16:creationId xmlns:a16="http://schemas.microsoft.com/office/drawing/2014/main" id="{1ABC1035-8790-2B40-9ADF-E68C08F9D928}"/>
              </a:ext>
            </a:extLst>
          </p:cNvPr>
          <p:cNvPicPr>
            <a:picLocks noChangeAspect="1"/>
          </p:cNvPicPr>
          <p:nvPr/>
        </p:nvPicPr>
        <p:blipFill>
          <a:blip r:embed="rId8"/>
          <a:stretch>
            <a:fillRect/>
          </a:stretch>
        </p:blipFill>
        <p:spPr>
          <a:xfrm>
            <a:off x="1720667" y="2672251"/>
            <a:ext cx="1134759" cy="1134759"/>
          </a:xfrm>
          <a:prstGeom prst="rect">
            <a:avLst/>
          </a:prstGeom>
        </p:spPr>
      </p:pic>
      <p:sp>
        <p:nvSpPr>
          <p:cNvPr id="21" name="Pentagon 20"/>
          <p:cNvSpPr/>
          <p:nvPr>
            <p:custDataLst>
              <p:tags r:id="rId1"/>
            </p:custDataLst>
          </p:nvPr>
        </p:nvSpPr>
        <p:spPr>
          <a:xfrm>
            <a:off x="1665809" y="3977189"/>
            <a:ext cx="1369605" cy="616551"/>
          </a:xfrm>
          <a:prstGeom prst="homePlate">
            <a:avLst>
              <a:gd name="adj" fmla="val 27547"/>
            </a:avLst>
          </a:prstGeom>
          <a:solidFill>
            <a:srgbClr val="36B1CA"/>
          </a:solidFill>
          <a:ln>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b="1" dirty="0" smtClean="0">
                <a:solidFill>
                  <a:prstClr val="white"/>
                </a:solidFill>
              </a:rPr>
              <a:t>Build</a:t>
            </a:r>
          </a:p>
        </p:txBody>
      </p:sp>
      <p:pic>
        <p:nvPicPr>
          <p:cNvPr id="13" name="Picture 12">
            <a:extLst>
              <a:ext uri="{FF2B5EF4-FFF2-40B4-BE49-F238E27FC236}">
                <a16:creationId xmlns:a16="http://schemas.microsoft.com/office/drawing/2014/main" id="{7E56BBF9-4C58-8345-924A-CD88109DA14F}"/>
              </a:ext>
            </a:extLst>
          </p:cNvPr>
          <p:cNvPicPr>
            <a:picLocks noChangeAspect="1"/>
          </p:cNvPicPr>
          <p:nvPr/>
        </p:nvPicPr>
        <p:blipFill>
          <a:blip r:embed="rId9">
            <a:alphaModFix/>
          </a:blip>
          <a:stretch>
            <a:fillRect/>
          </a:stretch>
        </p:blipFill>
        <p:spPr>
          <a:xfrm>
            <a:off x="9149596" y="2407202"/>
            <a:ext cx="1521576" cy="1521576"/>
          </a:xfrm>
          <a:prstGeom prst="rect">
            <a:avLst/>
          </a:prstGeom>
        </p:spPr>
      </p:pic>
      <p:sp>
        <p:nvSpPr>
          <p:cNvPr id="25" name="Flowchart: Connector 24"/>
          <p:cNvSpPr/>
          <p:nvPr/>
        </p:nvSpPr>
        <p:spPr>
          <a:xfrm>
            <a:off x="1582289" y="2573707"/>
            <a:ext cx="1453125" cy="1331843"/>
          </a:xfrm>
          <a:prstGeom prst="flowChartConnector">
            <a:avLst/>
          </a:prstGeom>
          <a:no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Flowchart: Connector 26"/>
          <p:cNvSpPr/>
          <p:nvPr/>
        </p:nvSpPr>
        <p:spPr>
          <a:xfrm>
            <a:off x="5408765" y="2475167"/>
            <a:ext cx="1416464" cy="1331843"/>
          </a:xfrm>
          <a:prstGeom prst="flowChartConnector">
            <a:avLst/>
          </a:prstGeom>
          <a:no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Pentagon 28"/>
          <p:cNvSpPr/>
          <p:nvPr>
            <p:custDataLst>
              <p:tags r:id="rId2"/>
            </p:custDataLst>
          </p:nvPr>
        </p:nvSpPr>
        <p:spPr>
          <a:xfrm>
            <a:off x="5375805" y="3977191"/>
            <a:ext cx="1369605" cy="616551"/>
          </a:xfrm>
          <a:prstGeom prst="homePlate">
            <a:avLst>
              <a:gd name="adj" fmla="val 27547"/>
            </a:avLst>
          </a:prstGeom>
          <a:solidFill>
            <a:srgbClr val="2E808E"/>
          </a:solidFill>
          <a:ln>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b="1" dirty="0" smtClean="0">
                <a:solidFill>
                  <a:prstClr val="white"/>
                </a:solidFill>
              </a:rPr>
              <a:t>Borrow</a:t>
            </a:r>
          </a:p>
        </p:txBody>
      </p:sp>
      <p:sp>
        <p:nvSpPr>
          <p:cNvPr id="30" name="Pentagon 29"/>
          <p:cNvSpPr/>
          <p:nvPr>
            <p:custDataLst>
              <p:tags r:id="rId3"/>
            </p:custDataLst>
          </p:nvPr>
        </p:nvSpPr>
        <p:spPr>
          <a:xfrm>
            <a:off x="9332102" y="3977190"/>
            <a:ext cx="1369605" cy="616551"/>
          </a:xfrm>
          <a:prstGeom prst="homePlate">
            <a:avLst>
              <a:gd name="adj" fmla="val 27547"/>
            </a:avLst>
          </a:prstGeom>
          <a:solidFill>
            <a:srgbClr val="B5D8A0"/>
          </a:solidFill>
          <a:ln>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b="1" dirty="0" smtClean="0">
                <a:solidFill>
                  <a:prstClr val="white"/>
                </a:solidFill>
              </a:rPr>
              <a:t>Buy</a:t>
            </a:r>
          </a:p>
        </p:txBody>
      </p:sp>
      <p:sp>
        <p:nvSpPr>
          <p:cNvPr id="24" name="Text Placeholder 3"/>
          <p:cNvSpPr>
            <a:spLocks noGrp="1"/>
          </p:cNvSpPr>
          <p:nvPr/>
        </p:nvSpPr>
        <p:spPr>
          <a:xfrm>
            <a:off x="616689" y="4685375"/>
            <a:ext cx="3057276" cy="238887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HelveticaNeueLT Std Cn" panose="020B05060305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r>
              <a:rPr lang="en-CA" sz="1400" dirty="0" smtClean="0"/>
              <a:t>Learning standards and training. </a:t>
            </a:r>
          </a:p>
          <a:p>
            <a:pPr marL="342900" indent="-342900">
              <a:buFont typeface="Arial" panose="020B0604020202020204" pitchFamily="34" charset="0"/>
              <a:buChar char="•"/>
            </a:pPr>
            <a:r>
              <a:rPr lang="en-CA" sz="1400" dirty="0" smtClean="0"/>
              <a:t>Guidance, tools and communities.</a:t>
            </a:r>
            <a:endParaRPr lang="en-CA" sz="1400" dirty="0"/>
          </a:p>
          <a:p>
            <a:pPr marL="342900" indent="-342900">
              <a:buFont typeface="Arial" panose="020B0604020202020204" pitchFamily="34" charset="0"/>
              <a:buChar char="•"/>
            </a:pPr>
            <a:r>
              <a:rPr lang="en-CA" sz="1400" dirty="0" smtClean="0">
                <a:latin typeface="HelveticaNeueLT Std Cn" panose="020B0506030502030204"/>
              </a:rPr>
              <a:t>Women in IT Executive mentoring program.</a:t>
            </a:r>
          </a:p>
          <a:p>
            <a:pPr marL="342900" indent="-342900">
              <a:buFont typeface="Arial" panose="020B0604020202020204" pitchFamily="34" charset="0"/>
              <a:buChar char="•"/>
            </a:pPr>
            <a:r>
              <a:rPr lang="en-CA" sz="1400" dirty="0" smtClean="0">
                <a:latin typeface="HelveticaNeueLT Std Cn" panose="020B0506030502030204"/>
              </a:rPr>
              <a:t>Innovation hubs and events such as </a:t>
            </a:r>
            <a:r>
              <a:rPr lang="en-CA" sz="1400" dirty="0" err="1" smtClean="0">
                <a:latin typeface="HelveticaNeueLT Std Cn" panose="020B0506030502030204"/>
              </a:rPr>
              <a:t>GovHack</a:t>
            </a:r>
            <a:r>
              <a:rPr lang="en-CA" sz="1400" dirty="0" smtClean="0">
                <a:latin typeface="HelveticaNeueLT Std Cn" panose="020B0506030502030204"/>
              </a:rPr>
              <a:t>. </a:t>
            </a:r>
          </a:p>
          <a:p>
            <a:endParaRPr lang="en-CA" sz="1100" dirty="0"/>
          </a:p>
        </p:txBody>
      </p:sp>
      <p:sp>
        <p:nvSpPr>
          <p:cNvPr id="26" name="Text Placeholder 3"/>
          <p:cNvSpPr>
            <a:spLocks noGrp="1"/>
          </p:cNvSpPr>
          <p:nvPr/>
        </p:nvSpPr>
        <p:spPr>
          <a:xfrm>
            <a:off x="4210493" y="4685375"/>
            <a:ext cx="3848986" cy="238887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HelveticaNeueLT Std Cn" panose="020B05060305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r>
              <a:rPr lang="en-CA" sz="1400" dirty="0" smtClean="0"/>
              <a:t>Programs to drive capability sharing across government agencies and the APS.</a:t>
            </a:r>
          </a:p>
          <a:p>
            <a:pPr marL="342900" indent="-342900">
              <a:buFont typeface="Arial" panose="020B0604020202020204" pitchFamily="34" charset="0"/>
              <a:buChar char="•"/>
            </a:pPr>
            <a:r>
              <a:rPr lang="en-CA" sz="1400" dirty="0" smtClean="0"/>
              <a:t>Shared collaboration spaces. </a:t>
            </a:r>
          </a:p>
          <a:p>
            <a:pPr marL="342900" indent="-342900">
              <a:buFont typeface="Arial" panose="020B0604020202020204" pitchFamily="34" charset="0"/>
              <a:buChar char="•"/>
            </a:pPr>
            <a:r>
              <a:rPr lang="en-CA" sz="1400" dirty="0" smtClean="0">
                <a:latin typeface="HelveticaNeueLT Std Cn" panose="020B0506030502030204"/>
              </a:rPr>
              <a:t>The establishment of multidisciplinary teams across agencies and jurisdictions. </a:t>
            </a:r>
          </a:p>
          <a:p>
            <a:pPr marL="342900" indent="-342900">
              <a:buFont typeface="Arial" panose="020B0604020202020204" pitchFamily="34" charset="0"/>
              <a:buChar char="•"/>
            </a:pPr>
            <a:r>
              <a:rPr lang="en-CA" sz="1400" dirty="0" smtClean="0">
                <a:latin typeface="HelveticaNeueLT Std Cn" panose="020B0506030502030204"/>
              </a:rPr>
              <a:t>Relationships with academia and the private sector. </a:t>
            </a:r>
          </a:p>
          <a:p>
            <a:endParaRPr lang="en-CA" sz="1050" dirty="0"/>
          </a:p>
        </p:txBody>
      </p:sp>
      <p:sp>
        <p:nvSpPr>
          <p:cNvPr id="28" name="Text Placeholder 3"/>
          <p:cNvSpPr>
            <a:spLocks noGrp="1"/>
          </p:cNvSpPr>
          <p:nvPr/>
        </p:nvSpPr>
        <p:spPr>
          <a:xfrm>
            <a:off x="8261498" y="4685375"/>
            <a:ext cx="3838353" cy="238887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HelveticaNeueLT Std Cn" panose="020B0506030502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Font typeface="Arial" panose="020B0604020202020204" pitchFamily="34" charset="0"/>
              <a:buChar char="•"/>
            </a:pPr>
            <a:r>
              <a:rPr lang="en-CA" sz="1400" dirty="0" smtClean="0"/>
              <a:t>Private sector involvement in emerging technology experimentation. </a:t>
            </a:r>
          </a:p>
          <a:p>
            <a:pPr marL="342900" indent="-342900">
              <a:buFont typeface="Arial" panose="020B0604020202020204" pitchFamily="34" charset="0"/>
              <a:buChar char="•"/>
            </a:pPr>
            <a:r>
              <a:rPr lang="en-CA" sz="1400" dirty="0" smtClean="0"/>
              <a:t>Purchasing platforms and already proven technology  from the private sector rather than building. </a:t>
            </a:r>
          </a:p>
          <a:p>
            <a:pPr marL="342900" indent="-342900">
              <a:buFont typeface="Arial" panose="020B0604020202020204" pitchFamily="34" charset="0"/>
              <a:buChar char="•"/>
            </a:pPr>
            <a:r>
              <a:rPr lang="en-CA" sz="1400" dirty="0" smtClean="0"/>
              <a:t>More accessible </a:t>
            </a:r>
            <a:r>
              <a:rPr lang="en-CA" sz="1400" smtClean="0"/>
              <a:t>and streamlined </a:t>
            </a:r>
            <a:r>
              <a:rPr lang="en-CA" sz="1400" dirty="0" smtClean="0"/>
              <a:t>procurement processes.</a:t>
            </a:r>
          </a:p>
          <a:p>
            <a:pPr marL="342900" indent="-342900">
              <a:buFont typeface="Arial" panose="020B0604020202020204" pitchFamily="34" charset="0"/>
              <a:buChar char="•"/>
            </a:pPr>
            <a:endParaRPr lang="en-CA" sz="1200" dirty="0"/>
          </a:p>
        </p:txBody>
      </p:sp>
    </p:spTree>
    <p:extLst>
      <p:ext uri="{BB962C8B-B14F-4D97-AF65-F5344CB8AC3E}">
        <p14:creationId xmlns:p14="http://schemas.microsoft.com/office/powerpoint/2010/main" val="3391525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214" y="2641941"/>
            <a:ext cx="6037153" cy="3853699"/>
          </a:xfrm>
          <a:prstGeom prst="rect">
            <a:avLst/>
          </a:prstGeom>
          <a:solidFill>
            <a:srgbClr val="2988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itle 2"/>
          <p:cNvSpPr>
            <a:spLocks noGrp="1"/>
          </p:cNvSpPr>
          <p:nvPr>
            <p:ph type="title"/>
          </p:nvPr>
        </p:nvSpPr>
        <p:spPr/>
        <p:txBody>
          <a:bodyPr/>
          <a:lstStyle/>
          <a:p>
            <a:r>
              <a:rPr lang="en-CA" dirty="0" smtClean="0"/>
              <a:t>Building the Capability of Government</a:t>
            </a:r>
            <a:endParaRPr lang="en-CA" dirty="0"/>
          </a:p>
        </p:txBody>
      </p:sp>
      <p:pic>
        <p:nvPicPr>
          <p:cNvPr id="5" name="Picture 4" descr="Image result for canada fl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214" y="1712181"/>
            <a:ext cx="1418400" cy="709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1"/>
          <p:cNvSpPr>
            <a:spLocks noGrp="1"/>
          </p:cNvSpPr>
          <p:nvPr>
            <p:ph type="body" sz="half" idx="2"/>
          </p:nvPr>
        </p:nvSpPr>
        <p:spPr>
          <a:xfrm>
            <a:off x="6343640" y="5140348"/>
            <a:ext cx="5573523" cy="904756"/>
          </a:xfrm>
        </p:spPr>
        <p:txBody>
          <a:bodyPr/>
          <a:lstStyle/>
          <a:p>
            <a:r>
              <a:rPr lang="en-CA" sz="1600" dirty="0"/>
              <a:t>W</a:t>
            </a:r>
            <a:r>
              <a:rPr lang="en-CA" sz="1600" dirty="0" smtClean="0"/>
              <a:t>ith </a:t>
            </a:r>
            <a:r>
              <a:rPr lang="en-CA" sz="1600" dirty="0"/>
              <a:t>the goal of increasing the offerings available to public servants who want to increase their digital literacy and understanding of key areas such as service design, data analytics and new technologies as they apply to their work.</a:t>
            </a:r>
          </a:p>
          <a:p>
            <a:endParaRPr lang="en-CA" sz="1200" dirty="0"/>
          </a:p>
        </p:txBody>
      </p:sp>
      <p:sp>
        <p:nvSpPr>
          <p:cNvPr id="8" name="TextBox 7"/>
          <p:cNvSpPr txBox="1"/>
          <p:nvPr/>
        </p:nvSpPr>
        <p:spPr>
          <a:xfrm>
            <a:off x="170214" y="206246"/>
            <a:ext cx="542925" cy="1323439"/>
          </a:xfrm>
          <a:prstGeom prst="rect">
            <a:avLst/>
          </a:prstGeom>
          <a:noFill/>
        </p:spPr>
        <p:txBody>
          <a:bodyPr wrap="square" rtlCol="0">
            <a:spAutoFit/>
          </a:bodyPr>
          <a:lstStyle/>
          <a:p>
            <a:r>
              <a:rPr lang="en-CA" sz="8000" dirty="0" smtClean="0">
                <a:solidFill>
                  <a:srgbClr val="29889C"/>
                </a:solidFill>
                <a:latin typeface="HelveticaNeueLT Std Cn" panose="020B0506030502030204"/>
              </a:rPr>
              <a:t>4</a:t>
            </a:r>
            <a:endParaRPr lang="en-CA" sz="8000" dirty="0">
              <a:solidFill>
                <a:srgbClr val="29889C"/>
              </a:solidFill>
              <a:latin typeface="HelveticaNeueLT Std Cn" panose="020B0506030502030204"/>
            </a:endParaRPr>
          </a:p>
        </p:txBody>
      </p:sp>
      <p:sp>
        <p:nvSpPr>
          <p:cNvPr id="9" name="Rectangle 8"/>
          <p:cNvSpPr/>
          <p:nvPr/>
        </p:nvSpPr>
        <p:spPr>
          <a:xfrm>
            <a:off x="257612" y="2654796"/>
            <a:ext cx="4411038" cy="400110"/>
          </a:xfrm>
          <a:prstGeom prst="rect">
            <a:avLst/>
          </a:prstGeom>
        </p:spPr>
        <p:txBody>
          <a:bodyPr wrap="square">
            <a:spAutoFit/>
          </a:bodyPr>
          <a:lstStyle/>
          <a:p>
            <a:r>
              <a:rPr lang="en-CA" sz="2000" dirty="0" smtClean="0">
                <a:solidFill>
                  <a:schemeClr val="bg1"/>
                </a:solidFill>
                <a:latin typeface="HelveticaNeueLT Std Med Cn" panose="020B0606030502030204"/>
              </a:rPr>
              <a:t>Canada is finding new ways to recruit talent… </a:t>
            </a:r>
            <a:endParaRPr lang="en-CA" sz="2000" dirty="0">
              <a:solidFill>
                <a:schemeClr val="bg1"/>
              </a:solidFill>
              <a:latin typeface="HelveticaNeueLT Std Med Cn" panose="020B0606030502030204"/>
            </a:endParaRPr>
          </a:p>
        </p:txBody>
      </p:sp>
      <p:sp>
        <p:nvSpPr>
          <p:cNvPr id="10" name="TextBox 9"/>
          <p:cNvSpPr txBox="1"/>
          <p:nvPr/>
        </p:nvSpPr>
        <p:spPr>
          <a:xfrm>
            <a:off x="11652250" y="6310974"/>
            <a:ext cx="428625" cy="369332"/>
          </a:xfrm>
          <a:prstGeom prst="rect">
            <a:avLst/>
          </a:prstGeom>
          <a:noFill/>
        </p:spPr>
        <p:txBody>
          <a:bodyPr wrap="square" rtlCol="0">
            <a:spAutoFit/>
          </a:bodyPr>
          <a:lstStyle/>
          <a:p>
            <a:r>
              <a:rPr lang="en-CA" dirty="0" smtClean="0">
                <a:latin typeface="HelveticaNeueLT Std Cn" panose="020B0506030502030204"/>
              </a:rPr>
              <a:t>11</a:t>
            </a:r>
            <a:endParaRPr lang="en-CA" dirty="0">
              <a:latin typeface="HelveticaNeueLT Std Cn" panose="020B0506030502030204"/>
            </a:endParaRPr>
          </a:p>
        </p:txBody>
      </p:sp>
      <p:sp>
        <p:nvSpPr>
          <p:cNvPr id="11" name="Rectangle 10"/>
          <p:cNvSpPr/>
          <p:nvPr/>
        </p:nvSpPr>
        <p:spPr>
          <a:xfrm>
            <a:off x="6377873" y="2641941"/>
            <a:ext cx="3373438" cy="400110"/>
          </a:xfrm>
          <a:prstGeom prst="rect">
            <a:avLst/>
          </a:prstGeom>
        </p:spPr>
        <p:txBody>
          <a:bodyPr wrap="square">
            <a:spAutoFit/>
          </a:bodyPr>
          <a:lstStyle/>
          <a:p>
            <a:r>
              <a:rPr lang="en-CA" sz="2000" dirty="0" smtClean="0">
                <a:latin typeface="HelveticaNeueLT Std Med Cn" panose="020B0606030502030204"/>
              </a:rPr>
              <a:t>… and grow a Digital Academy</a:t>
            </a:r>
            <a:endParaRPr lang="en-CA" sz="2000" dirty="0">
              <a:latin typeface="HelveticaNeueLT Std Med Cn" panose="020B0606030502030204"/>
            </a:endParaRPr>
          </a:p>
        </p:txBody>
      </p:sp>
      <p:sp>
        <p:nvSpPr>
          <p:cNvPr id="12" name="Rectangle 11"/>
          <p:cNvSpPr/>
          <p:nvPr/>
        </p:nvSpPr>
        <p:spPr>
          <a:xfrm>
            <a:off x="1959305" y="1820009"/>
            <a:ext cx="9692945" cy="707886"/>
          </a:xfrm>
          <a:prstGeom prst="rect">
            <a:avLst/>
          </a:prstGeom>
        </p:spPr>
        <p:txBody>
          <a:bodyPr wrap="square">
            <a:spAutoFit/>
          </a:bodyPr>
          <a:lstStyle/>
          <a:p>
            <a:r>
              <a:rPr lang="en-CA" sz="2000" dirty="0" smtClean="0">
                <a:latin typeface="HelveticaNeueLT Std Med Cn" panose="020B0606030502030204"/>
              </a:rPr>
              <a:t>The Government of Canada’s current hiring model does not meet the emerging needs of today’s talent. Government needs a talent model designed for the Digital Age</a:t>
            </a:r>
            <a:endParaRPr lang="en-CA" sz="2000" dirty="0">
              <a:latin typeface="HelveticaNeueLT Std Med Cn" panose="020B0606030502030204"/>
            </a:endParaRPr>
          </a:p>
        </p:txBody>
      </p:sp>
      <p:pic>
        <p:nvPicPr>
          <p:cNvPr id="1026" name="Picture 2" descr="The GC Talent Cloud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241" y="2896773"/>
            <a:ext cx="6986062" cy="183815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15126" y="4761729"/>
            <a:ext cx="2849526" cy="1661993"/>
          </a:xfrm>
          <a:prstGeom prst="rect">
            <a:avLst/>
          </a:prstGeom>
          <a:noFill/>
        </p:spPr>
        <p:txBody>
          <a:bodyPr wrap="square" rtlCol="0">
            <a:spAutoFit/>
          </a:bodyPr>
          <a:lstStyle/>
          <a:p>
            <a:r>
              <a:rPr lang="en-CA" dirty="0" smtClean="0">
                <a:solidFill>
                  <a:schemeClr val="bg1"/>
                </a:solidFill>
                <a:latin typeface="HelveticaNeueLT Std Cn" panose="020B0506030502030204"/>
              </a:rPr>
              <a:t>Optimized for “gig” work</a:t>
            </a:r>
          </a:p>
          <a:p>
            <a:pPr marL="285750" indent="-285750">
              <a:buFont typeface="Arial" panose="020B0604020202020204" pitchFamily="34" charset="0"/>
              <a:buChar char="•"/>
            </a:pPr>
            <a:r>
              <a:rPr lang="en-CA" sz="1600" dirty="0" smtClean="0">
                <a:solidFill>
                  <a:schemeClr val="bg1"/>
                </a:solidFill>
                <a:latin typeface="HelveticaNeueLT Std Cn" panose="020B0506030502030204"/>
              </a:rPr>
              <a:t>Move easily from job to job</a:t>
            </a:r>
          </a:p>
          <a:p>
            <a:pPr marL="285750" indent="-285750">
              <a:buFont typeface="Arial" panose="020B0604020202020204" pitchFamily="34" charset="0"/>
              <a:buChar char="•"/>
            </a:pPr>
            <a:r>
              <a:rPr lang="en-CA" sz="1600" dirty="0" smtClean="0">
                <a:solidFill>
                  <a:schemeClr val="bg1"/>
                </a:solidFill>
                <a:latin typeface="HelveticaNeueLT Std Cn" panose="020B0506030502030204"/>
              </a:rPr>
              <a:t>Build your credentials</a:t>
            </a:r>
          </a:p>
          <a:p>
            <a:pPr marL="285750" indent="-285750">
              <a:buFont typeface="Arial" panose="020B0604020202020204" pitchFamily="34" charset="0"/>
              <a:buChar char="•"/>
            </a:pPr>
            <a:r>
              <a:rPr lang="en-CA" sz="1600" dirty="0" smtClean="0">
                <a:solidFill>
                  <a:schemeClr val="bg1"/>
                </a:solidFill>
                <a:latin typeface="HelveticaNeueLT Std Cn" panose="020B0506030502030204"/>
              </a:rPr>
              <a:t>Choose meaningful work</a:t>
            </a:r>
          </a:p>
          <a:p>
            <a:pPr marL="285750" indent="-285750">
              <a:buFont typeface="Arial" panose="020B0604020202020204" pitchFamily="34" charset="0"/>
              <a:buChar char="•"/>
            </a:pPr>
            <a:r>
              <a:rPr lang="en-CA" sz="1600" dirty="0" smtClean="0">
                <a:solidFill>
                  <a:schemeClr val="bg1"/>
                </a:solidFill>
                <a:latin typeface="HelveticaNeueLT Std Cn" panose="020B0506030502030204"/>
              </a:rPr>
              <a:t>Receive benefits</a:t>
            </a:r>
          </a:p>
          <a:p>
            <a:endParaRPr lang="en-CA" dirty="0">
              <a:latin typeface="HelveticaNeueLT Std Cn" panose="020B0506030502030204"/>
            </a:endParaRPr>
          </a:p>
        </p:txBody>
      </p:sp>
      <p:sp>
        <p:nvSpPr>
          <p:cNvPr id="31" name="Rectangle 30"/>
          <p:cNvSpPr/>
          <p:nvPr/>
        </p:nvSpPr>
        <p:spPr>
          <a:xfrm>
            <a:off x="3811420" y="6141697"/>
            <a:ext cx="2395947" cy="338554"/>
          </a:xfrm>
          <a:prstGeom prst="rect">
            <a:avLst/>
          </a:prstGeom>
        </p:spPr>
        <p:txBody>
          <a:bodyPr wrap="square">
            <a:spAutoFit/>
          </a:bodyPr>
          <a:lstStyle/>
          <a:p>
            <a:r>
              <a:rPr lang="en-CA" sz="1600" dirty="0">
                <a:solidFill>
                  <a:schemeClr val="bg1"/>
                </a:solidFill>
                <a:latin typeface="HelveticaNeueLT Std Med Cn" panose="020B0606030502030204"/>
              </a:rPr>
              <a:t>https://talent.canada.ca/en</a:t>
            </a:r>
          </a:p>
        </p:txBody>
      </p:sp>
      <p:pic>
        <p:nvPicPr>
          <p:cNvPr id="4" name="Picture 2" descr="Image result for canada digital academy cs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7266" y="3042051"/>
            <a:ext cx="2006270" cy="2006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655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713139" y="1895475"/>
            <a:ext cx="11182299" cy="4572000"/>
          </a:xfrm>
        </p:spPr>
        <p:txBody>
          <a:bodyPr/>
          <a:lstStyle/>
          <a:p>
            <a:r>
              <a:rPr lang="en-CA" sz="2000" dirty="0" smtClean="0"/>
              <a:t>1. How </a:t>
            </a:r>
            <a:r>
              <a:rPr lang="en-CA" sz="2000" dirty="0"/>
              <a:t>can governments best engage citizens to inform the development of new policy and service delivery models</a:t>
            </a:r>
            <a:r>
              <a:rPr lang="en-CA" sz="2000" dirty="0" smtClean="0"/>
              <a:t>?</a:t>
            </a:r>
          </a:p>
          <a:p>
            <a:endParaRPr lang="en-CA" sz="2000" dirty="0" smtClean="0"/>
          </a:p>
          <a:p>
            <a:r>
              <a:rPr lang="en-CA" sz="2000" dirty="0" smtClean="0"/>
              <a:t>2. How can governments better balance the demands of providing seamless, efficient service delivery while at the same time maintain a high-degree of trust in citizen-state interactions?</a:t>
            </a:r>
          </a:p>
          <a:p>
            <a:endParaRPr lang="en-CA" sz="2000" dirty="0" smtClean="0"/>
          </a:p>
          <a:p>
            <a:pPr marL="742950" lvl="1" indent="-285750">
              <a:buFont typeface="Arial" panose="020B0604020202020204" pitchFamily="34" charset="0"/>
              <a:buChar char="•"/>
            </a:pPr>
            <a:r>
              <a:rPr lang="en-CA" sz="1800" dirty="0" smtClean="0">
                <a:solidFill>
                  <a:schemeClr val="tx1">
                    <a:lumMod val="75000"/>
                    <a:lumOff val="25000"/>
                  </a:schemeClr>
                </a:solidFill>
                <a:latin typeface="HelveticaNeueLT Std Cn" panose="020B0506030502030204" pitchFamily="34" charset="0"/>
              </a:rPr>
              <a:t>At what point – if any – does it make sense for a government to not implement efficiencies if there is a danger of the public not being comfortable with the technology and privacy implications? How do governments balance conflicting public </a:t>
            </a:r>
            <a:r>
              <a:rPr lang="en-CA" sz="1800" dirty="0">
                <a:solidFill>
                  <a:schemeClr val="tx1">
                    <a:lumMod val="75000"/>
                    <a:lumOff val="25000"/>
                  </a:schemeClr>
                </a:solidFill>
                <a:latin typeface="HelveticaNeueLT Std Cn" panose="020B0506030502030204" pitchFamily="34" charset="0"/>
              </a:rPr>
              <a:t>v</a:t>
            </a:r>
            <a:r>
              <a:rPr lang="en-CA" sz="1800" dirty="0" smtClean="0">
                <a:solidFill>
                  <a:schemeClr val="tx1">
                    <a:lumMod val="75000"/>
                    <a:lumOff val="25000"/>
                  </a:schemeClr>
                </a:solidFill>
                <a:latin typeface="HelveticaNeueLT Std Cn" panose="020B0506030502030204" pitchFamily="34" charset="0"/>
              </a:rPr>
              <a:t>iews about the risks associated with certain types of technology?</a:t>
            </a:r>
          </a:p>
          <a:p>
            <a:endParaRPr lang="en-CA" dirty="0"/>
          </a:p>
          <a:p>
            <a:endParaRPr lang="en-CA" dirty="0"/>
          </a:p>
        </p:txBody>
      </p:sp>
      <p:sp>
        <p:nvSpPr>
          <p:cNvPr id="3" name="Title 2"/>
          <p:cNvSpPr>
            <a:spLocks noGrp="1"/>
          </p:cNvSpPr>
          <p:nvPr>
            <p:ph type="title"/>
          </p:nvPr>
        </p:nvSpPr>
        <p:spPr/>
        <p:txBody>
          <a:bodyPr/>
          <a:lstStyle/>
          <a:p>
            <a:r>
              <a:rPr lang="en-CA" dirty="0" smtClean="0"/>
              <a:t>Discussion Questions</a:t>
            </a:r>
            <a:endParaRPr lang="en-CA" dirty="0"/>
          </a:p>
        </p:txBody>
      </p:sp>
      <p:sp>
        <p:nvSpPr>
          <p:cNvPr id="4" name="TextBox 3"/>
          <p:cNvSpPr txBox="1"/>
          <p:nvPr/>
        </p:nvSpPr>
        <p:spPr>
          <a:xfrm>
            <a:off x="11766550" y="6340617"/>
            <a:ext cx="428625" cy="369332"/>
          </a:xfrm>
          <a:prstGeom prst="rect">
            <a:avLst/>
          </a:prstGeom>
          <a:noFill/>
        </p:spPr>
        <p:txBody>
          <a:bodyPr wrap="square" rtlCol="0">
            <a:spAutoFit/>
          </a:bodyPr>
          <a:lstStyle/>
          <a:p>
            <a:r>
              <a:rPr lang="en-CA" dirty="0" smtClean="0">
                <a:latin typeface="HelveticaNeueLT Std Cn" panose="020B0506030502030204"/>
              </a:rPr>
              <a:t>12</a:t>
            </a:r>
            <a:endParaRPr lang="en-CA" dirty="0">
              <a:latin typeface="HelveticaNeueLT Std Cn" panose="020B0506030502030204"/>
            </a:endParaRPr>
          </a:p>
        </p:txBody>
      </p:sp>
    </p:spTree>
    <p:extLst>
      <p:ext uri="{BB962C8B-B14F-4D97-AF65-F5344CB8AC3E}">
        <p14:creationId xmlns:p14="http://schemas.microsoft.com/office/powerpoint/2010/main" val="3317274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713139" y="1895475"/>
            <a:ext cx="10696266" cy="4572000"/>
          </a:xfrm>
        </p:spPr>
        <p:txBody>
          <a:bodyPr/>
          <a:lstStyle/>
          <a:p>
            <a:r>
              <a:rPr lang="en-CA" sz="2000" dirty="0" smtClean="0">
                <a:latin typeface="HelveticaNeueLT Std Cn" panose="020B0506030502030204"/>
              </a:rPr>
              <a:t>3. How </a:t>
            </a:r>
            <a:r>
              <a:rPr lang="en-CA" sz="2000" dirty="0">
                <a:latin typeface="HelveticaNeueLT Std Cn" panose="020B0506030502030204"/>
              </a:rPr>
              <a:t>can governments work across boundaries to improve whole of government service delivery?</a:t>
            </a:r>
          </a:p>
          <a:p>
            <a:endParaRPr lang="en-CA" sz="2000" dirty="0">
              <a:latin typeface="HelveticaNeueLT Std Cn" panose="020B0506030502030204"/>
            </a:endParaRPr>
          </a:p>
          <a:p>
            <a:pPr marL="742950" lvl="1" indent="-285750">
              <a:buFont typeface="Arial" panose="020B0604020202020204" pitchFamily="34" charset="0"/>
              <a:buChar char="•"/>
            </a:pPr>
            <a:r>
              <a:rPr lang="en-CA" sz="1800" dirty="0" smtClean="0">
                <a:solidFill>
                  <a:schemeClr val="tx1">
                    <a:lumMod val="75000"/>
                    <a:lumOff val="25000"/>
                  </a:schemeClr>
                </a:solidFill>
                <a:latin typeface="HelveticaNeueLT Std Cn" panose="020B0506030502030204"/>
              </a:rPr>
              <a:t>What </a:t>
            </a:r>
            <a:r>
              <a:rPr lang="en-CA" sz="1800" dirty="0">
                <a:solidFill>
                  <a:schemeClr val="tx1">
                    <a:lumMod val="75000"/>
                    <a:lumOff val="25000"/>
                  </a:schemeClr>
                </a:solidFill>
                <a:latin typeface="HelveticaNeueLT Std Cn" panose="020B0506030502030204"/>
              </a:rPr>
              <a:t>are some of the key ways to encourage and share innovation across complex sets of departments and agencies without imposing additional red tape</a:t>
            </a:r>
            <a:r>
              <a:rPr lang="en-CA" sz="1800" dirty="0" smtClean="0">
                <a:solidFill>
                  <a:schemeClr val="tx1">
                    <a:lumMod val="75000"/>
                    <a:lumOff val="25000"/>
                  </a:schemeClr>
                </a:solidFill>
                <a:latin typeface="HelveticaNeueLT Std Cn" panose="020B0506030502030204"/>
              </a:rPr>
              <a:t>?</a:t>
            </a:r>
          </a:p>
          <a:p>
            <a:pPr lvl="1"/>
            <a:endParaRPr lang="en-CA" sz="2000" dirty="0">
              <a:latin typeface="HelveticaNeueLT Std Cn" panose="020B0506030502030204"/>
            </a:endParaRPr>
          </a:p>
          <a:p>
            <a:r>
              <a:rPr lang="en-CA" sz="2000" dirty="0" smtClean="0">
                <a:latin typeface="HelveticaNeueLT Std Cn" panose="020B0506030502030204"/>
              </a:rPr>
              <a:t>4. What </a:t>
            </a:r>
            <a:r>
              <a:rPr lang="en-CA" sz="2000" dirty="0">
                <a:latin typeface="HelveticaNeueLT Std Cn" panose="020B0506030502030204"/>
              </a:rPr>
              <a:t>can governments learn from one another about building skills and capability within the public service to support change?</a:t>
            </a:r>
          </a:p>
          <a:p>
            <a:endParaRPr lang="en-CA" sz="2000" dirty="0">
              <a:latin typeface="HelveticaNeueLT Std Cn" panose="020B0506030502030204"/>
            </a:endParaRPr>
          </a:p>
          <a:p>
            <a:pPr marL="742950" lvl="1" indent="-285750">
              <a:buFont typeface="Arial" panose="020B0604020202020204" pitchFamily="34" charset="0"/>
              <a:buChar char="•"/>
            </a:pPr>
            <a:r>
              <a:rPr lang="en-CA" sz="1800" dirty="0" smtClean="0">
                <a:solidFill>
                  <a:schemeClr val="tx1">
                    <a:lumMod val="75000"/>
                    <a:lumOff val="25000"/>
                  </a:schemeClr>
                </a:solidFill>
                <a:latin typeface="HelveticaNeueLT Std Cn" panose="020B0506030502030204"/>
              </a:rPr>
              <a:t>What </a:t>
            </a:r>
            <a:r>
              <a:rPr lang="en-CA" sz="1800" dirty="0">
                <a:solidFill>
                  <a:schemeClr val="tx1">
                    <a:lumMod val="75000"/>
                    <a:lumOff val="25000"/>
                  </a:schemeClr>
                </a:solidFill>
                <a:latin typeface="HelveticaNeueLT Std Cn" panose="020B0506030502030204"/>
              </a:rPr>
              <a:t>can governments learn from each other in managing contract arrangements with private partners in delivering change?</a:t>
            </a:r>
          </a:p>
          <a:p>
            <a:pPr lvl="1"/>
            <a:endParaRPr lang="en-CA" sz="1800" dirty="0">
              <a:solidFill>
                <a:schemeClr val="tx1">
                  <a:lumMod val="75000"/>
                  <a:lumOff val="25000"/>
                </a:schemeClr>
              </a:solidFill>
              <a:latin typeface="HelveticaNeueLT Std Cn" panose="020B0506030502030204"/>
            </a:endParaRPr>
          </a:p>
          <a:p>
            <a:pPr marL="742950" lvl="1" indent="-285750">
              <a:buFont typeface="Arial" panose="020B0604020202020204" pitchFamily="34" charset="0"/>
              <a:buChar char="•"/>
            </a:pPr>
            <a:r>
              <a:rPr lang="en-CA" sz="1800" dirty="0" smtClean="0">
                <a:solidFill>
                  <a:schemeClr val="tx1">
                    <a:lumMod val="75000"/>
                    <a:lumOff val="25000"/>
                  </a:schemeClr>
                </a:solidFill>
                <a:latin typeface="HelveticaNeueLT Std Cn" panose="020B0506030502030204"/>
              </a:rPr>
              <a:t>How </a:t>
            </a:r>
            <a:r>
              <a:rPr lang="en-CA" sz="1800" dirty="0">
                <a:solidFill>
                  <a:schemeClr val="tx1">
                    <a:lumMod val="75000"/>
                    <a:lumOff val="25000"/>
                  </a:schemeClr>
                </a:solidFill>
                <a:latin typeface="HelveticaNeueLT Std Cn" panose="020B0506030502030204"/>
              </a:rPr>
              <a:t>can governments better use visual technology and data to support decision making on significant policy initiatives? </a:t>
            </a:r>
          </a:p>
          <a:p>
            <a:pPr lvl="1"/>
            <a:endParaRPr lang="en-CA" sz="2000" dirty="0">
              <a:latin typeface="HelveticaNeueLT Std Cn" panose="020B0506030502030204" pitchFamily="34" charset="0"/>
            </a:endParaRPr>
          </a:p>
          <a:p>
            <a:endParaRPr lang="en-CA" dirty="0"/>
          </a:p>
        </p:txBody>
      </p:sp>
      <p:sp>
        <p:nvSpPr>
          <p:cNvPr id="3" name="Title 2"/>
          <p:cNvSpPr>
            <a:spLocks noGrp="1"/>
          </p:cNvSpPr>
          <p:nvPr>
            <p:ph type="title"/>
          </p:nvPr>
        </p:nvSpPr>
        <p:spPr/>
        <p:txBody>
          <a:bodyPr/>
          <a:lstStyle/>
          <a:p>
            <a:r>
              <a:rPr lang="en-CA" dirty="0" smtClean="0"/>
              <a:t>Discussion Questions</a:t>
            </a:r>
            <a:endParaRPr lang="en-CA" dirty="0"/>
          </a:p>
        </p:txBody>
      </p:sp>
      <p:sp>
        <p:nvSpPr>
          <p:cNvPr id="4" name="TextBox 3"/>
          <p:cNvSpPr txBox="1"/>
          <p:nvPr/>
        </p:nvSpPr>
        <p:spPr>
          <a:xfrm>
            <a:off x="11766550" y="6340617"/>
            <a:ext cx="428625" cy="369332"/>
          </a:xfrm>
          <a:prstGeom prst="rect">
            <a:avLst/>
          </a:prstGeom>
          <a:noFill/>
        </p:spPr>
        <p:txBody>
          <a:bodyPr wrap="square" rtlCol="0">
            <a:spAutoFit/>
          </a:bodyPr>
          <a:lstStyle/>
          <a:p>
            <a:r>
              <a:rPr lang="en-CA" dirty="0" smtClean="0">
                <a:latin typeface="HelveticaNeueLT Std Cn" panose="020B0506030502030204"/>
              </a:rPr>
              <a:t>13</a:t>
            </a:r>
            <a:endParaRPr lang="en-CA" dirty="0">
              <a:latin typeface="HelveticaNeueLT Std Cn" panose="020B0506030502030204"/>
            </a:endParaRPr>
          </a:p>
        </p:txBody>
      </p:sp>
    </p:spTree>
    <p:extLst>
      <p:ext uri="{BB962C8B-B14F-4D97-AF65-F5344CB8AC3E}">
        <p14:creationId xmlns:p14="http://schemas.microsoft.com/office/powerpoint/2010/main" val="19485706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713139" y="1895475"/>
            <a:ext cx="10943402" cy="4572000"/>
          </a:xfrm>
        </p:spPr>
        <p:txBody>
          <a:bodyPr/>
          <a:lstStyle/>
          <a:p>
            <a:pPr marL="514350" indent="-514350">
              <a:buFont typeface="+mj-lt"/>
              <a:buAutoNum type="alphaUcPeriod"/>
            </a:pPr>
            <a:r>
              <a:rPr lang="en-CA" dirty="0" smtClean="0"/>
              <a:t>Overview</a:t>
            </a:r>
            <a:endParaRPr lang="en-CA" dirty="0"/>
          </a:p>
          <a:p>
            <a:pPr marL="514350" indent="-514350">
              <a:buFont typeface="+mj-lt"/>
              <a:buAutoNum type="alphaUcPeriod"/>
            </a:pPr>
            <a:r>
              <a:rPr lang="en-CA" dirty="0"/>
              <a:t>Theme 1- Utilising Disruptive Digital Technologies</a:t>
            </a:r>
          </a:p>
          <a:p>
            <a:pPr marL="514350" indent="-514350">
              <a:buFont typeface="+mj-lt"/>
              <a:buAutoNum type="alphaUcPeriod"/>
            </a:pPr>
            <a:r>
              <a:rPr lang="en-CA" dirty="0"/>
              <a:t>Theme 2 - Building Social </a:t>
            </a:r>
            <a:r>
              <a:rPr lang="en-CA" dirty="0" smtClean="0"/>
              <a:t>Trust</a:t>
            </a:r>
          </a:p>
          <a:p>
            <a:pPr marL="514350" indent="-514350">
              <a:buFont typeface="+mj-lt"/>
              <a:buAutoNum type="alphaUcPeriod"/>
            </a:pPr>
            <a:r>
              <a:rPr lang="en-CA" dirty="0" smtClean="0"/>
              <a:t>Theme </a:t>
            </a:r>
            <a:r>
              <a:rPr lang="en-CA" dirty="0"/>
              <a:t>3 - Driving Whole of Government Service Delivery Transformation through Governance</a:t>
            </a:r>
          </a:p>
          <a:p>
            <a:pPr marL="514350" indent="-514350">
              <a:buFont typeface="+mj-lt"/>
              <a:buAutoNum type="alphaUcPeriod"/>
            </a:pPr>
            <a:r>
              <a:rPr lang="en-CA" dirty="0"/>
              <a:t>Theme 4 - Building the Capability of Government</a:t>
            </a:r>
          </a:p>
          <a:p>
            <a:pPr marL="514350" indent="-514350">
              <a:buFont typeface="+mj-lt"/>
              <a:buAutoNum type="alphaUcPeriod"/>
            </a:pPr>
            <a:r>
              <a:rPr lang="en-CA" dirty="0"/>
              <a:t>Discussion Questions</a:t>
            </a:r>
          </a:p>
          <a:p>
            <a:endParaRPr lang="en-CA" dirty="0"/>
          </a:p>
        </p:txBody>
      </p:sp>
      <p:sp>
        <p:nvSpPr>
          <p:cNvPr id="3" name="Title 2"/>
          <p:cNvSpPr>
            <a:spLocks noGrp="1"/>
          </p:cNvSpPr>
          <p:nvPr>
            <p:ph type="title"/>
          </p:nvPr>
        </p:nvSpPr>
        <p:spPr/>
        <p:txBody>
          <a:bodyPr/>
          <a:lstStyle/>
          <a:p>
            <a:r>
              <a:rPr lang="en-CA" dirty="0" smtClean="0"/>
              <a:t>Table of Contents</a:t>
            </a:r>
            <a:endParaRPr lang="en-CA" dirty="0"/>
          </a:p>
        </p:txBody>
      </p:sp>
    </p:spTree>
    <p:extLst>
      <p:ext uri="{BB962C8B-B14F-4D97-AF65-F5344CB8AC3E}">
        <p14:creationId xmlns:p14="http://schemas.microsoft.com/office/powerpoint/2010/main" val="1845830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439595" y="1781492"/>
            <a:ext cx="11397298" cy="3114358"/>
          </a:xfrm>
        </p:spPr>
        <p:txBody>
          <a:bodyPr/>
          <a:lstStyle/>
          <a:p>
            <a:pPr marL="285750" lvl="0" indent="-285750">
              <a:buFont typeface="Wingdings" panose="05000000000000000000" pitchFamily="2" charset="2"/>
              <a:buChar char="Ø"/>
            </a:pPr>
            <a:r>
              <a:rPr lang="en-AU" sz="2000" dirty="0" smtClean="0"/>
              <a:t>There is a need </a:t>
            </a:r>
            <a:r>
              <a:rPr lang="en-AU" sz="2000" dirty="0"/>
              <a:t>to accelerate the transformation of service delivery to keep pace with </a:t>
            </a:r>
            <a:r>
              <a:rPr lang="en-AU" sz="2000" dirty="0" smtClean="0"/>
              <a:t>citizens</a:t>
            </a:r>
            <a:r>
              <a:rPr lang="en-AU" sz="2000" dirty="0"/>
              <a:t>’ expectations in an age of rapid digital transformation and disruption. </a:t>
            </a:r>
            <a:endParaRPr lang="en-AU" sz="2000" dirty="0" smtClean="0"/>
          </a:p>
          <a:p>
            <a:pPr lvl="0"/>
            <a:endParaRPr lang="en-CA" sz="2000" dirty="0"/>
          </a:p>
          <a:p>
            <a:pPr marL="285750" lvl="0" indent="-285750">
              <a:buFont typeface="Wingdings" panose="05000000000000000000" pitchFamily="2" charset="2"/>
              <a:buChar char="Ø"/>
            </a:pPr>
            <a:r>
              <a:rPr lang="en-AU" sz="2000" dirty="0" smtClean="0"/>
              <a:t>While </a:t>
            </a:r>
            <a:r>
              <a:rPr lang="en-AU" sz="2000" dirty="0"/>
              <a:t>significant </a:t>
            </a:r>
            <a:r>
              <a:rPr lang="en-AU" sz="2000" dirty="0" smtClean="0"/>
              <a:t>progress has been </a:t>
            </a:r>
            <a:r>
              <a:rPr lang="en-AU" sz="2000" dirty="0"/>
              <a:t>made, more work remains to build public trust in more data sharing and whole of government capability to drive, </a:t>
            </a:r>
            <a:r>
              <a:rPr lang="en-AU" sz="2000" dirty="0" smtClean="0"/>
              <a:t>oversee, </a:t>
            </a:r>
            <a:r>
              <a:rPr lang="en-AU" sz="2000" dirty="0"/>
              <a:t>and govern transformational change.    </a:t>
            </a:r>
            <a:endParaRPr lang="en-CA" sz="2000" dirty="0"/>
          </a:p>
          <a:p>
            <a:pPr lvl="0"/>
            <a:endParaRPr lang="en-CA" sz="2000" dirty="0"/>
          </a:p>
          <a:p>
            <a:pPr marL="285750" lvl="0" indent="-285750">
              <a:buFont typeface="Wingdings" panose="05000000000000000000" pitchFamily="2" charset="2"/>
              <a:buChar char="Ø"/>
            </a:pPr>
            <a:r>
              <a:rPr lang="en-US" sz="2000" dirty="0" smtClean="0"/>
              <a:t>This session </a:t>
            </a:r>
            <a:r>
              <a:rPr lang="en-US" sz="2000" dirty="0"/>
              <a:t>provides an opportunity for both countries to focus on </a:t>
            </a:r>
            <a:r>
              <a:rPr lang="en-US" sz="2000" dirty="0" smtClean="0"/>
              <a:t>identifying </a:t>
            </a:r>
            <a:r>
              <a:rPr lang="en-US" sz="2000" dirty="0"/>
              <a:t>ways to work together to drive reform, build trust and share best practice.</a:t>
            </a:r>
            <a:endParaRPr lang="en-CA" sz="2000" dirty="0"/>
          </a:p>
          <a:p>
            <a:endParaRPr lang="en-CA" dirty="0"/>
          </a:p>
        </p:txBody>
      </p:sp>
      <p:sp>
        <p:nvSpPr>
          <p:cNvPr id="3" name="Title 2"/>
          <p:cNvSpPr>
            <a:spLocks noGrp="1"/>
          </p:cNvSpPr>
          <p:nvPr>
            <p:ph type="title"/>
          </p:nvPr>
        </p:nvSpPr>
        <p:spPr/>
        <p:txBody>
          <a:bodyPr/>
          <a:lstStyle/>
          <a:p>
            <a:r>
              <a:rPr lang="en-CA" dirty="0" smtClean="0"/>
              <a:t>Overview</a:t>
            </a:r>
            <a:endParaRPr lang="en-CA" dirty="0"/>
          </a:p>
        </p:txBody>
      </p:sp>
      <p:pic>
        <p:nvPicPr>
          <p:cNvPr id="6" name="Picture 8" descr="Related image"/>
          <p:cNvPicPr>
            <a:picLocks noChangeAspect="1" noChangeArrowheads="1"/>
          </p:cNvPicPr>
          <p:nvPr/>
        </p:nvPicPr>
        <p:blipFill>
          <a:blip r:embed="rId3" cstate="print">
            <a:clrChange>
              <a:clrFrom>
                <a:srgbClr val="FFFCFC"/>
              </a:clrFrom>
              <a:clrTo>
                <a:srgbClr val="FFFCFC">
                  <a:alpha val="0"/>
                </a:srgbClr>
              </a:clrTo>
            </a:clrChange>
            <a:extLst>
              <a:ext uri="{28A0092B-C50C-407E-A947-70E740481C1C}">
                <a14:useLocalDpi xmlns:a14="http://schemas.microsoft.com/office/drawing/2010/main" val="0"/>
              </a:ext>
            </a:extLst>
          </a:blip>
          <a:srcRect/>
          <a:stretch>
            <a:fillRect/>
          </a:stretch>
        </p:blipFill>
        <p:spPr bwMode="auto">
          <a:xfrm>
            <a:off x="4238316" y="4809201"/>
            <a:ext cx="3323464" cy="190074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766550" y="6340617"/>
            <a:ext cx="428625" cy="369332"/>
          </a:xfrm>
          <a:prstGeom prst="rect">
            <a:avLst/>
          </a:prstGeom>
          <a:noFill/>
        </p:spPr>
        <p:txBody>
          <a:bodyPr wrap="square" rtlCol="0">
            <a:spAutoFit/>
          </a:bodyPr>
          <a:lstStyle/>
          <a:p>
            <a:r>
              <a:rPr lang="en-CA" dirty="0">
                <a:latin typeface="HelveticaNeueLT Std Cn" panose="020B0506030502030204"/>
              </a:rPr>
              <a:t>3</a:t>
            </a:r>
          </a:p>
        </p:txBody>
      </p:sp>
    </p:spTree>
    <p:extLst>
      <p:ext uri="{BB962C8B-B14F-4D97-AF65-F5344CB8AC3E}">
        <p14:creationId xmlns:p14="http://schemas.microsoft.com/office/powerpoint/2010/main" val="2430487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3139" y="600665"/>
            <a:ext cx="10850211" cy="578644"/>
          </a:xfrm>
        </p:spPr>
        <p:txBody>
          <a:bodyPr/>
          <a:lstStyle/>
          <a:p>
            <a:r>
              <a:rPr lang="en-CA" dirty="0"/>
              <a:t>Utilising Disruptive Digital Technologies</a:t>
            </a:r>
          </a:p>
        </p:txBody>
      </p:sp>
      <p:pic>
        <p:nvPicPr>
          <p:cNvPr id="5" name="Picture 2" descr="Image result for australia fla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0214" y="1702334"/>
            <a:ext cx="1429986" cy="7101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0214" y="206246"/>
            <a:ext cx="542925" cy="1323439"/>
          </a:xfrm>
          <a:prstGeom prst="rect">
            <a:avLst/>
          </a:prstGeom>
          <a:noFill/>
        </p:spPr>
        <p:txBody>
          <a:bodyPr wrap="square" rtlCol="0">
            <a:spAutoFit/>
          </a:bodyPr>
          <a:lstStyle/>
          <a:p>
            <a:r>
              <a:rPr lang="en-CA" sz="8000" dirty="0" smtClean="0">
                <a:solidFill>
                  <a:srgbClr val="29889C"/>
                </a:solidFill>
                <a:latin typeface="HelveticaNeueLT Std Cn" panose="020B0506030502030204"/>
              </a:rPr>
              <a:t>1</a:t>
            </a:r>
            <a:endParaRPr lang="en-CA" sz="8000" dirty="0">
              <a:solidFill>
                <a:srgbClr val="29889C"/>
              </a:solidFill>
              <a:latin typeface="HelveticaNeueLT Std Cn" panose="020B0506030502030204"/>
            </a:endParaRPr>
          </a:p>
        </p:txBody>
      </p:sp>
      <p:sp>
        <p:nvSpPr>
          <p:cNvPr id="2" name="Rectangle 1"/>
          <p:cNvSpPr/>
          <p:nvPr/>
        </p:nvSpPr>
        <p:spPr>
          <a:xfrm>
            <a:off x="2106167" y="1809894"/>
            <a:ext cx="9199095" cy="646331"/>
          </a:xfrm>
          <a:prstGeom prst="rect">
            <a:avLst/>
          </a:prstGeom>
        </p:spPr>
        <p:txBody>
          <a:bodyPr wrap="square">
            <a:spAutoFit/>
          </a:bodyPr>
          <a:lstStyle/>
          <a:p>
            <a:r>
              <a:rPr lang="en-CA" dirty="0" smtClean="0">
                <a:latin typeface="HelveticaNeueLT Std Cn" panose="020B0506030502030204"/>
              </a:rPr>
              <a:t>Australia’s Digital </a:t>
            </a:r>
            <a:r>
              <a:rPr lang="en-CA" dirty="0">
                <a:latin typeface="HelveticaNeueLT Std Cn" panose="020B0506030502030204"/>
              </a:rPr>
              <a:t>Transformation Strategy sets the direction for the work of the Australian Public Service to </a:t>
            </a:r>
            <a:r>
              <a:rPr lang="en-CA" dirty="0" smtClean="0">
                <a:latin typeface="HelveticaNeueLT Std Cn" panose="020B0506030502030204"/>
              </a:rPr>
              <a:t>2025, incorporating a variety of disruptive digital technologies.</a:t>
            </a:r>
            <a:endParaRPr lang="en-CA" dirty="0">
              <a:latin typeface="HelveticaNeueLT Std Cn" panose="020B0506030502030204"/>
            </a:endParaRPr>
          </a:p>
        </p:txBody>
      </p:sp>
      <p:sp>
        <p:nvSpPr>
          <p:cNvPr id="19" name="TextBox 18"/>
          <p:cNvSpPr txBox="1"/>
          <p:nvPr/>
        </p:nvSpPr>
        <p:spPr>
          <a:xfrm>
            <a:off x="348581" y="4002518"/>
            <a:ext cx="2381259" cy="584775"/>
          </a:xfrm>
          <a:prstGeom prst="rect">
            <a:avLst/>
          </a:prstGeom>
          <a:noFill/>
          <a:ln>
            <a:noFill/>
          </a:ln>
        </p:spPr>
        <p:txBody>
          <a:bodyPr wrap="square" rtlCol="0">
            <a:spAutoFit/>
          </a:bodyPr>
          <a:lstStyle/>
          <a:p>
            <a:r>
              <a:rPr lang="en-AU" sz="1600" dirty="0" smtClean="0"/>
              <a:t>Intuitive and convenient services.</a:t>
            </a:r>
            <a:endParaRPr lang="en-AU" sz="1600" dirty="0"/>
          </a:p>
        </p:txBody>
      </p:sp>
      <p:sp>
        <p:nvSpPr>
          <p:cNvPr id="20" name="TextBox 19"/>
          <p:cNvSpPr txBox="1"/>
          <p:nvPr/>
        </p:nvSpPr>
        <p:spPr>
          <a:xfrm>
            <a:off x="345524" y="4680770"/>
            <a:ext cx="2359832" cy="830997"/>
          </a:xfrm>
          <a:prstGeom prst="rect">
            <a:avLst/>
          </a:prstGeom>
          <a:noFill/>
          <a:ln>
            <a:noFill/>
          </a:ln>
        </p:spPr>
        <p:txBody>
          <a:bodyPr wrap="square" rtlCol="0">
            <a:spAutoFit/>
          </a:bodyPr>
          <a:lstStyle/>
          <a:p>
            <a:r>
              <a:rPr lang="en-AU" sz="1600" dirty="0" smtClean="0"/>
              <a:t>Integrated services supporting your needs and life events.</a:t>
            </a:r>
            <a:endParaRPr lang="en-AU" sz="1600" dirty="0"/>
          </a:p>
        </p:txBody>
      </p:sp>
      <p:sp>
        <p:nvSpPr>
          <p:cNvPr id="21" name="TextBox 20"/>
          <p:cNvSpPr txBox="1"/>
          <p:nvPr/>
        </p:nvSpPr>
        <p:spPr>
          <a:xfrm>
            <a:off x="355864" y="5688926"/>
            <a:ext cx="2381259" cy="584775"/>
          </a:xfrm>
          <a:prstGeom prst="rect">
            <a:avLst/>
          </a:prstGeom>
          <a:noFill/>
          <a:ln>
            <a:noFill/>
          </a:ln>
        </p:spPr>
        <p:txBody>
          <a:bodyPr wrap="square" rtlCol="0">
            <a:spAutoFit/>
          </a:bodyPr>
          <a:lstStyle/>
          <a:p>
            <a:r>
              <a:rPr lang="en-AU" sz="1600" dirty="0"/>
              <a:t>Digital identity </a:t>
            </a:r>
            <a:r>
              <a:rPr lang="en-AU" sz="1600" dirty="0" smtClean="0"/>
              <a:t>for </a:t>
            </a:r>
            <a:r>
              <a:rPr lang="en-AU" sz="1600" dirty="0"/>
              <a:t>easy and secure </a:t>
            </a:r>
            <a:r>
              <a:rPr lang="en-AU" sz="1600" dirty="0" smtClean="0"/>
              <a:t>access.</a:t>
            </a:r>
            <a:endParaRPr lang="en-AU" sz="1600" dirty="0"/>
          </a:p>
        </p:txBody>
      </p:sp>
      <p:sp>
        <p:nvSpPr>
          <p:cNvPr id="22" name="TextBox 21"/>
          <p:cNvSpPr txBox="1"/>
          <p:nvPr/>
        </p:nvSpPr>
        <p:spPr>
          <a:xfrm>
            <a:off x="2772560" y="4860603"/>
            <a:ext cx="2445708" cy="584775"/>
          </a:xfrm>
          <a:prstGeom prst="rect">
            <a:avLst/>
          </a:prstGeom>
          <a:noFill/>
        </p:spPr>
        <p:txBody>
          <a:bodyPr wrap="square" rtlCol="0">
            <a:spAutoFit/>
          </a:bodyPr>
          <a:lstStyle/>
          <a:p>
            <a:r>
              <a:rPr lang="en-AU" sz="1600" dirty="0" smtClean="0"/>
              <a:t>Greater insights for better services.</a:t>
            </a:r>
            <a:endParaRPr lang="en-AU" sz="1600" dirty="0"/>
          </a:p>
        </p:txBody>
      </p:sp>
      <p:sp>
        <p:nvSpPr>
          <p:cNvPr id="23" name="TextBox 22"/>
          <p:cNvSpPr txBox="1"/>
          <p:nvPr/>
        </p:nvSpPr>
        <p:spPr>
          <a:xfrm>
            <a:off x="2776031" y="4015099"/>
            <a:ext cx="2445708" cy="830997"/>
          </a:xfrm>
          <a:prstGeom prst="rect">
            <a:avLst/>
          </a:prstGeom>
          <a:noFill/>
        </p:spPr>
        <p:txBody>
          <a:bodyPr wrap="square" rtlCol="0">
            <a:spAutoFit/>
          </a:bodyPr>
          <a:lstStyle/>
          <a:p>
            <a:r>
              <a:rPr lang="en-AU" sz="1600" dirty="0"/>
              <a:t>Smart services that adapt to the data you choose to </a:t>
            </a:r>
            <a:r>
              <a:rPr lang="en-AU" sz="1600" dirty="0" smtClean="0"/>
              <a:t>share.</a:t>
            </a:r>
            <a:endParaRPr lang="en-AU" sz="1600" dirty="0"/>
          </a:p>
        </p:txBody>
      </p:sp>
      <p:sp>
        <p:nvSpPr>
          <p:cNvPr id="24" name="TextBox 23"/>
          <p:cNvSpPr txBox="1"/>
          <p:nvPr/>
        </p:nvSpPr>
        <p:spPr>
          <a:xfrm>
            <a:off x="2776032" y="5693622"/>
            <a:ext cx="2373414" cy="338554"/>
          </a:xfrm>
          <a:prstGeom prst="rect">
            <a:avLst/>
          </a:prstGeom>
          <a:noFill/>
        </p:spPr>
        <p:txBody>
          <a:bodyPr wrap="square" rtlCol="0">
            <a:spAutoFit/>
          </a:bodyPr>
          <a:lstStyle/>
          <a:p>
            <a:r>
              <a:rPr lang="en-AU" sz="1600" dirty="0" smtClean="0"/>
              <a:t>Trust and transparency.</a:t>
            </a:r>
            <a:endParaRPr lang="en-AU" sz="1600" dirty="0"/>
          </a:p>
        </p:txBody>
      </p:sp>
      <p:sp>
        <p:nvSpPr>
          <p:cNvPr id="25" name="TextBox 24"/>
          <p:cNvSpPr txBox="1"/>
          <p:nvPr/>
        </p:nvSpPr>
        <p:spPr>
          <a:xfrm>
            <a:off x="5307371" y="4011797"/>
            <a:ext cx="2284267" cy="584775"/>
          </a:xfrm>
          <a:prstGeom prst="rect">
            <a:avLst/>
          </a:prstGeom>
          <a:noFill/>
        </p:spPr>
        <p:txBody>
          <a:bodyPr wrap="square" rtlCol="0">
            <a:spAutoFit/>
          </a:bodyPr>
          <a:lstStyle/>
          <a:p>
            <a:r>
              <a:rPr lang="en-US" sz="1600" dirty="0" smtClean="0"/>
              <a:t>Expanding digital capability.</a:t>
            </a:r>
            <a:endParaRPr lang="en-AU" sz="1600" dirty="0"/>
          </a:p>
        </p:txBody>
      </p:sp>
      <p:sp>
        <p:nvSpPr>
          <p:cNvPr id="26" name="TextBox 25"/>
          <p:cNvSpPr txBox="1"/>
          <p:nvPr/>
        </p:nvSpPr>
        <p:spPr>
          <a:xfrm>
            <a:off x="5300681" y="4866857"/>
            <a:ext cx="2284267" cy="584775"/>
          </a:xfrm>
          <a:prstGeom prst="rect">
            <a:avLst/>
          </a:prstGeom>
          <a:noFill/>
        </p:spPr>
        <p:txBody>
          <a:bodyPr wrap="square" rtlCol="0">
            <a:spAutoFit/>
          </a:bodyPr>
          <a:lstStyle/>
          <a:p>
            <a:r>
              <a:rPr lang="en-AU" sz="1600" dirty="0" smtClean="0"/>
              <a:t>Developing modern infrastructure.</a:t>
            </a:r>
            <a:endParaRPr lang="en-AU" sz="1600" dirty="0"/>
          </a:p>
        </p:txBody>
      </p:sp>
      <p:sp>
        <p:nvSpPr>
          <p:cNvPr id="27" name="TextBox 26"/>
          <p:cNvSpPr txBox="1"/>
          <p:nvPr/>
        </p:nvSpPr>
        <p:spPr>
          <a:xfrm>
            <a:off x="5300681" y="5683401"/>
            <a:ext cx="2284267" cy="338554"/>
          </a:xfrm>
          <a:prstGeom prst="rect">
            <a:avLst/>
          </a:prstGeom>
          <a:noFill/>
        </p:spPr>
        <p:txBody>
          <a:bodyPr wrap="square" rtlCol="0">
            <a:spAutoFit/>
          </a:bodyPr>
          <a:lstStyle/>
          <a:p>
            <a:r>
              <a:rPr lang="en-AU" sz="1600" dirty="0" smtClean="0"/>
              <a:t>Providing accountability.</a:t>
            </a:r>
            <a:endParaRPr lang="en-AU" sz="1600" dirty="0"/>
          </a:p>
        </p:txBody>
      </p:sp>
      <p:sp>
        <p:nvSpPr>
          <p:cNvPr id="28" name="Rectangle 27"/>
          <p:cNvSpPr/>
          <p:nvPr/>
        </p:nvSpPr>
        <p:spPr>
          <a:xfrm>
            <a:off x="348581" y="2967758"/>
            <a:ext cx="2341774" cy="861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C81877"/>
                </a:solidFill>
                <a:latin typeface="Montserrat" panose="00000500000000000000" pitchFamily="50" charset="0"/>
              </a:rPr>
              <a:t>Government that’s easy to deal with</a:t>
            </a:r>
            <a:endParaRPr lang="en-AU" sz="1600" b="1" dirty="0">
              <a:solidFill>
                <a:srgbClr val="C81877"/>
              </a:solidFill>
              <a:latin typeface="Montserrat" panose="00000500000000000000" pitchFamily="50" charset="0"/>
            </a:endParaRPr>
          </a:p>
        </p:txBody>
      </p:sp>
      <p:cxnSp>
        <p:nvCxnSpPr>
          <p:cNvPr id="29" name="Straight Connector 28"/>
          <p:cNvCxnSpPr/>
          <p:nvPr/>
        </p:nvCxnSpPr>
        <p:spPr>
          <a:xfrm>
            <a:off x="348581" y="2992174"/>
            <a:ext cx="2284267" cy="0"/>
          </a:xfrm>
          <a:prstGeom prst="line">
            <a:avLst/>
          </a:prstGeom>
          <a:ln w="38100">
            <a:solidFill>
              <a:srgbClr val="C81877"/>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48581" y="3829753"/>
            <a:ext cx="2284267" cy="0"/>
          </a:xfrm>
          <a:prstGeom prst="line">
            <a:avLst/>
          </a:prstGeom>
          <a:ln w="38100">
            <a:solidFill>
              <a:srgbClr val="C81877"/>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2769341" y="2973886"/>
            <a:ext cx="2341774" cy="861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EE6523"/>
                </a:solidFill>
                <a:latin typeface="Montserrat" panose="00000500000000000000" pitchFamily="50" charset="0"/>
              </a:rPr>
              <a:t>Government </a:t>
            </a:r>
            <a:r>
              <a:rPr lang="en-US" sz="1600" b="1" dirty="0" smtClean="0">
                <a:solidFill>
                  <a:srgbClr val="EE6523"/>
                </a:solidFill>
                <a:latin typeface="Montserrat" panose="00000500000000000000" pitchFamily="50" charset="0"/>
              </a:rPr>
              <a:t>that’s informed by you</a:t>
            </a:r>
            <a:endParaRPr lang="en-AU" sz="1600" b="1" dirty="0">
              <a:solidFill>
                <a:srgbClr val="EE6523"/>
              </a:solidFill>
              <a:latin typeface="Montserrat" panose="00000500000000000000" pitchFamily="50" charset="0"/>
            </a:endParaRPr>
          </a:p>
        </p:txBody>
      </p:sp>
      <p:cxnSp>
        <p:nvCxnSpPr>
          <p:cNvPr id="32" name="Straight Connector 31"/>
          <p:cNvCxnSpPr/>
          <p:nvPr/>
        </p:nvCxnSpPr>
        <p:spPr>
          <a:xfrm>
            <a:off x="2769341" y="2998302"/>
            <a:ext cx="2284267" cy="0"/>
          </a:xfrm>
          <a:prstGeom prst="line">
            <a:avLst/>
          </a:prstGeom>
          <a:ln w="38100">
            <a:solidFill>
              <a:srgbClr val="EE621E"/>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769341" y="3835881"/>
            <a:ext cx="2284267" cy="0"/>
          </a:xfrm>
          <a:prstGeom prst="line">
            <a:avLst/>
          </a:prstGeom>
          <a:ln w="38100">
            <a:solidFill>
              <a:srgbClr val="EE621E"/>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287299" y="2973886"/>
            <a:ext cx="2341774" cy="861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32A556"/>
                </a:solidFill>
                <a:latin typeface="Montserrat" panose="00000500000000000000" pitchFamily="50" charset="0"/>
              </a:rPr>
              <a:t>Government that’s </a:t>
            </a:r>
            <a:r>
              <a:rPr lang="en-US" sz="1600" b="1" dirty="0" smtClean="0">
                <a:solidFill>
                  <a:srgbClr val="32A556"/>
                </a:solidFill>
                <a:latin typeface="Montserrat" panose="00000500000000000000" pitchFamily="50" charset="0"/>
              </a:rPr>
              <a:t>fit for the digital age</a:t>
            </a:r>
            <a:endParaRPr lang="en-AU" sz="1600" b="1" dirty="0">
              <a:solidFill>
                <a:srgbClr val="32A556"/>
              </a:solidFill>
              <a:latin typeface="Montserrat" panose="00000500000000000000" pitchFamily="50" charset="0"/>
            </a:endParaRPr>
          </a:p>
        </p:txBody>
      </p:sp>
      <p:cxnSp>
        <p:nvCxnSpPr>
          <p:cNvPr id="35" name="Straight Connector 34"/>
          <p:cNvCxnSpPr/>
          <p:nvPr/>
        </p:nvCxnSpPr>
        <p:spPr>
          <a:xfrm>
            <a:off x="5287299" y="2998302"/>
            <a:ext cx="2284267" cy="0"/>
          </a:xfrm>
          <a:prstGeom prst="line">
            <a:avLst/>
          </a:prstGeom>
          <a:ln w="38100">
            <a:solidFill>
              <a:srgbClr val="32A55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287299" y="3835881"/>
            <a:ext cx="2284267" cy="0"/>
          </a:xfrm>
          <a:prstGeom prst="line">
            <a:avLst/>
          </a:prstGeom>
          <a:ln w="38100">
            <a:solidFill>
              <a:srgbClr val="32A556"/>
            </a:solidFill>
          </a:ln>
        </p:spPr>
        <p:style>
          <a:lnRef idx="1">
            <a:schemeClr val="accent1"/>
          </a:lnRef>
          <a:fillRef idx="0">
            <a:schemeClr val="accent1"/>
          </a:fillRef>
          <a:effectRef idx="0">
            <a:schemeClr val="accent1"/>
          </a:effectRef>
          <a:fontRef idx="minor">
            <a:schemeClr val="tx1"/>
          </a:fontRef>
        </p:style>
      </p:cxnSp>
      <p:sp>
        <p:nvSpPr>
          <p:cNvPr id="48" name="TextBox 10"/>
          <p:cNvSpPr txBox="1"/>
          <p:nvPr/>
        </p:nvSpPr>
        <p:spPr>
          <a:xfrm>
            <a:off x="9459867" y="2653796"/>
            <a:ext cx="2633697" cy="52322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b="1" dirty="0" smtClean="0">
                <a:latin typeface="HelveticaNeueLT Std Cn" panose="020B0506030502030204"/>
              </a:rPr>
              <a:t>Integrated services</a:t>
            </a:r>
            <a:r>
              <a:rPr lang="en-CA" sz="1400" dirty="0" smtClean="0">
                <a:latin typeface="HelveticaNeueLT Std Cn" panose="020B0506030502030204"/>
              </a:rPr>
              <a:t> </a:t>
            </a:r>
          </a:p>
          <a:p>
            <a:r>
              <a:rPr lang="en-CA" sz="1400" dirty="0" smtClean="0">
                <a:latin typeface="HelveticaNeueLT Std Cn" panose="020B0506030502030204"/>
              </a:rPr>
              <a:t>Based on life events</a:t>
            </a:r>
            <a:endParaRPr lang="en-CA" sz="1400" dirty="0">
              <a:latin typeface="HelveticaNeueLT Std Cn" panose="020B0506030502030204"/>
            </a:endParaRPr>
          </a:p>
        </p:txBody>
      </p:sp>
      <p:sp>
        <p:nvSpPr>
          <p:cNvPr id="49" name="TextBox 11"/>
          <p:cNvSpPr txBox="1"/>
          <p:nvPr/>
        </p:nvSpPr>
        <p:spPr>
          <a:xfrm>
            <a:off x="8978432" y="3452774"/>
            <a:ext cx="2935214"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400" b="1" dirty="0">
                <a:latin typeface="HelveticaNeueLT Std Cn" panose="020B0506030502030204"/>
              </a:rPr>
              <a:t>Next generation </a:t>
            </a:r>
            <a:r>
              <a:rPr lang="en-CA" sz="1400" b="1" dirty="0" smtClean="0">
                <a:latin typeface="HelveticaNeueLT Std Cn" panose="020B0506030502030204"/>
              </a:rPr>
              <a:t>computing</a:t>
            </a:r>
          </a:p>
          <a:p>
            <a:r>
              <a:rPr lang="en-CA" sz="1400" dirty="0" smtClean="0">
                <a:latin typeface="HelveticaNeueLT Std Cn" panose="020B0506030502030204"/>
              </a:rPr>
              <a:t>Service/utility models</a:t>
            </a:r>
            <a:endParaRPr lang="en-CA" sz="1400" dirty="0">
              <a:latin typeface="HelveticaNeueLT Std Cn" panose="020B0506030502030204"/>
            </a:endParaRPr>
          </a:p>
        </p:txBody>
      </p:sp>
      <p:sp>
        <p:nvSpPr>
          <p:cNvPr id="50" name="TextBox 12"/>
          <p:cNvSpPr txBox="1"/>
          <p:nvPr/>
        </p:nvSpPr>
        <p:spPr>
          <a:xfrm>
            <a:off x="9475388" y="4257151"/>
            <a:ext cx="2691917"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latin typeface="HelveticaNeueLT Std Cn" panose="020B0506030502030204"/>
              </a:rPr>
              <a:t>E</a:t>
            </a:r>
            <a:r>
              <a:rPr lang="en-US" sz="1400" b="1" dirty="0" smtClean="0">
                <a:latin typeface="HelveticaNeueLT Std Cn" panose="020B0506030502030204"/>
              </a:rPr>
              <a:t>merging technology experiments </a:t>
            </a:r>
            <a:r>
              <a:rPr lang="en-US" sz="1400" dirty="0" smtClean="0">
                <a:latin typeface="HelveticaNeueLT Std Cn" panose="020B0506030502030204"/>
              </a:rPr>
              <a:t> </a:t>
            </a:r>
            <a:r>
              <a:rPr lang="en-US" sz="1400" dirty="0">
                <a:latin typeface="HelveticaNeueLT Std Cn" panose="020B0506030502030204"/>
              </a:rPr>
              <a:t>Including AI, machine </a:t>
            </a:r>
            <a:r>
              <a:rPr lang="en-US" sz="1400" dirty="0" smtClean="0">
                <a:latin typeface="HelveticaNeueLT Std Cn" panose="020B0506030502030204"/>
              </a:rPr>
              <a:t>learning</a:t>
            </a:r>
            <a:r>
              <a:rPr lang="en-US" sz="1400" dirty="0">
                <a:latin typeface="HelveticaNeueLT Std Cn" panose="020B0506030502030204"/>
              </a:rPr>
              <a:t> </a:t>
            </a:r>
            <a:r>
              <a:rPr lang="en-US" sz="1400" dirty="0" smtClean="0">
                <a:latin typeface="HelveticaNeueLT Std Cn" panose="020B0506030502030204"/>
              </a:rPr>
              <a:t>&amp; </a:t>
            </a:r>
            <a:r>
              <a:rPr lang="en-US" sz="1400" dirty="0" err="1" smtClean="0">
                <a:latin typeface="HelveticaNeueLT Std Cn" panose="020B0506030502030204"/>
              </a:rPr>
              <a:t>blockchain</a:t>
            </a:r>
            <a:endParaRPr lang="en-US" sz="1400" dirty="0">
              <a:latin typeface="HelveticaNeueLT Std Cn" panose="020B0506030502030204"/>
            </a:endParaRPr>
          </a:p>
        </p:txBody>
      </p:sp>
      <p:sp>
        <p:nvSpPr>
          <p:cNvPr id="51" name="Hexagon 50"/>
          <p:cNvSpPr/>
          <p:nvPr>
            <p:custDataLst>
              <p:tags r:id="rId1"/>
            </p:custDataLst>
          </p:nvPr>
        </p:nvSpPr>
        <p:spPr>
          <a:xfrm rot="5400000">
            <a:off x="8541084" y="2436871"/>
            <a:ext cx="950171" cy="900000"/>
          </a:xfrm>
          <a:prstGeom prst="hex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custDataLst>
              <p:tags r:id="rId2"/>
            </p:custDataLst>
          </p:nvPr>
        </p:nvSpPr>
        <p:spPr>
          <a:xfrm rot="5400000">
            <a:off x="8046524" y="3239642"/>
            <a:ext cx="950399" cy="900000"/>
          </a:xfrm>
          <a:prstGeom prst="hexagon">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custDataLst>
              <p:tags r:id="rId3"/>
            </p:custDataLst>
          </p:nvPr>
        </p:nvSpPr>
        <p:spPr>
          <a:xfrm rot="5400000">
            <a:off x="8540970" y="4070201"/>
            <a:ext cx="950399" cy="900000"/>
          </a:xfrm>
          <a:prstGeom prst="hex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4" name="TextBox 20"/>
          <p:cNvSpPr txBox="1"/>
          <p:nvPr/>
        </p:nvSpPr>
        <p:spPr>
          <a:xfrm>
            <a:off x="8397613" y="3440378"/>
            <a:ext cx="131011" cy="59538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800" dirty="0">
              <a:solidFill>
                <a:schemeClr val="bg1"/>
              </a:solidFill>
            </a:endParaRPr>
          </a:p>
        </p:txBody>
      </p:sp>
      <p:sp>
        <p:nvSpPr>
          <p:cNvPr id="55" name="TextBox 11"/>
          <p:cNvSpPr txBox="1"/>
          <p:nvPr/>
        </p:nvSpPr>
        <p:spPr>
          <a:xfrm>
            <a:off x="8955135" y="5070561"/>
            <a:ext cx="293521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latin typeface="HelveticaNeueLT Std Cn" panose="020B0506030502030204"/>
              </a:rPr>
              <a:t>N</a:t>
            </a:r>
            <a:r>
              <a:rPr lang="en-US" sz="1400" b="1" dirty="0" smtClean="0">
                <a:latin typeface="HelveticaNeueLT Std Cn" panose="020B0506030502030204"/>
              </a:rPr>
              <a:t>ew ways of working </a:t>
            </a:r>
            <a:endParaRPr lang="en-US" sz="1400" dirty="0">
              <a:latin typeface="HelveticaNeueLT Std Cn" panose="020B0506030502030204"/>
            </a:endParaRPr>
          </a:p>
          <a:p>
            <a:r>
              <a:rPr lang="en-US" sz="1400" dirty="0" smtClean="0">
                <a:latin typeface="HelveticaNeueLT Std Cn" panose="020B0506030502030204"/>
              </a:rPr>
              <a:t>Changing the operating model</a:t>
            </a:r>
            <a:endParaRPr lang="en-CA" sz="1400" dirty="0">
              <a:latin typeface="HelveticaNeueLT Std Cn" panose="020B0506030502030204"/>
            </a:endParaRPr>
          </a:p>
          <a:p>
            <a:endParaRPr lang="en-US" sz="2000" dirty="0">
              <a:latin typeface="HelveticaNeueLT Std Cn" panose="020B0506030502030204"/>
            </a:endParaRPr>
          </a:p>
        </p:txBody>
      </p:sp>
      <p:sp>
        <p:nvSpPr>
          <p:cNvPr id="56" name="Hexagon 55"/>
          <p:cNvSpPr/>
          <p:nvPr>
            <p:custDataLst>
              <p:tags r:id="rId4"/>
            </p:custDataLst>
          </p:nvPr>
        </p:nvSpPr>
        <p:spPr>
          <a:xfrm rot="5400000">
            <a:off x="8022192" y="4877101"/>
            <a:ext cx="950399" cy="900000"/>
          </a:xfrm>
          <a:prstGeom prst="hexagon">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7" name="Freeform 56"/>
          <p:cNvSpPr>
            <a:spLocks noEditPoints="1"/>
          </p:cNvSpPr>
          <p:nvPr/>
        </p:nvSpPr>
        <p:spPr bwMode="auto">
          <a:xfrm>
            <a:off x="8269363" y="5096117"/>
            <a:ext cx="476367" cy="471264"/>
          </a:xfrm>
          <a:custGeom>
            <a:avLst/>
            <a:gdLst>
              <a:gd name="T0" fmla="*/ 318 w 450"/>
              <a:gd name="T1" fmla="*/ 17 h 420"/>
              <a:gd name="T2" fmla="*/ 318 w 450"/>
              <a:gd name="T3" fmla="*/ 102 h 420"/>
              <a:gd name="T4" fmla="*/ 403 w 450"/>
              <a:gd name="T5" fmla="*/ 102 h 420"/>
              <a:gd name="T6" fmla="*/ 403 w 450"/>
              <a:gd name="T7" fmla="*/ 17 h 420"/>
              <a:gd name="T8" fmla="*/ 421 w 450"/>
              <a:gd name="T9" fmla="*/ 120 h 420"/>
              <a:gd name="T10" fmla="*/ 388 w 450"/>
              <a:gd name="T11" fmla="*/ 135 h 420"/>
              <a:gd name="T12" fmla="*/ 329 w 450"/>
              <a:gd name="T13" fmla="*/ 135 h 420"/>
              <a:gd name="T14" fmla="*/ 311 w 450"/>
              <a:gd name="T15" fmla="*/ 210 h 420"/>
              <a:gd name="T16" fmla="*/ 405 w 450"/>
              <a:gd name="T17" fmla="*/ 240 h 420"/>
              <a:gd name="T18" fmla="*/ 450 w 450"/>
              <a:gd name="T19" fmla="*/ 203 h 420"/>
              <a:gd name="T20" fmla="*/ 225 w 450"/>
              <a:gd name="T21" fmla="*/ 60 h 420"/>
              <a:gd name="T22" fmla="*/ 135 w 450"/>
              <a:gd name="T23" fmla="*/ 150 h 420"/>
              <a:gd name="T24" fmla="*/ 225 w 450"/>
              <a:gd name="T25" fmla="*/ 240 h 420"/>
              <a:gd name="T26" fmla="*/ 315 w 450"/>
              <a:gd name="T27" fmla="*/ 150 h 420"/>
              <a:gd name="T28" fmla="*/ 225 w 450"/>
              <a:gd name="T29" fmla="*/ 60 h 420"/>
              <a:gd name="T30" fmla="*/ 47 w 450"/>
              <a:gd name="T31" fmla="*/ 17 h 420"/>
              <a:gd name="T32" fmla="*/ 47 w 450"/>
              <a:gd name="T33" fmla="*/ 102 h 420"/>
              <a:gd name="T34" fmla="*/ 132 w 450"/>
              <a:gd name="T35" fmla="*/ 102 h 420"/>
              <a:gd name="T36" fmla="*/ 132 w 450"/>
              <a:gd name="T37" fmla="*/ 17 h 420"/>
              <a:gd name="T38" fmla="*/ 389 w 450"/>
              <a:gd name="T39" fmla="*/ 335 h 420"/>
              <a:gd name="T40" fmla="*/ 380 w 450"/>
              <a:gd name="T41" fmla="*/ 284 h 420"/>
              <a:gd name="T42" fmla="*/ 355 w 450"/>
              <a:gd name="T43" fmla="*/ 242 h 420"/>
              <a:gd name="T44" fmla="*/ 309 w 450"/>
              <a:gd name="T45" fmla="*/ 225 h 420"/>
              <a:gd name="T46" fmla="*/ 282 w 450"/>
              <a:gd name="T47" fmla="*/ 241 h 420"/>
              <a:gd name="T48" fmla="*/ 225 w 450"/>
              <a:gd name="T49" fmla="*/ 258 h 420"/>
              <a:gd name="T50" fmla="*/ 168 w 450"/>
              <a:gd name="T51" fmla="*/ 241 h 420"/>
              <a:gd name="T52" fmla="*/ 141 w 450"/>
              <a:gd name="T53" fmla="*/ 225 h 420"/>
              <a:gd name="T54" fmla="*/ 95 w 450"/>
              <a:gd name="T55" fmla="*/ 242 h 420"/>
              <a:gd name="T56" fmla="*/ 70 w 450"/>
              <a:gd name="T57" fmla="*/ 284 h 420"/>
              <a:gd name="T58" fmla="*/ 61 w 450"/>
              <a:gd name="T59" fmla="*/ 335 h 420"/>
              <a:gd name="T60" fmla="*/ 77 w 450"/>
              <a:gd name="T61" fmla="*/ 404 h 420"/>
              <a:gd name="T62" fmla="*/ 327 w 450"/>
              <a:gd name="T63" fmla="*/ 420 h 420"/>
              <a:gd name="T64" fmla="*/ 390 w 450"/>
              <a:gd name="T65" fmla="*/ 360 h 420"/>
              <a:gd name="T66" fmla="*/ 120 w 450"/>
              <a:gd name="T67" fmla="*/ 150 h 420"/>
              <a:gd name="T68" fmla="*/ 90 w 450"/>
              <a:gd name="T69" fmla="*/ 140 h 420"/>
              <a:gd name="T70" fmla="*/ 39 w 450"/>
              <a:gd name="T71" fmla="*/ 125 h 420"/>
              <a:gd name="T72" fmla="*/ 0 w 450"/>
              <a:gd name="T73" fmla="*/ 203 h 420"/>
              <a:gd name="T74" fmla="*/ 45 w 450"/>
              <a:gd name="T75" fmla="*/ 240 h 420"/>
              <a:gd name="T76" fmla="*/ 139 w 450"/>
              <a:gd name="T77" fmla="*/ 21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0" h="420">
                <a:moveTo>
                  <a:pt x="360" y="0"/>
                </a:moveTo>
                <a:cubicBezTo>
                  <a:pt x="343" y="0"/>
                  <a:pt x="329" y="6"/>
                  <a:pt x="318" y="17"/>
                </a:cubicBezTo>
                <a:cubicBezTo>
                  <a:pt x="306" y="29"/>
                  <a:pt x="300" y="43"/>
                  <a:pt x="300" y="60"/>
                </a:cubicBezTo>
                <a:cubicBezTo>
                  <a:pt x="300" y="77"/>
                  <a:pt x="306" y="91"/>
                  <a:pt x="318" y="102"/>
                </a:cubicBezTo>
                <a:cubicBezTo>
                  <a:pt x="329" y="114"/>
                  <a:pt x="343" y="120"/>
                  <a:pt x="360" y="120"/>
                </a:cubicBezTo>
                <a:cubicBezTo>
                  <a:pt x="377" y="120"/>
                  <a:pt x="391" y="114"/>
                  <a:pt x="403" y="102"/>
                </a:cubicBezTo>
                <a:cubicBezTo>
                  <a:pt x="414" y="91"/>
                  <a:pt x="420" y="77"/>
                  <a:pt x="420" y="60"/>
                </a:cubicBezTo>
                <a:cubicBezTo>
                  <a:pt x="420" y="43"/>
                  <a:pt x="414" y="29"/>
                  <a:pt x="403" y="17"/>
                </a:cubicBezTo>
                <a:cubicBezTo>
                  <a:pt x="391" y="6"/>
                  <a:pt x="377" y="0"/>
                  <a:pt x="360" y="0"/>
                </a:cubicBezTo>
                <a:close/>
                <a:moveTo>
                  <a:pt x="421" y="120"/>
                </a:moveTo>
                <a:cubicBezTo>
                  <a:pt x="420" y="120"/>
                  <a:pt x="417" y="122"/>
                  <a:pt x="411" y="125"/>
                </a:cubicBezTo>
                <a:cubicBezTo>
                  <a:pt x="405" y="128"/>
                  <a:pt x="397" y="132"/>
                  <a:pt x="388" y="135"/>
                </a:cubicBezTo>
                <a:cubicBezTo>
                  <a:pt x="379" y="138"/>
                  <a:pt x="369" y="140"/>
                  <a:pt x="360" y="140"/>
                </a:cubicBezTo>
                <a:cubicBezTo>
                  <a:pt x="350" y="140"/>
                  <a:pt x="339" y="138"/>
                  <a:pt x="329" y="135"/>
                </a:cubicBezTo>
                <a:cubicBezTo>
                  <a:pt x="330" y="140"/>
                  <a:pt x="330" y="146"/>
                  <a:pt x="330" y="150"/>
                </a:cubicBezTo>
                <a:cubicBezTo>
                  <a:pt x="330" y="172"/>
                  <a:pt x="324" y="192"/>
                  <a:pt x="311" y="210"/>
                </a:cubicBezTo>
                <a:cubicBezTo>
                  <a:pt x="336" y="211"/>
                  <a:pt x="357" y="221"/>
                  <a:pt x="373" y="240"/>
                </a:cubicBezTo>
                <a:cubicBezTo>
                  <a:pt x="405" y="240"/>
                  <a:pt x="405" y="240"/>
                  <a:pt x="405" y="240"/>
                </a:cubicBezTo>
                <a:cubicBezTo>
                  <a:pt x="417" y="240"/>
                  <a:pt x="428" y="237"/>
                  <a:pt x="437" y="231"/>
                </a:cubicBezTo>
                <a:cubicBezTo>
                  <a:pt x="446" y="224"/>
                  <a:pt x="450" y="215"/>
                  <a:pt x="450" y="203"/>
                </a:cubicBezTo>
                <a:cubicBezTo>
                  <a:pt x="450" y="148"/>
                  <a:pt x="440" y="120"/>
                  <a:pt x="421" y="120"/>
                </a:cubicBezTo>
                <a:close/>
                <a:moveTo>
                  <a:pt x="225" y="60"/>
                </a:moveTo>
                <a:cubicBezTo>
                  <a:pt x="200" y="60"/>
                  <a:pt x="179" y="69"/>
                  <a:pt x="161" y="86"/>
                </a:cubicBezTo>
                <a:cubicBezTo>
                  <a:pt x="144" y="104"/>
                  <a:pt x="135" y="125"/>
                  <a:pt x="135" y="150"/>
                </a:cubicBezTo>
                <a:cubicBezTo>
                  <a:pt x="135" y="175"/>
                  <a:pt x="144" y="196"/>
                  <a:pt x="161" y="214"/>
                </a:cubicBezTo>
                <a:cubicBezTo>
                  <a:pt x="179" y="231"/>
                  <a:pt x="200" y="240"/>
                  <a:pt x="225" y="240"/>
                </a:cubicBezTo>
                <a:cubicBezTo>
                  <a:pt x="250" y="240"/>
                  <a:pt x="271" y="231"/>
                  <a:pt x="289" y="214"/>
                </a:cubicBezTo>
                <a:cubicBezTo>
                  <a:pt x="306" y="196"/>
                  <a:pt x="315" y="175"/>
                  <a:pt x="315" y="150"/>
                </a:cubicBezTo>
                <a:cubicBezTo>
                  <a:pt x="315" y="125"/>
                  <a:pt x="306" y="104"/>
                  <a:pt x="289" y="86"/>
                </a:cubicBezTo>
                <a:cubicBezTo>
                  <a:pt x="271" y="69"/>
                  <a:pt x="250" y="60"/>
                  <a:pt x="225" y="60"/>
                </a:cubicBezTo>
                <a:close/>
                <a:moveTo>
                  <a:pt x="90" y="0"/>
                </a:moveTo>
                <a:cubicBezTo>
                  <a:pt x="73" y="0"/>
                  <a:pt x="59" y="6"/>
                  <a:pt x="47" y="17"/>
                </a:cubicBezTo>
                <a:cubicBezTo>
                  <a:pt x="36" y="29"/>
                  <a:pt x="30" y="43"/>
                  <a:pt x="30" y="60"/>
                </a:cubicBezTo>
                <a:cubicBezTo>
                  <a:pt x="30" y="77"/>
                  <a:pt x="36" y="91"/>
                  <a:pt x="47" y="102"/>
                </a:cubicBezTo>
                <a:cubicBezTo>
                  <a:pt x="59" y="114"/>
                  <a:pt x="73" y="120"/>
                  <a:pt x="90" y="120"/>
                </a:cubicBezTo>
                <a:cubicBezTo>
                  <a:pt x="106" y="120"/>
                  <a:pt x="120" y="114"/>
                  <a:pt x="132" y="102"/>
                </a:cubicBezTo>
                <a:cubicBezTo>
                  <a:pt x="144" y="91"/>
                  <a:pt x="150" y="77"/>
                  <a:pt x="150" y="60"/>
                </a:cubicBezTo>
                <a:cubicBezTo>
                  <a:pt x="150" y="43"/>
                  <a:pt x="144" y="29"/>
                  <a:pt x="132" y="17"/>
                </a:cubicBezTo>
                <a:cubicBezTo>
                  <a:pt x="120" y="6"/>
                  <a:pt x="106" y="0"/>
                  <a:pt x="90" y="0"/>
                </a:cubicBezTo>
                <a:close/>
                <a:moveTo>
                  <a:pt x="389" y="335"/>
                </a:moveTo>
                <a:cubicBezTo>
                  <a:pt x="389" y="327"/>
                  <a:pt x="388" y="319"/>
                  <a:pt x="386" y="310"/>
                </a:cubicBezTo>
                <a:cubicBezTo>
                  <a:pt x="384" y="301"/>
                  <a:pt x="382" y="292"/>
                  <a:pt x="380" y="284"/>
                </a:cubicBezTo>
                <a:cubicBezTo>
                  <a:pt x="377" y="276"/>
                  <a:pt x="374" y="269"/>
                  <a:pt x="370" y="261"/>
                </a:cubicBezTo>
                <a:cubicBezTo>
                  <a:pt x="365" y="254"/>
                  <a:pt x="361" y="248"/>
                  <a:pt x="355" y="242"/>
                </a:cubicBezTo>
                <a:cubicBezTo>
                  <a:pt x="350" y="237"/>
                  <a:pt x="343" y="233"/>
                  <a:pt x="335" y="230"/>
                </a:cubicBezTo>
                <a:cubicBezTo>
                  <a:pt x="327" y="227"/>
                  <a:pt x="318" y="225"/>
                  <a:pt x="309" y="225"/>
                </a:cubicBezTo>
                <a:cubicBezTo>
                  <a:pt x="307" y="225"/>
                  <a:pt x="304" y="227"/>
                  <a:pt x="299" y="230"/>
                </a:cubicBezTo>
                <a:cubicBezTo>
                  <a:pt x="294" y="234"/>
                  <a:pt x="288" y="237"/>
                  <a:pt x="282" y="241"/>
                </a:cubicBezTo>
                <a:cubicBezTo>
                  <a:pt x="275" y="246"/>
                  <a:pt x="267" y="249"/>
                  <a:pt x="257" y="253"/>
                </a:cubicBezTo>
                <a:cubicBezTo>
                  <a:pt x="246" y="256"/>
                  <a:pt x="236" y="258"/>
                  <a:pt x="225" y="258"/>
                </a:cubicBezTo>
                <a:cubicBezTo>
                  <a:pt x="214" y="258"/>
                  <a:pt x="204" y="256"/>
                  <a:pt x="193" y="253"/>
                </a:cubicBezTo>
                <a:cubicBezTo>
                  <a:pt x="183" y="249"/>
                  <a:pt x="174" y="246"/>
                  <a:pt x="168" y="241"/>
                </a:cubicBezTo>
                <a:cubicBezTo>
                  <a:pt x="162" y="237"/>
                  <a:pt x="156" y="234"/>
                  <a:pt x="151" y="230"/>
                </a:cubicBezTo>
                <a:cubicBezTo>
                  <a:pt x="146" y="227"/>
                  <a:pt x="142" y="225"/>
                  <a:pt x="141" y="225"/>
                </a:cubicBezTo>
                <a:cubicBezTo>
                  <a:pt x="131" y="225"/>
                  <a:pt x="123" y="227"/>
                  <a:pt x="115" y="230"/>
                </a:cubicBezTo>
                <a:cubicBezTo>
                  <a:pt x="107" y="233"/>
                  <a:pt x="100" y="237"/>
                  <a:pt x="95" y="242"/>
                </a:cubicBezTo>
                <a:cubicBezTo>
                  <a:pt x="89" y="248"/>
                  <a:pt x="84" y="254"/>
                  <a:pt x="80" y="261"/>
                </a:cubicBezTo>
                <a:cubicBezTo>
                  <a:pt x="76" y="269"/>
                  <a:pt x="73" y="276"/>
                  <a:pt x="70" y="284"/>
                </a:cubicBezTo>
                <a:cubicBezTo>
                  <a:pt x="68" y="292"/>
                  <a:pt x="65" y="301"/>
                  <a:pt x="64" y="310"/>
                </a:cubicBezTo>
                <a:cubicBezTo>
                  <a:pt x="62" y="319"/>
                  <a:pt x="61" y="327"/>
                  <a:pt x="61" y="335"/>
                </a:cubicBezTo>
                <a:cubicBezTo>
                  <a:pt x="60" y="343"/>
                  <a:pt x="60" y="351"/>
                  <a:pt x="60" y="360"/>
                </a:cubicBezTo>
                <a:cubicBezTo>
                  <a:pt x="60" y="378"/>
                  <a:pt x="65" y="393"/>
                  <a:pt x="77" y="404"/>
                </a:cubicBezTo>
                <a:cubicBezTo>
                  <a:pt x="88" y="415"/>
                  <a:pt x="103" y="420"/>
                  <a:pt x="122" y="420"/>
                </a:cubicBezTo>
                <a:cubicBezTo>
                  <a:pt x="327" y="420"/>
                  <a:pt x="327" y="420"/>
                  <a:pt x="327" y="420"/>
                </a:cubicBezTo>
                <a:cubicBezTo>
                  <a:pt x="346" y="420"/>
                  <a:pt x="362" y="415"/>
                  <a:pt x="373" y="404"/>
                </a:cubicBezTo>
                <a:cubicBezTo>
                  <a:pt x="384" y="393"/>
                  <a:pt x="390" y="378"/>
                  <a:pt x="390" y="360"/>
                </a:cubicBezTo>
                <a:cubicBezTo>
                  <a:pt x="390" y="351"/>
                  <a:pt x="390" y="343"/>
                  <a:pt x="389" y="335"/>
                </a:cubicBezTo>
                <a:close/>
                <a:moveTo>
                  <a:pt x="120" y="150"/>
                </a:moveTo>
                <a:cubicBezTo>
                  <a:pt x="120" y="146"/>
                  <a:pt x="120" y="140"/>
                  <a:pt x="121" y="135"/>
                </a:cubicBezTo>
                <a:cubicBezTo>
                  <a:pt x="111" y="138"/>
                  <a:pt x="100" y="140"/>
                  <a:pt x="90" y="140"/>
                </a:cubicBezTo>
                <a:cubicBezTo>
                  <a:pt x="80" y="140"/>
                  <a:pt x="71" y="138"/>
                  <a:pt x="62" y="135"/>
                </a:cubicBezTo>
                <a:cubicBezTo>
                  <a:pt x="52" y="132"/>
                  <a:pt x="45" y="128"/>
                  <a:pt x="39" y="125"/>
                </a:cubicBezTo>
                <a:cubicBezTo>
                  <a:pt x="33" y="122"/>
                  <a:pt x="30" y="120"/>
                  <a:pt x="29" y="120"/>
                </a:cubicBezTo>
                <a:cubicBezTo>
                  <a:pt x="9" y="120"/>
                  <a:pt x="0" y="148"/>
                  <a:pt x="0" y="203"/>
                </a:cubicBezTo>
                <a:cubicBezTo>
                  <a:pt x="0" y="215"/>
                  <a:pt x="4" y="224"/>
                  <a:pt x="13" y="231"/>
                </a:cubicBezTo>
                <a:cubicBezTo>
                  <a:pt x="22" y="237"/>
                  <a:pt x="32" y="240"/>
                  <a:pt x="45" y="240"/>
                </a:cubicBezTo>
                <a:cubicBezTo>
                  <a:pt x="77" y="240"/>
                  <a:pt x="77" y="240"/>
                  <a:pt x="77" y="240"/>
                </a:cubicBezTo>
                <a:cubicBezTo>
                  <a:pt x="93" y="221"/>
                  <a:pt x="113" y="211"/>
                  <a:pt x="139" y="210"/>
                </a:cubicBezTo>
                <a:cubicBezTo>
                  <a:pt x="126" y="192"/>
                  <a:pt x="120" y="172"/>
                  <a:pt x="120" y="150"/>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nvGrpSpPr>
          <p:cNvPr id="58" name="Group 57"/>
          <p:cNvGrpSpPr>
            <a:grpSpLocks noChangeAspect="1"/>
          </p:cNvGrpSpPr>
          <p:nvPr/>
        </p:nvGrpSpPr>
        <p:grpSpPr>
          <a:xfrm>
            <a:off x="8262235" y="3474668"/>
            <a:ext cx="530945" cy="415309"/>
            <a:chOff x="-1068536" y="3964323"/>
            <a:chExt cx="652567" cy="510442"/>
          </a:xfrm>
        </p:grpSpPr>
        <p:sp>
          <p:nvSpPr>
            <p:cNvPr id="59" name="Round Same Side Corner Rectangle 58"/>
            <p:cNvSpPr/>
            <p:nvPr/>
          </p:nvSpPr>
          <p:spPr>
            <a:xfrm>
              <a:off x="-1010093" y="3964323"/>
              <a:ext cx="542007" cy="373761"/>
            </a:xfrm>
            <a:prstGeom prst="round2Same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Round Same Side Corner Rectangle 59"/>
            <p:cNvSpPr/>
            <p:nvPr/>
          </p:nvSpPr>
          <p:spPr>
            <a:xfrm rot="10800000">
              <a:off x="-1068536" y="4371477"/>
              <a:ext cx="652567" cy="103288"/>
            </a:xfrm>
            <a:prstGeom prst="round2Same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61" name="Pentagon 60"/>
          <p:cNvSpPr/>
          <p:nvPr/>
        </p:nvSpPr>
        <p:spPr>
          <a:xfrm>
            <a:off x="8773637" y="2720583"/>
            <a:ext cx="308344" cy="364844"/>
          </a:xfrm>
          <a:prstGeom prst="homePlat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Chevron 61"/>
          <p:cNvSpPr/>
          <p:nvPr/>
        </p:nvSpPr>
        <p:spPr>
          <a:xfrm>
            <a:off x="8987035" y="2720583"/>
            <a:ext cx="340242" cy="364844"/>
          </a:xfrm>
          <a:prstGeom prst="chevron">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63" name="Group 62"/>
          <p:cNvGrpSpPr>
            <a:grpSpLocks noChangeAspect="1"/>
          </p:cNvGrpSpPr>
          <p:nvPr/>
        </p:nvGrpSpPr>
        <p:grpSpPr>
          <a:xfrm>
            <a:off x="8719422" y="4187575"/>
            <a:ext cx="617472" cy="671405"/>
            <a:chOff x="-1783332" y="3440430"/>
            <a:chExt cx="983232" cy="1069112"/>
          </a:xfrm>
        </p:grpSpPr>
        <p:sp>
          <p:nvSpPr>
            <p:cNvPr id="64" name="Cube 63"/>
            <p:cNvSpPr/>
            <p:nvPr/>
          </p:nvSpPr>
          <p:spPr>
            <a:xfrm>
              <a:off x="-1463040" y="3440430"/>
              <a:ext cx="331470" cy="314733"/>
            </a:xfrm>
            <a:prstGeom prst="cube">
              <a:avLst/>
            </a:prstGeom>
            <a:noFill/>
            <a:ln w="317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Cube 64"/>
            <p:cNvSpPr/>
            <p:nvPr/>
          </p:nvSpPr>
          <p:spPr>
            <a:xfrm>
              <a:off x="-1131570" y="3806704"/>
              <a:ext cx="331470" cy="314733"/>
            </a:xfrm>
            <a:prstGeom prst="cube">
              <a:avLst/>
            </a:prstGeom>
            <a:noFill/>
            <a:ln w="317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Cube 65"/>
            <p:cNvSpPr/>
            <p:nvPr/>
          </p:nvSpPr>
          <p:spPr>
            <a:xfrm>
              <a:off x="-1463040" y="4194809"/>
              <a:ext cx="331470" cy="314733"/>
            </a:xfrm>
            <a:prstGeom prst="cube">
              <a:avLst/>
            </a:prstGeom>
            <a:noFill/>
            <a:ln w="317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Cube 66"/>
            <p:cNvSpPr/>
            <p:nvPr/>
          </p:nvSpPr>
          <p:spPr>
            <a:xfrm>
              <a:off x="-1783332" y="3828535"/>
              <a:ext cx="331470" cy="314733"/>
            </a:xfrm>
            <a:prstGeom prst="cube">
              <a:avLst/>
            </a:prstGeom>
            <a:noFill/>
            <a:ln w="317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8" name="Straight Connector 18"/>
            <p:cNvCxnSpPr>
              <a:stCxn id="67" idx="1"/>
              <a:endCxn id="64" idx="2"/>
            </p:cNvCxnSpPr>
            <p:nvPr/>
          </p:nvCxnSpPr>
          <p:spPr>
            <a:xfrm rot="5400000" flipH="1" flipV="1">
              <a:off x="-1695030" y="3675229"/>
              <a:ext cx="270080" cy="193899"/>
            </a:xfrm>
            <a:prstGeom prst="bentConnector2">
              <a:avLst/>
            </a:prstGeom>
            <a:noFill/>
            <a:ln w="317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69" name="Straight Connector 18"/>
            <p:cNvCxnSpPr>
              <a:stCxn id="65" idx="1"/>
              <a:endCxn id="64" idx="4"/>
            </p:cNvCxnSpPr>
            <p:nvPr/>
          </p:nvCxnSpPr>
          <p:spPr>
            <a:xfrm rot="16200000" flipV="1">
              <a:off x="-1231839" y="3658725"/>
              <a:ext cx="248249" cy="205076"/>
            </a:xfrm>
            <a:prstGeom prst="bentConnector2">
              <a:avLst/>
            </a:prstGeom>
            <a:noFill/>
            <a:ln w="317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72" name="Straight Connector 18"/>
            <p:cNvCxnSpPr>
              <a:stCxn id="67" idx="3"/>
              <a:endCxn id="66" idx="2"/>
            </p:cNvCxnSpPr>
            <p:nvPr/>
          </p:nvCxnSpPr>
          <p:spPr>
            <a:xfrm rot="16200000" flipH="1">
              <a:off x="-1684114" y="4170442"/>
              <a:ext cx="248249" cy="193899"/>
            </a:xfrm>
            <a:prstGeom prst="bentConnector2">
              <a:avLst/>
            </a:prstGeom>
            <a:noFill/>
            <a:ln w="317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cxnSp>
          <p:nvCxnSpPr>
            <p:cNvPr id="76" name="Straight Connector 18"/>
            <p:cNvCxnSpPr>
              <a:stCxn id="66" idx="4"/>
              <a:endCxn id="65" idx="3"/>
            </p:cNvCxnSpPr>
            <p:nvPr/>
          </p:nvCxnSpPr>
          <p:spPr>
            <a:xfrm flipV="1">
              <a:off x="-1210253" y="4121437"/>
              <a:ext cx="205076" cy="270080"/>
            </a:xfrm>
            <a:prstGeom prst="bentConnector2">
              <a:avLst/>
            </a:prstGeom>
            <a:noFill/>
            <a:ln w="31750">
              <a:solidFill>
                <a:srgbClr val="00000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8" name="TextBox 11"/>
          <p:cNvSpPr txBox="1"/>
          <p:nvPr/>
        </p:nvSpPr>
        <p:spPr>
          <a:xfrm>
            <a:off x="9473909" y="5917906"/>
            <a:ext cx="2935214" cy="104644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smtClean="0">
                <a:latin typeface="HelveticaNeueLT Std Cn" panose="020B0506030502030204"/>
              </a:rPr>
              <a:t>Whole of government platforms</a:t>
            </a:r>
            <a:endParaRPr lang="en-US" sz="1400" dirty="0">
              <a:latin typeface="HelveticaNeueLT Std Cn" panose="020B0506030502030204"/>
            </a:endParaRPr>
          </a:p>
          <a:p>
            <a:r>
              <a:rPr lang="en-US" sz="1400" dirty="0" err="1" smtClean="0">
                <a:latin typeface="HelveticaNeueLT Std Cn" panose="020B0506030502030204"/>
              </a:rPr>
              <a:t>Standardising</a:t>
            </a:r>
            <a:r>
              <a:rPr lang="en-US" sz="1400" dirty="0" smtClean="0">
                <a:latin typeface="HelveticaNeueLT Std Cn" panose="020B0506030502030204"/>
              </a:rPr>
              <a:t> common services and better sharing of data. </a:t>
            </a:r>
            <a:endParaRPr lang="en-CA" sz="1400" dirty="0">
              <a:latin typeface="HelveticaNeueLT Std Cn" panose="020B0506030502030204"/>
            </a:endParaRPr>
          </a:p>
          <a:p>
            <a:endParaRPr lang="en-US" sz="2000" dirty="0">
              <a:latin typeface="HelveticaNeueLT Std Cn" panose="020B0506030502030204"/>
            </a:endParaRPr>
          </a:p>
        </p:txBody>
      </p:sp>
      <p:sp>
        <p:nvSpPr>
          <p:cNvPr id="79" name="Hexagon 78"/>
          <p:cNvSpPr/>
          <p:nvPr>
            <p:custDataLst>
              <p:tags r:id="rId5"/>
            </p:custDataLst>
          </p:nvPr>
        </p:nvSpPr>
        <p:spPr>
          <a:xfrm rot="5400000">
            <a:off x="8540970" y="5724446"/>
            <a:ext cx="950399" cy="900000"/>
          </a:xfrm>
          <a:prstGeom prst="hex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Freeform 81"/>
          <p:cNvSpPr>
            <a:spLocks noEditPoints="1"/>
          </p:cNvSpPr>
          <p:nvPr/>
        </p:nvSpPr>
        <p:spPr bwMode="auto">
          <a:xfrm>
            <a:off x="8741301" y="5947042"/>
            <a:ext cx="549735" cy="492490"/>
          </a:xfrm>
          <a:custGeom>
            <a:avLst/>
            <a:gdLst>
              <a:gd name="T0" fmla="*/ 572 w 613"/>
              <a:gd name="T1" fmla="*/ 25 h 562"/>
              <a:gd name="T2" fmla="*/ 530 w 613"/>
              <a:gd name="T3" fmla="*/ 1 h 562"/>
              <a:gd name="T4" fmla="*/ 481 w 613"/>
              <a:gd name="T5" fmla="*/ 37 h 562"/>
              <a:gd name="T6" fmla="*/ 440 w 613"/>
              <a:gd name="T7" fmla="*/ 5 h 562"/>
              <a:gd name="T8" fmla="*/ 409 w 613"/>
              <a:gd name="T9" fmla="*/ 25 h 562"/>
              <a:gd name="T10" fmla="*/ 368 w 613"/>
              <a:gd name="T11" fmla="*/ 95 h 562"/>
              <a:gd name="T12" fmla="*/ 425 w 613"/>
              <a:gd name="T13" fmla="*/ 167 h 562"/>
              <a:gd name="T14" fmla="*/ 450 w 613"/>
              <a:gd name="T15" fmla="*/ 236 h 562"/>
              <a:gd name="T16" fmla="*/ 491 w 613"/>
              <a:gd name="T17" fmla="*/ 199 h 562"/>
              <a:gd name="T18" fmla="*/ 531 w 613"/>
              <a:gd name="T19" fmla="*/ 236 h 562"/>
              <a:gd name="T20" fmla="*/ 556 w 613"/>
              <a:gd name="T21" fmla="*/ 167 h 562"/>
              <a:gd name="T22" fmla="*/ 613 w 613"/>
              <a:gd name="T23" fmla="*/ 95 h 562"/>
              <a:gd name="T24" fmla="*/ 556 w 613"/>
              <a:gd name="T25" fmla="*/ 396 h 562"/>
              <a:gd name="T26" fmla="*/ 531 w 613"/>
              <a:gd name="T27" fmla="*/ 327 h 562"/>
              <a:gd name="T28" fmla="*/ 491 w 613"/>
              <a:gd name="T29" fmla="*/ 363 h 562"/>
              <a:gd name="T30" fmla="*/ 450 w 613"/>
              <a:gd name="T31" fmla="*/ 327 h 562"/>
              <a:gd name="T32" fmla="*/ 410 w 613"/>
              <a:gd name="T33" fmla="*/ 349 h 562"/>
              <a:gd name="T34" fmla="*/ 416 w 613"/>
              <a:gd name="T35" fmla="*/ 412 h 562"/>
              <a:gd name="T36" fmla="*/ 416 w 613"/>
              <a:gd name="T37" fmla="*/ 477 h 562"/>
              <a:gd name="T38" fmla="*/ 410 w 613"/>
              <a:gd name="T39" fmla="*/ 540 h 562"/>
              <a:gd name="T40" fmla="*/ 481 w 613"/>
              <a:gd name="T41" fmla="*/ 526 h 562"/>
              <a:gd name="T42" fmla="*/ 517 w 613"/>
              <a:gd name="T43" fmla="*/ 547 h 562"/>
              <a:gd name="T44" fmla="*/ 572 w 613"/>
              <a:gd name="T45" fmla="*/ 537 h 562"/>
              <a:gd name="T46" fmla="*/ 613 w 613"/>
              <a:gd name="T47" fmla="*/ 467 h 562"/>
              <a:gd name="T48" fmla="*/ 407 w 613"/>
              <a:gd name="T49" fmla="*/ 246 h 562"/>
              <a:gd name="T50" fmla="*/ 342 w 613"/>
              <a:gd name="T51" fmla="*/ 209 h 562"/>
              <a:gd name="T52" fmla="*/ 372 w 613"/>
              <a:gd name="T53" fmla="*/ 167 h 562"/>
              <a:gd name="T54" fmla="*/ 313 w 613"/>
              <a:gd name="T55" fmla="*/ 115 h 562"/>
              <a:gd name="T56" fmla="*/ 244 w 613"/>
              <a:gd name="T57" fmla="*/ 85 h 562"/>
              <a:gd name="T58" fmla="*/ 175 w 613"/>
              <a:gd name="T59" fmla="*/ 77 h 562"/>
              <a:gd name="T60" fmla="*/ 134 w 613"/>
              <a:gd name="T61" fmla="*/ 144 h 562"/>
              <a:gd name="T62" fmla="*/ 65 w 613"/>
              <a:gd name="T63" fmla="*/ 132 h 562"/>
              <a:gd name="T64" fmla="*/ 39 w 613"/>
              <a:gd name="T65" fmla="*/ 173 h 562"/>
              <a:gd name="T66" fmla="*/ 8 w 613"/>
              <a:gd name="T67" fmla="*/ 242 h 562"/>
              <a:gd name="T68" fmla="*/ 0 w 613"/>
              <a:gd name="T69" fmla="*/ 310 h 562"/>
              <a:gd name="T70" fmla="*/ 57 w 613"/>
              <a:gd name="T71" fmla="*/ 327 h 562"/>
              <a:gd name="T72" fmla="*/ 40 w 613"/>
              <a:gd name="T73" fmla="*/ 390 h 562"/>
              <a:gd name="T74" fmla="*/ 90 w 613"/>
              <a:gd name="T75" fmla="*/ 449 h 562"/>
              <a:gd name="T76" fmla="*/ 158 w 613"/>
              <a:gd name="T77" fmla="*/ 429 h 562"/>
              <a:gd name="T78" fmla="*/ 175 w 613"/>
              <a:gd name="T79" fmla="*/ 485 h 562"/>
              <a:gd name="T80" fmla="*/ 251 w 613"/>
              <a:gd name="T81" fmla="*/ 428 h 562"/>
              <a:gd name="T82" fmla="*/ 319 w 613"/>
              <a:gd name="T83" fmla="*/ 449 h 562"/>
              <a:gd name="T84" fmla="*/ 373 w 613"/>
              <a:gd name="T85" fmla="*/ 396 h 562"/>
              <a:gd name="T86" fmla="*/ 352 w 613"/>
              <a:gd name="T87" fmla="*/ 328 h 562"/>
              <a:gd name="T88" fmla="*/ 409 w 613"/>
              <a:gd name="T89" fmla="*/ 311 h 562"/>
              <a:gd name="T90" fmla="*/ 520 w 613"/>
              <a:gd name="T91" fmla="*/ 147 h 562"/>
              <a:gd name="T92" fmla="*/ 450 w 613"/>
              <a:gd name="T93" fmla="*/ 118 h 562"/>
              <a:gd name="T94" fmla="*/ 519 w 613"/>
              <a:gd name="T95" fmla="*/ 89 h 562"/>
              <a:gd name="T96" fmla="*/ 520 w 613"/>
              <a:gd name="T97" fmla="*/ 473 h 562"/>
              <a:gd name="T98" fmla="*/ 450 w 613"/>
              <a:gd name="T99" fmla="*/ 445 h 562"/>
              <a:gd name="T100" fmla="*/ 519 w 613"/>
              <a:gd name="T101" fmla="*/ 416 h 562"/>
              <a:gd name="T102" fmla="*/ 205 w 613"/>
              <a:gd name="T103" fmla="*/ 363 h 562"/>
              <a:gd name="T104" fmla="*/ 147 w 613"/>
              <a:gd name="T105" fmla="*/ 223 h 562"/>
              <a:gd name="T106" fmla="*/ 286 w 613"/>
              <a:gd name="T107" fmla="*/ 28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3" h="562">
                <a:moveTo>
                  <a:pt x="566" y="86"/>
                </a:moveTo>
                <a:cubicBezTo>
                  <a:pt x="563" y="79"/>
                  <a:pt x="560" y="74"/>
                  <a:pt x="556" y="69"/>
                </a:cubicBezTo>
                <a:cubicBezTo>
                  <a:pt x="567" y="45"/>
                  <a:pt x="572" y="30"/>
                  <a:pt x="572" y="25"/>
                </a:cubicBezTo>
                <a:cubicBezTo>
                  <a:pt x="571" y="23"/>
                  <a:pt x="571" y="23"/>
                  <a:pt x="571" y="23"/>
                </a:cubicBezTo>
                <a:cubicBezTo>
                  <a:pt x="546" y="8"/>
                  <a:pt x="532" y="0"/>
                  <a:pt x="531" y="0"/>
                </a:cubicBezTo>
                <a:cubicBezTo>
                  <a:pt x="530" y="1"/>
                  <a:pt x="530" y="1"/>
                  <a:pt x="530" y="1"/>
                </a:cubicBezTo>
                <a:cubicBezTo>
                  <a:pt x="521" y="10"/>
                  <a:pt x="511" y="22"/>
                  <a:pt x="500" y="37"/>
                </a:cubicBezTo>
                <a:cubicBezTo>
                  <a:pt x="491" y="36"/>
                  <a:pt x="491" y="36"/>
                  <a:pt x="491" y="36"/>
                </a:cubicBezTo>
                <a:cubicBezTo>
                  <a:pt x="481" y="37"/>
                  <a:pt x="481" y="37"/>
                  <a:pt x="481" y="37"/>
                </a:cubicBezTo>
                <a:cubicBezTo>
                  <a:pt x="478" y="32"/>
                  <a:pt x="473" y="25"/>
                  <a:pt x="464" y="15"/>
                </a:cubicBezTo>
                <a:cubicBezTo>
                  <a:pt x="456" y="5"/>
                  <a:pt x="451" y="0"/>
                  <a:pt x="450" y="0"/>
                </a:cubicBezTo>
                <a:cubicBezTo>
                  <a:pt x="449" y="0"/>
                  <a:pt x="446" y="2"/>
                  <a:pt x="440" y="5"/>
                </a:cubicBezTo>
                <a:cubicBezTo>
                  <a:pt x="434" y="9"/>
                  <a:pt x="428" y="12"/>
                  <a:pt x="421" y="16"/>
                </a:cubicBezTo>
                <a:cubicBezTo>
                  <a:pt x="415" y="20"/>
                  <a:pt x="411" y="22"/>
                  <a:pt x="410" y="23"/>
                </a:cubicBezTo>
                <a:cubicBezTo>
                  <a:pt x="409" y="25"/>
                  <a:pt x="409" y="25"/>
                  <a:pt x="409" y="25"/>
                </a:cubicBezTo>
                <a:cubicBezTo>
                  <a:pt x="409" y="30"/>
                  <a:pt x="414" y="45"/>
                  <a:pt x="425" y="69"/>
                </a:cubicBezTo>
                <a:cubicBezTo>
                  <a:pt x="422" y="74"/>
                  <a:pt x="418" y="79"/>
                  <a:pt x="416" y="86"/>
                </a:cubicBezTo>
                <a:cubicBezTo>
                  <a:pt x="384" y="89"/>
                  <a:pt x="368" y="92"/>
                  <a:pt x="368" y="95"/>
                </a:cubicBezTo>
                <a:cubicBezTo>
                  <a:pt x="368" y="140"/>
                  <a:pt x="368" y="140"/>
                  <a:pt x="368" y="140"/>
                </a:cubicBezTo>
                <a:cubicBezTo>
                  <a:pt x="368" y="143"/>
                  <a:pt x="384" y="147"/>
                  <a:pt x="416" y="150"/>
                </a:cubicBezTo>
                <a:cubicBezTo>
                  <a:pt x="418" y="156"/>
                  <a:pt x="421" y="161"/>
                  <a:pt x="425" y="167"/>
                </a:cubicBezTo>
                <a:cubicBezTo>
                  <a:pt x="414" y="191"/>
                  <a:pt x="409" y="205"/>
                  <a:pt x="409" y="211"/>
                </a:cubicBezTo>
                <a:cubicBezTo>
                  <a:pt x="410" y="213"/>
                  <a:pt x="410" y="213"/>
                  <a:pt x="410" y="213"/>
                </a:cubicBezTo>
                <a:cubicBezTo>
                  <a:pt x="436" y="228"/>
                  <a:pt x="449" y="236"/>
                  <a:pt x="450" y="236"/>
                </a:cubicBezTo>
                <a:cubicBezTo>
                  <a:pt x="451" y="236"/>
                  <a:pt x="456" y="230"/>
                  <a:pt x="464" y="221"/>
                </a:cubicBezTo>
                <a:cubicBezTo>
                  <a:pt x="473" y="211"/>
                  <a:pt x="478" y="203"/>
                  <a:pt x="481" y="199"/>
                </a:cubicBezTo>
                <a:cubicBezTo>
                  <a:pt x="491" y="199"/>
                  <a:pt x="491" y="199"/>
                  <a:pt x="491" y="199"/>
                </a:cubicBezTo>
                <a:cubicBezTo>
                  <a:pt x="500" y="199"/>
                  <a:pt x="500" y="199"/>
                  <a:pt x="500" y="199"/>
                </a:cubicBezTo>
                <a:cubicBezTo>
                  <a:pt x="503" y="203"/>
                  <a:pt x="509" y="211"/>
                  <a:pt x="517" y="221"/>
                </a:cubicBezTo>
                <a:cubicBezTo>
                  <a:pt x="525" y="230"/>
                  <a:pt x="530" y="236"/>
                  <a:pt x="531" y="236"/>
                </a:cubicBezTo>
                <a:cubicBezTo>
                  <a:pt x="532" y="236"/>
                  <a:pt x="545" y="228"/>
                  <a:pt x="571" y="213"/>
                </a:cubicBezTo>
                <a:cubicBezTo>
                  <a:pt x="572" y="211"/>
                  <a:pt x="572" y="211"/>
                  <a:pt x="572" y="211"/>
                </a:cubicBezTo>
                <a:cubicBezTo>
                  <a:pt x="572" y="205"/>
                  <a:pt x="567" y="191"/>
                  <a:pt x="556" y="167"/>
                </a:cubicBezTo>
                <a:cubicBezTo>
                  <a:pt x="560" y="161"/>
                  <a:pt x="563" y="156"/>
                  <a:pt x="566" y="150"/>
                </a:cubicBezTo>
                <a:cubicBezTo>
                  <a:pt x="597" y="147"/>
                  <a:pt x="613" y="143"/>
                  <a:pt x="613" y="140"/>
                </a:cubicBezTo>
                <a:cubicBezTo>
                  <a:pt x="613" y="95"/>
                  <a:pt x="613" y="95"/>
                  <a:pt x="613" y="95"/>
                </a:cubicBezTo>
                <a:cubicBezTo>
                  <a:pt x="613" y="92"/>
                  <a:pt x="597" y="89"/>
                  <a:pt x="566" y="86"/>
                </a:cubicBezTo>
                <a:close/>
                <a:moveTo>
                  <a:pt x="566" y="412"/>
                </a:moveTo>
                <a:cubicBezTo>
                  <a:pt x="563" y="406"/>
                  <a:pt x="560" y="401"/>
                  <a:pt x="556" y="396"/>
                </a:cubicBezTo>
                <a:cubicBezTo>
                  <a:pt x="567" y="372"/>
                  <a:pt x="572" y="357"/>
                  <a:pt x="572" y="352"/>
                </a:cubicBezTo>
                <a:cubicBezTo>
                  <a:pt x="571" y="349"/>
                  <a:pt x="571" y="349"/>
                  <a:pt x="571" y="349"/>
                </a:cubicBezTo>
                <a:cubicBezTo>
                  <a:pt x="546" y="335"/>
                  <a:pt x="532" y="327"/>
                  <a:pt x="531" y="327"/>
                </a:cubicBezTo>
                <a:cubicBezTo>
                  <a:pt x="530" y="328"/>
                  <a:pt x="530" y="328"/>
                  <a:pt x="530" y="328"/>
                </a:cubicBezTo>
                <a:cubicBezTo>
                  <a:pt x="521" y="336"/>
                  <a:pt x="511" y="348"/>
                  <a:pt x="500" y="363"/>
                </a:cubicBezTo>
                <a:cubicBezTo>
                  <a:pt x="491" y="363"/>
                  <a:pt x="491" y="363"/>
                  <a:pt x="491" y="363"/>
                </a:cubicBezTo>
                <a:cubicBezTo>
                  <a:pt x="481" y="363"/>
                  <a:pt x="481" y="363"/>
                  <a:pt x="481" y="363"/>
                </a:cubicBezTo>
                <a:cubicBezTo>
                  <a:pt x="478" y="359"/>
                  <a:pt x="473" y="352"/>
                  <a:pt x="464" y="342"/>
                </a:cubicBezTo>
                <a:cubicBezTo>
                  <a:pt x="456" y="332"/>
                  <a:pt x="451" y="327"/>
                  <a:pt x="450" y="327"/>
                </a:cubicBezTo>
                <a:cubicBezTo>
                  <a:pt x="449" y="327"/>
                  <a:pt x="446" y="329"/>
                  <a:pt x="440" y="332"/>
                </a:cubicBezTo>
                <a:cubicBezTo>
                  <a:pt x="434" y="336"/>
                  <a:pt x="428" y="339"/>
                  <a:pt x="421" y="343"/>
                </a:cubicBezTo>
                <a:cubicBezTo>
                  <a:pt x="415" y="347"/>
                  <a:pt x="411" y="349"/>
                  <a:pt x="410" y="349"/>
                </a:cubicBezTo>
                <a:cubicBezTo>
                  <a:pt x="409" y="352"/>
                  <a:pt x="409" y="352"/>
                  <a:pt x="409" y="352"/>
                </a:cubicBezTo>
                <a:cubicBezTo>
                  <a:pt x="409" y="357"/>
                  <a:pt x="414" y="372"/>
                  <a:pt x="425" y="396"/>
                </a:cubicBezTo>
                <a:cubicBezTo>
                  <a:pt x="422" y="401"/>
                  <a:pt x="418" y="406"/>
                  <a:pt x="416" y="412"/>
                </a:cubicBezTo>
                <a:cubicBezTo>
                  <a:pt x="384" y="415"/>
                  <a:pt x="368" y="419"/>
                  <a:pt x="368" y="422"/>
                </a:cubicBezTo>
                <a:cubicBezTo>
                  <a:pt x="368" y="467"/>
                  <a:pt x="368" y="467"/>
                  <a:pt x="368" y="467"/>
                </a:cubicBezTo>
                <a:cubicBezTo>
                  <a:pt x="368" y="470"/>
                  <a:pt x="384" y="474"/>
                  <a:pt x="416" y="477"/>
                </a:cubicBezTo>
                <a:cubicBezTo>
                  <a:pt x="418" y="482"/>
                  <a:pt x="421" y="488"/>
                  <a:pt x="425" y="493"/>
                </a:cubicBezTo>
                <a:cubicBezTo>
                  <a:pt x="414" y="517"/>
                  <a:pt x="409" y="532"/>
                  <a:pt x="409" y="537"/>
                </a:cubicBezTo>
                <a:cubicBezTo>
                  <a:pt x="410" y="540"/>
                  <a:pt x="410" y="540"/>
                  <a:pt x="410" y="540"/>
                </a:cubicBezTo>
                <a:cubicBezTo>
                  <a:pt x="436" y="555"/>
                  <a:pt x="449" y="562"/>
                  <a:pt x="450" y="562"/>
                </a:cubicBezTo>
                <a:cubicBezTo>
                  <a:pt x="451" y="562"/>
                  <a:pt x="456" y="557"/>
                  <a:pt x="464" y="547"/>
                </a:cubicBezTo>
                <a:cubicBezTo>
                  <a:pt x="473" y="537"/>
                  <a:pt x="478" y="530"/>
                  <a:pt x="481" y="526"/>
                </a:cubicBezTo>
                <a:cubicBezTo>
                  <a:pt x="491" y="526"/>
                  <a:pt x="491" y="526"/>
                  <a:pt x="491" y="526"/>
                </a:cubicBezTo>
                <a:cubicBezTo>
                  <a:pt x="500" y="526"/>
                  <a:pt x="500" y="526"/>
                  <a:pt x="500" y="526"/>
                </a:cubicBezTo>
                <a:cubicBezTo>
                  <a:pt x="503" y="530"/>
                  <a:pt x="509" y="537"/>
                  <a:pt x="517" y="547"/>
                </a:cubicBezTo>
                <a:cubicBezTo>
                  <a:pt x="525" y="557"/>
                  <a:pt x="530" y="562"/>
                  <a:pt x="531" y="562"/>
                </a:cubicBezTo>
                <a:cubicBezTo>
                  <a:pt x="532" y="562"/>
                  <a:pt x="545" y="555"/>
                  <a:pt x="571" y="540"/>
                </a:cubicBezTo>
                <a:cubicBezTo>
                  <a:pt x="572" y="537"/>
                  <a:pt x="572" y="537"/>
                  <a:pt x="572" y="537"/>
                </a:cubicBezTo>
                <a:cubicBezTo>
                  <a:pt x="572" y="532"/>
                  <a:pt x="567" y="517"/>
                  <a:pt x="556" y="493"/>
                </a:cubicBezTo>
                <a:cubicBezTo>
                  <a:pt x="560" y="488"/>
                  <a:pt x="563" y="482"/>
                  <a:pt x="566" y="477"/>
                </a:cubicBezTo>
                <a:cubicBezTo>
                  <a:pt x="597" y="474"/>
                  <a:pt x="613" y="470"/>
                  <a:pt x="613" y="467"/>
                </a:cubicBezTo>
                <a:cubicBezTo>
                  <a:pt x="613" y="422"/>
                  <a:pt x="613" y="422"/>
                  <a:pt x="613" y="422"/>
                </a:cubicBezTo>
                <a:cubicBezTo>
                  <a:pt x="613" y="419"/>
                  <a:pt x="597" y="415"/>
                  <a:pt x="566" y="412"/>
                </a:cubicBezTo>
                <a:close/>
                <a:moveTo>
                  <a:pt x="407" y="246"/>
                </a:moveTo>
                <a:cubicBezTo>
                  <a:pt x="401" y="243"/>
                  <a:pt x="401" y="243"/>
                  <a:pt x="401" y="243"/>
                </a:cubicBezTo>
                <a:cubicBezTo>
                  <a:pt x="353" y="235"/>
                  <a:pt x="353" y="235"/>
                  <a:pt x="353" y="235"/>
                </a:cubicBezTo>
                <a:cubicBezTo>
                  <a:pt x="350" y="228"/>
                  <a:pt x="347" y="219"/>
                  <a:pt x="342" y="209"/>
                </a:cubicBezTo>
                <a:cubicBezTo>
                  <a:pt x="345" y="204"/>
                  <a:pt x="350" y="198"/>
                  <a:pt x="356" y="190"/>
                </a:cubicBezTo>
                <a:cubicBezTo>
                  <a:pt x="363" y="182"/>
                  <a:pt x="367" y="176"/>
                  <a:pt x="370" y="173"/>
                </a:cubicBezTo>
                <a:cubicBezTo>
                  <a:pt x="372" y="167"/>
                  <a:pt x="372" y="167"/>
                  <a:pt x="372" y="167"/>
                </a:cubicBezTo>
                <a:cubicBezTo>
                  <a:pt x="372" y="161"/>
                  <a:pt x="357" y="144"/>
                  <a:pt x="326" y="116"/>
                </a:cubicBezTo>
                <a:cubicBezTo>
                  <a:pt x="319" y="113"/>
                  <a:pt x="319" y="113"/>
                  <a:pt x="319" y="113"/>
                </a:cubicBezTo>
                <a:cubicBezTo>
                  <a:pt x="313" y="115"/>
                  <a:pt x="313" y="115"/>
                  <a:pt x="313" y="115"/>
                </a:cubicBezTo>
                <a:cubicBezTo>
                  <a:pt x="275" y="144"/>
                  <a:pt x="275" y="144"/>
                  <a:pt x="275" y="144"/>
                </a:cubicBezTo>
                <a:cubicBezTo>
                  <a:pt x="267" y="139"/>
                  <a:pt x="259" y="136"/>
                  <a:pt x="251" y="134"/>
                </a:cubicBezTo>
                <a:cubicBezTo>
                  <a:pt x="244" y="85"/>
                  <a:pt x="244" y="85"/>
                  <a:pt x="244" y="85"/>
                </a:cubicBezTo>
                <a:cubicBezTo>
                  <a:pt x="241" y="79"/>
                  <a:pt x="241" y="79"/>
                  <a:pt x="241" y="79"/>
                </a:cubicBezTo>
                <a:cubicBezTo>
                  <a:pt x="234" y="77"/>
                  <a:pt x="234" y="77"/>
                  <a:pt x="234" y="77"/>
                </a:cubicBezTo>
                <a:cubicBezTo>
                  <a:pt x="175" y="77"/>
                  <a:pt x="175" y="77"/>
                  <a:pt x="175" y="77"/>
                </a:cubicBezTo>
                <a:cubicBezTo>
                  <a:pt x="170" y="77"/>
                  <a:pt x="167" y="79"/>
                  <a:pt x="165" y="85"/>
                </a:cubicBezTo>
                <a:cubicBezTo>
                  <a:pt x="163" y="94"/>
                  <a:pt x="160" y="111"/>
                  <a:pt x="158" y="134"/>
                </a:cubicBezTo>
                <a:cubicBezTo>
                  <a:pt x="149" y="137"/>
                  <a:pt x="141" y="140"/>
                  <a:pt x="134" y="144"/>
                </a:cubicBezTo>
                <a:cubicBezTo>
                  <a:pt x="97" y="115"/>
                  <a:pt x="97" y="115"/>
                  <a:pt x="97" y="115"/>
                </a:cubicBezTo>
                <a:cubicBezTo>
                  <a:pt x="90" y="113"/>
                  <a:pt x="90" y="113"/>
                  <a:pt x="90" y="113"/>
                </a:cubicBezTo>
                <a:cubicBezTo>
                  <a:pt x="86" y="113"/>
                  <a:pt x="78" y="119"/>
                  <a:pt x="65" y="132"/>
                </a:cubicBezTo>
                <a:cubicBezTo>
                  <a:pt x="52" y="144"/>
                  <a:pt x="43" y="154"/>
                  <a:pt x="39" y="160"/>
                </a:cubicBezTo>
                <a:cubicBezTo>
                  <a:pt x="37" y="167"/>
                  <a:pt x="37" y="167"/>
                  <a:pt x="37" y="167"/>
                </a:cubicBezTo>
                <a:cubicBezTo>
                  <a:pt x="39" y="173"/>
                  <a:pt x="39" y="173"/>
                  <a:pt x="39" y="173"/>
                </a:cubicBezTo>
                <a:cubicBezTo>
                  <a:pt x="51" y="187"/>
                  <a:pt x="60" y="199"/>
                  <a:pt x="68" y="210"/>
                </a:cubicBezTo>
                <a:cubicBezTo>
                  <a:pt x="63" y="218"/>
                  <a:pt x="60" y="226"/>
                  <a:pt x="57" y="234"/>
                </a:cubicBezTo>
                <a:cubicBezTo>
                  <a:pt x="8" y="242"/>
                  <a:pt x="8" y="242"/>
                  <a:pt x="8" y="242"/>
                </a:cubicBezTo>
                <a:cubicBezTo>
                  <a:pt x="3" y="245"/>
                  <a:pt x="3" y="245"/>
                  <a:pt x="3" y="245"/>
                </a:cubicBezTo>
                <a:cubicBezTo>
                  <a:pt x="0" y="251"/>
                  <a:pt x="0" y="251"/>
                  <a:pt x="0" y="251"/>
                </a:cubicBezTo>
                <a:cubicBezTo>
                  <a:pt x="0" y="310"/>
                  <a:pt x="0" y="310"/>
                  <a:pt x="0" y="310"/>
                </a:cubicBezTo>
                <a:cubicBezTo>
                  <a:pt x="3" y="316"/>
                  <a:pt x="3" y="316"/>
                  <a:pt x="3" y="316"/>
                </a:cubicBezTo>
                <a:cubicBezTo>
                  <a:pt x="8" y="319"/>
                  <a:pt x="8" y="319"/>
                  <a:pt x="8" y="319"/>
                </a:cubicBezTo>
                <a:cubicBezTo>
                  <a:pt x="57" y="327"/>
                  <a:pt x="57" y="327"/>
                  <a:pt x="57" y="327"/>
                </a:cubicBezTo>
                <a:cubicBezTo>
                  <a:pt x="59" y="335"/>
                  <a:pt x="63" y="344"/>
                  <a:pt x="68" y="353"/>
                </a:cubicBezTo>
                <a:cubicBezTo>
                  <a:pt x="64" y="358"/>
                  <a:pt x="59" y="364"/>
                  <a:pt x="53" y="373"/>
                </a:cubicBezTo>
                <a:cubicBezTo>
                  <a:pt x="46" y="381"/>
                  <a:pt x="42" y="387"/>
                  <a:pt x="40" y="390"/>
                </a:cubicBezTo>
                <a:cubicBezTo>
                  <a:pt x="37" y="396"/>
                  <a:pt x="37" y="396"/>
                  <a:pt x="37" y="396"/>
                </a:cubicBezTo>
                <a:cubicBezTo>
                  <a:pt x="37" y="401"/>
                  <a:pt x="53" y="418"/>
                  <a:pt x="83" y="447"/>
                </a:cubicBezTo>
                <a:cubicBezTo>
                  <a:pt x="90" y="449"/>
                  <a:pt x="90" y="449"/>
                  <a:pt x="90" y="449"/>
                </a:cubicBezTo>
                <a:cubicBezTo>
                  <a:pt x="97" y="447"/>
                  <a:pt x="97" y="447"/>
                  <a:pt x="97" y="447"/>
                </a:cubicBezTo>
                <a:cubicBezTo>
                  <a:pt x="134" y="419"/>
                  <a:pt x="134" y="419"/>
                  <a:pt x="134" y="419"/>
                </a:cubicBezTo>
                <a:cubicBezTo>
                  <a:pt x="143" y="423"/>
                  <a:pt x="151" y="426"/>
                  <a:pt x="158" y="429"/>
                </a:cubicBezTo>
                <a:cubicBezTo>
                  <a:pt x="165" y="477"/>
                  <a:pt x="165" y="477"/>
                  <a:pt x="165" y="477"/>
                </a:cubicBezTo>
                <a:cubicBezTo>
                  <a:pt x="169" y="483"/>
                  <a:pt x="169" y="483"/>
                  <a:pt x="169" y="483"/>
                </a:cubicBezTo>
                <a:cubicBezTo>
                  <a:pt x="175" y="485"/>
                  <a:pt x="175" y="485"/>
                  <a:pt x="175" y="485"/>
                </a:cubicBezTo>
                <a:cubicBezTo>
                  <a:pt x="234" y="485"/>
                  <a:pt x="234" y="485"/>
                  <a:pt x="234" y="485"/>
                </a:cubicBezTo>
                <a:cubicBezTo>
                  <a:pt x="239" y="485"/>
                  <a:pt x="242" y="483"/>
                  <a:pt x="244" y="478"/>
                </a:cubicBezTo>
                <a:cubicBezTo>
                  <a:pt x="247" y="468"/>
                  <a:pt x="249" y="451"/>
                  <a:pt x="251" y="428"/>
                </a:cubicBezTo>
                <a:cubicBezTo>
                  <a:pt x="260" y="426"/>
                  <a:pt x="268" y="422"/>
                  <a:pt x="276" y="418"/>
                </a:cubicBezTo>
                <a:cubicBezTo>
                  <a:pt x="313" y="447"/>
                  <a:pt x="313" y="447"/>
                  <a:pt x="313" y="447"/>
                </a:cubicBezTo>
                <a:cubicBezTo>
                  <a:pt x="319" y="449"/>
                  <a:pt x="319" y="449"/>
                  <a:pt x="319" y="449"/>
                </a:cubicBezTo>
                <a:cubicBezTo>
                  <a:pt x="323" y="449"/>
                  <a:pt x="332" y="443"/>
                  <a:pt x="344" y="430"/>
                </a:cubicBezTo>
                <a:cubicBezTo>
                  <a:pt x="357" y="418"/>
                  <a:pt x="366" y="408"/>
                  <a:pt x="371" y="402"/>
                </a:cubicBezTo>
                <a:cubicBezTo>
                  <a:pt x="373" y="396"/>
                  <a:pt x="373" y="396"/>
                  <a:pt x="373" y="396"/>
                </a:cubicBezTo>
                <a:cubicBezTo>
                  <a:pt x="371" y="389"/>
                  <a:pt x="371" y="389"/>
                  <a:pt x="371" y="389"/>
                </a:cubicBezTo>
                <a:cubicBezTo>
                  <a:pt x="359" y="375"/>
                  <a:pt x="349" y="363"/>
                  <a:pt x="342" y="353"/>
                </a:cubicBezTo>
                <a:cubicBezTo>
                  <a:pt x="346" y="344"/>
                  <a:pt x="350" y="336"/>
                  <a:pt x="352" y="328"/>
                </a:cubicBezTo>
                <a:cubicBezTo>
                  <a:pt x="402" y="321"/>
                  <a:pt x="402" y="321"/>
                  <a:pt x="402" y="321"/>
                </a:cubicBezTo>
                <a:cubicBezTo>
                  <a:pt x="407" y="317"/>
                  <a:pt x="407" y="317"/>
                  <a:pt x="407" y="317"/>
                </a:cubicBezTo>
                <a:cubicBezTo>
                  <a:pt x="409" y="311"/>
                  <a:pt x="409" y="311"/>
                  <a:pt x="409" y="311"/>
                </a:cubicBezTo>
                <a:cubicBezTo>
                  <a:pt x="409" y="252"/>
                  <a:pt x="409" y="252"/>
                  <a:pt x="409" y="252"/>
                </a:cubicBezTo>
                <a:lnTo>
                  <a:pt x="407" y="246"/>
                </a:lnTo>
                <a:close/>
                <a:moveTo>
                  <a:pt x="520" y="147"/>
                </a:moveTo>
                <a:cubicBezTo>
                  <a:pt x="512" y="155"/>
                  <a:pt x="502" y="159"/>
                  <a:pt x="491" y="159"/>
                </a:cubicBezTo>
                <a:cubicBezTo>
                  <a:pt x="479" y="159"/>
                  <a:pt x="470" y="155"/>
                  <a:pt x="462" y="147"/>
                </a:cubicBezTo>
                <a:cubicBezTo>
                  <a:pt x="454" y="139"/>
                  <a:pt x="450" y="129"/>
                  <a:pt x="450" y="118"/>
                </a:cubicBezTo>
                <a:cubicBezTo>
                  <a:pt x="450" y="107"/>
                  <a:pt x="454" y="97"/>
                  <a:pt x="462" y="89"/>
                </a:cubicBezTo>
                <a:cubicBezTo>
                  <a:pt x="470" y="81"/>
                  <a:pt x="480" y="77"/>
                  <a:pt x="491" y="77"/>
                </a:cubicBezTo>
                <a:cubicBezTo>
                  <a:pt x="502" y="77"/>
                  <a:pt x="511" y="81"/>
                  <a:pt x="519" y="89"/>
                </a:cubicBezTo>
                <a:cubicBezTo>
                  <a:pt x="527" y="97"/>
                  <a:pt x="531" y="107"/>
                  <a:pt x="531" y="118"/>
                </a:cubicBezTo>
                <a:cubicBezTo>
                  <a:pt x="531" y="129"/>
                  <a:pt x="527" y="139"/>
                  <a:pt x="520" y="147"/>
                </a:cubicBezTo>
                <a:close/>
                <a:moveTo>
                  <a:pt x="520" y="473"/>
                </a:moveTo>
                <a:cubicBezTo>
                  <a:pt x="512" y="481"/>
                  <a:pt x="502" y="485"/>
                  <a:pt x="491" y="485"/>
                </a:cubicBezTo>
                <a:cubicBezTo>
                  <a:pt x="479" y="485"/>
                  <a:pt x="470" y="481"/>
                  <a:pt x="462" y="473"/>
                </a:cubicBezTo>
                <a:cubicBezTo>
                  <a:pt x="454" y="465"/>
                  <a:pt x="450" y="456"/>
                  <a:pt x="450" y="445"/>
                </a:cubicBezTo>
                <a:cubicBezTo>
                  <a:pt x="450" y="433"/>
                  <a:pt x="454" y="424"/>
                  <a:pt x="462" y="416"/>
                </a:cubicBezTo>
                <a:cubicBezTo>
                  <a:pt x="470" y="408"/>
                  <a:pt x="480" y="404"/>
                  <a:pt x="491" y="404"/>
                </a:cubicBezTo>
                <a:cubicBezTo>
                  <a:pt x="502" y="404"/>
                  <a:pt x="511" y="408"/>
                  <a:pt x="519" y="416"/>
                </a:cubicBezTo>
                <a:cubicBezTo>
                  <a:pt x="527" y="424"/>
                  <a:pt x="531" y="433"/>
                  <a:pt x="531" y="445"/>
                </a:cubicBezTo>
                <a:cubicBezTo>
                  <a:pt x="531" y="456"/>
                  <a:pt x="527" y="465"/>
                  <a:pt x="520" y="473"/>
                </a:cubicBezTo>
                <a:close/>
                <a:moveTo>
                  <a:pt x="205" y="363"/>
                </a:moveTo>
                <a:cubicBezTo>
                  <a:pt x="182" y="363"/>
                  <a:pt x="163" y="355"/>
                  <a:pt x="147" y="339"/>
                </a:cubicBezTo>
                <a:cubicBezTo>
                  <a:pt x="131" y="323"/>
                  <a:pt x="123" y="304"/>
                  <a:pt x="123" y="281"/>
                </a:cubicBezTo>
                <a:cubicBezTo>
                  <a:pt x="123" y="259"/>
                  <a:pt x="131" y="239"/>
                  <a:pt x="147" y="223"/>
                </a:cubicBezTo>
                <a:cubicBezTo>
                  <a:pt x="163" y="207"/>
                  <a:pt x="182" y="199"/>
                  <a:pt x="205" y="199"/>
                </a:cubicBezTo>
                <a:cubicBezTo>
                  <a:pt x="227" y="199"/>
                  <a:pt x="247" y="207"/>
                  <a:pt x="262" y="223"/>
                </a:cubicBezTo>
                <a:cubicBezTo>
                  <a:pt x="278" y="239"/>
                  <a:pt x="286" y="259"/>
                  <a:pt x="286" y="281"/>
                </a:cubicBezTo>
                <a:cubicBezTo>
                  <a:pt x="286" y="304"/>
                  <a:pt x="278" y="323"/>
                  <a:pt x="262" y="339"/>
                </a:cubicBezTo>
                <a:cubicBezTo>
                  <a:pt x="247" y="355"/>
                  <a:pt x="227" y="363"/>
                  <a:pt x="205" y="363"/>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70" name="TextBox 69"/>
          <p:cNvSpPr txBox="1"/>
          <p:nvPr/>
        </p:nvSpPr>
        <p:spPr>
          <a:xfrm>
            <a:off x="11766550" y="6340617"/>
            <a:ext cx="428625" cy="369332"/>
          </a:xfrm>
          <a:prstGeom prst="rect">
            <a:avLst/>
          </a:prstGeom>
          <a:noFill/>
        </p:spPr>
        <p:txBody>
          <a:bodyPr wrap="square" rtlCol="0">
            <a:spAutoFit/>
          </a:bodyPr>
          <a:lstStyle/>
          <a:p>
            <a:r>
              <a:rPr lang="en-CA" dirty="0">
                <a:latin typeface="HelveticaNeueLT Std Cn" panose="020B0506030502030204"/>
              </a:rPr>
              <a:t>4</a:t>
            </a:r>
          </a:p>
        </p:txBody>
      </p:sp>
    </p:spTree>
    <p:extLst>
      <p:ext uri="{BB962C8B-B14F-4D97-AF65-F5344CB8AC3E}">
        <p14:creationId xmlns:p14="http://schemas.microsoft.com/office/powerpoint/2010/main" val="889536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Utilising </a:t>
            </a:r>
            <a:r>
              <a:rPr lang="en-CA" dirty="0"/>
              <a:t>Disruptive Digital </a:t>
            </a:r>
            <a:r>
              <a:rPr lang="en-CA" dirty="0" smtClean="0"/>
              <a:t>Technologies</a:t>
            </a:r>
            <a:endParaRPr lang="en-CA" dirty="0"/>
          </a:p>
        </p:txBody>
      </p:sp>
      <p:pic>
        <p:nvPicPr>
          <p:cNvPr id="1028" name="Picture 4" descr="Image result for canada fl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319" y="1784490"/>
            <a:ext cx="1429200" cy="7146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164319" y="206246"/>
            <a:ext cx="542925" cy="1323439"/>
          </a:xfrm>
          <a:prstGeom prst="rect">
            <a:avLst/>
          </a:prstGeom>
          <a:noFill/>
        </p:spPr>
        <p:txBody>
          <a:bodyPr wrap="square" rtlCol="0">
            <a:spAutoFit/>
          </a:bodyPr>
          <a:lstStyle/>
          <a:p>
            <a:r>
              <a:rPr lang="en-CA" sz="8000" dirty="0" smtClean="0">
                <a:solidFill>
                  <a:srgbClr val="29889C"/>
                </a:solidFill>
                <a:latin typeface="HelveticaNeueLT Std Cn" panose="020B0506030502030204"/>
              </a:rPr>
              <a:t>1</a:t>
            </a:r>
            <a:endParaRPr lang="en-CA" sz="8000" dirty="0">
              <a:solidFill>
                <a:srgbClr val="29889C"/>
              </a:solidFill>
              <a:latin typeface="HelveticaNeueLT Std Cn" panose="020B0506030502030204"/>
            </a:endParaRPr>
          </a:p>
        </p:txBody>
      </p:sp>
      <p:graphicFrame>
        <p:nvGraphicFramePr>
          <p:cNvPr id="46" name="Chart 45"/>
          <p:cNvGraphicFramePr/>
          <p:nvPr>
            <p:extLst>
              <p:ext uri="{D42A27DB-BD31-4B8C-83A1-F6EECF244321}">
                <p14:modId xmlns:p14="http://schemas.microsoft.com/office/powerpoint/2010/main" val="35116564"/>
              </p:ext>
            </p:extLst>
          </p:nvPr>
        </p:nvGraphicFramePr>
        <p:xfrm>
          <a:off x="147663" y="2649093"/>
          <a:ext cx="3237279" cy="332780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962630" y="4152338"/>
            <a:ext cx="1652533" cy="338554"/>
          </a:xfrm>
          <a:prstGeom prst="rect">
            <a:avLst/>
          </a:prstGeom>
          <a:noFill/>
        </p:spPr>
        <p:txBody>
          <a:bodyPr wrap="square" rtlCol="0">
            <a:spAutoFit/>
          </a:bodyPr>
          <a:lstStyle/>
          <a:p>
            <a:pPr algn="ctr"/>
            <a:r>
              <a:rPr lang="en-CA" sz="1600" dirty="0" smtClean="0">
                <a:latin typeface="HelveticaNeueLT Std Cn" panose="020B0506030502030204"/>
              </a:rPr>
              <a:t>Investments in AI</a:t>
            </a:r>
            <a:endParaRPr lang="en-CA" sz="1600" dirty="0">
              <a:latin typeface="HelveticaNeueLT Std Cn" panose="020B0506030502030204"/>
            </a:endParaRPr>
          </a:p>
        </p:txBody>
      </p:sp>
      <p:sp>
        <p:nvSpPr>
          <p:cNvPr id="10" name="Rectangle 9"/>
          <p:cNvSpPr/>
          <p:nvPr/>
        </p:nvSpPr>
        <p:spPr>
          <a:xfrm>
            <a:off x="2106168" y="1809894"/>
            <a:ext cx="9315370" cy="646331"/>
          </a:xfrm>
          <a:prstGeom prst="rect">
            <a:avLst/>
          </a:prstGeom>
        </p:spPr>
        <p:txBody>
          <a:bodyPr wrap="square">
            <a:spAutoFit/>
          </a:bodyPr>
          <a:lstStyle/>
          <a:p>
            <a:r>
              <a:rPr lang="en-CA" dirty="0" smtClean="0">
                <a:latin typeface="HelveticaNeueLT Std Cn" panose="020B0506030502030204"/>
              </a:rPr>
              <a:t>The Government of Canada </a:t>
            </a:r>
            <a:r>
              <a:rPr lang="en-CA" dirty="0">
                <a:latin typeface="HelveticaNeueLT Std Cn" panose="020B0506030502030204"/>
              </a:rPr>
              <a:t>is strategically </a:t>
            </a:r>
            <a:r>
              <a:rPr lang="en-CA" dirty="0" smtClean="0">
                <a:latin typeface="HelveticaNeueLT Std Cn" panose="020B0506030502030204"/>
              </a:rPr>
              <a:t>investing </a:t>
            </a:r>
            <a:r>
              <a:rPr lang="en-CA" dirty="0">
                <a:latin typeface="HelveticaNeueLT Std Cn" panose="020B0506030502030204"/>
              </a:rPr>
              <a:t>in the </a:t>
            </a:r>
            <a:r>
              <a:rPr lang="en-CA" dirty="0" smtClean="0">
                <a:latin typeface="HelveticaNeueLT Std Cn" panose="020B0506030502030204"/>
              </a:rPr>
              <a:t>development and standardization </a:t>
            </a:r>
            <a:r>
              <a:rPr lang="en-CA" dirty="0">
                <a:latin typeface="HelveticaNeueLT Std Cn" panose="020B0506030502030204"/>
              </a:rPr>
              <a:t>of </a:t>
            </a:r>
            <a:r>
              <a:rPr lang="en-CA" dirty="0" smtClean="0">
                <a:latin typeface="HelveticaNeueLT Std Cn" panose="020B0506030502030204"/>
              </a:rPr>
              <a:t>artificial intelligence and machine learning, a </a:t>
            </a:r>
            <a:r>
              <a:rPr lang="en-CA" dirty="0">
                <a:latin typeface="HelveticaNeueLT Std Cn" panose="020B0506030502030204"/>
              </a:rPr>
              <a:t>key component of efficient and effective service </a:t>
            </a:r>
            <a:r>
              <a:rPr lang="en-CA" dirty="0" smtClean="0">
                <a:latin typeface="HelveticaNeueLT Std Cn" panose="020B0506030502030204"/>
              </a:rPr>
              <a:t>delivery. </a:t>
            </a:r>
            <a:endParaRPr lang="en-CA" dirty="0">
              <a:latin typeface="HelveticaNeueLT Std Cn" panose="020B0506030502030204"/>
            </a:endParaRPr>
          </a:p>
        </p:txBody>
      </p:sp>
      <p:sp>
        <p:nvSpPr>
          <p:cNvPr id="12" name="TextBox 11"/>
          <p:cNvSpPr txBox="1"/>
          <p:nvPr/>
        </p:nvSpPr>
        <p:spPr>
          <a:xfrm>
            <a:off x="11766550" y="6340617"/>
            <a:ext cx="428625" cy="369332"/>
          </a:xfrm>
          <a:prstGeom prst="rect">
            <a:avLst/>
          </a:prstGeom>
          <a:noFill/>
        </p:spPr>
        <p:txBody>
          <a:bodyPr wrap="square" rtlCol="0">
            <a:spAutoFit/>
          </a:bodyPr>
          <a:lstStyle/>
          <a:p>
            <a:r>
              <a:rPr lang="en-CA" dirty="0">
                <a:latin typeface="HelveticaNeueLT Std Cn" panose="020B0506030502030204"/>
              </a:rPr>
              <a:t>5</a:t>
            </a:r>
          </a:p>
        </p:txBody>
      </p:sp>
      <p:grpSp>
        <p:nvGrpSpPr>
          <p:cNvPr id="16" name="Group 15"/>
          <p:cNvGrpSpPr/>
          <p:nvPr/>
        </p:nvGrpSpPr>
        <p:grpSpPr>
          <a:xfrm>
            <a:off x="4199909" y="3029475"/>
            <a:ext cx="4217054" cy="2522724"/>
            <a:chOff x="4267934" y="2939814"/>
            <a:chExt cx="4217054" cy="2522724"/>
          </a:xfrm>
        </p:grpSpPr>
        <p:sp>
          <p:nvSpPr>
            <p:cNvPr id="23" name="Rectangle 22"/>
            <p:cNvSpPr/>
            <p:nvPr/>
          </p:nvSpPr>
          <p:spPr>
            <a:xfrm>
              <a:off x="4267934" y="2939814"/>
              <a:ext cx="4177030" cy="2522724"/>
            </a:xfrm>
            <a:prstGeom prst="rect">
              <a:avLst/>
            </a:prstGeom>
            <a:noFill/>
            <a:ln w="31750">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4304264" y="4234233"/>
              <a:ext cx="4176111" cy="338554"/>
            </a:xfrm>
            <a:prstGeom prst="rect">
              <a:avLst/>
            </a:prstGeom>
          </p:spPr>
          <p:txBody>
            <a:bodyPr wrap="square">
              <a:spAutoFit/>
            </a:bodyPr>
            <a:lstStyle/>
            <a:p>
              <a:pPr marL="285750" indent="-285750" algn="ctr">
                <a:buFont typeface="Arial" panose="020B0604020202020204" pitchFamily="34" charset="0"/>
                <a:buChar char="•"/>
              </a:pPr>
              <a:r>
                <a:rPr lang="en-CA" sz="1600" dirty="0" smtClean="0">
                  <a:latin typeface="HelveticaNeueLT Std Cn" panose="020B0506030502030204" pitchFamily="34" charset="0"/>
                </a:rPr>
                <a:t>Directive </a:t>
              </a:r>
              <a:r>
                <a:rPr lang="en-CA" sz="1600" dirty="0">
                  <a:latin typeface="HelveticaNeueLT Std Cn" panose="020B0506030502030204" pitchFamily="34" charset="0"/>
                </a:rPr>
                <a:t>on Automated </a:t>
              </a:r>
              <a:r>
                <a:rPr lang="en-CA" sz="1600" dirty="0" smtClean="0">
                  <a:latin typeface="HelveticaNeueLT Std Cn" panose="020B0506030502030204" pitchFamily="34" charset="0"/>
                </a:rPr>
                <a:t>Decision-Making</a:t>
              </a:r>
              <a:endParaRPr lang="en-CA" sz="1600" dirty="0">
                <a:latin typeface="HelveticaNeueLT Std Cn" panose="020B0506030502030204" pitchFamily="34" charset="0"/>
              </a:endParaRPr>
            </a:p>
          </p:txBody>
        </p:sp>
        <p:sp>
          <p:nvSpPr>
            <p:cNvPr id="21" name="Rectangle 20"/>
            <p:cNvSpPr/>
            <p:nvPr/>
          </p:nvSpPr>
          <p:spPr>
            <a:xfrm>
              <a:off x="4346328" y="4695103"/>
              <a:ext cx="3689633" cy="338554"/>
            </a:xfrm>
            <a:prstGeom prst="rect">
              <a:avLst/>
            </a:prstGeom>
          </p:spPr>
          <p:txBody>
            <a:bodyPr wrap="square">
              <a:spAutoFit/>
            </a:bodyPr>
            <a:lstStyle/>
            <a:p>
              <a:pPr marL="285750" indent="-285750" algn="ctr">
                <a:buFont typeface="Arial" panose="020B0604020202020204" pitchFamily="34" charset="0"/>
                <a:buChar char="•"/>
              </a:pPr>
              <a:r>
                <a:rPr lang="en-CA" sz="1600" dirty="0">
                  <a:latin typeface="HelveticaNeueLT Std Cn" panose="020B0506030502030204" pitchFamily="34" charset="0"/>
                </a:rPr>
                <a:t>The Algorithmic Impact Assessment </a:t>
              </a:r>
            </a:p>
          </p:txBody>
        </p:sp>
        <p:sp>
          <p:nvSpPr>
            <p:cNvPr id="22" name="Rectangle 21"/>
            <p:cNvSpPr/>
            <p:nvPr/>
          </p:nvSpPr>
          <p:spPr>
            <a:xfrm>
              <a:off x="4648293" y="3778331"/>
              <a:ext cx="3836695" cy="338554"/>
            </a:xfrm>
            <a:prstGeom prst="rect">
              <a:avLst/>
            </a:prstGeom>
          </p:spPr>
          <p:txBody>
            <a:bodyPr wrap="square">
              <a:spAutoFit/>
            </a:bodyPr>
            <a:lstStyle/>
            <a:p>
              <a:pPr marL="285750" indent="-285750">
                <a:buFont typeface="Arial" panose="020B0604020202020204" pitchFamily="34" charset="0"/>
                <a:buChar char="•"/>
              </a:pPr>
              <a:r>
                <a:rPr lang="en-CA" sz="1600" dirty="0" smtClean="0">
                  <a:latin typeface="HelveticaNeueLT Std Cn" panose="020B0506030502030204" pitchFamily="34" charset="0"/>
                </a:rPr>
                <a:t>The AI Source List</a:t>
              </a:r>
              <a:endParaRPr lang="en-CA" sz="1600" dirty="0">
                <a:latin typeface="HelveticaNeueLT Std Cn" panose="020B0506030502030204" pitchFamily="34" charset="0"/>
              </a:endParaRPr>
            </a:p>
          </p:txBody>
        </p:sp>
        <p:sp>
          <p:nvSpPr>
            <p:cNvPr id="8" name="TextBox 7"/>
            <p:cNvSpPr txBox="1"/>
            <p:nvPr/>
          </p:nvSpPr>
          <p:spPr>
            <a:xfrm>
              <a:off x="4294064" y="3051152"/>
              <a:ext cx="4124771" cy="646331"/>
            </a:xfrm>
            <a:prstGeom prst="rect">
              <a:avLst/>
            </a:prstGeom>
            <a:noFill/>
          </p:spPr>
          <p:txBody>
            <a:bodyPr wrap="square" rtlCol="0">
              <a:spAutoFit/>
            </a:bodyPr>
            <a:lstStyle/>
            <a:p>
              <a:r>
                <a:rPr lang="en-CA" dirty="0" smtClean="0">
                  <a:solidFill>
                    <a:srgbClr val="2E75B6"/>
                  </a:solidFill>
                  <a:latin typeface="HelveticaNeueLT Std Cn" panose="020B0506030502030204"/>
                </a:rPr>
                <a:t>Canada manages the implementation of AI through…</a:t>
              </a:r>
              <a:endParaRPr lang="en-CA" dirty="0">
                <a:solidFill>
                  <a:srgbClr val="2E75B6"/>
                </a:solidFill>
                <a:latin typeface="HelveticaNeueLT Std Cn" panose="020B0506030502030204"/>
              </a:endParaRPr>
            </a:p>
          </p:txBody>
        </p:sp>
      </p:grpSp>
      <p:grpSp>
        <p:nvGrpSpPr>
          <p:cNvPr id="17" name="Group 16"/>
          <p:cNvGrpSpPr/>
          <p:nvPr/>
        </p:nvGrpSpPr>
        <p:grpSpPr>
          <a:xfrm>
            <a:off x="9014089" y="2933535"/>
            <a:ext cx="2752461" cy="2780718"/>
            <a:chOff x="8767459" y="3051152"/>
            <a:chExt cx="2752461" cy="2780718"/>
          </a:xfrm>
        </p:grpSpPr>
        <p:sp>
          <p:nvSpPr>
            <p:cNvPr id="13" name="TextBox 12"/>
            <p:cNvSpPr txBox="1"/>
            <p:nvPr/>
          </p:nvSpPr>
          <p:spPr>
            <a:xfrm>
              <a:off x="8953279" y="3051152"/>
              <a:ext cx="2398802" cy="2290841"/>
            </a:xfrm>
            <a:prstGeom prst="ellipse">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endParaRPr lang="en-CA" b="1" dirty="0">
                <a:solidFill>
                  <a:schemeClr val="tx1">
                    <a:lumMod val="75000"/>
                    <a:lumOff val="25000"/>
                  </a:schemeClr>
                </a:solidFill>
                <a:latin typeface="HelveticaNeueLT Std Cn" panose="020B0506030502030204"/>
              </a:endParaRPr>
            </a:p>
          </p:txBody>
        </p:sp>
        <p:sp>
          <p:nvSpPr>
            <p:cNvPr id="7" name="Rectangle 6"/>
            <p:cNvSpPr/>
            <p:nvPr/>
          </p:nvSpPr>
          <p:spPr>
            <a:xfrm>
              <a:off x="8767459" y="5462538"/>
              <a:ext cx="2752461" cy="369332"/>
            </a:xfrm>
            <a:prstGeom prst="rect">
              <a:avLst/>
            </a:prstGeom>
          </p:spPr>
          <p:txBody>
            <a:bodyPr wrap="square">
              <a:spAutoFit/>
            </a:bodyPr>
            <a:lstStyle/>
            <a:p>
              <a:r>
                <a:rPr lang="en-CA" b="1" dirty="0" err="1">
                  <a:solidFill>
                    <a:schemeClr val="tx1">
                      <a:lumMod val="75000"/>
                      <a:lumOff val="25000"/>
                    </a:schemeClr>
                  </a:solidFill>
                  <a:latin typeface="HelveticaNeueLT Std Cn" panose="020B0506030502030204"/>
                </a:rPr>
                <a:t>OmniChannel</a:t>
              </a:r>
              <a:r>
                <a:rPr lang="en-CA" b="1" dirty="0">
                  <a:solidFill>
                    <a:schemeClr val="tx1">
                      <a:lumMod val="75000"/>
                      <a:lumOff val="25000"/>
                    </a:schemeClr>
                  </a:solidFill>
                  <a:latin typeface="HelveticaNeueLT Std Cn" panose="020B0506030502030204"/>
                </a:rPr>
                <a:t> Service Delivery </a:t>
              </a:r>
            </a:p>
          </p:txBody>
        </p:sp>
        <p:sp>
          <p:nvSpPr>
            <p:cNvPr id="9" name="TextBox 8"/>
            <p:cNvSpPr txBox="1"/>
            <p:nvPr/>
          </p:nvSpPr>
          <p:spPr>
            <a:xfrm>
              <a:off x="8987559" y="3541029"/>
              <a:ext cx="2312263" cy="1384995"/>
            </a:xfrm>
            <a:prstGeom prst="rect">
              <a:avLst/>
            </a:prstGeom>
            <a:noFill/>
          </p:spPr>
          <p:txBody>
            <a:bodyPr wrap="square" rtlCol="0">
              <a:spAutoFit/>
            </a:bodyPr>
            <a:lstStyle/>
            <a:p>
              <a:pPr algn="ctr"/>
              <a:r>
                <a:rPr lang="en-CA" sz="1400" dirty="0" smtClean="0">
                  <a:latin typeface="HelveticaNeueLT Std Cn" panose="020B0506030502030204"/>
                </a:rPr>
                <a:t>Departments </a:t>
              </a:r>
              <a:r>
                <a:rPr lang="en-CA" sz="1400" dirty="0">
                  <a:latin typeface="HelveticaNeueLT Std Cn" panose="020B0506030502030204"/>
                </a:rPr>
                <a:t>are also experimenting with new ways to deliver information on smart devices such as Alexa and the Samsung Smart Fridge, to better serve Canadians</a:t>
              </a:r>
            </a:p>
          </p:txBody>
        </p:sp>
      </p:grpSp>
    </p:spTree>
    <p:extLst>
      <p:ext uri="{BB962C8B-B14F-4D97-AF65-F5344CB8AC3E}">
        <p14:creationId xmlns:p14="http://schemas.microsoft.com/office/powerpoint/2010/main" val="2522959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Building Social </a:t>
            </a:r>
            <a:r>
              <a:rPr lang="en-CA" dirty="0" smtClean="0"/>
              <a:t>License</a:t>
            </a:r>
            <a:endParaRPr lang="en-CA" dirty="0"/>
          </a:p>
        </p:txBody>
      </p:sp>
      <p:pic>
        <p:nvPicPr>
          <p:cNvPr id="8" name="Picture 2" descr="Image result for australia fl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703" y="1720466"/>
            <a:ext cx="1429200" cy="69862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70214" y="206246"/>
            <a:ext cx="542925" cy="1323439"/>
          </a:xfrm>
          <a:prstGeom prst="rect">
            <a:avLst/>
          </a:prstGeom>
          <a:noFill/>
        </p:spPr>
        <p:txBody>
          <a:bodyPr wrap="square" rtlCol="0">
            <a:spAutoFit/>
          </a:bodyPr>
          <a:lstStyle/>
          <a:p>
            <a:r>
              <a:rPr lang="en-CA" sz="8000" dirty="0">
                <a:solidFill>
                  <a:srgbClr val="29889C"/>
                </a:solidFill>
                <a:latin typeface="HelveticaNeueLT Std Cn" panose="020B0506030502030204"/>
              </a:rPr>
              <a:t>2</a:t>
            </a:r>
          </a:p>
        </p:txBody>
      </p:sp>
      <p:sp>
        <p:nvSpPr>
          <p:cNvPr id="2" name="Rectangle 1"/>
          <p:cNvSpPr/>
          <p:nvPr/>
        </p:nvSpPr>
        <p:spPr>
          <a:xfrm>
            <a:off x="333817" y="5289305"/>
            <a:ext cx="5020491" cy="646331"/>
          </a:xfrm>
          <a:prstGeom prst="rect">
            <a:avLst/>
          </a:prstGeom>
        </p:spPr>
        <p:txBody>
          <a:bodyPr wrap="square">
            <a:spAutoFit/>
          </a:bodyPr>
          <a:lstStyle/>
          <a:p>
            <a:r>
              <a:rPr lang="en-CA" dirty="0" smtClean="0">
                <a:latin typeface="HelveticaNeueLT Std Cn" panose="020B0506030502030204"/>
              </a:rPr>
              <a:t>Australian Taxation Office’s Single </a:t>
            </a:r>
            <a:r>
              <a:rPr lang="en-CA" dirty="0">
                <a:latin typeface="HelveticaNeueLT Std Cn" panose="020B0506030502030204"/>
              </a:rPr>
              <a:t>Touch </a:t>
            </a:r>
            <a:r>
              <a:rPr lang="en-CA" dirty="0" smtClean="0">
                <a:latin typeface="HelveticaNeueLT Std Cn" panose="020B0506030502030204"/>
              </a:rPr>
              <a:t>Payroll Program</a:t>
            </a:r>
          </a:p>
          <a:p>
            <a:endParaRPr lang="en-CA" dirty="0" smtClean="0">
              <a:latin typeface="HelveticaNeueLT Std Cn" panose="020B0506030502030204"/>
            </a:endParaRPr>
          </a:p>
        </p:txBody>
      </p:sp>
      <p:grpSp>
        <p:nvGrpSpPr>
          <p:cNvPr id="4" name="Group 3"/>
          <p:cNvGrpSpPr/>
          <p:nvPr/>
        </p:nvGrpSpPr>
        <p:grpSpPr>
          <a:xfrm>
            <a:off x="6333024" y="2904549"/>
            <a:ext cx="5433526" cy="3354743"/>
            <a:chOff x="679316" y="3089701"/>
            <a:chExt cx="5433526" cy="3354743"/>
          </a:xfrm>
        </p:grpSpPr>
        <p:sp>
          <p:nvSpPr>
            <p:cNvPr id="37" name="Circle Fill"/>
            <p:cNvSpPr>
              <a:spLocks noChangeArrowheads="1"/>
            </p:cNvSpPr>
            <p:nvPr/>
          </p:nvSpPr>
          <p:spPr bwMode="auto">
            <a:xfrm>
              <a:off x="706382" y="3959513"/>
              <a:ext cx="1427791" cy="1418204"/>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dirty="0">
                <a:solidFill>
                  <a:prstClr val="black"/>
                </a:solidFill>
              </a:endParaRPr>
            </a:p>
          </p:txBody>
        </p:sp>
        <p:grpSp>
          <p:nvGrpSpPr>
            <p:cNvPr id="38" name="Group 37"/>
            <p:cNvGrpSpPr/>
            <p:nvPr/>
          </p:nvGrpSpPr>
          <p:grpSpPr>
            <a:xfrm>
              <a:off x="2351054" y="5312993"/>
              <a:ext cx="3186106" cy="486000"/>
              <a:chOff x="967979" y="4654154"/>
              <a:chExt cx="3327797" cy="594122"/>
            </a:xfrm>
          </p:grpSpPr>
          <p:grpSp>
            <p:nvGrpSpPr>
              <p:cNvPr id="39" name="Data Box 4"/>
              <p:cNvGrpSpPr/>
              <p:nvPr/>
            </p:nvGrpSpPr>
            <p:grpSpPr>
              <a:xfrm>
                <a:off x="967979" y="4654154"/>
                <a:ext cx="3327797" cy="594122"/>
                <a:chOff x="1290638" y="5062538"/>
                <a:chExt cx="4437063" cy="792163"/>
              </a:xfrm>
            </p:grpSpPr>
            <p:sp>
              <p:nvSpPr>
                <p:cNvPr id="42" name="Data Box BG 4"/>
                <p:cNvSpPr>
                  <a:spLocks/>
                </p:cNvSpPr>
                <p:nvPr/>
              </p:nvSpPr>
              <p:spPr bwMode="auto">
                <a:xfrm>
                  <a:off x="1290638" y="5062538"/>
                  <a:ext cx="4437063" cy="792163"/>
                </a:xfrm>
                <a:custGeom>
                  <a:avLst/>
                  <a:gdLst>
                    <a:gd name="T0" fmla="*/ 2550 w 2800"/>
                    <a:gd name="T1" fmla="*/ 500 h 500"/>
                    <a:gd name="T2" fmla="*/ 250 w 2800"/>
                    <a:gd name="T3" fmla="*/ 500 h 500"/>
                    <a:gd name="T4" fmla="*/ 0 w 2800"/>
                    <a:gd name="T5" fmla="*/ 250 h 500"/>
                    <a:gd name="T6" fmla="*/ 0 w 2800"/>
                    <a:gd name="T7" fmla="*/ 250 h 500"/>
                    <a:gd name="T8" fmla="*/ 250 w 2800"/>
                    <a:gd name="T9" fmla="*/ 0 h 500"/>
                    <a:gd name="T10" fmla="*/ 2550 w 2800"/>
                    <a:gd name="T11" fmla="*/ 0 h 500"/>
                    <a:gd name="T12" fmla="*/ 2800 w 2800"/>
                    <a:gd name="T13" fmla="*/ 250 h 500"/>
                    <a:gd name="T14" fmla="*/ 2800 w 2800"/>
                    <a:gd name="T15" fmla="*/ 250 h 500"/>
                    <a:gd name="T16" fmla="*/ 2550 w 2800"/>
                    <a:gd name="T17"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0" h="500">
                      <a:moveTo>
                        <a:pt x="2550" y="500"/>
                      </a:moveTo>
                      <a:cubicBezTo>
                        <a:pt x="250" y="500"/>
                        <a:pt x="250" y="500"/>
                        <a:pt x="250" y="500"/>
                      </a:cubicBezTo>
                      <a:cubicBezTo>
                        <a:pt x="112" y="500"/>
                        <a:pt x="0" y="388"/>
                        <a:pt x="0" y="250"/>
                      </a:cubicBezTo>
                      <a:cubicBezTo>
                        <a:pt x="0" y="250"/>
                        <a:pt x="0" y="250"/>
                        <a:pt x="0" y="250"/>
                      </a:cubicBezTo>
                      <a:cubicBezTo>
                        <a:pt x="0" y="112"/>
                        <a:pt x="112" y="0"/>
                        <a:pt x="250" y="0"/>
                      </a:cubicBezTo>
                      <a:cubicBezTo>
                        <a:pt x="2550" y="0"/>
                        <a:pt x="2550" y="0"/>
                        <a:pt x="2550" y="0"/>
                      </a:cubicBezTo>
                      <a:cubicBezTo>
                        <a:pt x="2688" y="0"/>
                        <a:pt x="2800" y="112"/>
                        <a:pt x="2800" y="250"/>
                      </a:cubicBezTo>
                      <a:cubicBezTo>
                        <a:pt x="2800" y="250"/>
                        <a:pt x="2800" y="250"/>
                        <a:pt x="2800" y="250"/>
                      </a:cubicBezTo>
                      <a:cubicBezTo>
                        <a:pt x="2800" y="388"/>
                        <a:pt x="2688" y="500"/>
                        <a:pt x="2550" y="500"/>
                      </a:cubicBezTo>
                      <a:close/>
                    </a:path>
                  </a:pathLst>
                </a:custGeom>
                <a:solidFill>
                  <a:srgbClr val="A8D1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dirty="0">
                    <a:solidFill>
                      <a:prstClr val="black"/>
                    </a:solidFill>
                  </a:endParaRPr>
                </a:p>
              </p:txBody>
            </p:sp>
            <p:sp>
              <p:nvSpPr>
                <p:cNvPr id="43" name="Check Circle 4"/>
                <p:cNvSpPr>
                  <a:spLocks noChangeArrowheads="1"/>
                </p:cNvSpPr>
                <p:nvPr/>
              </p:nvSpPr>
              <p:spPr bwMode="auto">
                <a:xfrm>
                  <a:off x="1447800" y="5203825"/>
                  <a:ext cx="506413" cy="5080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dirty="0">
                    <a:solidFill>
                      <a:prstClr val="black"/>
                    </a:solidFill>
                  </a:endParaRPr>
                </a:p>
              </p:txBody>
            </p:sp>
          </p:grpSp>
          <p:sp>
            <p:nvSpPr>
              <p:cNvPr id="40" name="Checkmark 4"/>
              <p:cNvSpPr>
                <a:spLocks/>
              </p:cNvSpPr>
              <p:nvPr/>
            </p:nvSpPr>
            <p:spPr bwMode="auto">
              <a:xfrm>
                <a:off x="1183481" y="4879181"/>
                <a:ext cx="185738" cy="142875"/>
              </a:xfrm>
              <a:custGeom>
                <a:avLst/>
                <a:gdLst>
                  <a:gd name="T0" fmla="*/ 154 w 157"/>
                  <a:gd name="T1" fmla="*/ 30 h 120"/>
                  <a:gd name="T2" fmla="*/ 81 w 157"/>
                  <a:gd name="T3" fmla="*/ 103 h 120"/>
                  <a:gd name="T4" fmla="*/ 67 w 157"/>
                  <a:gd name="T5" fmla="*/ 117 h 120"/>
                  <a:gd name="T6" fmla="*/ 60 w 157"/>
                  <a:gd name="T7" fmla="*/ 120 h 120"/>
                  <a:gd name="T8" fmla="*/ 53 w 157"/>
                  <a:gd name="T9" fmla="*/ 117 h 120"/>
                  <a:gd name="T10" fmla="*/ 40 w 157"/>
                  <a:gd name="T11" fmla="*/ 103 h 120"/>
                  <a:gd name="T12" fmla="*/ 3 w 157"/>
                  <a:gd name="T13" fmla="*/ 67 h 120"/>
                  <a:gd name="T14" fmla="*/ 0 w 157"/>
                  <a:gd name="T15" fmla="*/ 60 h 120"/>
                  <a:gd name="T16" fmla="*/ 3 w 157"/>
                  <a:gd name="T17" fmla="*/ 53 h 120"/>
                  <a:gd name="T18" fmla="*/ 17 w 157"/>
                  <a:gd name="T19" fmla="*/ 39 h 120"/>
                  <a:gd name="T20" fmla="*/ 24 w 157"/>
                  <a:gd name="T21" fmla="*/ 37 h 120"/>
                  <a:gd name="T22" fmla="*/ 30 w 157"/>
                  <a:gd name="T23" fmla="*/ 39 h 120"/>
                  <a:gd name="T24" fmla="*/ 60 w 157"/>
                  <a:gd name="T25" fmla="*/ 69 h 120"/>
                  <a:gd name="T26" fmla="*/ 126 w 157"/>
                  <a:gd name="T27" fmla="*/ 3 h 120"/>
                  <a:gd name="T28" fmla="*/ 133 w 157"/>
                  <a:gd name="T29" fmla="*/ 0 h 120"/>
                  <a:gd name="T30" fmla="*/ 140 w 157"/>
                  <a:gd name="T31" fmla="*/ 3 h 120"/>
                  <a:gd name="T32" fmla="*/ 154 w 157"/>
                  <a:gd name="T33" fmla="*/ 17 h 120"/>
                  <a:gd name="T34" fmla="*/ 157 w 157"/>
                  <a:gd name="T35" fmla="*/ 23 h 120"/>
                  <a:gd name="T36" fmla="*/ 154 w 157"/>
                  <a:gd name="T37" fmla="*/ 3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120">
                    <a:moveTo>
                      <a:pt x="154" y="30"/>
                    </a:moveTo>
                    <a:cubicBezTo>
                      <a:pt x="81" y="103"/>
                      <a:pt x="81" y="103"/>
                      <a:pt x="81" y="103"/>
                    </a:cubicBezTo>
                    <a:cubicBezTo>
                      <a:pt x="67" y="117"/>
                      <a:pt x="67" y="117"/>
                      <a:pt x="67" y="117"/>
                    </a:cubicBezTo>
                    <a:cubicBezTo>
                      <a:pt x="65" y="119"/>
                      <a:pt x="63" y="120"/>
                      <a:pt x="60" y="120"/>
                    </a:cubicBezTo>
                    <a:cubicBezTo>
                      <a:pt x="58" y="120"/>
                      <a:pt x="55" y="119"/>
                      <a:pt x="53" y="117"/>
                    </a:cubicBezTo>
                    <a:cubicBezTo>
                      <a:pt x="40" y="103"/>
                      <a:pt x="40" y="103"/>
                      <a:pt x="40" y="103"/>
                    </a:cubicBezTo>
                    <a:cubicBezTo>
                      <a:pt x="3" y="67"/>
                      <a:pt x="3" y="67"/>
                      <a:pt x="3" y="67"/>
                    </a:cubicBezTo>
                    <a:cubicBezTo>
                      <a:pt x="1" y="65"/>
                      <a:pt x="0" y="63"/>
                      <a:pt x="0" y="60"/>
                    </a:cubicBezTo>
                    <a:cubicBezTo>
                      <a:pt x="0" y="57"/>
                      <a:pt x="1" y="55"/>
                      <a:pt x="3" y="53"/>
                    </a:cubicBezTo>
                    <a:cubicBezTo>
                      <a:pt x="17" y="39"/>
                      <a:pt x="17" y="39"/>
                      <a:pt x="17" y="39"/>
                    </a:cubicBezTo>
                    <a:cubicBezTo>
                      <a:pt x="19" y="38"/>
                      <a:pt x="21" y="37"/>
                      <a:pt x="24" y="37"/>
                    </a:cubicBezTo>
                    <a:cubicBezTo>
                      <a:pt x="26" y="37"/>
                      <a:pt x="29" y="38"/>
                      <a:pt x="30" y="39"/>
                    </a:cubicBezTo>
                    <a:cubicBezTo>
                      <a:pt x="60" y="69"/>
                      <a:pt x="60" y="69"/>
                      <a:pt x="60" y="69"/>
                    </a:cubicBezTo>
                    <a:cubicBezTo>
                      <a:pt x="126" y="3"/>
                      <a:pt x="126" y="3"/>
                      <a:pt x="126" y="3"/>
                    </a:cubicBezTo>
                    <a:cubicBezTo>
                      <a:pt x="128" y="1"/>
                      <a:pt x="131" y="0"/>
                      <a:pt x="133" y="0"/>
                    </a:cubicBezTo>
                    <a:cubicBezTo>
                      <a:pt x="136" y="0"/>
                      <a:pt x="138" y="1"/>
                      <a:pt x="140" y="3"/>
                    </a:cubicBezTo>
                    <a:cubicBezTo>
                      <a:pt x="154" y="17"/>
                      <a:pt x="154" y="17"/>
                      <a:pt x="154" y="17"/>
                    </a:cubicBezTo>
                    <a:cubicBezTo>
                      <a:pt x="156" y="18"/>
                      <a:pt x="157" y="21"/>
                      <a:pt x="157" y="23"/>
                    </a:cubicBezTo>
                    <a:cubicBezTo>
                      <a:pt x="157" y="26"/>
                      <a:pt x="156" y="28"/>
                      <a:pt x="154" y="30"/>
                    </a:cubicBezTo>
                    <a:close/>
                  </a:path>
                </a:pathLst>
              </a:custGeom>
              <a:solidFill>
                <a:schemeClr val="accent6">
                  <a:lumMod val="50000"/>
                </a:schemeClr>
              </a:solidFill>
              <a:ln>
                <a:noFill/>
              </a:ln>
              <a:extLst/>
            </p:spPr>
            <p:txBody>
              <a:bodyPr vert="horz" wrap="square" lIns="68580" tIns="34290" rIns="68580" bIns="34290" numCol="1" anchor="t" anchorCtr="0" compatLnSpc="1">
                <a:prstTxWarp prst="textNoShape">
                  <a:avLst/>
                </a:prstTxWarp>
              </a:bodyPr>
              <a:lstStyle/>
              <a:p>
                <a:endParaRPr lang="en-US" sz="1300" dirty="0">
                  <a:solidFill>
                    <a:prstClr val="black"/>
                  </a:solidFill>
                </a:endParaRPr>
              </a:p>
            </p:txBody>
          </p:sp>
          <p:sp>
            <p:nvSpPr>
              <p:cNvPr id="41" name="Data Text 4"/>
              <p:cNvSpPr>
                <a:spLocks noChangeArrowheads="1"/>
              </p:cNvSpPr>
              <p:nvPr/>
            </p:nvSpPr>
            <p:spPr bwMode="auto">
              <a:xfrm>
                <a:off x="1521760" y="4865979"/>
                <a:ext cx="255358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750"/>
                <a:r>
                  <a:rPr lang="en-US" altLang="en-US" sz="1100" b="1" dirty="0" smtClean="0">
                    <a:solidFill>
                      <a:srgbClr val="FFFFFF"/>
                    </a:solidFill>
                  </a:rPr>
                  <a:t>A new National Data Advisory Council</a:t>
                </a:r>
                <a:endParaRPr lang="en-US" altLang="en-US" sz="1300" dirty="0">
                  <a:solidFill>
                    <a:prstClr val="black"/>
                  </a:solidFill>
                </a:endParaRPr>
              </a:p>
            </p:txBody>
          </p:sp>
        </p:grpSp>
        <p:grpSp>
          <p:nvGrpSpPr>
            <p:cNvPr id="44" name="Group 43"/>
            <p:cNvGrpSpPr/>
            <p:nvPr/>
          </p:nvGrpSpPr>
          <p:grpSpPr>
            <a:xfrm>
              <a:off x="2715385" y="4560319"/>
              <a:ext cx="3397457" cy="486000"/>
              <a:chOff x="1599009" y="3645695"/>
              <a:chExt cx="3397456" cy="594122"/>
            </a:xfrm>
          </p:grpSpPr>
          <p:grpSp>
            <p:nvGrpSpPr>
              <p:cNvPr id="45" name="Data Box 3"/>
              <p:cNvGrpSpPr/>
              <p:nvPr/>
            </p:nvGrpSpPr>
            <p:grpSpPr>
              <a:xfrm>
                <a:off x="1599009" y="3645695"/>
                <a:ext cx="3397456" cy="594122"/>
                <a:chOff x="2132012" y="3717930"/>
                <a:chExt cx="4529942" cy="792164"/>
              </a:xfrm>
            </p:grpSpPr>
            <p:sp>
              <p:nvSpPr>
                <p:cNvPr id="48" name="Data Box BG 3"/>
                <p:cNvSpPr>
                  <a:spLocks/>
                </p:cNvSpPr>
                <p:nvPr/>
              </p:nvSpPr>
              <p:spPr bwMode="auto">
                <a:xfrm>
                  <a:off x="2132012" y="3717930"/>
                  <a:ext cx="4529942" cy="792164"/>
                </a:xfrm>
                <a:custGeom>
                  <a:avLst/>
                  <a:gdLst>
                    <a:gd name="T0" fmla="*/ 2550 w 2800"/>
                    <a:gd name="T1" fmla="*/ 500 h 500"/>
                    <a:gd name="T2" fmla="*/ 250 w 2800"/>
                    <a:gd name="T3" fmla="*/ 500 h 500"/>
                    <a:gd name="T4" fmla="*/ 0 w 2800"/>
                    <a:gd name="T5" fmla="*/ 250 h 500"/>
                    <a:gd name="T6" fmla="*/ 0 w 2800"/>
                    <a:gd name="T7" fmla="*/ 250 h 500"/>
                    <a:gd name="T8" fmla="*/ 250 w 2800"/>
                    <a:gd name="T9" fmla="*/ 0 h 500"/>
                    <a:gd name="T10" fmla="*/ 2550 w 2800"/>
                    <a:gd name="T11" fmla="*/ 0 h 500"/>
                    <a:gd name="T12" fmla="*/ 2800 w 2800"/>
                    <a:gd name="T13" fmla="*/ 250 h 500"/>
                    <a:gd name="T14" fmla="*/ 2800 w 2800"/>
                    <a:gd name="T15" fmla="*/ 250 h 500"/>
                    <a:gd name="T16" fmla="*/ 2550 w 2800"/>
                    <a:gd name="T17"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0" h="500">
                      <a:moveTo>
                        <a:pt x="2550" y="500"/>
                      </a:moveTo>
                      <a:cubicBezTo>
                        <a:pt x="250" y="500"/>
                        <a:pt x="250" y="500"/>
                        <a:pt x="250" y="500"/>
                      </a:cubicBezTo>
                      <a:cubicBezTo>
                        <a:pt x="112" y="500"/>
                        <a:pt x="0" y="388"/>
                        <a:pt x="0" y="250"/>
                      </a:cubicBezTo>
                      <a:cubicBezTo>
                        <a:pt x="0" y="250"/>
                        <a:pt x="0" y="250"/>
                        <a:pt x="0" y="250"/>
                      </a:cubicBezTo>
                      <a:cubicBezTo>
                        <a:pt x="0" y="112"/>
                        <a:pt x="112" y="0"/>
                        <a:pt x="250" y="0"/>
                      </a:cubicBezTo>
                      <a:cubicBezTo>
                        <a:pt x="2550" y="0"/>
                        <a:pt x="2550" y="0"/>
                        <a:pt x="2550" y="0"/>
                      </a:cubicBezTo>
                      <a:cubicBezTo>
                        <a:pt x="2688" y="0"/>
                        <a:pt x="2800" y="112"/>
                        <a:pt x="2800" y="250"/>
                      </a:cubicBezTo>
                      <a:cubicBezTo>
                        <a:pt x="2800" y="250"/>
                        <a:pt x="2800" y="250"/>
                        <a:pt x="2800" y="250"/>
                      </a:cubicBezTo>
                      <a:cubicBezTo>
                        <a:pt x="2800" y="388"/>
                        <a:pt x="2688" y="500"/>
                        <a:pt x="2550" y="500"/>
                      </a:cubicBezTo>
                      <a:close/>
                    </a:path>
                  </a:pathLst>
                </a:custGeom>
                <a:solidFill>
                  <a:srgbClr val="2E75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dirty="0">
                    <a:solidFill>
                      <a:prstClr val="black"/>
                    </a:solidFill>
                  </a:endParaRPr>
                </a:p>
              </p:txBody>
            </p:sp>
            <p:sp>
              <p:nvSpPr>
                <p:cNvPr id="49" name="Check Circle 3"/>
                <p:cNvSpPr>
                  <a:spLocks noChangeArrowheads="1"/>
                </p:cNvSpPr>
                <p:nvPr/>
              </p:nvSpPr>
              <p:spPr bwMode="auto">
                <a:xfrm>
                  <a:off x="2290763" y="3860800"/>
                  <a:ext cx="506413" cy="5064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dirty="0">
                    <a:solidFill>
                      <a:prstClr val="black"/>
                    </a:solidFill>
                  </a:endParaRPr>
                </a:p>
              </p:txBody>
            </p:sp>
          </p:grpSp>
          <p:sp>
            <p:nvSpPr>
              <p:cNvPr id="46" name="Checkmark 3"/>
              <p:cNvSpPr>
                <a:spLocks/>
              </p:cNvSpPr>
              <p:nvPr/>
            </p:nvSpPr>
            <p:spPr bwMode="auto">
              <a:xfrm>
                <a:off x="1814512" y="3871913"/>
                <a:ext cx="185738" cy="141686"/>
              </a:xfrm>
              <a:custGeom>
                <a:avLst/>
                <a:gdLst>
                  <a:gd name="T0" fmla="*/ 154 w 157"/>
                  <a:gd name="T1" fmla="*/ 30 h 120"/>
                  <a:gd name="T2" fmla="*/ 81 w 157"/>
                  <a:gd name="T3" fmla="*/ 103 h 120"/>
                  <a:gd name="T4" fmla="*/ 67 w 157"/>
                  <a:gd name="T5" fmla="*/ 117 h 120"/>
                  <a:gd name="T6" fmla="*/ 60 w 157"/>
                  <a:gd name="T7" fmla="*/ 120 h 120"/>
                  <a:gd name="T8" fmla="*/ 53 w 157"/>
                  <a:gd name="T9" fmla="*/ 117 h 120"/>
                  <a:gd name="T10" fmla="*/ 40 w 157"/>
                  <a:gd name="T11" fmla="*/ 103 h 120"/>
                  <a:gd name="T12" fmla="*/ 3 w 157"/>
                  <a:gd name="T13" fmla="*/ 67 h 120"/>
                  <a:gd name="T14" fmla="*/ 0 w 157"/>
                  <a:gd name="T15" fmla="*/ 60 h 120"/>
                  <a:gd name="T16" fmla="*/ 3 w 157"/>
                  <a:gd name="T17" fmla="*/ 53 h 120"/>
                  <a:gd name="T18" fmla="*/ 17 w 157"/>
                  <a:gd name="T19" fmla="*/ 39 h 120"/>
                  <a:gd name="T20" fmla="*/ 24 w 157"/>
                  <a:gd name="T21" fmla="*/ 37 h 120"/>
                  <a:gd name="T22" fmla="*/ 31 w 157"/>
                  <a:gd name="T23" fmla="*/ 39 h 120"/>
                  <a:gd name="T24" fmla="*/ 60 w 157"/>
                  <a:gd name="T25" fmla="*/ 69 h 120"/>
                  <a:gd name="T26" fmla="*/ 127 w 157"/>
                  <a:gd name="T27" fmla="*/ 3 h 120"/>
                  <a:gd name="T28" fmla="*/ 133 w 157"/>
                  <a:gd name="T29" fmla="*/ 0 h 120"/>
                  <a:gd name="T30" fmla="*/ 140 w 157"/>
                  <a:gd name="T31" fmla="*/ 3 h 120"/>
                  <a:gd name="T32" fmla="*/ 154 w 157"/>
                  <a:gd name="T33" fmla="*/ 17 h 120"/>
                  <a:gd name="T34" fmla="*/ 157 w 157"/>
                  <a:gd name="T35" fmla="*/ 23 h 120"/>
                  <a:gd name="T36" fmla="*/ 154 w 157"/>
                  <a:gd name="T37" fmla="*/ 3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120">
                    <a:moveTo>
                      <a:pt x="154" y="30"/>
                    </a:moveTo>
                    <a:cubicBezTo>
                      <a:pt x="81" y="103"/>
                      <a:pt x="81" y="103"/>
                      <a:pt x="81" y="103"/>
                    </a:cubicBezTo>
                    <a:cubicBezTo>
                      <a:pt x="67" y="117"/>
                      <a:pt x="67" y="117"/>
                      <a:pt x="67" y="117"/>
                    </a:cubicBezTo>
                    <a:cubicBezTo>
                      <a:pt x="65" y="119"/>
                      <a:pt x="63" y="120"/>
                      <a:pt x="60" y="120"/>
                    </a:cubicBezTo>
                    <a:cubicBezTo>
                      <a:pt x="58" y="120"/>
                      <a:pt x="55" y="119"/>
                      <a:pt x="53" y="117"/>
                    </a:cubicBezTo>
                    <a:cubicBezTo>
                      <a:pt x="40" y="103"/>
                      <a:pt x="40" y="103"/>
                      <a:pt x="40" y="103"/>
                    </a:cubicBezTo>
                    <a:cubicBezTo>
                      <a:pt x="3" y="67"/>
                      <a:pt x="3" y="67"/>
                      <a:pt x="3" y="67"/>
                    </a:cubicBezTo>
                    <a:cubicBezTo>
                      <a:pt x="1" y="65"/>
                      <a:pt x="0" y="63"/>
                      <a:pt x="0" y="60"/>
                    </a:cubicBezTo>
                    <a:cubicBezTo>
                      <a:pt x="0" y="57"/>
                      <a:pt x="1" y="55"/>
                      <a:pt x="3" y="53"/>
                    </a:cubicBezTo>
                    <a:cubicBezTo>
                      <a:pt x="17" y="39"/>
                      <a:pt x="17" y="39"/>
                      <a:pt x="17" y="39"/>
                    </a:cubicBezTo>
                    <a:cubicBezTo>
                      <a:pt x="19" y="38"/>
                      <a:pt x="21" y="37"/>
                      <a:pt x="24" y="37"/>
                    </a:cubicBezTo>
                    <a:cubicBezTo>
                      <a:pt x="26" y="37"/>
                      <a:pt x="29" y="38"/>
                      <a:pt x="31" y="39"/>
                    </a:cubicBezTo>
                    <a:cubicBezTo>
                      <a:pt x="60" y="69"/>
                      <a:pt x="60" y="69"/>
                      <a:pt x="60" y="69"/>
                    </a:cubicBezTo>
                    <a:cubicBezTo>
                      <a:pt x="127" y="3"/>
                      <a:pt x="127" y="3"/>
                      <a:pt x="127" y="3"/>
                    </a:cubicBezTo>
                    <a:cubicBezTo>
                      <a:pt x="128" y="1"/>
                      <a:pt x="131" y="0"/>
                      <a:pt x="133" y="0"/>
                    </a:cubicBezTo>
                    <a:cubicBezTo>
                      <a:pt x="136" y="0"/>
                      <a:pt x="139" y="1"/>
                      <a:pt x="140" y="3"/>
                    </a:cubicBezTo>
                    <a:cubicBezTo>
                      <a:pt x="154" y="17"/>
                      <a:pt x="154" y="17"/>
                      <a:pt x="154" y="17"/>
                    </a:cubicBezTo>
                    <a:cubicBezTo>
                      <a:pt x="156" y="18"/>
                      <a:pt x="157" y="21"/>
                      <a:pt x="157" y="23"/>
                    </a:cubicBezTo>
                    <a:cubicBezTo>
                      <a:pt x="157" y="26"/>
                      <a:pt x="156" y="28"/>
                      <a:pt x="154" y="30"/>
                    </a:cubicBezTo>
                    <a:close/>
                  </a:path>
                </a:pathLst>
              </a:custGeom>
              <a:solidFill>
                <a:schemeClr val="accent4">
                  <a:lumMod val="50000"/>
                </a:schemeClr>
              </a:solidFill>
              <a:ln>
                <a:noFill/>
              </a:ln>
              <a:extLst/>
            </p:spPr>
            <p:txBody>
              <a:bodyPr vert="horz" wrap="square" lIns="68580" tIns="34290" rIns="68580" bIns="34290" numCol="1" anchor="t" anchorCtr="0" compatLnSpc="1">
                <a:prstTxWarp prst="textNoShape">
                  <a:avLst/>
                </a:prstTxWarp>
              </a:bodyPr>
              <a:lstStyle/>
              <a:p>
                <a:endParaRPr lang="en-US" sz="1300" dirty="0">
                  <a:solidFill>
                    <a:prstClr val="black"/>
                  </a:solidFill>
                </a:endParaRPr>
              </a:p>
            </p:txBody>
          </p:sp>
          <p:sp>
            <p:nvSpPr>
              <p:cNvPr id="47" name="Data Text 3"/>
              <p:cNvSpPr>
                <a:spLocks noChangeArrowheads="1"/>
              </p:cNvSpPr>
              <p:nvPr/>
            </p:nvSpPr>
            <p:spPr bwMode="auto">
              <a:xfrm>
                <a:off x="2273983" y="3773478"/>
                <a:ext cx="2596864" cy="33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750"/>
                <a:r>
                  <a:rPr lang="en-US" altLang="en-US" sz="1100" b="1" dirty="0" smtClean="0">
                    <a:solidFill>
                      <a:srgbClr val="FFFFFF"/>
                    </a:solidFill>
                  </a:rPr>
                  <a:t>Introducing legislation to improve data</a:t>
                </a:r>
              </a:p>
              <a:p>
                <a:pPr defTabSz="685750"/>
                <a:r>
                  <a:rPr lang="en-US" altLang="en-US" sz="1100" b="1" dirty="0" smtClean="0">
                    <a:solidFill>
                      <a:srgbClr val="FFFFFF"/>
                    </a:solidFill>
                  </a:rPr>
                  <a:t>Sharing, use, and reuse</a:t>
                </a:r>
                <a:endParaRPr lang="en-US" altLang="en-US" sz="1300" b="1" dirty="0">
                  <a:solidFill>
                    <a:prstClr val="black"/>
                  </a:solidFill>
                </a:endParaRPr>
              </a:p>
            </p:txBody>
          </p:sp>
        </p:grpSp>
        <p:grpSp>
          <p:nvGrpSpPr>
            <p:cNvPr id="50" name="Group 49"/>
            <p:cNvGrpSpPr/>
            <p:nvPr/>
          </p:nvGrpSpPr>
          <p:grpSpPr>
            <a:xfrm>
              <a:off x="2433580" y="3784131"/>
              <a:ext cx="3034800" cy="486000"/>
              <a:chOff x="1564971" y="2646465"/>
              <a:chExt cx="3327797" cy="594121"/>
            </a:xfrm>
          </p:grpSpPr>
          <p:grpSp>
            <p:nvGrpSpPr>
              <p:cNvPr id="51" name="Data Box 2"/>
              <p:cNvGrpSpPr/>
              <p:nvPr/>
            </p:nvGrpSpPr>
            <p:grpSpPr>
              <a:xfrm>
                <a:off x="1564971" y="2646465"/>
                <a:ext cx="3327797" cy="594121"/>
                <a:chOff x="2086628" y="2385621"/>
                <a:chExt cx="4437063" cy="792162"/>
              </a:xfrm>
            </p:grpSpPr>
            <p:sp>
              <p:nvSpPr>
                <p:cNvPr id="54" name="Data Box BG 2"/>
                <p:cNvSpPr>
                  <a:spLocks/>
                </p:cNvSpPr>
                <p:nvPr/>
              </p:nvSpPr>
              <p:spPr bwMode="auto">
                <a:xfrm>
                  <a:off x="2086628" y="2385621"/>
                  <a:ext cx="4437063" cy="792162"/>
                </a:xfrm>
                <a:custGeom>
                  <a:avLst/>
                  <a:gdLst>
                    <a:gd name="T0" fmla="*/ 2550 w 2800"/>
                    <a:gd name="T1" fmla="*/ 500 h 500"/>
                    <a:gd name="T2" fmla="*/ 250 w 2800"/>
                    <a:gd name="T3" fmla="*/ 500 h 500"/>
                    <a:gd name="T4" fmla="*/ 0 w 2800"/>
                    <a:gd name="T5" fmla="*/ 250 h 500"/>
                    <a:gd name="T6" fmla="*/ 0 w 2800"/>
                    <a:gd name="T7" fmla="*/ 250 h 500"/>
                    <a:gd name="T8" fmla="*/ 250 w 2800"/>
                    <a:gd name="T9" fmla="*/ 0 h 500"/>
                    <a:gd name="T10" fmla="*/ 2550 w 2800"/>
                    <a:gd name="T11" fmla="*/ 0 h 500"/>
                    <a:gd name="T12" fmla="*/ 2800 w 2800"/>
                    <a:gd name="T13" fmla="*/ 250 h 500"/>
                    <a:gd name="T14" fmla="*/ 2800 w 2800"/>
                    <a:gd name="T15" fmla="*/ 250 h 500"/>
                    <a:gd name="T16" fmla="*/ 2550 w 2800"/>
                    <a:gd name="T17"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0" h="500">
                      <a:moveTo>
                        <a:pt x="2550" y="500"/>
                      </a:moveTo>
                      <a:cubicBezTo>
                        <a:pt x="250" y="500"/>
                        <a:pt x="250" y="500"/>
                        <a:pt x="250" y="500"/>
                      </a:cubicBezTo>
                      <a:cubicBezTo>
                        <a:pt x="112" y="500"/>
                        <a:pt x="0" y="388"/>
                        <a:pt x="0" y="250"/>
                      </a:cubicBezTo>
                      <a:cubicBezTo>
                        <a:pt x="0" y="250"/>
                        <a:pt x="0" y="250"/>
                        <a:pt x="0" y="250"/>
                      </a:cubicBezTo>
                      <a:cubicBezTo>
                        <a:pt x="0" y="112"/>
                        <a:pt x="112" y="0"/>
                        <a:pt x="250" y="0"/>
                      </a:cubicBezTo>
                      <a:cubicBezTo>
                        <a:pt x="2550" y="0"/>
                        <a:pt x="2550" y="0"/>
                        <a:pt x="2550" y="0"/>
                      </a:cubicBezTo>
                      <a:cubicBezTo>
                        <a:pt x="2688" y="0"/>
                        <a:pt x="2800" y="112"/>
                        <a:pt x="2800" y="250"/>
                      </a:cubicBezTo>
                      <a:cubicBezTo>
                        <a:pt x="2800" y="250"/>
                        <a:pt x="2800" y="250"/>
                        <a:pt x="2800" y="250"/>
                      </a:cubicBezTo>
                      <a:cubicBezTo>
                        <a:pt x="2800" y="388"/>
                        <a:pt x="2688" y="500"/>
                        <a:pt x="2550" y="50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dirty="0">
                    <a:solidFill>
                      <a:prstClr val="black"/>
                    </a:solidFill>
                  </a:endParaRPr>
                </a:p>
              </p:txBody>
            </p:sp>
            <p:sp>
              <p:nvSpPr>
                <p:cNvPr id="55" name="Check Circle 2"/>
                <p:cNvSpPr>
                  <a:spLocks noChangeArrowheads="1"/>
                </p:cNvSpPr>
                <p:nvPr/>
              </p:nvSpPr>
              <p:spPr bwMode="auto">
                <a:xfrm>
                  <a:off x="2290763" y="2516188"/>
                  <a:ext cx="506413" cy="5064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dirty="0">
                    <a:solidFill>
                      <a:prstClr val="black"/>
                    </a:solidFill>
                  </a:endParaRPr>
                </a:p>
              </p:txBody>
            </p:sp>
          </p:grpSp>
          <p:sp>
            <p:nvSpPr>
              <p:cNvPr id="52" name="Checkmark 2"/>
              <p:cNvSpPr>
                <a:spLocks/>
              </p:cNvSpPr>
              <p:nvPr/>
            </p:nvSpPr>
            <p:spPr bwMode="auto">
              <a:xfrm>
                <a:off x="1814512" y="2863454"/>
                <a:ext cx="185738" cy="142875"/>
              </a:xfrm>
              <a:custGeom>
                <a:avLst/>
                <a:gdLst>
                  <a:gd name="T0" fmla="*/ 154 w 157"/>
                  <a:gd name="T1" fmla="*/ 30 h 120"/>
                  <a:gd name="T2" fmla="*/ 81 w 157"/>
                  <a:gd name="T3" fmla="*/ 103 h 120"/>
                  <a:gd name="T4" fmla="*/ 67 w 157"/>
                  <a:gd name="T5" fmla="*/ 117 h 120"/>
                  <a:gd name="T6" fmla="*/ 60 w 157"/>
                  <a:gd name="T7" fmla="*/ 120 h 120"/>
                  <a:gd name="T8" fmla="*/ 53 w 157"/>
                  <a:gd name="T9" fmla="*/ 117 h 120"/>
                  <a:gd name="T10" fmla="*/ 40 w 157"/>
                  <a:gd name="T11" fmla="*/ 103 h 120"/>
                  <a:gd name="T12" fmla="*/ 3 w 157"/>
                  <a:gd name="T13" fmla="*/ 67 h 120"/>
                  <a:gd name="T14" fmla="*/ 0 w 157"/>
                  <a:gd name="T15" fmla="*/ 60 h 120"/>
                  <a:gd name="T16" fmla="*/ 3 w 157"/>
                  <a:gd name="T17" fmla="*/ 53 h 120"/>
                  <a:gd name="T18" fmla="*/ 17 w 157"/>
                  <a:gd name="T19" fmla="*/ 39 h 120"/>
                  <a:gd name="T20" fmla="*/ 24 w 157"/>
                  <a:gd name="T21" fmla="*/ 37 h 120"/>
                  <a:gd name="T22" fmla="*/ 31 w 157"/>
                  <a:gd name="T23" fmla="*/ 39 h 120"/>
                  <a:gd name="T24" fmla="*/ 60 w 157"/>
                  <a:gd name="T25" fmla="*/ 69 h 120"/>
                  <a:gd name="T26" fmla="*/ 127 w 157"/>
                  <a:gd name="T27" fmla="*/ 3 h 120"/>
                  <a:gd name="T28" fmla="*/ 133 w 157"/>
                  <a:gd name="T29" fmla="*/ 0 h 120"/>
                  <a:gd name="T30" fmla="*/ 140 w 157"/>
                  <a:gd name="T31" fmla="*/ 3 h 120"/>
                  <a:gd name="T32" fmla="*/ 154 w 157"/>
                  <a:gd name="T33" fmla="*/ 17 h 120"/>
                  <a:gd name="T34" fmla="*/ 157 w 157"/>
                  <a:gd name="T35" fmla="*/ 23 h 120"/>
                  <a:gd name="T36" fmla="*/ 154 w 157"/>
                  <a:gd name="T37" fmla="*/ 3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120">
                    <a:moveTo>
                      <a:pt x="154" y="30"/>
                    </a:moveTo>
                    <a:cubicBezTo>
                      <a:pt x="81" y="103"/>
                      <a:pt x="81" y="103"/>
                      <a:pt x="81" y="103"/>
                    </a:cubicBezTo>
                    <a:cubicBezTo>
                      <a:pt x="67" y="117"/>
                      <a:pt x="67" y="117"/>
                      <a:pt x="67" y="117"/>
                    </a:cubicBezTo>
                    <a:cubicBezTo>
                      <a:pt x="65" y="119"/>
                      <a:pt x="63" y="120"/>
                      <a:pt x="60" y="120"/>
                    </a:cubicBezTo>
                    <a:cubicBezTo>
                      <a:pt x="58" y="120"/>
                      <a:pt x="55" y="119"/>
                      <a:pt x="53" y="117"/>
                    </a:cubicBezTo>
                    <a:cubicBezTo>
                      <a:pt x="40" y="103"/>
                      <a:pt x="40" y="103"/>
                      <a:pt x="40" y="103"/>
                    </a:cubicBezTo>
                    <a:cubicBezTo>
                      <a:pt x="3" y="67"/>
                      <a:pt x="3" y="67"/>
                      <a:pt x="3" y="67"/>
                    </a:cubicBezTo>
                    <a:cubicBezTo>
                      <a:pt x="1" y="65"/>
                      <a:pt x="0" y="63"/>
                      <a:pt x="0" y="60"/>
                    </a:cubicBezTo>
                    <a:cubicBezTo>
                      <a:pt x="0" y="57"/>
                      <a:pt x="1" y="55"/>
                      <a:pt x="3" y="53"/>
                    </a:cubicBezTo>
                    <a:cubicBezTo>
                      <a:pt x="17" y="39"/>
                      <a:pt x="17" y="39"/>
                      <a:pt x="17" y="39"/>
                    </a:cubicBezTo>
                    <a:cubicBezTo>
                      <a:pt x="19" y="38"/>
                      <a:pt x="21" y="37"/>
                      <a:pt x="24" y="37"/>
                    </a:cubicBezTo>
                    <a:cubicBezTo>
                      <a:pt x="26" y="37"/>
                      <a:pt x="29" y="38"/>
                      <a:pt x="31" y="39"/>
                    </a:cubicBezTo>
                    <a:cubicBezTo>
                      <a:pt x="60" y="69"/>
                      <a:pt x="60" y="69"/>
                      <a:pt x="60" y="69"/>
                    </a:cubicBezTo>
                    <a:cubicBezTo>
                      <a:pt x="127" y="3"/>
                      <a:pt x="127" y="3"/>
                      <a:pt x="127" y="3"/>
                    </a:cubicBezTo>
                    <a:cubicBezTo>
                      <a:pt x="128" y="1"/>
                      <a:pt x="131" y="0"/>
                      <a:pt x="133" y="0"/>
                    </a:cubicBezTo>
                    <a:cubicBezTo>
                      <a:pt x="136" y="0"/>
                      <a:pt x="139" y="1"/>
                      <a:pt x="140" y="3"/>
                    </a:cubicBezTo>
                    <a:cubicBezTo>
                      <a:pt x="154" y="17"/>
                      <a:pt x="154" y="17"/>
                      <a:pt x="154" y="17"/>
                    </a:cubicBezTo>
                    <a:cubicBezTo>
                      <a:pt x="156" y="18"/>
                      <a:pt x="157" y="21"/>
                      <a:pt x="157" y="23"/>
                    </a:cubicBezTo>
                    <a:cubicBezTo>
                      <a:pt x="157" y="26"/>
                      <a:pt x="156" y="28"/>
                      <a:pt x="154" y="30"/>
                    </a:cubicBezTo>
                    <a:close/>
                  </a:path>
                </a:pathLst>
              </a:custGeom>
              <a:solidFill>
                <a:schemeClr val="accent3">
                  <a:lumMod val="50000"/>
                </a:schemeClr>
              </a:solidFill>
              <a:ln>
                <a:noFill/>
              </a:ln>
              <a:extLst/>
            </p:spPr>
            <p:txBody>
              <a:bodyPr vert="horz" wrap="square" lIns="68580" tIns="34290" rIns="68580" bIns="34290" numCol="1" anchor="t" anchorCtr="0" compatLnSpc="1">
                <a:prstTxWarp prst="textNoShape">
                  <a:avLst/>
                </a:prstTxWarp>
              </a:bodyPr>
              <a:lstStyle/>
              <a:p>
                <a:endParaRPr lang="en-US" sz="1300" dirty="0">
                  <a:solidFill>
                    <a:prstClr val="black"/>
                  </a:solidFill>
                </a:endParaRPr>
              </a:p>
            </p:txBody>
          </p:sp>
          <p:sp>
            <p:nvSpPr>
              <p:cNvPr id="53" name="Data Text 2"/>
              <p:cNvSpPr>
                <a:spLocks noChangeArrowheads="1"/>
              </p:cNvSpPr>
              <p:nvPr/>
            </p:nvSpPr>
            <p:spPr bwMode="auto">
              <a:xfrm>
                <a:off x="2304995" y="2755365"/>
                <a:ext cx="1933222" cy="33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750"/>
                <a:r>
                  <a:rPr lang="en-US" altLang="en-US" sz="1100" b="1" dirty="0" smtClean="0">
                    <a:solidFill>
                      <a:srgbClr val="FFFFFF"/>
                    </a:solidFill>
                  </a:rPr>
                  <a:t>Establishing a National Data </a:t>
                </a:r>
              </a:p>
              <a:p>
                <a:pPr defTabSz="685750"/>
                <a:r>
                  <a:rPr lang="en-US" altLang="en-US" sz="1100" b="1" dirty="0" smtClean="0">
                    <a:solidFill>
                      <a:srgbClr val="FFFFFF"/>
                    </a:solidFill>
                  </a:rPr>
                  <a:t>Commissioner</a:t>
                </a:r>
                <a:endParaRPr lang="en-US" altLang="en-US" sz="1300" b="1" dirty="0">
                  <a:solidFill>
                    <a:prstClr val="black"/>
                  </a:solidFill>
                </a:endParaRPr>
              </a:p>
            </p:txBody>
          </p:sp>
        </p:grpSp>
        <p:grpSp>
          <p:nvGrpSpPr>
            <p:cNvPr id="56" name="Group 55"/>
            <p:cNvGrpSpPr/>
            <p:nvPr/>
          </p:nvGrpSpPr>
          <p:grpSpPr>
            <a:xfrm>
              <a:off x="1506744" y="3089701"/>
              <a:ext cx="3034026" cy="486000"/>
              <a:chOff x="967979" y="1628776"/>
              <a:chExt cx="3327797" cy="594122"/>
            </a:xfrm>
          </p:grpSpPr>
          <p:grpSp>
            <p:nvGrpSpPr>
              <p:cNvPr id="57" name="Group 56"/>
              <p:cNvGrpSpPr/>
              <p:nvPr/>
            </p:nvGrpSpPr>
            <p:grpSpPr>
              <a:xfrm>
                <a:off x="967979" y="1628776"/>
                <a:ext cx="3327797" cy="594122"/>
                <a:chOff x="967979" y="1628776"/>
                <a:chExt cx="3327797" cy="594122"/>
              </a:xfrm>
            </p:grpSpPr>
            <p:grpSp>
              <p:nvGrpSpPr>
                <p:cNvPr id="59" name="Data Box 1"/>
                <p:cNvGrpSpPr/>
                <p:nvPr/>
              </p:nvGrpSpPr>
              <p:grpSpPr>
                <a:xfrm>
                  <a:off x="967979" y="1628776"/>
                  <a:ext cx="3327797" cy="594122"/>
                  <a:chOff x="1290638" y="1028700"/>
                  <a:chExt cx="4437063" cy="792163"/>
                </a:xfrm>
              </p:grpSpPr>
              <p:sp>
                <p:nvSpPr>
                  <p:cNvPr id="61" name="Data Box BG 1"/>
                  <p:cNvSpPr>
                    <a:spLocks/>
                  </p:cNvSpPr>
                  <p:nvPr/>
                </p:nvSpPr>
                <p:spPr bwMode="auto">
                  <a:xfrm>
                    <a:off x="1290638" y="1028700"/>
                    <a:ext cx="4437063" cy="792163"/>
                  </a:xfrm>
                  <a:custGeom>
                    <a:avLst/>
                    <a:gdLst>
                      <a:gd name="T0" fmla="*/ 2550 w 2800"/>
                      <a:gd name="T1" fmla="*/ 500 h 500"/>
                      <a:gd name="T2" fmla="*/ 250 w 2800"/>
                      <a:gd name="T3" fmla="*/ 500 h 500"/>
                      <a:gd name="T4" fmla="*/ 0 w 2800"/>
                      <a:gd name="T5" fmla="*/ 250 h 500"/>
                      <a:gd name="T6" fmla="*/ 0 w 2800"/>
                      <a:gd name="T7" fmla="*/ 250 h 500"/>
                      <a:gd name="T8" fmla="*/ 250 w 2800"/>
                      <a:gd name="T9" fmla="*/ 0 h 500"/>
                      <a:gd name="T10" fmla="*/ 2550 w 2800"/>
                      <a:gd name="T11" fmla="*/ 0 h 500"/>
                      <a:gd name="T12" fmla="*/ 2800 w 2800"/>
                      <a:gd name="T13" fmla="*/ 250 h 500"/>
                      <a:gd name="T14" fmla="*/ 2800 w 2800"/>
                      <a:gd name="T15" fmla="*/ 250 h 500"/>
                      <a:gd name="T16" fmla="*/ 2550 w 2800"/>
                      <a:gd name="T17"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0" h="500">
                        <a:moveTo>
                          <a:pt x="2550" y="500"/>
                        </a:moveTo>
                        <a:cubicBezTo>
                          <a:pt x="250" y="500"/>
                          <a:pt x="250" y="500"/>
                          <a:pt x="250" y="500"/>
                        </a:cubicBezTo>
                        <a:cubicBezTo>
                          <a:pt x="112" y="500"/>
                          <a:pt x="0" y="388"/>
                          <a:pt x="0" y="250"/>
                        </a:cubicBezTo>
                        <a:cubicBezTo>
                          <a:pt x="0" y="250"/>
                          <a:pt x="0" y="250"/>
                          <a:pt x="0" y="250"/>
                        </a:cubicBezTo>
                        <a:cubicBezTo>
                          <a:pt x="0" y="112"/>
                          <a:pt x="112" y="0"/>
                          <a:pt x="250" y="0"/>
                        </a:cubicBezTo>
                        <a:cubicBezTo>
                          <a:pt x="2550" y="0"/>
                          <a:pt x="2550" y="0"/>
                          <a:pt x="2550" y="0"/>
                        </a:cubicBezTo>
                        <a:cubicBezTo>
                          <a:pt x="2688" y="0"/>
                          <a:pt x="2800" y="112"/>
                          <a:pt x="2800" y="250"/>
                        </a:cubicBezTo>
                        <a:cubicBezTo>
                          <a:pt x="2800" y="250"/>
                          <a:pt x="2800" y="250"/>
                          <a:pt x="2800" y="250"/>
                        </a:cubicBezTo>
                        <a:cubicBezTo>
                          <a:pt x="2800" y="388"/>
                          <a:pt x="2688" y="500"/>
                          <a:pt x="2550" y="500"/>
                        </a:cubicBezTo>
                        <a:close/>
                      </a:path>
                    </a:pathLst>
                  </a:custGeom>
                  <a:solidFill>
                    <a:srgbClr val="36B1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dirty="0">
                      <a:solidFill>
                        <a:prstClr val="black"/>
                      </a:solidFill>
                    </a:endParaRPr>
                  </a:p>
                </p:txBody>
              </p:sp>
              <p:sp>
                <p:nvSpPr>
                  <p:cNvPr id="62" name="Check Circle 1"/>
                  <p:cNvSpPr>
                    <a:spLocks noChangeArrowheads="1"/>
                  </p:cNvSpPr>
                  <p:nvPr/>
                </p:nvSpPr>
                <p:spPr bwMode="auto">
                  <a:xfrm>
                    <a:off x="1447800" y="1171575"/>
                    <a:ext cx="506413" cy="5080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dirty="0">
                      <a:solidFill>
                        <a:prstClr val="black"/>
                      </a:solidFill>
                    </a:endParaRPr>
                  </a:p>
                </p:txBody>
              </p:sp>
            </p:grpSp>
            <p:sp>
              <p:nvSpPr>
                <p:cNvPr id="60" name="Checkmark 1"/>
                <p:cNvSpPr>
                  <a:spLocks/>
                </p:cNvSpPr>
                <p:nvPr/>
              </p:nvSpPr>
              <p:spPr bwMode="auto">
                <a:xfrm>
                  <a:off x="1183481" y="1854994"/>
                  <a:ext cx="185738" cy="142875"/>
                </a:xfrm>
                <a:custGeom>
                  <a:avLst/>
                  <a:gdLst>
                    <a:gd name="T0" fmla="*/ 154 w 157"/>
                    <a:gd name="T1" fmla="*/ 30 h 120"/>
                    <a:gd name="T2" fmla="*/ 81 w 157"/>
                    <a:gd name="T3" fmla="*/ 103 h 120"/>
                    <a:gd name="T4" fmla="*/ 67 w 157"/>
                    <a:gd name="T5" fmla="*/ 117 h 120"/>
                    <a:gd name="T6" fmla="*/ 60 w 157"/>
                    <a:gd name="T7" fmla="*/ 120 h 120"/>
                    <a:gd name="T8" fmla="*/ 53 w 157"/>
                    <a:gd name="T9" fmla="*/ 117 h 120"/>
                    <a:gd name="T10" fmla="*/ 40 w 157"/>
                    <a:gd name="T11" fmla="*/ 103 h 120"/>
                    <a:gd name="T12" fmla="*/ 3 w 157"/>
                    <a:gd name="T13" fmla="*/ 67 h 120"/>
                    <a:gd name="T14" fmla="*/ 0 w 157"/>
                    <a:gd name="T15" fmla="*/ 60 h 120"/>
                    <a:gd name="T16" fmla="*/ 3 w 157"/>
                    <a:gd name="T17" fmla="*/ 53 h 120"/>
                    <a:gd name="T18" fmla="*/ 17 w 157"/>
                    <a:gd name="T19" fmla="*/ 39 h 120"/>
                    <a:gd name="T20" fmla="*/ 24 w 157"/>
                    <a:gd name="T21" fmla="*/ 37 h 120"/>
                    <a:gd name="T22" fmla="*/ 30 w 157"/>
                    <a:gd name="T23" fmla="*/ 39 h 120"/>
                    <a:gd name="T24" fmla="*/ 60 w 157"/>
                    <a:gd name="T25" fmla="*/ 69 h 120"/>
                    <a:gd name="T26" fmla="*/ 126 w 157"/>
                    <a:gd name="T27" fmla="*/ 3 h 120"/>
                    <a:gd name="T28" fmla="*/ 133 w 157"/>
                    <a:gd name="T29" fmla="*/ 0 h 120"/>
                    <a:gd name="T30" fmla="*/ 140 w 157"/>
                    <a:gd name="T31" fmla="*/ 3 h 120"/>
                    <a:gd name="T32" fmla="*/ 154 w 157"/>
                    <a:gd name="T33" fmla="*/ 17 h 120"/>
                    <a:gd name="T34" fmla="*/ 157 w 157"/>
                    <a:gd name="T35" fmla="*/ 23 h 120"/>
                    <a:gd name="T36" fmla="*/ 154 w 157"/>
                    <a:gd name="T37" fmla="*/ 3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120">
                      <a:moveTo>
                        <a:pt x="154" y="30"/>
                      </a:moveTo>
                      <a:cubicBezTo>
                        <a:pt x="81" y="103"/>
                        <a:pt x="81" y="103"/>
                        <a:pt x="81" y="103"/>
                      </a:cubicBezTo>
                      <a:cubicBezTo>
                        <a:pt x="67" y="117"/>
                        <a:pt x="67" y="117"/>
                        <a:pt x="67" y="117"/>
                      </a:cubicBezTo>
                      <a:cubicBezTo>
                        <a:pt x="65" y="119"/>
                        <a:pt x="63" y="120"/>
                        <a:pt x="60" y="120"/>
                      </a:cubicBezTo>
                      <a:cubicBezTo>
                        <a:pt x="58" y="120"/>
                        <a:pt x="55" y="119"/>
                        <a:pt x="53" y="117"/>
                      </a:cubicBezTo>
                      <a:cubicBezTo>
                        <a:pt x="40" y="103"/>
                        <a:pt x="40" y="103"/>
                        <a:pt x="40" y="103"/>
                      </a:cubicBezTo>
                      <a:cubicBezTo>
                        <a:pt x="3" y="67"/>
                        <a:pt x="3" y="67"/>
                        <a:pt x="3" y="67"/>
                      </a:cubicBezTo>
                      <a:cubicBezTo>
                        <a:pt x="1" y="65"/>
                        <a:pt x="0" y="63"/>
                        <a:pt x="0" y="60"/>
                      </a:cubicBezTo>
                      <a:cubicBezTo>
                        <a:pt x="0" y="57"/>
                        <a:pt x="1" y="55"/>
                        <a:pt x="3" y="53"/>
                      </a:cubicBezTo>
                      <a:cubicBezTo>
                        <a:pt x="17" y="39"/>
                        <a:pt x="17" y="39"/>
                        <a:pt x="17" y="39"/>
                      </a:cubicBezTo>
                      <a:cubicBezTo>
                        <a:pt x="19" y="38"/>
                        <a:pt x="21" y="37"/>
                        <a:pt x="24" y="37"/>
                      </a:cubicBezTo>
                      <a:cubicBezTo>
                        <a:pt x="26" y="37"/>
                        <a:pt x="29" y="38"/>
                        <a:pt x="30" y="39"/>
                      </a:cubicBezTo>
                      <a:cubicBezTo>
                        <a:pt x="60" y="69"/>
                        <a:pt x="60" y="69"/>
                        <a:pt x="60" y="69"/>
                      </a:cubicBezTo>
                      <a:cubicBezTo>
                        <a:pt x="126" y="3"/>
                        <a:pt x="126" y="3"/>
                        <a:pt x="126" y="3"/>
                      </a:cubicBezTo>
                      <a:cubicBezTo>
                        <a:pt x="128" y="1"/>
                        <a:pt x="131" y="0"/>
                        <a:pt x="133" y="0"/>
                      </a:cubicBezTo>
                      <a:cubicBezTo>
                        <a:pt x="136" y="0"/>
                        <a:pt x="138" y="1"/>
                        <a:pt x="140" y="3"/>
                      </a:cubicBezTo>
                      <a:cubicBezTo>
                        <a:pt x="154" y="17"/>
                        <a:pt x="154" y="17"/>
                        <a:pt x="154" y="17"/>
                      </a:cubicBezTo>
                      <a:cubicBezTo>
                        <a:pt x="156" y="18"/>
                        <a:pt x="157" y="21"/>
                        <a:pt x="157" y="23"/>
                      </a:cubicBezTo>
                      <a:cubicBezTo>
                        <a:pt x="157" y="26"/>
                        <a:pt x="156" y="28"/>
                        <a:pt x="154" y="30"/>
                      </a:cubicBezTo>
                      <a:close/>
                    </a:path>
                  </a:pathLst>
                </a:custGeom>
                <a:solidFill>
                  <a:schemeClr val="accent2">
                    <a:lumMod val="50000"/>
                  </a:schemeClr>
                </a:solidFill>
                <a:ln>
                  <a:noFill/>
                </a:ln>
                <a:extLst/>
              </p:spPr>
              <p:txBody>
                <a:bodyPr vert="horz" wrap="square" lIns="68580" tIns="34290" rIns="68580" bIns="34290" numCol="1" anchor="t" anchorCtr="0" compatLnSpc="1">
                  <a:prstTxWarp prst="textNoShape">
                    <a:avLst/>
                  </a:prstTxWarp>
                </a:bodyPr>
                <a:lstStyle/>
                <a:p>
                  <a:endParaRPr lang="en-US" sz="1300" dirty="0">
                    <a:solidFill>
                      <a:prstClr val="black"/>
                    </a:solidFill>
                  </a:endParaRPr>
                </a:p>
              </p:txBody>
            </p:sp>
          </p:grpSp>
          <p:sp>
            <p:nvSpPr>
              <p:cNvPr id="58" name="Data Text 1"/>
              <p:cNvSpPr>
                <a:spLocks noChangeArrowheads="1"/>
              </p:cNvSpPr>
              <p:nvPr/>
            </p:nvSpPr>
            <p:spPr bwMode="auto">
              <a:xfrm>
                <a:off x="1656160" y="1841898"/>
                <a:ext cx="219130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750"/>
                <a:r>
                  <a:rPr lang="en-US" altLang="en-US" sz="1100" b="1" dirty="0" smtClean="0">
                    <a:solidFill>
                      <a:srgbClr val="FFFFFF"/>
                    </a:solidFill>
                  </a:rPr>
                  <a:t>$65M Investment over four years</a:t>
                </a:r>
                <a:endParaRPr lang="en-US" altLang="en-US" sz="1300" b="1" dirty="0">
                  <a:solidFill>
                    <a:prstClr val="black"/>
                  </a:solidFill>
                </a:endParaRPr>
              </a:p>
            </p:txBody>
          </p:sp>
        </p:grpSp>
        <p:grpSp>
          <p:nvGrpSpPr>
            <p:cNvPr id="63" name="Data Box 1"/>
            <p:cNvGrpSpPr/>
            <p:nvPr/>
          </p:nvGrpSpPr>
          <p:grpSpPr>
            <a:xfrm>
              <a:off x="1506744" y="5958444"/>
              <a:ext cx="3088043" cy="486000"/>
              <a:chOff x="1290638" y="1028700"/>
              <a:chExt cx="4437063" cy="792163"/>
            </a:xfrm>
          </p:grpSpPr>
          <p:sp>
            <p:nvSpPr>
              <p:cNvPr id="64" name="Data Box BG 1"/>
              <p:cNvSpPr>
                <a:spLocks/>
              </p:cNvSpPr>
              <p:nvPr/>
            </p:nvSpPr>
            <p:spPr bwMode="auto">
              <a:xfrm>
                <a:off x="1290638" y="1028700"/>
                <a:ext cx="4437063" cy="792163"/>
              </a:xfrm>
              <a:custGeom>
                <a:avLst/>
                <a:gdLst>
                  <a:gd name="T0" fmla="*/ 2550 w 2800"/>
                  <a:gd name="T1" fmla="*/ 500 h 500"/>
                  <a:gd name="T2" fmla="*/ 250 w 2800"/>
                  <a:gd name="T3" fmla="*/ 500 h 500"/>
                  <a:gd name="T4" fmla="*/ 0 w 2800"/>
                  <a:gd name="T5" fmla="*/ 250 h 500"/>
                  <a:gd name="T6" fmla="*/ 0 w 2800"/>
                  <a:gd name="T7" fmla="*/ 250 h 500"/>
                  <a:gd name="T8" fmla="*/ 250 w 2800"/>
                  <a:gd name="T9" fmla="*/ 0 h 500"/>
                  <a:gd name="T10" fmla="*/ 2550 w 2800"/>
                  <a:gd name="T11" fmla="*/ 0 h 500"/>
                  <a:gd name="T12" fmla="*/ 2800 w 2800"/>
                  <a:gd name="T13" fmla="*/ 250 h 500"/>
                  <a:gd name="T14" fmla="*/ 2800 w 2800"/>
                  <a:gd name="T15" fmla="*/ 250 h 500"/>
                  <a:gd name="T16" fmla="*/ 2550 w 2800"/>
                  <a:gd name="T17" fmla="*/ 50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0" h="500">
                    <a:moveTo>
                      <a:pt x="2550" y="500"/>
                    </a:moveTo>
                    <a:cubicBezTo>
                      <a:pt x="250" y="500"/>
                      <a:pt x="250" y="500"/>
                      <a:pt x="250" y="500"/>
                    </a:cubicBezTo>
                    <a:cubicBezTo>
                      <a:pt x="112" y="500"/>
                      <a:pt x="0" y="388"/>
                      <a:pt x="0" y="250"/>
                    </a:cubicBezTo>
                    <a:cubicBezTo>
                      <a:pt x="0" y="250"/>
                      <a:pt x="0" y="250"/>
                      <a:pt x="0" y="250"/>
                    </a:cubicBezTo>
                    <a:cubicBezTo>
                      <a:pt x="0" y="112"/>
                      <a:pt x="112" y="0"/>
                      <a:pt x="250" y="0"/>
                    </a:cubicBezTo>
                    <a:cubicBezTo>
                      <a:pt x="2550" y="0"/>
                      <a:pt x="2550" y="0"/>
                      <a:pt x="2550" y="0"/>
                    </a:cubicBezTo>
                    <a:cubicBezTo>
                      <a:pt x="2688" y="0"/>
                      <a:pt x="2800" y="112"/>
                      <a:pt x="2800" y="250"/>
                    </a:cubicBezTo>
                    <a:cubicBezTo>
                      <a:pt x="2800" y="250"/>
                      <a:pt x="2800" y="250"/>
                      <a:pt x="2800" y="250"/>
                    </a:cubicBezTo>
                    <a:cubicBezTo>
                      <a:pt x="2800" y="388"/>
                      <a:pt x="2688" y="500"/>
                      <a:pt x="2550" y="500"/>
                    </a:cubicBezTo>
                    <a:close/>
                  </a:path>
                </a:pathLst>
              </a:custGeom>
              <a:solidFill>
                <a:srgbClr val="2E80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dirty="0">
                  <a:solidFill>
                    <a:prstClr val="black"/>
                  </a:solidFill>
                </a:endParaRPr>
              </a:p>
            </p:txBody>
          </p:sp>
          <p:sp>
            <p:nvSpPr>
              <p:cNvPr id="65" name="Check Circle 1"/>
              <p:cNvSpPr>
                <a:spLocks noChangeArrowheads="1"/>
              </p:cNvSpPr>
              <p:nvPr/>
            </p:nvSpPr>
            <p:spPr bwMode="auto">
              <a:xfrm>
                <a:off x="1447800" y="1171575"/>
                <a:ext cx="506413" cy="5080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300" dirty="0">
                  <a:solidFill>
                    <a:prstClr val="black"/>
                  </a:solidFill>
                </a:endParaRPr>
              </a:p>
            </p:txBody>
          </p:sp>
        </p:grpSp>
        <p:sp>
          <p:nvSpPr>
            <p:cNvPr id="66" name="Checkmark 1"/>
            <p:cNvSpPr>
              <a:spLocks/>
            </p:cNvSpPr>
            <p:nvPr/>
          </p:nvSpPr>
          <p:spPr bwMode="auto">
            <a:xfrm>
              <a:off x="1671770" y="6170056"/>
              <a:ext cx="185739" cy="142875"/>
            </a:xfrm>
            <a:custGeom>
              <a:avLst/>
              <a:gdLst>
                <a:gd name="T0" fmla="*/ 154 w 157"/>
                <a:gd name="T1" fmla="*/ 30 h 120"/>
                <a:gd name="T2" fmla="*/ 81 w 157"/>
                <a:gd name="T3" fmla="*/ 103 h 120"/>
                <a:gd name="T4" fmla="*/ 67 w 157"/>
                <a:gd name="T5" fmla="*/ 117 h 120"/>
                <a:gd name="T6" fmla="*/ 60 w 157"/>
                <a:gd name="T7" fmla="*/ 120 h 120"/>
                <a:gd name="T8" fmla="*/ 53 w 157"/>
                <a:gd name="T9" fmla="*/ 117 h 120"/>
                <a:gd name="T10" fmla="*/ 40 w 157"/>
                <a:gd name="T11" fmla="*/ 103 h 120"/>
                <a:gd name="T12" fmla="*/ 3 w 157"/>
                <a:gd name="T13" fmla="*/ 67 h 120"/>
                <a:gd name="T14" fmla="*/ 0 w 157"/>
                <a:gd name="T15" fmla="*/ 60 h 120"/>
                <a:gd name="T16" fmla="*/ 3 w 157"/>
                <a:gd name="T17" fmla="*/ 53 h 120"/>
                <a:gd name="T18" fmla="*/ 17 w 157"/>
                <a:gd name="T19" fmla="*/ 39 h 120"/>
                <a:gd name="T20" fmla="*/ 24 w 157"/>
                <a:gd name="T21" fmla="*/ 37 h 120"/>
                <a:gd name="T22" fmla="*/ 30 w 157"/>
                <a:gd name="T23" fmla="*/ 39 h 120"/>
                <a:gd name="T24" fmla="*/ 60 w 157"/>
                <a:gd name="T25" fmla="*/ 69 h 120"/>
                <a:gd name="T26" fmla="*/ 126 w 157"/>
                <a:gd name="T27" fmla="*/ 3 h 120"/>
                <a:gd name="T28" fmla="*/ 133 w 157"/>
                <a:gd name="T29" fmla="*/ 0 h 120"/>
                <a:gd name="T30" fmla="*/ 140 w 157"/>
                <a:gd name="T31" fmla="*/ 3 h 120"/>
                <a:gd name="T32" fmla="*/ 154 w 157"/>
                <a:gd name="T33" fmla="*/ 17 h 120"/>
                <a:gd name="T34" fmla="*/ 157 w 157"/>
                <a:gd name="T35" fmla="*/ 23 h 120"/>
                <a:gd name="T36" fmla="*/ 154 w 157"/>
                <a:gd name="T37" fmla="*/ 3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7" h="120">
                  <a:moveTo>
                    <a:pt x="154" y="30"/>
                  </a:moveTo>
                  <a:cubicBezTo>
                    <a:pt x="81" y="103"/>
                    <a:pt x="81" y="103"/>
                    <a:pt x="81" y="103"/>
                  </a:cubicBezTo>
                  <a:cubicBezTo>
                    <a:pt x="67" y="117"/>
                    <a:pt x="67" y="117"/>
                    <a:pt x="67" y="117"/>
                  </a:cubicBezTo>
                  <a:cubicBezTo>
                    <a:pt x="65" y="119"/>
                    <a:pt x="63" y="120"/>
                    <a:pt x="60" y="120"/>
                  </a:cubicBezTo>
                  <a:cubicBezTo>
                    <a:pt x="58" y="120"/>
                    <a:pt x="55" y="119"/>
                    <a:pt x="53" y="117"/>
                  </a:cubicBezTo>
                  <a:cubicBezTo>
                    <a:pt x="40" y="103"/>
                    <a:pt x="40" y="103"/>
                    <a:pt x="40" y="103"/>
                  </a:cubicBezTo>
                  <a:cubicBezTo>
                    <a:pt x="3" y="67"/>
                    <a:pt x="3" y="67"/>
                    <a:pt x="3" y="67"/>
                  </a:cubicBezTo>
                  <a:cubicBezTo>
                    <a:pt x="1" y="65"/>
                    <a:pt x="0" y="63"/>
                    <a:pt x="0" y="60"/>
                  </a:cubicBezTo>
                  <a:cubicBezTo>
                    <a:pt x="0" y="57"/>
                    <a:pt x="1" y="55"/>
                    <a:pt x="3" y="53"/>
                  </a:cubicBezTo>
                  <a:cubicBezTo>
                    <a:pt x="17" y="39"/>
                    <a:pt x="17" y="39"/>
                    <a:pt x="17" y="39"/>
                  </a:cubicBezTo>
                  <a:cubicBezTo>
                    <a:pt x="19" y="38"/>
                    <a:pt x="21" y="37"/>
                    <a:pt x="24" y="37"/>
                  </a:cubicBezTo>
                  <a:cubicBezTo>
                    <a:pt x="26" y="37"/>
                    <a:pt x="29" y="38"/>
                    <a:pt x="30" y="39"/>
                  </a:cubicBezTo>
                  <a:cubicBezTo>
                    <a:pt x="60" y="69"/>
                    <a:pt x="60" y="69"/>
                    <a:pt x="60" y="69"/>
                  </a:cubicBezTo>
                  <a:cubicBezTo>
                    <a:pt x="126" y="3"/>
                    <a:pt x="126" y="3"/>
                    <a:pt x="126" y="3"/>
                  </a:cubicBezTo>
                  <a:cubicBezTo>
                    <a:pt x="128" y="1"/>
                    <a:pt x="131" y="0"/>
                    <a:pt x="133" y="0"/>
                  </a:cubicBezTo>
                  <a:cubicBezTo>
                    <a:pt x="136" y="0"/>
                    <a:pt x="138" y="1"/>
                    <a:pt x="140" y="3"/>
                  </a:cubicBezTo>
                  <a:cubicBezTo>
                    <a:pt x="154" y="17"/>
                    <a:pt x="154" y="17"/>
                    <a:pt x="154" y="17"/>
                  </a:cubicBezTo>
                  <a:cubicBezTo>
                    <a:pt x="156" y="18"/>
                    <a:pt x="157" y="21"/>
                    <a:pt x="157" y="23"/>
                  </a:cubicBezTo>
                  <a:cubicBezTo>
                    <a:pt x="157" y="26"/>
                    <a:pt x="156" y="28"/>
                    <a:pt x="154" y="30"/>
                  </a:cubicBezTo>
                  <a:close/>
                </a:path>
              </a:pathLst>
            </a:custGeom>
            <a:solidFill>
              <a:schemeClr val="accent2">
                <a:lumMod val="50000"/>
              </a:schemeClr>
            </a:solidFill>
            <a:ln>
              <a:noFill/>
            </a:ln>
            <a:extLst/>
          </p:spPr>
          <p:txBody>
            <a:bodyPr vert="horz" wrap="square" lIns="68576" tIns="34290" rIns="68576" bIns="34290" numCol="1" anchor="t" anchorCtr="0" compatLnSpc="1">
              <a:prstTxWarp prst="textNoShape">
                <a:avLst/>
              </a:prstTxWarp>
            </a:bodyPr>
            <a:lstStyle/>
            <a:p>
              <a:endParaRPr lang="en-US" sz="1300" dirty="0">
                <a:solidFill>
                  <a:prstClr val="black"/>
                </a:solidFill>
              </a:endParaRPr>
            </a:p>
          </p:txBody>
        </p:sp>
        <p:sp>
          <p:nvSpPr>
            <p:cNvPr id="67" name="Data Text 1"/>
            <p:cNvSpPr>
              <a:spLocks noChangeArrowheads="1"/>
            </p:cNvSpPr>
            <p:nvPr/>
          </p:nvSpPr>
          <p:spPr bwMode="auto">
            <a:xfrm>
              <a:off x="2121038" y="6120788"/>
              <a:ext cx="225702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750"/>
              <a:r>
                <a:rPr lang="en-US" altLang="en-US" sz="1100" b="1" dirty="0" smtClean="0">
                  <a:solidFill>
                    <a:srgbClr val="FFFFFF"/>
                  </a:solidFill>
                </a:rPr>
                <a:t>Introducing Consumer Data Right</a:t>
              </a:r>
              <a:endParaRPr lang="en-US" altLang="en-US" sz="1300" b="1" dirty="0">
                <a:solidFill>
                  <a:prstClr val="black"/>
                </a:solidFill>
              </a:endParaRPr>
            </a:p>
          </p:txBody>
        </p:sp>
        <p:sp>
          <p:nvSpPr>
            <p:cNvPr id="68" name="TextBox 67"/>
            <p:cNvSpPr txBox="1"/>
            <p:nvPr/>
          </p:nvSpPr>
          <p:spPr>
            <a:xfrm>
              <a:off x="679316" y="4128440"/>
              <a:ext cx="1504388" cy="923330"/>
            </a:xfrm>
            <a:prstGeom prst="rect">
              <a:avLst/>
            </a:prstGeom>
            <a:noFill/>
          </p:spPr>
          <p:txBody>
            <a:bodyPr wrap="square" rtlCol="0">
              <a:spAutoFit/>
            </a:bodyPr>
            <a:lstStyle/>
            <a:p>
              <a:pPr algn="ctr"/>
              <a:r>
                <a:rPr lang="en-CA" dirty="0" smtClean="0">
                  <a:solidFill>
                    <a:schemeClr val="bg1"/>
                  </a:solidFill>
                  <a:latin typeface="Arial" panose="020B0604020202020204" pitchFamily="34" charset="0"/>
                  <a:cs typeface="Arial" panose="020B0604020202020204" pitchFamily="34" charset="0"/>
                </a:rPr>
                <a:t>2018</a:t>
              </a:r>
            </a:p>
            <a:p>
              <a:pPr algn="ctr"/>
              <a:r>
                <a:rPr lang="en-CA" dirty="0" smtClean="0">
                  <a:solidFill>
                    <a:schemeClr val="bg1"/>
                  </a:solidFill>
                  <a:latin typeface="Arial" panose="020B0604020202020204" pitchFamily="34" charset="0"/>
                  <a:cs typeface="Arial" panose="020B0604020202020204" pitchFamily="34" charset="0"/>
                </a:rPr>
                <a:t>Package of Reforms</a:t>
              </a:r>
              <a:endParaRPr lang="en-CA" dirty="0">
                <a:solidFill>
                  <a:schemeClr val="bg1"/>
                </a:solidFill>
                <a:latin typeface="Arial" panose="020B0604020202020204" pitchFamily="34" charset="0"/>
                <a:cs typeface="Arial" panose="020B0604020202020204" pitchFamily="34" charset="0"/>
              </a:endParaRPr>
            </a:p>
          </p:txBody>
        </p:sp>
      </p:grpSp>
      <p:sp>
        <p:nvSpPr>
          <p:cNvPr id="69" name="Rectangle 68"/>
          <p:cNvSpPr/>
          <p:nvPr/>
        </p:nvSpPr>
        <p:spPr>
          <a:xfrm>
            <a:off x="2087545" y="1762017"/>
            <a:ext cx="9315370" cy="923330"/>
          </a:xfrm>
          <a:prstGeom prst="rect">
            <a:avLst/>
          </a:prstGeom>
        </p:spPr>
        <p:txBody>
          <a:bodyPr wrap="square">
            <a:spAutoFit/>
          </a:bodyPr>
          <a:lstStyle/>
          <a:p>
            <a:r>
              <a:rPr lang="en-CA" dirty="0" smtClean="0">
                <a:latin typeface="HelveticaNeueLT Std Cn" panose="020B0506030502030204"/>
              </a:rPr>
              <a:t>The Digital Transformation Strategy includes important provisions around how the government protects, secures and utilises data. There are opportunities to create more integrated services if data can be better leveraged while maintaining trust, privacy and security. </a:t>
            </a:r>
            <a:endParaRPr lang="en-CA" dirty="0">
              <a:latin typeface="HelveticaNeueLT Std Cn" panose="020B0506030502030204"/>
            </a:endParaRPr>
          </a:p>
        </p:txBody>
      </p:sp>
      <p:sp>
        <p:nvSpPr>
          <p:cNvPr id="70" name="TextBox 69"/>
          <p:cNvSpPr txBox="1"/>
          <p:nvPr/>
        </p:nvSpPr>
        <p:spPr>
          <a:xfrm>
            <a:off x="11766550" y="6340617"/>
            <a:ext cx="428625" cy="369332"/>
          </a:xfrm>
          <a:prstGeom prst="rect">
            <a:avLst/>
          </a:prstGeom>
          <a:noFill/>
        </p:spPr>
        <p:txBody>
          <a:bodyPr wrap="square" rtlCol="0">
            <a:spAutoFit/>
          </a:bodyPr>
          <a:lstStyle/>
          <a:p>
            <a:r>
              <a:rPr lang="en-CA" dirty="0">
                <a:latin typeface="HelveticaNeueLT Std Cn" panose="020B0506030502030204"/>
              </a:rPr>
              <a:t>6</a:t>
            </a:r>
          </a:p>
        </p:txBody>
      </p:sp>
      <p:grpSp>
        <p:nvGrpSpPr>
          <p:cNvPr id="11" name="Group 10"/>
          <p:cNvGrpSpPr/>
          <p:nvPr/>
        </p:nvGrpSpPr>
        <p:grpSpPr>
          <a:xfrm>
            <a:off x="349073" y="3555002"/>
            <a:ext cx="4346338" cy="869541"/>
            <a:chOff x="336086" y="2906938"/>
            <a:chExt cx="4346338" cy="869541"/>
          </a:xfrm>
        </p:grpSpPr>
        <p:sp>
          <p:nvSpPr>
            <p:cNvPr id="5" name="TextBox 4"/>
            <p:cNvSpPr txBox="1"/>
            <p:nvPr/>
          </p:nvSpPr>
          <p:spPr>
            <a:xfrm>
              <a:off x="336086" y="2906938"/>
              <a:ext cx="2558265" cy="369332"/>
            </a:xfrm>
            <a:prstGeom prst="rect">
              <a:avLst/>
            </a:prstGeom>
            <a:noFill/>
          </p:spPr>
          <p:txBody>
            <a:bodyPr wrap="square" rtlCol="0">
              <a:spAutoFit/>
            </a:bodyPr>
            <a:lstStyle/>
            <a:p>
              <a:r>
                <a:rPr lang="en-CA" dirty="0" smtClean="0">
                  <a:latin typeface="HelveticaNeueLT Std Cn" panose="020B0506030502030204"/>
                </a:rPr>
                <a:t>My Health Record</a:t>
              </a:r>
              <a:endParaRPr lang="en-CA" dirty="0">
                <a:latin typeface="HelveticaNeueLT Std Cn" panose="020B0506030502030204"/>
              </a:endParaRPr>
            </a:p>
          </p:txBody>
        </p:sp>
        <p:sp>
          <p:nvSpPr>
            <p:cNvPr id="7" name="TextBox 6"/>
            <p:cNvSpPr txBox="1"/>
            <p:nvPr/>
          </p:nvSpPr>
          <p:spPr>
            <a:xfrm>
              <a:off x="344703" y="3333794"/>
              <a:ext cx="1183133" cy="369332"/>
            </a:xfrm>
            <a:prstGeom prst="rect">
              <a:avLst/>
            </a:prstGeom>
            <a:noFill/>
          </p:spPr>
          <p:txBody>
            <a:bodyPr wrap="square" rtlCol="0">
              <a:spAutoFit/>
            </a:bodyPr>
            <a:lstStyle/>
            <a:p>
              <a:r>
                <a:rPr lang="en-CA" dirty="0">
                  <a:latin typeface="HelveticaNeueLT Std Cn" panose="020B0506030502030204"/>
                </a:rPr>
                <a:t>J</a:t>
              </a:r>
              <a:r>
                <a:rPr lang="en-CA" dirty="0" smtClean="0">
                  <a:latin typeface="HelveticaNeueLT Std Cn" panose="020B0506030502030204"/>
                </a:rPr>
                <a:t>uly 2018</a:t>
              </a:r>
              <a:endParaRPr lang="en-CA" dirty="0">
                <a:latin typeface="HelveticaNeueLT Std Cn" panose="020B0506030502030204"/>
              </a:endParaRPr>
            </a:p>
          </p:txBody>
        </p:sp>
        <p:grpSp>
          <p:nvGrpSpPr>
            <p:cNvPr id="10" name="Group 9"/>
            <p:cNvGrpSpPr/>
            <p:nvPr/>
          </p:nvGrpSpPr>
          <p:grpSpPr>
            <a:xfrm>
              <a:off x="3708766" y="3054378"/>
              <a:ext cx="973658" cy="703216"/>
              <a:chOff x="2612570" y="3776479"/>
              <a:chExt cx="973658" cy="703216"/>
            </a:xfrm>
          </p:grpSpPr>
          <p:sp>
            <p:nvSpPr>
              <p:cNvPr id="72" name="TextBox 71"/>
              <p:cNvSpPr txBox="1"/>
              <p:nvPr/>
            </p:nvSpPr>
            <p:spPr>
              <a:xfrm>
                <a:off x="2672845" y="3925365"/>
                <a:ext cx="901216" cy="369332"/>
              </a:xfrm>
              <a:prstGeom prst="rect">
                <a:avLst/>
              </a:prstGeom>
              <a:noFill/>
            </p:spPr>
            <p:txBody>
              <a:bodyPr wrap="square" rtlCol="0">
                <a:spAutoFit/>
              </a:bodyPr>
              <a:lstStyle/>
              <a:p>
                <a:r>
                  <a:rPr lang="en-CA" dirty="0" smtClean="0">
                    <a:latin typeface="HelveticaNeueLT Std Cn" panose="020B0506030502030204"/>
                  </a:rPr>
                  <a:t>Opt Out</a:t>
                </a:r>
                <a:endParaRPr lang="en-CA" dirty="0">
                  <a:latin typeface="HelveticaNeueLT Std Cn" panose="020B0506030502030204"/>
                </a:endParaRPr>
              </a:p>
            </p:txBody>
          </p:sp>
          <p:sp>
            <p:nvSpPr>
              <p:cNvPr id="9" name="Oval 8"/>
              <p:cNvSpPr/>
              <p:nvPr/>
            </p:nvSpPr>
            <p:spPr>
              <a:xfrm>
                <a:off x="2612570" y="3776479"/>
                <a:ext cx="973658" cy="703216"/>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74" name="Group 73"/>
            <p:cNvGrpSpPr/>
            <p:nvPr/>
          </p:nvGrpSpPr>
          <p:grpSpPr>
            <a:xfrm>
              <a:off x="1951658" y="3073263"/>
              <a:ext cx="973658" cy="703216"/>
              <a:chOff x="2612570" y="3776479"/>
              <a:chExt cx="973658" cy="703216"/>
            </a:xfrm>
          </p:grpSpPr>
          <p:sp>
            <p:nvSpPr>
              <p:cNvPr id="75" name="TextBox 74"/>
              <p:cNvSpPr txBox="1"/>
              <p:nvPr/>
            </p:nvSpPr>
            <p:spPr>
              <a:xfrm>
                <a:off x="2672845" y="3925365"/>
                <a:ext cx="901216" cy="369332"/>
              </a:xfrm>
              <a:prstGeom prst="rect">
                <a:avLst/>
              </a:prstGeom>
              <a:noFill/>
            </p:spPr>
            <p:txBody>
              <a:bodyPr wrap="square" rtlCol="0">
                <a:spAutoFit/>
              </a:bodyPr>
              <a:lstStyle/>
              <a:p>
                <a:r>
                  <a:rPr lang="en-CA" dirty="0" smtClean="0">
                    <a:latin typeface="HelveticaNeueLT Std Cn" panose="020B0506030502030204"/>
                  </a:rPr>
                  <a:t>Opt In</a:t>
                </a:r>
                <a:endParaRPr lang="en-CA" dirty="0">
                  <a:latin typeface="HelveticaNeueLT Std Cn" panose="020B0506030502030204"/>
                </a:endParaRPr>
              </a:p>
            </p:txBody>
          </p:sp>
          <p:sp>
            <p:nvSpPr>
              <p:cNvPr id="76" name="Oval 75"/>
              <p:cNvSpPr/>
              <p:nvPr/>
            </p:nvSpPr>
            <p:spPr>
              <a:xfrm>
                <a:off x="2612570" y="3776479"/>
                <a:ext cx="973658" cy="703216"/>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77" name="Freeform 76"/>
            <p:cNvSpPr>
              <a:spLocks/>
            </p:cNvSpPr>
            <p:nvPr/>
          </p:nvSpPr>
          <p:spPr bwMode="auto">
            <a:xfrm rot="10800000">
              <a:off x="3032126" y="3245243"/>
              <a:ext cx="552179" cy="321486"/>
            </a:xfrm>
            <a:custGeom>
              <a:avLst/>
              <a:gdLst>
                <a:gd name="T0" fmla="*/ 172 w 1173"/>
                <a:gd name="T1" fmla="*/ 244 h 526"/>
                <a:gd name="T2" fmla="*/ 393 w 1173"/>
                <a:gd name="T3" fmla="*/ 48 h 526"/>
                <a:gd name="T4" fmla="*/ 351 w 1173"/>
                <a:gd name="T5" fmla="*/ 0 h 526"/>
                <a:gd name="T6" fmla="*/ 79 w 1173"/>
                <a:gd name="T7" fmla="*/ 244 h 526"/>
                <a:gd name="T8" fmla="*/ 30 w 1173"/>
                <a:gd name="T9" fmla="*/ 243 h 526"/>
                <a:gd name="T10" fmla="*/ 14 w 1173"/>
                <a:gd name="T11" fmla="*/ 302 h 526"/>
                <a:gd name="T12" fmla="*/ 15 w 1173"/>
                <a:gd name="T13" fmla="*/ 302 h 526"/>
                <a:gd name="T14" fmla="*/ 0 w 1173"/>
                <a:gd name="T15" fmla="*/ 317 h 526"/>
                <a:gd name="T16" fmla="*/ 50 w 1173"/>
                <a:gd name="T17" fmla="*/ 334 h 526"/>
                <a:gd name="T18" fmla="*/ 337 w 1173"/>
                <a:gd name="T19" fmla="*/ 526 h 526"/>
                <a:gd name="T20" fmla="*/ 376 w 1173"/>
                <a:gd name="T21" fmla="*/ 476 h 526"/>
                <a:gd name="T22" fmla="*/ 374 w 1173"/>
                <a:gd name="T23" fmla="*/ 474 h 526"/>
                <a:gd name="T24" fmla="*/ 374 w 1173"/>
                <a:gd name="T25" fmla="*/ 474 h 526"/>
                <a:gd name="T26" fmla="*/ 374 w 1173"/>
                <a:gd name="T27" fmla="*/ 474 h 526"/>
                <a:gd name="T28" fmla="*/ 151 w 1173"/>
                <a:gd name="T29" fmla="*/ 307 h 526"/>
                <a:gd name="T30" fmla="*/ 1163 w 1173"/>
                <a:gd name="T31" fmla="*/ 323 h 526"/>
                <a:gd name="T32" fmla="*/ 1173 w 1173"/>
                <a:gd name="T33" fmla="*/ 261 h 526"/>
                <a:gd name="T34" fmla="*/ 172 w 1173"/>
                <a:gd name="T35" fmla="*/ 244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73" h="526">
                  <a:moveTo>
                    <a:pt x="172" y="244"/>
                  </a:moveTo>
                  <a:cubicBezTo>
                    <a:pt x="242" y="181"/>
                    <a:pt x="319" y="112"/>
                    <a:pt x="393" y="48"/>
                  </a:cubicBezTo>
                  <a:cubicBezTo>
                    <a:pt x="351" y="0"/>
                    <a:pt x="351" y="0"/>
                    <a:pt x="351" y="0"/>
                  </a:cubicBezTo>
                  <a:cubicBezTo>
                    <a:pt x="259" y="81"/>
                    <a:pt x="161" y="169"/>
                    <a:pt x="79" y="244"/>
                  </a:cubicBezTo>
                  <a:cubicBezTo>
                    <a:pt x="63" y="243"/>
                    <a:pt x="47" y="243"/>
                    <a:pt x="30" y="243"/>
                  </a:cubicBezTo>
                  <a:cubicBezTo>
                    <a:pt x="14" y="302"/>
                    <a:pt x="14" y="302"/>
                    <a:pt x="14" y="302"/>
                  </a:cubicBezTo>
                  <a:cubicBezTo>
                    <a:pt x="15" y="302"/>
                    <a:pt x="15" y="302"/>
                    <a:pt x="15" y="302"/>
                  </a:cubicBezTo>
                  <a:cubicBezTo>
                    <a:pt x="0" y="317"/>
                    <a:pt x="0" y="317"/>
                    <a:pt x="0" y="317"/>
                  </a:cubicBezTo>
                  <a:cubicBezTo>
                    <a:pt x="50" y="334"/>
                    <a:pt x="50" y="334"/>
                    <a:pt x="50" y="334"/>
                  </a:cubicBezTo>
                  <a:cubicBezTo>
                    <a:pt x="166" y="371"/>
                    <a:pt x="225" y="444"/>
                    <a:pt x="337" y="526"/>
                  </a:cubicBezTo>
                  <a:cubicBezTo>
                    <a:pt x="376" y="476"/>
                    <a:pt x="376" y="476"/>
                    <a:pt x="376" y="476"/>
                  </a:cubicBezTo>
                  <a:cubicBezTo>
                    <a:pt x="375" y="476"/>
                    <a:pt x="375" y="475"/>
                    <a:pt x="374" y="474"/>
                  </a:cubicBezTo>
                  <a:cubicBezTo>
                    <a:pt x="374" y="474"/>
                    <a:pt x="374" y="474"/>
                    <a:pt x="374" y="474"/>
                  </a:cubicBezTo>
                  <a:cubicBezTo>
                    <a:pt x="374" y="474"/>
                    <a:pt x="374" y="474"/>
                    <a:pt x="374" y="474"/>
                  </a:cubicBezTo>
                  <a:cubicBezTo>
                    <a:pt x="293" y="404"/>
                    <a:pt x="229" y="355"/>
                    <a:pt x="151" y="307"/>
                  </a:cubicBezTo>
                  <a:cubicBezTo>
                    <a:pt x="486" y="306"/>
                    <a:pt x="814" y="266"/>
                    <a:pt x="1163" y="323"/>
                  </a:cubicBezTo>
                  <a:cubicBezTo>
                    <a:pt x="1173" y="261"/>
                    <a:pt x="1173" y="261"/>
                    <a:pt x="1173" y="261"/>
                  </a:cubicBezTo>
                  <a:cubicBezTo>
                    <a:pt x="821" y="204"/>
                    <a:pt x="495" y="242"/>
                    <a:pt x="172" y="244"/>
                  </a:cubicBezTo>
                </a:path>
              </a:pathLst>
            </a:custGeom>
            <a:solidFill>
              <a:srgbClr val="999999"/>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grpSp>
    </p:spTree>
    <p:extLst>
      <p:ext uri="{BB962C8B-B14F-4D97-AF65-F5344CB8AC3E}">
        <p14:creationId xmlns:p14="http://schemas.microsoft.com/office/powerpoint/2010/main" val="2198401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a:t>Building Social </a:t>
            </a:r>
            <a:r>
              <a:rPr lang="en-CA" dirty="0" smtClean="0"/>
              <a:t>License</a:t>
            </a:r>
            <a:endParaRPr lang="en-CA" dirty="0"/>
          </a:p>
        </p:txBody>
      </p:sp>
      <p:pic>
        <p:nvPicPr>
          <p:cNvPr id="6" name="Picture 5" descr="Image result for canada fl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214" y="1706987"/>
            <a:ext cx="1429200" cy="714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0214" y="206246"/>
            <a:ext cx="542925" cy="1323439"/>
          </a:xfrm>
          <a:prstGeom prst="rect">
            <a:avLst/>
          </a:prstGeom>
          <a:noFill/>
        </p:spPr>
        <p:txBody>
          <a:bodyPr wrap="square" rtlCol="0">
            <a:spAutoFit/>
          </a:bodyPr>
          <a:lstStyle/>
          <a:p>
            <a:r>
              <a:rPr lang="en-CA" sz="8000" dirty="0">
                <a:solidFill>
                  <a:srgbClr val="29889C"/>
                </a:solidFill>
                <a:latin typeface="HelveticaNeueLT Std Cn" panose="020B0506030502030204"/>
              </a:rPr>
              <a:t>2</a:t>
            </a:r>
          </a:p>
        </p:txBody>
      </p:sp>
      <p:sp>
        <p:nvSpPr>
          <p:cNvPr id="8" name="Rectangle 7"/>
          <p:cNvSpPr/>
          <p:nvPr/>
        </p:nvSpPr>
        <p:spPr>
          <a:xfrm>
            <a:off x="1945761" y="1744157"/>
            <a:ext cx="9820789" cy="1200329"/>
          </a:xfrm>
          <a:prstGeom prst="rect">
            <a:avLst/>
          </a:prstGeom>
        </p:spPr>
        <p:txBody>
          <a:bodyPr wrap="square">
            <a:spAutoFit/>
          </a:bodyPr>
          <a:lstStyle/>
          <a:p>
            <a:r>
              <a:rPr lang="en-CA" dirty="0" smtClean="0">
                <a:latin typeface="HelveticaNeueLT Std Cn" panose="020B0506030502030204"/>
              </a:rPr>
              <a:t>Treasury Board Secretariat </a:t>
            </a:r>
            <a:r>
              <a:rPr lang="en-CA" dirty="0">
                <a:latin typeface="HelveticaNeueLT Std Cn" panose="020B0506030502030204"/>
              </a:rPr>
              <a:t>and key service delivery departments will identify policy and legal barriers to information-sharing and digitally-enabled services, and make recommendations for changes to the rules framework to allow service delivery departments to collect information digitally and share it for the purpose of delivery easier, seamless services, while ensuring privacy is protected. </a:t>
            </a:r>
          </a:p>
        </p:txBody>
      </p:sp>
      <p:sp>
        <p:nvSpPr>
          <p:cNvPr id="9" name="TextBox 8"/>
          <p:cNvSpPr txBox="1"/>
          <p:nvPr/>
        </p:nvSpPr>
        <p:spPr>
          <a:xfrm>
            <a:off x="11766550" y="6340617"/>
            <a:ext cx="428625" cy="369332"/>
          </a:xfrm>
          <a:prstGeom prst="rect">
            <a:avLst/>
          </a:prstGeom>
          <a:noFill/>
        </p:spPr>
        <p:txBody>
          <a:bodyPr wrap="square" rtlCol="0">
            <a:spAutoFit/>
          </a:bodyPr>
          <a:lstStyle/>
          <a:p>
            <a:r>
              <a:rPr lang="en-CA" dirty="0">
                <a:latin typeface="HelveticaNeueLT Std Cn" panose="020B0506030502030204"/>
              </a:rPr>
              <a:t>7</a:t>
            </a:r>
          </a:p>
        </p:txBody>
      </p:sp>
      <p:sp>
        <p:nvSpPr>
          <p:cNvPr id="22" name="Rectangle 21"/>
          <p:cNvSpPr/>
          <p:nvPr/>
        </p:nvSpPr>
        <p:spPr>
          <a:xfrm>
            <a:off x="966793" y="3098551"/>
            <a:ext cx="2249462" cy="369332"/>
          </a:xfrm>
          <a:prstGeom prst="rect">
            <a:avLst/>
          </a:prstGeom>
        </p:spPr>
        <p:txBody>
          <a:bodyPr wrap="none">
            <a:spAutoFit/>
          </a:bodyPr>
          <a:lstStyle/>
          <a:p>
            <a:r>
              <a:rPr lang="en-AU" u="sng" dirty="0">
                <a:latin typeface="HelveticaNeueLT Std Cn" panose="020B0506030502030204"/>
              </a:rPr>
              <a:t>Tell-us-once approaches</a:t>
            </a:r>
            <a:endParaRPr lang="en-CA" u="sng" dirty="0">
              <a:latin typeface="HelveticaNeueLT Std Cn" panose="020B0506030502030204"/>
            </a:endParaRPr>
          </a:p>
        </p:txBody>
      </p:sp>
      <p:grpSp>
        <p:nvGrpSpPr>
          <p:cNvPr id="21" name="Group 20"/>
          <p:cNvGrpSpPr/>
          <p:nvPr/>
        </p:nvGrpSpPr>
        <p:grpSpPr>
          <a:xfrm>
            <a:off x="1727465" y="3745284"/>
            <a:ext cx="8064513" cy="580134"/>
            <a:chOff x="988510" y="3771900"/>
            <a:chExt cx="7854782" cy="595719"/>
          </a:xfrm>
          <a:solidFill>
            <a:srgbClr val="8FD3E1"/>
          </a:solidFill>
        </p:grpSpPr>
        <p:sp>
          <p:nvSpPr>
            <p:cNvPr id="23" name="Hexagon 22"/>
            <p:cNvSpPr/>
            <p:nvPr/>
          </p:nvSpPr>
          <p:spPr>
            <a:xfrm>
              <a:off x="988510" y="3771900"/>
              <a:ext cx="7854782" cy="59571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TextBox 23"/>
            <p:cNvSpPr txBox="1"/>
            <p:nvPr/>
          </p:nvSpPr>
          <p:spPr>
            <a:xfrm>
              <a:off x="1591459" y="3954662"/>
              <a:ext cx="7050651" cy="269167"/>
            </a:xfrm>
            <a:prstGeom prst="rect">
              <a:avLst/>
            </a:prstGeom>
            <a:grpFill/>
            <a:ln>
              <a:noFill/>
            </a:ln>
          </p:spPr>
          <p:txBody>
            <a:bodyPr wrap="square" rtlCol="0" anchor="ctr" anchorCtr="0">
              <a:spAutoFit/>
            </a:bodyPr>
            <a:lstStyle/>
            <a:p>
              <a:r>
                <a:rPr lang="en-CA" sz="1600" dirty="0">
                  <a:latin typeface="HelveticaNeueLT Std Cn" panose="020B0506030502030204"/>
                </a:rPr>
                <a:t>Review of Canadian </a:t>
              </a:r>
              <a:r>
                <a:rPr lang="en-CA" sz="1600" dirty="0" smtClean="0">
                  <a:latin typeface="HelveticaNeueLT Std Cn" panose="020B0506030502030204"/>
                </a:rPr>
                <a:t>Legislation </a:t>
              </a:r>
              <a:r>
                <a:rPr lang="en-CA" sz="1600" dirty="0" smtClean="0">
                  <a:latin typeface="HelveticaNeueLT Std Cn" panose="020B0506030502030204"/>
                  <a:sym typeface="Wingdings" panose="05000000000000000000" pitchFamily="2" charset="2"/>
                </a:rPr>
                <a:t> </a:t>
              </a:r>
              <a:r>
                <a:rPr lang="en-AU" sz="1400" dirty="0" smtClean="0">
                  <a:latin typeface="HelveticaNeueLT Std Med Cn" panose="020B0606030502030204"/>
                </a:rPr>
                <a:t>Canada’s </a:t>
              </a:r>
              <a:r>
                <a:rPr lang="en-AU" sz="1400" i="1" dirty="0">
                  <a:latin typeface="HelveticaNeueLT Std Med Cn" panose="020B0606030502030204"/>
                </a:rPr>
                <a:t>Privacy Act</a:t>
              </a:r>
              <a:r>
                <a:rPr lang="en-AU" sz="1400" dirty="0">
                  <a:latin typeface="HelveticaNeueLT Std Med Cn" panose="020B0606030502030204"/>
                </a:rPr>
                <a:t> </a:t>
              </a:r>
              <a:r>
                <a:rPr lang="en-AU" sz="1400" dirty="0" smtClean="0">
                  <a:latin typeface="HelveticaNeueLT Std Med Cn" panose="020B0606030502030204"/>
                </a:rPr>
                <a:t>has </a:t>
              </a:r>
              <a:r>
                <a:rPr lang="en-AU" sz="1400" dirty="0">
                  <a:latin typeface="HelveticaNeueLT Std Med Cn" panose="020B0606030502030204"/>
                </a:rPr>
                <a:t>not had substantial changes since 1983</a:t>
              </a:r>
              <a:endParaRPr lang="en-CA" sz="1400" dirty="0">
                <a:latin typeface="HelveticaNeueLT Std Med Cn" panose="020B0606030502030204"/>
              </a:endParaRPr>
            </a:p>
          </p:txBody>
        </p:sp>
      </p:grpSp>
      <p:grpSp>
        <p:nvGrpSpPr>
          <p:cNvPr id="26" name="Group 25"/>
          <p:cNvGrpSpPr/>
          <p:nvPr/>
        </p:nvGrpSpPr>
        <p:grpSpPr>
          <a:xfrm>
            <a:off x="1716804" y="4484595"/>
            <a:ext cx="8075173" cy="641621"/>
            <a:chOff x="988510" y="3771900"/>
            <a:chExt cx="7854782" cy="595719"/>
          </a:xfrm>
          <a:solidFill>
            <a:srgbClr val="8FD3E1"/>
          </a:solidFill>
        </p:grpSpPr>
        <p:sp>
          <p:nvSpPr>
            <p:cNvPr id="27" name="Hexagon 26"/>
            <p:cNvSpPr/>
            <p:nvPr/>
          </p:nvSpPr>
          <p:spPr>
            <a:xfrm>
              <a:off x="988510" y="3771900"/>
              <a:ext cx="7854782" cy="59571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TextBox 27"/>
            <p:cNvSpPr txBox="1"/>
            <p:nvPr/>
          </p:nvSpPr>
          <p:spPr>
            <a:xfrm>
              <a:off x="1582646" y="3900482"/>
              <a:ext cx="7050651" cy="338554"/>
            </a:xfrm>
            <a:prstGeom prst="rect">
              <a:avLst/>
            </a:prstGeom>
            <a:grpFill/>
            <a:ln>
              <a:noFill/>
            </a:ln>
          </p:spPr>
          <p:txBody>
            <a:bodyPr wrap="square" rtlCol="0" anchor="ctr" anchorCtr="0">
              <a:spAutoFit/>
            </a:bodyPr>
            <a:lstStyle/>
            <a:p>
              <a:r>
                <a:rPr lang="en-CA" sz="1600" dirty="0">
                  <a:latin typeface="HelveticaNeueLT Std Cn" panose="020B0506030502030204"/>
                </a:rPr>
                <a:t>Trusted Digital Identity </a:t>
              </a:r>
              <a:r>
                <a:rPr lang="en-CA" sz="1600" dirty="0" smtClean="0">
                  <a:latin typeface="HelveticaNeueLT Std Cn" panose="020B0506030502030204"/>
                </a:rPr>
                <a:t>System </a:t>
              </a:r>
              <a:r>
                <a:rPr lang="en-CA" sz="1600" dirty="0">
                  <a:latin typeface="HelveticaNeueLT Std Cn" panose="020B0506030502030204"/>
                  <a:sym typeface="Wingdings" panose="05000000000000000000" pitchFamily="2" charset="2"/>
                </a:rPr>
                <a:t> </a:t>
              </a:r>
              <a:r>
                <a:rPr lang="en-CA" sz="1400" dirty="0">
                  <a:latin typeface="HelveticaNeueLT Std Cn" panose="020B0506030502030204"/>
                  <a:sym typeface="Wingdings" panose="05000000000000000000" pitchFamily="2" charset="2"/>
                </a:rPr>
                <a:t>a key enabler of seamless and frictionless security in digital systems</a:t>
              </a:r>
              <a:endParaRPr lang="en-CA" sz="1400" dirty="0">
                <a:latin typeface="HelveticaNeueLT Std Cn" panose="020B0506030502030204"/>
              </a:endParaRPr>
            </a:p>
          </p:txBody>
        </p:sp>
      </p:grpSp>
      <p:grpSp>
        <p:nvGrpSpPr>
          <p:cNvPr id="30" name="Group 29"/>
          <p:cNvGrpSpPr/>
          <p:nvPr/>
        </p:nvGrpSpPr>
        <p:grpSpPr>
          <a:xfrm>
            <a:off x="1748786" y="5281207"/>
            <a:ext cx="8043192" cy="595719"/>
            <a:chOff x="988510" y="3771900"/>
            <a:chExt cx="7854782" cy="595719"/>
          </a:xfrm>
          <a:solidFill>
            <a:srgbClr val="8FD3E1"/>
          </a:solidFill>
        </p:grpSpPr>
        <p:sp>
          <p:nvSpPr>
            <p:cNvPr id="31" name="Hexagon 30"/>
            <p:cNvSpPr/>
            <p:nvPr/>
          </p:nvSpPr>
          <p:spPr>
            <a:xfrm>
              <a:off x="988510" y="3771900"/>
              <a:ext cx="7854782" cy="59571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p:cNvSpPr txBox="1"/>
            <p:nvPr/>
          </p:nvSpPr>
          <p:spPr>
            <a:xfrm>
              <a:off x="1582646" y="3792760"/>
              <a:ext cx="7050651" cy="553998"/>
            </a:xfrm>
            <a:prstGeom prst="rect">
              <a:avLst/>
            </a:prstGeom>
            <a:grpFill/>
            <a:ln>
              <a:noFill/>
            </a:ln>
          </p:spPr>
          <p:txBody>
            <a:bodyPr wrap="square" rtlCol="0" anchor="ctr" anchorCtr="0">
              <a:spAutoFit/>
            </a:bodyPr>
            <a:lstStyle/>
            <a:p>
              <a:r>
                <a:rPr lang="en-CA" sz="1600" dirty="0">
                  <a:latin typeface="HelveticaNeueLT Std Cn" panose="020B0506030502030204"/>
                </a:rPr>
                <a:t>Building Government-wide </a:t>
              </a:r>
              <a:r>
                <a:rPr lang="en-CA" sz="1600" dirty="0" smtClean="0">
                  <a:latin typeface="HelveticaNeueLT Std Cn" panose="020B0506030502030204"/>
                </a:rPr>
                <a:t>Interoperability </a:t>
              </a:r>
              <a:r>
                <a:rPr lang="en-CA" sz="1600" dirty="0" smtClean="0">
                  <a:latin typeface="HelveticaNeueLT Std Cn" panose="020B0506030502030204"/>
                  <a:sym typeface="Wingdings" panose="05000000000000000000" pitchFamily="2" charset="2"/>
                </a:rPr>
                <a:t></a:t>
              </a:r>
              <a:r>
                <a:rPr lang="en-CA" sz="1400" dirty="0" smtClean="0">
                  <a:latin typeface="HelveticaNeueLT Std Cn" panose="020B0506030502030204"/>
                  <a:sym typeface="Wingdings" panose="05000000000000000000" pitchFamily="2" charset="2"/>
                </a:rPr>
                <a:t> </a:t>
              </a:r>
              <a:r>
                <a:rPr lang="en-CA" sz="1400" dirty="0">
                  <a:latin typeface="HelveticaNeueLT Std Cn" panose="020B0506030502030204"/>
                  <a:sym typeface="Wingdings" panose="05000000000000000000" pitchFamily="2" charset="2"/>
                </a:rPr>
                <a:t>the Digital Exchange Platform and the Digital Exchange Toolkit will lay the foundation for achieving responsible and efficient data-sharing </a:t>
              </a:r>
              <a:endParaRPr lang="en-CA" sz="1400" dirty="0">
                <a:latin typeface="HelveticaNeueLT Std Cn" panose="020B0506030502030204"/>
              </a:endParaRPr>
            </a:p>
          </p:txBody>
        </p:sp>
      </p:grpSp>
      <p:sp>
        <p:nvSpPr>
          <p:cNvPr id="20" name="Freeform 2436"/>
          <p:cNvSpPr>
            <a:spLocks noChangeAspect="1" noEditPoints="1"/>
          </p:cNvSpPr>
          <p:nvPr/>
        </p:nvSpPr>
        <p:spPr bwMode="gray">
          <a:xfrm>
            <a:off x="1901839" y="3862356"/>
            <a:ext cx="359352" cy="323871"/>
          </a:xfrm>
          <a:custGeom>
            <a:avLst/>
            <a:gdLst>
              <a:gd name="T0" fmla="*/ 146 w 167"/>
              <a:gd name="T1" fmla="*/ 13 h 151"/>
              <a:gd name="T2" fmla="*/ 129 w 167"/>
              <a:gd name="T3" fmla="*/ 0 h 151"/>
              <a:gd name="T4" fmla="*/ 46 w 167"/>
              <a:gd name="T5" fmla="*/ 0 h 151"/>
              <a:gd name="T6" fmla="*/ 29 w 167"/>
              <a:gd name="T7" fmla="*/ 12 h 151"/>
              <a:gd name="T8" fmla="*/ 2 w 167"/>
              <a:gd name="T9" fmla="*/ 114 h 151"/>
              <a:gd name="T10" fmla="*/ 2 w 167"/>
              <a:gd name="T11" fmla="*/ 130 h 151"/>
              <a:gd name="T12" fmla="*/ 28 w 167"/>
              <a:gd name="T13" fmla="*/ 151 h 151"/>
              <a:gd name="T14" fmla="*/ 74 w 167"/>
              <a:gd name="T15" fmla="*/ 151 h 151"/>
              <a:gd name="T16" fmla="*/ 152 w 167"/>
              <a:gd name="T17" fmla="*/ 151 h 151"/>
              <a:gd name="T18" fmla="*/ 164 w 167"/>
              <a:gd name="T19" fmla="*/ 141 h 151"/>
              <a:gd name="T20" fmla="*/ 160 w 167"/>
              <a:gd name="T21" fmla="*/ 140 h 151"/>
              <a:gd name="T22" fmla="*/ 111 w 167"/>
              <a:gd name="T23" fmla="*/ 140 h 151"/>
              <a:gd name="T24" fmla="*/ 25 w 167"/>
              <a:gd name="T25" fmla="*/ 140 h 151"/>
              <a:gd name="T26" fmla="*/ 19 w 167"/>
              <a:gd name="T27" fmla="*/ 139 h 151"/>
              <a:gd name="T28" fmla="*/ 12 w 167"/>
              <a:gd name="T29" fmla="*/ 116 h 151"/>
              <a:gd name="T30" fmla="*/ 28 w 167"/>
              <a:gd name="T31" fmla="*/ 103 h 151"/>
              <a:gd name="T32" fmla="*/ 157 w 167"/>
              <a:gd name="T33" fmla="*/ 103 h 151"/>
              <a:gd name="T34" fmla="*/ 166 w 167"/>
              <a:gd name="T35" fmla="*/ 92 h 151"/>
              <a:gd name="T36" fmla="*/ 146 w 167"/>
              <a:gd name="T37" fmla="*/ 13 h 151"/>
              <a:gd name="T38" fmla="*/ 115 w 167"/>
              <a:gd name="T39" fmla="*/ 48 h 151"/>
              <a:gd name="T40" fmla="*/ 86 w 167"/>
              <a:gd name="T41" fmla="*/ 48 h 151"/>
              <a:gd name="T42" fmla="*/ 58 w 167"/>
              <a:gd name="T43" fmla="*/ 48 h 151"/>
              <a:gd name="T44" fmla="*/ 52 w 167"/>
              <a:gd name="T45" fmla="*/ 41 h 151"/>
              <a:gd name="T46" fmla="*/ 54 w 167"/>
              <a:gd name="T47" fmla="*/ 35 h 151"/>
              <a:gd name="T48" fmla="*/ 67 w 167"/>
              <a:gd name="T49" fmla="*/ 25 h 151"/>
              <a:gd name="T50" fmla="*/ 110 w 167"/>
              <a:gd name="T51" fmla="*/ 25 h 151"/>
              <a:gd name="T52" fmla="*/ 118 w 167"/>
              <a:gd name="T53" fmla="*/ 31 h 151"/>
              <a:gd name="T54" fmla="*/ 121 w 167"/>
              <a:gd name="T55" fmla="*/ 41 h 151"/>
              <a:gd name="T56" fmla="*/ 115 w 167"/>
              <a:gd name="T57" fmla="*/ 4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7" h="151">
                <a:moveTo>
                  <a:pt x="146" y="13"/>
                </a:moveTo>
                <a:cubicBezTo>
                  <a:pt x="144" y="5"/>
                  <a:pt x="138" y="0"/>
                  <a:pt x="129" y="0"/>
                </a:cubicBezTo>
                <a:cubicBezTo>
                  <a:pt x="101" y="0"/>
                  <a:pt x="73" y="0"/>
                  <a:pt x="46" y="0"/>
                </a:cubicBezTo>
                <a:cubicBezTo>
                  <a:pt x="37" y="0"/>
                  <a:pt x="31" y="4"/>
                  <a:pt x="29" y="12"/>
                </a:cubicBezTo>
                <a:cubicBezTo>
                  <a:pt x="20" y="46"/>
                  <a:pt x="10" y="80"/>
                  <a:pt x="2" y="114"/>
                </a:cubicBezTo>
                <a:cubicBezTo>
                  <a:pt x="0" y="119"/>
                  <a:pt x="1" y="125"/>
                  <a:pt x="2" y="130"/>
                </a:cubicBezTo>
                <a:cubicBezTo>
                  <a:pt x="4" y="144"/>
                  <a:pt x="13" y="151"/>
                  <a:pt x="28" y="151"/>
                </a:cubicBezTo>
                <a:cubicBezTo>
                  <a:pt x="43" y="151"/>
                  <a:pt x="59" y="151"/>
                  <a:pt x="74" y="151"/>
                </a:cubicBezTo>
                <a:cubicBezTo>
                  <a:pt x="100" y="151"/>
                  <a:pt x="126" y="151"/>
                  <a:pt x="152" y="151"/>
                </a:cubicBezTo>
                <a:cubicBezTo>
                  <a:pt x="160" y="151"/>
                  <a:pt x="163" y="149"/>
                  <a:pt x="164" y="141"/>
                </a:cubicBezTo>
                <a:cubicBezTo>
                  <a:pt x="163" y="141"/>
                  <a:pt x="161" y="140"/>
                  <a:pt x="160" y="140"/>
                </a:cubicBezTo>
                <a:cubicBezTo>
                  <a:pt x="144" y="140"/>
                  <a:pt x="127" y="140"/>
                  <a:pt x="111" y="140"/>
                </a:cubicBezTo>
                <a:cubicBezTo>
                  <a:pt x="83" y="140"/>
                  <a:pt x="54" y="140"/>
                  <a:pt x="25" y="140"/>
                </a:cubicBezTo>
                <a:cubicBezTo>
                  <a:pt x="23" y="140"/>
                  <a:pt x="21" y="140"/>
                  <a:pt x="19" y="139"/>
                </a:cubicBezTo>
                <a:cubicBezTo>
                  <a:pt x="13" y="135"/>
                  <a:pt x="10" y="124"/>
                  <a:pt x="12" y="116"/>
                </a:cubicBezTo>
                <a:cubicBezTo>
                  <a:pt x="15" y="106"/>
                  <a:pt x="19" y="103"/>
                  <a:pt x="28" y="103"/>
                </a:cubicBezTo>
                <a:cubicBezTo>
                  <a:pt x="71" y="103"/>
                  <a:pt x="114" y="103"/>
                  <a:pt x="157" y="103"/>
                </a:cubicBezTo>
                <a:cubicBezTo>
                  <a:pt x="164" y="103"/>
                  <a:pt x="167" y="100"/>
                  <a:pt x="166" y="92"/>
                </a:cubicBezTo>
                <a:cubicBezTo>
                  <a:pt x="159" y="66"/>
                  <a:pt x="152" y="39"/>
                  <a:pt x="146" y="13"/>
                </a:cubicBezTo>
                <a:close/>
                <a:moveTo>
                  <a:pt x="115" y="48"/>
                </a:moveTo>
                <a:cubicBezTo>
                  <a:pt x="106" y="48"/>
                  <a:pt x="96" y="48"/>
                  <a:pt x="86" y="48"/>
                </a:cubicBezTo>
                <a:cubicBezTo>
                  <a:pt x="76" y="48"/>
                  <a:pt x="67" y="48"/>
                  <a:pt x="58" y="48"/>
                </a:cubicBezTo>
                <a:cubicBezTo>
                  <a:pt x="52" y="48"/>
                  <a:pt x="50" y="46"/>
                  <a:pt x="52" y="41"/>
                </a:cubicBezTo>
                <a:cubicBezTo>
                  <a:pt x="52" y="39"/>
                  <a:pt x="53" y="37"/>
                  <a:pt x="54" y="35"/>
                </a:cubicBezTo>
                <a:cubicBezTo>
                  <a:pt x="57" y="25"/>
                  <a:pt x="57" y="25"/>
                  <a:pt x="67" y="25"/>
                </a:cubicBezTo>
                <a:cubicBezTo>
                  <a:pt x="81" y="24"/>
                  <a:pt x="95" y="25"/>
                  <a:pt x="110" y="25"/>
                </a:cubicBezTo>
                <a:cubicBezTo>
                  <a:pt x="115" y="25"/>
                  <a:pt x="117" y="27"/>
                  <a:pt x="118" y="31"/>
                </a:cubicBezTo>
                <a:cubicBezTo>
                  <a:pt x="119" y="35"/>
                  <a:pt x="120" y="38"/>
                  <a:pt x="121" y="41"/>
                </a:cubicBezTo>
                <a:cubicBezTo>
                  <a:pt x="122" y="47"/>
                  <a:pt x="121" y="48"/>
                  <a:pt x="115" y="4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64" name="Gruppieren 246"/>
          <p:cNvGrpSpPr>
            <a:grpSpLocks noChangeAspect="1"/>
          </p:cNvGrpSpPr>
          <p:nvPr/>
        </p:nvGrpSpPr>
        <p:grpSpPr bwMode="gray">
          <a:xfrm>
            <a:off x="1877530" y="5417747"/>
            <a:ext cx="412711" cy="335781"/>
            <a:chOff x="5119842" y="5965869"/>
            <a:chExt cx="542925" cy="441722"/>
          </a:xfrm>
        </p:grpSpPr>
        <p:sp>
          <p:nvSpPr>
            <p:cNvPr id="65" name="Freeform 2441"/>
            <p:cNvSpPr>
              <a:spLocks noEditPoints="1"/>
            </p:cNvSpPr>
            <p:nvPr/>
          </p:nvSpPr>
          <p:spPr bwMode="gray">
            <a:xfrm>
              <a:off x="5119842" y="5965869"/>
              <a:ext cx="542925" cy="441722"/>
            </a:xfrm>
            <a:custGeom>
              <a:avLst/>
              <a:gdLst>
                <a:gd name="T0" fmla="*/ 182 w 193"/>
                <a:gd name="T1" fmla="*/ 0 h 157"/>
                <a:gd name="T2" fmla="*/ 11 w 193"/>
                <a:gd name="T3" fmla="*/ 0 h 157"/>
                <a:gd name="T4" fmla="*/ 0 w 193"/>
                <a:gd name="T5" fmla="*/ 11 h 157"/>
                <a:gd name="T6" fmla="*/ 0 w 193"/>
                <a:gd name="T7" fmla="*/ 146 h 157"/>
                <a:gd name="T8" fmla="*/ 11 w 193"/>
                <a:gd name="T9" fmla="*/ 157 h 157"/>
                <a:gd name="T10" fmla="*/ 182 w 193"/>
                <a:gd name="T11" fmla="*/ 157 h 157"/>
                <a:gd name="T12" fmla="*/ 193 w 193"/>
                <a:gd name="T13" fmla="*/ 146 h 157"/>
                <a:gd name="T14" fmla="*/ 193 w 193"/>
                <a:gd name="T15" fmla="*/ 11 h 157"/>
                <a:gd name="T16" fmla="*/ 182 w 193"/>
                <a:gd name="T17" fmla="*/ 0 h 157"/>
                <a:gd name="T18" fmla="*/ 12 w 193"/>
                <a:gd name="T19" fmla="*/ 8 h 157"/>
                <a:gd name="T20" fmla="*/ 22 w 193"/>
                <a:gd name="T21" fmla="*/ 8 h 157"/>
                <a:gd name="T22" fmla="*/ 22 w 193"/>
                <a:gd name="T23" fmla="*/ 17 h 157"/>
                <a:gd name="T24" fmla="*/ 12 w 193"/>
                <a:gd name="T25" fmla="*/ 17 h 157"/>
                <a:gd name="T26" fmla="*/ 12 w 193"/>
                <a:gd name="T27" fmla="*/ 8 h 157"/>
                <a:gd name="T28" fmla="*/ 181 w 193"/>
                <a:gd name="T29" fmla="*/ 145 h 157"/>
                <a:gd name="T30" fmla="*/ 12 w 193"/>
                <a:gd name="T31" fmla="*/ 145 h 157"/>
                <a:gd name="T32" fmla="*/ 12 w 193"/>
                <a:gd name="T33" fmla="*/ 24 h 157"/>
                <a:gd name="T34" fmla="*/ 181 w 193"/>
                <a:gd name="T35" fmla="*/ 24 h 157"/>
                <a:gd name="T36" fmla="*/ 181 w 193"/>
                <a:gd name="T37" fmla="*/ 145 h 157"/>
                <a:gd name="T38" fmla="*/ 181 w 193"/>
                <a:gd name="T39" fmla="*/ 17 h 157"/>
                <a:gd name="T40" fmla="*/ 133 w 193"/>
                <a:gd name="T41" fmla="*/ 17 h 157"/>
                <a:gd name="T42" fmla="*/ 133 w 193"/>
                <a:gd name="T43" fmla="*/ 8 h 157"/>
                <a:gd name="T44" fmla="*/ 181 w 193"/>
                <a:gd name="T45" fmla="*/ 8 h 157"/>
                <a:gd name="T46" fmla="*/ 181 w 193"/>
                <a:gd name="T47" fmla="*/ 1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3" h="157">
                  <a:moveTo>
                    <a:pt x="182" y="0"/>
                  </a:moveTo>
                  <a:cubicBezTo>
                    <a:pt x="11" y="0"/>
                    <a:pt x="11" y="0"/>
                    <a:pt x="11" y="0"/>
                  </a:cubicBezTo>
                  <a:cubicBezTo>
                    <a:pt x="5" y="0"/>
                    <a:pt x="0" y="5"/>
                    <a:pt x="0" y="11"/>
                  </a:cubicBezTo>
                  <a:cubicBezTo>
                    <a:pt x="0" y="146"/>
                    <a:pt x="0" y="146"/>
                    <a:pt x="0" y="146"/>
                  </a:cubicBezTo>
                  <a:cubicBezTo>
                    <a:pt x="0" y="152"/>
                    <a:pt x="5" y="157"/>
                    <a:pt x="11" y="157"/>
                  </a:cubicBezTo>
                  <a:cubicBezTo>
                    <a:pt x="182" y="157"/>
                    <a:pt x="182" y="157"/>
                    <a:pt x="182" y="157"/>
                  </a:cubicBezTo>
                  <a:cubicBezTo>
                    <a:pt x="188" y="157"/>
                    <a:pt x="193" y="152"/>
                    <a:pt x="193" y="146"/>
                  </a:cubicBezTo>
                  <a:cubicBezTo>
                    <a:pt x="193" y="11"/>
                    <a:pt x="193" y="11"/>
                    <a:pt x="193" y="11"/>
                  </a:cubicBezTo>
                  <a:cubicBezTo>
                    <a:pt x="193" y="5"/>
                    <a:pt x="188" y="0"/>
                    <a:pt x="182" y="0"/>
                  </a:cubicBezTo>
                  <a:close/>
                  <a:moveTo>
                    <a:pt x="12" y="8"/>
                  </a:moveTo>
                  <a:cubicBezTo>
                    <a:pt x="22" y="8"/>
                    <a:pt x="22" y="8"/>
                    <a:pt x="22" y="8"/>
                  </a:cubicBezTo>
                  <a:cubicBezTo>
                    <a:pt x="22" y="17"/>
                    <a:pt x="22" y="17"/>
                    <a:pt x="22" y="17"/>
                  </a:cubicBezTo>
                  <a:cubicBezTo>
                    <a:pt x="12" y="17"/>
                    <a:pt x="12" y="17"/>
                    <a:pt x="12" y="17"/>
                  </a:cubicBezTo>
                  <a:lnTo>
                    <a:pt x="12" y="8"/>
                  </a:lnTo>
                  <a:close/>
                  <a:moveTo>
                    <a:pt x="181" y="145"/>
                  </a:moveTo>
                  <a:cubicBezTo>
                    <a:pt x="12" y="145"/>
                    <a:pt x="12" y="145"/>
                    <a:pt x="12" y="145"/>
                  </a:cubicBezTo>
                  <a:cubicBezTo>
                    <a:pt x="12" y="24"/>
                    <a:pt x="12" y="24"/>
                    <a:pt x="12" y="24"/>
                  </a:cubicBezTo>
                  <a:cubicBezTo>
                    <a:pt x="181" y="24"/>
                    <a:pt x="181" y="24"/>
                    <a:pt x="181" y="24"/>
                  </a:cubicBezTo>
                  <a:lnTo>
                    <a:pt x="181" y="145"/>
                  </a:lnTo>
                  <a:close/>
                  <a:moveTo>
                    <a:pt x="181" y="17"/>
                  </a:moveTo>
                  <a:cubicBezTo>
                    <a:pt x="133" y="17"/>
                    <a:pt x="133" y="17"/>
                    <a:pt x="133" y="17"/>
                  </a:cubicBezTo>
                  <a:cubicBezTo>
                    <a:pt x="133" y="8"/>
                    <a:pt x="133" y="8"/>
                    <a:pt x="133" y="8"/>
                  </a:cubicBezTo>
                  <a:cubicBezTo>
                    <a:pt x="181" y="8"/>
                    <a:pt x="181" y="8"/>
                    <a:pt x="181" y="8"/>
                  </a:cubicBezTo>
                  <a:lnTo>
                    <a:pt x="18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2442"/>
            <p:cNvSpPr>
              <a:spLocks/>
            </p:cNvSpPr>
            <p:nvPr/>
          </p:nvSpPr>
          <p:spPr bwMode="gray">
            <a:xfrm>
              <a:off x="5448456" y="6115888"/>
              <a:ext cx="119063" cy="141684"/>
            </a:xfrm>
            <a:custGeom>
              <a:avLst/>
              <a:gdLst>
                <a:gd name="T0" fmla="*/ 27 w 42"/>
                <a:gd name="T1" fmla="*/ 25 h 50"/>
                <a:gd name="T2" fmla="*/ 0 w 42"/>
                <a:gd name="T3" fmla="*/ 12 h 50"/>
                <a:gd name="T4" fmla="*/ 0 w 42"/>
                <a:gd name="T5" fmla="*/ 0 h 50"/>
                <a:gd name="T6" fmla="*/ 39 w 42"/>
                <a:gd name="T7" fmla="*/ 20 h 50"/>
                <a:gd name="T8" fmla="*/ 42 w 42"/>
                <a:gd name="T9" fmla="*/ 25 h 50"/>
                <a:gd name="T10" fmla="*/ 39 w 42"/>
                <a:gd name="T11" fmla="*/ 31 h 50"/>
                <a:gd name="T12" fmla="*/ 0 w 42"/>
                <a:gd name="T13" fmla="*/ 50 h 50"/>
                <a:gd name="T14" fmla="*/ 0 w 42"/>
                <a:gd name="T15" fmla="*/ 39 h 50"/>
                <a:gd name="T16" fmla="*/ 27 w 42"/>
                <a:gd name="T17"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50">
                  <a:moveTo>
                    <a:pt x="27" y="25"/>
                  </a:moveTo>
                  <a:cubicBezTo>
                    <a:pt x="0" y="12"/>
                    <a:pt x="0" y="12"/>
                    <a:pt x="0" y="12"/>
                  </a:cubicBezTo>
                  <a:cubicBezTo>
                    <a:pt x="0" y="0"/>
                    <a:pt x="0" y="0"/>
                    <a:pt x="0" y="0"/>
                  </a:cubicBezTo>
                  <a:cubicBezTo>
                    <a:pt x="39" y="20"/>
                    <a:pt x="39" y="20"/>
                    <a:pt x="39" y="20"/>
                  </a:cubicBezTo>
                  <a:cubicBezTo>
                    <a:pt x="41" y="21"/>
                    <a:pt x="42" y="23"/>
                    <a:pt x="42" y="25"/>
                  </a:cubicBezTo>
                  <a:cubicBezTo>
                    <a:pt x="42" y="28"/>
                    <a:pt x="41" y="30"/>
                    <a:pt x="39" y="31"/>
                  </a:cubicBezTo>
                  <a:cubicBezTo>
                    <a:pt x="0" y="50"/>
                    <a:pt x="0" y="50"/>
                    <a:pt x="0" y="50"/>
                  </a:cubicBezTo>
                  <a:cubicBezTo>
                    <a:pt x="0" y="39"/>
                    <a:pt x="0" y="39"/>
                    <a:pt x="0" y="39"/>
                  </a:cubicBezTo>
                  <a:lnTo>
                    <a:pt x="27"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2443"/>
            <p:cNvSpPr>
              <a:spLocks/>
            </p:cNvSpPr>
            <p:nvPr/>
          </p:nvSpPr>
          <p:spPr bwMode="gray">
            <a:xfrm>
              <a:off x="5342490" y="6099219"/>
              <a:ext cx="97631" cy="175022"/>
            </a:xfrm>
            <a:custGeom>
              <a:avLst/>
              <a:gdLst>
                <a:gd name="T0" fmla="*/ 54 w 82"/>
                <a:gd name="T1" fmla="*/ 0 h 147"/>
                <a:gd name="T2" fmla="*/ 0 w 82"/>
                <a:gd name="T3" fmla="*/ 147 h 147"/>
                <a:gd name="T4" fmla="*/ 28 w 82"/>
                <a:gd name="T5" fmla="*/ 147 h 147"/>
                <a:gd name="T6" fmla="*/ 82 w 82"/>
                <a:gd name="T7" fmla="*/ 0 h 147"/>
                <a:gd name="T8" fmla="*/ 54 w 82"/>
                <a:gd name="T9" fmla="*/ 0 h 147"/>
              </a:gdLst>
              <a:ahLst/>
              <a:cxnLst>
                <a:cxn ang="0">
                  <a:pos x="T0" y="T1"/>
                </a:cxn>
                <a:cxn ang="0">
                  <a:pos x="T2" y="T3"/>
                </a:cxn>
                <a:cxn ang="0">
                  <a:pos x="T4" y="T5"/>
                </a:cxn>
                <a:cxn ang="0">
                  <a:pos x="T6" y="T7"/>
                </a:cxn>
                <a:cxn ang="0">
                  <a:pos x="T8" y="T9"/>
                </a:cxn>
              </a:cxnLst>
              <a:rect l="0" t="0" r="r" b="b"/>
              <a:pathLst>
                <a:path w="82" h="147">
                  <a:moveTo>
                    <a:pt x="54" y="0"/>
                  </a:moveTo>
                  <a:lnTo>
                    <a:pt x="0" y="147"/>
                  </a:lnTo>
                  <a:lnTo>
                    <a:pt x="28" y="147"/>
                  </a:lnTo>
                  <a:lnTo>
                    <a:pt x="82" y="0"/>
                  </a:lnTo>
                  <a:lnTo>
                    <a:pt x="5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2444"/>
            <p:cNvSpPr>
              <a:spLocks/>
            </p:cNvSpPr>
            <p:nvPr/>
          </p:nvSpPr>
          <p:spPr bwMode="gray">
            <a:xfrm>
              <a:off x="5215093" y="6115888"/>
              <a:ext cx="117872" cy="141684"/>
            </a:xfrm>
            <a:custGeom>
              <a:avLst/>
              <a:gdLst>
                <a:gd name="T0" fmla="*/ 15 w 42"/>
                <a:gd name="T1" fmla="*/ 25 h 50"/>
                <a:gd name="T2" fmla="*/ 42 w 42"/>
                <a:gd name="T3" fmla="*/ 12 h 50"/>
                <a:gd name="T4" fmla="*/ 42 w 42"/>
                <a:gd name="T5" fmla="*/ 0 h 50"/>
                <a:gd name="T6" fmla="*/ 3 w 42"/>
                <a:gd name="T7" fmla="*/ 20 h 50"/>
                <a:gd name="T8" fmla="*/ 0 w 42"/>
                <a:gd name="T9" fmla="*/ 25 h 50"/>
                <a:gd name="T10" fmla="*/ 3 w 42"/>
                <a:gd name="T11" fmla="*/ 31 h 50"/>
                <a:gd name="T12" fmla="*/ 42 w 42"/>
                <a:gd name="T13" fmla="*/ 50 h 50"/>
                <a:gd name="T14" fmla="*/ 42 w 42"/>
                <a:gd name="T15" fmla="*/ 39 h 50"/>
                <a:gd name="T16" fmla="*/ 15 w 42"/>
                <a:gd name="T17"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50">
                  <a:moveTo>
                    <a:pt x="15" y="25"/>
                  </a:moveTo>
                  <a:cubicBezTo>
                    <a:pt x="42" y="12"/>
                    <a:pt x="42" y="12"/>
                    <a:pt x="42" y="12"/>
                  </a:cubicBezTo>
                  <a:cubicBezTo>
                    <a:pt x="42" y="0"/>
                    <a:pt x="42" y="0"/>
                    <a:pt x="42" y="0"/>
                  </a:cubicBezTo>
                  <a:cubicBezTo>
                    <a:pt x="3" y="20"/>
                    <a:pt x="3" y="20"/>
                    <a:pt x="3" y="20"/>
                  </a:cubicBezTo>
                  <a:cubicBezTo>
                    <a:pt x="1" y="21"/>
                    <a:pt x="0" y="23"/>
                    <a:pt x="0" y="25"/>
                  </a:cubicBezTo>
                  <a:cubicBezTo>
                    <a:pt x="0" y="28"/>
                    <a:pt x="1" y="30"/>
                    <a:pt x="3" y="31"/>
                  </a:cubicBezTo>
                  <a:cubicBezTo>
                    <a:pt x="42" y="50"/>
                    <a:pt x="42" y="50"/>
                    <a:pt x="42" y="50"/>
                  </a:cubicBezTo>
                  <a:cubicBezTo>
                    <a:pt x="42" y="39"/>
                    <a:pt x="42" y="39"/>
                    <a:pt x="42" y="39"/>
                  </a:cubicBezTo>
                  <a:lnTo>
                    <a:pt x="15"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9" name="Freeform 1591"/>
          <p:cNvSpPr>
            <a:spLocks noChangeAspect="1" noEditPoints="1"/>
          </p:cNvSpPr>
          <p:nvPr/>
        </p:nvSpPr>
        <p:spPr bwMode="gray">
          <a:xfrm>
            <a:off x="1901839" y="4658188"/>
            <a:ext cx="342466" cy="323814"/>
          </a:xfrm>
          <a:custGeom>
            <a:avLst/>
            <a:gdLst>
              <a:gd name="T0" fmla="*/ 191 w 194"/>
              <a:gd name="T1" fmla="*/ 136 h 184"/>
              <a:gd name="T2" fmla="*/ 179 w 194"/>
              <a:gd name="T3" fmla="*/ 136 h 184"/>
              <a:gd name="T4" fmla="*/ 171 w 194"/>
              <a:gd name="T5" fmla="*/ 144 h 184"/>
              <a:gd name="T6" fmla="*/ 162 w 194"/>
              <a:gd name="T7" fmla="*/ 135 h 184"/>
              <a:gd name="T8" fmla="*/ 170 w 194"/>
              <a:gd name="T9" fmla="*/ 127 h 184"/>
              <a:gd name="T10" fmla="*/ 170 w 194"/>
              <a:gd name="T11" fmla="*/ 115 h 184"/>
              <a:gd name="T12" fmla="*/ 158 w 194"/>
              <a:gd name="T13" fmla="*/ 116 h 184"/>
              <a:gd name="T14" fmla="*/ 151 w 194"/>
              <a:gd name="T15" fmla="*/ 123 h 184"/>
              <a:gd name="T16" fmla="*/ 120 w 194"/>
              <a:gd name="T17" fmla="*/ 93 h 184"/>
              <a:gd name="T18" fmla="*/ 127 w 194"/>
              <a:gd name="T19" fmla="*/ 64 h 184"/>
              <a:gd name="T20" fmla="*/ 64 w 194"/>
              <a:gd name="T21" fmla="*/ 0 h 184"/>
              <a:gd name="T22" fmla="*/ 0 w 194"/>
              <a:gd name="T23" fmla="*/ 63 h 184"/>
              <a:gd name="T24" fmla="*/ 63 w 194"/>
              <a:gd name="T25" fmla="*/ 127 h 184"/>
              <a:gd name="T26" fmla="*/ 92 w 194"/>
              <a:gd name="T27" fmla="*/ 120 h 184"/>
              <a:gd name="T28" fmla="*/ 151 w 194"/>
              <a:gd name="T29" fmla="*/ 180 h 184"/>
              <a:gd name="T30" fmla="*/ 165 w 194"/>
              <a:gd name="T31" fmla="*/ 183 h 184"/>
              <a:gd name="T32" fmla="*/ 180 w 194"/>
              <a:gd name="T33" fmla="*/ 181 h 184"/>
              <a:gd name="T34" fmla="*/ 182 w 194"/>
              <a:gd name="T35" fmla="*/ 156 h 184"/>
              <a:gd name="T36" fmla="*/ 191 w 194"/>
              <a:gd name="T37" fmla="*/ 148 h 184"/>
              <a:gd name="T38" fmla="*/ 191 w 194"/>
              <a:gd name="T39" fmla="*/ 136 h 184"/>
              <a:gd name="T40" fmla="*/ 44 w 194"/>
              <a:gd name="T41" fmla="*/ 59 h 184"/>
              <a:gd name="T42" fmla="*/ 30 w 194"/>
              <a:gd name="T43" fmla="*/ 44 h 184"/>
              <a:gd name="T44" fmla="*/ 45 w 194"/>
              <a:gd name="T45" fmla="*/ 29 h 184"/>
              <a:gd name="T46" fmla="*/ 59 w 194"/>
              <a:gd name="T47" fmla="*/ 44 h 184"/>
              <a:gd name="T48" fmla="*/ 44 w 194"/>
              <a:gd name="T49" fmla="*/ 5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4" h="184">
                <a:moveTo>
                  <a:pt x="191" y="136"/>
                </a:moveTo>
                <a:cubicBezTo>
                  <a:pt x="188" y="133"/>
                  <a:pt x="182" y="133"/>
                  <a:pt x="179" y="136"/>
                </a:cubicBezTo>
                <a:cubicBezTo>
                  <a:pt x="171" y="144"/>
                  <a:pt x="171" y="144"/>
                  <a:pt x="171" y="144"/>
                </a:cubicBezTo>
                <a:cubicBezTo>
                  <a:pt x="162" y="135"/>
                  <a:pt x="162" y="135"/>
                  <a:pt x="162" y="135"/>
                </a:cubicBezTo>
                <a:cubicBezTo>
                  <a:pt x="170" y="127"/>
                  <a:pt x="170" y="127"/>
                  <a:pt x="170" y="127"/>
                </a:cubicBezTo>
                <a:cubicBezTo>
                  <a:pt x="173" y="124"/>
                  <a:pt x="173" y="119"/>
                  <a:pt x="170" y="115"/>
                </a:cubicBezTo>
                <a:cubicBezTo>
                  <a:pt x="167" y="112"/>
                  <a:pt x="162" y="112"/>
                  <a:pt x="158" y="116"/>
                </a:cubicBezTo>
                <a:cubicBezTo>
                  <a:pt x="151" y="123"/>
                  <a:pt x="151" y="123"/>
                  <a:pt x="151" y="123"/>
                </a:cubicBezTo>
                <a:cubicBezTo>
                  <a:pt x="120" y="93"/>
                  <a:pt x="120" y="93"/>
                  <a:pt x="120" y="93"/>
                </a:cubicBezTo>
                <a:cubicBezTo>
                  <a:pt x="125" y="84"/>
                  <a:pt x="127" y="74"/>
                  <a:pt x="127" y="64"/>
                </a:cubicBezTo>
                <a:cubicBezTo>
                  <a:pt x="128" y="29"/>
                  <a:pt x="99" y="0"/>
                  <a:pt x="64" y="0"/>
                </a:cubicBezTo>
                <a:cubicBezTo>
                  <a:pt x="29" y="0"/>
                  <a:pt x="1" y="28"/>
                  <a:pt x="0" y="63"/>
                </a:cubicBezTo>
                <a:cubicBezTo>
                  <a:pt x="0" y="98"/>
                  <a:pt x="28" y="126"/>
                  <a:pt x="63" y="127"/>
                </a:cubicBezTo>
                <a:cubicBezTo>
                  <a:pt x="74" y="127"/>
                  <a:pt x="84" y="124"/>
                  <a:pt x="92" y="120"/>
                </a:cubicBezTo>
                <a:cubicBezTo>
                  <a:pt x="151" y="180"/>
                  <a:pt x="151" y="180"/>
                  <a:pt x="151" y="180"/>
                </a:cubicBezTo>
                <a:cubicBezTo>
                  <a:pt x="155" y="184"/>
                  <a:pt x="160" y="183"/>
                  <a:pt x="165" y="183"/>
                </a:cubicBezTo>
                <a:cubicBezTo>
                  <a:pt x="170" y="184"/>
                  <a:pt x="176" y="184"/>
                  <a:pt x="180" y="181"/>
                </a:cubicBezTo>
                <a:cubicBezTo>
                  <a:pt x="184" y="177"/>
                  <a:pt x="182" y="159"/>
                  <a:pt x="182" y="156"/>
                </a:cubicBezTo>
                <a:cubicBezTo>
                  <a:pt x="191" y="148"/>
                  <a:pt x="191" y="148"/>
                  <a:pt x="191" y="148"/>
                </a:cubicBezTo>
                <a:cubicBezTo>
                  <a:pt x="194" y="144"/>
                  <a:pt x="194" y="139"/>
                  <a:pt x="191" y="136"/>
                </a:cubicBezTo>
                <a:close/>
                <a:moveTo>
                  <a:pt x="44" y="59"/>
                </a:moveTo>
                <a:cubicBezTo>
                  <a:pt x="36" y="59"/>
                  <a:pt x="30" y="52"/>
                  <a:pt x="30" y="44"/>
                </a:cubicBezTo>
                <a:cubicBezTo>
                  <a:pt x="30" y="36"/>
                  <a:pt x="37" y="29"/>
                  <a:pt x="45" y="29"/>
                </a:cubicBezTo>
                <a:cubicBezTo>
                  <a:pt x="53" y="29"/>
                  <a:pt x="60" y="36"/>
                  <a:pt x="59" y="44"/>
                </a:cubicBezTo>
                <a:cubicBezTo>
                  <a:pt x="59" y="52"/>
                  <a:pt x="53" y="59"/>
                  <a:pt x="44" y="5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3009375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13139" y="636309"/>
            <a:ext cx="10850211" cy="578644"/>
          </a:xfrm>
        </p:spPr>
        <p:txBody>
          <a:bodyPr/>
          <a:lstStyle/>
          <a:p>
            <a:r>
              <a:rPr lang="en-CA" sz="3200" dirty="0"/>
              <a:t>Driving Whole of Government Service Delivery Transformation through </a:t>
            </a:r>
            <a:r>
              <a:rPr lang="en-CA" sz="3200" dirty="0" smtClean="0"/>
              <a:t>Governance</a:t>
            </a:r>
            <a:endParaRPr lang="en-CA" sz="3200" dirty="0"/>
          </a:p>
        </p:txBody>
      </p:sp>
      <p:pic>
        <p:nvPicPr>
          <p:cNvPr id="9" name="Picture 2" descr="Image result for australia fla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0214" y="1736962"/>
            <a:ext cx="1450838" cy="709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0214" y="114300"/>
            <a:ext cx="542925" cy="1323439"/>
          </a:xfrm>
          <a:prstGeom prst="rect">
            <a:avLst/>
          </a:prstGeom>
          <a:noFill/>
        </p:spPr>
        <p:txBody>
          <a:bodyPr wrap="square" rtlCol="0">
            <a:spAutoFit/>
          </a:bodyPr>
          <a:lstStyle/>
          <a:p>
            <a:r>
              <a:rPr lang="en-CA" sz="8000" dirty="0" smtClean="0">
                <a:solidFill>
                  <a:srgbClr val="29889C"/>
                </a:solidFill>
                <a:latin typeface="HelveticaNeueLT Std Cn" panose="020B0506030502030204"/>
              </a:rPr>
              <a:t>3</a:t>
            </a:r>
            <a:endParaRPr lang="en-CA" sz="8000" dirty="0">
              <a:solidFill>
                <a:srgbClr val="29889C"/>
              </a:solidFill>
              <a:latin typeface="HelveticaNeueLT Std Cn" panose="020B0506030502030204"/>
            </a:endParaRPr>
          </a:p>
        </p:txBody>
      </p:sp>
      <p:sp>
        <p:nvSpPr>
          <p:cNvPr id="6" name="Rectangle 5"/>
          <p:cNvSpPr/>
          <p:nvPr/>
        </p:nvSpPr>
        <p:spPr>
          <a:xfrm>
            <a:off x="1966721" y="1799831"/>
            <a:ext cx="9888581" cy="369332"/>
          </a:xfrm>
          <a:prstGeom prst="rect">
            <a:avLst/>
          </a:prstGeom>
        </p:spPr>
        <p:txBody>
          <a:bodyPr wrap="square">
            <a:spAutoFit/>
          </a:bodyPr>
          <a:lstStyle/>
          <a:p>
            <a:r>
              <a:rPr lang="en-US" dirty="0" smtClean="0">
                <a:latin typeface="HelveticaNeueLT Std Cn" panose="020B0506030502030204"/>
              </a:rPr>
              <a:t>The Australian Government has governance mechanisms to manage investment in ICT and digital services. </a:t>
            </a:r>
            <a:endParaRPr lang="en-US" dirty="0">
              <a:latin typeface="HelveticaNeueLT Std Cn" panose="020B0506030502030204"/>
            </a:endParaRPr>
          </a:p>
        </p:txBody>
      </p:sp>
      <p:sp>
        <p:nvSpPr>
          <p:cNvPr id="14" name="TextBox 13"/>
          <p:cNvSpPr txBox="1"/>
          <p:nvPr/>
        </p:nvSpPr>
        <p:spPr>
          <a:xfrm>
            <a:off x="11766550" y="6340617"/>
            <a:ext cx="428625" cy="369332"/>
          </a:xfrm>
          <a:prstGeom prst="rect">
            <a:avLst/>
          </a:prstGeom>
          <a:noFill/>
        </p:spPr>
        <p:txBody>
          <a:bodyPr wrap="square" rtlCol="0">
            <a:spAutoFit/>
          </a:bodyPr>
          <a:lstStyle/>
          <a:p>
            <a:r>
              <a:rPr lang="en-CA" dirty="0">
                <a:latin typeface="HelveticaNeueLT Std Cn" panose="020B0506030502030204"/>
              </a:rPr>
              <a:t>8</a:t>
            </a:r>
          </a:p>
        </p:txBody>
      </p:sp>
      <p:sp>
        <p:nvSpPr>
          <p:cNvPr id="22" name="TextBox 11"/>
          <p:cNvSpPr txBox="1"/>
          <p:nvPr/>
        </p:nvSpPr>
        <p:spPr>
          <a:xfrm>
            <a:off x="6340946" y="5111053"/>
            <a:ext cx="2143358"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latin typeface="HelveticaNeueLT Std Cn" panose="020B0506030502030204"/>
              </a:rPr>
              <a:t>Look for opportunities for agencies to improve. </a:t>
            </a:r>
            <a:endParaRPr lang="en-US" sz="1400" dirty="0">
              <a:latin typeface="HelveticaNeueLT Std Cn" panose="020B0506030502030204"/>
            </a:endParaRPr>
          </a:p>
          <a:p>
            <a:pPr algn="ctr"/>
            <a:endParaRPr lang="en-US" sz="2000" dirty="0">
              <a:latin typeface="HelveticaNeueLT Std Cn" panose="020B0506030502030204"/>
            </a:endParaRPr>
          </a:p>
        </p:txBody>
      </p:sp>
      <p:sp>
        <p:nvSpPr>
          <p:cNvPr id="16" name="TextBox 12"/>
          <p:cNvSpPr txBox="1"/>
          <p:nvPr/>
        </p:nvSpPr>
        <p:spPr>
          <a:xfrm>
            <a:off x="8059689" y="6128089"/>
            <a:ext cx="2429144"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latin typeface="HelveticaNeueLT Std Cn" panose="020B0506030502030204"/>
              </a:rPr>
              <a:t>Oversee projects and advise government on their progression. </a:t>
            </a:r>
            <a:endParaRPr lang="en-US" sz="1400" dirty="0">
              <a:latin typeface="HelveticaNeueLT Std Cn" panose="020B0506030502030204"/>
            </a:endParaRPr>
          </a:p>
        </p:txBody>
      </p:sp>
      <p:sp>
        <p:nvSpPr>
          <p:cNvPr id="19" name="Hexagon 18"/>
          <p:cNvSpPr/>
          <p:nvPr>
            <p:custDataLst>
              <p:tags r:id="rId1"/>
            </p:custDataLst>
          </p:nvPr>
        </p:nvSpPr>
        <p:spPr>
          <a:xfrm rot="5400000">
            <a:off x="8828341" y="5194277"/>
            <a:ext cx="950399" cy="900000"/>
          </a:xfrm>
          <a:prstGeom prst="hex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0" name="TextBox 20"/>
          <p:cNvSpPr txBox="1"/>
          <p:nvPr/>
        </p:nvSpPr>
        <p:spPr>
          <a:xfrm>
            <a:off x="7184005" y="4273809"/>
            <a:ext cx="131011" cy="59538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800" dirty="0">
              <a:solidFill>
                <a:schemeClr val="bg1"/>
              </a:solidFill>
            </a:endParaRPr>
          </a:p>
        </p:txBody>
      </p:sp>
      <p:sp>
        <p:nvSpPr>
          <p:cNvPr id="23" name="Hexagon 22"/>
          <p:cNvSpPr/>
          <p:nvPr>
            <p:custDataLst>
              <p:tags r:id="rId2"/>
            </p:custDataLst>
          </p:nvPr>
        </p:nvSpPr>
        <p:spPr>
          <a:xfrm rot="5400000">
            <a:off x="6953183" y="4151353"/>
            <a:ext cx="950399" cy="900000"/>
          </a:xfrm>
          <a:prstGeom prst="hexagon">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4" name="Freeform 23"/>
          <p:cNvSpPr>
            <a:spLocks noEditPoints="1"/>
          </p:cNvSpPr>
          <p:nvPr/>
        </p:nvSpPr>
        <p:spPr bwMode="auto">
          <a:xfrm>
            <a:off x="7200354" y="4370369"/>
            <a:ext cx="476367" cy="471264"/>
          </a:xfrm>
          <a:custGeom>
            <a:avLst/>
            <a:gdLst>
              <a:gd name="T0" fmla="*/ 318 w 450"/>
              <a:gd name="T1" fmla="*/ 17 h 420"/>
              <a:gd name="T2" fmla="*/ 318 w 450"/>
              <a:gd name="T3" fmla="*/ 102 h 420"/>
              <a:gd name="T4" fmla="*/ 403 w 450"/>
              <a:gd name="T5" fmla="*/ 102 h 420"/>
              <a:gd name="T6" fmla="*/ 403 w 450"/>
              <a:gd name="T7" fmla="*/ 17 h 420"/>
              <a:gd name="T8" fmla="*/ 421 w 450"/>
              <a:gd name="T9" fmla="*/ 120 h 420"/>
              <a:gd name="T10" fmla="*/ 388 w 450"/>
              <a:gd name="T11" fmla="*/ 135 h 420"/>
              <a:gd name="T12" fmla="*/ 329 w 450"/>
              <a:gd name="T13" fmla="*/ 135 h 420"/>
              <a:gd name="T14" fmla="*/ 311 w 450"/>
              <a:gd name="T15" fmla="*/ 210 h 420"/>
              <a:gd name="T16" fmla="*/ 405 w 450"/>
              <a:gd name="T17" fmla="*/ 240 h 420"/>
              <a:gd name="T18" fmla="*/ 450 w 450"/>
              <a:gd name="T19" fmla="*/ 203 h 420"/>
              <a:gd name="T20" fmla="*/ 225 w 450"/>
              <a:gd name="T21" fmla="*/ 60 h 420"/>
              <a:gd name="T22" fmla="*/ 135 w 450"/>
              <a:gd name="T23" fmla="*/ 150 h 420"/>
              <a:gd name="T24" fmla="*/ 225 w 450"/>
              <a:gd name="T25" fmla="*/ 240 h 420"/>
              <a:gd name="T26" fmla="*/ 315 w 450"/>
              <a:gd name="T27" fmla="*/ 150 h 420"/>
              <a:gd name="T28" fmla="*/ 225 w 450"/>
              <a:gd name="T29" fmla="*/ 60 h 420"/>
              <a:gd name="T30" fmla="*/ 47 w 450"/>
              <a:gd name="T31" fmla="*/ 17 h 420"/>
              <a:gd name="T32" fmla="*/ 47 w 450"/>
              <a:gd name="T33" fmla="*/ 102 h 420"/>
              <a:gd name="T34" fmla="*/ 132 w 450"/>
              <a:gd name="T35" fmla="*/ 102 h 420"/>
              <a:gd name="T36" fmla="*/ 132 w 450"/>
              <a:gd name="T37" fmla="*/ 17 h 420"/>
              <a:gd name="T38" fmla="*/ 389 w 450"/>
              <a:gd name="T39" fmla="*/ 335 h 420"/>
              <a:gd name="T40" fmla="*/ 380 w 450"/>
              <a:gd name="T41" fmla="*/ 284 h 420"/>
              <a:gd name="T42" fmla="*/ 355 w 450"/>
              <a:gd name="T43" fmla="*/ 242 h 420"/>
              <a:gd name="T44" fmla="*/ 309 w 450"/>
              <a:gd name="T45" fmla="*/ 225 h 420"/>
              <a:gd name="T46" fmla="*/ 282 w 450"/>
              <a:gd name="T47" fmla="*/ 241 h 420"/>
              <a:gd name="T48" fmla="*/ 225 w 450"/>
              <a:gd name="T49" fmla="*/ 258 h 420"/>
              <a:gd name="T50" fmla="*/ 168 w 450"/>
              <a:gd name="T51" fmla="*/ 241 h 420"/>
              <a:gd name="T52" fmla="*/ 141 w 450"/>
              <a:gd name="T53" fmla="*/ 225 h 420"/>
              <a:gd name="T54" fmla="*/ 95 w 450"/>
              <a:gd name="T55" fmla="*/ 242 h 420"/>
              <a:gd name="T56" fmla="*/ 70 w 450"/>
              <a:gd name="T57" fmla="*/ 284 h 420"/>
              <a:gd name="T58" fmla="*/ 61 w 450"/>
              <a:gd name="T59" fmla="*/ 335 h 420"/>
              <a:gd name="T60" fmla="*/ 77 w 450"/>
              <a:gd name="T61" fmla="*/ 404 h 420"/>
              <a:gd name="T62" fmla="*/ 327 w 450"/>
              <a:gd name="T63" fmla="*/ 420 h 420"/>
              <a:gd name="T64" fmla="*/ 390 w 450"/>
              <a:gd name="T65" fmla="*/ 360 h 420"/>
              <a:gd name="T66" fmla="*/ 120 w 450"/>
              <a:gd name="T67" fmla="*/ 150 h 420"/>
              <a:gd name="T68" fmla="*/ 90 w 450"/>
              <a:gd name="T69" fmla="*/ 140 h 420"/>
              <a:gd name="T70" fmla="*/ 39 w 450"/>
              <a:gd name="T71" fmla="*/ 125 h 420"/>
              <a:gd name="T72" fmla="*/ 0 w 450"/>
              <a:gd name="T73" fmla="*/ 203 h 420"/>
              <a:gd name="T74" fmla="*/ 45 w 450"/>
              <a:gd name="T75" fmla="*/ 240 h 420"/>
              <a:gd name="T76" fmla="*/ 139 w 450"/>
              <a:gd name="T77" fmla="*/ 21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0" h="420">
                <a:moveTo>
                  <a:pt x="360" y="0"/>
                </a:moveTo>
                <a:cubicBezTo>
                  <a:pt x="343" y="0"/>
                  <a:pt x="329" y="6"/>
                  <a:pt x="318" y="17"/>
                </a:cubicBezTo>
                <a:cubicBezTo>
                  <a:pt x="306" y="29"/>
                  <a:pt x="300" y="43"/>
                  <a:pt x="300" y="60"/>
                </a:cubicBezTo>
                <a:cubicBezTo>
                  <a:pt x="300" y="77"/>
                  <a:pt x="306" y="91"/>
                  <a:pt x="318" y="102"/>
                </a:cubicBezTo>
                <a:cubicBezTo>
                  <a:pt x="329" y="114"/>
                  <a:pt x="343" y="120"/>
                  <a:pt x="360" y="120"/>
                </a:cubicBezTo>
                <a:cubicBezTo>
                  <a:pt x="377" y="120"/>
                  <a:pt x="391" y="114"/>
                  <a:pt x="403" y="102"/>
                </a:cubicBezTo>
                <a:cubicBezTo>
                  <a:pt x="414" y="91"/>
                  <a:pt x="420" y="77"/>
                  <a:pt x="420" y="60"/>
                </a:cubicBezTo>
                <a:cubicBezTo>
                  <a:pt x="420" y="43"/>
                  <a:pt x="414" y="29"/>
                  <a:pt x="403" y="17"/>
                </a:cubicBezTo>
                <a:cubicBezTo>
                  <a:pt x="391" y="6"/>
                  <a:pt x="377" y="0"/>
                  <a:pt x="360" y="0"/>
                </a:cubicBezTo>
                <a:close/>
                <a:moveTo>
                  <a:pt x="421" y="120"/>
                </a:moveTo>
                <a:cubicBezTo>
                  <a:pt x="420" y="120"/>
                  <a:pt x="417" y="122"/>
                  <a:pt x="411" y="125"/>
                </a:cubicBezTo>
                <a:cubicBezTo>
                  <a:pt x="405" y="128"/>
                  <a:pt x="397" y="132"/>
                  <a:pt x="388" y="135"/>
                </a:cubicBezTo>
                <a:cubicBezTo>
                  <a:pt x="379" y="138"/>
                  <a:pt x="369" y="140"/>
                  <a:pt x="360" y="140"/>
                </a:cubicBezTo>
                <a:cubicBezTo>
                  <a:pt x="350" y="140"/>
                  <a:pt x="339" y="138"/>
                  <a:pt x="329" y="135"/>
                </a:cubicBezTo>
                <a:cubicBezTo>
                  <a:pt x="330" y="140"/>
                  <a:pt x="330" y="146"/>
                  <a:pt x="330" y="150"/>
                </a:cubicBezTo>
                <a:cubicBezTo>
                  <a:pt x="330" y="172"/>
                  <a:pt x="324" y="192"/>
                  <a:pt x="311" y="210"/>
                </a:cubicBezTo>
                <a:cubicBezTo>
                  <a:pt x="336" y="211"/>
                  <a:pt x="357" y="221"/>
                  <a:pt x="373" y="240"/>
                </a:cubicBezTo>
                <a:cubicBezTo>
                  <a:pt x="405" y="240"/>
                  <a:pt x="405" y="240"/>
                  <a:pt x="405" y="240"/>
                </a:cubicBezTo>
                <a:cubicBezTo>
                  <a:pt x="417" y="240"/>
                  <a:pt x="428" y="237"/>
                  <a:pt x="437" y="231"/>
                </a:cubicBezTo>
                <a:cubicBezTo>
                  <a:pt x="446" y="224"/>
                  <a:pt x="450" y="215"/>
                  <a:pt x="450" y="203"/>
                </a:cubicBezTo>
                <a:cubicBezTo>
                  <a:pt x="450" y="148"/>
                  <a:pt x="440" y="120"/>
                  <a:pt x="421" y="120"/>
                </a:cubicBezTo>
                <a:close/>
                <a:moveTo>
                  <a:pt x="225" y="60"/>
                </a:moveTo>
                <a:cubicBezTo>
                  <a:pt x="200" y="60"/>
                  <a:pt x="179" y="69"/>
                  <a:pt x="161" y="86"/>
                </a:cubicBezTo>
                <a:cubicBezTo>
                  <a:pt x="144" y="104"/>
                  <a:pt x="135" y="125"/>
                  <a:pt x="135" y="150"/>
                </a:cubicBezTo>
                <a:cubicBezTo>
                  <a:pt x="135" y="175"/>
                  <a:pt x="144" y="196"/>
                  <a:pt x="161" y="214"/>
                </a:cubicBezTo>
                <a:cubicBezTo>
                  <a:pt x="179" y="231"/>
                  <a:pt x="200" y="240"/>
                  <a:pt x="225" y="240"/>
                </a:cubicBezTo>
                <a:cubicBezTo>
                  <a:pt x="250" y="240"/>
                  <a:pt x="271" y="231"/>
                  <a:pt x="289" y="214"/>
                </a:cubicBezTo>
                <a:cubicBezTo>
                  <a:pt x="306" y="196"/>
                  <a:pt x="315" y="175"/>
                  <a:pt x="315" y="150"/>
                </a:cubicBezTo>
                <a:cubicBezTo>
                  <a:pt x="315" y="125"/>
                  <a:pt x="306" y="104"/>
                  <a:pt x="289" y="86"/>
                </a:cubicBezTo>
                <a:cubicBezTo>
                  <a:pt x="271" y="69"/>
                  <a:pt x="250" y="60"/>
                  <a:pt x="225" y="60"/>
                </a:cubicBezTo>
                <a:close/>
                <a:moveTo>
                  <a:pt x="90" y="0"/>
                </a:moveTo>
                <a:cubicBezTo>
                  <a:pt x="73" y="0"/>
                  <a:pt x="59" y="6"/>
                  <a:pt x="47" y="17"/>
                </a:cubicBezTo>
                <a:cubicBezTo>
                  <a:pt x="36" y="29"/>
                  <a:pt x="30" y="43"/>
                  <a:pt x="30" y="60"/>
                </a:cubicBezTo>
                <a:cubicBezTo>
                  <a:pt x="30" y="77"/>
                  <a:pt x="36" y="91"/>
                  <a:pt x="47" y="102"/>
                </a:cubicBezTo>
                <a:cubicBezTo>
                  <a:pt x="59" y="114"/>
                  <a:pt x="73" y="120"/>
                  <a:pt x="90" y="120"/>
                </a:cubicBezTo>
                <a:cubicBezTo>
                  <a:pt x="106" y="120"/>
                  <a:pt x="120" y="114"/>
                  <a:pt x="132" y="102"/>
                </a:cubicBezTo>
                <a:cubicBezTo>
                  <a:pt x="144" y="91"/>
                  <a:pt x="150" y="77"/>
                  <a:pt x="150" y="60"/>
                </a:cubicBezTo>
                <a:cubicBezTo>
                  <a:pt x="150" y="43"/>
                  <a:pt x="144" y="29"/>
                  <a:pt x="132" y="17"/>
                </a:cubicBezTo>
                <a:cubicBezTo>
                  <a:pt x="120" y="6"/>
                  <a:pt x="106" y="0"/>
                  <a:pt x="90" y="0"/>
                </a:cubicBezTo>
                <a:close/>
                <a:moveTo>
                  <a:pt x="389" y="335"/>
                </a:moveTo>
                <a:cubicBezTo>
                  <a:pt x="389" y="327"/>
                  <a:pt x="388" y="319"/>
                  <a:pt x="386" y="310"/>
                </a:cubicBezTo>
                <a:cubicBezTo>
                  <a:pt x="384" y="301"/>
                  <a:pt x="382" y="292"/>
                  <a:pt x="380" y="284"/>
                </a:cubicBezTo>
                <a:cubicBezTo>
                  <a:pt x="377" y="276"/>
                  <a:pt x="374" y="269"/>
                  <a:pt x="370" y="261"/>
                </a:cubicBezTo>
                <a:cubicBezTo>
                  <a:pt x="365" y="254"/>
                  <a:pt x="361" y="248"/>
                  <a:pt x="355" y="242"/>
                </a:cubicBezTo>
                <a:cubicBezTo>
                  <a:pt x="350" y="237"/>
                  <a:pt x="343" y="233"/>
                  <a:pt x="335" y="230"/>
                </a:cubicBezTo>
                <a:cubicBezTo>
                  <a:pt x="327" y="227"/>
                  <a:pt x="318" y="225"/>
                  <a:pt x="309" y="225"/>
                </a:cubicBezTo>
                <a:cubicBezTo>
                  <a:pt x="307" y="225"/>
                  <a:pt x="304" y="227"/>
                  <a:pt x="299" y="230"/>
                </a:cubicBezTo>
                <a:cubicBezTo>
                  <a:pt x="294" y="234"/>
                  <a:pt x="288" y="237"/>
                  <a:pt x="282" y="241"/>
                </a:cubicBezTo>
                <a:cubicBezTo>
                  <a:pt x="275" y="246"/>
                  <a:pt x="267" y="249"/>
                  <a:pt x="257" y="253"/>
                </a:cubicBezTo>
                <a:cubicBezTo>
                  <a:pt x="246" y="256"/>
                  <a:pt x="236" y="258"/>
                  <a:pt x="225" y="258"/>
                </a:cubicBezTo>
                <a:cubicBezTo>
                  <a:pt x="214" y="258"/>
                  <a:pt x="204" y="256"/>
                  <a:pt x="193" y="253"/>
                </a:cubicBezTo>
                <a:cubicBezTo>
                  <a:pt x="183" y="249"/>
                  <a:pt x="174" y="246"/>
                  <a:pt x="168" y="241"/>
                </a:cubicBezTo>
                <a:cubicBezTo>
                  <a:pt x="162" y="237"/>
                  <a:pt x="156" y="234"/>
                  <a:pt x="151" y="230"/>
                </a:cubicBezTo>
                <a:cubicBezTo>
                  <a:pt x="146" y="227"/>
                  <a:pt x="142" y="225"/>
                  <a:pt x="141" y="225"/>
                </a:cubicBezTo>
                <a:cubicBezTo>
                  <a:pt x="131" y="225"/>
                  <a:pt x="123" y="227"/>
                  <a:pt x="115" y="230"/>
                </a:cubicBezTo>
                <a:cubicBezTo>
                  <a:pt x="107" y="233"/>
                  <a:pt x="100" y="237"/>
                  <a:pt x="95" y="242"/>
                </a:cubicBezTo>
                <a:cubicBezTo>
                  <a:pt x="89" y="248"/>
                  <a:pt x="84" y="254"/>
                  <a:pt x="80" y="261"/>
                </a:cubicBezTo>
                <a:cubicBezTo>
                  <a:pt x="76" y="269"/>
                  <a:pt x="73" y="276"/>
                  <a:pt x="70" y="284"/>
                </a:cubicBezTo>
                <a:cubicBezTo>
                  <a:pt x="68" y="292"/>
                  <a:pt x="65" y="301"/>
                  <a:pt x="64" y="310"/>
                </a:cubicBezTo>
                <a:cubicBezTo>
                  <a:pt x="62" y="319"/>
                  <a:pt x="61" y="327"/>
                  <a:pt x="61" y="335"/>
                </a:cubicBezTo>
                <a:cubicBezTo>
                  <a:pt x="60" y="343"/>
                  <a:pt x="60" y="351"/>
                  <a:pt x="60" y="360"/>
                </a:cubicBezTo>
                <a:cubicBezTo>
                  <a:pt x="60" y="378"/>
                  <a:pt x="65" y="393"/>
                  <a:pt x="77" y="404"/>
                </a:cubicBezTo>
                <a:cubicBezTo>
                  <a:pt x="88" y="415"/>
                  <a:pt x="103" y="420"/>
                  <a:pt x="122" y="420"/>
                </a:cubicBezTo>
                <a:cubicBezTo>
                  <a:pt x="327" y="420"/>
                  <a:pt x="327" y="420"/>
                  <a:pt x="327" y="420"/>
                </a:cubicBezTo>
                <a:cubicBezTo>
                  <a:pt x="346" y="420"/>
                  <a:pt x="362" y="415"/>
                  <a:pt x="373" y="404"/>
                </a:cubicBezTo>
                <a:cubicBezTo>
                  <a:pt x="384" y="393"/>
                  <a:pt x="390" y="378"/>
                  <a:pt x="390" y="360"/>
                </a:cubicBezTo>
                <a:cubicBezTo>
                  <a:pt x="390" y="351"/>
                  <a:pt x="390" y="343"/>
                  <a:pt x="389" y="335"/>
                </a:cubicBezTo>
                <a:close/>
                <a:moveTo>
                  <a:pt x="120" y="150"/>
                </a:moveTo>
                <a:cubicBezTo>
                  <a:pt x="120" y="146"/>
                  <a:pt x="120" y="140"/>
                  <a:pt x="121" y="135"/>
                </a:cubicBezTo>
                <a:cubicBezTo>
                  <a:pt x="111" y="138"/>
                  <a:pt x="100" y="140"/>
                  <a:pt x="90" y="140"/>
                </a:cubicBezTo>
                <a:cubicBezTo>
                  <a:pt x="80" y="140"/>
                  <a:pt x="71" y="138"/>
                  <a:pt x="62" y="135"/>
                </a:cubicBezTo>
                <a:cubicBezTo>
                  <a:pt x="52" y="132"/>
                  <a:pt x="45" y="128"/>
                  <a:pt x="39" y="125"/>
                </a:cubicBezTo>
                <a:cubicBezTo>
                  <a:pt x="33" y="122"/>
                  <a:pt x="30" y="120"/>
                  <a:pt x="29" y="120"/>
                </a:cubicBezTo>
                <a:cubicBezTo>
                  <a:pt x="9" y="120"/>
                  <a:pt x="0" y="148"/>
                  <a:pt x="0" y="203"/>
                </a:cubicBezTo>
                <a:cubicBezTo>
                  <a:pt x="0" y="215"/>
                  <a:pt x="4" y="224"/>
                  <a:pt x="13" y="231"/>
                </a:cubicBezTo>
                <a:cubicBezTo>
                  <a:pt x="22" y="237"/>
                  <a:pt x="32" y="240"/>
                  <a:pt x="45" y="240"/>
                </a:cubicBezTo>
                <a:cubicBezTo>
                  <a:pt x="77" y="240"/>
                  <a:pt x="77" y="240"/>
                  <a:pt x="77" y="240"/>
                </a:cubicBezTo>
                <a:cubicBezTo>
                  <a:pt x="93" y="221"/>
                  <a:pt x="113" y="211"/>
                  <a:pt x="139" y="210"/>
                </a:cubicBezTo>
                <a:cubicBezTo>
                  <a:pt x="126" y="192"/>
                  <a:pt x="120" y="172"/>
                  <a:pt x="120" y="150"/>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13" name="TextBox 10"/>
          <p:cNvSpPr txBox="1"/>
          <p:nvPr/>
        </p:nvSpPr>
        <p:spPr>
          <a:xfrm>
            <a:off x="8149896" y="4041162"/>
            <a:ext cx="2353104" cy="52322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400" dirty="0" smtClean="0">
                <a:latin typeface="HelveticaNeueLT Std Cn" panose="020B0506030502030204"/>
              </a:rPr>
              <a:t>Maintain the government strategies and roadmaps.</a:t>
            </a:r>
          </a:p>
        </p:txBody>
      </p:sp>
      <p:sp>
        <p:nvSpPr>
          <p:cNvPr id="17" name="Hexagon 16"/>
          <p:cNvSpPr/>
          <p:nvPr>
            <p:custDataLst>
              <p:tags r:id="rId3"/>
            </p:custDataLst>
          </p:nvPr>
        </p:nvSpPr>
        <p:spPr>
          <a:xfrm rot="5400000">
            <a:off x="8828456" y="3121058"/>
            <a:ext cx="950171" cy="900000"/>
          </a:xfrm>
          <a:prstGeom prst="hexag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79485" y="3235190"/>
            <a:ext cx="636270" cy="636270"/>
          </a:xfrm>
          <a:prstGeom prst="rect">
            <a:avLst/>
          </a:prstGeom>
        </p:spPr>
      </p:pic>
      <p:sp>
        <p:nvSpPr>
          <p:cNvPr id="15" name="TextBox 11"/>
          <p:cNvSpPr txBox="1"/>
          <p:nvPr/>
        </p:nvSpPr>
        <p:spPr>
          <a:xfrm>
            <a:off x="9956161" y="5094279"/>
            <a:ext cx="2239016"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CA" sz="1400" dirty="0" smtClean="0">
                <a:latin typeface="HelveticaNeueLT Std Cn" panose="020B0506030502030204"/>
              </a:rPr>
              <a:t>Strategic advice on investments to government agencies and cabinet.</a:t>
            </a:r>
          </a:p>
        </p:txBody>
      </p:sp>
      <p:sp>
        <p:nvSpPr>
          <p:cNvPr id="18" name="Hexagon 17"/>
          <p:cNvSpPr/>
          <p:nvPr>
            <p:custDataLst>
              <p:tags r:id="rId4"/>
            </p:custDataLst>
          </p:nvPr>
        </p:nvSpPr>
        <p:spPr>
          <a:xfrm rot="5400000">
            <a:off x="10574502" y="4185854"/>
            <a:ext cx="950399" cy="900000"/>
          </a:xfrm>
          <a:prstGeom prst="hexagon">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10854988" y="4355763"/>
            <a:ext cx="397866" cy="553998"/>
          </a:xfrm>
          <a:prstGeom prst="rect">
            <a:avLst/>
          </a:prstGeom>
          <a:noFill/>
        </p:spPr>
        <p:txBody>
          <a:bodyPr wrap="none" rtlCol="0">
            <a:spAutoFit/>
          </a:bodyPr>
          <a:lstStyle/>
          <a:p>
            <a:r>
              <a:rPr lang="en-US" sz="3000" b="1" dirty="0" smtClean="0">
                <a:latin typeface="Arial" panose="020B0604020202020204" pitchFamily="34" charset="0"/>
                <a:cs typeface="Arial" panose="020B0604020202020204" pitchFamily="34" charset="0"/>
              </a:rPr>
              <a:t>$</a:t>
            </a:r>
            <a:endParaRPr lang="en-AU" sz="3000" b="1" dirty="0">
              <a:latin typeface="Arial" panose="020B0604020202020204" pitchFamily="34" charset="0"/>
              <a:cs typeface="Arial" panose="020B0604020202020204" pitchFamily="34" charset="0"/>
            </a:endParaRPr>
          </a:p>
        </p:txBody>
      </p:sp>
      <p:sp>
        <p:nvSpPr>
          <p:cNvPr id="37" name="Freeform 36"/>
          <p:cNvSpPr>
            <a:spLocks noEditPoints="1"/>
          </p:cNvSpPr>
          <p:nvPr/>
        </p:nvSpPr>
        <p:spPr bwMode="auto">
          <a:xfrm rot="2378198">
            <a:off x="10001386" y="3704504"/>
            <a:ext cx="832530" cy="372921"/>
          </a:xfrm>
          <a:custGeom>
            <a:avLst/>
            <a:gdLst>
              <a:gd name="T0" fmla="*/ 1161 w 1498"/>
              <a:gd name="T1" fmla="*/ 391 h 531"/>
              <a:gd name="T2" fmla="*/ 1231 w 1498"/>
              <a:gd name="T3" fmla="*/ 338 h 531"/>
              <a:gd name="T4" fmla="*/ 1305 w 1498"/>
              <a:gd name="T5" fmla="*/ 281 h 531"/>
              <a:gd name="T6" fmla="*/ 1324 w 1498"/>
              <a:gd name="T7" fmla="*/ 280 h 531"/>
              <a:gd name="T8" fmla="*/ 1352 w 1498"/>
              <a:gd name="T9" fmla="*/ 248 h 531"/>
              <a:gd name="T10" fmla="*/ 1263 w 1498"/>
              <a:gd name="T11" fmla="*/ 187 h 531"/>
              <a:gd name="T12" fmla="*/ 1403 w 1498"/>
              <a:gd name="T13" fmla="*/ 240 h 531"/>
              <a:gd name="T14" fmla="*/ 1161 w 1498"/>
              <a:gd name="T15" fmla="*/ 391 h 531"/>
              <a:gd name="T16" fmla="*/ 1387 w 1498"/>
              <a:gd name="T17" fmla="*/ 175 h 531"/>
              <a:gd name="T18" fmla="*/ 1292 w 1498"/>
              <a:gd name="T19" fmla="*/ 142 h 531"/>
              <a:gd name="T20" fmla="*/ 1051 w 1498"/>
              <a:gd name="T21" fmla="*/ 67 h 531"/>
              <a:gd name="T22" fmla="*/ 971 w 1498"/>
              <a:gd name="T23" fmla="*/ 48 h 531"/>
              <a:gd name="T24" fmla="*/ 968 w 1498"/>
              <a:gd name="T25" fmla="*/ 79 h 531"/>
              <a:gd name="T26" fmla="*/ 800 w 1498"/>
              <a:gd name="T27" fmla="*/ 27 h 531"/>
              <a:gd name="T28" fmla="*/ 731 w 1498"/>
              <a:gd name="T29" fmla="*/ 21 h 531"/>
              <a:gd name="T30" fmla="*/ 775 w 1498"/>
              <a:gd name="T31" fmla="*/ 56 h 531"/>
              <a:gd name="T32" fmla="*/ 1106 w 1498"/>
              <a:gd name="T33" fmla="*/ 157 h 531"/>
              <a:gd name="T34" fmla="*/ 1227 w 1498"/>
              <a:gd name="T35" fmla="*/ 212 h 531"/>
              <a:gd name="T36" fmla="*/ 1122 w 1498"/>
              <a:gd name="T37" fmla="*/ 190 h 531"/>
              <a:gd name="T38" fmla="*/ 1188 w 1498"/>
              <a:gd name="T39" fmla="*/ 227 h 531"/>
              <a:gd name="T40" fmla="*/ 771 w 1498"/>
              <a:gd name="T41" fmla="*/ 253 h 531"/>
              <a:gd name="T42" fmla="*/ 155 w 1498"/>
              <a:gd name="T43" fmla="*/ 253 h 531"/>
              <a:gd name="T44" fmla="*/ 134 w 1498"/>
              <a:gd name="T45" fmla="*/ 279 h 531"/>
              <a:gd name="T46" fmla="*/ 21 w 1498"/>
              <a:gd name="T47" fmla="*/ 275 h 531"/>
              <a:gd name="T48" fmla="*/ 80 w 1498"/>
              <a:gd name="T49" fmla="*/ 318 h 531"/>
              <a:gd name="T50" fmla="*/ 300 w 1498"/>
              <a:gd name="T51" fmla="*/ 322 h 531"/>
              <a:gd name="T52" fmla="*/ 526 w 1498"/>
              <a:gd name="T53" fmla="*/ 317 h 531"/>
              <a:gd name="T54" fmla="*/ 1230 w 1498"/>
              <a:gd name="T55" fmla="*/ 284 h 531"/>
              <a:gd name="T56" fmla="*/ 1079 w 1498"/>
              <a:gd name="T57" fmla="*/ 390 h 531"/>
              <a:gd name="T58" fmla="*/ 1002 w 1498"/>
              <a:gd name="T59" fmla="*/ 440 h 531"/>
              <a:gd name="T60" fmla="*/ 970 w 1498"/>
              <a:gd name="T61" fmla="*/ 528 h 531"/>
              <a:gd name="T62" fmla="*/ 1072 w 1498"/>
              <a:gd name="T63" fmla="*/ 503 h 531"/>
              <a:gd name="T64" fmla="*/ 1295 w 1498"/>
              <a:gd name="T65" fmla="*/ 362 h 531"/>
              <a:gd name="T66" fmla="*/ 1461 w 1498"/>
              <a:gd name="T67" fmla="*/ 267 h 531"/>
              <a:gd name="T68" fmla="*/ 1498 w 1498"/>
              <a:gd name="T69" fmla="*/ 201 h 531"/>
              <a:gd name="T70" fmla="*/ 1387 w 1498"/>
              <a:gd name="T71" fmla="*/ 175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8" h="531">
                <a:moveTo>
                  <a:pt x="1161" y="391"/>
                </a:moveTo>
                <a:cubicBezTo>
                  <a:pt x="1176" y="370"/>
                  <a:pt x="1205" y="356"/>
                  <a:pt x="1231" y="338"/>
                </a:cubicBezTo>
                <a:cubicBezTo>
                  <a:pt x="1257" y="320"/>
                  <a:pt x="1284" y="301"/>
                  <a:pt x="1305" y="281"/>
                </a:cubicBezTo>
                <a:cubicBezTo>
                  <a:pt x="1318" y="284"/>
                  <a:pt x="1320" y="277"/>
                  <a:pt x="1324" y="280"/>
                </a:cubicBezTo>
                <a:cubicBezTo>
                  <a:pt x="1335" y="271"/>
                  <a:pt x="1339" y="259"/>
                  <a:pt x="1352" y="248"/>
                </a:cubicBezTo>
                <a:cubicBezTo>
                  <a:pt x="1347" y="195"/>
                  <a:pt x="1280" y="227"/>
                  <a:pt x="1263" y="187"/>
                </a:cubicBezTo>
                <a:cubicBezTo>
                  <a:pt x="1311" y="192"/>
                  <a:pt x="1373" y="211"/>
                  <a:pt x="1403" y="240"/>
                </a:cubicBezTo>
                <a:cubicBezTo>
                  <a:pt x="1328" y="297"/>
                  <a:pt x="1238" y="337"/>
                  <a:pt x="1161" y="391"/>
                </a:cubicBezTo>
                <a:moveTo>
                  <a:pt x="1387" y="175"/>
                </a:moveTo>
                <a:cubicBezTo>
                  <a:pt x="1351" y="169"/>
                  <a:pt x="1323" y="153"/>
                  <a:pt x="1292" y="142"/>
                </a:cubicBezTo>
                <a:cubicBezTo>
                  <a:pt x="1222" y="117"/>
                  <a:pt x="1138" y="97"/>
                  <a:pt x="1051" y="67"/>
                </a:cubicBezTo>
                <a:cubicBezTo>
                  <a:pt x="1026" y="59"/>
                  <a:pt x="1000" y="34"/>
                  <a:pt x="971" y="48"/>
                </a:cubicBezTo>
                <a:cubicBezTo>
                  <a:pt x="955" y="57"/>
                  <a:pt x="975" y="71"/>
                  <a:pt x="968" y="79"/>
                </a:cubicBezTo>
                <a:cubicBezTo>
                  <a:pt x="902" y="60"/>
                  <a:pt x="845" y="42"/>
                  <a:pt x="800" y="27"/>
                </a:cubicBezTo>
                <a:cubicBezTo>
                  <a:pt x="778" y="19"/>
                  <a:pt x="751" y="0"/>
                  <a:pt x="731" y="21"/>
                </a:cubicBezTo>
                <a:cubicBezTo>
                  <a:pt x="728" y="47"/>
                  <a:pt x="758" y="50"/>
                  <a:pt x="775" y="56"/>
                </a:cubicBezTo>
                <a:cubicBezTo>
                  <a:pt x="883" y="92"/>
                  <a:pt x="1000" y="124"/>
                  <a:pt x="1106" y="157"/>
                </a:cubicBezTo>
                <a:cubicBezTo>
                  <a:pt x="1150" y="171"/>
                  <a:pt x="1198" y="179"/>
                  <a:pt x="1227" y="212"/>
                </a:cubicBezTo>
                <a:cubicBezTo>
                  <a:pt x="1193" y="205"/>
                  <a:pt x="1148" y="175"/>
                  <a:pt x="1122" y="190"/>
                </a:cubicBezTo>
                <a:cubicBezTo>
                  <a:pt x="1129" y="209"/>
                  <a:pt x="1177" y="209"/>
                  <a:pt x="1188" y="227"/>
                </a:cubicBezTo>
                <a:cubicBezTo>
                  <a:pt x="1053" y="241"/>
                  <a:pt x="913" y="243"/>
                  <a:pt x="771" y="253"/>
                </a:cubicBezTo>
                <a:cubicBezTo>
                  <a:pt x="575" y="268"/>
                  <a:pt x="349" y="289"/>
                  <a:pt x="155" y="253"/>
                </a:cubicBezTo>
                <a:cubicBezTo>
                  <a:pt x="143" y="263"/>
                  <a:pt x="141" y="267"/>
                  <a:pt x="134" y="279"/>
                </a:cubicBezTo>
                <a:cubicBezTo>
                  <a:pt x="100" y="283"/>
                  <a:pt x="43" y="255"/>
                  <a:pt x="21" y="275"/>
                </a:cubicBezTo>
                <a:cubicBezTo>
                  <a:pt x="0" y="298"/>
                  <a:pt x="53" y="314"/>
                  <a:pt x="80" y="318"/>
                </a:cubicBezTo>
                <a:cubicBezTo>
                  <a:pt x="144" y="329"/>
                  <a:pt x="222" y="324"/>
                  <a:pt x="300" y="322"/>
                </a:cubicBezTo>
                <a:cubicBezTo>
                  <a:pt x="373" y="320"/>
                  <a:pt x="450" y="317"/>
                  <a:pt x="526" y="317"/>
                </a:cubicBezTo>
                <a:cubicBezTo>
                  <a:pt x="771" y="315"/>
                  <a:pt x="1016" y="294"/>
                  <a:pt x="1230" y="284"/>
                </a:cubicBezTo>
                <a:cubicBezTo>
                  <a:pt x="1182" y="323"/>
                  <a:pt x="1131" y="357"/>
                  <a:pt x="1079" y="390"/>
                </a:cubicBezTo>
                <a:cubicBezTo>
                  <a:pt x="1055" y="408"/>
                  <a:pt x="1032" y="419"/>
                  <a:pt x="1002" y="440"/>
                </a:cubicBezTo>
                <a:cubicBezTo>
                  <a:pt x="978" y="457"/>
                  <a:pt x="891" y="522"/>
                  <a:pt x="970" y="528"/>
                </a:cubicBezTo>
                <a:cubicBezTo>
                  <a:pt x="1005" y="531"/>
                  <a:pt x="1035" y="489"/>
                  <a:pt x="1072" y="503"/>
                </a:cubicBezTo>
                <a:cubicBezTo>
                  <a:pt x="1138" y="444"/>
                  <a:pt x="1218" y="407"/>
                  <a:pt x="1295" y="362"/>
                </a:cubicBezTo>
                <a:cubicBezTo>
                  <a:pt x="1349" y="330"/>
                  <a:pt x="1400" y="289"/>
                  <a:pt x="1461" y="267"/>
                </a:cubicBezTo>
                <a:cubicBezTo>
                  <a:pt x="1470" y="241"/>
                  <a:pt x="1494" y="234"/>
                  <a:pt x="1498" y="201"/>
                </a:cubicBezTo>
                <a:cubicBezTo>
                  <a:pt x="1464" y="179"/>
                  <a:pt x="1424" y="182"/>
                  <a:pt x="1387" y="175"/>
                </a:cubicBezTo>
              </a:path>
            </a:pathLst>
          </a:custGeom>
          <a:solidFill>
            <a:srgbClr val="999999"/>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38" name="Freeform 37"/>
          <p:cNvSpPr>
            <a:spLocks noEditPoints="1"/>
          </p:cNvSpPr>
          <p:nvPr/>
        </p:nvSpPr>
        <p:spPr bwMode="auto">
          <a:xfrm rot="9164069">
            <a:off x="9699183" y="4954975"/>
            <a:ext cx="832530" cy="372921"/>
          </a:xfrm>
          <a:custGeom>
            <a:avLst/>
            <a:gdLst>
              <a:gd name="T0" fmla="*/ 1161 w 1498"/>
              <a:gd name="T1" fmla="*/ 391 h 531"/>
              <a:gd name="T2" fmla="*/ 1231 w 1498"/>
              <a:gd name="T3" fmla="*/ 338 h 531"/>
              <a:gd name="T4" fmla="*/ 1305 w 1498"/>
              <a:gd name="T5" fmla="*/ 281 h 531"/>
              <a:gd name="T6" fmla="*/ 1324 w 1498"/>
              <a:gd name="T7" fmla="*/ 280 h 531"/>
              <a:gd name="T8" fmla="*/ 1352 w 1498"/>
              <a:gd name="T9" fmla="*/ 248 h 531"/>
              <a:gd name="T10" fmla="*/ 1263 w 1498"/>
              <a:gd name="T11" fmla="*/ 187 h 531"/>
              <a:gd name="T12" fmla="*/ 1403 w 1498"/>
              <a:gd name="T13" fmla="*/ 240 h 531"/>
              <a:gd name="T14" fmla="*/ 1161 w 1498"/>
              <a:gd name="T15" fmla="*/ 391 h 531"/>
              <a:gd name="T16" fmla="*/ 1387 w 1498"/>
              <a:gd name="T17" fmla="*/ 175 h 531"/>
              <a:gd name="T18" fmla="*/ 1292 w 1498"/>
              <a:gd name="T19" fmla="*/ 142 h 531"/>
              <a:gd name="T20" fmla="*/ 1051 w 1498"/>
              <a:gd name="T21" fmla="*/ 67 h 531"/>
              <a:gd name="T22" fmla="*/ 971 w 1498"/>
              <a:gd name="T23" fmla="*/ 48 h 531"/>
              <a:gd name="T24" fmla="*/ 968 w 1498"/>
              <a:gd name="T25" fmla="*/ 79 h 531"/>
              <a:gd name="T26" fmla="*/ 800 w 1498"/>
              <a:gd name="T27" fmla="*/ 27 h 531"/>
              <a:gd name="T28" fmla="*/ 731 w 1498"/>
              <a:gd name="T29" fmla="*/ 21 h 531"/>
              <a:gd name="T30" fmla="*/ 775 w 1498"/>
              <a:gd name="T31" fmla="*/ 56 h 531"/>
              <a:gd name="T32" fmla="*/ 1106 w 1498"/>
              <a:gd name="T33" fmla="*/ 157 h 531"/>
              <a:gd name="T34" fmla="*/ 1227 w 1498"/>
              <a:gd name="T35" fmla="*/ 212 h 531"/>
              <a:gd name="T36" fmla="*/ 1122 w 1498"/>
              <a:gd name="T37" fmla="*/ 190 h 531"/>
              <a:gd name="T38" fmla="*/ 1188 w 1498"/>
              <a:gd name="T39" fmla="*/ 227 h 531"/>
              <a:gd name="T40" fmla="*/ 771 w 1498"/>
              <a:gd name="T41" fmla="*/ 253 h 531"/>
              <a:gd name="T42" fmla="*/ 155 w 1498"/>
              <a:gd name="T43" fmla="*/ 253 h 531"/>
              <a:gd name="T44" fmla="*/ 134 w 1498"/>
              <a:gd name="T45" fmla="*/ 279 h 531"/>
              <a:gd name="T46" fmla="*/ 21 w 1498"/>
              <a:gd name="T47" fmla="*/ 275 h 531"/>
              <a:gd name="T48" fmla="*/ 80 w 1498"/>
              <a:gd name="T49" fmla="*/ 318 h 531"/>
              <a:gd name="T50" fmla="*/ 300 w 1498"/>
              <a:gd name="T51" fmla="*/ 322 h 531"/>
              <a:gd name="T52" fmla="*/ 526 w 1498"/>
              <a:gd name="T53" fmla="*/ 317 h 531"/>
              <a:gd name="T54" fmla="*/ 1230 w 1498"/>
              <a:gd name="T55" fmla="*/ 284 h 531"/>
              <a:gd name="T56" fmla="*/ 1079 w 1498"/>
              <a:gd name="T57" fmla="*/ 390 h 531"/>
              <a:gd name="T58" fmla="*/ 1002 w 1498"/>
              <a:gd name="T59" fmla="*/ 440 h 531"/>
              <a:gd name="T60" fmla="*/ 970 w 1498"/>
              <a:gd name="T61" fmla="*/ 528 h 531"/>
              <a:gd name="T62" fmla="*/ 1072 w 1498"/>
              <a:gd name="T63" fmla="*/ 503 h 531"/>
              <a:gd name="T64" fmla="*/ 1295 w 1498"/>
              <a:gd name="T65" fmla="*/ 362 h 531"/>
              <a:gd name="T66" fmla="*/ 1461 w 1498"/>
              <a:gd name="T67" fmla="*/ 267 h 531"/>
              <a:gd name="T68" fmla="*/ 1498 w 1498"/>
              <a:gd name="T69" fmla="*/ 201 h 531"/>
              <a:gd name="T70" fmla="*/ 1387 w 1498"/>
              <a:gd name="T71" fmla="*/ 175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8" h="531">
                <a:moveTo>
                  <a:pt x="1161" y="391"/>
                </a:moveTo>
                <a:cubicBezTo>
                  <a:pt x="1176" y="370"/>
                  <a:pt x="1205" y="356"/>
                  <a:pt x="1231" y="338"/>
                </a:cubicBezTo>
                <a:cubicBezTo>
                  <a:pt x="1257" y="320"/>
                  <a:pt x="1284" y="301"/>
                  <a:pt x="1305" y="281"/>
                </a:cubicBezTo>
                <a:cubicBezTo>
                  <a:pt x="1318" y="284"/>
                  <a:pt x="1320" y="277"/>
                  <a:pt x="1324" y="280"/>
                </a:cubicBezTo>
                <a:cubicBezTo>
                  <a:pt x="1335" y="271"/>
                  <a:pt x="1339" y="259"/>
                  <a:pt x="1352" y="248"/>
                </a:cubicBezTo>
                <a:cubicBezTo>
                  <a:pt x="1347" y="195"/>
                  <a:pt x="1280" y="227"/>
                  <a:pt x="1263" y="187"/>
                </a:cubicBezTo>
                <a:cubicBezTo>
                  <a:pt x="1311" y="192"/>
                  <a:pt x="1373" y="211"/>
                  <a:pt x="1403" y="240"/>
                </a:cubicBezTo>
                <a:cubicBezTo>
                  <a:pt x="1328" y="297"/>
                  <a:pt x="1238" y="337"/>
                  <a:pt x="1161" y="391"/>
                </a:cubicBezTo>
                <a:moveTo>
                  <a:pt x="1387" y="175"/>
                </a:moveTo>
                <a:cubicBezTo>
                  <a:pt x="1351" y="169"/>
                  <a:pt x="1323" y="153"/>
                  <a:pt x="1292" y="142"/>
                </a:cubicBezTo>
                <a:cubicBezTo>
                  <a:pt x="1222" y="117"/>
                  <a:pt x="1138" y="97"/>
                  <a:pt x="1051" y="67"/>
                </a:cubicBezTo>
                <a:cubicBezTo>
                  <a:pt x="1026" y="59"/>
                  <a:pt x="1000" y="34"/>
                  <a:pt x="971" y="48"/>
                </a:cubicBezTo>
                <a:cubicBezTo>
                  <a:pt x="955" y="57"/>
                  <a:pt x="975" y="71"/>
                  <a:pt x="968" y="79"/>
                </a:cubicBezTo>
                <a:cubicBezTo>
                  <a:pt x="902" y="60"/>
                  <a:pt x="845" y="42"/>
                  <a:pt x="800" y="27"/>
                </a:cubicBezTo>
                <a:cubicBezTo>
                  <a:pt x="778" y="19"/>
                  <a:pt x="751" y="0"/>
                  <a:pt x="731" y="21"/>
                </a:cubicBezTo>
                <a:cubicBezTo>
                  <a:pt x="728" y="47"/>
                  <a:pt x="758" y="50"/>
                  <a:pt x="775" y="56"/>
                </a:cubicBezTo>
                <a:cubicBezTo>
                  <a:pt x="883" y="92"/>
                  <a:pt x="1000" y="124"/>
                  <a:pt x="1106" y="157"/>
                </a:cubicBezTo>
                <a:cubicBezTo>
                  <a:pt x="1150" y="171"/>
                  <a:pt x="1198" y="179"/>
                  <a:pt x="1227" y="212"/>
                </a:cubicBezTo>
                <a:cubicBezTo>
                  <a:pt x="1193" y="205"/>
                  <a:pt x="1148" y="175"/>
                  <a:pt x="1122" y="190"/>
                </a:cubicBezTo>
                <a:cubicBezTo>
                  <a:pt x="1129" y="209"/>
                  <a:pt x="1177" y="209"/>
                  <a:pt x="1188" y="227"/>
                </a:cubicBezTo>
                <a:cubicBezTo>
                  <a:pt x="1053" y="241"/>
                  <a:pt x="913" y="243"/>
                  <a:pt x="771" y="253"/>
                </a:cubicBezTo>
                <a:cubicBezTo>
                  <a:pt x="575" y="268"/>
                  <a:pt x="349" y="289"/>
                  <a:pt x="155" y="253"/>
                </a:cubicBezTo>
                <a:cubicBezTo>
                  <a:pt x="143" y="263"/>
                  <a:pt x="141" y="267"/>
                  <a:pt x="134" y="279"/>
                </a:cubicBezTo>
                <a:cubicBezTo>
                  <a:pt x="100" y="283"/>
                  <a:pt x="43" y="255"/>
                  <a:pt x="21" y="275"/>
                </a:cubicBezTo>
                <a:cubicBezTo>
                  <a:pt x="0" y="298"/>
                  <a:pt x="53" y="314"/>
                  <a:pt x="80" y="318"/>
                </a:cubicBezTo>
                <a:cubicBezTo>
                  <a:pt x="144" y="329"/>
                  <a:pt x="222" y="324"/>
                  <a:pt x="300" y="322"/>
                </a:cubicBezTo>
                <a:cubicBezTo>
                  <a:pt x="373" y="320"/>
                  <a:pt x="450" y="317"/>
                  <a:pt x="526" y="317"/>
                </a:cubicBezTo>
                <a:cubicBezTo>
                  <a:pt x="771" y="315"/>
                  <a:pt x="1016" y="294"/>
                  <a:pt x="1230" y="284"/>
                </a:cubicBezTo>
                <a:cubicBezTo>
                  <a:pt x="1182" y="323"/>
                  <a:pt x="1131" y="357"/>
                  <a:pt x="1079" y="390"/>
                </a:cubicBezTo>
                <a:cubicBezTo>
                  <a:pt x="1055" y="408"/>
                  <a:pt x="1032" y="419"/>
                  <a:pt x="1002" y="440"/>
                </a:cubicBezTo>
                <a:cubicBezTo>
                  <a:pt x="978" y="457"/>
                  <a:pt x="891" y="522"/>
                  <a:pt x="970" y="528"/>
                </a:cubicBezTo>
                <a:cubicBezTo>
                  <a:pt x="1005" y="531"/>
                  <a:pt x="1035" y="489"/>
                  <a:pt x="1072" y="503"/>
                </a:cubicBezTo>
                <a:cubicBezTo>
                  <a:pt x="1138" y="444"/>
                  <a:pt x="1218" y="407"/>
                  <a:pt x="1295" y="362"/>
                </a:cubicBezTo>
                <a:cubicBezTo>
                  <a:pt x="1349" y="330"/>
                  <a:pt x="1400" y="289"/>
                  <a:pt x="1461" y="267"/>
                </a:cubicBezTo>
                <a:cubicBezTo>
                  <a:pt x="1470" y="241"/>
                  <a:pt x="1494" y="234"/>
                  <a:pt x="1498" y="201"/>
                </a:cubicBezTo>
                <a:cubicBezTo>
                  <a:pt x="1464" y="179"/>
                  <a:pt x="1424" y="182"/>
                  <a:pt x="1387" y="175"/>
                </a:cubicBezTo>
              </a:path>
            </a:pathLst>
          </a:custGeom>
          <a:solidFill>
            <a:srgbClr val="999999"/>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39" name="Freeform 38"/>
          <p:cNvSpPr>
            <a:spLocks noEditPoints="1"/>
          </p:cNvSpPr>
          <p:nvPr/>
        </p:nvSpPr>
        <p:spPr bwMode="auto">
          <a:xfrm rot="13158581">
            <a:off x="7975574" y="4873288"/>
            <a:ext cx="832530" cy="372921"/>
          </a:xfrm>
          <a:custGeom>
            <a:avLst/>
            <a:gdLst>
              <a:gd name="T0" fmla="*/ 1161 w 1498"/>
              <a:gd name="T1" fmla="*/ 391 h 531"/>
              <a:gd name="T2" fmla="*/ 1231 w 1498"/>
              <a:gd name="T3" fmla="*/ 338 h 531"/>
              <a:gd name="T4" fmla="*/ 1305 w 1498"/>
              <a:gd name="T5" fmla="*/ 281 h 531"/>
              <a:gd name="T6" fmla="*/ 1324 w 1498"/>
              <a:gd name="T7" fmla="*/ 280 h 531"/>
              <a:gd name="T8" fmla="*/ 1352 w 1498"/>
              <a:gd name="T9" fmla="*/ 248 h 531"/>
              <a:gd name="T10" fmla="*/ 1263 w 1498"/>
              <a:gd name="T11" fmla="*/ 187 h 531"/>
              <a:gd name="T12" fmla="*/ 1403 w 1498"/>
              <a:gd name="T13" fmla="*/ 240 h 531"/>
              <a:gd name="T14" fmla="*/ 1161 w 1498"/>
              <a:gd name="T15" fmla="*/ 391 h 531"/>
              <a:gd name="T16" fmla="*/ 1387 w 1498"/>
              <a:gd name="T17" fmla="*/ 175 h 531"/>
              <a:gd name="T18" fmla="*/ 1292 w 1498"/>
              <a:gd name="T19" fmla="*/ 142 h 531"/>
              <a:gd name="T20" fmla="*/ 1051 w 1498"/>
              <a:gd name="T21" fmla="*/ 67 h 531"/>
              <a:gd name="T22" fmla="*/ 971 w 1498"/>
              <a:gd name="T23" fmla="*/ 48 h 531"/>
              <a:gd name="T24" fmla="*/ 968 w 1498"/>
              <a:gd name="T25" fmla="*/ 79 h 531"/>
              <a:gd name="T26" fmla="*/ 800 w 1498"/>
              <a:gd name="T27" fmla="*/ 27 h 531"/>
              <a:gd name="T28" fmla="*/ 731 w 1498"/>
              <a:gd name="T29" fmla="*/ 21 h 531"/>
              <a:gd name="T30" fmla="*/ 775 w 1498"/>
              <a:gd name="T31" fmla="*/ 56 h 531"/>
              <a:gd name="T32" fmla="*/ 1106 w 1498"/>
              <a:gd name="T33" fmla="*/ 157 h 531"/>
              <a:gd name="T34" fmla="*/ 1227 w 1498"/>
              <a:gd name="T35" fmla="*/ 212 h 531"/>
              <a:gd name="T36" fmla="*/ 1122 w 1498"/>
              <a:gd name="T37" fmla="*/ 190 h 531"/>
              <a:gd name="T38" fmla="*/ 1188 w 1498"/>
              <a:gd name="T39" fmla="*/ 227 h 531"/>
              <a:gd name="T40" fmla="*/ 771 w 1498"/>
              <a:gd name="T41" fmla="*/ 253 h 531"/>
              <a:gd name="T42" fmla="*/ 155 w 1498"/>
              <a:gd name="T43" fmla="*/ 253 h 531"/>
              <a:gd name="T44" fmla="*/ 134 w 1498"/>
              <a:gd name="T45" fmla="*/ 279 h 531"/>
              <a:gd name="T46" fmla="*/ 21 w 1498"/>
              <a:gd name="T47" fmla="*/ 275 h 531"/>
              <a:gd name="T48" fmla="*/ 80 w 1498"/>
              <a:gd name="T49" fmla="*/ 318 h 531"/>
              <a:gd name="T50" fmla="*/ 300 w 1498"/>
              <a:gd name="T51" fmla="*/ 322 h 531"/>
              <a:gd name="T52" fmla="*/ 526 w 1498"/>
              <a:gd name="T53" fmla="*/ 317 h 531"/>
              <a:gd name="T54" fmla="*/ 1230 w 1498"/>
              <a:gd name="T55" fmla="*/ 284 h 531"/>
              <a:gd name="T56" fmla="*/ 1079 w 1498"/>
              <a:gd name="T57" fmla="*/ 390 h 531"/>
              <a:gd name="T58" fmla="*/ 1002 w 1498"/>
              <a:gd name="T59" fmla="*/ 440 h 531"/>
              <a:gd name="T60" fmla="*/ 970 w 1498"/>
              <a:gd name="T61" fmla="*/ 528 h 531"/>
              <a:gd name="T62" fmla="*/ 1072 w 1498"/>
              <a:gd name="T63" fmla="*/ 503 h 531"/>
              <a:gd name="T64" fmla="*/ 1295 w 1498"/>
              <a:gd name="T65" fmla="*/ 362 h 531"/>
              <a:gd name="T66" fmla="*/ 1461 w 1498"/>
              <a:gd name="T67" fmla="*/ 267 h 531"/>
              <a:gd name="T68" fmla="*/ 1498 w 1498"/>
              <a:gd name="T69" fmla="*/ 201 h 531"/>
              <a:gd name="T70" fmla="*/ 1387 w 1498"/>
              <a:gd name="T71" fmla="*/ 175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8" h="531">
                <a:moveTo>
                  <a:pt x="1161" y="391"/>
                </a:moveTo>
                <a:cubicBezTo>
                  <a:pt x="1176" y="370"/>
                  <a:pt x="1205" y="356"/>
                  <a:pt x="1231" y="338"/>
                </a:cubicBezTo>
                <a:cubicBezTo>
                  <a:pt x="1257" y="320"/>
                  <a:pt x="1284" y="301"/>
                  <a:pt x="1305" y="281"/>
                </a:cubicBezTo>
                <a:cubicBezTo>
                  <a:pt x="1318" y="284"/>
                  <a:pt x="1320" y="277"/>
                  <a:pt x="1324" y="280"/>
                </a:cubicBezTo>
                <a:cubicBezTo>
                  <a:pt x="1335" y="271"/>
                  <a:pt x="1339" y="259"/>
                  <a:pt x="1352" y="248"/>
                </a:cubicBezTo>
                <a:cubicBezTo>
                  <a:pt x="1347" y="195"/>
                  <a:pt x="1280" y="227"/>
                  <a:pt x="1263" y="187"/>
                </a:cubicBezTo>
                <a:cubicBezTo>
                  <a:pt x="1311" y="192"/>
                  <a:pt x="1373" y="211"/>
                  <a:pt x="1403" y="240"/>
                </a:cubicBezTo>
                <a:cubicBezTo>
                  <a:pt x="1328" y="297"/>
                  <a:pt x="1238" y="337"/>
                  <a:pt x="1161" y="391"/>
                </a:cubicBezTo>
                <a:moveTo>
                  <a:pt x="1387" y="175"/>
                </a:moveTo>
                <a:cubicBezTo>
                  <a:pt x="1351" y="169"/>
                  <a:pt x="1323" y="153"/>
                  <a:pt x="1292" y="142"/>
                </a:cubicBezTo>
                <a:cubicBezTo>
                  <a:pt x="1222" y="117"/>
                  <a:pt x="1138" y="97"/>
                  <a:pt x="1051" y="67"/>
                </a:cubicBezTo>
                <a:cubicBezTo>
                  <a:pt x="1026" y="59"/>
                  <a:pt x="1000" y="34"/>
                  <a:pt x="971" y="48"/>
                </a:cubicBezTo>
                <a:cubicBezTo>
                  <a:pt x="955" y="57"/>
                  <a:pt x="975" y="71"/>
                  <a:pt x="968" y="79"/>
                </a:cubicBezTo>
                <a:cubicBezTo>
                  <a:pt x="902" y="60"/>
                  <a:pt x="845" y="42"/>
                  <a:pt x="800" y="27"/>
                </a:cubicBezTo>
                <a:cubicBezTo>
                  <a:pt x="778" y="19"/>
                  <a:pt x="751" y="0"/>
                  <a:pt x="731" y="21"/>
                </a:cubicBezTo>
                <a:cubicBezTo>
                  <a:pt x="728" y="47"/>
                  <a:pt x="758" y="50"/>
                  <a:pt x="775" y="56"/>
                </a:cubicBezTo>
                <a:cubicBezTo>
                  <a:pt x="883" y="92"/>
                  <a:pt x="1000" y="124"/>
                  <a:pt x="1106" y="157"/>
                </a:cubicBezTo>
                <a:cubicBezTo>
                  <a:pt x="1150" y="171"/>
                  <a:pt x="1198" y="179"/>
                  <a:pt x="1227" y="212"/>
                </a:cubicBezTo>
                <a:cubicBezTo>
                  <a:pt x="1193" y="205"/>
                  <a:pt x="1148" y="175"/>
                  <a:pt x="1122" y="190"/>
                </a:cubicBezTo>
                <a:cubicBezTo>
                  <a:pt x="1129" y="209"/>
                  <a:pt x="1177" y="209"/>
                  <a:pt x="1188" y="227"/>
                </a:cubicBezTo>
                <a:cubicBezTo>
                  <a:pt x="1053" y="241"/>
                  <a:pt x="913" y="243"/>
                  <a:pt x="771" y="253"/>
                </a:cubicBezTo>
                <a:cubicBezTo>
                  <a:pt x="575" y="268"/>
                  <a:pt x="349" y="289"/>
                  <a:pt x="155" y="253"/>
                </a:cubicBezTo>
                <a:cubicBezTo>
                  <a:pt x="143" y="263"/>
                  <a:pt x="141" y="267"/>
                  <a:pt x="134" y="279"/>
                </a:cubicBezTo>
                <a:cubicBezTo>
                  <a:pt x="100" y="283"/>
                  <a:pt x="43" y="255"/>
                  <a:pt x="21" y="275"/>
                </a:cubicBezTo>
                <a:cubicBezTo>
                  <a:pt x="0" y="298"/>
                  <a:pt x="53" y="314"/>
                  <a:pt x="80" y="318"/>
                </a:cubicBezTo>
                <a:cubicBezTo>
                  <a:pt x="144" y="329"/>
                  <a:pt x="222" y="324"/>
                  <a:pt x="300" y="322"/>
                </a:cubicBezTo>
                <a:cubicBezTo>
                  <a:pt x="373" y="320"/>
                  <a:pt x="450" y="317"/>
                  <a:pt x="526" y="317"/>
                </a:cubicBezTo>
                <a:cubicBezTo>
                  <a:pt x="771" y="315"/>
                  <a:pt x="1016" y="294"/>
                  <a:pt x="1230" y="284"/>
                </a:cubicBezTo>
                <a:cubicBezTo>
                  <a:pt x="1182" y="323"/>
                  <a:pt x="1131" y="357"/>
                  <a:pt x="1079" y="390"/>
                </a:cubicBezTo>
                <a:cubicBezTo>
                  <a:pt x="1055" y="408"/>
                  <a:pt x="1032" y="419"/>
                  <a:pt x="1002" y="440"/>
                </a:cubicBezTo>
                <a:cubicBezTo>
                  <a:pt x="978" y="457"/>
                  <a:pt x="891" y="522"/>
                  <a:pt x="970" y="528"/>
                </a:cubicBezTo>
                <a:cubicBezTo>
                  <a:pt x="1005" y="531"/>
                  <a:pt x="1035" y="489"/>
                  <a:pt x="1072" y="503"/>
                </a:cubicBezTo>
                <a:cubicBezTo>
                  <a:pt x="1138" y="444"/>
                  <a:pt x="1218" y="407"/>
                  <a:pt x="1295" y="362"/>
                </a:cubicBezTo>
                <a:cubicBezTo>
                  <a:pt x="1349" y="330"/>
                  <a:pt x="1400" y="289"/>
                  <a:pt x="1461" y="267"/>
                </a:cubicBezTo>
                <a:cubicBezTo>
                  <a:pt x="1470" y="241"/>
                  <a:pt x="1494" y="234"/>
                  <a:pt x="1498" y="201"/>
                </a:cubicBezTo>
                <a:cubicBezTo>
                  <a:pt x="1464" y="179"/>
                  <a:pt x="1424" y="182"/>
                  <a:pt x="1387" y="175"/>
                </a:cubicBezTo>
              </a:path>
            </a:pathLst>
          </a:custGeom>
          <a:solidFill>
            <a:srgbClr val="999999"/>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42" name="Freeform 41"/>
          <p:cNvSpPr>
            <a:spLocks noEditPoints="1"/>
          </p:cNvSpPr>
          <p:nvPr/>
        </p:nvSpPr>
        <p:spPr bwMode="auto">
          <a:xfrm rot="19942124">
            <a:off x="7873242" y="3688121"/>
            <a:ext cx="832530" cy="372921"/>
          </a:xfrm>
          <a:custGeom>
            <a:avLst/>
            <a:gdLst>
              <a:gd name="T0" fmla="*/ 1161 w 1498"/>
              <a:gd name="T1" fmla="*/ 391 h 531"/>
              <a:gd name="T2" fmla="*/ 1231 w 1498"/>
              <a:gd name="T3" fmla="*/ 338 h 531"/>
              <a:gd name="T4" fmla="*/ 1305 w 1498"/>
              <a:gd name="T5" fmla="*/ 281 h 531"/>
              <a:gd name="T6" fmla="*/ 1324 w 1498"/>
              <a:gd name="T7" fmla="*/ 280 h 531"/>
              <a:gd name="T8" fmla="*/ 1352 w 1498"/>
              <a:gd name="T9" fmla="*/ 248 h 531"/>
              <a:gd name="T10" fmla="*/ 1263 w 1498"/>
              <a:gd name="T11" fmla="*/ 187 h 531"/>
              <a:gd name="T12" fmla="*/ 1403 w 1498"/>
              <a:gd name="T13" fmla="*/ 240 h 531"/>
              <a:gd name="T14" fmla="*/ 1161 w 1498"/>
              <a:gd name="T15" fmla="*/ 391 h 531"/>
              <a:gd name="T16" fmla="*/ 1387 w 1498"/>
              <a:gd name="T17" fmla="*/ 175 h 531"/>
              <a:gd name="T18" fmla="*/ 1292 w 1498"/>
              <a:gd name="T19" fmla="*/ 142 h 531"/>
              <a:gd name="T20" fmla="*/ 1051 w 1498"/>
              <a:gd name="T21" fmla="*/ 67 h 531"/>
              <a:gd name="T22" fmla="*/ 971 w 1498"/>
              <a:gd name="T23" fmla="*/ 48 h 531"/>
              <a:gd name="T24" fmla="*/ 968 w 1498"/>
              <a:gd name="T25" fmla="*/ 79 h 531"/>
              <a:gd name="T26" fmla="*/ 800 w 1498"/>
              <a:gd name="T27" fmla="*/ 27 h 531"/>
              <a:gd name="T28" fmla="*/ 731 w 1498"/>
              <a:gd name="T29" fmla="*/ 21 h 531"/>
              <a:gd name="T30" fmla="*/ 775 w 1498"/>
              <a:gd name="T31" fmla="*/ 56 h 531"/>
              <a:gd name="T32" fmla="*/ 1106 w 1498"/>
              <a:gd name="T33" fmla="*/ 157 h 531"/>
              <a:gd name="T34" fmla="*/ 1227 w 1498"/>
              <a:gd name="T35" fmla="*/ 212 h 531"/>
              <a:gd name="T36" fmla="*/ 1122 w 1498"/>
              <a:gd name="T37" fmla="*/ 190 h 531"/>
              <a:gd name="T38" fmla="*/ 1188 w 1498"/>
              <a:gd name="T39" fmla="*/ 227 h 531"/>
              <a:gd name="T40" fmla="*/ 771 w 1498"/>
              <a:gd name="T41" fmla="*/ 253 h 531"/>
              <a:gd name="T42" fmla="*/ 155 w 1498"/>
              <a:gd name="T43" fmla="*/ 253 h 531"/>
              <a:gd name="T44" fmla="*/ 134 w 1498"/>
              <a:gd name="T45" fmla="*/ 279 h 531"/>
              <a:gd name="T46" fmla="*/ 21 w 1498"/>
              <a:gd name="T47" fmla="*/ 275 h 531"/>
              <a:gd name="T48" fmla="*/ 80 w 1498"/>
              <a:gd name="T49" fmla="*/ 318 h 531"/>
              <a:gd name="T50" fmla="*/ 300 w 1498"/>
              <a:gd name="T51" fmla="*/ 322 h 531"/>
              <a:gd name="T52" fmla="*/ 526 w 1498"/>
              <a:gd name="T53" fmla="*/ 317 h 531"/>
              <a:gd name="T54" fmla="*/ 1230 w 1498"/>
              <a:gd name="T55" fmla="*/ 284 h 531"/>
              <a:gd name="T56" fmla="*/ 1079 w 1498"/>
              <a:gd name="T57" fmla="*/ 390 h 531"/>
              <a:gd name="T58" fmla="*/ 1002 w 1498"/>
              <a:gd name="T59" fmla="*/ 440 h 531"/>
              <a:gd name="T60" fmla="*/ 970 w 1498"/>
              <a:gd name="T61" fmla="*/ 528 h 531"/>
              <a:gd name="T62" fmla="*/ 1072 w 1498"/>
              <a:gd name="T63" fmla="*/ 503 h 531"/>
              <a:gd name="T64" fmla="*/ 1295 w 1498"/>
              <a:gd name="T65" fmla="*/ 362 h 531"/>
              <a:gd name="T66" fmla="*/ 1461 w 1498"/>
              <a:gd name="T67" fmla="*/ 267 h 531"/>
              <a:gd name="T68" fmla="*/ 1498 w 1498"/>
              <a:gd name="T69" fmla="*/ 201 h 531"/>
              <a:gd name="T70" fmla="*/ 1387 w 1498"/>
              <a:gd name="T71" fmla="*/ 175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98" h="531">
                <a:moveTo>
                  <a:pt x="1161" y="391"/>
                </a:moveTo>
                <a:cubicBezTo>
                  <a:pt x="1176" y="370"/>
                  <a:pt x="1205" y="356"/>
                  <a:pt x="1231" y="338"/>
                </a:cubicBezTo>
                <a:cubicBezTo>
                  <a:pt x="1257" y="320"/>
                  <a:pt x="1284" y="301"/>
                  <a:pt x="1305" y="281"/>
                </a:cubicBezTo>
                <a:cubicBezTo>
                  <a:pt x="1318" y="284"/>
                  <a:pt x="1320" y="277"/>
                  <a:pt x="1324" y="280"/>
                </a:cubicBezTo>
                <a:cubicBezTo>
                  <a:pt x="1335" y="271"/>
                  <a:pt x="1339" y="259"/>
                  <a:pt x="1352" y="248"/>
                </a:cubicBezTo>
                <a:cubicBezTo>
                  <a:pt x="1347" y="195"/>
                  <a:pt x="1280" y="227"/>
                  <a:pt x="1263" y="187"/>
                </a:cubicBezTo>
                <a:cubicBezTo>
                  <a:pt x="1311" y="192"/>
                  <a:pt x="1373" y="211"/>
                  <a:pt x="1403" y="240"/>
                </a:cubicBezTo>
                <a:cubicBezTo>
                  <a:pt x="1328" y="297"/>
                  <a:pt x="1238" y="337"/>
                  <a:pt x="1161" y="391"/>
                </a:cubicBezTo>
                <a:moveTo>
                  <a:pt x="1387" y="175"/>
                </a:moveTo>
                <a:cubicBezTo>
                  <a:pt x="1351" y="169"/>
                  <a:pt x="1323" y="153"/>
                  <a:pt x="1292" y="142"/>
                </a:cubicBezTo>
                <a:cubicBezTo>
                  <a:pt x="1222" y="117"/>
                  <a:pt x="1138" y="97"/>
                  <a:pt x="1051" y="67"/>
                </a:cubicBezTo>
                <a:cubicBezTo>
                  <a:pt x="1026" y="59"/>
                  <a:pt x="1000" y="34"/>
                  <a:pt x="971" y="48"/>
                </a:cubicBezTo>
                <a:cubicBezTo>
                  <a:pt x="955" y="57"/>
                  <a:pt x="975" y="71"/>
                  <a:pt x="968" y="79"/>
                </a:cubicBezTo>
                <a:cubicBezTo>
                  <a:pt x="902" y="60"/>
                  <a:pt x="845" y="42"/>
                  <a:pt x="800" y="27"/>
                </a:cubicBezTo>
                <a:cubicBezTo>
                  <a:pt x="778" y="19"/>
                  <a:pt x="751" y="0"/>
                  <a:pt x="731" y="21"/>
                </a:cubicBezTo>
                <a:cubicBezTo>
                  <a:pt x="728" y="47"/>
                  <a:pt x="758" y="50"/>
                  <a:pt x="775" y="56"/>
                </a:cubicBezTo>
                <a:cubicBezTo>
                  <a:pt x="883" y="92"/>
                  <a:pt x="1000" y="124"/>
                  <a:pt x="1106" y="157"/>
                </a:cubicBezTo>
                <a:cubicBezTo>
                  <a:pt x="1150" y="171"/>
                  <a:pt x="1198" y="179"/>
                  <a:pt x="1227" y="212"/>
                </a:cubicBezTo>
                <a:cubicBezTo>
                  <a:pt x="1193" y="205"/>
                  <a:pt x="1148" y="175"/>
                  <a:pt x="1122" y="190"/>
                </a:cubicBezTo>
                <a:cubicBezTo>
                  <a:pt x="1129" y="209"/>
                  <a:pt x="1177" y="209"/>
                  <a:pt x="1188" y="227"/>
                </a:cubicBezTo>
                <a:cubicBezTo>
                  <a:pt x="1053" y="241"/>
                  <a:pt x="913" y="243"/>
                  <a:pt x="771" y="253"/>
                </a:cubicBezTo>
                <a:cubicBezTo>
                  <a:pt x="575" y="268"/>
                  <a:pt x="349" y="289"/>
                  <a:pt x="155" y="253"/>
                </a:cubicBezTo>
                <a:cubicBezTo>
                  <a:pt x="143" y="263"/>
                  <a:pt x="141" y="267"/>
                  <a:pt x="134" y="279"/>
                </a:cubicBezTo>
                <a:cubicBezTo>
                  <a:pt x="100" y="283"/>
                  <a:pt x="43" y="255"/>
                  <a:pt x="21" y="275"/>
                </a:cubicBezTo>
                <a:cubicBezTo>
                  <a:pt x="0" y="298"/>
                  <a:pt x="53" y="314"/>
                  <a:pt x="80" y="318"/>
                </a:cubicBezTo>
                <a:cubicBezTo>
                  <a:pt x="144" y="329"/>
                  <a:pt x="222" y="324"/>
                  <a:pt x="300" y="322"/>
                </a:cubicBezTo>
                <a:cubicBezTo>
                  <a:pt x="373" y="320"/>
                  <a:pt x="450" y="317"/>
                  <a:pt x="526" y="317"/>
                </a:cubicBezTo>
                <a:cubicBezTo>
                  <a:pt x="771" y="315"/>
                  <a:pt x="1016" y="294"/>
                  <a:pt x="1230" y="284"/>
                </a:cubicBezTo>
                <a:cubicBezTo>
                  <a:pt x="1182" y="323"/>
                  <a:pt x="1131" y="357"/>
                  <a:pt x="1079" y="390"/>
                </a:cubicBezTo>
                <a:cubicBezTo>
                  <a:pt x="1055" y="408"/>
                  <a:pt x="1032" y="419"/>
                  <a:pt x="1002" y="440"/>
                </a:cubicBezTo>
                <a:cubicBezTo>
                  <a:pt x="978" y="457"/>
                  <a:pt x="891" y="522"/>
                  <a:pt x="970" y="528"/>
                </a:cubicBezTo>
                <a:cubicBezTo>
                  <a:pt x="1005" y="531"/>
                  <a:pt x="1035" y="489"/>
                  <a:pt x="1072" y="503"/>
                </a:cubicBezTo>
                <a:cubicBezTo>
                  <a:pt x="1138" y="444"/>
                  <a:pt x="1218" y="407"/>
                  <a:pt x="1295" y="362"/>
                </a:cubicBezTo>
                <a:cubicBezTo>
                  <a:pt x="1349" y="330"/>
                  <a:pt x="1400" y="289"/>
                  <a:pt x="1461" y="267"/>
                </a:cubicBezTo>
                <a:cubicBezTo>
                  <a:pt x="1470" y="241"/>
                  <a:pt x="1494" y="234"/>
                  <a:pt x="1498" y="201"/>
                </a:cubicBezTo>
                <a:cubicBezTo>
                  <a:pt x="1464" y="179"/>
                  <a:pt x="1424" y="182"/>
                  <a:pt x="1387" y="175"/>
                </a:cubicBezTo>
              </a:path>
            </a:pathLst>
          </a:custGeom>
          <a:solidFill>
            <a:srgbClr val="999999"/>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79621" y="5394094"/>
            <a:ext cx="476250" cy="476250"/>
          </a:xfrm>
          <a:prstGeom prst="rect">
            <a:avLst/>
          </a:prstGeom>
        </p:spPr>
      </p:pic>
      <p:sp>
        <p:nvSpPr>
          <p:cNvPr id="31" name="Hexagon 30"/>
          <p:cNvSpPr/>
          <p:nvPr/>
        </p:nvSpPr>
        <p:spPr>
          <a:xfrm>
            <a:off x="693624" y="5332553"/>
            <a:ext cx="4880344" cy="507864"/>
          </a:xfrm>
          <a:prstGeom prst="hexagon">
            <a:avLst/>
          </a:prstGeom>
          <a:solidFill>
            <a:srgbClr val="8FD3E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latin typeface="HelveticaNeueLT Std Cn" panose="020B0506030502030204"/>
              </a:rPr>
              <a:t>The Digital Leadership Group</a:t>
            </a:r>
          </a:p>
        </p:txBody>
      </p:sp>
      <p:sp>
        <p:nvSpPr>
          <p:cNvPr id="34" name="Hexagon 33"/>
          <p:cNvSpPr/>
          <p:nvPr/>
        </p:nvSpPr>
        <p:spPr>
          <a:xfrm>
            <a:off x="693624" y="4682601"/>
            <a:ext cx="4880344" cy="507864"/>
          </a:xfrm>
          <a:prstGeom prst="hexagon">
            <a:avLst/>
          </a:prstGeom>
          <a:solidFill>
            <a:srgbClr val="8FD3E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latin typeface="HelveticaNeueLT Std Cn" panose="020B0506030502030204"/>
              </a:rPr>
              <a:t>Secretaries </a:t>
            </a:r>
            <a:r>
              <a:rPr lang="en-CA" sz="1400" dirty="0" smtClean="0">
                <a:solidFill>
                  <a:schemeClr val="tx1"/>
                </a:solidFill>
                <a:latin typeface="HelveticaNeueLT Std Cn" panose="020B0506030502030204"/>
              </a:rPr>
              <a:t>Data Group</a:t>
            </a:r>
            <a:endParaRPr lang="en-CA" sz="1400" dirty="0">
              <a:solidFill>
                <a:schemeClr val="tx1"/>
              </a:solidFill>
              <a:latin typeface="HelveticaNeueLT Std Cn" panose="020B0506030502030204"/>
            </a:endParaRPr>
          </a:p>
        </p:txBody>
      </p:sp>
      <p:sp>
        <p:nvSpPr>
          <p:cNvPr id="35" name="Hexagon 34"/>
          <p:cNvSpPr/>
          <p:nvPr/>
        </p:nvSpPr>
        <p:spPr>
          <a:xfrm>
            <a:off x="693624" y="2745385"/>
            <a:ext cx="4866519" cy="507864"/>
          </a:xfrm>
          <a:prstGeom prst="hexagon">
            <a:avLst/>
          </a:prstGeom>
          <a:solidFill>
            <a:srgbClr val="8FD3E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solidFill>
                  <a:schemeClr val="tx1"/>
                </a:solidFill>
                <a:latin typeface="HelveticaNeueLT Std Cn" panose="020B0506030502030204"/>
              </a:rPr>
              <a:t>The Digital Transformation and </a:t>
            </a:r>
          </a:p>
          <a:p>
            <a:pPr algn="ctr"/>
            <a:r>
              <a:rPr lang="en-CA" sz="1400" dirty="0" smtClean="0">
                <a:solidFill>
                  <a:schemeClr val="tx1"/>
                </a:solidFill>
                <a:latin typeface="HelveticaNeueLT Std Cn" panose="020B0506030502030204"/>
              </a:rPr>
              <a:t>Public Service Modernisation Committee of Cabinet</a:t>
            </a:r>
            <a:endParaRPr lang="en-CA" sz="1400" dirty="0">
              <a:solidFill>
                <a:schemeClr val="tx1"/>
              </a:solidFill>
              <a:latin typeface="HelveticaNeueLT Std Cn" panose="020B0506030502030204"/>
            </a:endParaRPr>
          </a:p>
        </p:txBody>
      </p:sp>
      <p:sp>
        <p:nvSpPr>
          <p:cNvPr id="36" name="Hexagon 35"/>
          <p:cNvSpPr/>
          <p:nvPr/>
        </p:nvSpPr>
        <p:spPr>
          <a:xfrm>
            <a:off x="693625" y="4019148"/>
            <a:ext cx="4866520" cy="507864"/>
          </a:xfrm>
          <a:prstGeom prst="hexagon">
            <a:avLst/>
          </a:prstGeom>
          <a:solidFill>
            <a:srgbClr val="8FD3E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solidFill>
                  <a:schemeClr val="tx1"/>
                </a:solidFill>
                <a:latin typeface="HelveticaNeueLT Std Cn" panose="020B0506030502030204"/>
              </a:rPr>
              <a:t>Secretaries Board</a:t>
            </a:r>
            <a:endParaRPr lang="en-CA" sz="1400" dirty="0">
              <a:solidFill>
                <a:schemeClr val="tx1"/>
              </a:solidFill>
              <a:latin typeface="HelveticaNeueLT Std Cn" panose="020B0506030502030204"/>
            </a:endParaRPr>
          </a:p>
        </p:txBody>
      </p:sp>
      <p:sp>
        <p:nvSpPr>
          <p:cNvPr id="40" name="Hexagon 39"/>
          <p:cNvSpPr/>
          <p:nvPr/>
        </p:nvSpPr>
        <p:spPr>
          <a:xfrm>
            <a:off x="693624" y="3369196"/>
            <a:ext cx="4866520" cy="507864"/>
          </a:xfrm>
          <a:prstGeom prst="hexagon">
            <a:avLst/>
          </a:prstGeom>
          <a:solidFill>
            <a:srgbClr val="8FD3E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solidFill>
                  <a:schemeClr val="tx1"/>
                </a:solidFill>
                <a:latin typeface="HelveticaNeueLT Std Cn" panose="020B0506030502030204"/>
              </a:rPr>
              <a:t>The Australian Digital Council</a:t>
            </a:r>
            <a:endParaRPr lang="en-CA" sz="1400" dirty="0">
              <a:solidFill>
                <a:schemeClr val="tx1"/>
              </a:solidFill>
              <a:latin typeface="HelveticaNeueLT Std Cn" panose="020B0506030502030204"/>
            </a:endParaRPr>
          </a:p>
        </p:txBody>
      </p:sp>
      <p:sp>
        <p:nvSpPr>
          <p:cNvPr id="41" name="Hexagon 40"/>
          <p:cNvSpPr/>
          <p:nvPr/>
        </p:nvSpPr>
        <p:spPr>
          <a:xfrm>
            <a:off x="693624" y="5982505"/>
            <a:ext cx="4880344" cy="507864"/>
          </a:xfrm>
          <a:prstGeom prst="hexagon">
            <a:avLst/>
          </a:prstGeom>
          <a:solidFill>
            <a:srgbClr val="8FD3E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latin typeface="HelveticaNeueLT Std Cn" panose="020B0506030502030204"/>
              </a:rPr>
              <a:t>The Digital Service Standard</a:t>
            </a:r>
          </a:p>
        </p:txBody>
      </p:sp>
      <p:sp>
        <p:nvSpPr>
          <p:cNvPr id="10" name="Rectangle 9"/>
          <p:cNvSpPr/>
          <p:nvPr/>
        </p:nvSpPr>
        <p:spPr>
          <a:xfrm>
            <a:off x="7472216" y="2551164"/>
            <a:ext cx="3650808" cy="369332"/>
          </a:xfrm>
          <a:prstGeom prst="rect">
            <a:avLst/>
          </a:prstGeom>
        </p:spPr>
        <p:txBody>
          <a:bodyPr wrap="none">
            <a:spAutoFit/>
          </a:bodyPr>
          <a:lstStyle/>
          <a:p>
            <a:pPr algn="ctr"/>
            <a:r>
              <a:rPr lang="en-CA" dirty="0">
                <a:solidFill>
                  <a:srgbClr val="2E75B6"/>
                </a:solidFill>
                <a:latin typeface="HelveticaNeueLT Std Cn" panose="020B0506030502030204"/>
              </a:rPr>
              <a:t>Digital Investment Management Function</a:t>
            </a:r>
          </a:p>
        </p:txBody>
      </p:sp>
    </p:spTree>
    <p:extLst>
      <p:ext uri="{BB962C8B-B14F-4D97-AF65-F5344CB8AC3E}">
        <p14:creationId xmlns:p14="http://schemas.microsoft.com/office/powerpoint/2010/main" val="42039531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sz="3200" dirty="0"/>
              <a:t>Driving Whole of Government Service Delivery Transformation through Governance</a:t>
            </a:r>
          </a:p>
        </p:txBody>
      </p:sp>
      <p:pic>
        <p:nvPicPr>
          <p:cNvPr id="5" name="Picture 4" descr="Image result for canada fl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013" y="1735932"/>
            <a:ext cx="1418400" cy="709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871807" y="1888711"/>
            <a:ext cx="9816610" cy="923330"/>
          </a:xfrm>
          <a:prstGeom prst="rect">
            <a:avLst/>
          </a:prstGeom>
        </p:spPr>
        <p:txBody>
          <a:bodyPr wrap="square">
            <a:spAutoFit/>
          </a:bodyPr>
          <a:lstStyle/>
          <a:p>
            <a:r>
              <a:rPr lang="en-CA" dirty="0" smtClean="0">
                <a:latin typeface="HelveticaNeueLT Std Cn" panose="020B0506030502030204"/>
              </a:rPr>
              <a:t>In </a:t>
            </a:r>
            <a:r>
              <a:rPr lang="en-CA" dirty="0">
                <a:latin typeface="HelveticaNeueLT Std Cn" panose="020B0506030502030204"/>
              </a:rPr>
              <a:t>July 2018, the Prime Minister named the President of the Treasury Board Scott </a:t>
            </a:r>
            <a:r>
              <a:rPr lang="en-CA" dirty="0" err="1">
                <a:latin typeface="HelveticaNeueLT Std Cn" panose="020B0506030502030204"/>
              </a:rPr>
              <a:t>Brison</a:t>
            </a:r>
            <a:r>
              <a:rPr lang="en-CA" dirty="0">
                <a:latin typeface="HelveticaNeueLT Std Cn" panose="020B0506030502030204"/>
              </a:rPr>
              <a:t> </a:t>
            </a:r>
            <a:r>
              <a:rPr lang="en-CA" dirty="0" smtClean="0">
                <a:latin typeface="HelveticaNeueLT Std Cn" panose="020B0506030502030204"/>
              </a:rPr>
              <a:t>the Minister </a:t>
            </a:r>
            <a:r>
              <a:rPr lang="en-CA" dirty="0">
                <a:latin typeface="HelveticaNeueLT Std Cn" panose="020B0506030502030204"/>
              </a:rPr>
              <a:t>of Digital Government </a:t>
            </a:r>
            <a:r>
              <a:rPr lang="en-CA" dirty="0" smtClean="0">
                <a:latin typeface="HelveticaNeueLT Std Cn" panose="020B0506030502030204"/>
              </a:rPr>
              <a:t>after Parliament </a:t>
            </a:r>
            <a:r>
              <a:rPr lang="en-CA" dirty="0">
                <a:latin typeface="HelveticaNeueLT Std Cn" panose="020B0506030502030204"/>
              </a:rPr>
              <a:t>updated legislation to strengthen the role </a:t>
            </a:r>
            <a:r>
              <a:rPr lang="en-CA" dirty="0" smtClean="0">
                <a:latin typeface="HelveticaNeueLT Std Cn" panose="020B0506030502030204"/>
              </a:rPr>
              <a:t>and accountability </a:t>
            </a:r>
            <a:r>
              <a:rPr lang="en-CA" dirty="0">
                <a:latin typeface="HelveticaNeueLT Std Cn" panose="020B0506030502030204"/>
              </a:rPr>
              <a:t>of the Chief Information Officer of Canada</a:t>
            </a:r>
            <a:r>
              <a:rPr lang="en-CA" dirty="0" smtClean="0">
                <a:latin typeface="HelveticaNeueLT Std Cn" panose="020B0506030502030204"/>
              </a:rPr>
              <a:t>.</a:t>
            </a:r>
          </a:p>
        </p:txBody>
      </p:sp>
      <p:sp>
        <p:nvSpPr>
          <p:cNvPr id="17" name="TextBox 16"/>
          <p:cNvSpPr txBox="1"/>
          <p:nvPr/>
        </p:nvSpPr>
        <p:spPr>
          <a:xfrm>
            <a:off x="170214" y="0"/>
            <a:ext cx="542925" cy="1323439"/>
          </a:xfrm>
          <a:prstGeom prst="rect">
            <a:avLst/>
          </a:prstGeom>
          <a:noFill/>
        </p:spPr>
        <p:txBody>
          <a:bodyPr wrap="square" rtlCol="0">
            <a:spAutoFit/>
          </a:bodyPr>
          <a:lstStyle/>
          <a:p>
            <a:r>
              <a:rPr lang="en-CA" sz="8000" dirty="0" smtClean="0">
                <a:solidFill>
                  <a:srgbClr val="29889C"/>
                </a:solidFill>
                <a:latin typeface="HelveticaNeueLT Std Cn" panose="020B0506030502030204"/>
              </a:rPr>
              <a:t>3</a:t>
            </a:r>
            <a:endParaRPr lang="en-CA" sz="8000" dirty="0">
              <a:solidFill>
                <a:srgbClr val="29889C"/>
              </a:solidFill>
              <a:latin typeface="HelveticaNeueLT Std Cn" panose="020B0506030502030204"/>
            </a:endParaRPr>
          </a:p>
        </p:txBody>
      </p:sp>
      <p:sp>
        <p:nvSpPr>
          <p:cNvPr id="18" name="TextBox 17"/>
          <p:cNvSpPr txBox="1"/>
          <p:nvPr/>
        </p:nvSpPr>
        <p:spPr>
          <a:xfrm>
            <a:off x="11766550" y="6340617"/>
            <a:ext cx="428625" cy="369332"/>
          </a:xfrm>
          <a:prstGeom prst="rect">
            <a:avLst/>
          </a:prstGeom>
          <a:noFill/>
        </p:spPr>
        <p:txBody>
          <a:bodyPr wrap="square" rtlCol="0">
            <a:spAutoFit/>
          </a:bodyPr>
          <a:lstStyle/>
          <a:p>
            <a:r>
              <a:rPr lang="en-CA" dirty="0">
                <a:latin typeface="HelveticaNeueLT Std Cn" panose="020B0506030502030204"/>
              </a:rPr>
              <a:t>9</a:t>
            </a:r>
          </a:p>
        </p:txBody>
      </p:sp>
      <p:sp>
        <p:nvSpPr>
          <p:cNvPr id="2" name="Rectangle 1"/>
          <p:cNvSpPr/>
          <p:nvPr/>
        </p:nvSpPr>
        <p:spPr>
          <a:xfrm>
            <a:off x="1871807" y="2963996"/>
            <a:ext cx="9816610" cy="646331"/>
          </a:xfrm>
          <a:prstGeom prst="rect">
            <a:avLst/>
          </a:prstGeom>
        </p:spPr>
        <p:txBody>
          <a:bodyPr wrap="square">
            <a:spAutoFit/>
          </a:bodyPr>
          <a:lstStyle/>
          <a:p>
            <a:r>
              <a:rPr lang="en-CA" dirty="0">
                <a:latin typeface="HelveticaNeueLT Std Cn" panose="020B0506030502030204"/>
              </a:rPr>
              <a:t>Our Digital Investment Framework uses specific mechanisms and opportunities to ensure IT projects are aligned to the Digital Standards.</a:t>
            </a:r>
          </a:p>
        </p:txBody>
      </p:sp>
      <p:grpSp>
        <p:nvGrpSpPr>
          <p:cNvPr id="7" name="Group 6"/>
          <p:cNvGrpSpPr/>
          <p:nvPr/>
        </p:nvGrpSpPr>
        <p:grpSpPr>
          <a:xfrm>
            <a:off x="1871808" y="3762282"/>
            <a:ext cx="9203734" cy="2395942"/>
            <a:chOff x="977453" y="3547307"/>
            <a:chExt cx="5333167" cy="2395942"/>
          </a:xfrm>
        </p:grpSpPr>
        <p:grpSp>
          <p:nvGrpSpPr>
            <p:cNvPr id="22" name="Group 21"/>
            <p:cNvGrpSpPr/>
            <p:nvPr/>
          </p:nvGrpSpPr>
          <p:grpSpPr>
            <a:xfrm>
              <a:off x="977453" y="3621450"/>
              <a:ext cx="5333167" cy="595719"/>
              <a:chOff x="988510" y="3771900"/>
              <a:chExt cx="7878635" cy="595719"/>
            </a:xfrm>
          </p:grpSpPr>
          <p:sp>
            <p:nvSpPr>
              <p:cNvPr id="23" name="Hexagon 22"/>
              <p:cNvSpPr/>
              <p:nvPr/>
            </p:nvSpPr>
            <p:spPr>
              <a:xfrm>
                <a:off x="988510" y="3771900"/>
                <a:ext cx="7854782" cy="595719"/>
              </a:xfrm>
              <a:prstGeom prst="hexagon">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TextBox 23"/>
              <p:cNvSpPr txBox="1"/>
              <p:nvPr/>
            </p:nvSpPr>
            <p:spPr>
              <a:xfrm>
                <a:off x="1816493" y="3789622"/>
                <a:ext cx="7050652" cy="553998"/>
              </a:xfrm>
              <a:prstGeom prst="rect">
                <a:avLst/>
              </a:prstGeom>
              <a:noFill/>
              <a:ln>
                <a:solidFill>
                  <a:schemeClr val="accent1">
                    <a:lumMod val="20000"/>
                    <a:lumOff val="80000"/>
                  </a:schemeClr>
                </a:solidFill>
              </a:ln>
            </p:spPr>
            <p:txBody>
              <a:bodyPr wrap="square" rtlCol="0" anchor="ctr" anchorCtr="0">
                <a:spAutoFit/>
              </a:bodyPr>
              <a:lstStyle/>
              <a:p>
                <a:r>
                  <a:rPr lang="en-CA" sz="1600" dirty="0" smtClean="0">
                    <a:latin typeface="HelveticaNeueLT Std Cn" panose="020B0506030502030204"/>
                  </a:rPr>
                  <a:t>Concept Cases </a:t>
                </a:r>
                <a:r>
                  <a:rPr lang="en-CA" sz="1600" dirty="0" smtClean="0">
                    <a:latin typeface="HelveticaNeueLT Std Cn" panose="020B0506030502030204"/>
                    <a:sym typeface="Wingdings" panose="05000000000000000000" pitchFamily="2" charset="2"/>
                  </a:rPr>
                  <a:t> </a:t>
                </a:r>
                <a:r>
                  <a:rPr lang="en-CA" sz="1400" dirty="0">
                    <a:latin typeface="HelveticaNeueLT Std Cn" panose="020B0506030502030204"/>
                  </a:rPr>
                  <a:t>provide early guidance, ensure alignment to Digital Standards, and promote best practices to solving problems </a:t>
                </a:r>
              </a:p>
            </p:txBody>
          </p:sp>
        </p:grpSp>
        <p:grpSp>
          <p:nvGrpSpPr>
            <p:cNvPr id="26" name="Group 25"/>
            <p:cNvGrpSpPr/>
            <p:nvPr/>
          </p:nvGrpSpPr>
          <p:grpSpPr>
            <a:xfrm>
              <a:off x="977453" y="4483292"/>
              <a:ext cx="5333167" cy="595719"/>
              <a:chOff x="988510" y="3771900"/>
              <a:chExt cx="7854782" cy="595719"/>
            </a:xfrm>
          </p:grpSpPr>
          <p:sp>
            <p:nvSpPr>
              <p:cNvPr id="27" name="Hexagon 26"/>
              <p:cNvSpPr/>
              <p:nvPr/>
            </p:nvSpPr>
            <p:spPr>
              <a:xfrm>
                <a:off x="988510" y="3771900"/>
                <a:ext cx="7854782" cy="595719"/>
              </a:xfrm>
              <a:prstGeom prst="hexagon">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TextBox 27"/>
              <p:cNvSpPr txBox="1"/>
              <p:nvPr/>
            </p:nvSpPr>
            <p:spPr>
              <a:xfrm>
                <a:off x="1746109" y="3792760"/>
                <a:ext cx="7050652" cy="553998"/>
              </a:xfrm>
              <a:prstGeom prst="rect">
                <a:avLst/>
              </a:prstGeom>
              <a:noFill/>
              <a:ln>
                <a:solidFill>
                  <a:schemeClr val="accent1">
                    <a:lumMod val="20000"/>
                    <a:lumOff val="80000"/>
                  </a:schemeClr>
                </a:solidFill>
              </a:ln>
            </p:spPr>
            <p:txBody>
              <a:bodyPr wrap="square" rtlCol="0" anchor="ctr" anchorCtr="0">
                <a:spAutoFit/>
              </a:bodyPr>
              <a:lstStyle/>
              <a:p>
                <a:r>
                  <a:rPr lang="en-CA" sz="1600" dirty="0" smtClean="0">
                    <a:latin typeface="HelveticaNeueLT Std Cn" panose="020B0506030502030204"/>
                  </a:rPr>
                  <a:t>Enterprise Architecture Review Board </a:t>
                </a:r>
                <a:r>
                  <a:rPr lang="en-CA" sz="1600" dirty="0" smtClean="0">
                    <a:latin typeface="HelveticaNeueLT Std Cn" panose="020B0506030502030204"/>
                    <a:sym typeface="Wingdings" panose="05000000000000000000" pitchFamily="2" charset="2"/>
                  </a:rPr>
                  <a:t> </a:t>
                </a:r>
                <a:r>
                  <a:rPr lang="en-CA" sz="1400" dirty="0">
                    <a:latin typeface="HelveticaNeueLT Std Cn" panose="020B0506030502030204"/>
                  </a:rPr>
                  <a:t>mandated to define current and promote target architecture standards for the Government of Canada</a:t>
                </a:r>
              </a:p>
            </p:txBody>
          </p:sp>
        </p:grpSp>
        <p:grpSp>
          <p:nvGrpSpPr>
            <p:cNvPr id="30" name="Group 29"/>
            <p:cNvGrpSpPr/>
            <p:nvPr/>
          </p:nvGrpSpPr>
          <p:grpSpPr>
            <a:xfrm>
              <a:off x="977453" y="5291447"/>
              <a:ext cx="5333167" cy="595719"/>
              <a:chOff x="1036748" y="3785219"/>
              <a:chExt cx="7854782" cy="595719"/>
            </a:xfrm>
          </p:grpSpPr>
          <p:sp>
            <p:nvSpPr>
              <p:cNvPr id="31" name="Hexagon 30"/>
              <p:cNvSpPr/>
              <p:nvPr/>
            </p:nvSpPr>
            <p:spPr>
              <a:xfrm>
                <a:off x="1036748" y="3785219"/>
                <a:ext cx="7854782" cy="595719"/>
              </a:xfrm>
              <a:prstGeom prst="hexagon">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p:cNvSpPr txBox="1"/>
              <p:nvPr/>
            </p:nvSpPr>
            <p:spPr>
              <a:xfrm>
                <a:off x="1840064" y="3909895"/>
                <a:ext cx="7050652" cy="338554"/>
              </a:xfrm>
              <a:prstGeom prst="rect">
                <a:avLst/>
              </a:prstGeom>
              <a:noFill/>
              <a:ln>
                <a:solidFill>
                  <a:schemeClr val="accent1">
                    <a:lumMod val="20000"/>
                    <a:lumOff val="80000"/>
                  </a:schemeClr>
                </a:solidFill>
              </a:ln>
            </p:spPr>
            <p:txBody>
              <a:bodyPr wrap="square" rtlCol="0" anchor="ctr" anchorCtr="0">
                <a:spAutoFit/>
              </a:bodyPr>
              <a:lstStyle/>
              <a:p>
                <a:r>
                  <a:rPr lang="en-CA" sz="1600" dirty="0" smtClean="0">
                    <a:latin typeface="HelveticaNeueLT Std Cn" panose="020B0506030502030204"/>
                  </a:rPr>
                  <a:t>Specific Project Oversight </a:t>
                </a:r>
                <a:r>
                  <a:rPr lang="en-CA" sz="1600" dirty="0" smtClean="0">
                    <a:latin typeface="HelveticaNeueLT Std Cn" panose="020B0506030502030204"/>
                    <a:sym typeface="Wingdings" panose="05000000000000000000" pitchFamily="2" charset="2"/>
                  </a:rPr>
                  <a:t> </a:t>
                </a:r>
                <a:r>
                  <a:rPr lang="en-US" sz="1400" dirty="0">
                    <a:latin typeface="HelveticaNeueLT Std Cn" panose="020B0506030502030204"/>
                  </a:rPr>
                  <a:t>used to </a:t>
                </a:r>
                <a:r>
                  <a:rPr lang="en-CA" sz="1400" dirty="0">
                    <a:latin typeface="HelveticaNeueLT Std Cn" panose="020B0506030502030204"/>
                  </a:rPr>
                  <a:t>overcome the challenges of multi-stakeholder digital projects</a:t>
                </a:r>
              </a:p>
            </p:txBody>
          </p:sp>
        </p:grpSp>
        <p:sp>
          <p:nvSpPr>
            <p:cNvPr id="34" name="TextBox 33"/>
            <p:cNvSpPr txBox="1"/>
            <p:nvPr/>
          </p:nvSpPr>
          <p:spPr>
            <a:xfrm>
              <a:off x="1120119" y="3547307"/>
              <a:ext cx="542925" cy="707886"/>
            </a:xfrm>
            <a:prstGeom prst="rect">
              <a:avLst/>
            </a:prstGeom>
            <a:noFill/>
          </p:spPr>
          <p:txBody>
            <a:bodyPr wrap="square" rtlCol="0">
              <a:spAutoFit/>
            </a:bodyPr>
            <a:lstStyle/>
            <a:p>
              <a:r>
                <a:rPr lang="en-CA" sz="4000" dirty="0">
                  <a:solidFill>
                    <a:srgbClr val="29889C"/>
                  </a:solidFill>
                  <a:latin typeface="HelveticaNeueLT Std Cn" panose="020B0506030502030204"/>
                </a:rPr>
                <a:t>1</a:t>
              </a:r>
            </a:p>
          </p:txBody>
        </p:sp>
        <p:sp>
          <p:nvSpPr>
            <p:cNvPr id="35" name="TextBox 34"/>
            <p:cNvSpPr txBox="1"/>
            <p:nvPr/>
          </p:nvSpPr>
          <p:spPr>
            <a:xfrm>
              <a:off x="1105775" y="4413335"/>
              <a:ext cx="542925" cy="707886"/>
            </a:xfrm>
            <a:prstGeom prst="rect">
              <a:avLst/>
            </a:prstGeom>
            <a:noFill/>
          </p:spPr>
          <p:txBody>
            <a:bodyPr wrap="square" rtlCol="0">
              <a:spAutoFit/>
            </a:bodyPr>
            <a:lstStyle/>
            <a:p>
              <a:r>
                <a:rPr lang="en-CA" sz="4000" dirty="0" smtClean="0">
                  <a:solidFill>
                    <a:srgbClr val="29889C"/>
                  </a:solidFill>
                  <a:latin typeface="HelveticaNeueLT Std Cn" panose="020B0506030502030204"/>
                </a:rPr>
                <a:t>2</a:t>
              </a:r>
              <a:endParaRPr lang="en-CA" sz="4000" dirty="0">
                <a:solidFill>
                  <a:srgbClr val="29889C"/>
                </a:solidFill>
                <a:latin typeface="HelveticaNeueLT Std Cn" panose="020B0506030502030204"/>
              </a:endParaRPr>
            </a:p>
          </p:txBody>
        </p:sp>
        <p:sp>
          <p:nvSpPr>
            <p:cNvPr id="36" name="TextBox 35"/>
            <p:cNvSpPr txBox="1"/>
            <p:nvPr/>
          </p:nvSpPr>
          <p:spPr>
            <a:xfrm>
              <a:off x="1105775" y="5235363"/>
              <a:ext cx="542925" cy="707886"/>
            </a:xfrm>
            <a:prstGeom prst="rect">
              <a:avLst/>
            </a:prstGeom>
            <a:noFill/>
          </p:spPr>
          <p:txBody>
            <a:bodyPr wrap="square" rtlCol="0">
              <a:spAutoFit/>
            </a:bodyPr>
            <a:lstStyle/>
            <a:p>
              <a:r>
                <a:rPr lang="en-CA" sz="4000" dirty="0">
                  <a:solidFill>
                    <a:srgbClr val="29889C"/>
                  </a:solidFill>
                  <a:latin typeface="HelveticaNeueLT Std Cn" panose="020B0506030502030204"/>
                </a:rPr>
                <a:t>3</a:t>
              </a:r>
            </a:p>
          </p:txBody>
        </p:sp>
      </p:grpSp>
    </p:spTree>
    <p:extLst>
      <p:ext uri="{BB962C8B-B14F-4D97-AF65-F5344CB8AC3E}">
        <p14:creationId xmlns:p14="http://schemas.microsoft.com/office/powerpoint/2010/main" val="32613577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5c3753ac46393423e4d04349&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1.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1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1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Lst>
</file>

<file path=ppt/tags/tag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4.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2522 1505_WPIT_PowerPoint_FA [Read-Only]" id="{1FBEE66B-3855-469E-9FFB-95EF069DE9C8}" vid="{EFFF93B7-FE0C-41A9-BC54-7BAA7A7F83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c5611b894cf49d8aeeb8ebf39dc09bc xmlns="63134daf-f59e-4db7-a35c-450a99b2ffd7">
      <Terms xmlns="http://schemas.microsoft.com/office/infopath/2007/PartnerControls">
        <TermInfo xmlns="http://schemas.microsoft.com/office/infopath/2007/PartnerControls">
          <TermName xmlns="http://schemas.microsoft.com/office/infopath/2007/PartnerControls">UNCLASSIFIED</TermName>
          <TermId xmlns="http://schemas.microsoft.com/office/infopath/2007/PartnerControls">9c49a7c7-17c7-412f-8077-62dec89b9196</TermId>
        </TermInfo>
      </Terms>
    </mc5611b894cf49d8aeeb8ebf39dc09bc>
    <ShareHubID xmlns="63134daf-f59e-4db7-a35c-450a99b2ffd7">DOC19-9292</ShareHubID>
    <TaxCatchAll xmlns="63134daf-f59e-4db7-a35c-450a99b2ffd7">
      <Value>1</Value>
    </TaxCatchAll>
    <PMCNotes xmlns="63134daf-f59e-4db7-a35c-450a99b2ffd7" xsi:nil="true"/>
    <jf43624ff82d476f950aa6325c587b1a xmlns="63134daf-f59e-4db7-a35c-450a99b2ffd7">
      <Terms xmlns="http://schemas.microsoft.com/office/infopath/2007/PartnerControls"/>
    </jf43624ff82d476f950aa6325c587b1a>
    <NonRecordJustification xmlns="685f9fda-bd71-4433-b331-92feb9553089">None</NonRecordJustification>
    <jd1c641577414dfdab1686c9d5d0dbd0 xmlns="63134daf-f59e-4db7-a35c-450a99b2ffd7">
      <Terms xmlns="http://schemas.microsoft.com/office/infopath/2007/PartnerControls"/>
    </jd1c641577414dfdab1686c9d5d0dbd0>
  </documentManagement>
</p:properties>
</file>

<file path=customXml/item2.xml><?xml version="1.0" encoding="utf-8"?>
<ct:contentTypeSchema xmlns:ct="http://schemas.microsoft.com/office/2006/metadata/contentType" xmlns:ma="http://schemas.microsoft.com/office/2006/metadata/properties/metaAttributes" ct:_="" ma:_="" ma:contentTypeName="PMC Document" ma:contentTypeID="0x0101002825A64A6E1845A99A9D8EE8A5686ECB00EA40AC8314B62849863C79CB39A7E8FA" ma:contentTypeVersion="11" ma:contentTypeDescription="PMC Document" ma:contentTypeScope="" ma:versionID="eadea53713e241ab11bd003c759a383e">
  <xsd:schema xmlns:xsd="http://www.w3.org/2001/XMLSchema" xmlns:xs="http://www.w3.org/2001/XMLSchema" xmlns:p="http://schemas.microsoft.com/office/2006/metadata/properties" xmlns:ns1="63134daf-f59e-4db7-a35c-450a99b2ffd7" xmlns:ns3="685f9fda-bd71-4433-b331-92feb9553089" targetNamespace="http://schemas.microsoft.com/office/2006/metadata/properties" ma:root="true" ma:fieldsID="402bd145446d5de8019a4c6cdf5d6a3c" ns1:_="" ns3:_="">
    <xsd:import namespace="63134daf-f59e-4db7-a35c-450a99b2ffd7"/>
    <xsd:import namespace="685f9fda-bd71-4433-b331-92feb9553089"/>
    <xsd:element name="properties">
      <xsd:complexType>
        <xsd:sequence>
          <xsd:element name="documentManagement">
            <xsd:complexType>
              <xsd:all>
                <xsd:element ref="ns1:ShareHubID" minOccurs="0"/>
                <xsd:element ref="ns3:NonRecordJustification"/>
                <xsd:element ref="ns1:PMCNotes" minOccurs="0"/>
                <xsd:element ref="ns1:mc5611b894cf49d8aeeb8ebf39dc09bc" minOccurs="0"/>
                <xsd:element ref="ns1:TaxCatchAll" minOccurs="0"/>
                <xsd:element ref="ns1:TaxCatchAllLabel" minOccurs="0"/>
                <xsd:element ref="ns1:jd1c641577414dfdab1686c9d5d0dbd0" minOccurs="0"/>
                <xsd:element ref="ns1:SharedWithUsers" minOccurs="0"/>
                <xsd:element ref="ns1:jf43624ff82d476f950aa6325c587b1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134daf-f59e-4db7-a35c-450a99b2ffd7" elementFormDefault="qualified">
    <xsd:import namespace="http://schemas.microsoft.com/office/2006/documentManagement/types"/>
    <xsd:import namespace="http://schemas.microsoft.com/office/infopath/2007/PartnerControls"/>
    <xsd:element name="ShareHubID" ma:index="0" nillable="true" ma:displayName="Record ID" ma:indexed="true" ma:internalName="ShareHubID">
      <xsd:simpleType>
        <xsd:restriction base="dms:Text">
          <xsd:maxLength value="255"/>
        </xsd:restriction>
      </xsd:simpleType>
    </xsd:element>
    <xsd:element name="PMCNotes" ma:index="6" nillable="true" ma:displayName="Notes" ma:internalName="PMCNotes">
      <xsd:simpleType>
        <xsd:restriction base="dms:Note">
          <xsd:maxLength value="255"/>
        </xsd:restriction>
      </xsd:simpleType>
    </xsd:element>
    <xsd:element name="mc5611b894cf49d8aeeb8ebf39dc09bc" ma:index="8" ma:taxonomy="true" ma:internalName="mc5611b894cf49d8aeeb8ebf39dc09bc" ma:taxonomyFieldName="HPRMSecurityLevel" ma:displayName="Security Level" ma:default="1;#UNCLASSIFIED|9c49a7c7-17c7-412f-8077-62dec89b9196" ma:fieldId="{6c5611b8-94cf-49d8-aeeb-8ebf39dc09bc}" ma:sspId="fdd71c70-8dda-4116-8995-314ca52d638a" ma:termSetId="ad616a2a-2f34-42df-868f-846f11d5d891"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916cc00d-7fb9-4d4c-8c6f-1d7c7535a8e8}" ma:internalName="TaxCatchAll" ma:showField="CatchAllData" ma:web="63134daf-f59e-4db7-a35c-450a99b2ffd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16cc00d-7fb9-4d4c-8c6f-1d7c7535a8e8}" ma:internalName="TaxCatchAllLabel" ma:readOnly="true" ma:showField="CatchAllDataLabel" ma:web="63134daf-f59e-4db7-a35c-450a99b2ffd7">
      <xsd:complexType>
        <xsd:complexContent>
          <xsd:extension base="dms:MultiChoiceLookup">
            <xsd:sequence>
              <xsd:element name="Value" type="dms:Lookup" maxOccurs="unbounded" minOccurs="0" nillable="true"/>
            </xsd:sequence>
          </xsd:extension>
        </xsd:complexContent>
      </xsd:complexType>
    </xsd:element>
    <xsd:element name="jd1c641577414dfdab1686c9d5d0dbd0" ma:index="12" nillable="true" ma:taxonomy="true" ma:internalName="jd1c641577414dfdab1686c9d5d0dbd0" ma:taxonomyFieldName="HPRMSecurityCaveat" ma:displayName="DLM" ma:fieldId="{3d1c6415-7741-4dfd-ab16-86c9d5d0dbd0}" ma:taxonomyMulti="true" ma:sspId="fdd71c70-8dda-4116-8995-314ca52d638a" ma:termSetId="4779c3b8-a320-4a06-b8c8-666ff4292a5a" ma:anchorId="00000000-0000-0000-0000-000000000000" ma:open="false" ma:isKeyword="false">
      <xsd:complexType>
        <xsd:sequence>
          <xsd:element ref="pc:Terms" minOccurs="0" maxOccurs="1"/>
        </xsd:sequence>
      </xsd:complexType>
    </xsd:element>
    <xsd:element name="SharedWithUsers" ma:index="1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jf43624ff82d476f950aa6325c587b1a" ma:index="18" nillable="true" ma:taxonomy="true" ma:internalName="jf43624ff82d476f950aa6325c587b1a" ma:taxonomyFieldName="ESearchTags" ma:displayName="Tags" ma:fieldId="{3f43624f-f82d-476f-950a-a6325c587b1a}" ma:taxonomyMulti="true" ma:sspId="fdd71c70-8dda-4116-8995-314ca52d638a" ma:termSetId="8f252924-ebd5-4b35-b39d-81596a6204b5"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85f9fda-bd71-4433-b331-92feb9553089" elementFormDefault="qualified">
    <xsd:import namespace="http://schemas.microsoft.com/office/2006/documentManagement/types"/>
    <xsd:import namespace="http://schemas.microsoft.com/office/infopath/2007/PartnerControls"/>
    <xsd:element name="NonRecordJustification" ma:index="5" ma:displayName="Non-record justification" ma:default="None" ma:format="Dropdown" ma:internalName="NonRecordJustification">
      <xsd:simpleType>
        <xsd:restriction base="dms:Choice">
          <xsd:enumeration value="None"/>
          <xsd:enumeration value="Not defined as a record under the Archives Act of 1983"/>
          <xsd:enumeration value="Duplicate or low value item"/>
          <xsd:enumeration value="Superced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6D2663-276C-4238-9708-0C87002FAAF8}">
  <ds:schemaRefs>
    <ds:schemaRef ds:uri="http://schemas.microsoft.com/office/infopath/2007/PartnerControls"/>
    <ds:schemaRef ds:uri="http://schemas.microsoft.com/office/2006/metadata/properties"/>
    <ds:schemaRef ds:uri="63134daf-f59e-4db7-a35c-450a99b2ffd7"/>
    <ds:schemaRef ds:uri="http://purl.org/dc/terms/"/>
    <ds:schemaRef ds:uri="http://schemas.microsoft.com/office/2006/documentManagement/types"/>
    <ds:schemaRef ds:uri="685f9fda-bd71-4433-b331-92feb9553089"/>
    <ds:schemaRef ds:uri="http://schemas.openxmlformats.org/package/2006/metadata/core-propertie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FDEECB0F-CAEF-452D-8C74-58C2DD8E81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134daf-f59e-4db7-a35c-450a99b2ffd7"/>
    <ds:schemaRef ds:uri="685f9fda-bd71-4433-b331-92feb95530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B50BD0-64E4-4F40-B8B5-BA72449CD3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12522 1505_WPIT_PowerPoint_FA</Template>
  <TotalTime>1821</TotalTime>
  <Words>1261</Words>
  <Application>Microsoft Office PowerPoint</Application>
  <PresentationFormat>Widescreen</PresentationFormat>
  <Paragraphs>169</Paragraphs>
  <Slides>13</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HelveticaNeueLT Std Cn</vt:lpstr>
      <vt:lpstr>HelveticaNeueLT Std Lt Cn</vt:lpstr>
      <vt:lpstr>HelveticaNeueLT Std Med Cn</vt:lpstr>
      <vt:lpstr>Montserrat</vt:lpstr>
      <vt:lpstr>Wingdings</vt:lpstr>
      <vt:lpstr>Office Theme</vt:lpstr>
      <vt:lpstr>Digital Service Delivery: Disruptive Digital Technologies, Data Privacy and Governance </vt:lpstr>
      <vt:lpstr>Table of Contents</vt:lpstr>
      <vt:lpstr>Overview</vt:lpstr>
      <vt:lpstr>Utilising Disruptive Digital Technologies</vt:lpstr>
      <vt:lpstr>Utilising Disruptive Digital Technologies</vt:lpstr>
      <vt:lpstr>Building Social License</vt:lpstr>
      <vt:lpstr>Building Social License</vt:lpstr>
      <vt:lpstr>Driving Whole of Government Service Delivery Transformation through Governance</vt:lpstr>
      <vt:lpstr>Driving Whole of Government Service Delivery Transformation through Governance</vt:lpstr>
      <vt:lpstr>Building the Capability of Government</vt:lpstr>
      <vt:lpstr>Building the Capability of Government</vt:lpstr>
      <vt:lpstr>Discussion Questions</vt:lpstr>
      <vt:lpstr>Discussion Questions</vt:lpstr>
    </vt:vector>
  </TitlesOfParts>
  <Company>Australian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Davidson, Alan</dc:creator>
  <cp:lastModifiedBy>Busby, Jason</cp:lastModifiedBy>
  <cp:revision>204</cp:revision>
  <cp:lastPrinted>2019-01-09T23:55:45Z</cp:lastPrinted>
  <dcterms:created xsi:type="dcterms:W3CDTF">2018-11-30T03:01:30Z</dcterms:created>
  <dcterms:modified xsi:type="dcterms:W3CDTF">2019-01-24T14:26:06Z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89cead30-e60d-4fc6-8ea6-4f26d14bc315</vt:lpwstr>
  </property>
  <property fmtid="{D5CDD505-2E9C-101B-9397-08002B2CF9AE}" pid="3" name="SECCLASS">
    <vt:lpwstr>CLASSU</vt:lpwstr>
  </property>
  <property fmtid="{D5CDD505-2E9C-101B-9397-08002B2CF9AE}" pid="4" name="TBSSCTCLASSIFICATION">
    <vt:lpwstr>UNCLASSIFIED</vt:lpwstr>
  </property>
  <property fmtid="{D5CDD505-2E9C-101B-9397-08002B2CF9AE}" pid="5" name="TBSSCTVISUALMARKINGNO">
    <vt:lpwstr>NO</vt:lpwstr>
  </property>
  <property fmtid="{D5CDD505-2E9C-101B-9397-08002B2CF9AE}" pid="6" name="HPRMSecurityLevel">
    <vt:lpwstr>1;#UNCLASSIFIED|9c49a7c7-17c7-412f-8077-62dec89b9196</vt:lpwstr>
  </property>
  <property fmtid="{D5CDD505-2E9C-101B-9397-08002B2CF9AE}" pid="7" name="ContentTypeId">
    <vt:lpwstr>0x0101002825A64A6E1845A99A9D8EE8A5686ECB00EA40AC8314B62849863C79CB39A7E8FA</vt:lpwstr>
  </property>
  <property fmtid="{D5CDD505-2E9C-101B-9397-08002B2CF9AE}" pid="8" name="ESearchTags">
    <vt:lpwstr/>
  </property>
  <property fmtid="{D5CDD505-2E9C-101B-9397-08002B2CF9AE}" pid="9" name="PMC.ESearch.TagGeneratedTime">
    <vt:lpwstr>2019-01-21T11:03:52</vt:lpwstr>
  </property>
  <property fmtid="{D5CDD505-2E9C-101B-9397-08002B2CF9AE}" pid="10" name="HPRMSecurityCaveat">
    <vt:lpwstr/>
  </property>
</Properties>
</file>