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4" r:id="rId4"/>
    <p:sldMasterId id="2147484273" r:id="rId5"/>
  </p:sldMasterIdLst>
  <p:notesMasterIdLst>
    <p:notesMasterId r:id="rId16"/>
  </p:notesMasterIdLst>
  <p:handoutMasterIdLst>
    <p:handoutMasterId r:id="rId17"/>
  </p:handoutMasterIdLst>
  <p:sldIdLst>
    <p:sldId id="2473" r:id="rId6"/>
    <p:sldId id="2462" r:id="rId7"/>
    <p:sldId id="2470" r:id="rId8"/>
    <p:sldId id="259" r:id="rId9"/>
    <p:sldId id="2472" r:id="rId10"/>
    <p:sldId id="2467" r:id="rId11"/>
    <p:sldId id="2475" r:id="rId12"/>
    <p:sldId id="2480" r:id="rId13"/>
    <p:sldId id="2474" r:id="rId14"/>
    <p:sldId id="24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E9CDD8-BDA7-0B94-0E65-A32625C72A4D}" name="Goldfinger, Marc" initials="GM" userId="S::mgoldfin@tbs-sct.gc.ca::a5cbf760-01b0-4dc2-a9d3-0173de1e9a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297D0-E099-EEF6-EDEC-7C7B14484CC3}" v="42" dt="2024-07-10T13:25:05.211"/>
    <p1510:client id="{DE3429BA-BF4D-4D4F-AE67-8BDDBE1E332E}" v="4" dt="2024-07-10T19:37:32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87" autoAdjust="0"/>
  </p:normalViewPr>
  <p:slideViewPr>
    <p:cSldViewPr snapToGrid="0">
      <p:cViewPr varScale="1">
        <p:scale>
          <a:sx n="39" d="100"/>
          <a:sy n="39" d="100"/>
        </p:scale>
        <p:origin x="54" y="1476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65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77298-6C7F-4D26-8F44-0263089E67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5885E37-DA9F-4BF2-AF69-FBAE1A42E314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Centré</a:t>
          </a:r>
          <a:r>
            <a:rPr lang="en-US" b="0" dirty="0">
              <a:solidFill>
                <a:schemeClr val="tx1"/>
              </a:solidFill>
            </a:rPr>
            <a:t> sur </a:t>
          </a:r>
          <a:r>
            <a:rPr lang="en-US" b="0" dirty="0" err="1">
              <a:solidFill>
                <a:schemeClr val="tx1"/>
              </a:solidFill>
            </a:rPr>
            <a:t>l'humain</a:t>
          </a:r>
          <a:endParaRPr lang="en-CA" dirty="0" err="1">
            <a:solidFill>
              <a:schemeClr val="tx1"/>
            </a:solidFill>
          </a:endParaRPr>
        </a:p>
      </dgm:t>
    </dgm:pt>
    <dgm:pt modelId="{545B322B-B282-4D1E-930F-6E8B143387EE}" type="parTrans" cxnId="{A1BA81AC-AFF3-4D44-AF17-2C828CBCC567}">
      <dgm:prSet/>
      <dgm:spPr/>
      <dgm:t>
        <a:bodyPr/>
        <a:lstStyle/>
        <a:p>
          <a:endParaRPr lang="en-CA"/>
        </a:p>
      </dgm:t>
    </dgm:pt>
    <dgm:pt modelId="{289E8986-E9BD-4844-A7ED-8AA1F7B8CB1C}" type="sibTrans" cxnId="{A1BA81AC-AFF3-4D44-AF17-2C828CBCC567}">
      <dgm:prSet/>
      <dgm:spPr/>
      <dgm:t>
        <a:bodyPr/>
        <a:lstStyle/>
        <a:p>
          <a:endParaRPr lang="en-CA"/>
        </a:p>
      </dgm:t>
    </dgm:pt>
    <dgm:pt modelId="{D1DB72CE-ABB6-48F4-9B9D-761071C172E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Les </a:t>
          </a:r>
          <a:r>
            <a:rPr lang="en-US" dirty="0" err="1">
              <a:solidFill>
                <a:schemeClr val="tx1"/>
              </a:solidFill>
            </a:rPr>
            <a:t>besoins</a:t>
          </a:r>
          <a:r>
            <a:rPr lang="en-US" dirty="0">
              <a:solidFill>
                <a:schemeClr val="tx1"/>
              </a:solidFill>
            </a:rPr>
            <a:t> et les </a:t>
          </a:r>
          <a:r>
            <a:rPr lang="en-US" dirty="0" err="1">
              <a:solidFill>
                <a:schemeClr val="tx1"/>
              </a:solidFill>
            </a:rPr>
            <a:t>valeurs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l'être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humain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sont</a:t>
          </a:r>
          <a:r>
            <a:rPr lang="en-US" dirty="0">
              <a:solidFill>
                <a:schemeClr val="tx1"/>
              </a:solidFill>
            </a:rPr>
            <a:t> au premier plan </a:t>
          </a:r>
          <a:r>
            <a:rPr lang="en-US" dirty="0" err="1">
              <a:solidFill>
                <a:schemeClr val="tx1"/>
              </a:solidFill>
            </a:rPr>
            <a:t>lorsqu'il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s'agit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décider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où</a:t>
          </a:r>
          <a:r>
            <a:rPr lang="en-US" dirty="0">
              <a:solidFill>
                <a:schemeClr val="tx1"/>
              </a:solidFill>
            </a:rPr>
            <a:t> nous </a:t>
          </a:r>
          <a:r>
            <a:rPr lang="en-US" dirty="0" err="1">
              <a:solidFill>
                <a:schemeClr val="tx1"/>
              </a:solidFill>
            </a:rPr>
            <a:t>adoptons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l'IA</a:t>
          </a:r>
          <a:r>
            <a:rPr lang="en-US" dirty="0">
              <a:solidFill>
                <a:schemeClr val="tx1"/>
              </a:solidFill>
            </a:rPr>
            <a:t> et comment nous </a:t>
          </a:r>
          <a:r>
            <a:rPr lang="en-US" dirty="0" err="1">
              <a:solidFill>
                <a:schemeClr val="tx1"/>
              </a:solidFill>
            </a:rPr>
            <a:t>l'intégrons</a:t>
          </a:r>
          <a:r>
            <a:rPr lang="en-US" dirty="0">
              <a:solidFill>
                <a:schemeClr val="tx1"/>
              </a:solidFill>
            </a:rPr>
            <a:t> dans </a:t>
          </a:r>
          <a:r>
            <a:rPr lang="en-US" dirty="0" err="1">
              <a:solidFill>
                <a:schemeClr val="tx1"/>
              </a:solidFill>
            </a:rPr>
            <a:t>notre</a:t>
          </a:r>
          <a:r>
            <a:rPr lang="en-US" dirty="0">
              <a:solidFill>
                <a:schemeClr val="tx1"/>
              </a:solidFill>
            </a:rPr>
            <a:t> travail. </a:t>
          </a:r>
          <a:r>
            <a:rPr lang="en-US" dirty="0" err="1">
              <a:solidFill>
                <a:schemeClr val="tx1"/>
              </a:solidFill>
            </a:rPr>
            <a:t>Ces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besoins</a:t>
          </a:r>
          <a:r>
            <a:rPr lang="en-US" dirty="0">
              <a:solidFill>
                <a:schemeClr val="tx1"/>
              </a:solidFill>
            </a:rPr>
            <a:t> et </a:t>
          </a:r>
          <a:r>
            <a:rPr lang="en-US" dirty="0" err="1">
              <a:solidFill>
                <a:schemeClr val="tx1"/>
              </a:solidFill>
            </a:rPr>
            <a:t>valeurs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reflètent</a:t>
          </a:r>
          <a:r>
            <a:rPr lang="en-US" dirty="0">
              <a:solidFill>
                <a:schemeClr val="tx1"/>
              </a:solidFill>
            </a:rPr>
            <a:t> la </a:t>
          </a:r>
          <a:r>
            <a:rPr lang="en-US" dirty="0" err="1">
              <a:solidFill>
                <a:schemeClr val="tx1"/>
              </a:solidFill>
            </a:rPr>
            <a:t>diversité</a:t>
          </a:r>
          <a:r>
            <a:rPr lang="en-US" dirty="0">
              <a:solidFill>
                <a:schemeClr val="tx1"/>
              </a:solidFill>
            </a:rPr>
            <a:t> des </a:t>
          </a:r>
          <a:r>
            <a:rPr lang="en-US" dirty="0" err="1">
              <a:solidFill>
                <a:schemeClr val="tx1"/>
              </a:solidFill>
            </a:rPr>
            <a:t>utilisateurs</a:t>
          </a:r>
          <a:r>
            <a:rPr lang="en-US" dirty="0">
              <a:solidFill>
                <a:schemeClr val="tx1"/>
              </a:solidFill>
            </a:rPr>
            <a:t> et des fonctionnaires. </a:t>
          </a:r>
          <a:r>
            <a:rPr lang="en-US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CA" dirty="0">
            <a:solidFill>
              <a:schemeClr val="tx1"/>
            </a:solidFill>
          </a:endParaRPr>
        </a:p>
      </dgm:t>
    </dgm:pt>
    <dgm:pt modelId="{0E9923AF-38BC-469A-AA68-FD9AD07FE15D}" type="parTrans" cxnId="{3BCD4EE3-DF70-401D-A04A-74F7D38ACC6A}">
      <dgm:prSet/>
      <dgm:spPr/>
      <dgm:t>
        <a:bodyPr/>
        <a:lstStyle/>
        <a:p>
          <a:endParaRPr lang="en-CA"/>
        </a:p>
      </dgm:t>
    </dgm:pt>
    <dgm:pt modelId="{B4DE5C62-0D95-4347-921A-12DEFE3B344B}" type="sibTrans" cxnId="{3BCD4EE3-DF70-401D-A04A-74F7D38ACC6A}">
      <dgm:prSet/>
      <dgm:spPr/>
      <dgm:t>
        <a:bodyPr/>
        <a:lstStyle/>
        <a:p>
          <a:endParaRPr lang="en-CA"/>
        </a:p>
      </dgm:t>
    </dgm:pt>
    <dgm:pt modelId="{07E4A6AB-E753-40A2-A9CD-EED685D3DC73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  <a:latin typeface="Calibri Light" panose="020F0302020204030204"/>
            </a:rPr>
            <a:t>Collaboratif</a:t>
          </a:r>
          <a:endParaRPr lang="en-CA" dirty="0" err="1">
            <a:solidFill>
              <a:schemeClr val="tx1"/>
            </a:solidFill>
          </a:endParaRPr>
        </a:p>
      </dgm:t>
    </dgm:pt>
    <dgm:pt modelId="{D58AE91F-FC29-4F20-9933-68623C6F0330}" type="parTrans" cxnId="{26E86F71-BA29-4F27-AD7A-E28333C6C883}">
      <dgm:prSet/>
      <dgm:spPr/>
      <dgm:t>
        <a:bodyPr/>
        <a:lstStyle/>
        <a:p>
          <a:endParaRPr lang="en-CA"/>
        </a:p>
      </dgm:t>
    </dgm:pt>
    <dgm:pt modelId="{A34AE86C-B6CE-4FA2-A6AA-57FE2C8DEF2C}" type="sibTrans" cxnId="{26E86F71-BA29-4F27-AD7A-E28333C6C883}">
      <dgm:prSet/>
      <dgm:spPr/>
      <dgm:t>
        <a:bodyPr/>
        <a:lstStyle/>
        <a:p>
          <a:endParaRPr lang="en-CA"/>
        </a:p>
      </dgm:t>
    </dgm:pt>
    <dgm:pt modelId="{2D1FF50F-B130-49AD-8784-686C651943E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Nous </a:t>
          </a:r>
          <a:r>
            <a:rPr lang="en-US" dirty="0" err="1">
              <a:solidFill>
                <a:schemeClr val="tx1"/>
              </a:solidFill>
            </a:rPr>
            <a:t>collaborons</a:t>
          </a:r>
          <a:r>
            <a:rPr lang="en-US" dirty="0">
              <a:solidFill>
                <a:schemeClr val="tx1"/>
              </a:solidFill>
            </a:rPr>
            <a:t> à </a:t>
          </a:r>
          <a:r>
            <a:rPr lang="en-US" dirty="0" err="1">
              <a:solidFill>
                <a:schemeClr val="tx1"/>
              </a:solidFill>
            </a:rPr>
            <a:t>l'adoption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l'IA</a:t>
          </a:r>
          <a:r>
            <a:rPr lang="en-US" dirty="0">
              <a:solidFill>
                <a:schemeClr val="tx1"/>
              </a:solidFill>
            </a:rPr>
            <a:t> avec des </a:t>
          </a:r>
          <a:r>
            <a:rPr lang="en-US" dirty="0" err="1">
              <a:solidFill>
                <a:schemeClr val="tx1"/>
              </a:solidFill>
            </a:rPr>
            <a:t>partenaires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autochtones</a:t>
          </a:r>
          <a:r>
            <a:rPr lang="en-US" dirty="0">
              <a:solidFill>
                <a:schemeClr val="tx1"/>
              </a:solidFill>
            </a:rPr>
            <a:t> et </a:t>
          </a:r>
          <a:r>
            <a:rPr lang="en-US" dirty="0" err="1">
              <a:solidFill>
                <a:schemeClr val="tx1"/>
              </a:solidFill>
            </a:rPr>
            <a:t>canadiens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d'autres</a:t>
          </a:r>
          <a:r>
            <a:rPr lang="en-US" dirty="0">
              <a:solidFill>
                <a:schemeClr val="tx1"/>
              </a:solidFill>
            </a:rPr>
            <a:t> administrations </a:t>
          </a:r>
          <a:r>
            <a:rPr lang="en-US" dirty="0" err="1">
              <a:solidFill>
                <a:schemeClr val="tx1"/>
              </a:solidFill>
            </a:rPr>
            <a:t>canadiennes</a:t>
          </a:r>
          <a:r>
            <a:rPr lang="en-US" dirty="0">
              <a:solidFill>
                <a:schemeClr val="tx1"/>
              </a:solidFill>
            </a:rPr>
            <a:t> et </a:t>
          </a:r>
          <a:r>
            <a:rPr lang="en-US" dirty="0" err="1">
              <a:solidFill>
                <a:schemeClr val="tx1"/>
              </a:solidFill>
            </a:rPr>
            <a:t>internationales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ainsi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qu'avec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nos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collègues</a:t>
          </a:r>
          <a:r>
            <a:rPr lang="en-US" dirty="0">
              <a:solidFill>
                <a:schemeClr val="tx1"/>
              </a:solidFill>
            </a:rPr>
            <a:t> du GC.</a:t>
          </a:r>
          <a:r>
            <a:rPr lang="en-US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CA" dirty="0">
            <a:solidFill>
              <a:schemeClr val="tx1"/>
            </a:solidFill>
            <a:latin typeface="Calibri Light" panose="020F0302020204030204"/>
          </a:endParaRPr>
        </a:p>
      </dgm:t>
    </dgm:pt>
    <dgm:pt modelId="{EFD208A2-FFCE-459F-B730-3CCAC60181D3}" type="parTrans" cxnId="{63CF6F44-8994-4146-A2D9-173601651528}">
      <dgm:prSet/>
      <dgm:spPr/>
      <dgm:t>
        <a:bodyPr/>
        <a:lstStyle/>
        <a:p>
          <a:endParaRPr lang="en-CA"/>
        </a:p>
      </dgm:t>
    </dgm:pt>
    <dgm:pt modelId="{EBA5F690-00F0-4B86-98C7-EC58EC0E7118}" type="sibTrans" cxnId="{63CF6F44-8994-4146-A2D9-173601651528}">
      <dgm:prSet/>
      <dgm:spPr/>
      <dgm:t>
        <a:bodyPr/>
        <a:lstStyle/>
        <a:p>
          <a:endParaRPr lang="en-CA"/>
        </a:p>
      </dgm:t>
    </dgm:pt>
    <dgm:pt modelId="{55054388-5A3C-4EA9-A5F5-A4024A98FF89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Prêts</a:t>
          </a:r>
          <a:endParaRPr lang="en-CA" dirty="0" err="1">
            <a:solidFill>
              <a:schemeClr val="tx1"/>
            </a:solidFill>
          </a:endParaRPr>
        </a:p>
      </dgm:t>
    </dgm:pt>
    <dgm:pt modelId="{BFA1063B-50A8-4679-AD29-668FEB5EE749}" type="parTrans" cxnId="{7E46C03F-6474-44A8-BEBC-CC9E0F568AA2}">
      <dgm:prSet/>
      <dgm:spPr/>
      <dgm:t>
        <a:bodyPr/>
        <a:lstStyle/>
        <a:p>
          <a:endParaRPr lang="en-CA"/>
        </a:p>
      </dgm:t>
    </dgm:pt>
    <dgm:pt modelId="{D9BB29FA-5797-45B4-B5DF-B5B87865B9B7}" type="sibTrans" cxnId="{7E46C03F-6474-44A8-BEBC-CC9E0F568AA2}">
      <dgm:prSet/>
      <dgm:spPr/>
      <dgm:t>
        <a:bodyPr/>
        <a:lstStyle/>
        <a:p>
          <a:endParaRPr lang="en-CA"/>
        </a:p>
      </dgm:t>
    </dgm:pt>
    <dgm:pt modelId="{D007B3F5-42D3-465B-ADAA-DF798EAEB21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Nous </a:t>
          </a:r>
          <a:r>
            <a:rPr lang="en-US" dirty="0" err="1">
              <a:solidFill>
                <a:schemeClr val="tx1"/>
              </a:solidFill>
            </a:rPr>
            <a:t>disposons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l'infrastructure</a:t>
          </a:r>
          <a:r>
            <a:rPr lang="en-US" dirty="0">
              <a:solidFill>
                <a:schemeClr val="tx1"/>
              </a:solidFill>
            </a:rPr>
            <a:t>, des </a:t>
          </a:r>
          <a:r>
            <a:rPr lang="en-US" dirty="0" err="1">
              <a:solidFill>
                <a:schemeClr val="tx1"/>
              </a:solidFill>
            </a:rPr>
            <a:t>outils</a:t>
          </a:r>
          <a:r>
            <a:rPr lang="en-US" dirty="0">
              <a:solidFill>
                <a:schemeClr val="tx1"/>
              </a:solidFill>
            </a:rPr>
            <a:t> et des politiques </a:t>
          </a:r>
          <a:r>
            <a:rPr lang="en-US" dirty="0" err="1">
              <a:solidFill>
                <a:schemeClr val="tx1"/>
              </a:solidFill>
            </a:rPr>
            <a:t>nécessaires</a:t>
          </a:r>
          <a:r>
            <a:rPr lang="en-US" dirty="0">
              <a:solidFill>
                <a:schemeClr val="tx1"/>
              </a:solidFill>
            </a:rPr>
            <a:t> à </a:t>
          </a:r>
          <a:r>
            <a:rPr lang="en-US" dirty="0" err="1">
              <a:solidFill>
                <a:schemeClr val="tx1"/>
              </a:solidFill>
            </a:rPr>
            <a:t>une</a:t>
          </a:r>
          <a:r>
            <a:rPr lang="en-US" dirty="0">
              <a:solidFill>
                <a:schemeClr val="tx1"/>
              </a:solidFill>
            </a:rPr>
            <a:t> adoption </a:t>
          </a:r>
          <a:r>
            <a:rPr lang="en-US" dirty="0" err="1">
              <a:solidFill>
                <a:schemeClr val="tx1"/>
              </a:solidFill>
            </a:rPr>
            <a:t>sûre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sécurisée</a:t>
          </a:r>
          <a:r>
            <a:rPr lang="en-US" dirty="0">
              <a:solidFill>
                <a:schemeClr val="tx1"/>
              </a:solidFill>
            </a:rPr>
            <a:t> et </a:t>
          </a:r>
          <a:r>
            <a:rPr lang="en-US" dirty="0" err="1">
              <a:solidFill>
                <a:schemeClr val="tx1"/>
              </a:solidFill>
            </a:rPr>
            <a:t>réussie</a:t>
          </a:r>
          <a:r>
            <a:rPr lang="en-US" dirty="0">
              <a:solidFill>
                <a:schemeClr val="tx1"/>
              </a:solidFill>
            </a:rPr>
            <a:t>.</a:t>
          </a:r>
          <a:r>
            <a:rPr lang="en-US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CA" dirty="0">
            <a:solidFill>
              <a:schemeClr val="tx1"/>
            </a:solidFill>
          </a:endParaRPr>
        </a:p>
      </dgm:t>
    </dgm:pt>
    <dgm:pt modelId="{68B7C874-7C8C-48C6-B2ED-D368DD1C6362}" type="parTrans" cxnId="{C7D40BC5-18EF-4C28-AD05-59D5DC396C5C}">
      <dgm:prSet/>
      <dgm:spPr/>
      <dgm:t>
        <a:bodyPr/>
        <a:lstStyle/>
        <a:p>
          <a:endParaRPr lang="en-CA"/>
        </a:p>
      </dgm:t>
    </dgm:pt>
    <dgm:pt modelId="{FE8AE169-D53E-480F-BD26-8DA5A71A230D}" type="sibTrans" cxnId="{C7D40BC5-18EF-4C28-AD05-59D5DC396C5C}">
      <dgm:prSet/>
      <dgm:spPr/>
      <dgm:t>
        <a:bodyPr/>
        <a:lstStyle/>
        <a:p>
          <a:endParaRPr lang="en-CA"/>
        </a:p>
      </dgm:t>
    </dgm:pt>
    <dgm:pt modelId="{7437719B-DF05-4911-A893-0E5D700F28D7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Fiable</a:t>
          </a:r>
          <a:endParaRPr lang="en-CA" dirty="0" err="1">
            <a:solidFill>
              <a:schemeClr val="tx1"/>
            </a:solidFill>
          </a:endParaRPr>
        </a:p>
      </dgm:t>
    </dgm:pt>
    <dgm:pt modelId="{F222B797-5FAD-4D81-A203-9DD87B0BEC4A}" type="parTrans" cxnId="{BC46CBE3-1270-4945-BF0A-D981AB16F001}">
      <dgm:prSet/>
      <dgm:spPr/>
      <dgm:t>
        <a:bodyPr/>
        <a:lstStyle/>
        <a:p>
          <a:endParaRPr lang="en-CA"/>
        </a:p>
      </dgm:t>
    </dgm:pt>
    <dgm:pt modelId="{434D5933-D66B-485B-B2B7-871B8FD1A1EE}" type="sibTrans" cxnId="{BC46CBE3-1270-4945-BF0A-D981AB16F001}">
      <dgm:prSet/>
      <dgm:spPr/>
      <dgm:t>
        <a:bodyPr/>
        <a:lstStyle/>
        <a:p>
          <a:endParaRPr lang="en-CA"/>
        </a:p>
      </dgm:t>
    </dgm:pt>
    <dgm:pt modelId="{CF5BCEE9-F414-4D8D-AFAC-BF50E263CF0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Les Canadiens et les fonctionnaires sont convaincus que notre utilisation de l'IA est responsable, éthique, sûre et sécurisée. Ils savent quand et comment l'IA est utilisée.</a:t>
          </a:r>
          <a:endParaRPr lang="en-CA" dirty="0">
            <a:solidFill>
              <a:schemeClr val="tx1"/>
            </a:solidFill>
          </a:endParaRPr>
        </a:p>
      </dgm:t>
    </dgm:pt>
    <dgm:pt modelId="{F357D7E1-1EF1-4E8B-A982-4F84A8139D2A}" type="parTrans" cxnId="{2AB3A454-11D4-4A2D-B5EF-0A040E352C95}">
      <dgm:prSet/>
      <dgm:spPr/>
      <dgm:t>
        <a:bodyPr/>
        <a:lstStyle/>
        <a:p>
          <a:endParaRPr lang="en-CA"/>
        </a:p>
      </dgm:t>
    </dgm:pt>
    <dgm:pt modelId="{4FDFF423-DB3C-4A5F-91DC-23C831650CBB}" type="sibTrans" cxnId="{2AB3A454-11D4-4A2D-B5EF-0A040E352C95}">
      <dgm:prSet/>
      <dgm:spPr/>
      <dgm:t>
        <a:bodyPr/>
        <a:lstStyle/>
        <a:p>
          <a:endParaRPr lang="en-CA"/>
        </a:p>
      </dgm:t>
    </dgm:pt>
    <dgm:pt modelId="{0349FF3D-1643-4E14-9B9E-22177A7E01F8}" type="pres">
      <dgm:prSet presAssocID="{B4577298-6C7F-4D26-8F44-0263089E6716}" presName="linear" presStyleCnt="0">
        <dgm:presLayoutVars>
          <dgm:animLvl val="lvl"/>
          <dgm:resizeHandles val="exact"/>
        </dgm:presLayoutVars>
      </dgm:prSet>
      <dgm:spPr/>
    </dgm:pt>
    <dgm:pt modelId="{A1950F3D-AE64-47BE-8D03-15A3305E070E}" type="pres">
      <dgm:prSet presAssocID="{35885E37-DA9F-4BF2-AF69-FBAE1A42E3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644F0C-18B3-42E1-855F-6E2CE8F50B6A}" type="pres">
      <dgm:prSet presAssocID="{35885E37-DA9F-4BF2-AF69-FBAE1A42E314}" presName="childText" presStyleLbl="revTx" presStyleIdx="0" presStyleCnt="4">
        <dgm:presLayoutVars>
          <dgm:bulletEnabled val="1"/>
        </dgm:presLayoutVars>
      </dgm:prSet>
      <dgm:spPr/>
    </dgm:pt>
    <dgm:pt modelId="{6F46365D-A8E9-4E11-8F93-E5DACDF1C376}" type="pres">
      <dgm:prSet presAssocID="{07E4A6AB-E753-40A2-A9CD-EED685D3DC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E467B1-EAEA-45C0-ABF5-6797CFF7D168}" type="pres">
      <dgm:prSet presAssocID="{07E4A6AB-E753-40A2-A9CD-EED685D3DC73}" presName="childText" presStyleLbl="revTx" presStyleIdx="1" presStyleCnt="4">
        <dgm:presLayoutVars>
          <dgm:bulletEnabled val="1"/>
        </dgm:presLayoutVars>
      </dgm:prSet>
      <dgm:spPr/>
    </dgm:pt>
    <dgm:pt modelId="{3107335A-A691-4C08-B90D-51629F1509A9}" type="pres">
      <dgm:prSet presAssocID="{55054388-5A3C-4EA9-A5F5-A4024A98FF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DD014C-6855-41B8-8B92-8411B48CFA51}" type="pres">
      <dgm:prSet presAssocID="{55054388-5A3C-4EA9-A5F5-A4024A98FF89}" presName="childText" presStyleLbl="revTx" presStyleIdx="2" presStyleCnt="4">
        <dgm:presLayoutVars>
          <dgm:bulletEnabled val="1"/>
        </dgm:presLayoutVars>
      </dgm:prSet>
      <dgm:spPr/>
    </dgm:pt>
    <dgm:pt modelId="{28BE8A97-B2F8-4016-8C1A-13F5A5A61DD9}" type="pres">
      <dgm:prSet presAssocID="{7437719B-DF05-4911-A893-0E5D700F28D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4909D17-D7FE-471F-9081-786600E02B79}" type="pres">
      <dgm:prSet presAssocID="{7437719B-DF05-4911-A893-0E5D700F28D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B48FD11-9F11-4613-BBF2-A2FBB44D6B77}" type="presOf" srcId="{07E4A6AB-E753-40A2-A9CD-EED685D3DC73}" destId="{6F46365D-A8E9-4E11-8F93-E5DACDF1C376}" srcOrd="0" destOrd="0" presId="urn:microsoft.com/office/officeart/2005/8/layout/vList2"/>
    <dgm:cxn modelId="{B97F443B-E89A-4D81-8C81-C4E6B2EDCD1D}" type="presOf" srcId="{D1DB72CE-ABB6-48F4-9B9D-761071C172E0}" destId="{91644F0C-18B3-42E1-855F-6E2CE8F50B6A}" srcOrd="0" destOrd="0" presId="urn:microsoft.com/office/officeart/2005/8/layout/vList2"/>
    <dgm:cxn modelId="{7E46C03F-6474-44A8-BEBC-CC9E0F568AA2}" srcId="{B4577298-6C7F-4D26-8F44-0263089E6716}" destId="{55054388-5A3C-4EA9-A5F5-A4024A98FF89}" srcOrd="2" destOrd="0" parTransId="{BFA1063B-50A8-4679-AD29-668FEB5EE749}" sibTransId="{D9BB29FA-5797-45B4-B5DF-B5B87865B9B7}"/>
    <dgm:cxn modelId="{63CF6F44-8994-4146-A2D9-173601651528}" srcId="{07E4A6AB-E753-40A2-A9CD-EED685D3DC73}" destId="{2D1FF50F-B130-49AD-8784-686C651943E3}" srcOrd="0" destOrd="0" parTransId="{EFD208A2-FFCE-459F-B730-3CCAC60181D3}" sibTransId="{EBA5F690-00F0-4B86-98C7-EC58EC0E7118}"/>
    <dgm:cxn modelId="{7A525270-069F-4876-9DC4-067611C66241}" type="presOf" srcId="{35885E37-DA9F-4BF2-AF69-FBAE1A42E314}" destId="{A1950F3D-AE64-47BE-8D03-15A3305E070E}" srcOrd="0" destOrd="0" presId="urn:microsoft.com/office/officeart/2005/8/layout/vList2"/>
    <dgm:cxn modelId="{26E86F71-BA29-4F27-AD7A-E28333C6C883}" srcId="{B4577298-6C7F-4D26-8F44-0263089E6716}" destId="{07E4A6AB-E753-40A2-A9CD-EED685D3DC73}" srcOrd="1" destOrd="0" parTransId="{D58AE91F-FC29-4F20-9933-68623C6F0330}" sibTransId="{A34AE86C-B6CE-4FA2-A6AA-57FE2C8DEF2C}"/>
    <dgm:cxn modelId="{2AB3A454-11D4-4A2D-B5EF-0A040E352C95}" srcId="{7437719B-DF05-4911-A893-0E5D700F28D7}" destId="{CF5BCEE9-F414-4D8D-AFAC-BF50E263CF02}" srcOrd="0" destOrd="0" parTransId="{F357D7E1-1EF1-4E8B-A982-4F84A8139D2A}" sibTransId="{4FDFF423-DB3C-4A5F-91DC-23C831650CBB}"/>
    <dgm:cxn modelId="{904C5955-2B31-4CFF-929B-0FE1476DA065}" type="presOf" srcId="{D007B3F5-42D3-465B-ADAA-DF798EAEB218}" destId="{79DD014C-6855-41B8-8B92-8411B48CFA51}" srcOrd="0" destOrd="0" presId="urn:microsoft.com/office/officeart/2005/8/layout/vList2"/>
    <dgm:cxn modelId="{BE950D77-2D38-403F-8E66-392255536BAC}" type="presOf" srcId="{55054388-5A3C-4EA9-A5F5-A4024A98FF89}" destId="{3107335A-A691-4C08-B90D-51629F1509A9}" srcOrd="0" destOrd="0" presId="urn:microsoft.com/office/officeart/2005/8/layout/vList2"/>
    <dgm:cxn modelId="{E7C32584-2D79-492A-8230-2A2F01C7B459}" type="presOf" srcId="{2D1FF50F-B130-49AD-8784-686C651943E3}" destId="{22E467B1-EAEA-45C0-ABF5-6797CFF7D168}" srcOrd="0" destOrd="0" presId="urn:microsoft.com/office/officeart/2005/8/layout/vList2"/>
    <dgm:cxn modelId="{70B47EA0-41D6-44BE-A42E-61C9132B96C5}" type="presOf" srcId="{7437719B-DF05-4911-A893-0E5D700F28D7}" destId="{28BE8A97-B2F8-4016-8C1A-13F5A5A61DD9}" srcOrd="0" destOrd="0" presId="urn:microsoft.com/office/officeart/2005/8/layout/vList2"/>
    <dgm:cxn modelId="{A1BA81AC-AFF3-4D44-AF17-2C828CBCC567}" srcId="{B4577298-6C7F-4D26-8F44-0263089E6716}" destId="{35885E37-DA9F-4BF2-AF69-FBAE1A42E314}" srcOrd="0" destOrd="0" parTransId="{545B322B-B282-4D1E-930F-6E8B143387EE}" sibTransId="{289E8986-E9BD-4844-A7ED-8AA1F7B8CB1C}"/>
    <dgm:cxn modelId="{E65AD9AD-FF22-4BE1-A543-B8837E978BA3}" type="presOf" srcId="{CF5BCEE9-F414-4D8D-AFAC-BF50E263CF02}" destId="{64909D17-D7FE-471F-9081-786600E02B79}" srcOrd="0" destOrd="0" presId="urn:microsoft.com/office/officeart/2005/8/layout/vList2"/>
    <dgm:cxn modelId="{C7D40BC5-18EF-4C28-AD05-59D5DC396C5C}" srcId="{55054388-5A3C-4EA9-A5F5-A4024A98FF89}" destId="{D007B3F5-42D3-465B-ADAA-DF798EAEB218}" srcOrd="0" destOrd="0" parTransId="{68B7C874-7C8C-48C6-B2ED-D368DD1C6362}" sibTransId="{FE8AE169-D53E-480F-BD26-8DA5A71A230D}"/>
    <dgm:cxn modelId="{3BCD4EE3-DF70-401D-A04A-74F7D38ACC6A}" srcId="{35885E37-DA9F-4BF2-AF69-FBAE1A42E314}" destId="{D1DB72CE-ABB6-48F4-9B9D-761071C172E0}" srcOrd="0" destOrd="0" parTransId="{0E9923AF-38BC-469A-AA68-FD9AD07FE15D}" sibTransId="{B4DE5C62-0D95-4347-921A-12DEFE3B344B}"/>
    <dgm:cxn modelId="{BC46CBE3-1270-4945-BF0A-D981AB16F001}" srcId="{B4577298-6C7F-4D26-8F44-0263089E6716}" destId="{7437719B-DF05-4911-A893-0E5D700F28D7}" srcOrd="3" destOrd="0" parTransId="{F222B797-5FAD-4D81-A203-9DD87B0BEC4A}" sibTransId="{434D5933-D66B-485B-B2B7-871B8FD1A1EE}"/>
    <dgm:cxn modelId="{C3A33DF5-B291-4906-B15F-7E6313F96ABA}" type="presOf" srcId="{B4577298-6C7F-4D26-8F44-0263089E6716}" destId="{0349FF3D-1643-4E14-9B9E-22177A7E01F8}" srcOrd="0" destOrd="0" presId="urn:microsoft.com/office/officeart/2005/8/layout/vList2"/>
    <dgm:cxn modelId="{14A3470C-9F85-4CD9-AB03-531654CFC87F}" type="presParOf" srcId="{0349FF3D-1643-4E14-9B9E-22177A7E01F8}" destId="{A1950F3D-AE64-47BE-8D03-15A3305E070E}" srcOrd="0" destOrd="0" presId="urn:microsoft.com/office/officeart/2005/8/layout/vList2"/>
    <dgm:cxn modelId="{72209066-BDDE-4C66-904C-B9522ACF64DC}" type="presParOf" srcId="{0349FF3D-1643-4E14-9B9E-22177A7E01F8}" destId="{91644F0C-18B3-42E1-855F-6E2CE8F50B6A}" srcOrd="1" destOrd="0" presId="urn:microsoft.com/office/officeart/2005/8/layout/vList2"/>
    <dgm:cxn modelId="{C5C4CC1E-28D5-4A39-8AA9-B0BEEE7458AE}" type="presParOf" srcId="{0349FF3D-1643-4E14-9B9E-22177A7E01F8}" destId="{6F46365D-A8E9-4E11-8F93-E5DACDF1C376}" srcOrd="2" destOrd="0" presId="urn:microsoft.com/office/officeart/2005/8/layout/vList2"/>
    <dgm:cxn modelId="{EB564B0C-D754-41AB-8CB6-25C91BC6D794}" type="presParOf" srcId="{0349FF3D-1643-4E14-9B9E-22177A7E01F8}" destId="{22E467B1-EAEA-45C0-ABF5-6797CFF7D168}" srcOrd="3" destOrd="0" presId="urn:microsoft.com/office/officeart/2005/8/layout/vList2"/>
    <dgm:cxn modelId="{B3FA01E5-D9D1-4A8A-9128-4F225F2B8346}" type="presParOf" srcId="{0349FF3D-1643-4E14-9B9E-22177A7E01F8}" destId="{3107335A-A691-4C08-B90D-51629F1509A9}" srcOrd="4" destOrd="0" presId="urn:microsoft.com/office/officeart/2005/8/layout/vList2"/>
    <dgm:cxn modelId="{BDAE3177-A8C4-4D7C-9F71-CD46A20B2C41}" type="presParOf" srcId="{0349FF3D-1643-4E14-9B9E-22177A7E01F8}" destId="{79DD014C-6855-41B8-8B92-8411B48CFA51}" srcOrd="5" destOrd="0" presId="urn:microsoft.com/office/officeart/2005/8/layout/vList2"/>
    <dgm:cxn modelId="{3AC0C9D9-117B-4AA9-B318-BB02A823D7B0}" type="presParOf" srcId="{0349FF3D-1643-4E14-9B9E-22177A7E01F8}" destId="{28BE8A97-B2F8-4016-8C1A-13F5A5A61DD9}" srcOrd="6" destOrd="0" presId="urn:microsoft.com/office/officeart/2005/8/layout/vList2"/>
    <dgm:cxn modelId="{4CDE6905-D1EF-4C35-9F23-262088E4C6F7}" type="presParOf" srcId="{0349FF3D-1643-4E14-9B9E-22177A7E01F8}" destId="{64909D17-D7FE-471F-9081-786600E02B7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C7AC9-CCC5-4374-9283-739182077BB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CA"/>
        </a:p>
      </dgm:t>
    </dgm:pt>
    <dgm:pt modelId="{348A5F24-34C0-445A-83A8-CA8081EDCAF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b="1" dirty="0" err="1">
              <a:latin typeface="Calibri Light" panose="020F0302020204030204"/>
            </a:rPr>
            <a:t>Centré</a:t>
          </a:r>
          <a:r>
            <a:rPr lang="en-CA" b="1" dirty="0">
              <a:latin typeface="Calibri Light" panose="020F0302020204030204"/>
            </a:rPr>
            <a:t> sur</a:t>
          </a:r>
          <a:r>
            <a:rPr lang="en-CA" dirty="0">
              <a:latin typeface="Calibri Light" panose="020F0302020204030204"/>
            </a:rPr>
            <a:t> </a:t>
          </a:r>
          <a:r>
            <a:rPr lang="en-CA" dirty="0" err="1">
              <a:latin typeface="Calibri Light" panose="020F0302020204030204"/>
            </a:rPr>
            <a:t>l'humain</a:t>
          </a:r>
          <a:endParaRPr lang="en-CA" dirty="0"/>
        </a:p>
      </dgm:t>
    </dgm:pt>
    <dgm:pt modelId="{3BF0EB12-CDC8-4BE2-9B75-6C4894BD829B}" type="parTrans" cxnId="{1BA71E06-688A-4213-8C35-B80FF11CF2FF}">
      <dgm:prSet/>
      <dgm:spPr/>
      <dgm:t>
        <a:bodyPr/>
        <a:lstStyle/>
        <a:p>
          <a:endParaRPr lang="en-CA"/>
        </a:p>
      </dgm:t>
    </dgm:pt>
    <dgm:pt modelId="{1C38108E-D260-403B-A58C-80350DA9A76F}" type="sibTrans" cxnId="{1BA71E06-688A-4213-8C35-B80FF11CF2FF}">
      <dgm:prSet/>
      <dgm:spPr/>
      <dgm:t>
        <a:bodyPr/>
        <a:lstStyle/>
        <a:p>
          <a:endParaRPr lang="en-CA"/>
        </a:p>
      </dgm:t>
    </dgm:pt>
    <dgm:pt modelId="{BB0E475E-736E-4E08-B945-739191DE274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Des services</a:t>
          </a:r>
          <a:r>
            <a:rPr lang="en-CA" dirty="0"/>
            <a:t> de meilleure qualité et plus efficaces</a:t>
          </a:r>
          <a:endParaRPr lang="en-CA" dirty="0">
            <a:latin typeface="Calibri Light" panose="020F0302020204030204"/>
          </a:endParaRPr>
        </a:p>
      </dgm:t>
    </dgm:pt>
    <dgm:pt modelId="{8ECB201D-C1B2-46BA-A4A8-08B4287DB3E1}" type="parTrans" cxnId="{6EBB0548-AEFF-4AC9-A219-C848A425B53F}">
      <dgm:prSet/>
      <dgm:spPr/>
      <dgm:t>
        <a:bodyPr/>
        <a:lstStyle/>
        <a:p>
          <a:endParaRPr lang="en-CA"/>
        </a:p>
      </dgm:t>
    </dgm:pt>
    <dgm:pt modelId="{F10CCD7B-F42E-4BAD-91BB-B781D2F1CA96}" type="sibTrans" cxnId="{6EBB0548-AEFF-4AC9-A219-C848A425B53F}">
      <dgm:prSet/>
      <dgm:spPr/>
      <dgm:t>
        <a:bodyPr/>
        <a:lstStyle/>
        <a:p>
          <a:endParaRPr lang="en-CA"/>
        </a:p>
      </dgm:t>
    </dgm:pt>
    <dgm:pt modelId="{57740137-AA86-4F86-9E3C-D845F4B696B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Amélioration des conditions</a:t>
          </a:r>
          <a:r>
            <a:rPr lang="en-CA" dirty="0"/>
            <a:t> de travail des GC</a:t>
          </a:r>
        </a:p>
      </dgm:t>
    </dgm:pt>
    <dgm:pt modelId="{BF7FBA75-C8F2-4874-9175-21DBBAB2ED2A}" type="parTrans" cxnId="{E139BED4-BC42-49E6-A7B2-EBBDC18BBB2C}">
      <dgm:prSet/>
      <dgm:spPr/>
      <dgm:t>
        <a:bodyPr/>
        <a:lstStyle/>
        <a:p>
          <a:endParaRPr lang="en-CA"/>
        </a:p>
      </dgm:t>
    </dgm:pt>
    <dgm:pt modelId="{7F59841F-E1D7-464D-8B5F-AB43397C2564}" type="sibTrans" cxnId="{E139BED4-BC42-49E6-A7B2-EBBDC18BBB2C}">
      <dgm:prSet/>
      <dgm:spPr/>
      <dgm:t>
        <a:bodyPr/>
        <a:lstStyle/>
        <a:p>
          <a:endParaRPr lang="en-CA"/>
        </a:p>
      </dgm:t>
    </dgm:pt>
    <dgm:pt modelId="{B03EEDA4-AFAA-49F9-AC8C-8A8497345B1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Accélération de la découverte </a:t>
          </a:r>
          <a:r>
            <a:rPr lang="en-CA" b="0" dirty="0">
              <a:latin typeface="Calibri Light" panose="020F0302020204030204"/>
            </a:rPr>
            <a:t>scientifique</a:t>
          </a:r>
        </a:p>
      </dgm:t>
    </dgm:pt>
    <dgm:pt modelId="{539B8C7E-5BAA-425D-A1D1-0C5AD738065C}" type="parTrans" cxnId="{FF39EBD9-6F23-4697-9150-E3E5E0353333}">
      <dgm:prSet/>
      <dgm:spPr/>
      <dgm:t>
        <a:bodyPr/>
        <a:lstStyle/>
        <a:p>
          <a:endParaRPr lang="en-CA"/>
        </a:p>
      </dgm:t>
    </dgm:pt>
    <dgm:pt modelId="{3378CCA8-DC37-4C55-A9CB-C58CA69168ED}" type="sibTrans" cxnId="{FF39EBD9-6F23-4697-9150-E3E5E0353333}">
      <dgm:prSet/>
      <dgm:spPr/>
      <dgm:t>
        <a:bodyPr/>
        <a:lstStyle/>
        <a:p>
          <a:endParaRPr lang="en-CA"/>
        </a:p>
      </dgm:t>
    </dgm:pt>
    <dgm:pt modelId="{E03B5982-3928-4E0D-8971-D68F8497796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La main-d'œuvre est prête pour </a:t>
          </a:r>
          <a:r>
            <a:rPr lang="en-CA" dirty="0"/>
            <a:t>l'IA</a:t>
          </a:r>
        </a:p>
      </dgm:t>
    </dgm:pt>
    <dgm:pt modelId="{E3F0D4DB-909C-4FF9-AAD7-719C7132925F}" type="parTrans" cxnId="{18A170DC-9BA1-4756-AEB8-DEECC9D353F3}">
      <dgm:prSet/>
      <dgm:spPr/>
      <dgm:t>
        <a:bodyPr/>
        <a:lstStyle/>
        <a:p>
          <a:endParaRPr lang="en-CA"/>
        </a:p>
      </dgm:t>
    </dgm:pt>
    <dgm:pt modelId="{37A80A9B-8678-4BE9-85D7-D011EE1187EC}" type="sibTrans" cxnId="{18A170DC-9BA1-4756-AEB8-DEECC9D353F3}">
      <dgm:prSet/>
      <dgm:spPr/>
      <dgm:t>
        <a:bodyPr/>
        <a:lstStyle/>
        <a:p>
          <a:endParaRPr lang="en-CA"/>
        </a:p>
      </dgm:t>
    </dgm:pt>
    <dgm:pt modelId="{231BCE31-B1B7-45B9-A3E8-0705D5AAF5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b="1" dirty="0" err="1">
              <a:latin typeface="Calibri Light" panose="020F0302020204030204"/>
            </a:rPr>
            <a:t>Collaboratif</a:t>
          </a:r>
          <a:endParaRPr lang="en-CA" dirty="0"/>
        </a:p>
      </dgm:t>
    </dgm:pt>
    <dgm:pt modelId="{3484F29F-9E8A-481B-9AA1-BB04175658E1}" type="parTrans" cxnId="{B9DD2737-F6A2-4F71-AE23-D67555411B6D}">
      <dgm:prSet/>
      <dgm:spPr/>
      <dgm:t>
        <a:bodyPr/>
        <a:lstStyle/>
        <a:p>
          <a:endParaRPr lang="en-CA"/>
        </a:p>
      </dgm:t>
    </dgm:pt>
    <dgm:pt modelId="{C4E7A3E9-0CA3-4F47-9E9A-3E0DA8169E3B}" type="sibTrans" cxnId="{B9DD2737-F6A2-4F71-AE23-D67555411B6D}">
      <dgm:prSet/>
      <dgm:spPr/>
      <dgm:t>
        <a:bodyPr/>
        <a:lstStyle/>
        <a:p>
          <a:endParaRPr lang="en-CA"/>
        </a:p>
      </dgm:t>
    </dgm:pt>
    <dgm:pt modelId="{D313089C-E009-4008-A21E-A0280AB71D7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Alignement sur les autres juridictions</a:t>
          </a:r>
          <a:endParaRPr lang="en-CA" dirty="0"/>
        </a:p>
      </dgm:t>
    </dgm:pt>
    <dgm:pt modelId="{9E1B265B-BA1B-43DA-BF06-C14B13819469}" type="parTrans" cxnId="{D9707E97-17FF-4F69-BEBE-2C81F00B62FA}">
      <dgm:prSet/>
      <dgm:spPr/>
      <dgm:t>
        <a:bodyPr/>
        <a:lstStyle/>
        <a:p>
          <a:endParaRPr lang="en-CA"/>
        </a:p>
      </dgm:t>
    </dgm:pt>
    <dgm:pt modelId="{292ACB21-AB83-43F9-ACCE-AE71E449A703}" type="sibTrans" cxnId="{D9707E97-17FF-4F69-BEBE-2C81F00B62FA}">
      <dgm:prSet/>
      <dgm:spPr/>
      <dgm:t>
        <a:bodyPr/>
        <a:lstStyle/>
        <a:p>
          <a:endParaRPr lang="en-CA"/>
        </a:p>
      </dgm:t>
    </dgm:pt>
    <dgm:pt modelId="{23CB6559-6EB8-409B-A4E8-16FC50CADCD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Engagement avec les parties prenantes, les détenteurs de droits et le public</a:t>
          </a:r>
        </a:p>
      </dgm:t>
    </dgm:pt>
    <dgm:pt modelId="{EC71D352-260E-45A1-88CD-06D483FCB484}" type="parTrans" cxnId="{1F1B78A1-2535-4613-A5F9-2C551A072225}">
      <dgm:prSet/>
      <dgm:spPr/>
      <dgm:t>
        <a:bodyPr/>
        <a:lstStyle/>
        <a:p>
          <a:endParaRPr lang="en-CA"/>
        </a:p>
      </dgm:t>
    </dgm:pt>
    <dgm:pt modelId="{151426DC-0CA0-467E-A6F6-B90B2462CF27}" type="sibTrans" cxnId="{1F1B78A1-2535-4613-A5F9-2C551A072225}">
      <dgm:prSet/>
      <dgm:spPr/>
      <dgm:t>
        <a:bodyPr/>
        <a:lstStyle/>
        <a:p>
          <a:endParaRPr lang="en-CA"/>
        </a:p>
      </dgm:t>
    </dgm:pt>
    <dgm:pt modelId="{1ADAB578-EF51-47EB-9929-7EAC4B5F47E7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>
              <a:latin typeface="Calibri Light" panose="020F0302020204030204"/>
            </a:rPr>
            <a:t>Prêts</a:t>
          </a:r>
          <a:endParaRPr lang="en-CA" dirty="0"/>
        </a:p>
      </dgm:t>
    </dgm:pt>
    <dgm:pt modelId="{68242546-64DF-4362-8E8F-9EC0E4AF9A32}" type="parTrans" cxnId="{3F620E95-E519-426C-8C72-A3A11972EAFA}">
      <dgm:prSet/>
      <dgm:spPr/>
      <dgm:t>
        <a:bodyPr/>
        <a:lstStyle/>
        <a:p>
          <a:endParaRPr lang="en-CA"/>
        </a:p>
      </dgm:t>
    </dgm:pt>
    <dgm:pt modelId="{9CF83068-9CFA-4201-AA9E-996DB0CDA9A2}" type="sibTrans" cxnId="{3F620E95-E519-426C-8C72-A3A11972EAFA}">
      <dgm:prSet/>
      <dgm:spPr/>
      <dgm:t>
        <a:bodyPr/>
        <a:lstStyle/>
        <a:p>
          <a:endParaRPr lang="en-CA"/>
        </a:p>
      </dgm:t>
    </dgm:pt>
    <dgm:pt modelId="{036CF7E8-EE75-4B05-BC50-12D88E4146F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Capacité à reconnaître et à évaluer les opportunités en matière d'IA</a:t>
          </a:r>
          <a:endParaRPr lang="en-CA" dirty="0"/>
        </a:p>
      </dgm:t>
    </dgm:pt>
    <dgm:pt modelId="{4481DB3A-5D37-4436-871E-9A2A627A5343}" type="parTrans" cxnId="{7C691C93-E949-4FD4-A83A-D897807E4231}">
      <dgm:prSet/>
      <dgm:spPr/>
      <dgm:t>
        <a:bodyPr/>
        <a:lstStyle/>
        <a:p>
          <a:endParaRPr lang="en-CA"/>
        </a:p>
      </dgm:t>
    </dgm:pt>
    <dgm:pt modelId="{2DA13403-9BD0-49D4-87C8-283AF2DE93E6}" type="sibTrans" cxnId="{7C691C93-E949-4FD4-A83A-D897807E4231}">
      <dgm:prSet/>
      <dgm:spPr/>
      <dgm:t>
        <a:bodyPr/>
        <a:lstStyle/>
        <a:p>
          <a:endParaRPr lang="en-CA"/>
        </a:p>
      </dgm:t>
    </dgm:pt>
    <dgm:pt modelId="{489F64A0-986F-4136-93CC-45ABB7A1ACC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Infrastructure résiliente, efficace et évolutive</a:t>
          </a:r>
          <a:endParaRPr lang="en-CA" dirty="0"/>
        </a:p>
      </dgm:t>
    </dgm:pt>
    <dgm:pt modelId="{AF75EA92-EEF6-46A6-8DFC-A4B8BBF295D1}" type="parTrans" cxnId="{41D835EA-569A-4A36-866B-0C04FE70EA16}">
      <dgm:prSet/>
      <dgm:spPr/>
      <dgm:t>
        <a:bodyPr/>
        <a:lstStyle/>
        <a:p>
          <a:endParaRPr lang="en-CA"/>
        </a:p>
      </dgm:t>
    </dgm:pt>
    <dgm:pt modelId="{ED66EF24-9457-4E2C-B16A-5FF8CDD20772}" type="sibTrans" cxnId="{41D835EA-569A-4A36-866B-0C04FE70EA16}">
      <dgm:prSet/>
      <dgm:spPr/>
      <dgm:t>
        <a:bodyPr/>
        <a:lstStyle/>
        <a:p>
          <a:endParaRPr lang="en-CA"/>
        </a:p>
      </dgm:t>
    </dgm:pt>
    <dgm:pt modelId="{F141EEC2-C694-42BC-A736-96A204CF32F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 err="1"/>
            <a:t>Amélioration</a:t>
          </a:r>
          <a:r>
            <a:rPr lang="en-CA" b="0" dirty="0"/>
            <a:t> de la maturité, de la gouvernance et du partage des données</a:t>
          </a:r>
          <a:endParaRPr lang="en-CA" dirty="0"/>
        </a:p>
      </dgm:t>
    </dgm:pt>
    <dgm:pt modelId="{E20DCF11-8736-4114-912B-070FEB964371}" type="parTrans" cxnId="{0BFCF61F-A7A0-4E79-A890-9E90E3F57B18}">
      <dgm:prSet/>
      <dgm:spPr/>
      <dgm:t>
        <a:bodyPr/>
        <a:lstStyle/>
        <a:p>
          <a:endParaRPr lang="en-CA"/>
        </a:p>
      </dgm:t>
    </dgm:pt>
    <dgm:pt modelId="{FD36B41B-1902-4904-9A9C-F01AC3774A03}" type="sibTrans" cxnId="{0BFCF61F-A7A0-4E79-A890-9E90E3F57B18}">
      <dgm:prSet/>
      <dgm:spPr/>
      <dgm:t>
        <a:bodyPr/>
        <a:lstStyle/>
        <a:p>
          <a:endParaRPr lang="en-CA"/>
        </a:p>
      </dgm:t>
    </dgm:pt>
    <dgm:pt modelId="{5777326B-0881-4FFD-A1A1-ED0EED54216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Préparation des politiques et garde-fous plus clairs</a:t>
          </a:r>
          <a:endParaRPr lang="en-CA" dirty="0"/>
        </a:p>
      </dgm:t>
    </dgm:pt>
    <dgm:pt modelId="{282BADDE-AF56-4163-B366-DFCB26B5185A}" type="parTrans" cxnId="{022AE5A8-BE5B-4027-9EDE-C6EBCB7067B4}">
      <dgm:prSet/>
      <dgm:spPr/>
      <dgm:t>
        <a:bodyPr/>
        <a:lstStyle/>
        <a:p>
          <a:endParaRPr lang="en-CA"/>
        </a:p>
      </dgm:t>
    </dgm:pt>
    <dgm:pt modelId="{75EFFC6A-D808-41BA-8856-64304C87A1B5}" type="sibTrans" cxnId="{022AE5A8-BE5B-4027-9EDE-C6EBCB7067B4}">
      <dgm:prSet/>
      <dgm:spPr/>
      <dgm:t>
        <a:bodyPr/>
        <a:lstStyle/>
        <a:p>
          <a:endParaRPr lang="en-CA"/>
        </a:p>
      </dgm:t>
    </dgm:pt>
    <dgm:pt modelId="{FFCF8C11-B6A7-45EA-A95E-50C097E6B7EE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>
              <a:latin typeface="Calibri Light" panose="020F0302020204030204"/>
            </a:rPr>
            <a:t>Fiable</a:t>
          </a:r>
          <a:endParaRPr lang="en-CA" dirty="0"/>
        </a:p>
      </dgm:t>
    </dgm:pt>
    <dgm:pt modelId="{64924467-20B0-4974-B902-F35CF9B0AD75}" type="parTrans" cxnId="{403212DD-CF08-4C1C-972A-0987E1F52B43}">
      <dgm:prSet/>
      <dgm:spPr/>
      <dgm:t>
        <a:bodyPr/>
        <a:lstStyle/>
        <a:p>
          <a:endParaRPr lang="en-CA"/>
        </a:p>
      </dgm:t>
    </dgm:pt>
    <dgm:pt modelId="{697F7352-BF7D-4E6B-96C7-A5E1C8D1F3DD}" type="sibTrans" cxnId="{403212DD-CF08-4C1C-972A-0987E1F52B43}">
      <dgm:prSet/>
      <dgm:spPr/>
      <dgm:t>
        <a:bodyPr/>
        <a:lstStyle/>
        <a:p>
          <a:endParaRPr lang="en-CA"/>
        </a:p>
      </dgm:t>
    </dgm:pt>
    <dgm:pt modelId="{BC0EDFC9-3BD0-45BE-B971-01DD17F8025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>
              <a:latin typeface="Calibri Light" panose="020F0302020204030204"/>
            </a:rPr>
            <a:t>Développement</a:t>
          </a:r>
          <a:r>
            <a:rPr lang="en-CA" b="0" dirty="0"/>
            <a:t> </a:t>
          </a:r>
          <a:r>
            <a:rPr lang="en-CA" b="0" dirty="0" err="1"/>
            <a:t>responsable</a:t>
          </a:r>
          <a:r>
            <a:rPr lang="en-CA" b="0" dirty="0"/>
            <a:t>, </a:t>
          </a:r>
          <a:r>
            <a:rPr lang="en-CA" b="0" dirty="0" err="1"/>
            <a:t>éthique</a:t>
          </a:r>
          <a:r>
            <a:rPr lang="en-CA" b="0" dirty="0"/>
            <a:t> et </a:t>
          </a:r>
          <a:r>
            <a:rPr lang="en-CA" b="0" dirty="0" err="1"/>
            <a:t>inclusif</a:t>
          </a:r>
          <a:r>
            <a:rPr lang="en-CA" b="0" dirty="0"/>
            <a:t> de l'IA</a:t>
          </a:r>
          <a:endParaRPr lang="en-CA" dirty="0"/>
        </a:p>
      </dgm:t>
    </dgm:pt>
    <dgm:pt modelId="{6D830F54-83BC-4697-934F-28A29512002A}" type="parTrans" cxnId="{3BA11743-0624-48DE-8975-BDFFC103ED02}">
      <dgm:prSet/>
      <dgm:spPr/>
      <dgm:t>
        <a:bodyPr/>
        <a:lstStyle/>
        <a:p>
          <a:endParaRPr lang="en-CA"/>
        </a:p>
      </dgm:t>
    </dgm:pt>
    <dgm:pt modelId="{5F8A0E91-6166-4636-B420-ADF879A1C362}" type="sibTrans" cxnId="{3BA11743-0624-48DE-8975-BDFFC103ED02}">
      <dgm:prSet/>
      <dgm:spPr/>
      <dgm:t>
        <a:bodyPr/>
        <a:lstStyle/>
        <a:p>
          <a:endParaRPr lang="en-CA"/>
        </a:p>
      </dgm:t>
    </dgm:pt>
    <dgm:pt modelId="{915259E6-9E44-4995-9463-580B4AB56BC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Transparence sur l'utilisation de </a:t>
          </a:r>
          <a:r>
            <a:rPr lang="en-CA" b="0" dirty="0">
              <a:latin typeface="Calibri"/>
              <a:cs typeface="Calibri"/>
            </a:rPr>
            <a:t>l'IA</a:t>
          </a:r>
        </a:p>
      </dgm:t>
    </dgm:pt>
    <dgm:pt modelId="{086A43F3-E920-48FC-A8C3-0E94C5E06022}" type="parTrans" cxnId="{30902704-1D88-417E-95B1-CB2A074CE716}">
      <dgm:prSet/>
      <dgm:spPr/>
      <dgm:t>
        <a:bodyPr/>
        <a:lstStyle/>
        <a:p>
          <a:endParaRPr lang="en-CA"/>
        </a:p>
      </dgm:t>
    </dgm:pt>
    <dgm:pt modelId="{9A1181E2-16F4-45F4-A5B2-91DEA1375467}" type="sibTrans" cxnId="{30902704-1D88-417E-95B1-CB2A074CE716}">
      <dgm:prSet/>
      <dgm:spPr/>
      <dgm:t>
        <a:bodyPr/>
        <a:lstStyle/>
        <a:p>
          <a:endParaRPr lang="en-CA"/>
        </a:p>
      </dgm:t>
    </dgm:pt>
    <dgm:pt modelId="{824FE227-1A6A-404B-80C3-183FD329135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CA" b="0" dirty="0"/>
            <a:t>Sécurité et </a:t>
          </a:r>
          <a:r>
            <a:rPr lang="en-CA" b="0" dirty="0" err="1"/>
            <a:t>préservation</a:t>
          </a:r>
          <a:r>
            <a:rPr lang="en-CA" b="0" dirty="0"/>
            <a:t> de la vie privée</a:t>
          </a:r>
          <a:endParaRPr lang="en-CA" dirty="0"/>
        </a:p>
      </dgm:t>
    </dgm:pt>
    <dgm:pt modelId="{72F01AE1-1662-4084-81E8-62BA014529B9}" type="parTrans" cxnId="{FD29058D-48C1-463C-A62F-664DDF4551AE}">
      <dgm:prSet/>
      <dgm:spPr/>
      <dgm:t>
        <a:bodyPr/>
        <a:lstStyle/>
        <a:p>
          <a:endParaRPr lang="en-CA"/>
        </a:p>
      </dgm:t>
    </dgm:pt>
    <dgm:pt modelId="{75C486B4-F12B-4C5D-8065-7485F8CAAEB2}" type="sibTrans" cxnId="{FD29058D-48C1-463C-A62F-664DDF4551AE}">
      <dgm:prSet/>
      <dgm:spPr/>
      <dgm:t>
        <a:bodyPr/>
        <a:lstStyle/>
        <a:p>
          <a:endParaRPr lang="en-CA"/>
        </a:p>
      </dgm:t>
    </dgm:pt>
    <dgm:pt modelId="{D1844A26-F3B7-449D-AD9C-85FFFE48A47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L'empreinte environnementale de l'IA est minimisée</a:t>
          </a:r>
          <a:endParaRPr lang="en-CA" dirty="0"/>
        </a:p>
      </dgm:t>
    </dgm:pt>
    <dgm:pt modelId="{BFAE534B-95B3-4149-8C7C-D8D9C2FC8974}" type="parTrans" cxnId="{38A40939-D158-4264-B8E1-DAD6E424AF12}">
      <dgm:prSet/>
      <dgm:spPr/>
      <dgm:t>
        <a:bodyPr/>
        <a:lstStyle/>
        <a:p>
          <a:endParaRPr lang="en-CA"/>
        </a:p>
      </dgm:t>
    </dgm:pt>
    <dgm:pt modelId="{B4596B8F-8DF5-4DB3-818F-0343528C1271}" type="sibTrans" cxnId="{38A40939-D158-4264-B8E1-DAD6E424AF12}">
      <dgm:prSet/>
      <dgm:spPr/>
      <dgm:t>
        <a:bodyPr/>
        <a:lstStyle/>
        <a:p>
          <a:endParaRPr lang="en-CA"/>
        </a:p>
      </dgm:t>
    </dgm:pt>
    <dgm:pt modelId="{0AD309A8-2BC4-4CE5-8B76-651FB6A1BBC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Processus d'entreprise plus </a:t>
          </a:r>
          <a:r>
            <a:rPr lang="en-CA" b="0" dirty="0">
              <a:latin typeface="Calibri Light" panose="020F0302020204030204"/>
            </a:rPr>
            <a:t>agiles</a:t>
          </a:r>
        </a:p>
      </dgm:t>
    </dgm:pt>
    <dgm:pt modelId="{9982BDCF-529F-4B7B-AB37-187B8DD1D894}" type="parTrans" cxnId="{2D88795F-2780-431F-BD67-C43F633D484F}">
      <dgm:prSet/>
      <dgm:spPr/>
      <dgm:t>
        <a:bodyPr/>
        <a:lstStyle/>
        <a:p>
          <a:endParaRPr lang="en-CA"/>
        </a:p>
      </dgm:t>
    </dgm:pt>
    <dgm:pt modelId="{C7BC7AE6-71AF-4286-A576-D65679E210DC}" type="sibTrans" cxnId="{2D88795F-2780-431F-BD67-C43F633D484F}">
      <dgm:prSet/>
      <dgm:spPr/>
      <dgm:t>
        <a:bodyPr/>
        <a:lstStyle/>
        <a:p>
          <a:endParaRPr lang="en-CA"/>
        </a:p>
      </dgm:t>
    </dgm:pt>
    <dgm:pt modelId="{9FCC7994-62CF-4F5F-9E04-ED6EA8C91B2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 dirty="0">
              <a:latin typeface="Calibri Light" panose="020F0302020204030204"/>
            </a:rPr>
            <a:t>La</a:t>
          </a:r>
          <a:r>
            <a:rPr lang="en-CA" b="0" dirty="0"/>
            <a:t> culture soutient l'innovation</a:t>
          </a:r>
          <a:endParaRPr lang="en-US" dirty="0"/>
        </a:p>
      </dgm:t>
    </dgm:pt>
    <dgm:pt modelId="{0E322DC5-BF7B-46AC-8C09-1F95590A0C78}" type="parTrans" cxnId="{BA0E7FD9-7B83-45FB-A048-1359F238B59D}">
      <dgm:prSet/>
      <dgm:spPr/>
      <dgm:t>
        <a:bodyPr/>
        <a:lstStyle/>
        <a:p>
          <a:endParaRPr lang="en-CA"/>
        </a:p>
      </dgm:t>
    </dgm:pt>
    <dgm:pt modelId="{2C7B57D4-C830-4352-AE3F-F268F61A1EE8}" type="sibTrans" cxnId="{BA0E7FD9-7B83-45FB-A048-1359F238B59D}">
      <dgm:prSet/>
      <dgm:spPr/>
      <dgm:t>
        <a:bodyPr/>
        <a:lstStyle/>
        <a:p>
          <a:endParaRPr lang="en-CA"/>
        </a:p>
      </dgm:t>
    </dgm:pt>
    <dgm:pt modelId="{1A2A1D3D-C444-4EDE-AC0F-33C9814C6CA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 dirty="0">
              <a:latin typeface="Calibri Light" panose="020F0302020204030204"/>
            </a:rPr>
            <a:t>Plus</a:t>
          </a:r>
          <a:r>
            <a:rPr lang="en-CA" b="0" dirty="0"/>
            <a:t> de partage d'outils et de solutions</a:t>
          </a:r>
          <a:endParaRPr lang="en-US" dirty="0"/>
        </a:p>
      </dgm:t>
    </dgm:pt>
    <dgm:pt modelId="{D5A0972F-52B5-452B-AD51-05DE54D89E79}" type="parTrans" cxnId="{A4036312-B21D-469E-8365-1546782ED750}">
      <dgm:prSet/>
      <dgm:spPr/>
      <dgm:t>
        <a:bodyPr/>
        <a:lstStyle/>
        <a:p>
          <a:endParaRPr lang="en-CA"/>
        </a:p>
      </dgm:t>
    </dgm:pt>
    <dgm:pt modelId="{49E270E4-8FD4-4924-9960-8A914EEFA955}" type="sibTrans" cxnId="{A4036312-B21D-469E-8365-1546782ED750}">
      <dgm:prSet/>
      <dgm:spPr/>
      <dgm:t>
        <a:bodyPr/>
        <a:lstStyle/>
        <a:p>
          <a:endParaRPr lang="en-CA"/>
        </a:p>
      </dgm:t>
    </dgm:pt>
    <dgm:pt modelId="{D9E2D3D4-E6DA-4A45-A05A-BA1B83DE0E2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CA" b="0" dirty="0"/>
            <a:t>Options de consentement, d'explication et de recours</a:t>
          </a:r>
          <a:endParaRPr lang="en-US" dirty="0"/>
        </a:p>
      </dgm:t>
    </dgm:pt>
    <dgm:pt modelId="{4530444A-5722-4BB8-98C2-81FBCA6D4C31}" type="parTrans" cxnId="{9277AC5E-5E86-4AB9-93C3-A022EF28126D}">
      <dgm:prSet/>
      <dgm:spPr/>
      <dgm:t>
        <a:bodyPr/>
        <a:lstStyle/>
        <a:p>
          <a:endParaRPr lang="en-CA"/>
        </a:p>
      </dgm:t>
    </dgm:pt>
    <dgm:pt modelId="{88DA2BA9-DE1E-41AE-821E-E8028CFA78CD}" type="sibTrans" cxnId="{9277AC5E-5E86-4AB9-93C3-A022EF28126D}">
      <dgm:prSet/>
      <dgm:spPr/>
      <dgm:t>
        <a:bodyPr/>
        <a:lstStyle/>
        <a:p>
          <a:endParaRPr lang="en-CA"/>
        </a:p>
      </dgm:t>
    </dgm:pt>
    <dgm:pt modelId="{F813B6AE-AB07-4830-8EAD-24E84C98FF81}" type="pres">
      <dgm:prSet presAssocID="{94DC7AC9-CCC5-4374-9283-739182077BB1}" presName="root" presStyleCnt="0">
        <dgm:presLayoutVars>
          <dgm:dir/>
          <dgm:resizeHandles val="exact"/>
        </dgm:presLayoutVars>
      </dgm:prSet>
      <dgm:spPr/>
    </dgm:pt>
    <dgm:pt modelId="{50572D68-AD35-4847-B1D0-8EF2F51F3AF3}" type="pres">
      <dgm:prSet presAssocID="{348A5F24-34C0-445A-83A8-CA8081EDCAF5}" presName="compNode" presStyleCnt="0"/>
      <dgm:spPr/>
    </dgm:pt>
    <dgm:pt modelId="{4179223C-6EC0-4D88-A2CD-91910855A097}" type="pres">
      <dgm:prSet presAssocID="{348A5F24-34C0-445A-83A8-CA8081EDCA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D4DE0D-BD3D-452C-91E2-72C62B72B1DB}" type="pres">
      <dgm:prSet presAssocID="{348A5F24-34C0-445A-83A8-CA8081EDCAF5}" presName="iconSpace" presStyleCnt="0"/>
      <dgm:spPr/>
    </dgm:pt>
    <dgm:pt modelId="{320B0965-3E3B-42A7-ABE3-0253B7CFDA74}" type="pres">
      <dgm:prSet presAssocID="{348A5F24-34C0-445A-83A8-CA8081EDCAF5}" presName="parTx" presStyleLbl="revTx" presStyleIdx="0" presStyleCnt="8">
        <dgm:presLayoutVars>
          <dgm:chMax val="0"/>
          <dgm:chPref val="0"/>
        </dgm:presLayoutVars>
      </dgm:prSet>
      <dgm:spPr/>
    </dgm:pt>
    <dgm:pt modelId="{4680F44D-76D8-4D87-8790-FC904732216A}" type="pres">
      <dgm:prSet presAssocID="{348A5F24-34C0-445A-83A8-CA8081EDCAF5}" presName="txSpace" presStyleCnt="0"/>
      <dgm:spPr/>
    </dgm:pt>
    <dgm:pt modelId="{88270138-2EE9-4FD8-962D-1485B5011762}" type="pres">
      <dgm:prSet presAssocID="{348A5F24-34C0-445A-83A8-CA8081EDCAF5}" presName="desTx" presStyleLbl="revTx" presStyleIdx="1" presStyleCnt="8">
        <dgm:presLayoutVars/>
      </dgm:prSet>
      <dgm:spPr/>
    </dgm:pt>
    <dgm:pt modelId="{34B0FDB4-9084-46D5-A10F-F8A28888739E}" type="pres">
      <dgm:prSet presAssocID="{1C38108E-D260-403B-A58C-80350DA9A76F}" presName="sibTrans" presStyleCnt="0"/>
      <dgm:spPr/>
    </dgm:pt>
    <dgm:pt modelId="{8BB8B5F1-95C6-442F-B312-8286DA79F10D}" type="pres">
      <dgm:prSet presAssocID="{231BCE31-B1B7-45B9-A3E8-0705D5AAF5DA}" presName="compNode" presStyleCnt="0"/>
      <dgm:spPr/>
    </dgm:pt>
    <dgm:pt modelId="{A75B4E8A-C9B0-4B0B-ABE8-90C415811148}" type="pres">
      <dgm:prSet presAssocID="{231BCE31-B1B7-45B9-A3E8-0705D5AAF5D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D7915E3-1633-4143-AB4B-8615D3F086D7}" type="pres">
      <dgm:prSet presAssocID="{231BCE31-B1B7-45B9-A3E8-0705D5AAF5DA}" presName="iconSpace" presStyleCnt="0"/>
      <dgm:spPr/>
    </dgm:pt>
    <dgm:pt modelId="{35EAB603-E39D-45F7-93BE-8A8E002DA5F4}" type="pres">
      <dgm:prSet presAssocID="{231BCE31-B1B7-45B9-A3E8-0705D5AAF5DA}" presName="parTx" presStyleLbl="revTx" presStyleIdx="2" presStyleCnt="8">
        <dgm:presLayoutVars>
          <dgm:chMax val="0"/>
          <dgm:chPref val="0"/>
        </dgm:presLayoutVars>
      </dgm:prSet>
      <dgm:spPr/>
    </dgm:pt>
    <dgm:pt modelId="{CB28165A-C3C0-4FAB-947E-01B3F1A3FD3F}" type="pres">
      <dgm:prSet presAssocID="{231BCE31-B1B7-45B9-A3E8-0705D5AAF5DA}" presName="txSpace" presStyleCnt="0"/>
      <dgm:spPr/>
    </dgm:pt>
    <dgm:pt modelId="{FE702811-17F6-4E87-A3AB-72292072116F}" type="pres">
      <dgm:prSet presAssocID="{231BCE31-B1B7-45B9-A3E8-0705D5AAF5DA}" presName="desTx" presStyleLbl="revTx" presStyleIdx="3" presStyleCnt="8">
        <dgm:presLayoutVars/>
      </dgm:prSet>
      <dgm:spPr/>
    </dgm:pt>
    <dgm:pt modelId="{1744E5CB-FFE7-42A1-A748-02BB27BC0169}" type="pres">
      <dgm:prSet presAssocID="{C4E7A3E9-0CA3-4F47-9E9A-3E0DA8169E3B}" presName="sibTrans" presStyleCnt="0"/>
      <dgm:spPr/>
    </dgm:pt>
    <dgm:pt modelId="{427A852C-43DB-4954-94D8-1E54A2ACDE81}" type="pres">
      <dgm:prSet presAssocID="{1ADAB578-EF51-47EB-9929-7EAC4B5F47E7}" presName="compNode" presStyleCnt="0"/>
      <dgm:spPr/>
    </dgm:pt>
    <dgm:pt modelId="{48CF4FE6-8167-44CE-B823-4A225434BED8}" type="pres">
      <dgm:prSet presAssocID="{1ADAB578-EF51-47EB-9929-7EAC4B5F47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7AF2C0D-ADA7-462B-A3E1-59D2981E62F5}" type="pres">
      <dgm:prSet presAssocID="{1ADAB578-EF51-47EB-9929-7EAC4B5F47E7}" presName="iconSpace" presStyleCnt="0"/>
      <dgm:spPr/>
    </dgm:pt>
    <dgm:pt modelId="{36D24311-98C3-4666-820D-F0805DF1EE60}" type="pres">
      <dgm:prSet presAssocID="{1ADAB578-EF51-47EB-9929-7EAC4B5F47E7}" presName="parTx" presStyleLbl="revTx" presStyleIdx="4" presStyleCnt="8">
        <dgm:presLayoutVars>
          <dgm:chMax val="0"/>
          <dgm:chPref val="0"/>
        </dgm:presLayoutVars>
      </dgm:prSet>
      <dgm:spPr/>
    </dgm:pt>
    <dgm:pt modelId="{861952B8-F574-4D58-98FF-6B813ED92D69}" type="pres">
      <dgm:prSet presAssocID="{1ADAB578-EF51-47EB-9929-7EAC4B5F47E7}" presName="txSpace" presStyleCnt="0"/>
      <dgm:spPr/>
    </dgm:pt>
    <dgm:pt modelId="{102556E3-0C1B-4132-AFC8-B461F39A104C}" type="pres">
      <dgm:prSet presAssocID="{1ADAB578-EF51-47EB-9929-7EAC4B5F47E7}" presName="desTx" presStyleLbl="revTx" presStyleIdx="5" presStyleCnt="8">
        <dgm:presLayoutVars/>
      </dgm:prSet>
      <dgm:spPr/>
    </dgm:pt>
    <dgm:pt modelId="{C9D44432-624B-4B16-B9F2-CA58F4B95ED2}" type="pres">
      <dgm:prSet presAssocID="{9CF83068-9CFA-4201-AA9E-996DB0CDA9A2}" presName="sibTrans" presStyleCnt="0"/>
      <dgm:spPr/>
    </dgm:pt>
    <dgm:pt modelId="{F0286B22-3DD4-4449-8983-AE6D23CD0740}" type="pres">
      <dgm:prSet presAssocID="{FFCF8C11-B6A7-45EA-A95E-50C097E6B7EE}" presName="compNode" presStyleCnt="0"/>
      <dgm:spPr/>
    </dgm:pt>
    <dgm:pt modelId="{1BF9C5E0-5A89-42B5-8C73-366D40C2559C}" type="pres">
      <dgm:prSet presAssocID="{FFCF8C11-B6A7-45EA-A95E-50C097E6B7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2C3C4C8-F80F-4404-BC78-35064AB5C71B}" type="pres">
      <dgm:prSet presAssocID="{FFCF8C11-B6A7-45EA-A95E-50C097E6B7EE}" presName="iconSpace" presStyleCnt="0"/>
      <dgm:spPr/>
    </dgm:pt>
    <dgm:pt modelId="{43444BCA-D521-4CA0-8570-29CEE8874636}" type="pres">
      <dgm:prSet presAssocID="{FFCF8C11-B6A7-45EA-A95E-50C097E6B7EE}" presName="parTx" presStyleLbl="revTx" presStyleIdx="6" presStyleCnt="8">
        <dgm:presLayoutVars>
          <dgm:chMax val="0"/>
          <dgm:chPref val="0"/>
        </dgm:presLayoutVars>
      </dgm:prSet>
      <dgm:spPr/>
    </dgm:pt>
    <dgm:pt modelId="{D6FA8392-3808-49AD-BB7E-BDB15BB4C639}" type="pres">
      <dgm:prSet presAssocID="{FFCF8C11-B6A7-45EA-A95E-50C097E6B7EE}" presName="txSpace" presStyleCnt="0"/>
      <dgm:spPr/>
    </dgm:pt>
    <dgm:pt modelId="{F8CC2F3F-5D95-458B-8935-3C218322946A}" type="pres">
      <dgm:prSet presAssocID="{FFCF8C11-B6A7-45EA-A95E-50C097E6B7EE}" presName="desTx" presStyleLbl="revTx" presStyleIdx="7" presStyleCnt="8">
        <dgm:presLayoutVars/>
      </dgm:prSet>
      <dgm:spPr/>
    </dgm:pt>
  </dgm:ptLst>
  <dgm:cxnLst>
    <dgm:cxn modelId="{30902704-1D88-417E-95B1-CB2A074CE716}" srcId="{FFCF8C11-B6A7-45EA-A95E-50C097E6B7EE}" destId="{915259E6-9E44-4995-9463-580B4AB56BC8}" srcOrd="1" destOrd="0" parTransId="{086A43F3-E920-48FC-A8C3-0E94C5E06022}" sibTransId="{9A1181E2-16F4-45F4-A5B2-91DEA1375467}"/>
    <dgm:cxn modelId="{1BA71E06-688A-4213-8C35-B80FF11CF2FF}" srcId="{94DC7AC9-CCC5-4374-9283-739182077BB1}" destId="{348A5F24-34C0-445A-83A8-CA8081EDCAF5}" srcOrd="0" destOrd="0" parTransId="{3BF0EB12-CDC8-4BE2-9B75-6C4894BD829B}" sibTransId="{1C38108E-D260-403B-A58C-80350DA9A76F}"/>
    <dgm:cxn modelId="{BC205F10-EF64-4979-95D5-7E301CCD2405}" type="presOf" srcId="{824FE227-1A6A-404B-80C3-183FD3291359}" destId="{F8CC2F3F-5D95-458B-8935-3C218322946A}" srcOrd="0" destOrd="3" presId="urn:microsoft.com/office/officeart/2018/5/layout/CenteredIconLabelDescriptionList"/>
    <dgm:cxn modelId="{A4036312-B21D-469E-8365-1546782ED750}" srcId="{231BCE31-B1B7-45B9-A3E8-0705D5AAF5DA}" destId="{1A2A1D3D-C444-4EDE-AC0F-33C9814C6CAB}" srcOrd="3" destOrd="0" parTransId="{D5A0972F-52B5-452B-AD51-05DE54D89E79}" sibTransId="{49E270E4-8FD4-4924-9960-8A914EEFA955}"/>
    <dgm:cxn modelId="{0BFCF61F-A7A0-4E79-A890-9E90E3F57B18}" srcId="{1ADAB578-EF51-47EB-9929-7EAC4B5F47E7}" destId="{F141EEC2-C694-42BC-A736-96A204CF32F4}" srcOrd="2" destOrd="0" parTransId="{E20DCF11-8736-4114-912B-070FEB964371}" sibTransId="{FD36B41B-1902-4904-9A9C-F01AC3774A03}"/>
    <dgm:cxn modelId="{2AE1AB20-7988-4885-8E7E-783BB1D66E78}" type="presOf" srcId="{1ADAB578-EF51-47EB-9929-7EAC4B5F47E7}" destId="{36D24311-98C3-4666-820D-F0805DF1EE60}" srcOrd="0" destOrd="0" presId="urn:microsoft.com/office/officeart/2018/5/layout/CenteredIconLabelDescriptionList"/>
    <dgm:cxn modelId="{CF14B426-0E54-4AAB-9639-DA625C8BFBC1}" type="presOf" srcId="{489F64A0-986F-4136-93CC-45ABB7A1ACC1}" destId="{102556E3-0C1B-4132-AFC8-B461F39A104C}" srcOrd="0" destOrd="1" presId="urn:microsoft.com/office/officeart/2018/5/layout/CenteredIconLabelDescriptionList"/>
    <dgm:cxn modelId="{B9DD2737-F6A2-4F71-AE23-D67555411B6D}" srcId="{94DC7AC9-CCC5-4374-9283-739182077BB1}" destId="{231BCE31-B1B7-45B9-A3E8-0705D5AAF5DA}" srcOrd="1" destOrd="0" parTransId="{3484F29F-9E8A-481B-9AA1-BB04175658E1}" sibTransId="{C4E7A3E9-0CA3-4F47-9E9A-3E0DA8169E3B}"/>
    <dgm:cxn modelId="{38A40939-D158-4264-B8E1-DAD6E424AF12}" srcId="{FFCF8C11-B6A7-45EA-A95E-50C097E6B7EE}" destId="{D1844A26-F3B7-449D-AD9C-85FFFE48A47C}" srcOrd="4" destOrd="0" parTransId="{BFAE534B-95B3-4149-8C7C-D8D9C2FC8974}" sibTransId="{B4596B8F-8DF5-4DB3-818F-0343528C1271}"/>
    <dgm:cxn modelId="{9277AC5E-5E86-4AB9-93C3-A022EF28126D}" srcId="{FFCF8C11-B6A7-45EA-A95E-50C097E6B7EE}" destId="{D9E2D3D4-E6DA-4A45-A05A-BA1B83DE0E2D}" srcOrd="2" destOrd="0" parTransId="{4530444A-5722-4BB8-98C2-81FBCA6D4C31}" sibTransId="{88DA2BA9-DE1E-41AE-821E-E8028CFA78CD}"/>
    <dgm:cxn modelId="{2D88795F-2780-431F-BD67-C43F633D484F}" srcId="{231BCE31-B1B7-45B9-A3E8-0705D5AAF5DA}" destId="{0AD309A8-2BC4-4CE5-8B76-651FB6A1BBC3}" srcOrd="2" destOrd="0" parTransId="{9982BDCF-529F-4B7B-AB37-187B8DD1D894}" sibTransId="{C7BC7AE6-71AF-4286-A576-D65679E210DC}"/>
    <dgm:cxn modelId="{49B8C141-A9EB-4946-8EC1-AC3F1F0C7D20}" type="presOf" srcId="{B03EEDA4-AFAA-49F9-AC8C-8A8497345B17}" destId="{88270138-2EE9-4FD8-962D-1485B5011762}" srcOrd="0" destOrd="2" presId="urn:microsoft.com/office/officeart/2018/5/layout/CenteredIconLabelDescriptionList"/>
    <dgm:cxn modelId="{3BA11743-0624-48DE-8975-BDFFC103ED02}" srcId="{FFCF8C11-B6A7-45EA-A95E-50C097E6B7EE}" destId="{BC0EDFC9-3BD0-45BE-B971-01DD17F80255}" srcOrd="0" destOrd="0" parTransId="{6D830F54-83BC-4697-934F-28A29512002A}" sibTransId="{5F8A0E91-6166-4636-B420-ADF879A1C362}"/>
    <dgm:cxn modelId="{A0B1F964-2B91-47D0-B5D2-F8C2B73C260F}" type="presOf" srcId="{231BCE31-B1B7-45B9-A3E8-0705D5AAF5DA}" destId="{35EAB603-E39D-45F7-93BE-8A8E002DA5F4}" srcOrd="0" destOrd="0" presId="urn:microsoft.com/office/officeart/2018/5/layout/CenteredIconLabelDescriptionList"/>
    <dgm:cxn modelId="{6EBB0548-AEFF-4AC9-A219-C848A425B53F}" srcId="{348A5F24-34C0-445A-83A8-CA8081EDCAF5}" destId="{BB0E475E-736E-4E08-B945-739191DE2741}" srcOrd="0" destOrd="0" parTransId="{8ECB201D-C1B2-46BA-A4A8-08B4287DB3E1}" sibTransId="{F10CCD7B-F42E-4BAD-91BB-B781D2F1CA96}"/>
    <dgm:cxn modelId="{8471506A-DEF5-43BA-A6B0-134414E6F740}" type="presOf" srcId="{E03B5982-3928-4E0D-8971-D68F8497796C}" destId="{88270138-2EE9-4FD8-962D-1485B5011762}" srcOrd="0" destOrd="4" presId="urn:microsoft.com/office/officeart/2018/5/layout/CenteredIconLabelDescriptionList"/>
    <dgm:cxn modelId="{6446406D-9DDF-4959-A215-F02782458A78}" type="presOf" srcId="{F141EEC2-C694-42BC-A736-96A204CF32F4}" destId="{102556E3-0C1B-4132-AFC8-B461F39A104C}" srcOrd="0" destOrd="2" presId="urn:microsoft.com/office/officeart/2018/5/layout/CenteredIconLabelDescriptionList"/>
    <dgm:cxn modelId="{ABA0174E-4C1C-4EBC-91CE-046F4019C853}" type="presOf" srcId="{BC0EDFC9-3BD0-45BE-B971-01DD17F80255}" destId="{F8CC2F3F-5D95-458B-8935-3C218322946A}" srcOrd="0" destOrd="0" presId="urn:microsoft.com/office/officeart/2018/5/layout/CenteredIconLabelDescriptionList"/>
    <dgm:cxn modelId="{69F0964F-079C-437B-9AEC-C3415A1B9923}" type="presOf" srcId="{23CB6559-6EB8-409B-A4E8-16FC50CADCD3}" destId="{FE702811-17F6-4E87-A3AB-72292072116F}" srcOrd="0" destOrd="1" presId="urn:microsoft.com/office/officeart/2018/5/layout/CenteredIconLabelDescriptionList"/>
    <dgm:cxn modelId="{89578551-11A8-4365-B23F-DEA2F2857527}" type="presOf" srcId="{9FCC7994-62CF-4F5F-9E04-ED6EA8C91B29}" destId="{88270138-2EE9-4FD8-962D-1485B5011762}" srcOrd="0" destOrd="3" presId="urn:microsoft.com/office/officeart/2018/5/layout/CenteredIconLabelDescriptionList"/>
    <dgm:cxn modelId="{5F809172-5EA1-4794-A711-43BD566E5533}" type="presOf" srcId="{D9E2D3D4-E6DA-4A45-A05A-BA1B83DE0E2D}" destId="{F8CC2F3F-5D95-458B-8935-3C218322946A}" srcOrd="0" destOrd="2" presId="urn:microsoft.com/office/officeart/2018/5/layout/CenteredIconLabelDescriptionList"/>
    <dgm:cxn modelId="{85FF455A-CDC5-4E6D-9A41-0C39BE3CC187}" type="presOf" srcId="{5777326B-0881-4FFD-A1A1-ED0EED542162}" destId="{102556E3-0C1B-4132-AFC8-B461F39A104C}" srcOrd="0" destOrd="3" presId="urn:microsoft.com/office/officeart/2018/5/layout/CenteredIconLabelDescriptionList"/>
    <dgm:cxn modelId="{5233BC84-D7D0-44DA-9821-503E6FD30CC7}" type="presOf" srcId="{FFCF8C11-B6A7-45EA-A95E-50C097E6B7EE}" destId="{43444BCA-D521-4CA0-8570-29CEE8874636}" srcOrd="0" destOrd="0" presId="urn:microsoft.com/office/officeart/2018/5/layout/CenteredIconLabelDescriptionList"/>
    <dgm:cxn modelId="{FD29058D-48C1-463C-A62F-664DDF4551AE}" srcId="{FFCF8C11-B6A7-45EA-A95E-50C097E6B7EE}" destId="{824FE227-1A6A-404B-80C3-183FD3291359}" srcOrd="3" destOrd="0" parTransId="{72F01AE1-1662-4084-81E8-62BA014529B9}" sibTransId="{75C486B4-F12B-4C5D-8065-7485F8CAAEB2}"/>
    <dgm:cxn modelId="{A4AE7290-360C-4D4D-BBC4-04C435D0F90B}" type="presOf" srcId="{D1844A26-F3B7-449D-AD9C-85FFFE48A47C}" destId="{F8CC2F3F-5D95-458B-8935-3C218322946A}" srcOrd="0" destOrd="4" presId="urn:microsoft.com/office/officeart/2018/5/layout/CenteredIconLabelDescriptionList"/>
    <dgm:cxn modelId="{7C691C93-E949-4FD4-A83A-D897807E4231}" srcId="{1ADAB578-EF51-47EB-9929-7EAC4B5F47E7}" destId="{036CF7E8-EE75-4B05-BC50-12D88E4146FC}" srcOrd="0" destOrd="0" parTransId="{4481DB3A-5D37-4436-871E-9A2A627A5343}" sibTransId="{2DA13403-9BD0-49D4-87C8-283AF2DE93E6}"/>
    <dgm:cxn modelId="{3F620E95-E519-426C-8C72-A3A11972EAFA}" srcId="{94DC7AC9-CCC5-4374-9283-739182077BB1}" destId="{1ADAB578-EF51-47EB-9929-7EAC4B5F47E7}" srcOrd="2" destOrd="0" parTransId="{68242546-64DF-4362-8E8F-9EC0E4AF9A32}" sibTransId="{9CF83068-9CFA-4201-AA9E-996DB0CDA9A2}"/>
    <dgm:cxn modelId="{D9707E97-17FF-4F69-BEBE-2C81F00B62FA}" srcId="{231BCE31-B1B7-45B9-A3E8-0705D5AAF5DA}" destId="{D313089C-E009-4008-A21E-A0280AB71D78}" srcOrd="0" destOrd="0" parTransId="{9E1B265B-BA1B-43DA-BF06-C14B13819469}" sibTransId="{292ACB21-AB83-43F9-ACCE-AE71E449A703}"/>
    <dgm:cxn modelId="{C4E70698-7C87-438B-8F2C-2CB1E24A44C1}" type="presOf" srcId="{915259E6-9E44-4995-9463-580B4AB56BC8}" destId="{F8CC2F3F-5D95-458B-8935-3C218322946A}" srcOrd="0" destOrd="1" presId="urn:microsoft.com/office/officeart/2018/5/layout/CenteredIconLabelDescriptionList"/>
    <dgm:cxn modelId="{1F1B78A1-2535-4613-A5F9-2C551A072225}" srcId="{231BCE31-B1B7-45B9-A3E8-0705D5AAF5DA}" destId="{23CB6559-6EB8-409B-A4E8-16FC50CADCD3}" srcOrd="1" destOrd="0" parTransId="{EC71D352-260E-45A1-88CD-06D483FCB484}" sibTransId="{151426DC-0CA0-467E-A6F6-B90B2462CF27}"/>
    <dgm:cxn modelId="{022AE5A8-BE5B-4027-9EDE-C6EBCB7067B4}" srcId="{1ADAB578-EF51-47EB-9929-7EAC4B5F47E7}" destId="{5777326B-0881-4FFD-A1A1-ED0EED542162}" srcOrd="3" destOrd="0" parTransId="{282BADDE-AF56-4163-B366-DFCB26B5185A}" sibTransId="{75EFFC6A-D808-41BA-8856-64304C87A1B5}"/>
    <dgm:cxn modelId="{EA4089AF-FC3F-48E7-A643-56F3D811F193}" type="presOf" srcId="{348A5F24-34C0-445A-83A8-CA8081EDCAF5}" destId="{320B0965-3E3B-42A7-ABE3-0253B7CFDA74}" srcOrd="0" destOrd="0" presId="urn:microsoft.com/office/officeart/2018/5/layout/CenteredIconLabelDescriptionList"/>
    <dgm:cxn modelId="{7FBEA6B2-846E-405E-8523-4107052814A7}" type="presOf" srcId="{57740137-AA86-4F86-9E3C-D845F4B696BB}" destId="{88270138-2EE9-4FD8-962D-1485B5011762}" srcOrd="0" destOrd="1" presId="urn:microsoft.com/office/officeart/2018/5/layout/CenteredIconLabelDescriptionList"/>
    <dgm:cxn modelId="{AEAD2CC2-1CBE-43C0-A365-99994E81E6ED}" type="presOf" srcId="{1A2A1D3D-C444-4EDE-AC0F-33C9814C6CAB}" destId="{FE702811-17F6-4E87-A3AB-72292072116F}" srcOrd="0" destOrd="3" presId="urn:microsoft.com/office/officeart/2018/5/layout/CenteredIconLabelDescriptionList"/>
    <dgm:cxn modelId="{1C00D3CE-4ECA-461D-B6C6-7DBD606D8995}" type="presOf" srcId="{D313089C-E009-4008-A21E-A0280AB71D78}" destId="{FE702811-17F6-4E87-A3AB-72292072116F}" srcOrd="0" destOrd="0" presId="urn:microsoft.com/office/officeart/2018/5/layout/CenteredIconLabelDescriptionList"/>
    <dgm:cxn modelId="{E139BED4-BC42-49E6-A7B2-EBBDC18BBB2C}" srcId="{348A5F24-34C0-445A-83A8-CA8081EDCAF5}" destId="{57740137-AA86-4F86-9E3C-D845F4B696BB}" srcOrd="1" destOrd="0" parTransId="{BF7FBA75-C8F2-4874-9175-21DBBAB2ED2A}" sibTransId="{7F59841F-E1D7-464D-8B5F-AB43397C2564}"/>
    <dgm:cxn modelId="{BA0E7FD9-7B83-45FB-A048-1359F238B59D}" srcId="{348A5F24-34C0-445A-83A8-CA8081EDCAF5}" destId="{9FCC7994-62CF-4F5F-9E04-ED6EA8C91B29}" srcOrd="3" destOrd="0" parTransId="{0E322DC5-BF7B-46AC-8C09-1F95590A0C78}" sibTransId="{2C7B57D4-C830-4352-AE3F-F268F61A1EE8}"/>
    <dgm:cxn modelId="{FF39EBD9-6F23-4697-9150-E3E5E0353333}" srcId="{348A5F24-34C0-445A-83A8-CA8081EDCAF5}" destId="{B03EEDA4-AFAA-49F9-AC8C-8A8497345B17}" srcOrd="2" destOrd="0" parTransId="{539B8C7E-5BAA-425D-A1D1-0C5AD738065C}" sibTransId="{3378CCA8-DC37-4C55-A9CB-C58CA69168ED}"/>
    <dgm:cxn modelId="{18A170DC-9BA1-4756-AEB8-DEECC9D353F3}" srcId="{348A5F24-34C0-445A-83A8-CA8081EDCAF5}" destId="{E03B5982-3928-4E0D-8971-D68F8497796C}" srcOrd="4" destOrd="0" parTransId="{E3F0D4DB-909C-4FF9-AAD7-719C7132925F}" sibTransId="{37A80A9B-8678-4BE9-85D7-D011EE1187EC}"/>
    <dgm:cxn modelId="{403212DD-CF08-4C1C-972A-0987E1F52B43}" srcId="{94DC7AC9-CCC5-4374-9283-739182077BB1}" destId="{FFCF8C11-B6A7-45EA-A95E-50C097E6B7EE}" srcOrd="3" destOrd="0" parTransId="{64924467-20B0-4974-B902-F35CF9B0AD75}" sibTransId="{697F7352-BF7D-4E6B-96C7-A5E1C8D1F3DD}"/>
    <dgm:cxn modelId="{9D0D0BEA-0B36-4989-BD22-552908BDD27F}" type="presOf" srcId="{0AD309A8-2BC4-4CE5-8B76-651FB6A1BBC3}" destId="{FE702811-17F6-4E87-A3AB-72292072116F}" srcOrd="0" destOrd="2" presId="urn:microsoft.com/office/officeart/2018/5/layout/CenteredIconLabelDescriptionList"/>
    <dgm:cxn modelId="{41D835EA-569A-4A36-866B-0C04FE70EA16}" srcId="{1ADAB578-EF51-47EB-9929-7EAC4B5F47E7}" destId="{489F64A0-986F-4136-93CC-45ABB7A1ACC1}" srcOrd="1" destOrd="0" parTransId="{AF75EA92-EEF6-46A6-8DFC-A4B8BBF295D1}" sibTransId="{ED66EF24-9457-4E2C-B16A-5FF8CDD20772}"/>
    <dgm:cxn modelId="{83E842EF-70B6-4729-B9D1-6B3E5CE720A0}" type="presOf" srcId="{94DC7AC9-CCC5-4374-9283-739182077BB1}" destId="{F813B6AE-AB07-4830-8EAD-24E84C98FF81}" srcOrd="0" destOrd="0" presId="urn:microsoft.com/office/officeart/2018/5/layout/CenteredIconLabelDescriptionList"/>
    <dgm:cxn modelId="{196632F6-C127-4380-BC7D-8963F4ED3E89}" type="presOf" srcId="{036CF7E8-EE75-4B05-BC50-12D88E4146FC}" destId="{102556E3-0C1B-4132-AFC8-B461F39A104C}" srcOrd="0" destOrd="0" presId="urn:microsoft.com/office/officeart/2018/5/layout/CenteredIconLabelDescriptionList"/>
    <dgm:cxn modelId="{26BB5AFD-874B-4077-99A7-F5C48E8E8DC8}" type="presOf" srcId="{BB0E475E-736E-4E08-B945-739191DE2741}" destId="{88270138-2EE9-4FD8-962D-1485B5011762}" srcOrd="0" destOrd="0" presId="urn:microsoft.com/office/officeart/2018/5/layout/CenteredIconLabelDescriptionList"/>
    <dgm:cxn modelId="{B69253D1-26CB-4C64-AB2B-6246F3811772}" type="presParOf" srcId="{F813B6AE-AB07-4830-8EAD-24E84C98FF81}" destId="{50572D68-AD35-4847-B1D0-8EF2F51F3AF3}" srcOrd="0" destOrd="0" presId="urn:microsoft.com/office/officeart/2018/5/layout/CenteredIconLabelDescriptionList"/>
    <dgm:cxn modelId="{C0B0A310-8343-4FB6-9855-FA1A042D5973}" type="presParOf" srcId="{50572D68-AD35-4847-B1D0-8EF2F51F3AF3}" destId="{4179223C-6EC0-4D88-A2CD-91910855A097}" srcOrd="0" destOrd="0" presId="urn:microsoft.com/office/officeart/2018/5/layout/CenteredIconLabelDescriptionList"/>
    <dgm:cxn modelId="{3B16CA34-A891-430D-A687-A00C32A86CE0}" type="presParOf" srcId="{50572D68-AD35-4847-B1D0-8EF2F51F3AF3}" destId="{E4D4DE0D-BD3D-452C-91E2-72C62B72B1DB}" srcOrd="1" destOrd="0" presId="urn:microsoft.com/office/officeart/2018/5/layout/CenteredIconLabelDescriptionList"/>
    <dgm:cxn modelId="{9BCA4F87-1039-4306-B374-487C1CBBE04A}" type="presParOf" srcId="{50572D68-AD35-4847-B1D0-8EF2F51F3AF3}" destId="{320B0965-3E3B-42A7-ABE3-0253B7CFDA74}" srcOrd="2" destOrd="0" presId="urn:microsoft.com/office/officeart/2018/5/layout/CenteredIconLabelDescriptionList"/>
    <dgm:cxn modelId="{A71BFA37-56D1-4B33-899B-1D5E7C0861E1}" type="presParOf" srcId="{50572D68-AD35-4847-B1D0-8EF2F51F3AF3}" destId="{4680F44D-76D8-4D87-8790-FC904732216A}" srcOrd="3" destOrd="0" presId="urn:microsoft.com/office/officeart/2018/5/layout/CenteredIconLabelDescriptionList"/>
    <dgm:cxn modelId="{8602D9F4-1AA2-4D69-94BC-40E034CDA6EC}" type="presParOf" srcId="{50572D68-AD35-4847-B1D0-8EF2F51F3AF3}" destId="{88270138-2EE9-4FD8-962D-1485B5011762}" srcOrd="4" destOrd="0" presId="urn:microsoft.com/office/officeart/2018/5/layout/CenteredIconLabelDescriptionList"/>
    <dgm:cxn modelId="{035D0488-7F13-4EFB-96C1-128C13CEA52F}" type="presParOf" srcId="{F813B6AE-AB07-4830-8EAD-24E84C98FF81}" destId="{34B0FDB4-9084-46D5-A10F-F8A28888739E}" srcOrd="1" destOrd="0" presId="urn:microsoft.com/office/officeart/2018/5/layout/CenteredIconLabelDescriptionList"/>
    <dgm:cxn modelId="{78EBAF8D-1C06-4571-8CAB-5416C105AB61}" type="presParOf" srcId="{F813B6AE-AB07-4830-8EAD-24E84C98FF81}" destId="{8BB8B5F1-95C6-442F-B312-8286DA79F10D}" srcOrd="2" destOrd="0" presId="urn:microsoft.com/office/officeart/2018/5/layout/CenteredIconLabelDescriptionList"/>
    <dgm:cxn modelId="{BE16C7C0-D8B4-4619-B991-00C299E4D1B5}" type="presParOf" srcId="{8BB8B5F1-95C6-442F-B312-8286DA79F10D}" destId="{A75B4E8A-C9B0-4B0B-ABE8-90C415811148}" srcOrd="0" destOrd="0" presId="urn:microsoft.com/office/officeart/2018/5/layout/CenteredIconLabelDescriptionList"/>
    <dgm:cxn modelId="{F91EC3EF-0080-4A73-850F-36CBE27DAC9C}" type="presParOf" srcId="{8BB8B5F1-95C6-442F-B312-8286DA79F10D}" destId="{6D7915E3-1633-4143-AB4B-8615D3F086D7}" srcOrd="1" destOrd="0" presId="urn:microsoft.com/office/officeart/2018/5/layout/CenteredIconLabelDescriptionList"/>
    <dgm:cxn modelId="{40260034-261F-4936-9A4D-062A8C15049D}" type="presParOf" srcId="{8BB8B5F1-95C6-442F-B312-8286DA79F10D}" destId="{35EAB603-E39D-45F7-93BE-8A8E002DA5F4}" srcOrd="2" destOrd="0" presId="urn:microsoft.com/office/officeart/2018/5/layout/CenteredIconLabelDescriptionList"/>
    <dgm:cxn modelId="{589CA00C-B4C2-4043-91C3-2A9594B3EACC}" type="presParOf" srcId="{8BB8B5F1-95C6-442F-B312-8286DA79F10D}" destId="{CB28165A-C3C0-4FAB-947E-01B3F1A3FD3F}" srcOrd="3" destOrd="0" presId="urn:microsoft.com/office/officeart/2018/5/layout/CenteredIconLabelDescriptionList"/>
    <dgm:cxn modelId="{18F6CDEE-CD2A-4C64-97BC-24ED9E235C73}" type="presParOf" srcId="{8BB8B5F1-95C6-442F-B312-8286DA79F10D}" destId="{FE702811-17F6-4E87-A3AB-72292072116F}" srcOrd="4" destOrd="0" presId="urn:microsoft.com/office/officeart/2018/5/layout/CenteredIconLabelDescriptionList"/>
    <dgm:cxn modelId="{315231F3-2192-492C-8AFE-93ACE4BFCB95}" type="presParOf" srcId="{F813B6AE-AB07-4830-8EAD-24E84C98FF81}" destId="{1744E5CB-FFE7-42A1-A748-02BB27BC0169}" srcOrd="3" destOrd="0" presId="urn:microsoft.com/office/officeart/2018/5/layout/CenteredIconLabelDescriptionList"/>
    <dgm:cxn modelId="{FEB8BD3D-9B6F-4E02-8AEC-1838F85485D8}" type="presParOf" srcId="{F813B6AE-AB07-4830-8EAD-24E84C98FF81}" destId="{427A852C-43DB-4954-94D8-1E54A2ACDE81}" srcOrd="4" destOrd="0" presId="urn:microsoft.com/office/officeart/2018/5/layout/CenteredIconLabelDescriptionList"/>
    <dgm:cxn modelId="{7061BE93-70E0-44CF-AD9B-2741542C6141}" type="presParOf" srcId="{427A852C-43DB-4954-94D8-1E54A2ACDE81}" destId="{48CF4FE6-8167-44CE-B823-4A225434BED8}" srcOrd="0" destOrd="0" presId="urn:microsoft.com/office/officeart/2018/5/layout/CenteredIconLabelDescriptionList"/>
    <dgm:cxn modelId="{08BA3EFF-E26E-4BB2-BE49-0E1F007B0ED4}" type="presParOf" srcId="{427A852C-43DB-4954-94D8-1E54A2ACDE81}" destId="{17AF2C0D-ADA7-462B-A3E1-59D2981E62F5}" srcOrd="1" destOrd="0" presId="urn:microsoft.com/office/officeart/2018/5/layout/CenteredIconLabelDescriptionList"/>
    <dgm:cxn modelId="{70E3FA5E-1633-4739-BEAD-8CAAEA945C47}" type="presParOf" srcId="{427A852C-43DB-4954-94D8-1E54A2ACDE81}" destId="{36D24311-98C3-4666-820D-F0805DF1EE60}" srcOrd="2" destOrd="0" presId="urn:microsoft.com/office/officeart/2018/5/layout/CenteredIconLabelDescriptionList"/>
    <dgm:cxn modelId="{BCBCB78A-F65D-4CC1-ACBE-F4DFE23FFADC}" type="presParOf" srcId="{427A852C-43DB-4954-94D8-1E54A2ACDE81}" destId="{861952B8-F574-4D58-98FF-6B813ED92D69}" srcOrd="3" destOrd="0" presId="urn:microsoft.com/office/officeart/2018/5/layout/CenteredIconLabelDescriptionList"/>
    <dgm:cxn modelId="{37C49E3D-2C81-4C7A-8B22-68854A2DDEB9}" type="presParOf" srcId="{427A852C-43DB-4954-94D8-1E54A2ACDE81}" destId="{102556E3-0C1B-4132-AFC8-B461F39A104C}" srcOrd="4" destOrd="0" presId="urn:microsoft.com/office/officeart/2018/5/layout/CenteredIconLabelDescriptionList"/>
    <dgm:cxn modelId="{2E247502-B9B5-4A5B-ABD5-754713B5DD47}" type="presParOf" srcId="{F813B6AE-AB07-4830-8EAD-24E84C98FF81}" destId="{C9D44432-624B-4B16-B9F2-CA58F4B95ED2}" srcOrd="5" destOrd="0" presId="urn:microsoft.com/office/officeart/2018/5/layout/CenteredIconLabelDescriptionList"/>
    <dgm:cxn modelId="{E428B661-60E4-4887-B277-E3BF767CCA4E}" type="presParOf" srcId="{F813B6AE-AB07-4830-8EAD-24E84C98FF81}" destId="{F0286B22-3DD4-4449-8983-AE6D23CD0740}" srcOrd="6" destOrd="0" presId="urn:microsoft.com/office/officeart/2018/5/layout/CenteredIconLabelDescriptionList"/>
    <dgm:cxn modelId="{7F7E661C-AD1A-4C0E-81C2-1F1401E15DD1}" type="presParOf" srcId="{F0286B22-3DD4-4449-8983-AE6D23CD0740}" destId="{1BF9C5E0-5A89-42B5-8C73-366D40C2559C}" srcOrd="0" destOrd="0" presId="urn:microsoft.com/office/officeart/2018/5/layout/CenteredIconLabelDescriptionList"/>
    <dgm:cxn modelId="{4B3684EC-1C31-4384-AAF9-4D69255ECC05}" type="presParOf" srcId="{F0286B22-3DD4-4449-8983-AE6D23CD0740}" destId="{22C3C4C8-F80F-4404-BC78-35064AB5C71B}" srcOrd="1" destOrd="0" presId="urn:microsoft.com/office/officeart/2018/5/layout/CenteredIconLabelDescriptionList"/>
    <dgm:cxn modelId="{B83052F2-DC78-45BD-80C7-27AF78184C75}" type="presParOf" srcId="{F0286B22-3DD4-4449-8983-AE6D23CD0740}" destId="{43444BCA-D521-4CA0-8570-29CEE8874636}" srcOrd="2" destOrd="0" presId="urn:microsoft.com/office/officeart/2018/5/layout/CenteredIconLabelDescriptionList"/>
    <dgm:cxn modelId="{F75A1C29-2853-4832-8661-60003CA41C33}" type="presParOf" srcId="{F0286B22-3DD4-4449-8983-AE6D23CD0740}" destId="{D6FA8392-3808-49AD-BB7E-BDB15BB4C639}" srcOrd="3" destOrd="0" presId="urn:microsoft.com/office/officeart/2018/5/layout/CenteredIconLabelDescriptionList"/>
    <dgm:cxn modelId="{19DCD78D-3166-44FD-BF0B-EFC69FDDB0C1}" type="presParOf" srcId="{F0286B22-3DD4-4449-8983-AE6D23CD0740}" destId="{F8CC2F3F-5D95-458B-8935-3C218322946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50F3D-AE64-47BE-8D03-15A3305E070E}">
      <dsp:nvSpPr>
        <dsp:cNvPr id="0" name=""/>
        <dsp:cNvSpPr/>
      </dsp:nvSpPr>
      <dsp:spPr>
        <a:xfrm>
          <a:off x="0" y="15442"/>
          <a:ext cx="636293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tx1"/>
              </a:solidFill>
            </a:rPr>
            <a:t>Centré</a:t>
          </a:r>
          <a:r>
            <a:rPr lang="en-US" sz="2100" b="0" kern="1200" dirty="0">
              <a:solidFill>
                <a:schemeClr val="tx1"/>
              </a:solidFill>
            </a:rPr>
            <a:t> sur </a:t>
          </a:r>
          <a:r>
            <a:rPr lang="en-US" sz="2100" b="0" kern="1200" dirty="0" err="1">
              <a:solidFill>
                <a:schemeClr val="tx1"/>
              </a:solidFill>
            </a:rPr>
            <a:t>l'humain</a:t>
          </a:r>
          <a:endParaRPr lang="en-CA" sz="2100" kern="1200" dirty="0" err="1">
            <a:solidFill>
              <a:schemeClr val="tx1"/>
            </a:solidFill>
          </a:endParaRPr>
        </a:p>
      </dsp:txBody>
      <dsp:txXfrm>
        <a:off x="24588" y="40030"/>
        <a:ext cx="6313763" cy="454509"/>
      </dsp:txXfrm>
    </dsp:sp>
    <dsp:sp modelId="{91644F0C-18B3-42E1-855F-6E2CE8F50B6A}">
      <dsp:nvSpPr>
        <dsp:cNvPr id="0" name=""/>
        <dsp:cNvSpPr/>
      </dsp:nvSpPr>
      <dsp:spPr>
        <a:xfrm>
          <a:off x="0" y="519127"/>
          <a:ext cx="6362939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23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Les </a:t>
          </a:r>
          <a:r>
            <a:rPr lang="en-US" sz="1600" kern="1200" dirty="0" err="1">
              <a:solidFill>
                <a:schemeClr val="tx1"/>
              </a:solidFill>
            </a:rPr>
            <a:t>besoins</a:t>
          </a:r>
          <a:r>
            <a:rPr lang="en-US" sz="1600" kern="1200" dirty="0">
              <a:solidFill>
                <a:schemeClr val="tx1"/>
              </a:solidFill>
            </a:rPr>
            <a:t> et les </a:t>
          </a:r>
          <a:r>
            <a:rPr lang="en-US" sz="1600" kern="1200" dirty="0" err="1">
              <a:solidFill>
                <a:schemeClr val="tx1"/>
              </a:solidFill>
            </a:rPr>
            <a:t>valeurs</a:t>
          </a:r>
          <a:r>
            <a:rPr lang="en-US" sz="1600" kern="1200" dirty="0">
              <a:solidFill>
                <a:schemeClr val="tx1"/>
              </a:solidFill>
            </a:rPr>
            <a:t> de </a:t>
          </a:r>
          <a:r>
            <a:rPr lang="en-US" sz="1600" kern="1200" dirty="0" err="1">
              <a:solidFill>
                <a:schemeClr val="tx1"/>
              </a:solidFill>
            </a:rPr>
            <a:t>l'être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humain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sont</a:t>
          </a:r>
          <a:r>
            <a:rPr lang="en-US" sz="1600" kern="1200" dirty="0">
              <a:solidFill>
                <a:schemeClr val="tx1"/>
              </a:solidFill>
            </a:rPr>
            <a:t> au premier plan </a:t>
          </a:r>
          <a:r>
            <a:rPr lang="en-US" sz="1600" kern="1200" dirty="0" err="1">
              <a:solidFill>
                <a:schemeClr val="tx1"/>
              </a:solidFill>
            </a:rPr>
            <a:t>lorsqu'il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s'agit</a:t>
          </a:r>
          <a:r>
            <a:rPr lang="en-US" sz="1600" kern="1200" dirty="0">
              <a:solidFill>
                <a:schemeClr val="tx1"/>
              </a:solidFill>
            </a:rPr>
            <a:t> de </a:t>
          </a:r>
          <a:r>
            <a:rPr lang="en-US" sz="1600" kern="1200" dirty="0" err="1">
              <a:solidFill>
                <a:schemeClr val="tx1"/>
              </a:solidFill>
            </a:rPr>
            <a:t>décider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où</a:t>
          </a:r>
          <a:r>
            <a:rPr lang="en-US" sz="1600" kern="1200" dirty="0">
              <a:solidFill>
                <a:schemeClr val="tx1"/>
              </a:solidFill>
            </a:rPr>
            <a:t> nous </a:t>
          </a:r>
          <a:r>
            <a:rPr lang="en-US" sz="1600" kern="1200" dirty="0" err="1">
              <a:solidFill>
                <a:schemeClr val="tx1"/>
              </a:solidFill>
            </a:rPr>
            <a:t>adoptons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l'IA</a:t>
          </a:r>
          <a:r>
            <a:rPr lang="en-US" sz="1600" kern="1200" dirty="0">
              <a:solidFill>
                <a:schemeClr val="tx1"/>
              </a:solidFill>
            </a:rPr>
            <a:t> et comment nous </a:t>
          </a:r>
          <a:r>
            <a:rPr lang="en-US" sz="1600" kern="1200" dirty="0" err="1">
              <a:solidFill>
                <a:schemeClr val="tx1"/>
              </a:solidFill>
            </a:rPr>
            <a:t>l'intégrons</a:t>
          </a:r>
          <a:r>
            <a:rPr lang="en-US" sz="1600" kern="1200" dirty="0">
              <a:solidFill>
                <a:schemeClr val="tx1"/>
              </a:solidFill>
            </a:rPr>
            <a:t> dans </a:t>
          </a:r>
          <a:r>
            <a:rPr lang="en-US" sz="1600" kern="1200" dirty="0" err="1">
              <a:solidFill>
                <a:schemeClr val="tx1"/>
              </a:solidFill>
            </a:rPr>
            <a:t>notre</a:t>
          </a:r>
          <a:r>
            <a:rPr lang="en-US" sz="1600" kern="1200" dirty="0">
              <a:solidFill>
                <a:schemeClr val="tx1"/>
              </a:solidFill>
            </a:rPr>
            <a:t> travail. </a:t>
          </a:r>
          <a:r>
            <a:rPr lang="en-US" sz="1600" kern="1200" dirty="0" err="1">
              <a:solidFill>
                <a:schemeClr val="tx1"/>
              </a:solidFill>
            </a:rPr>
            <a:t>Ces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besoins</a:t>
          </a:r>
          <a:r>
            <a:rPr lang="en-US" sz="1600" kern="1200" dirty="0">
              <a:solidFill>
                <a:schemeClr val="tx1"/>
              </a:solidFill>
            </a:rPr>
            <a:t> et </a:t>
          </a:r>
          <a:r>
            <a:rPr lang="en-US" sz="1600" kern="1200" dirty="0" err="1">
              <a:solidFill>
                <a:schemeClr val="tx1"/>
              </a:solidFill>
            </a:rPr>
            <a:t>valeurs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reflètent</a:t>
          </a:r>
          <a:r>
            <a:rPr lang="en-US" sz="1600" kern="1200" dirty="0">
              <a:solidFill>
                <a:schemeClr val="tx1"/>
              </a:solidFill>
            </a:rPr>
            <a:t> la </a:t>
          </a:r>
          <a:r>
            <a:rPr lang="en-US" sz="1600" kern="1200" dirty="0" err="1">
              <a:solidFill>
                <a:schemeClr val="tx1"/>
              </a:solidFill>
            </a:rPr>
            <a:t>diversité</a:t>
          </a:r>
          <a:r>
            <a:rPr lang="en-US" sz="1600" kern="1200" dirty="0">
              <a:solidFill>
                <a:schemeClr val="tx1"/>
              </a:solidFill>
            </a:rPr>
            <a:t> des </a:t>
          </a:r>
          <a:r>
            <a:rPr lang="en-US" sz="1600" kern="1200" dirty="0" err="1">
              <a:solidFill>
                <a:schemeClr val="tx1"/>
              </a:solidFill>
            </a:rPr>
            <a:t>utilisateurs</a:t>
          </a:r>
          <a:r>
            <a:rPr lang="en-US" sz="1600" kern="1200" dirty="0">
              <a:solidFill>
                <a:schemeClr val="tx1"/>
              </a:solidFill>
            </a:rPr>
            <a:t> et des fonctionnaires. </a:t>
          </a:r>
          <a:r>
            <a:rPr lang="en-US" sz="1600" kern="120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CA" sz="1600" kern="1200" dirty="0">
            <a:solidFill>
              <a:schemeClr val="tx1"/>
            </a:solidFill>
          </a:endParaRPr>
        </a:p>
      </dsp:txBody>
      <dsp:txXfrm>
        <a:off x="0" y="519127"/>
        <a:ext cx="6362939" cy="956340"/>
      </dsp:txXfrm>
    </dsp:sp>
    <dsp:sp modelId="{6F46365D-A8E9-4E11-8F93-E5DACDF1C376}">
      <dsp:nvSpPr>
        <dsp:cNvPr id="0" name=""/>
        <dsp:cNvSpPr/>
      </dsp:nvSpPr>
      <dsp:spPr>
        <a:xfrm>
          <a:off x="0" y="1475467"/>
          <a:ext cx="636293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tx1"/>
              </a:solidFill>
              <a:latin typeface="Calibri Light" panose="020F0302020204030204"/>
            </a:rPr>
            <a:t>Collaboratif</a:t>
          </a:r>
          <a:endParaRPr lang="en-CA" sz="2100" kern="1200" dirty="0" err="1">
            <a:solidFill>
              <a:schemeClr val="tx1"/>
            </a:solidFill>
          </a:endParaRPr>
        </a:p>
      </dsp:txBody>
      <dsp:txXfrm>
        <a:off x="24588" y="1500055"/>
        <a:ext cx="6313763" cy="454509"/>
      </dsp:txXfrm>
    </dsp:sp>
    <dsp:sp modelId="{22E467B1-EAEA-45C0-ABF5-6797CFF7D168}">
      <dsp:nvSpPr>
        <dsp:cNvPr id="0" name=""/>
        <dsp:cNvSpPr/>
      </dsp:nvSpPr>
      <dsp:spPr>
        <a:xfrm>
          <a:off x="0" y="1979152"/>
          <a:ext cx="6362939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23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Nous </a:t>
          </a:r>
          <a:r>
            <a:rPr lang="en-US" sz="1600" kern="1200" dirty="0" err="1">
              <a:solidFill>
                <a:schemeClr val="tx1"/>
              </a:solidFill>
            </a:rPr>
            <a:t>collaborons</a:t>
          </a:r>
          <a:r>
            <a:rPr lang="en-US" sz="1600" kern="1200" dirty="0">
              <a:solidFill>
                <a:schemeClr val="tx1"/>
              </a:solidFill>
            </a:rPr>
            <a:t> à </a:t>
          </a:r>
          <a:r>
            <a:rPr lang="en-US" sz="1600" kern="1200" dirty="0" err="1">
              <a:solidFill>
                <a:schemeClr val="tx1"/>
              </a:solidFill>
            </a:rPr>
            <a:t>l'adoption</a:t>
          </a:r>
          <a:r>
            <a:rPr lang="en-US" sz="1600" kern="1200" dirty="0">
              <a:solidFill>
                <a:schemeClr val="tx1"/>
              </a:solidFill>
            </a:rPr>
            <a:t> de </a:t>
          </a:r>
          <a:r>
            <a:rPr lang="en-US" sz="1600" kern="1200" dirty="0" err="1">
              <a:solidFill>
                <a:schemeClr val="tx1"/>
              </a:solidFill>
            </a:rPr>
            <a:t>l'IA</a:t>
          </a:r>
          <a:r>
            <a:rPr lang="en-US" sz="1600" kern="1200" dirty="0">
              <a:solidFill>
                <a:schemeClr val="tx1"/>
              </a:solidFill>
            </a:rPr>
            <a:t> avec des </a:t>
          </a:r>
          <a:r>
            <a:rPr lang="en-US" sz="1600" kern="1200" dirty="0" err="1">
              <a:solidFill>
                <a:schemeClr val="tx1"/>
              </a:solidFill>
            </a:rPr>
            <a:t>partenaires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autochtones</a:t>
          </a:r>
          <a:r>
            <a:rPr lang="en-US" sz="1600" kern="1200" dirty="0">
              <a:solidFill>
                <a:schemeClr val="tx1"/>
              </a:solidFill>
            </a:rPr>
            <a:t> et </a:t>
          </a:r>
          <a:r>
            <a:rPr lang="en-US" sz="1600" kern="1200" dirty="0" err="1">
              <a:solidFill>
                <a:schemeClr val="tx1"/>
              </a:solidFill>
            </a:rPr>
            <a:t>canadiens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d'autres</a:t>
          </a:r>
          <a:r>
            <a:rPr lang="en-US" sz="1600" kern="1200" dirty="0">
              <a:solidFill>
                <a:schemeClr val="tx1"/>
              </a:solidFill>
            </a:rPr>
            <a:t> administrations </a:t>
          </a:r>
          <a:r>
            <a:rPr lang="en-US" sz="1600" kern="1200" dirty="0" err="1">
              <a:solidFill>
                <a:schemeClr val="tx1"/>
              </a:solidFill>
            </a:rPr>
            <a:t>canadiennes</a:t>
          </a:r>
          <a:r>
            <a:rPr lang="en-US" sz="1600" kern="1200" dirty="0">
              <a:solidFill>
                <a:schemeClr val="tx1"/>
              </a:solidFill>
            </a:rPr>
            <a:t> et </a:t>
          </a:r>
          <a:r>
            <a:rPr lang="en-US" sz="1600" kern="1200" dirty="0" err="1">
              <a:solidFill>
                <a:schemeClr val="tx1"/>
              </a:solidFill>
            </a:rPr>
            <a:t>internationales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ainsi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qu'avec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nos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collègues</a:t>
          </a:r>
          <a:r>
            <a:rPr lang="en-US" sz="1600" kern="1200" dirty="0">
              <a:solidFill>
                <a:schemeClr val="tx1"/>
              </a:solidFill>
            </a:rPr>
            <a:t> du GC.</a:t>
          </a:r>
          <a:r>
            <a:rPr lang="en-US" sz="1600" kern="120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CA" sz="1600" kern="1200" dirty="0">
            <a:solidFill>
              <a:schemeClr val="tx1"/>
            </a:solidFill>
            <a:latin typeface="Calibri Light" panose="020F0302020204030204"/>
          </a:endParaRPr>
        </a:p>
      </dsp:txBody>
      <dsp:txXfrm>
        <a:off x="0" y="1979152"/>
        <a:ext cx="6362939" cy="738990"/>
      </dsp:txXfrm>
    </dsp:sp>
    <dsp:sp modelId="{3107335A-A691-4C08-B90D-51629F1509A9}">
      <dsp:nvSpPr>
        <dsp:cNvPr id="0" name=""/>
        <dsp:cNvSpPr/>
      </dsp:nvSpPr>
      <dsp:spPr>
        <a:xfrm>
          <a:off x="0" y="2718142"/>
          <a:ext cx="636293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tx1"/>
              </a:solidFill>
            </a:rPr>
            <a:t>Prêts</a:t>
          </a:r>
          <a:endParaRPr lang="en-CA" sz="2100" kern="1200" dirty="0" err="1">
            <a:solidFill>
              <a:schemeClr val="tx1"/>
            </a:solidFill>
          </a:endParaRPr>
        </a:p>
      </dsp:txBody>
      <dsp:txXfrm>
        <a:off x="24588" y="2742730"/>
        <a:ext cx="6313763" cy="454509"/>
      </dsp:txXfrm>
    </dsp:sp>
    <dsp:sp modelId="{79DD014C-6855-41B8-8B92-8411B48CFA51}">
      <dsp:nvSpPr>
        <dsp:cNvPr id="0" name=""/>
        <dsp:cNvSpPr/>
      </dsp:nvSpPr>
      <dsp:spPr>
        <a:xfrm>
          <a:off x="0" y="3221827"/>
          <a:ext cx="6362939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23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Nous </a:t>
          </a:r>
          <a:r>
            <a:rPr lang="en-US" sz="1600" kern="1200" dirty="0" err="1">
              <a:solidFill>
                <a:schemeClr val="tx1"/>
              </a:solidFill>
            </a:rPr>
            <a:t>disposons</a:t>
          </a:r>
          <a:r>
            <a:rPr lang="en-US" sz="1600" kern="1200" dirty="0">
              <a:solidFill>
                <a:schemeClr val="tx1"/>
              </a:solidFill>
            </a:rPr>
            <a:t> de </a:t>
          </a:r>
          <a:r>
            <a:rPr lang="en-US" sz="1600" kern="1200" dirty="0" err="1">
              <a:solidFill>
                <a:schemeClr val="tx1"/>
              </a:solidFill>
            </a:rPr>
            <a:t>l'infrastructure</a:t>
          </a:r>
          <a:r>
            <a:rPr lang="en-US" sz="1600" kern="1200" dirty="0">
              <a:solidFill>
                <a:schemeClr val="tx1"/>
              </a:solidFill>
            </a:rPr>
            <a:t>, des </a:t>
          </a:r>
          <a:r>
            <a:rPr lang="en-US" sz="1600" kern="1200" dirty="0" err="1">
              <a:solidFill>
                <a:schemeClr val="tx1"/>
              </a:solidFill>
            </a:rPr>
            <a:t>outils</a:t>
          </a:r>
          <a:r>
            <a:rPr lang="en-US" sz="1600" kern="1200" dirty="0">
              <a:solidFill>
                <a:schemeClr val="tx1"/>
              </a:solidFill>
            </a:rPr>
            <a:t> et des politiques </a:t>
          </a:r>
          <a:r>
            <a:rPr lang="en-US" sz="1600" kern="1200" dirty="0" err="1">
              <a:solidFill>
                <a:schemeClr val="tx1"/>
              </a:solidFill>
            </a:rPr>
            <a:t>nécessaires</a:t>
          </a:r>
          <a:r>
            <a:rPr lang="en-US" sz="1600" kern="1200" dirty="0">
              <a:solidFill>
                <a:schemeClr val="tx1"/>
              </a:solidFill>
            </a:rPr>
            <a:t> à </a:t>
          </a:r>
          <a:r>
            <a:rPr lang="en-US" sz="1600" kern="1200" dirty="0" err="1">
              <a:solidFill>
                <a:schemeClr val="tx1"/>
              </a:solidFill>
            </a:rPr>
            <a:t>une</a:t>
          </a:r>
          <a:r>
            <a:rPr lang="en-US" sz="1600" kern="1200" dirty="0">
              <a:solidFill>
                <a:schemeClr val="tx1"/>
              </a:solidFill>
            </a:rPr>
            <a:t> adoption </a:t>
          </a:r>
          <a:r>
            <a:rPr lang="en-US" sz="1600" kern="1200" dirty="0" err="1">
              <a:solidFill>
                <a:schemeClr val="tx1"/>
              </a:solidFill>
            </a:rPr>
            <a:t>sûre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sécurisée</a:t>
          </a:r>
          <a:r>
            <a:rPr lang="en-US" sz="1600" kern="1200" dirty="0">
              <a:solidFill>
                <a:schemeClr val="tx1"/>
              </a:solidFill>
            </a:rPr>
            <a:t> et </a:t>
          </a:r>
          <a:r>
            <a:rPr lang="en-US" sz="1600" kern="1200" dirty="0" err="1">
              <a:solidFill>
                <a:schemeClr val="tx1"/>
              </a:solidFill>
            </a:rPr>
            <a:t>réussie</a:t>
          </a:r>
          <a:r>
            <a:rPr lang="en-US" sz="1600" kern="1200" dirty="0">
              <a:solidFill>
                <a:schemeClr val="tx1"/>
              </a:solidFill>
            </a:rPr>
            <a:t>.</a:t>
          </a:r>
          <a:r>
            <a:rPr lang="en-US" sz="1600" kern="120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CA" sz="1600" kern="1200" dirty="0">
            <a:solidFill>
              <a:schemeClr val="tx1"/>
            </a:solidFill>
          </a:endParaRPr>
        </a:p>
      </dsp:txBody>
      <dsp:txXfrm>
        <a:off x="0" y="3221827"/>
        <a:ext cx="6362939" cy="499904"/>
      </dsp:txXfrm>
    </dsp:sp>
    <dsp:sp modelId="{28BE8A97-B2F8-4016-8C1A-13F5A5A61DD9}">
      <dsp:nvSpPr>
        <dsp:cNvPr id="0" name=""/>
        <dsp:cNvSpPr/>
      </dsp:nvSpPr>
      <dsp:spPr>
        <a:xfrm>
          <a:off x="0" y="3721732"/>
          <a:ext cx="636293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tx1"/>
              </a:solidFill>
            </a:rPr>
            <a:t>Fiable</a:t>
          </a:r>
          <a:endParaRPr lang="en-CA" sz="2100" kern="1200" dirty="0" err="1">
            <a:solidFill>
              <a:schemeClr val="tx1"/>
            </a:solidFill>
          </a:endParaRPr>
        </a:p>
      </dsp:txBody>
      <dsp:txXfrm>
        <a:off x="24588" y="3746320"/>
        <a:ext cx="6313763" cy="454509"/>
      </dsp:txXfrm>
    </dsp:sp>
    <dsp:sp modelId="{64909D17-D7FE-471F-9081-786600E02B79}">
      <dsp:nvSpPr>
        <dsp:cNvPr id="0" name=""/>
        <dsp:cNvSpPr/>
      </dsp:nvSpPr>
      <dsp:spPr>
        <a:xfrm>
          <a:off x="0" y="4225417"/>
          <a:ext cx="6362939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Les Canadiens et les fonctionnaires sont convaincus que notre utilisation de l'IA est responsable, éthique, sûre et sécurisée. Ils savent quand et comment l'IA est utilisée.</a:t>
          </a:r>
          <a:endParaRPr lang="en-CA" sz="1600" kern="1200" dirty="0">
            <a:solidFill>
              <a:schemeClr val="tx1"/>
            </a:solidFill>
          </a:endParaRPr>
        </a:p>
      </dsp:txBody>
      <dsp:txXfrm>
        <a:off x="0" y="4225417"/>
        <a:ext cx="6362939" cy="738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9223C-6EC0-4D88-A2CD-91910855A097}">
      <dsp:nvSpPr>
        <dsp:cNvPr id="0" name=""/>
        <dsp:cNvSpPr/>
      </dsp:nvSpPr>
      <dsp:spPr>
        <a:xfrm>
          <a:off x="810606" y="30353"/>
          <a:ext cx="858520" cy="709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B0965-3E3B-42A7-ABE3-0253B7CFDA74}">
      <dsp:nvSpPr>
        <dsp:cNvPr id="0" name=""/>
        <dsp:cNvSpPr/>
      </dsp:nvSpPr>
      <dsp:spPr>
        <a:xfrm>
          <a:off x="13408" y="873284"/>
          <a:ext cx="2452914" cy="30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900" b="1" kern="1200" dirty="0" err="1">
              <a:latin typeface="Calibri Light" panose="020F0302020204030204"/>
            </a:rPr>
            <a:t>Centré</a:t>
          </a:r>
          <a:r>
            <a:rPr lang="en-CA" sz="1900" b="1" kern="1200" dirty="0">
              <a:latin typeface="Calibri Light" panose="020F0302020204030204"/>
            </a:rPr>
            <a:t> sur</a:t>
          </a:r>
          <a:r>
            <a:rPr lang="en-CA" sz="1900" kern="1200" dirty="0">
              <a:latin typeface="Calibri Light" panose="020F0302020204030204"/>
            </a:rPr>
            <a:t> </a:t>
          </a:r>
          <a:r>
            <a:rPr lang="en-CA" sz="1900" kern="1200" dirty="0" err="1">
              <a:latin typeface="Calibri Light" panose="020F0302020204030204"/>
            </a:rPr>
            <a:t>l'humain</a:t>
          </a:r>
          <a:endParaRPr lang="en-CA" sz="1900" kern="1200" dirty="0"/>
        </a:p>
      </dsp:txBody>
      <dsp:txXfrm>
        <a:off x="13408" y="873284"/>
        <a:ext cx="2452914" cy="304207"/>
      </dsp:txXfrm>
    </dsp:sp>
    <dsp:sp modelId="{88270138-2EE9-4FD8-962D-1485B5011762}">
      <dsp:nvSpPr>
        <dsp:cNvPr id="0" name=""/>
        <dsp:cNvSpPr/>
      </dsp:nvSpPr>
      <dsp:spPr>
        <a:xfrm>
          <a:off x="13408" y="1239405"/>
          <a:ext cx="2452914" cy="247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Des services</a:t>
          </a:r>
          <a:r>
            <a:rPr lang="en-CA" sz="1400" kern="1200" dirty="0"/>
            <a:t> de meilleure qualité et plus efficaces</a:t>
          </a:r>
          <a:endParaRPr lang="en-CA" sz="1400" kern="1200" dirty="0">
            <a:latin typeface="Calibri Light" panose="020F0302020204030204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Amélioration des conditions</a:t>
          </a:r>
          <a:r>
            <a:rPr lang="en-CA" sz="1400" kern="1200" dirty="0"/>
            <a:t> de travail des GC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Accélération de la découverte </a:t>
          </a:r>
          <a:r>
            <a:rPr lang="en-CA" sz="1400" b="0" kern="1200" dirty="0">
              <a:latin typeface="Calibri Light" panose="020F0302020204030204"/>
            </a:rPr>
            <a:t>scientifique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>
              <a:latin typeface="Calibri Light" panose="020F0302020204030204"/>
            </a:rPr>
            <a:t>La</a:t>
          </a:r>
          <a:r>
            <a:rPr lang="en-CA" sz="1400" b="0" kern="1200" dirty="0"/>
            <a:t> culture soutient l'innovation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La main-d'œuvre est prête pour </a:t>
          </a:r>
          <a:r>
            <a:rPr lang="en-CA" sz="1400" kern="1200" dirty="0"/>
            <a:t>l'IA</a:t>
          </a:r>
        </a:p>
      </dsp:txBody>
      <dsp:txXfrm>
        <a:off x="13408" y="1239405"/>
        <a:ext cx="2452914" cy="2474434"/>
      </dsp:txXfrm>
    </dsp:sp>
    <dsp:sp modelId="{A75B4E8A-C9B0-4B0B-ABE8-90C415811148}">
      <dsp:nvSpPr>
        <dsp:cNvPr id="0" name=""/>
        <dsp:cNvSpPr/>
      </dsp:nvSpPr>
      <dsp:spPr>
        <a:xfrm>
          <a:off x="3692781" y="30353"/>
          <a:ext cx="858520" cy="709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AB603-E39D-45F7-93BE-8A8E002DA5F4}">
      <dsp:nvSpPr>
        <dsp:cNvPr id="0" name=""/>
        <dsp:cNvSpPr/>
      </dsp:nvSpPr>
      <dsp:spPr>
        <a:xfrm>
          <a:off x="2895583" y="873284"/>
          <a:ext cx="2452914" cy="30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900" b="1" kern="1200" dirty="0" err="1">
              <a:latin typeface="Calibri Light" panose="020F0302020204030204"/>
            </a:rPr>
            <a:t>Collaboratif</a:t>
          </a:r>
          <a:endParaRPr lang="en-CA" sz="1900" kern="1200" dirty="0"/>
        </a:p>
      </dsp:txBody>
      <dsp:txXfrm>
        <a:off x="2895583" y="873284"/>
        <a:ext cx="2452914" cy="304207"/>
      </dsp:txXfrm>
    </dsp:sp>
    <dsp:sp modelId="{FE702811-17F6-4E87-A3AB-72292072116F}">
      <dsp:nvSpPr>
        <dsp:cNvPr id="0" name=""/>
        <dsp:cNvSpPr/>
      </dsp:nvSpPr>
      <dsp:spPr>
        <a:xfrm>
          <a:off x="2895583" y="1239405"/>
          <a:ext cx="2452914" cy="247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Alignement sur les autres juridictions</a:t>
          </a:r>
          <a:endParaRPr lang="en-CA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Engagement avec les parties prenantes, les détenteurs de droits et le public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Processus d'entreprise plus </a:t>
          </a:r>
          <a:r>
            <a:rPr lang="en-CA" sz="1400" b="0" kern="1200" dirty="0">
              <a:latin typeface="Calibri Light" panose="020F0302020204030204"/>
            </a:rPr>
            <a:t>agiles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>
              <a:latin typeface="Calibri Light" panose="020F0302020204030204"/>
            </a:rPr>
            <a:t>Plus</a:t>
          </a:r>
          <a:r>
            <a:rPr lang="en-CA" sz="1400" b="0" kern="1200" dirty="0"/>
            <a:t> de partage d'outils et de solutions</a:t>
          </a:r>
          <a:endParaRPr lang="en-US" sz="1400" kern="1200" dirty="0"/>
        </a:p>
      </dsp:txBody>
      <dsp:txXfrm>
        <a:off x="2895583" y="1239405"/>
        <a:ext cx="2452914" cy="2474434"/>
      </dsp:txXfrm>
    </dsp:sp>
    <dsp:sp modelId="{48CF4FE6-8167-44CE-B823-4A225434BED8}">
      <dsp:nvSpPr>
        <dsp:cNvPr id="0" name=""/>
        <dsp:cNvSpPr/>
      </dsp:nvSpPr>
      <dsp:spPr>
        <a:xfrm>
          <a:off x="6574955" y="30353"/>
          <a:ext cx="858520" cy="709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24311-98C3-4666-820D-F0805DF1EE60}">
      <dsp:nvSpPr>
        <dsp:cNvPr id="0" name=""/>
        <dsp:cNvSpPr/>
      </dsp:nvSpPr>
      <dsp:spPr>
        <a:xfrm>
          <a:off x="5777758" y="873284"/>
          <a:ext cx="2452914" cy="30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900" kern="1200" dirty="0">
              <a:latin typeface="Calibri Light" panose="020F0302020204030204"/>
            </a:rPr>
            <a:t>Prêts</a:t>
          </a:r>
          <a:endParaRPr lang="en-CA" sz="1900" kern="1200" dirty="0"/>
        </a:p>
      </dsp:txBody>
      <dsp:txXfrm>
        <a:off x="5777758" y="873284"/>
        <a:ext cx="2452914" cy="304207"/>
      </dsp:txXfrm>
    </dsp:sp>
    <dsp:sp modelId="{102556E3-0C1B-4132-AFC8-B461F39A104C}">
      <dsp:nvSpPr>
        <dsp:cNvPr id="0" name=""/>
        <dsp:cNvSpPr/>
      </dsp:nvSpPr>
      <dsp:spPr>
        <a:xfrm>
          <a:off x="5777758" y="1239405"/>
          <a:ext cx="2452914" cy="247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Capacité à reconnaître et à évaluer les opportunités en matière d'IA</a:t>
          </a:r>
          <a:endParaRPr lang="en-CA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Infrastructure résiliente, efficace et évolutive</a:t>
          </a:r>
          <a:endParaRPr lang="en-CA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 err="1"/>
            <a:t>Amélioration</a:t>
          </a:r>
          <a:r>
            <a:rPr lang="en-CA" sz="1400" b="0" kern="1200" dirty="0"/>
            <a:t> de la maturité, de la gouvernance et du partage des données</a:t>
          </a:r>
          <a:endParaRPr lang="en-CA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Préparation des politiques et garde-fous plus clairs</a:t>
          </a:r>
          <a:endParaRPr lang="en-CA" sz="1400" kern="1200" dirty="0"/>
        </a:p>
      </dsp:txBody>
      <dsp:txXfrm>
        <a:off x="5777758" y="1239405"/>
        <a:ext cx="2452914" cy="2474434"/>
      </dsp:txXfrm>
    </dsp:sp>
    <dsp:sp modelId="{1BF9C5E0-5A89-42B5-8C73-366D40C2559C}">
      <dsp:nvSpPr>
        <dsp:cNvPr id="0" name=""/>
        <dsp:cNvSpPr/>
      </dsp:nvSpPr>
      <dsp:spPr>
        <a:xfrm>
          <a:off x="9457130" y="30353"/>
          <a:ext cx="858520" cy="7098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44BCA-D521-4CA0-8570-29CEE8874636}">
      <dsp:nvSpPr>
        <dsp:cNvPr id="0" name=""/>
        <dsp:cNvSpPr/>
      </dsp:nvSpPr>
      <dsp:spPr>
        <a:xfrm>
          <a:off x="8659933" y="873284"/>
          <a:ext cx="2452914" cy="30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900" kern="1200" dirty="0">
              <a:latin typeface="Calibri Light" panose="020F0302020204030204"/>
            </a:rPr>
            <a:t>Fiable</a:t>
          </a:r>
          <a:endParaRPr lang="en-CA" sz="1900" kern="1200" dirty="0"/>
        </a:p>
      </dsp:txBody>
      <dsp:txXfrm>
        <a:off x="8659933" y="873284"/>
        <a:ext cx="2452914" cy="304207"/>
      </dsp:txXfrm>
    </dsp:sp>
    <dsp:sp modelId="{F8CC2F3F-5D95-458B-8935-3C218322946A}">
      <dsp:nvSpPr>
        <dsp:cNvPr id="0" name=""/>
        <dsp:cNvSpPr/>
      </dsp:nvSpPr>
      <dsp:spPr>
        <a:xfrm>
          <a:off x="8659933" y="1239405"/>
          <a:ext cx="2452914" cy="247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>
              <a:latin typeface="Calibri Light" panose="020F0302020204030204"/>
            </a:rPr>
            <a:t>Développement</a:t>
          </a:r>
          <a:r>
            <a:rPr lang="en-CA" sz="1400" b="0" kern="1200" dirty="0"/>
            <a:t> </a:t>
          </a:r>
          <a:r>
            <a:rPr lang="en-CA" sz="1400" b="0" kern="1200" dirty="0" err="1"/>
            <a:t>responsable</a:t>
          </a:r>
          <a:r>
            <a:rPr lang="en-CA" sz="1400" b="0" kern="1200" dirty="0"/>
            <a:t>, </a:t>
          </a:r>
          <a:r>
            <a:rPr lang="en-CA" sz="1400" b="0" kern="1200" dirty="0" err="1"/>
            <a:t>éthique</a:t>
          </a:r>
          <a:r>
            <a:rPr lang="en-CA" sz="1400" b="0" kern="1200" dirty="0"/>
            <a:t> et </a:t>
          </a:r>
          <a:r>
            <a:rPr lang="en-CA" sz="1400" b="0" kern="1200" dirty="0" err="1"/>
            <a:t>inclusif</a:t>
          </a:r>
          <a:r>
            <a:rPr lang="en-CA" sz="1400" b="0" kern="1200" dirty="0"/>
            <a:t> de l'IA</a:t>
          </a:r>
          <a:endParaRPr lang="en-CA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Transparence sur l'utilisation de </a:t>
          </a:r>
          <a:r>
            <a:rPr lang="en-CA" sz="1400" b="0" kern="1200" dirty="0">
              <a:latin typeface="Calibri"/>
              <a:cs typeface="Calibri"/>
            </a:rPr>
            <a:t>l'IA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Options de consentement, d'explication et de recours</a:t>
          </a:r>
          <a:endParaRPr lang="en-US" sz="1400" kern="1200" dirty="0"/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Sécurité et </a:t>
          </a:r>
          <a:r>
            <a:rPr lang="en-CA" sz="1400" b="0" kern="1200" dirty="0" err="1"/>
            <a:t>préservation</a:t>
          </a:r>
          <a:r>
            <a:rPr lang="en-CA" sz="1400" b="0" kern="1200" dirty="0"/>
            <a:t> de la vie privée</a:t>
          </a:r>
          <a:endParaRPr lang="en-CA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/>
            <a:t>L'empreinte environnementale de l'IA est minimisée</a:t>
          </a:r>
          <a:endParaRPr lang="en-CA" sz="1400" kern="1200" dirty="0"/>
        </a:p>
      </dsp:txBody>
      <dsp:txXfrm>
        <a:off x="8659933" y="1239405"/>
        <a:ext cx="2452914" cy="247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9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i="1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4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2737391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23086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6753991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Freeform 7" descr="Logo for the Treasury Board of Canada Secretariat.">
            <a:extLst>
              <a:ext uri="{FF2B5EF4-FFF2-40B4-BE49-F238E27FC236}">
                <a16:creationId xmlns:a16="http://schemas.microsoft.com/office/drawing/2014/main" id="{73479A65-FCEF-4532-F59F-CCA0C4840483}"/>
              </a:ext>
            </a:extLst>
          </p:cNvPr>
          <p:cNvSpPr/>
          <p:nvPr userDrawn="1"/>
        </p:nvSpPr>
        <p:spPr>
          <a:xfrm>
            <a:off x="107287" y="0"/>
            <a:ext cx="4268426" cy="661641"/>
          </a:xfrm>
          <a:custGeom>
            <a:avLst/>
            <a:gdLst/>
            <a:ahLst/>
            <a:cxnLst/>
            <a:rect l="l" t="t" r="r" b="b"/>
            <a:pathLst>
              <a:path w="6402639" h="992462">
                <a:moveTo>
                  <a:pt x="0" y="0"/>
                </a:moveTo>
                <a:lnTo>
                  <a:pt x="6402639" y="0"/>
                </a:lnTo>
                <a:lnTo>
                  <a:pt x="6402639" y="992462"/>
                </a:lnTo>
                <a:lnTo>
                  <a:pt x="0" y="99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17" r="-12667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7380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84450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52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5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915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645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85266459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433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970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408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59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389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6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230860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67539919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Freeform 7" descr="Logo for the Treasury Board of Canada Secretariat.">
            <a:extLst>
              <a:ext uri="{FF2B5EF4-FFF2-40B4-BE49-F238E27FC236}">
                <a16:creationId xmlns:a16="http://schemas.microsoft.com/office/drawing/2014/main" id="{73479A65-FCEF-4532-F59F-CCA0C4840483}"/>
              </a:ext>
            </a:extLst>
          </p:cNvPr>
          <p:cNvSpPr/>
          <p:nvPr userDrawn="1"/>
        </p:nvSpPr>
        <p:spPr>
          <a:xfrm>
            <a:off x="107287" y="0"/>
            <a:ext cx="4268426" cy="661641"/>
          </a:xfrm>
          <a:custGeom>
            <a:avLst/>
            <a:gdLst/>
            <a:ahLst/>
            <a:cxnLst/>
            <a:rect l="l" t="t" r="r" b="b"/>
            <a:pathLst>
              <a:path w="6402639" h="992462">
                <a:moveTo>
                  <a:pt x="0" y="0"/>
                </a:moveTo>
                <a:lnTo>
                  <a:pt x="6402639" y="0"/>
                </a:lnTo>
                <a:lnTo>
                  <a:pt x="6402639" y="992462"/>
                </a:lnTo>
                <a:lnTo>
                  <a:pt x="0" y="99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17" r="-12667"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3034433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2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73801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84450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989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6352397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9700740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13205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286938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949324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5579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1F086-1EFF-56D0-5626-B4065EF28C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9222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8" r:id="rId13"/>
    <p:sldLayoutId id="2147484269" r:id="rId14"/>
    <p:sldLayoutId id="2147484270" r:id="rId15"/>
    <p:sldLayoutId id="2147484289" r:id="rId16"/>
    <p:sldLayoutId id="2147484290" r:id="rId1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1F086-1EFF-56D0-5626-B4065EF28C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9222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71" r:id="rId16"/>
    <p:sldLayoutId id="2147484272" r:id="rId1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microsoft.com/office/2007/relationships/hdphoto" Target="../media/hdphoto6.wdp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AB29DBC-55D3-49D9-BB44-4936739C4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2047049"/>
            <a:ext cx="11490325" cy="1222497"/>
          </a:xfrm>
        </p:spPr>
        <p:txBody>
          <a:bodyPr/>
          <a:lstStyle/>
          <a:p>
            <a:pPr algn="r"/>
            <a:r>
              <a:rPr lang="fr-CA" noProof="0" dirty="0"/>
              <a:t> </a:t>
            </a:r>
            <a:r>
              <a:rPr lang="fr-CA" sz="4800" b="1" dirty="0" err="1"/>
              <a:t>Strategie</a:t>
            </a:r>
            <a:r>
              <a:rPr lang="fr-CA" sz="4800" b="1" dirty="0"/>
              <a:t> de l'IA pour la </a:t>
            </a:r>
            <a:br>
              <a:rPr lang="fr-CA" sz="4800" b="1" dirty="0"/>
            </a:br>
            <a:r>
              <a:rPr lang="fr-CA" sz="4800" b="1" dirty="0"/>
              <a:t>Fonction publique</a:t>
            </a:r>
            <a:endParaRPr lang="en-US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FAA35BE4-5996-4194-1E80-542CA55A9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0" y="3905058"/>
            <a:ext cx="4348603" cy="1578181"/>
          </a:xfrm>
          <a:custGeom>
            <a:avLst/>
            <a:gdLst/>
            <a:ahLst/>
            <a:cxnLst/>
            <a:rect l="l" t="t" r="r" b="b"/>
            <a:pathLst>
              <a:path w="6522905" h="2367271">
                <a:moveTo>
                  <a:pt x="6522905" y="0"/>
                </a:moveTo>
                <a:lnTo>
                  <a:pt x="0" y="0"/>
                </a:lnTo>
                <a:lnTo>
                  <a:pt x="0" y="2367271"/>
                </a:lnTo>
                <a:lnTo>
                  <a:pt x="6522905" y="2367271"/>
                </a:lnTo>
                <a:lnTo>
                  <a:pt x="6522905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11879" y="4180222"/>
            <a:ext cx="3045437" cy="5187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fr-CA" b="1" dirty="0"/>
              <a:t>07.2024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349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237" y="509965"/>
            <a:ext cx="4466923" cy="683447"/>
          </a:xfrm>
        </p:spPr>
        <p:txBody>
          <a:bodyPr>
            <a:noAutofit/>
          </a:bodyPr>
          <a:lstStyle/>
          <a:p>
            <a:r>
              <a:rPr lang="en-US" sz="3600" dirty="0" err="1"/>
              <a:t>Prochaines</a:t>
            </a:r>
            <a:r>
              <a:rPr lang="en-US" sz="3600" dirty="0"/>
              <a:t> étapes</a:t>
            </a:r>
            <a:endParaRPr lang="en-US" sz="3600" dirty="0">
              <a:ea typeface="Calibri Light"/>
              <a:cs typeface="Calibri Light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F841C4D7-3D85-BE09-9945-34CC0D3A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89250" cy="28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B68516E-65FF-8C1A-5D54-10447CD88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5951"/>
            <a:ext cx="4589251" cy="27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5A5E78D-D6D3-4DBE-1E0B-70FC8B13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449"/>
            <a:ext cx="4589252" cy="28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58CD2D7-ECBF-8B63-F58B-A4A5BA574B60}"/>
              </a:ext>
            </a:extLst>
          </p:cNvPr>
          <p:cNvSpPr txBox="1">
            <a:spLocks/>
          </p:cNvSpPr>
          <p:nvPr/>
        </p:nvSpPr>
        <p:spPr>
          <a:xfrm>
            <a:off x="5312232" y="1171165"/>
            <a:ext cx="3510952" cy="46487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400" kern="1200" spc="3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err="1">
                <a:latin typeface="Noto Sans"/>
                <a:ea typeface="Noto Sans"/>
                <a:cs typeface="Noto Sans"/>
              </a:rPr>
              <a:t>Progrès</a:t>
            </a:r>
            <a:r>
              <a:rPr lang="en-US">
                <a:latin typeface="Noto Sans"/>
                <a:ea typeface="Noto Sans"/>
                <a:cs typeface="Noto Sans"/>
              </a:rPr>
              <a:t> </a:t>
            </a:r>
            <a:r>
              <a:rPr lang="en-US" err="1">
                <a:latin typeface="Noto Sans"/>
                <a:ea typeface="Noto Sans"/>
                <a:cs typeface="Noto Sans"/>
              </a:rPr>
              <a:t>vers</a:t>
            </a:r>
            <a:r>
              <a:rPr lang="en-US">
                <a:latin typeface="Noto Sans"/>
                <a:ea typeface="Noto Sans"/>
                <a:cs typeface="Noto Sans"/>
              </a:rPr>
              <a:t> la </a:t>
            </a:r>
            <a:r>
              <a:rPr lang="en-US" err="1">
                <a:latin typeface="Noto Sans"/>
                <a:ea typeface="Noto Sans"/>
                <a:cs typeface="Noto Sans"/>
              </a:rPr>
              <a:t>réalisation</a:t>
            </a:r>
            <a:endParaRPr lang="en-US" err="1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8E305-8E9C-D1A4-207D-E634DA9E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16357" y="6461045"/>
            <a:ext cx="632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11</a:t>
            </a:r>
            <a:endParaRPr lang="en-CA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F9EEF-13FA-0911-251C-5883F15624B8}"/>
              </a:ext>
            </a:extLst>
          </p:cNvPr>
          <p:cNvSpPr txBox="1"/>
          <p:nvPr/>
        </p:nvSpPr>
        <p:spPr>
          <a:xfrm>
            <a:off x="5216770" y="1652954"/>
            <a:ext cx="662353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Noto Sans"/>
                <a:ea typeface="Noto Sans"/>
                <a:cs typeface="Noto Sans"/>
              </a:rPr>
              <a:t>Affiner la vision et le cadre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latin typeface="Noto Sans"/>
                <a:ea typeface="Noto Sans"/>
                <a:cs typeface="Noto Sans"/>
              </a:rPr>
              <a:t>Consolider</a:t>
            </a:r>
            <a:r>
              <a:rPr lang="en-US" dirty="0">
                <a:latin typeface="Noto Sans"/>
                <a:ea typeface="Noto Sans"/>
                <a:cs typeface="Noto Sans"/>
              </a:rPr>
              <a:t> le retour </a:t>
            </a:r>
            <a:r>
              <a:rPr lang="en-US" err="1">
                <a:latin typeface="Noto Sans"/>
                <a:ea typeface="Noto Sans"/>
                <a:cs typeface="Noto Sans"/>
              </a:rPr>
              <a:t>d'information</a:t>
            </a:r>
            <a:r>
              <a:rPr lang="en-US" dirty="0">
                <a:latin typeface="Noto Sans"/>
                <a:ea typeface="Noto Sans"/>
                <a:cs typeface="Noto Sans"/>
              </a:rPr>
              <a:t> et diffuser les </a:t>
            </a:r>
            <a:r>
              <a:rPr lang="en-US" err="1">
                <a:latin typeface="Noto Sans"/>
                <a:ea typeface="Noto Sans"/>
                <a:cs typeface="Noto Sans"/>
              </a:rPr>
              <a:t>résultats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742950" lvl="1" indent="-285750">
              <a:buFont typeface="Arial"/>
              <a:buChar char="•"/>
            </a:pPr>
            <a:r>
              <a:rPr lang="en-US" err="1">
                <a:latin typeface="Noto Sans"/>
                <a:ea typeface="Noto Sans"/>
                <a:cs typeface="Noto Sans"/>
              </a:rPr>
              <a:t>S'engager</a:t>
            </a:r>
            <a:r>
              <a:rPr lang="en-US" dirty="0">
                <a:latin typeface="Noto Sans"/>
                <a:ea typeface="Noto Sans"/>
                <a:cs typeface="Noto Sans"/>
              </a:rPr>
              <a:t> avec les </a:t>
            </a:r>
            <a:r>
              <a:rPr lang="en-US" err="1">
                <a:latin typeface="Noto Sans"/>
                <a:ea typeface="Noto Sans"/>
                <a:cs typeface="Noto Sans"/>
              </a:rPr>
              <a:t>principales</a:t>
            </a:r>
            <a:r>
              <a:rPr lang="en-US" dirty="0">
                <a:latin typeface="Noto Sans"/>
                <a:ea typeface="Noto Sans"/>
                <a:cs typeface="Noto Sans"/>
              </a:rPr>
              <a:t> tables de </a:t>
            </a:r>
            <a:r>
              <a:rPr lang="en-US" err="1">
                <a:latin typeface="Noto Sans"/>
                <a:ea typeface="Noto Sans"/>
                <a:cs typeface="Noto Sans"/>
              </a:rPr>
              <a:t>gouvernance</a:t>
            </a:r>
            <a:endParaRPr lang="en-US">
              <a:latin typeface="Noto Sans"/>
              <a:ea typeface="Noto Sans"/>
              <a:cs typeface="Noto Sans"/>
            </a:endParaRPr>
          </a:p>
          <a:p>
            <a:endParaRPr lang="en-US" dirty="0">
              <a:latin typeface="Noto Sans"/>
              <a:ea typeface="Noto Sans"/>
              <a:cs typeface="Noto Sans"/>
            </a:endParaRPr>
          </a:p>
          <a:p>
            <a:r>
              <a:rPr lang="en-US" b="1" dirty="0">
                <a:latin typeface="Noto Sans"/>
                <a:ea typeface="Noto Sans"/>
                <a:cs typeface="Noto Sans"/>
              </a:rPr>
              <a:t>Consultation et engagement </a:t>
            </a:r>
            <a:r>
              <a:rPr lang="en-US" b="1" err="1">
                <a:latin typeface="Noto Sans"/>
                <a:ea typeface="Noto Sans"/>
                <a:cs typeface="Noto Sans"/>
              </a:rPr>
              <a:t>continus</a:t>
            </a:r>
            <a:endParaRPr lang="en-US" b="1">
              <a:latin typeface="Noto Sans"/>
              <a:ea typeface="Noto Sans"/>
              <a:cs typeface="Noto San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Noto Sans"/>
                <a:ea typeface="Noto Sans"/>
                <a:cs typeface="Noto Sans"/>
              </a:rPr>
              <a:t>Table ronde </a:t>
            </a:r>
            <a:r>
              <a:rPr lang="en-US" err="1">
                <a:latin typeface="Noto Sans"/>
                <a:ea typeface="Noto Sans"/>
                <a:cs typeface="Noto Sans"/>
              </a:rPr>
              <a:t>ministérielle</a:t>
            </a:r>
            <a:r>
              <a:rPr lang="en-US" dirty="0">
                <a:latin typeface="Noto Sans"/>
                <a:ea typeface="Noto Sans"/>
                <a:cs typeface="Noto Sans"/>
              </a:rPr>
              <a:t> sur </a:t>
            </a:r>
            <a:r>
              <a:rPr lang="en-US" err="1">
                <a:latin typeface="Noto Sans"/>
                <a:ea typeface="Noto Sans"/>
                <a:cs typeface="Noto Sans"/>
              </a:rPr>
              <a:t>l'IA</a:t>
            </a:r>
            <a:r>
              <a:rPr lang="en-US" dirty="0">
                <a:latin typeface="Noto Sans"/>
                <a:ea typeface="Noto Sans"/>
                <a:cs typeface="Noto Sans"/>
              </a:rPr>
              <a:t> avec les </a:t>
            </a:r>
            <a:r>
              <a:rPr lang="en-US" err="1">
                <a:latin typeface="Noto Sans"/>
                <a:ea typeface="Noto Sans"/>
                <a:cs typeface="Noto Sans"/>
              </a:rPr>
              <a:t>instituts</a:t>
            </a:r>
            <a:r>
              <a:rPr lang="en-US" dirty="0">
                <a:latin typeface="Noto Sans"/>
                <a:ea typeface="Noto Sans"/>
                <a:cs typeface="Noto Sans"/>
              </a:rPr>
              <a:t> de recherche et les </a:t>
            </a:r>
            <a:r>
              <a:rPr lang="en-US" err="1">
                <a:latin typeface="Noto Sans"/>
                <a:ea typeface="Noto Sans"/>
                <a:cs typeface="Noto Sans"/>
              </a:rPr>
              <a:t>universités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742950" lvl="1" indent="-285750">
              <a:buFont typeface="Arial"/>
              <a:buChar char="•"/>
            </a:pPr>
            <a:r>
              <a:rPr lang="en-US" err="1">
                <a:latin typeface="Noto Sans"/>
                <a:ea typeface="Noto Sans"/>
                <a:cs typeface="Noto Sans"/>
              </a:rPr>
              <a:t>Secteur</a:t>
            </a:r>
            <a:r>
              <a:rPr lang="en-US" dirty="0">
                <a:latin typeface="Noto Sans"/>
                <a:ea typeface="Noto Sans"/>
                <a:cs typeface="Noto Sans"/>
              </a:rPr>
              <a:t> </a:t>
            </a:r>
            <a:r>
              <a:rPr lang="en-US" err="1">
                <a:latin typeface="Noto Sans"/>
                <a:ea typeface="Noto Sans"/>
                <a:cs typeface="Noto Sans"/>
              </a:rPr>
              <a:t>privé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Noto Sans"/>
                <a:ea typeface="Noto Sans"/>
                <a:cs typeface="Noto Sans"/>
              </a:rPr>
              <a:t>la société civile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742950" lvl="1" indent="-285750">
              <a:buFont typeface="Arial"/>
              <a:buChar char="•"/>
            </a:pPr>
            <a:r>
              <a:rPr lang="en-US" err="1">
                <a:latin typeface="Noto Sans"/>
                <a:ea typeface="Noto Sans"/>
                <a:cs typeface="Noto Sans"/>
              </a:rPr>
              <a:t>Organisations</a:t>
            </a:r>
            <a:r>
              <a:rPr lang="en-US" dirty="0">
                <a:latin typeface="Noto Sans"/>
                <a:ea typeface="Noto Sans"/>
                <a:cs typeface="Noto Sans"/>
              </a:rPr>
              <a:t> </a:t>
            </a:r>
            <a:r>
              <a:rPr lang="en-US" err="1">
                <a:latin typeface="Noto Sans"/>
                <a:ea typeface="Noto Sans"/>
                <a:cs typeface="Noto Sans"/>
              </a:rPr>
              <a:t>autochtones</a:t>
            </a:r>
            <a:r>
              <a:rPr lang="en-US" dirty="0">
                <a:latin typeface="Noto Sans"/>
                <a:ea typeface="Noto Sans"/>
                <a:cs typeface="Noto Sans"/>
              </a:rPr>
              <a:t> </a:t>
            </a:r>
            <a:r>
              <a:rPr lang="en-US" err="1">
                <a:latin typeface="Noto Sans"/>
                <a:ea typeface="Noto Sans"/>
                <a:cs typeface="Noto Sans"/>
              </a:rPr>
              <a:t>nationales</a:t>
            </a:r>
            <a:r>
              <a:rPr lang="en-US" dirty="0">
                <a:latin typeface="Noto Sans"/>
                <a:ea typeface="Noto Sans"/>
                <a:cs typeface="Noto Sans"/>
              </a:rPr>
              <a:t> et </a:t>
            </a:r>
            <a:r>
              <a:rPr lang="en-US" err="1">
                <a:latin typeface="Noto Sans"/>
                <a:ea typeface="Noto Sans"/>
                <a:cs typeface="Noto Sans"/>
              </a:rPr>
              <a:t>détenteurs</a:t>
            </a:r>
            <a:r>
              <a:rPr lang="en-US" dirty="0">
                <a:latin typeface="Noto Sans"/>
                <a:ea typeface="Noto Sans"/>
                <a:cs typeface="Noto Sans"/>
              </a:rPr>
              <a:t> de droits </a:t>
            </a:r>
            <a:r>
              <a:rPr lang="en-US" err="1">
                <a:latin typeface="Noto Sans"/>
                <a:ea typeface="Noto Sans"/>
                <a:cs typeface="Noto Sans"/>
              </a:rPr>
              <a:t>autochtones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Noto Sans"/>
                <a:ea typeface="Noto Sans"/>
                <a:cs typeface="Noto Sans"/>
              </a:rPr>
              <a:t>Agents </a:t>
            </a:r>
            <a:r>
              <a:rPr lang="en-US" err="1">
                <a:latin typeface="Noto Sans"/>
                <a:ea typeface="Noto Sans"/>
                <a:cs typeface="Noto Sans"/>
              </a:rPr>
              <a:t>syndicaux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Noto Sans"/>
                <a:ea typeface="Noto Sans"/>
                <a:cs typeface="Noto Sans"/>
              </a:rPr>
              <a:t>Fonctionnaires</a:t>
            </a:r>
          </a:p>
        </p:txBody>
      </p:sp>
    </p:spTree>
    <p:extLst>
      <p:ext uri="{BB962C8B-B14F-4D97-AF65-F5344CB8AC3E}">
        <p14:creationId xmlns:p14="http://schemas.microsoft.com/office/powerpoint/2010/main" val="31107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B76F5AB-0940-46E1-85F9-6A870D7D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933655"/>
            <a:ext cx="5577839" cy="1145219"/>
          </a:xfrm>
        </p:spPr>
        <p:txBody>
          <a:bodyPr/>
          <a:lstStyle/>
          <a:p>
            <a:r>
              <a:rPr lang="en-US" dirty="0"/>
              <a:t>Objectif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9104" y="2065111"/>
            <a:ext cx="5754602" cy="33200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34" charset="0"/>
              <a:buChar char="Ø"/>
            </a:pPr>
            <a:r>
              <a:rPr lang="fr-CA" b="1" dirty="0">
                <a:latin typeface="Noto Sans"/>
                <a:ea typeface="+mn-lt"/>
                <a:cs typeface="+mn-lt"/>
              </a:rPr>
              <a:t>Partager les objectifs, les travaux initiaux et le échéancier </a:t>
            </a:r>
            <a:r>
              <a:rPr lang="fr-CA" dirty="0">
                <a:latin typeface="Noto Sans"/>
                <a:ea typeface="+mn-lt"/>
                <a:cs typeface="+mn-lt"/>
              </a:rPr>
              <a:t>de la stratégie d'IA pour la fonction publique</a:t>
            </a:r>
            <a:endParaRPr lang="en-US"/>
          </a:p>
          <a:p>
            <a:pPr marL="285750" indent="-285750">
              <a:lnSpc>
                <a:spcPct val="150000"/>
              </a:lnSpc>
              <a:buFont typeface="Wingdings" pitchFamily="34" charset="0"/>
              <a:buChar char="Ø"/>
            </a:pPr>
            <a:r>
              <a:rPr lang="fr-CA" b="1" dirty="0">
                <a:latin typeface="Noto Sans"/>
                <a:ea typeface="+mn-lt"/>
                <a:cs typeface="+mn-lt"/>
              </a:rPr>
              <a:t>Partager les opportunités futures de contribution </a:t>
            </a:r>
            <a:r>
              <a:rPr lang="fr-CA" dirty="0">
                <a:latin typeface="Noto Sans"/>
                <a:ea typeface="+mn-lt"/>
                <a:cs typeface="+mn-lt"/>
              </a:rPr>
              <a:t>à la stratégie pour les fonctionnaires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Noto Sans"/>
                <a:ea typeface="Noto Sans"/>
                <a:cs typeface="Noto Sans"/>
              </a:rPr>
              <a:t>	</a:t>
            </a:r>
          </a:p>
          <a:p>
            <a:pPr>
              <a:lnSpc>
                <a:spcPct val="150000"/>
              </a:lnSpc>
            </a:pPr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3AF3247-6243-84D2-B30D-7CC2598305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6191" y="786028"/>
            <a:ext cx="5591253" cy="71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spc="300" err="1">
                <a:cs typeface="Calibri Light"/>
              </a:rPr>
              <a:t>Pourquoi</a:t>
            </a:r>
            <a:r>
              <a:rPr lang="en-US" sz="4000" spc="300" dirty="0">
                <a:cs typeface="Calibri Light"/>
              </a:rPr>
              <a:t> </a:t>
            </a:r>
            <a:r>
              <a:rPr lang="en-US" sz="4000" spc="300" err="1">
                <a:cs typeface="Calibri Light"/>
              </a:rPr>
              <a:t>maintenant</a:t>
            </a:r>
            <a:r>
              <a:rPr lang="en-US" sz="4000" spc="300" dirty="0">
                <a:cs typeface="Calibri Light"/>
              </a:rPr>
              <a:t>?</a:t>
            </a:r>
            <a:endParaRPr lang="en-US" sz="4000" b="0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Calibri Light"/>
              <a:cs typeface="Calibri Ligh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3891" y="1496275"/>
            <a:ext cx="3017520" cy="464871"/>
          </a:xfrm>
        </p:spPr>
        <p:txBody>
          <a:bodyPr/>
          <a:lstStyle/>
          <a:p>
            <a:pPr algn="l"/>
            <a:r>
              <a:rPr lang="fr-CA">
                <a:latin typeface="Noto Sans"/>
                <a:ea typeface="Noto Sans"/>
                <a:cs typeface="Noto Sans"/>
              </a:rPr>
              <a:t>Contexte</a:t>
            </a:r>
            <a:endParaRPr lang="fr-CA" noProof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280051-D7F1-4438-B815-F0FF4906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8" r="23618"/>
          <a:stretch/>
        </p:blipFill>
        <p:spPr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561" y="2108718"/>
            <a:ext cx="6042647" cy="46227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L'IA est déjà présente </a:t>
            </a:r>
            <a:r>
              <a:rPr lang="fr-CA" sz="1800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et utilisée au sein du gouvernement du Canada</a:t>
            </a:r>
            <a:endParaRPr lang="en-US" sz="1800" dirty="0">
              <a:latin typeface="Noto Sans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Les capacités de l'IA continuent de progresser</a:t>
            </a:r>
            <a:r>
              <a:rPr lang="fr-CA" sz="1800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 et transformeront les services, les opérations et les secteurs du gouvernement, mais elles comportent également de nouveaux risques.</a:t>
            </a:r>
            <a:endParaRPr lang="fr-CA" sz="1800">
              <a:latin typeface="Noto Sans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La confiance du public à l'égard de l'IA est faible</a:t>
            </a:r>
            <a:r>
              <a:rPr lang="fr-CA" sz="1800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, et l'utilisation par le gouvernement suscite des inquiétudes.</a:t>
            </a:r>
            <a:endParaRPr lang="fr-CA" sz="1800">
              <a:latin typeface="Noto Sans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Le gouvernement a besoin d'une approche cohérente</a:t>
            </a:r>
            <a:r>
              <a:rPr lang="fr-CA" sz="1800" dirty="0">
                <a:solidFill>
                  <a:srgbClr val="000000"/>
                </a:solidFill>
                <a:latin typeface="Noto Sans"/>
                <a:ea typeface="+mn-lt"/>
                <a:cs typeface="+mn-lt"/>
              </a:rPr>
              <a:t> pour l'adoption et l'utilisation de l'IA afin de s'assurer qu'elle est responsable, réussie et fiable.</a:t>
            </a:r>
            <a:endParaRPr lang="fr-CA" sz="1800">
              <a:latin typeface="Noto Sans"/>
              <a:ea typeface="+mn-lt"/>
              <a:cs typeface="+mn-lt"/>
            </a:endParaRPr>
          </a:p>
          <a:p>
            <a:pPr>
              <a:buNone/>
            </a:pPr>
            <a:endParaRPr lang="fr-CA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39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4B3496-EA75-D58F-72AB-CC8E461873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2339" y="237488"/>
            <a:ext cx="5982907" cy="114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spc="300" dirty="0" err="1"/>
              <a:t>Mener</a:t>
            </a:r>
            <a:r>
              <a:rPr lang="en-US" sz="4000" spc="300" dirty="0"/>
              <a:t> la transformation numérique</a:t>
            </a:r>
            <a:endParaRPr lang="en-US" sz="4000" b="0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 Light"/>
              <a:cs typeface="Calibri Ligh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8" y="1246656"/>
            <a:ext cx="4477094" cy="464871"/>
          </a:xfrm>
        </p:spPr>
        <p:txBody>
          <a:bodyPr/>
          <a:lstStyle/>
          <a:p>
            <a:pPr algn="l"/>
            <a:r>
              <a:rPr lang="fr-CA">
                <a:latin typeface="Noto Sans"/>
                <a:ea typeface="Noto Sans"/>
                <a:cs typeface="Noto Sans"/>
              </a:rPr>
              <a:t>Alignement des poliques</a:t>
            </a:r>
            <a:endParaRPr lang="fr-CA" noProof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253" y="1929438"/>
            <a:ext cx="6002964" cy="42087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La stratégie en matière d'IA s'alignera sur</a:t>
            </a:r>
            <a:endParaRPr lang="en-US" sz="1800" dirty="0">
              <a:cs typeface="Calibri Light"/>
            </a:endParaRPr>
          </a:p>
          <a:p>
            <a:pPr>
              <a:buChar char="•"/>
            </a:pPr>
            <a:r>
              <a:rPr lang="fr-CA" sz="1800" b="1" dirty="0">
                <a:solidFill>
                  <a:srgbClr val="333333"/>
                </a:solidFill>
                <a:ea typeface="+mn-lt"/>
                <a:cs typeface="+mn-lt"/>
              </a:rPr>
              <a:t>L'ambition numérique</a:t>
            </a:r>
            <a:endParaRPr lang="fr-CA" sz="1800" dirty="0">
              <a:cs typeface="Calibri Light"/>
            </a:endParaRPr>
          </a:p>
          <a:p>
            <a:pPr marL="347345" lvl="1">
              <a:buFont typeface="Arial" pitchFamily="34" charset="0"/>
              <a:buChar char="•"/>
            </a:pP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Des services numériques </a:t>
            </a:r>
            <a:r>
              <a:rPr lang="fr-CA" sz="1800" b="0" i="0" noProof="0" dirty="0">
                <a:solidFill>
                  <a:srgbClr val="333333"/>
                </a:solidFill>
                <a:effectLst/>
                <a:ea typeface="+mn-lt"/>
                <a:cs typeface="+mn-lt"/>
              </a:rPr>
              <a:t>modernisés et </a:t>
            </a: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plus efficaces</a:t>
            </a:r>
            <a:endParaRPr lang="en-US" sz="1800" dirty="0">
              <a:solidFill>
                <a:srgbClr val="262626"/>
              </a:solidFill>
              <a:ea typeface="+mn-lt"/>
              <a:cs typeface="+mn-lt"/>
            </a:endParaRPr>
          </a:p>
          <a:p>
            <a:pPr marL="347345" lvl="1">
              <a:buFont typeface="Arial" pitchFamily="34" charset="0"/>
              <a:buChar char="•"/>
            </a:pP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Des </a:t>
            </a:r>
            <a:r>
              <a:rPr lang="fr-CA" sz="1800" b="0" i="0" noProof="0" dirty="0">
                <a:solidFill>
                  <a:srgbClr val="333333"/>
                </a:solidFill>
                <a:effectLst/>
                <a:ea typeface="+mn-lt"/>
                <a:cs typeface="+mn-lt"/>
              </a:rPr>
              <a:t>services </a:t>
            </a: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automatisés et personnalisés, plus conviviaux et plus réactifs.</a:t>
            </a:r>
            <a:endParaRPr lang="en-US" sz="1800">
              <a:cs typeface="Calibri Light"/>
            </a:endParaRPr>
          </a:p>
          <a:p>
            <a:pPr>
              <a:buChar char="•"/>
            </a:pPr>
            <a:r>
              <a:rPr lang="fr-CA" sz="1800" b="1" dirty="0">
                <a:solidFill>
                  <a:srgbClr val="333333"/>
                </a:solidFill>
                <a:ea typeface="+mn-lt"/>
                <a:cs typeface="+mn-lt"/>
              </a:rPr>
              <a:t>La Stratégie</a:t>
            </a:r>
            <a:r>
              <a:rPr lang="fr-CA" sz="1800" b="1" noProof="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fr-CA" sz="1800" b="1" dirty="0">
                <a:solidFill>
                  <a:srgbClr val="333333"/>
                </a:solidFill>
                <a:ea typeface="+mn-lt"/>
                <a:cs typeface="+mn-lt"/>
              </a:rPr>
              <a:t>en matière de données</a:t>
            </a:r>
            <a:endParaRPr lang="fr-FR" sz="1800" dirty="0">
              <a:cs typeface="Calibri Light"/>
            </a:endParaRPr>
          </a:p>
          <a:p>
            <a:pPr marL="347345" lvl="1">
              <a:buChar char="•"/>
            </a:pP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Favorise la prise de décision fondée sur les données</a:t>
            </a:r>
            <a:endParaRPr lang="fr-FR" sz="1800" dirty="0">
              <a:solidFill>
                <a:srgbClr val="262626"/>
              </a:solidFill>
              <a:ea typeface="+mn-lt"/>
              <a:cs typeface="+mn-lt"/>
            </a:endParaRPr>
          </a:p>
          <a:p>
            <a:pPr marL="347345" lvl="1">
              <a:buChar char="•"/>
            </a:pP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Favorise l'innovation par la recherche</a:t>
            </a:r>
            <a:endParaRPr lang="fr-FR" sz="1800" dirty="0">
              <a:cs typeface="Calibri Light"/>
            </a:endParaRPr>
          </a:p>
          <a:p>
            <a:pPr marL="347345" lvl="1">
              <a:buChar char="•"/>
            </a:pP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Permet d'obtenir des informations opérationnelles afin d'améliorer l'efficacité</a:t>
            </a:r>
            <a:endParaRPr lang="fr-FR" sz="1800">
              <a:cs typeface="Calibri Light"/>
            </a:endParaRPr>
          </a:p>
          <a:p>
            <a:pPr>
              <a:buNone/>
            </a:pP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L'intégration des initiatives </a:t>
            </a:r>
            <a:r>
              <a:rPr lang="fr-CA" sz="1800" noProof="0" dirty="0">
                <a:solidFill>
                  <a:srgbClr val="333333"/>
                </a:solidFill>
                <a:ea typeface="+mn-lt"/>
                <a:cs typeface="+mn-lt"/>
              </a:rPr>
              <a:t>d'IA </a:t>
            </a: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dans tous </a:t>
            </a:r>
            <a:r>
              <a:rPr lang="fr-CA" sz="1800" noProof="0" dirty="0">
                <a:solidFill>
                  <a:srgbClr val="333333"/>
                </a:solidFill>
                <a:ea typeface="+mn-lt"/>
                <a:cs typeface="+mn-lt"/>
              </a:rPr>
              <a:t>les ministères </a:t>
            </a: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favorise une fonction publique innovante et tournée </a:t>
            </a:r>
            <a:r>
              <a:rPr lang="fr-CA" sz="1800" noProof="0" dirty="0">
                <a:solidFill>
                  <a:srgbClr val="333333"/>
                </a:solidFill>
                <a:ea typeface="+mn-lt"/>
                <a:cs typeface="+mn-lt"/>
              </a:rPr>
              <a:t>vers </a:t>
            </a:r>
            <a:r>
              <a:rPr lang="fr-CA" sz="1800" dirty="0">
                <a:solidFill>
                  <a:srgbClr val="333333"/>
                </a:solidFill>
                <a:ea typeface="+mn-lt"/>
                <a:cs typeface="+mn-lt"/>
              </a:rPr>
              <a:t>l'avenir, qui répond mieux aux besoins des Canadiens</a:t>
            </a:r>
            <a:r>
              <a:rPr lang="fr-CA" sz="1800" noProof="0" dirty="0">
                <a:solidFill>
                  <a:srgbClr val="333333"/>
                </a:solidFill>
                <a:ea typeface="+mn-lt"/>
                <a:cs typeface="+mn-lt"/>
              </a:rPr>
              <a:t>.</a:t>
            </a:r>
            <a:endParaRPr lang="fr-CA" sz="1800">
              <a:ea typeface="+mn-lt"/>
              <a:cs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89B948-2198-4211-5C93-E5399AC10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13710"/>
          <a:stretch>
            <a:fillRect/>
          </a:stretch>
        </p:blipFill>
        <p:spPr bwMode="auto">
          <a:xfrm>
            <a:off x="-1" y="0"/>
            <a:ext cx="5591175" cy="6846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D9C00E9-D6EA-479E-28B6-D9BE92BF3F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0253" y="679362"/>
            <a:ext cx="6002964" cy="71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00" spc="300" dirty="0">
                <a:cs typeface="Calibri Light"/>
              </a:rPr>
              <a:t>Le travail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D712DD8-78E5-C37F-86EC-4AD644719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3" r="103"/>
          <a:stretch>
            <a:fillRect/>
          </a:stretch>
        </p:blipFill>
        <p:spPr>
          <a:xfrm>
            <a:off x="304800" y="428016"/>
            <a:ext cx="5416550" cy="5719865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79CBC7F-6250-EFE3-A13C-BD9A9E4C661E}"/>
              </a:ext>
            </a:extLst>
          </p:cNvPr>
          <p:cNvSpPr txBox="1">
            <a:spLocks/>
          </p:cNvSpPr>
          <p:nvPr/>
        </p:nvSpPr>
        <p:spPr>
          <a:xfrm>
            <a:off x="6095998" y="1389609"/>
            <a:ext cx="3984304" cy="46487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400" kern="1200" spc="3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600">
                <a:latin typeface="Noto Sans"/>
                <a:ea typeface="Noto Sans"/>
                <a:cs typeface="Noto Sans"/>
              </a:rPr>
              <a:t>Progrès </a:t>
            </a:r>
            <a:r>
              <a:rPr lang="fr-CA" sz="1600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à</a:t>
            </a:r>
            <a:r>
              <a:rPr lang="fr-CA" sz="1600">
                <a:latin typeface="Noto Sans"/>
                <a:ea typeface="Noto Sans"/>
                <a:cs typeface="Noto Sans"/>
              </a:rPr>
              <a:t> ce jour</a:t>
            </a:r>
            <a:endParaRPr lang="fr-CA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304" y="2060873"/>
            <a:ext cx="5980157" cy="4603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fr-CA" sz="1800" dirty="0">
                <a:latin typeface="Noto Sans"/>
                <a:ea typeface="+mn-lt"/>
                <a:cs typeface="+mn-lt"/>
              </a:rPr>
              <a:t>Lancement en mai 2024</a:t>
            </a:r>
            <a:endParaRPr lang="en-US" sz="1800" dirty="0">
              <a:latin typeface="Noto Sans"/>
              <a:ea typeface="Noto Sans"/>
              <a:cs typeface="Calibri Light"/>
            </a:endParaRPr>
          </a:p>
          <a:p>
            <a:pPr marL="285750" indent="-285750"/>
            <a:r>
              <a:rPr lang="fr-CA" sz="1800" dirty="0">
                <a:latin typeface="Noto Sans"/>
                <a:ea typeface="+mn-lt"/>
                <a:cs typeface="+mn-lt"/>
              </a:rPr>
              <a:t>Dirigé par le SCT et les principaux ministères du gouvernement</a:t>
            </a:r>
            <a:endParaRPr lang="fr-CA" sz="1800" dirty="0">
              <a:latin typeface="Noto Sans"/>
              <a:ea typeface="Noto Sans"/>
              <a:cs typeface="Calibri Light"/>
            </a:endParaRPr>
          </a:p>
          <a:p>
            <a:pPr marL="285750" indent="-285750"/>
            <a:r>
              <a:rPr lang="fr-CA" sz="1800" dirty="0">
                <a:latin typeface="Noto Sans"/>
                <a:ea typeface="+mn-lt"/>
                <a:cs typeface="+mn-lt"/>
              </a:rPr>
              <a:t>Élaboration de la </a:t>
            </a:r>
            <a:r>
              <a:rPr lang="fr-CA" sz="1800" noProof="0" dirty="0">
                <a:latin typeface="Noto Sans"/>
                <a:ea typeface="+mn-lt"/>
                <a:cs typeface="+mn-lt"/>
              </a:rPr>
              <a:t>vision</a:t>
            </a:r>
            <a:r>
              <a:rPr lang="fr-CA" sz="1800" dirty="0">
                <a:latin typeface="Noto Sans"/>
                <a:ea typeface="+mn-lt"/>
                <a:cs typeface="+mn-lt"/>
              </a:rPr>
              <a:t>, des principes</a:t>
            </a:r>
            <a:r>
              <a:rPr lang="fr-CA" sz="1800" noProof="0" dirty="0">
                <a:latin typeface="Noto Sans"/>
                <a:ea typeface="+mn-lt"/>
                <a:cs typeface="+mn-lt"/>
              </a:rPr>
              <a:t> </a:t>
            </a:r>
            <a:r>
              <a:rPr lang="fr-CA" sz="1800" dirty="0">
                <a:latin typeface="Noto Sans"/>
                <a:ea typeface="+mn-lt"/>
                <a:cs typeface="+mn-lt"/>
              </a:rPr>
              <a:t>et des résultats à long terme</a:t>
            </a:r>
            <a:endParaRPr lang="fr-CA" sz="1800" dirty="0">
              <a:latin typeface="Noto Sans"/>
              <a:ea typeface="Noto Sans"/>
              <a:cs typeface="Calibri Light"/>
            </a:endParaRPr>
          </a:p>
          <a:p>
            <a:pPr marL="285750" indent="-285750"/>
            <a:r>
              <a:rPr lang="fr-CA" sz="1800" dirty="0">
                <a:latin typeface="Noto Sans"/>
                <a:ea typeface="+mn-lt"/>
                <a:cs typeface="+mn-lt"/>
              </a:rPr>
              <a:t>Engagement initial sur la vision avec le public, les parties prenantes externes et les détenteurs de droits autochtones tout au long de l'été et au début de l'automne.</a:t>
            </a:r>
            <a:endParaRPr lang="fr-FR" sz="1800" dirty="0">
              <a:latin typeface="Noto Sans"/>
              <a:ea typeface="Noto Sans"/>
              <a:cs typeface="+mn-lt"/>
            </a:endParaRPr>
          </a:p>
          <a:p>
            <a:pPr marL="285750" indent="-285750"/>
            <a:r>
              <a:rPr lang="fr-CA" sz="1800" dirty="0">
                <a:latin typeface="Noto Sans"/>
                <a:ea typeface="+mn-lt"/>
                <a:cs typeface="+mn-lt"/>
              </a:rPr>
              <a:t>Consultations continues du </a:t>
            </a:r>
            <a:r>
              <a:rPr lang="fr-CA" sz="1800" noProof="0" dirty="0">
                <a:latin typeface="Noto Sans"/>
                <a:ea typeface="+mn-lt"/>
                <a:cs typeface="+mn-lt"/>
              </a:rPr>
              <a:t>GC </a:t>
            </a:r>
            <a:r>
              <a:rPr lang="fr-CA" sz="1800" dirty="0">
                <a:latin typeface="Noto Sans"/>
                <a:ea typeface="+mn-lt"/>
                <a:cs typeface="+mn-lt"/>
              </a:rPr>
              <a:t>pour s'assurer que les considérations politiques globales en matière d'IA sont prises en compte.</a:t>
            </a:r>
            <a:endParaRPr lang="fr-CA" sz="1800" dirty="0">
              <a:latin typeface="Noto Sans"/>
              <a:ea typeface="Noto Sans"/>
              <a:cs typeface="Noto Sans"/>
            </a:endParaRPr>
          </a:p>
          <a:p>
            <a:pPr marL="285750" indent="-285750"/>
            <a:r>
              <a:rPr lang="fr-CA" sz="1800" dirty="0">
                <a:latin typeface="Noto Sans"/>
                <a:ea typeface="+mn-lt"/>
                <a:cs typeface="+mn-lt"/>
              </a:rPr>
              <a:t>Publication prévue pour la fin de l'exercice 2024</a:t>
            </a:r>
            <a:endParaRPr lang="fr-CA" sz="1800" dirty="0"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6100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489A859-C381-A20A-2647-221A5A43EF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55330" y="816746"/>
            <a:ext cx="6294519" cy="8890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Déclaration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fondatrice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96DF1-33C0-BB2F-C720-6D683B1DBEC4}"/>
              </a:ext>
            </a:extLst>
          </p:cNvPr>
          <p:cNvSpPr txBox="1"/>
          <p:nvPr/>
        </p:nvSpPr>
        <p:spPr>
          <a:xfrm>
            <a:off x="5255330" y="1997839"/>
            <a:ext cx="6028188" cy="3788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>
                <a:latin typeface="Noto Sans"/>
                <a:ea typeface="Noto Sans"/>
                <a:cs typeface="Noto Sans"/>
              </a:rPr>
              <a:t>L'adoption et l'utilisation responsables de l'IA permet au gouvernement du Canada </a:t>
            </a:r>
            <a:r>
              <a:rPr lang="fr-FR" sz="1800" i="1" dirty="0">
                <a:latin typeface="Noto Sans"/>
                <a:ea typeface="Noto Sans"/>
                <a:cs typeface="Noto Sans"/>
              </a:rPr>
              <a:t>de fournir des services </a:t>
            </a:r>
            <a:r>
              <a:rPr lang="fr-FR" i="1" dirty="0">
                <a:latin typeface="Noto Sans"/>
                <a:ea typeface="Noto Sans"/>
                <a:cs typeface="Noto Sans"/>
              </a:rPr>
              <a:t>et des opérations innovants, efficaces et </a:t>
            </a:r>
            <a:r>
              <a:rPr lang="fr-FR" sz="1800" i="1" dirty="0">
                <a:latin typeface="Noto Sans"/>
                <a:ea typeface="Noto Sans"/>
                <a:cs typeface="Noto Sans"/>
              </a:rPr>
              <a:t>de </a:t>
            </a:r>
            <a:r>
              <a:rPr lang="fr-FR" i="1" dirty="0">
                <a:latin typeface="Noto Sans"/>
                <a:ea typeface="Noto Sans"/>
                <a:cs typeface="Noto Sans"/>
              </a:rPr>
              <a:t>haute </a:t>
            </a:r>
            <a:r>
              <a:rPr lang="fr-FR" sz="1800" i="1" dirty="0">
                <a:latin typeface="Noto Sans"/>
                <a:ea typeface="Noto Sans"/>
                <a:cs typeface="Noto Sans"/>
              </a:rPr>
              <a:t>qualité </a:t>
            </a:r>
            <a:r>
              <a:rPr lang="fr-FR" i="1" dirty="0">
                <a:latin typeface="Noto Sans"/>
                <a:ea typeface="Noto Sans"/>
                <a:cs typeface="Noto Sans"/>
              </a:rPr>
              <a:t>et d'accélérer la découverte scientifique, accroître la satisfaction et la confiance dans le </a:t>
            </a:r>
            <a:r>
              <a:rPr lang="fr-FR" sz="1800" i="1" dirty="0">
                <a:latin typeface="Noto Sans"/>
                <a:ea typeface="Noto Sans"/>
                <a:cs typeface="Noto Sans"/>
              </a:rPr>
              <a:t>gouvernement</a:t>
            </a:r>
            <a:r>
              <a:rPr lang="fr-FR" i="1" dirty="0">
                <a:latin typeface="Noto Sans"/>
                <a:ea typeface="Noto Sans"/>
                <a:cs typeface="Noto Sans"/>
              </a:rPr>
              <a:t>, </a:t>
            </a:r>
            <a:r>
              <a:rPr lang="fr-FR" i="1">
                <a:latin typeface="Noto Sans"/>
                <a:ea typeface="Noto Sans"/>
                <a:cs typeface="Noto Sans"/>
              </a:rPr>
              <a:t>améliorer l'environnement de travail fédéral et protéger les </a:t>
            </a:r>
            <a:r>
              <a:rPr lang="fr-FR" i="1" dirty="0">
                <a:latin typeface="Noto Sans"/>
                <a:ea typeface="Noto Sans"/>
                <a:cs typeface="Noto Sans"/>
              </a:rPr>
              <a:t>intérêts canadiens tout </a:t>
            </a:r>
            <a:r>
              <a:rPr lang="fr-FR" sz="1800" i="1" dirty="0">
                <a:latin typeface="Noto Sans"/>
                <a:ea typeface="Noto Sans"/>
                <a:cs typeface="Noto Sans"/>
              </a:rPr>
              <a:t>en </a:t>
            </a:r>
            <a:r>
              <a:rPr lang="fr-FR" i="1" dirty="0">
                <a:latin typeface="Noto Sans"/>
                <a:ea typeface="Noto Sans"/>
                <a:cs typeface="Noto Sans"/>
              </a:rPr>
              <a:t>générant des avantages économiques et sociaux pour un Canada plus fort, plus juste </a:t>
            </a:r>
            <a:r>
              <a:rPr lang="fr-FR" sz="1800" i="1" dirty="0">
                <a:latin typeface="Noto Sans"/>
                <a:ea typeface="Noto Sans"/>
                <a:cs typeface="Noto Sans"/>
              </a:rPr>
              <a:t>et </a:t>
            </a:r>
            <a:r>
              <a:rPr lang="fr-FR" i="1" dirty="0">
                <a:latin typeface="Noto Sans"/>
                <a:ea typeface="Noto Sans"/>
                <a:cs typeface="Noto Sans"/>
              </a:rPr>
              <a:t>plus prospère</a:t>
            </a:r>
            <a:r>
              <a:rPr lang="fr-FR" sz="1800" i="1" dirty="0">
                <a:latin typeface="Noto Sans"/>
                <a:ea typeface="Noto Sans"/>
                <a:cs typeface="Noto Sans"/>
              </a:rPr>
              <a:t>.</a:t>
            </a:r>
            <a:r>
              <a:rPr lang="fr-FR" i="1" dirty="0">
                <a:latin typeface="Noto Sans"/>
                <a:ea typeface="Noto Sans"/>
                <a:cs typeface="Noto Sans"/>
              </a:rPr>
              <a:t> </a:t>
            </a:r>
            <a:endParaRPr lang="en-US" dirty="0">
              <a:cs typeface="Calibri Light"/>
            </a:endParaRP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82EF9A90-D161-5DE7-82E8-64F23FB39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28" r="11828"/>
          <a:stretch/>
        </p:blipFill>
        <p:spPr>
          <a:xfrm>
            <a:off x="0" y="-9922"/>
            <a:ext cx="525533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971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30D225D5-B56E-E80B-2D0F-1911E25670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9657" y="286343"/>
            <a:ext cx="3644739" cy="71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1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Principes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clés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2258" y="923831"/>
            <a:ext cx="4148110" cy="464871"/>
          </a:xfrm>
        </p:spPr>
        <p:txBody>
          <a:bodyPr/>
          <a:lstStyle/>
          <a:p>
            <a:pPr algn="l"/>
            <a:r>
              <a:rPr lang="fr-FR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À quoi cela va-t-il ressembler ?</a:t>
            </a:r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F8035C-F781-6873-5B58-9EC26AAE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99" b="25099"/>
          <a:stretch>
            <a:fillRect/>
          </a:stretch>
        </p:blipFill>
        <p:spPr bwMode="auto">
          <a:xfrm>
            <a:off x="0" y="0"/>
            <a:ext cx="5075741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graphicFrame>
        <p:nvGraphicFramePr>
          <p:cNvPr id="2477" name="Diagram 2476" descr="Table qui liste les principes clés pour la stratégie IA: Centré sur l'humain, collaboratif, prêts, et fiable">
            <a:extLst>
              <a:ext uri="{FF2B5EF4-FFF2-40B4-BE49-F238E27FC236}">
                <a16:creationId xmlns:a16="http://schemas.microsoft.com/office/drawing/2014/main" id="{43CBAA62-C59C-4950-35EF-25E32B421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958175"/>
              </p:ext>
            </p:extLst>
          </p:nvPr>
        </p:nvGraphicFramePr>
        <p:xfrm>
          <a:off x="5590909" y="1595536"/>
          <a:ext cx="6362939" cy="497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386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8D80A3-503A-400A-9D7F-99EC3CE0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6D1947B-D701-F2F0-4337-064D3986C2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7224" y="4772508"/>
            <a:ext cx="10772775" cy="16581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US" b="0" i="1" u="none" strike="noStrike" cap="none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Les Impacts de la </a:t>
            </a:r>
            <a:r>
              <a:rPr lang="en-US" dirty="0" err="1">
                <a:solidFill>
                  <a:srgbClr val="FFFFFF"/>
                </a:solidFill>
              </a:rPr>
              <a:t>stratégie</a:t>
            </a:r>
            <a:r>
              <a:rPr lang="en-US" dirty="0">
                <a:solidFill>
                  <a:srgbClr val="FFFFFF"/>
                </a:solidFill>
              </a:rPr>
              <a:t> de </a:t>
            </a:r>
            <a:r>
              <a:rPr lang="en-US" dirty="0" err="1">
                <a:solidFill>
                  <a:srgbClr val="FFFFFF"/>
                </a:solidFill>
              </a:rPr>
              <a:t>l'IA</a:t>
            </a:r>
            <a:endParaRPr lang="en-US" b="0" i="0" u="none" strike="noStrike" cap="none" normalizeH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 Light"/>
            </a:endParaRPr>
          </a:p>
        </p:txBody>
      </p:sp>
      <p:graphicFrame>
        <p:nvGraphicFramePr>
          <p:cNvPr id="6" name="Diagram 5" descr="Table qui liste les impacts de la stratégie de l'IA arranger par les principes clés">
            <a:extLst>
              <a:ext uri="{FF2B5EF4-FFF2-40B4-BE49-F238E27FC236}">
                <a16:creationId xmlns:a16="http://schemas.microsoft.com/office/drawing/2014/main" id="{EB74E0AF-286D-A13C-995C-00BDD0755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581896"/>
              </p:ext>
            </p:extLst>
          </p:nvPr>
        </p:nvGraphicFramePr>
        <p:xfrm>
          <a:off x="665232" y="643468"/>
          <a:ext cx="11126257" cy="374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61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457865-6CE4-48F7-9DE8-065695261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725" y="2417615"/>
            <a:ext cx="11002961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8000"/>
                  <a:lumOff val="2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00B5C-7AD0-42EE-A289-DB61F24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noProof="0" dirty="0"/>
              <a:t>Calendrier trimestriel</a:t>
            </a:r>
            <a:r>
              <a:rPr lang="fr-CA" sz="4800" noProof="0" dirty="0"/>
              <a:t> 2024/25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897641-C811-4117-B9B9-5EE41B5A3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5239"/>
              </p:ext>
            </p:extLst>
          </p:nvPr>
        </p:nvGraphicFramePr>
        <p:xfrm>
          <a:off x="681249" y="2417615"/>
          <a:ext cx="10827906" cy="346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26">
                  <a:extLst>
                    <a:ext uri="{9D8B030D-6E8A-4147-A177-3AD203B41FA5}">
                      <a16:colId xmlns:a16="http://schemas.microsoft.com/office/drawing/2014/main" val="711439747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3789717619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2607839798"/>
                    </a:ext>
                  </a:extLst>
                </a:gridCol>
                <a:gridCol w="772732">
                  <a:extLst>
                    <a:ext uri="{9D8B030D-6E8A-4147-A177-3AD203B41FA5}">
                      <a16:colId xmlns:a16="http://schemas.microsoft.com/office/drawing/2014/main" val="1769144258"/>
                    </a:ext>
                  </a:extLst>
                </a:gridCol>
                <a:gridCol w="1031914">
                  <a:extLst>
                    <a:ext uri="{9D8B030D-6E8A-4147-A177-3AD203B41FA5}">
                      <a16:colId xmlns:a16="http://schemas.microsoft.com/office/drawing/2014/main" val="1537907298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920672763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217148694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247395267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231269635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3587985154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3023193756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420336204"/>
                    </a:ext>
                  </a:extLst>
                </a:gridCol>
              </a:tblGrid>
              <a:tr h="582324">
                <a:tc gridSpan="3">
                  <a:txBody>
                    <a:bodyPr/>
                    <a:lstStyle/>
                    <a:p>
                      <a:pPr algn="ctr"/>
                      <a:r>
                        <a:rPr lang="fr-CA" noProof="0" dirty="0">
                          <a:latin typeface="Noto Sans"/>
                          <a:ea typeface="Noto Sans"/>
                          <a:cs typeface="Noto Sans"/>
                        </a:rPr>
                        <a:t>Q1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noProof="0" dirty="0">
                          <a:latin typeface="Noto Sans"/>
                          <a:ea typeface="Noto Sans"/>
                          <a:cs typeface="Noto Sans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noProof="0" dirty="0">
                          <a:latin typeface="Noto Sans"/>
                          <a:ea typeface="Noto Sans"/>
                          <a:cs typeface="Noto Sans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noProof="0" dirty="0">
                          <a:latin typeface="Noto Sans"/>
                          <a:ea typeface="Noto Sans"/>
                          <a:cs typeface="Noto Sans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91448"/>
                  </a:ext>
                </a:extLst>
              </a:tr>
              <a:tr h="636916"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AVR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MAI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JUIN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JUIL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AOÛT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SEPT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OCT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NOV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DÉC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FÉV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61096"/>
                  </a:ext>
                </a:extLst>
              </a:tr>
              <a:tr h="163778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16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VISION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16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DÉVELOPPMENT DE LA STRATÉGIE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600" spc="30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16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APPROBATION ET LANCEMENT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2063"/>
                  </a:ext>
                </a:extLst>
              </a:tr>
              <a:tr h="607414">
                <a:tc gridSpan="9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sz="1400" spc="300" noProof="0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</a:rPr>
                        <a:t>CONSULTATIONS ET MOBILISATION </a:t>
                      </a:r>
                      <a:endParaRPr lang="fr-CA" sz="1400" spc="300" noProof="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CA" sz="1400" noProof="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600" spc="300">
                        <a:solidFill>
                          <a:schemeClr val="tx1"/>
                        </a:solidFill>
                        <a:cs typeface="Biom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600" spc="300">
                        <a:solidFill>
                          <a:schemeClr val="tx1"/>
                        </a:solidFill>
                        <a:cs typeface="Biom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600" spc="300">
                        <a:solidFill>
                          <a:schemeClr val="tx1"/>
                        </a:solidFill>
                        <a:cs typeface="Biome Ligh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4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003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IMGDECORATIVE" val="1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C197CE65E414B8A8246ABCCD13B4C" ma:contentTypeVersion="17" ma:contentTypeDescription="Create a new document." ma:contentTypeScope="" ma:versionID="b73b2d846084f8457fb487334d075871">
  <xsd:schema xmlns:xsd="http://www.w3.org/2001/XMLSchema" xmlns:xs="http://www.w3.org/2001/XMLSchema" xmlns:p="http://schemas.microsoft.com/office/2006/metadata/properties" xmlns:ns2="60bf9140-54b1-4fcb-8191-df4f5e3ae4ec" xmlns:ns3="f6f4ab32-99f9-4752-9cb9-3e8df8a9e2b1" targetNamespace="http://schemas.microsoft.com/office/2006/metadata/properties" ma:root="true" ma:fieldsID="ab23a9bb524f99bdcfa4a0d148a4bf34" ns2:_="" ns3:_="">
    <xsd:import namespace="60bf9140-54b1-4fcb-8191-df4f5e3ae4ec"/>
    <xsd:import namespace="f6f4ab32-99f9-4752-9cb9-3e8df8a9e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f9140-54b1-4fcb-8191-df4f5e3ae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e2fad2-47b1-4724-b92c-1944d3ff5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4ab32-99f9-4752-9cb9-3e8df8a9e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9a3380-16a3-4f7c-8f8f-1898b806b14b}" ma:internalName="TaxCatchAll" ma:showField="CatchAllData" ma:web="f6f4ab32-99f9-4752-9cb9-3e8df8a9e2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0bf9140-54b1-4fcb-8191-df4f5e3ae4ec" xsi:nil="true"/>
    <lcf76f155ced4ddcb4097134ff3c332f xmlns="60bf9140-54b1-4fcb-8191-df4f5e3ae4ec">
      <Terms xmlns="http://schemas.microsoft.com/office/infopath/2007/PartnerControls"/>
    </lcf76f155ced4ddcb4097134ff3c332f>
    <TaxCatchAll xmlns="f6f4ab32-99f9-4752-9cb9-3e8df8a9e2b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70DB6-DFED-43C8-A548-F3A477D8E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bf9140-54b1-4fcb-8191-df4f5e3ae4ec"/>
    <ds:schemaRef ds:uri="f6f4ab32-99f9-4752-9cb9-3e8df8a9e2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2A8ED-1331-4C1D-8649-743D7BE164DD}">
  <ds:schemaRefs>
    <ds:schemaRef ds:uri="http://schemas.microsoft.com/office/2006/documentManagement/types"/>
    <ds:schemaRef ds:uri="http://schemas.microsoft.com/office/2006/metadata/properties"/>
    <ds:schemaRef ds:uri="60bf9140-54b1-4fcb-8191-df4f5e3ae4ec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6f4ab32-99f9-4752-9cb9-3e8df8a9e2b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26</TotalTime>
  <Words>753</Words>
  <Application>Microsoft Office PowerPoint</Application>
  <PresentationFormat>Widescreen</PresentationFormat>
  <Paragraphs>110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Metropolitan</vt:lpstr>
      <vt:lpstr>Metropolitan</vt:lpstr>
      <vt:lpstr> Strategie de l'IA pour la  Fonction publique</vt:lpstr>
      <vt:lpstr>Objectif</vt:lpstr>
      <vt:lpstr>Pourquoi maintenant?</vt:lpstr>
      <vt:lpstr>Mener la transformation numérique</vt:lpstr>
      <vt:lpstr>Le travail</vt:lpstr>
      <vt:lpstr> Déclaration fondatrice</vt:lpstr>
      <vt:lpstr> Principes clés</vt:lpstr>
      <vt:lpstr> Les Impacts de la stratégie de l'IA</vt:lpstr>
      <vt:lpstr>Calendrier trimestriel 2024/25</vt:lpstr>
      <vt:lpstr>Prochaines étapes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Macdonald, Jonathan</dc:creator>
  <cp:lastModifiedBy>Vanlang Nguyen (CSPS-EFPC)</cp:lastModifiedBy>
  <cp:revision>291</cp:revision>
  <dcterms:created xsi:type="dcterms:W3CDTF">2024-01-29T16:48:58Z</dcterms:created>
  <dcterms:modified xsi:type="dcterms:W3CDTF">2024-07-12T14:27:02Z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0x01010093EC197CE65E414B8A8246ABCCD13B4C</vt:lpwstr>
  </property>
  <property fmtid="{D5CDD505-2E9C-101B-9397-08002B2CF9AE}" pid="3" name="MediaServiceImageTags">
    <vt:lpwstr/>
  </property>
  <property fmtid="{D5CDD505-2E9C-101B-9397-08002B2CF9AE}" pid="4" name="MSIP_Label_3d0ca00b-3f0e-465a-aac7-1a6a22fcea40_Enabled">
    <vt:lpwstr>true</vt:lpwstr>
  </property>
  <property fmtid="{D5CDD505-2E9C-101B-9397-08002B2CF9AE}" pid="5" name="MSIP_Label_3d0ca00b-3f0e-465a-aac7-1a6a22fcea40_SetDate">
    <vt:lpwstr>2024-01-29T16:51:15Z</vt:lpwstr>
  </property>
  <property fmtid="{D5CDD505-2E9C-101B-9397-08002B2CF9AE}" pid="6" name="MSIP_Label_3d0ca00b-3f0e-465a-aac7-1a6a22fcea40_Method">
    <vt:lpwstr>Privileged</vt:lpwstr>
  </property>
  <property fmtid="{D5CDD505-2E9C-101B-9397-08002B2CF9AE}" pid="7" name="MSIP_Label_3d0ca00b-3f0e-465a-aac7-1a6a22fcea40_Name">
    <vt:lpwstr>3d0ca00b-3f0e-465a-aac7-1a6a22fcea40</vt:lpwstr>
  </property>
  <property fmtid="{D5CDD505-2E9C-101B-9397-08002B2CF9AE}" pid="8" name="MSIP_Label_3d0ca00b-3f0e-465a-aac7-1a6a22fcea40_SiteId">
    <vt:lpwstr>6397df10-4595-4047-9c4f-03311282152b</vt:lpwstr>
  </property>
  <property fmtid="{D5CDD505-2E9C-101B-9397-08002B2CF9AE}" pid="9" name="MSIP_Label_3d0ca00b-3f0e-465a-aac7-1a6a22fcea40_ActionId">
    <vt:lpwstr>70acc568-ba16-49d6-92fd-f8fa0e2ffe8d</vt:lpwstr>
  </property>
  <property fmtid="{D5CDD505-2E9C-101B-9397-08002B2CF9AE}" pid="10" name="MSIP_Label_3d0ca00b-3f0e-465a-aac7-1a6a22fcea40_ContentBits">
    <vt:lpwstr>1</vt:lpwstr>
  </property>
  <property fmtid="{D5CDD505-2E9C-101B-9397-08002B2CF9AE}" pid="11" name="ClassificationContentMarkingHeaderLocations">
    <vt:lpwstr>Metropolitan:8</vt:lpwstr>
  </property>
  <property fmtid="{D5CDD505-2E9C-101B-9397-08002B2CF9AE}" pid="12" name="ClassificationContentMarkingHeaderText">
    <vt:lpwstr>UNCLASSIFIED / NON CLASSIFIÉ</vt:lpwstr>
  </property>
</Properties>
</file>