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0"/>
  </p:notesMasterIdLst>
  <p:handoutMasterIdLst>
    <p:handoutMasterId r:id="rId11"/>
  </p:handoutMasterIdLst>
  <p:sldIdLst>
    <p:sldId id="384" r:id="rId2"/>
    <p:sldId id="403" r:id="rId3"/>
    <p:sldId id="404" r:id="rId4"/>
    <p:sldId id="405" r:id="rId5"/>
    <p:sldId id="406" r:id="rId6"/>
    <p:sldId id="407" r:id="rId7"/>
    <p:sldId id="408" r:id="rId8"/>
    <p:sldId id="410" r:id="rId9"/>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4"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888888"/>
    <a:srgbClr val="898989"/>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72" autoAdjust="0"/>
    <p:restoredTop sz="94533" autoAdjust="0"/>
  </p:normalViewPr>
  <p:slideViewPr>
    <p:cSldViewPr snapToGrid="0" snapToObjects="1">
      <p:cViewPr varScale="1">
        <p:scale>
          <a:sx n="113" d="100"/>
          <a:sy n="113" d="100"/>
        </p:scale>
        <p:origin x="900" y="102"/>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8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5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7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0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59" name="think-cell Slide" r:id="rId27" imgW="473" imgH="473" progId="TCLayout.ActiveDocument.1">
                  <p:embed/>
                </p:oleObj>
              </mc:Choice>
              <mc:Fallback>
                <p:oleObj name="think-cell Slide" r:id="rId27" imgW="473" imgH="473"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3.jpeg"/><Relationship Id="rId5" Type="http://schemas.openxmlformats.org/officeDocument/2006/relationships/image" Target="../media/image5.jp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iki.gccollab.ca/images/e/e1/WTP_-_DRAFT_-_Etablir_un_reseau_d%27agents_de_changement_FR.pptx" TargetMode="Externa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06"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US" sz="3200" dirty="0">
                <a:solidFill>
                  <a:schemeClr val="bg1"/>
                </a:solidFill>
              </a:rPr>
              <a:t>Establishing a Change Agent Network</a:t>
            </a:r>
            <a:endParaRPr lang="en-US" sz="3200" dirty="0"/>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rPr>
              <a:t>A framework for Change Managers and Change Agents</a:t>
            </a: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
        <p:nvSpPr>
          <p:cNvPr id="7" name="Text Placeholder 6"/>
          <p:cNvSpPr>
            <a:spLocks noGrp="1"/>
          </p:cNvSpPr>
          <p:nvPr>
            <p:ph type="body" sz="quarter" idx="13"/>
          </p:nvPr>
        </p:nvSpPr>
        <p:spPr>
          <a:xfrm>
            <a:off x="563399" y="5498656"/>
            <a:ext cx="3494087" cy="526957"/>
          </a:xfrm>
        </p:spPr>
        <p:txBody>
          <a:bodyPr/>
          <a:lstStyle/>
          <a:p>
            <a:r>
              <a:rPr lang="fr-CA" dirty="0" err="1">
                <a:solidFill>
                  <a:schemeClr val="bg1"/>
                </a:solidFill>
              </a:rPr>
              <a:t>September</a:t>
            </a:r>
            <a:r>
              <a:rPr lang="fr-CA" dirty="0">
                <a:solidFill>
                  <a:schemeClr val="bg1"/>
                </a:solidFill>
              </a:rPr>
              <a:t> </a:t>
            </a:r>
            <a:r>
              <a:rPr lang="en-CA" dirty="0">
                <a:solidFill>
                  <a:schemeClr val="bg1"/>
                </a:solidFill>
              </a:rPr>
              <a:t>2022</a:t>
            </a:r>
          </a:p>
        </p:txBody>
      </p:sp>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F88C7-4DA9-4E5D-AAD7-D108019E3A91}"/>
              </a:ext>
            </a:extLst>
          </p:cNvPr>
          <p:cNvSpPr>
            <a:spLocks noGrp="1"/>
          </p:cNvSpPr>
          <p:nvPr>
            <p:ph type="title"/>
          </p:nvPr>
        </p:nvSpPr>
        <p:spPr/>
        <p:txBody>
          <a:bodyPr/>
          <a:lstStyle/>
          <a:p>
            <a:r>
              <a:rPr lang="en-US" dirty="0"/>
              <a:t>About this Guide</a:t>
            </a:r>
            <a:endParaRPr lang="en-CA" dirty="0"/>
          </a:p>
        </p:txBody>
      </p:sp>
      <p:sp>
        <p:nvSpPr>
          <p:cNvPr id="6" name="TextBox 5">
            <a:extLst>
              <a:ext uri="{FF2B5EF4-FFF2-40B4-BE49-F238E27FC236}">
                <a16:creationId xmlns:a16="http://schemas.microsoft.com/office/drawing/2014/main" id="{A2BD1636-0B06-4314-AE47-116EE81F83A6}"/>
              </a:ext>
            </a:extLst>
          </p:cNvPr>
          <p:cNvSpPr txBox="1"/>
          <p:nvPr/>
        </p:nvSpPr>
        <p:spPr>
          <a:xfrm>
            <a:off x="508759" y="1515289"/>
            <a:ext cx="11149841" cy="4555093"/>
          </a:xfrm>
          <a:prstGeom prst="rect">
            <a:avLst/>
          </a:prstGeom>
          <a:noFill/>
        </p:spPr>
        <p:txBody>
          <a:bodyPr wrap="square" rtlCol="0">
            <a:spAutoFit/>
          </a:bodyPr>
          <a:lstStyle/>
          <a:p>
            <a:pPr>
              <a:spcAft>
                <a:spcPts val="1200"/>
              </a:spcAft>
            </a:pPr>
            <a:r>
              <a:rPr lang="en-US" dirty="0">
                <a:latin typeface="Calibri" panose="020F0502020204030204" pitchFamily="34" charset="0"/>
                <a:cs typeface="Calibri" panose="020F0502020204030204" pitchFamily="34" charset="0"/>
              </a:rPr>
              <a:t>This guide is for Change Managers supporting Workplace Modernization or Workplace Transformation programs. It intends to provide a framework to nominate and support Change Agents. </a:t>
            </a:r>
          </a:p>
          <a:p>
            <a:r>
              <a:rPr lang="en-US" dirty="0">
                <a:latin typeface="Calibri" panose="020F0502020204030204" pitchFamily="34" charset="0"/>
                <a:cs typeface="Calibri" panose="020F0502020204030204" pitchFamily="34" charset="0"/>
              </a:rPr>
              <a:t>Information in this guide includes: </a:t>
            </a: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What is a Change Agent and a Change Agent Network?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What are the responsibilities of the Change Agents?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How to nominate and select Change Agents?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Who supports the Change Agents?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A timeline for Change Agents</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Best practices for Change Agents</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Tools and resources</a:t>
            </a:r>
            <a:endParaRPr lang="en-US" dirty="0">
              <a:solidFill>
                <a:schemeClr val="accent2"/>
              </a:solidFill>
              <a:latin typeface="Calibri" panose="020F0502020204030204" pitchFamily="34" charset="0"/>
              <a:cs typeface="Calibri" panose="020F0502020204030204" pitchFamily="34" charset="0"/>
            </a:endParaRPr>
          </a:p>
          <a:p>
            <a:pPr marL="1257300" lvl="2" indent="-342900">
              <a:buFont typeface="Arial" panose="020B0604020202020204" pitchFamily="34" charset="0"/>
              <a:buChar char="•"/>
            </a:pPr>
            <a:r>
              <a:rPr lang="en-US" dirty="0">
                <a:latin typeface="Calibri" panose="020F0502020204030204" pitchFamily="34" charset="0"/>
                <a:cs typeface="Calibri" panose="020F0502020204030204" pitchFamily="34" charset="0"/>
              </a:rPr>
              <a:t>Communications to Change Agents</a:t>
            </a:r>
          </a:p>
          <a:p>
            <a:pPr marL="1257300" lvl="2" indent="-342900">
              <a:spcAft>
                <a:spcPts val="1200"/>
              </a:spcAft>
              <a:buFont typeface="Arial" panose="020B0604020202020204" pitchFamily="34" charset="0"/>
              <a:buChar char="•"/>
            </a:pPr>
            <a:r>
              <a:rPr lang="en-US" dirty="0">
                <a:latin typeface="Calibri" panose="020F0502020204030204" pitchFamily="34" charset="0"/>
                <a:cs typeface="Calibri" panose="020F0502020204030204" pitchFamily="34" charset="0"/>
              </a:rPr>
              <a:t>Resources on Change Management*</a:t>
            </a:r>
          </a:p>
          <a:p>
            <a:pPr>
              <a:spcAft>
                <a:spcPts val="1200"/>
              </a:spcAft>
            </a:pPr>
            <a:r>
              <a:rPr lang="en-US" dirty="0">
                <a:latin typeface="Calibri" panose="020F0502020204030204" pitchFamily="34" charset="0"/>
                <a:cs typeface="Calibri" panose="020F0502020204030204" pitchFamily="34" charset="0"/>
              </a:rPr>
              <a:t>Change Managers should attach the </a:t>
            </a:r>
            <a:r>
              <a:rPr lang="en-US" i="1" dirty="0">
                <a:latin typeface="Calibri" panose="020F0502020204030204" pitchFamily="34" charset="0"/>
                <a:cs typeface="Calibri" panose="020F0502020204030204" pitchFamily="34" charset="0"/>
              </a:rPr>
              <a:t>Change Agent Network: A Guide for Change Agents </a:t>
            </a:r>
            <a:r>
              <a:rPr lang="en-US" dirty="0">
                <a:latin typeface="Calibri" panose="020F0502020204030204" pitchFamily="34" charset="0"/>
                <a:cs typeface="Calibri" panose="020F0502020204030204" pitchFamily="34" charset="0"/>
              </a:rPr>
              <a:t>hyperlinked at the end of this guide as part of the invitation to your Change Agent Kick-off Meeting (also attached at the end of this guide). Change managers can present material in the guide to the Change Agent’s during the Kick-off meeting.  </a:t>
            </a:r>
          </a:p>
        </p:txBody>
      </p:sp>
      <p:sp>
        <p:nvSpPr>
          <p:cNvPr id="2" name="TextBox 1">
            <a:extLst>
              <a:ext uri="{FF2B5EF4-FFF2-40B4-BE49-F238E27FC236}">
                <a16:creationId xmlns:a16="http://schemas.microsoft.com/office/drawing/2014/main" id="{A2F44A92-6CE3-44DF-A587-0F881B763BFC}"/>
              </a:ext>
            </a:extLst>
          </p:cNvPr>
          <p:cNvSpPr txBox="1"/>
          <p:nvPr/>
        </p:nvSpPr>
        <p:spPr>
          <a:xfrm>
            <a:off x="6044441" y="942758"/>
            <a:ext cx="5638800" cy="338554"/>
          </a:xfrm>
          <a:prstGeom prst="rect">
            <a:avLst/>
          </a:prstGeom>
          <a:noFill/>
        </p:spPr>
        <p:txBody>
          <a:bodyPr wrap="square" rtlCol="0">
            <a:spAutoFit/>
          </a:bodyPr>
          <a:lstStyle/>
          <a:p>
            <a:r>
              <a:rPr lang="fr-CA" sz="1600" dirty="0"/>
              <a:t>A </a:t>
            </a:r>
            <a:r>
              <a:rPr lang="fr-CA" sz="1600" b="1" dirty="0"/>
              <a:t>French</a:t>
            </a:r>
            <a:r>
              <a:rPr lang="fr-CA" sz="1600" dirty="0"/>
              <a:t> version of this document </a:t>
            </a:r>
            <a:r>
              <a:rPr lang="fr-CA" sz="1600" dirty="0" err="1"/>
              <a:t>is</a:t>
            </a:r>
            <a:r>
              <a:rPr lang="fr-CA" sz="1600" dirty="0"/>
              <a:t> </a:t>
            </a:r>
            <a:r>
              <a:rPr lang="fr-CA" sz="1600" dirty="0" err="1"/>
              <a:t>available</a:t>
            </a:r>
            <a:r>
              <a:rPr lang="fr-CA" sz="1600" dirty="0"/>
              <a:t> </a:t>
            </a:r>
            <a:r>
              <a:rPr lang="fr-CA" sz="1600" dirty="0" err="1"/>
              <a:t>here</a:t>
            </a:r>
            <a:r>
              <a:rPr lang="fr-CA" sz="1600" dirty="0"/>
              <a:t> : </a:t>
            </a:r>
            <a:r>
              <a:rPr lang="fr-CA" sz="1600" dirty="0">
                <a:hlinkClick r:id="rId8"/>
              </a:rPr>
              <a:t>FR version</a:t>
            </a:r>
            <a:endParaRPr lang="en-CA" sz="1600" dirty="0"/>
          </a:p>
        </p:txBody>
      </p:sp>
    </p:spTree>
    <p:extLst>
      <p:ext uri="{BB962C8B-B14F-4D97-AF65-F5344CB8AC3E}">
        <p14:creationId xmlns:p14="http://schemas.microsoft.com/office/powerpoint/2010/main" val="2232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9EF-0E85-4D70-83D0-7B8DC72FFF20}"/>
              </a:ext>
            </a:extLst>
          </p:cNvPr>
          <p:cNvSpPr>
            <a:spLocks noGrp="1"/>
          </p:cNvSpPr>
          <p:nvPr>
            <p:ph type="title"/>
          </p:nvPr>
        </p:nvSpPr>
        <p:spPr/>
        <p:txBody>
          <a:bodyPr/>
          <a:lstStyle/>
          <a:p>
            <a:r>
              <a:rPr lang="en-US" dirty="0"/>
              <a:t>Change Agent Network</a:t>
            </a:r>
            <a:endParaRPr lang="en-CA" dirty="0"/>
          </a:p>
        </p:txBody>
      </p:sp>
      <p:sp>
        <p:nvSpPr>
          <p:cNvPr id="3" name="TextBox 2">
            <a:extLst>
              <a:ext uri="{FF2B5EF4-FFF2-40B4-BE49-F238E27FC236}">
                <a16:creationId xmlns:a16="http://schemas.microsoft.com/office/drawing/2014/main" id="{DF2F17A9-C32D-442C-9222-06F096611834}"/>
              </a:ext>
            </a:extLst>
          </p:cNvPr>
          <p:cNvSpPr txBox="1"/>
          <p:nvPr/>
        </p:nvSpPr>
        <p:spPr>
          <a:xfrm>
            <a:off x="3396344" y="2068528"/>
            <a:ext cx="7907383" cy="3170099"/>
          </a:xfrm>
          <a:prstGeom prst="rect">
            <a:avLst/>
          </a:prstGeom>
          <a:noFill/>
        </p:spPr>
        <p:txBody>
          <a:bodyPr wrap="square" rtlCol="0">
            <a:spAutoFit/>
          </a:bodyPr>
          <a:lstStyle/>
          <a:p>
            <a:pPr>
              <a:spcAft>
                <a:spcPts val="1200"/>
              </a:spcAft>
            </a:pPr>
            <a:r>
              <a:rPr lang="en-US" dirty="0"/>
              <a:t>For a change initiative to be successful, local-level sponsorship for the change is required. </a:t>
            </a:r>
          </a:p>
          <a:p>
            <a:pPr>
              <a:spcAft>
                <a:spcPts val="1200"/>
              </a:spcAft>
            </a:pPr>
            <a:r>
              <a:rPr lang="en-US" dirty="0"/>
              <a:t>Client Department’s are recommended to develop a Change Agent Network, composed of appointed leaders, managers, and representatives within the organization that have the capacity to actively participate in leading employees through the change.  </a:t>
            </a:r>
          </a:p>
          <a:p>
            <a:r>
              <a:rPr lang="en-US" dirty="0"/>
              <a:t>Change Agents are early adopters of change—those who are excited and optimistic about the change ahead. They represent the interests of their colleagues going through the transition and will work with business leaders and change/project managers to facilitate a successful transition. </a:t>
            </a:r>
          </a:p>
        </p:txBody>
      </p:sp>
      <p:pic>
        <p:nvPicPr>
          <p:cNvPr id="5" name="Graphic 4" descr="Connections">
            <a:extLst>
              <a:ext uri="{FF2B5EF4-FFF2-40B4-BE49-F238E27FC236}">
                <a16:creationId xmlns:a16="http://schemas.microsoft.com/office/drawing/2014/main" id="{28B8017F-C9BC-492E-BA60-3D7EC4B1849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 r="34960" b="-8"/>
          <a:stretch/>
        </p:blipFill>
        <p:spPr>
          <a:xfrm flipH="1">
            <a:off x="-1" y="1071513"/>
            <a:ext cx="3535680" cy="5435931"/>
          </a:xfrm>
          <a:prstGeom prst="rect">
            <a:avLst/>
          </a:prstGeom>
        </p:spPr>
      </p:pic>
    </p:spTree>
    <p:extLst>
      <p:ext uri="{BB962C8B-B14F-4D97-AF65-F5344CB8AC3E}">
        <p14:creationId xmlns:p14="http://schemas.microsoft.com/office/powerpoint/2010/main" val="3310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A Team Approach to Change</a:t>
            </a:r>
            <a:endParaRPr lang="en-CA" dirty="0"/>
          </a:p>
        </p:txBody>
      </p:sp>
      <p:sp>
        <p:nvSpPr>
          <p:cNvPr id="5" name="Hexagon 4">
            <a:extLst>
              <a:ext uri="{FF2B5EF4-FFF2-40B4-BE49-F238E27FC236}">
                <a16:creationId xmlns:a16="http://schemas.microsoft.com/office/drawing/2014/main" id="{D7B0417A-C6F6-4FC0-8EE1-300C04469C06}"/>
              </a:ext>
            </a:extLst>
          </p:cNvPr>
          <p:cNvSpPr/>
          <p:nvPr/>
        </p:nvSpPr>
        <p:spPr>
          <a:xfrm>
            <a:off x="526177" y="170027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Share information about the change</a:t>
            </a:r>
            <a:endParaRPr lang="en-CA" sz="1200" dirty="0">
              <a:solidFill>
                <a:schemeClr val="tx1"/>
              </a:solidFill>
              <a:latin typeface="Arial" panose="020B0604020202020204" pitchFamily="34" charset="0"/>
              <a:cs typeface="Arial" panose="020B0604020202020204" pitchFamily="34" charset="0"/>
            </a:endParaRPr>
          </a:p>
        </p:txBody>
      </p:sp>
      <p:sp>
        <p:nvSpPr>
          <p:cNvPr id="6" name="Hexagon 5">
            <a:extLst>
              <a:ext uri="{FF2B5EF4-FFF2-40B4-BE49-F238E27FC236}">
                <a16:creationId xmlns:a16="http://schemas.microsoft.com/office/drawing/2014/main" id="{DA4DDA2C-E07B-46CC-8F2C-0900256FE3B3}"/>
              </a:ext>
            </a:extLst>
          </p:cNvPr>
          <p:cNvSpPr/>
          <p:nvPr/>
        </p:nvSpPr>
        <p:spPr>
          <a:xfrm>
            <a:off x="1845524" y="2429544"/>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Create a positive environment</a:t>
            </a:r>
            <a:endParaRPr lang="en-CA" sz="1200" dirty="0">
              <a:solidFill>
                <a:schemeClr val="bg1"/>
              </a:solidFill>
              <a:latin typeface="Arial" panose="020B0604020202020204" pitchFamily="34" charset="0"/>
              <a:cs typeface="Arial" panose="020B0604020202020204" pitchFamily="34" charset="0"/>
            </a:endParaRPr>
          </a:p>
        </p:txBody>
      </p:sp>
      <p:sp>
        <p:nvSpPr>
          <p:cNvPr id="7" name="Hexagon 6">
            <a:extLst>
              <a:ext uri="{FF2B5EF4-FFF2-40B4-BE49-F238E27FC236}">
                <a16:creationId xmlns:a16="http://schemas.microsoft.com/office/drawing/2014/main" id="{451D65C9-B12E-4E5F-9F68-78EEBE64E6FE}"/>
              </a:ext>
            </a:extLst>
          </p:cNvPr>
          <p:cNvSpPr/>
          <p:nvPr/>
        </p:nvSpPr>
        <p:spPr>
          <a:xfrm>
            <a:off x="3182289" y="170523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Provide the project team with business insights</a:t>
            </a:r>
            <a:endParaRPr lang="en-CA" sz="1200" dirty="0">
              <a:solidFill>
                <a:schemeClr val="tx1"/>
              </a:solidFill>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E8D12326-69DC-4195-95F5-5B3428EC671E}"/>
              </a:ext>
            </a:extLst>
          </p:cNvPr>
          <p:cNvSpPr/>
          <p:nvPr/>
        </p:nvSpPr>
        <p:spPr>
          <a:xfrm>
            <a:off x="3182289" y="316962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Raise unresolved issues to implement</a:t>
            </a:r>
            <a:endParaRPr lang="en-CA" sz="1200" dirty="0">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04FCB405-4FB3-45F2-9AAA-1F6A1E43C396}"/>
              </a:ext>
            </a:extLst>
          </p:cNvPr>
          <p:cNvSpPr/>
          <p:nvPr/>
        </p:nvSpPr>
        <p:spPr>
          <a:xfrm>
            <a:off x="1845524" y="3905499"/>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Reinforce workplace norms and etiquette</a:t>
            </a:r>
            <a:endParaRPr lang="en-CA" sz="1200" dirty="0">
              <a:solidFill>
                <a:schemeClr val="tx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5ACE1822-5A1D-4884-BDE5-59BBBB09B9FD}"/>
              </a:ext>
            </a:extLst>
          </p:cNvPr>
          <p:cNvSpPr/>
          <p:nvPr/>
        </p:nvSpPr>
        <p:spPr>
          <a:xfrm>
            <a:off x="525483" y="463056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Cultivate new work habits and attitudes</a:t>
            </a:r>
            <a:endParaRPr lang="en-CA" sz="1200"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3BBEC760-FAC5-4468-B0E1-97EEF664EAB8}"/>
              </a:ext>
            </a:extLst>
          </p:cNvPr>
          <p:cNvSpPr/>
          <p:nvPr/>
        </p:nvSpPr>
        <p:spPr>
          <a:xfrm>
            <a:off x="3182289" y="463972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Challenge rumours with facts</a:t>
            </a:r>
            <a:endParaRPr lang="en-CA"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6B7FF87-0426-45B1-9681-34ED1EC5CCE8}"/>
              </a:ext>
            </a:extLst>
          </p:cNvPr>
          <p:cNvSpPr txBox="1"/>
          <p:nvPr/>
        </p:nvSpPr>
        <p:spPr>
          <a:xfrm>
            <a:off x="5338354" y="1634802"/>
            <a:ext cx="6435635" cy="4985980"/>
          </a:xfrm>
          <a:prstGeom prst="rect">
            <a:avLst/>
          </a:prstGeom>
          <a:noFill/>
        </p:spPr>
        <p:txBody>
          <a:bodyPr wrap="square" rtlCol="0">
            <a:spAutoFit/>
          </a:bodyPr>
          <a:lstStyle/>
          <a:p>
            <a:pPr>
              <a:spcAft>
                <a:spcPts val="1200"/>
              </a:spcAft>
            </a:pPr>
            <a:r>
              <a:rPr lang="en-US" dirty="0"/>
              <a:t>Change Agents are experts on the change initiative and therefore, are active members of the integrated project team. </a:t>
            </a:r>
          </a:p>
          <a:p>
            <a:pPr>
              <a:spcAft>
                <a:spcPts val="1200"/>
              </a:spcAft>
            </a:pPr>
            <a:r>
              <a:rPr lang="en-US" dirty="0"/>
              <a:t>They should be routinely meeting with and engaged by the Change Manager to share information about how the change is being perceived by employees, provide updates on business insights and solicit feedback from their colleagues. </a:t>
            </a:r>
          </a:p>
          <a:p>
            <a:pPr>
              <a:spcAft>
                <a:spcPts val="1200"/>
              </a:spcAft>
            </a:pPr>
            <a:r>
              <a:rPr lang="en-US" dirty="0"/>
              <a:t>Change Agents may also be responsible for onboarding employees to the change and support learning at a local level (i.e. how to use certain workpoints, virtual collaboration tools, etc.). </a:t>
            </a:r>
          </a:p>
          <a:p>
            <a:r>
              <a:rPr lang="en-US" dirty="0"/>
              <a:t>Project-specific functions of the Change Agents could include supporting during information gathering and move phases of the project lifecycle. As a Change Manager, it is important to consider if these functions will overlap. </a:t>
            </a:r>
          </a:p>
          <a:p>
            <a:endParaRPr lang="en-US" dirty="0"/>
          </a:p>
          <a:p>
            <a:endParaRPr lang="en-US" dirty="0"/>
          </a:p>
          <a:p>
            <a:endParaRPr lang="en-CA" dirty="0"/>
          </a:p>
        </p:txBody>
      </p:sp>
      <p:sp>
        <p:nvSpPr>
          <p:cNvPr id="13" name="Hexagon 12">
            <a:extLst>
              <a:ext uri="{FF2B5EF4-FFF2-40B4-BE49-F238E27FC236}">
                <a16:creationId xmlns:a16="http://schemas.microsoft.com/office/drawing/2014/main" id="{357BE104-9E90-4082-930D-8E3A3FBE0590}"/>
              </a:ext>
            </a:extLst>
          </p:cNvPr>
          <p:cNvSpPr/>
          <p:nvPr/>
        </p:nvSpPr>
        <p:spPr>
          <a:xfrm>
            <a:off x="525483" y="3169623"/>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Support onboarding and learning</a:t>
            </a:r>
            <a:endParaRPr lang="en-CA"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5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Nominating Change Agents</a:t>
            </a:r>
            <a:endParaRPr lang="en-CA" dirty="0"/>
          </a:p>
        </p:txBody>
      </p:sp>
      <p:sp>
        <p:nvSpPr>
          <p:cNvPr id="3" name="TextBox 2">
            <a:extLst>
              <a:ext uri="{FF2B5EF4-FFF2-40B4-BE49-F238E27FC236}">
                <a16:creationId xmlns:a16="http://schemas.microsoft.com/office/drawing/2014/main" id="{0F6AF9F7-617C-4DFE-B8DC-F96018E7C569}"/>
              </a:ext>
            </a:extLst>
          </p:cNvPr>
          <p:cNvSpPr txBox="1"/>
          <p:nvPr/>
        </p:nvSpPr>
        <p:spPr>
          <a:xfrm>
            <a:off x="548596" y="1391193"/>
            <a:ext cx="11119529" cy="2462213"/>
          </a:xfrm>
          <a:prstGeom prst="rect">
            <a:avLst/>
          </a:prstGeom>
          <a:noFill/>
        </p:spPr>
        <p:txBody>
          <a:bodyPr wrap="square" rtlCol="0">
            <a:spAutoFit/>
          </a:bodyPr>
          <a:lstStyle/>
          <a:p>
            <a:pPr>
              <a:spcAft>
                <a:spcPts val="1200"/>
              </a:spcAft>
            </a:pPr>
            <a:r>
              <a:rPr lang="en-US" dirty="0"/>
              <a:t>Senior Leaders and People Managers can seem like the best candidates for Change Agents because they hold the greatest influence over their direct team; however, these roles may not always have the time to commit to being an active and visible member of the change. In these instances, senior leaders should select group representatives who are knowledgeable in the requirements of the team, well networked and influential among staff and are optimistic about the change. </a:t>
            </a:r>
          </a:p>
          <a:p>
            <a:r>
              <a:rPr lang="en-US" dirty="0"/>
              <a:t>In some projects, Working Group Leads or Move Captains within the integrated project team may atomically roll over into the Change Agent function. When selecting </a:t>
            </a:r>
            <a:r>
              <a:rPr lang="en-CA" dirty="0"/>
              <a:t>contributors for these roles, it is important to consider how functions may evolve across the project lifecycle. </a:t>
            </a:r>
            <a:endParaRPr lang="en-US" dirty="0"/>
          </a:p>
        </p:txBody>
      </p:sp>
      <p:grpSp>
        <p:nvGrpSpPr>
          <p:cNvPr id="45" name="Group 44">
            <a:extLst>
              <a:ext uri="{FF2B5EF4-FFF2-40B4-BE49-F238E27FC236}">
                <a16:creationId xmlns:a16="http://schemas.microsoft.com/office/drawing/2014/main" id="{A5B9F7D6-8BD7-4379-8842-2ED5E0C76E9B}"/>
              </a:ext>
            </a:extLst>
          </p:cNvPr>
          <p:cNvGrpSpPr/>
          <p:nvPr/>
        </p:nvGrpSpPr>
        <p:grpSpPr>
          <a:xfrm>
            <a:off x="701566" y="3853406"/>
            <a:ext cx="11078719" cy="2379215"/>
            <a:chOff x="373337" y="3992451"/>
            <a:chExt cx="11078719" cy="2379215"/>
          </a:xfrm>
        </p:grpSpPr>
        <p:grpSp>
          <p:nvGrpSpPr>
            <p:cNvPr id="11" name="Group 10">
              <a:extLst>
                <a:ext uri="{FF2B5EF4-FFF2-40B4-BE49-F238E27FC236}">
                  <a16:creationId xmlns:a16="http://schemas.microsoft.com/office/drawing/2014/main" id="{2B6DD15F-8EB7-4B38-8F01-092FA864F27B}"/>
                </a:ext>
              </a:extLst>
            </p:cNvPr>
            <p:cNvGrpSpPr/>
            <p:nvPr/>
          </p:nvGrpSpPr>
          <p:grpSpPr>
            <a:xfrm>
              <a:off x="373337" y="3992451"/>
              <a:ext cx="10780217" cy="2379215"/>
              <a:chOff x="373337" y="3992451"/>
              <a:chExt cx="10780217" cy="2379215"/>
            </a:xfrm>
          </p:grpSpPr>
          <p:sp>
            <p:nvSpPr>
              <p:cNvPr id="9" name="Rectangle 8">
                <a:extLst>
                  <a:ext uri="{FF2B5EF4-FFF2-40B4-BE49-F238E27FC236}">
                    <a16:creationId xmlns:a16="http://schemas.microsoft.com/office/drawing/2014/main" id="{9EDB9447-8403-4B20-BCCE-7845EC0CD309}"/>
                  </a:ext>
                </a:extLst>
              </p:cNvPr>
              <p:cNvSpPr/>
              <p:nvPr/>
            </p:nvSpPr>
            <p:spPr>
              <a:xfrm>
                <a:off x="920919" y="4077951"/>
                <a:ext cx="10232635" cy="220822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Isosceles Triangle 6">
                <a:extLst>
                  <a:ext uri="{FF2B5EF4-FFF2-40B4-BE49-F238E27FC236}">
                    <a16:creationId xmlns:a16="http://schemas.microsoft.com/office/drawing/2014/main" id="{DA77D6D6-E984-413D-851C-53751B777CC8}"/>
                  </a:ext>
                </a:extLst>
              </p:cNvPr>
              <p:cNvSpPr/>
              <p:nvPr/>
            </p:nvSpPr>
            <p:spPr>
              <a:xfrm rot="16200000">
                <a:off x="-453486" y="4904770"/>
                <a:ext cx="2208223" cy="554578"/>
              </a:xfrm>
              <a:prstGeom prst="triangle">
                <a:avLst>
                  <a:gd name="adj" fmla="val 50000"/>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5B7F22D1-47F0-408C-9DA4-0963E3401975}"/>
                  </a:ext>
                </a:extLst>
              </p:cNvPr>
              <p:cNvSpPr txBox="1"/>
              <p:nvPr/>
            </p:nvSpPr>
            <p:spPr>
              <a:xfrm rot="16200000">
                <a:off x="-31462" y="4920449"/>
                <a:ext cx="2379215" cy="523220"/>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Characteristics of a Change Agent</a:t>
                </a:r>
                <a:endParaRPr lang="en-CA" sz="1400" b="1" dirty="0">
                  <a:solidFill>
                    <a:schemeClr val="bg1"/>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C2CF4139-DB92-4E5D-A7D6-DA601195FD9C}"/>
                </a:ext>
              </a:extLst>
            </p:cNvPr>
            <p:cNvGrpSpPr/>
            <p:nvPr/>
          </p:nvGrpSpPr>
          <p:grpSpPr>
            <a:xfrm>
              <a:off x="1520009" y="5216191"/>
              <a:ext cx="5087888" cy="1069984"/>
              <a:chOff x="616229" y="4077952"/>
              <a:chExt cx="5087888" cy="1069984"/>
            </a:xfrm>
          </p:grpSpPr>
          <p:sp>
            <p:nvSpPr>
              <p:cNvPr id="30" name="Rectangle 29">
                <a:extLst>
                  <a:ext uri="{FF2B5EF4-FFF2-40B4-BE49-F238E27FC236}">
                    <a16:creationId xmlns:a16="http://schemas.microsoft.com/office/drawing/2014/main" id="{B09F18E8-FA9E-4F5E-A26E-917C81CB650C}"/>
                  </a:ext>
                </a:extLst>
              </p:cNvPr>
              <p:cNvSpPr/>
              <p:nvPr/>
            </p:nvSpPr>
            <p:spPr>
              <a:xfrm>
                <a:off x="1199115" y="4077952"/>
                <a:ext cx="4505002" cy="106998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5D83C3A7-1366-4867-BDFE-33DAD0445DDF}"/>
                  </a:ext>
                </a:extLst>
              </p:cNvPr>
              <p:cNvSpPr/>
              <p:nvPr/>
            </p:nvSpPr>
            <p:spPr>
              <a:xfrm>
                <a:off x="616229" y="4077952"/>
                <a:ext cx="1076454" cy="10699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 name="Group 5">
              <a:extLst>
                <a:ext uri="{FF2B5EF4-FFF2-40B4-BE49-F238E27FC236}">
                  <a16:creationId xmlns:a16="http://schemas.microsoft.com/office/drawing/2014/main" id="{E3D0FB74-F67D-4402-A111-8E85FB57EBE7}"/>
                </a:ext>
              </a:extLst>
            </p:cNvPr>
            <p:cNvGrpSpPr/>
            <p:nvPr/>
          </p:nvGrpSpPr>
          <p:grpSpPr>
            <a:xfrm>
              <a:off x="1517929" y="4077952"/>
              <a:ext cx="5087888" cy="1069984"/>
              <a:chOff x="616229" y="4077952"/>
              <a:chExt cx="5087888" cy="1069984"/>
            </a:xfrm>
          </p:grpSpPr>
          <p:sp>
            <p:nvSpPr>
              <p:cNvPr id="5" name="Rectangle 4">
                <a:extLst>
                  <a:ext uri="{FF2B5EF4-FFF2-40B4-BE49-F238E27FC236}">
                    <a16:creationId xmlns:a16="http://schemas.microsoft.com/office/drawing/2014/main" id="{DAA15B48-5865-439E-91CC-398BFA571F1F}"/>
                  </a:ext>
                </a:extLst>
              </p:cNvPr>
              <p:cNvSpPr/>
              <p:nvPr/>
            </p:nvSpPr>
            <p:spPr>
              <a:xfrm>
                <a:off x="1199115" y="4077952"/>
                <a:ext cx="4505002" cy="10699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2DF5659E-9312-4CF4-A6C4-77049708F41B}"/>
                  </a:ext>
                </a:extLst>
              </p:cNvPr>
              <p:cNvSpPr/>
              <p:nvPr/>
            </p:nvSpPr>
            <p:spPr>
              <a:xfrm>
                <a:off x="616229" y="4077952"/>
                <a:ext cx="1076454" cy="10699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3" name="TextBox 22">
              <a:extLst>
                <a:ext uri="{FF2B5EF4-FFF2-40B4-BE49-F238E27FC236}">
                  <a16:creationId xmlns:a16="http://schemas.microsoft.com/office/drawing/2014/main" id="{AFD062E9-C5FA-476B-8993-96A204435F9C}"/>
                </a:ext>
              </a:extLst>
            </p:cNvPr>
            <p:cNvSpPr txBox="1"/>
            <p:nvPr/>
          </p:nvSpPr>
          <p:spPr>
            <a:xfrm>
              <a:off x="2596463" y="4135887"/>
              <a:ext cx="3657600"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Advocate for innovation: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Willing to work with uncertainty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Embraces change and describes it as an opportunity, not a threat</a:t>
              </a:r>
              <a:endParaRPr lang="en-CA" sz="14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1B6FDD52-6DC1-41CC-BD21-05DB473AB347}"/>
                </a:ext>
              </a:extLst>
            </p:cNvPr>
            <p:cNvGrpSpPr/>
            <p:nvPr/>
          </p:nvGrpSpPr>
          <p:grpSpPr>
            <a:xfrm>
              <a:off x="6065666" y="4077951"/>
              <a:ext cx="5087888" cy="1069984"/>
              <a:chOff x="616229" y="4077952"/>
              <a:chExt cx="5087888" cy="1069984"/>
            </a:xfrm>
            <a:solidFill>
              <a:schemeClr val="accent2"/>
            </a:solidFill>
          </p:grpSpPr>
          <p:sp>
            <p:nvSpPr>
              <p:cNvPr id="33" name="Rectangle 32">
                <a:extLst>
                  <a:ext uri="{FF2B5EF4-FFF2-40B4-BE49-F238E27FC236}">
                    <a16:creationId xmlns:a16="http://schemas.microsoft.com/office/drawing/2014/main" id="{72B5B48E-DF3E-4A4D-9A25-910F56447323}"/>
                  </a:ext>
                </a:extLst>
              </p:cNvPr>
              <p:cNvSpPr/>
              <p:nvPr/>
            </p:nvSpPr>
            <p:spPr>
              <a:xfrm>
                <a:off x="1199115" y="4077952"/>
                <a:ext cx="4505002" cy="106998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D632A674-43C3-4740-8B20-463A39F1EA3F}"/>
                  </a:ext>
                </a:extLst>
              </p:cNvPr>
              <p:cNvSpPr/>
              <p:nvPr/>
            </p:nvSpPr>
            <p:spPr>
              <a:xfrm>
                <a:off x="616229" y="4077952"/>
                <a:ext cx="1076454" cy="10699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5" name="Group 34">
              <a:extLst>
                <a:ext uri="{FF2B5EF4-FFF2-40B4-BE49-F238E27FC236}">
                  <a16:creationId xmlns:a16="http://schemas.microsoft.com/office/drawing/2014/main" id="{BA464FA0-E34E-4586-A34A-FABD491F593E}"/>
                </a:ext>
              </a:extLst>
            </p:cNvPr>
            <p:cNvGrpSpPr/>
            <p:nvPr/>
          </p:nvGrpSpPr>
          <p:grpSpPr>
            <a:xfrm>
              <a:off x="6065666" y="5216191"/>
              <a:ext cx="5087888" cy="1069984"/>
              <a:chOff x="616229" y="4077952"/>
              <a:chExt cx="5087888" cy="1069984"/>
            </a:xfrm>
          </p:grpSpPr>
          <p:sp>
            <p:nvSpPr>
              <p:cNvPr id="36" name="Rectangle 35">
                <a:extLst>
                  <a:ext uri="{FF2B5EF4-FFF2-40B4-BE49-F238E27FC236}">
                    <a16:creationId xmlns:a16="http://schemas.microsoft.com/office/drawing/2014/main" id="{36A9BA79-2FA8-489F-8C7A-8C863EAE9B12}"/>
                  </a:ext>
                </a:extLst>
              </p:cNvPr>
              <p:cNvSpPr/>
              <p:nvPr/>
            </p:nvSpPr>
            <p:spPr>
              <a:xfrm>
                <a:off x="1199115" y="4077952"/>
                <a:ext cx="4505002" cy="106998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a:extLst>
                  <a:ext uri="{FF2B5EF4-FFF2-40B4-BE49-F238E27FC236}">
                    <a16:creationId xmlns:a16="http://schemas.microsoft.com/office/drawing/2014/main" id="{39E05D76-85C2-4FB0-823F-9224981A53F8}"/>
                  </a:ext>
                </a:extLst>
              </p:cNvPr>
              <p:cNvSpPr/>
              <p:nvPr/>
            </p:nvSpPr>
            <p:spPr>
              <a:xfrm>
                <a:off x="616229" y="4077952"/>
                <a:ext cx="1076454" cy="1069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TextBox 26">
              <a:extLst>
                <a:ext uri="{FF2B5EF4-FFF2-40B4-BE49-F238E27FC236}">
                  <a16:creationId xmlns:a16="http://schemas.microsoft.com/office/drawing/2014/main" id="{A4026DAC-97BB-499A-8438-784026DC5B89}"/>
                </a:ext>
              </a:extLst>
            </p:cNvPr>
            <p:cNvSpPr txBox="1"/>
            <p:nvPr/>
          </p:nvSpPr>
          <p:spPr>
            <a:xfrm>
              <a:off x="2596463" y="5246814"/>
              <a:ext cx="3798178"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Credible and leads by example: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Asks questions and clarifies facts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Has influence and credibility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Models new behaviours</a:t>
              </a:r>
              <a:endParaRPr lang="en-CA"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963D51-3EF3-41A5-9E22-B712D318DACD}"/>
                </a:ext>
              </a:extLst>
            </p:cNvPr>
            <p:cNvSpPr txBox="1"/>
            <p:nvPr/>
          </p:nvSpPr>
          <p:spPr>
            <a:xfrm>
              <a:off x="7184855" y="5246814"/>
              <a:ext cx="3856087"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Strong communicator: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Communicates clearly, positively and connects well with others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 ‘go to’ person and opinion leader</a:t>
              </a:r>
              <a:endParaRPr lang="en-CA" sz="1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84C8EDC-4DF8-45A6-8DB1-6B43D2082B32}"/>
                </a:ext>
              </a:extLst>
            </p:cNvPr>
            <p:cNvSpPr txBox="1"/>
            <p:nvPr/>
          </p:nvSpPr>
          <p:spPr>
            <a:xfrm>
              <a:off x="7184855" y="4135887"/>
              <a:ext cx="4267201"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Results-oriented, problem solver: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Persistent when met with frequent resistance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Strong business and operational knowledge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Has a practical problem-solving approach</a:t>
              </a:r>
              <a:endParaRPr lang="en-CA" sz="1400" dirty="0">
                <a:latin typeface="Arial" panose="020B0604020202020204" pitchFamily="34" charset="0"/>
                <a:cs typeface="Arial" panose="020B0604020202020204" pitchFamily="34" charset="0"/>
              </a:endParaRPr>
            </a:p>
          </p:txBody>
        </p:sp>
        <p:pic>
          <p:nvPicPr>
            <p:cNvPr id="38" name="Graphic 37" descr="Megaphone">
              <a:extLst>
                <a:ext uri="{FF2B5EF4-FFF2-40B4-BE49-F238E27FC236}">
                  <a16:creationId xmlns:a16="http://schemas.microsoft.com/office/drawing/2014/main" id="{EEA83DE7-ED32-4EF9-8B0E-EA2D246023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9838" y="4140325"/>
              <a:ext cx="914400" cy="914400"/>
            </a:xfrm>
            <a:prstGeom prst="rect">
              <a:avLst/>
            </a:prstGeom>
          </p:spPr>
        </p:pic>
        <p:pic>
          <p:nvPicPr>
            <p:cNvPr id="40" name="Graphic 39" descr="Shoe footprints">
              <a:extLst>
                <a:ext uri="{FF2B5EF4-FFF2-40B4-BE49-F238E27FC236}">
                  <a16:creationId xmlns:a16="http://schemas.microsoft.com/office/drawing/2014/main" id="{A3333157-58AB-4584-A3CA-D11C3C98D4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9772" y="5311790"/>
              <a:ext cx="852731" cy="852731"/>
            </a:xfrm>
            <a:prstGeom prst="rect">
              <a:avLst/>
            </a:prstGeom>
          </p:spPr>
        </p:pic>
        <p:pic>
          <p:nvPicPr>
            <p:cNvPr id="42" name="Graphic 41" descr="Head with gears">
              <a:extLst>
                <a:ext uri="{FF2B5EF4-FFF2-40B4-BE49-F238E27FC236}">
                  <a16:creationId xmlns:a16="http://schemas.microsoft.com/office/drawing/2014/main" id="{BE045079-DFE8-447D-A7B6-E7B4C9D924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4562" y="4155740"/>
              <a:ext cx="914400" cy="914400"/>
            </a:xfrm>
            <a:prstGeom prst="rect">
              <a:avLst/>
            </a:prstGeom>
          </p:spPr>
        </p:pic>
        <p:pic>
          <p:nvPicPr>
            <p:cNvPr id="44" name="Graphic 43" descr="User network">
              <a:extLst>
                <a:ext uri="{FF2B5EF4-FFF2-40B4-BE49-F238E27FC236}">
                  <a16:creationId xmlns:a16="http://schemas.microsoft.com/office/drawing/2014/main" id="{E14633DA-DA48-4824-B342-C296D327DA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8617" y="5266667"/>
              <a:ext cx="914400" cy="914400"/>
            </a:xfrm>
            <a:prstGeom prst="rect">
              <a:avLst/>
            </a:prstGeom>
          </p:spPr>
        </p:pic>
      </p:grpSp>
    </p:spTree>
    <p:extLst>
      <p:ext uri="{BB962C8B-B14F-4D97-AF65-F5344CB8AC3E}">
        <p14:creationId xmlns:p14="http://schemas.microsoft.com/office/powerpoint/2010/main" val="36843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or: Elbow 23">
            <a:extLst>
              <a:ext uri="{FF2B5EF4-FFF2-40B4-BE49-F238E27FC236}">
                <a16:creationId xmlns:a16="http://schemas.microsoft.com/office/drawing/2014/main" id="{F39BF62F-1BEC-4CD1-BE74-2B3E5F62DA2C}"/>
              </a:ext>
            </a:extLst>
          </p:cNvPr>
          <p:cNvCxnSpPr>
            <a:cxnSpLocks/>
            <a:stCxn id="3" idx="1"/>
            <a:endCxn id="4" idx="0"/>
          </p:cNvCxnSpPr>
          <p:nvPr/>
        </p:nvCxnSpPr>
        <p:spPr>
          <a:xfrm rot="10800000" flipV="1">
            <a:off x="3443287" y="1881187"/>
            <a:ext cx="985838"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F92779D-A6E3-450E-842E-68612714A06A}"/>
              </a:ext>
            </a:extLst>
          </p:cNvPr>
          <p:cNvCxnSpPr>
            <a:stCxn id="3" idx="3"/>
            <a:endCxn id="5" idx="0"/>
          </p:cNvCxnSpPr>
          <p:nvPr/>
        </p:nvCxnSpPr>
        <p:spPr>
          <a:xfrm>
            <a:off x="6096000" y="1881187"/>
            <a:ext cx="985837"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80E3D2-52E0-474B-936A-4EF42C619E54}"/>
              </a:ext>
            </a:extLst>
          </p:cNvPr>
          <p:cNvCxnSpPr>
            <a:stCxn id="5" idx="2"/>
          </p:cNvCxnSpPr>
          <p:nvPr/>
        </p:nvCxnSpPr>
        <p:spPr>
          <a:xfrm>
            <a:off x="7081837"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6CFE04-69E8-4500-BB85-1D3FD275EEE1}"/>
              </a:ext>
            </a:extLst>
          </p:cNvPr>
          <p:cNvCxnSpPr/>
          <p:nvPr/>
        </p:nvCxnSpPr>
        <p:spPr>
          <a:xfrm>
            <a:off x="3419473"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915CBA8D-BC6B-4EA2-9D89-59B3ED6F2FDA}"/>
              </a:ext>
            </a:extLst>
          </p:cNvPr>
          <p:cNvCxnSpPr>
            <a:stCxn id="4" idx="1"/>
            <a:endCxn id="16" idx="0"/>
          </p:cNvCxnSpPr>
          <p:nvPr/>
        </p:nvCxnSpPr>
        <p:spPr>
          <a:xfrm rot="10800000" flipV="1">
            <a:off x="1624013" y="2602704"/>
            <a:ext cx="985836" cy="1064417"/>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5F7BC6-7622-4292-8771-8274BBE590BF}"/>
              </a:ext>
            </a:extLst>
          </p:cNvPr>
          <p:cNvCxnSpPr>
            <a:cxnSpLocks/>
            <a:stCxn id="34" idx="3"/>
          </p:cNvCxnSpPr>
          <p:nvPr/>
        </p:nvCxnSpPr>
        <p:spPr>
          <a:xfrm>
            <a:off x="4362450" y="4729163"/>
            <a:ext cx="1800224" cy="0"/>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The Integrated Project Team</a:t>
            </a:r>
            <a:endParaRPr lang="en-CA" dirty="0"/>
          </a:p>
        </p:txBody>
      </p:sp>
      <p:sp>
        <p:nvSpPr>
          <p:cNvPr id="3" name="Rectangle 2">
            <a:extLst>
              <a:ext uri="{FF2B5EF4-FFF2-40B4-BE49-F238E27FC236}">
                <a16:creationId xmlns:a16="http://schemas.microsoft.com/office/drawing/2014/main" id="{948F8BF9-2720-4A92-9EA6-FE7C5C99841A}"/>
              </a:ext>
            </a:extLst>
          </p:cNvPr>
          <p:cNvSpPr/>
          <p:nvPr/>
        </p:nvSpPr>
        <p:spPr>
          <a:xfrm>
            <a:off x="4429125" y="1581149"/>
            <a:ext cx="1666875"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Executive Sponsor</a:t>
            </a:r>
            <a:endParaRPr lang="en-CA" sz="1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2A04E73-B020-430F-B7D1-BD2587DC071A}"/>
              </a:ext>
            </a:extLst>
          </p:cNvPr>
          <p:cNvSpPr/>
          <p:nvPr/>
        </p:nvSpPr>
        <p:spPr>
          <a:xfrm>
            <a:off x="2609849" y="2302667"/>
            <a:ext cx="1666875"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Project Manager or Integrator</a:t>
            </a:r>
            <a:endParaRPr lang="en-CA" sz="1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E4B4D27-4F4B-47A5-8E2A-141B14E9DA46}"/>
              </a:ext>
            </a:extLst>
          </p:cNvPr>
          <p:cNvSpPr/>
          <p:nvPr/>
        </p:nvSpPr>
        <p:spPr>
          <a:xfrm>
            <a:off x="6248399" y="2302667"/>
            <a:ext cx="1666875"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Manager</a:t>
            </a:r>
            <a:endParaRPr lang="en-CA" sz="14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CBE23CC-DF90-48A7-819F-B77A17F3AF3C}"/>
              </a:ext>
            </a:extLst>
          </p:cNvPr>
          <p:cNvSpPr/>
          <p:nvPr/>
        </p:nvSpPr>
        <p:spPr>
          <a:xfrm>
            <a:off x="6248400" y="3667122"/>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Network</a:t>
            </a:r>
            <a:endParaRPr lang="en-CA" sz="14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855D7E2-5A44-47EE-B1AE-CA349032244E}"/>
              </a:ext>
            </a:extLst>
          </p:cNvPr>
          <p:cNvSpPr/>
          <p:nvPr/>
        </p:nvSpPr>
        <p:spPr>
          <a:xfrm>
            <a:off x="6248400"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1 (Branch 1)</a:t>
            </a:r>
            <a:endParaRPr lang="en-CA" sz="14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D0D4E4-8BAF-4ADD-A82C-8516B9F513FA}"/>
              </a:ext>
            </a:extLst>
          </p:cNvPr>
          <p:cNvSpPr/>
          <p:nvPr/>
        </p:nvSpPr>
        <p:spPr>
          <a:xfrm>
            <a:off x="2609850"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Interior Design</a:t>
            </a:r>
            <a:endParaRPr lang="en-CA"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63D0142-81CE-4BC9-97A8-EB824438C0AD}"/>
              </a:ext>
            </a:extLst>
          </p:cNvPr>
          <p:cNvSpPr/>
          <p:nvPr/>
        </p:nvSpPr>
        <p:spPr>
          <a:xfrm>
            <a:off x="790575"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Decommissioning and Relocation</a:t>
            </a:r>
            <a:endParaRPr lang="en-CA" sz="1400"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3ED85B3-003B-4404-9E77-3C307EB6E8C6}"/>
              </a:ext>
            </a:extLst>
          </p:cNvPr>
          <p:cNvSpPr/>
          <p:nvPr/>
        </p:nvSpPr>
        <p:spPr>
          <a:xfrm>
            <a:off x="790575"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Move Captains**</a:t>
            </a:r>
            <a:endParaRPr lang="en-CA" sz="14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26A33C0-666F-475C-8209-42DEA3322146}"/>
              </a:ext>
            </a:extLst>
          </p:cNvPr>
          <p:cNvSpPr/>
          <p:nvPr/>
        </p:nvSpPr>
        <p:spPr>
          <a:xfrm>
            <a:off x="2609850"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Working Group Leads**</a:t>
            </a:r>
            <a:endParaRPr lang="en-CA" sz="14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A6AB9BC4-8F56-4540-8351-30B51A4EF9F6}"/>
              </a:ext>
            </a:extLst>
          </p:cNvPr>
          <p:cNvSpPr/>
          <p:nvPr/>
        </p:nvSpPr>
        <p:spPr>
          <a:xfrm>
            <a:off x="8067675"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2 (Branch 2)</a:t>
            </a:r>
            <a:endParaRPr lang="en-CA" sz="14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322AF5B-DA29-408B-9154-12278CA944A8}"/>
              </a:ext>
            </a:extLst>
          </p:cNvPr>
          <p:cNvSpPr/>
          <p:nvPr/>
        </p:nvSpPr>
        <p:spPr>
          <a:xfrm>
            <a:off x="9886948"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3* (Branch 3)</a:t>
            </a:r>
            <a:endParaRPr lang="en-CA" sz="1400" dirty="0">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7BC07B6-7726-4827-8D5B-3AE18349D20F}"/>
              </a:ext>
            </a:extLst>
          </p:cNvPr>
          <p:cNvSpPr/>
          <p:nvPr/>
        </p:nvSpPr>
        <p:spPr>
          <a:xfrm>
            <a:off x="714375" y="4343400"/>
            <a:ext cx="3648075" cy="771525"/>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FC48BFA9-22FE-4CB2-8C0E-3EE2BF8588F7}"/>
              </a:ext>
            </a:extLst>
          </p:cNvPr>
          <p:cNvSpPr/>
          <p:nvPr/>
        </p:nvSpPr>
        <p:spPr>
          <a:xfrm>
            <a:off x="6162674" y="4343400"/>
            <a:ext cx="5486401" cy="1543050"/>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0" name="Straight Connector 39">
            <a:extLst>
              <a:ext uri="{FF2B5EF4-FFF2-40B4-BE49-F238E27FC236}">
                <a16:creationId xmlns:a16="http://schemas.microsoft.com/office/drawing/2014/main" id="{ED36516F-A2AA-4645-AE7B-A7AE314B81D0}"/>
              </a:ext>
            </a:extLst>
          </p:cNvPr>
          <p:cNvCxnSpPr>
            <a:cxnSpLocks/>
          </p:cNvCxnSpPr>
          <p:nvPr/>
        </p:nvCxnSpPr>
        <p:spPr>
          <a:xfrm>
            <a:off x="292826" y="5327478"/>
            <a:ext cx="5064034" cy="0"/>
          </a:xfrm>
          <a:prstGeom prst="line">
            <a:avLst/>
          </a:prstGeom>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76E80E93-0EA0-418E-8A9A-1B08E33760A8}"/>
              </a:ext>
            </a:extLst>
          </p:cNvPr>
          <p:cNvSpPr txBox="1"/>
          <p:nvPr/>
        </p:nvSpPr>
        <p:spPr>
          <a:xfrm>
            <a:off x="243840" y="5318760"/>
            <a:ext cx="5242560" cy="938719"/>
          </a:xfrm>
          <a:prstGeom prst="rect">
            <a:avLst/>
          </a:prstGeom>
          <a:noFill/>
        </p:spPr>
        <p:txBody>
          <a:bodyPr wrap="square" rtlCol="0">
            <a:spAutoFit/>
          </a:bodyPr>
          <a:lstStyle/>
          <a:p>
            <a:r>
              <a:rPr lang="en-US" sz="1100" dirty="0"/>
              <a:t>*Ideally, each major branch/directorate will have a Change Agent representative, but not required. Some branches/directorates may require more than one Change Agent.</a:t>
            </a:r>
          </a:p>
          <a:p>
            <a:r>
              <a:rPr lang="en-US" sz="1100" dirty="0"/>
              <a:t>**As mentioned previously, some roles may overlap. Working group leads and/or move captains could roll over into Change Agents as they normally have a sound understanding of the change initiative. </a:t>
            </a:r>
            <a:endParaRPr lang="en-CA" sz="1100" dirty="0"/>
          </a:p>
        </p:txBody>
      </p:sp>
      <p:cxnSp>
        <p:nvCxnSpPr>
          <p:cNvPr id="44" name="Straight Connector 43">
            <a:extLst>
              <a:ext uri="{FF2B5EF4-FFF2-40B4-BE49-F238E27FC236}">
                <a16:creationId xmlns:a16="http://schemas.microsoft.com/office/drawing/2014/main" id="{D548AE6E-0BE1-4A29-8CA2-32009CA60602}"/>
              </a:ext>
            </a:extLst>
          </p:cNvPr>
          <p:cNvCxnSpPr>
            <a:stCxn id="4" idx="3"/>
            <a:endCxn id="5" idx="1"/>
          </p:cNvCxnSpPr>
          <p:nvPr/>
        </p:nvCxnSpPr>
        <p:spPr>
          <a:xfrm>
            <a:off x="4276724" y="2602705"/>
            <a:ext cx="19716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451E7E2-1BFA-4D8D-9CC2-9377164DA726}"/>
              </a:ext>
            </a:extLst>
          </p:cNvPr>
          <p:cNvCxnSpPr>
            <a:cxnSpLocks/>
            <a:stCxn id="4" idx="1"/>
          </p:cNvCxnSpPr>
          <p:nvPr/>
        </p:nvCxnSpPr>
        <p:spPr>
          <a:xfrm>
            <a:off x="2609849" y="2602705"/>
            <a:ext cx="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9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When to Engage Change Agents</a:t>
            </a:r>
            <a:endParaRPr lang="en-CA" dirty="0"/>
          </a:p>
        </p:txBody>
      </p:sp>
      <p:grpSp>
        <p:nvGrpSpPr>
          <p:cNvPr id="21" name="Group 20">
            <a:extLst>
              <a:ext uri="{FF2B5EF4-FFF2-40B4-BE49-F238E27FC236}">
                <a16:creationId xmlns:a16="http://schemas.microsoft.com/office/drawing/2014/main" id="{FE23C5E2-A220-4C68-9885-282C3750BE94}"/>
              </a:ext>
            </a:extLst>
          </p:cNvPr>
          <p:cNvGrpSpPr/>
          <p:nvPr/>
        </p:nvGrpSpPr>
        <p:grpSpPr>
          <a:xfrm>
            <a:off x="0" y="1569945"/>
            <a:ext cx="12192000" cy="1446550"/>
            <a:chOff x="0" y="3193005"/>
            <a:chExt cx="12192000" cy="1446550"/>
          </a:xfrm>
        </p:grpSpPr>
        <p:sp>
          <p:nvSpPr>
            <p:cNvPr id="12" name="Rectangle 11">
              <a:extLst>
                <a:ext uri="{FF2B5EF4-FFF2-40B4-BE49-F238E27FC236}">
                  <a16:creationId xmlns:a16="http://schemas.microsoft.com/office/drawing/2014/main" id="{7B24B1CF-9BC0-4640-8EE6-95B9B08DB743}"/>
                </a:ext>
              </a:extLst>
            </p:cNvPr>
            <p:cNvSpPr/>
            <p:nvPr/>
          </p:nvSpPr>
          <p:spPr>
            <a:xfrm>
              <a:off x="0" y="3429000"/>
              <a:ext cx="12192000" cy="835027"/>
            </a:xfrm>
            <a:prstGeom prst="rect">
              <a:avLst/>
            </a:prstGeom>
            <a:gradFill flip="none" rotWithShape="1">
              <a:gsLst>
                <a:gs pos="0">
                  <a:schemeClr val="accent5"/>
                </a:gs>
                <a:gs pos="25000">
                  <a:schemeClr val="accent2"/>
                </a:gs>
                <a:gs pos="74000">
                  <a:schemeClr val="accent1"/>
                </a:gs>
                <a:gs pos="51000">
                  <a:srgbClr val="329E70"/>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E5559D41-58C0-473C-A7E3-A8AFCDBB7C5B}"/>
                </a:ext>
              </a:extLst>
            </p:cNvPr>
            <p:cNvSpPr txBox="1"/>
            <p:nvPr/>
          </p:nvSpPr>
          <p:spPr>
            <a:xfrm>
              <a:off x="182880"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Pre-Approval</a:t>
              </a:r>
            </a:p>
            <a:p>
              <a:pPr algn="ctr"/>
              <a:r>
                <a:rPr lang="en-US" sz="1600" dirty="0">
                  <a:solidFill>
                    <a:schemeClr val="bg1"/>
                  </a:solidFill>
                  <a:latin typeface="Arial" panose="020B0604020202020204" pitchFamily="34" charset="0"/>
                  <a:cs typeface="Arial" panose="020B0604020202020204" pitchFamily="34" charset="0"/>
                </a:rPr>
                <a:t>~1-2 Months</a:t>
              </a:r>
              <a:endParaRPr lang="en-CA" sz="16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96A8748-64CB-4B14-BA23-358D21513E8D}"/>
                </a:ext>
              </a:extLst>
            </p:cNvPr>
            <p:cNvSpPr txBox="1"/>
            <p:nvPr/>
          </p:nvSpPr>
          <p:spPr>
            <a:xfrm>
              <a:off x="3373643"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Pre-Planning &amp; Planning ~1-2 Months</a:t>
              </a:r>
              <a:endParaRPr lang="en-CA"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2E8F0EC-AFB1-4333-BDAD-8AF333192781}"/>
                </a:ext>
              </a:extLst>
            </p:cNvPr>
            <p:cNvSpPr txBox="1"/>
            <p:nvPr/>
          </p:nvSpPr>
          <p:spPr>
            <a:xfrm>
              <a:off x="6365240"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Implementation</a:t>
              </a:r>
            </a:p>
            <a:p>
              <a:pPr algn="ctr"/>
              <a:r>
                <a:rPr lang="en-US" sz="1600" dirty="0">
                  <a:solidFill>
                    <a:schemeClr val="bg1"/>
                  </a:solidFill>
                  <a:latin typeface="Arial" panose="020B0604020202020204" pitchFamily="34" charset="0"/>
                  <a:cs typeface="Arial" panose="020B0604020202020204" pitchFamily="34" charset="0"/>
                </a:rPr>
                <a:t>~4-12 Months</a:t>
              </a:r>
              <a:endParaRPr lang="en-CA"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0D7991E-D4E3-453B-94DD-45806DAB45F6}"/>
                </a:ext>
              </a:extLst>
            </p:cNvPr>
            <p:cNvSpPr txBox="1"/>
            <p:nvPr/>
          </p:nvSpPr>
          <p:spPr>
            <a:xfrm>
              <a:off x="9456420"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Post-Occupancy</a:t>
              </a:r>
            </a:p>
            <a:p>
              <a:pPr algn="ctr"/>
              <a:r>
                <a:rPr lang="en-US" sz="1600" dirty="0">
                  <a:solidFill>
                    <a:schemeClr val="bg1"/>
                  </a:solidFill>
                  <a:latin typeface="Arial" panose="020B0604020202020204" pitchFamily="34" charset="0"/>
                  <a:cs typeface="Arial" panose="020B0604020202020204" pitchFamily="34" charset="0"/>
                </a:rPr>
                <a:t>~3-12 Months</a:t>
              </a:r>
            </a:p>
          </p:txBody>
        </p:sp>
        <p:sp>
          <p:nvSpPr>
            <p:cNvPr id="17" name="TextBox 16">
              <a:extLst>
                <a:ext uri="{FF2B5EF4-FFF2-40B4-BE49-F238E27FC236}">
                  <a16:creationId xmlns:a16="http://schemas.microsoft.com/office/drawing/2014/main" id="{9CA83D09-BF55-4F14-BCCD-9A4F04E48810}"/>
                </a:ext>
              </a:extLst>
            </p:cNvPr>
            <p:cNvSpPr txBox="1"/>
            <p:nvPr/>
          </p:nvSpPr>
          <p:spPr>
            <a:xfrm>
              <a:off x="104899" y="3193005"/>
              <a:ext cx="701040" cy="1446550"/>
            </a:xfrm>
            <a:prstGeom prst="rect">
              <a:avLst/>
            </a:prstGeom>
            <a:noFill/>
          </p:spPr>
          <p:txBody>
            <a:bodyPr wrap="square" rtlCol="0">
              <a:spAutoFit/>
            </a:bodyPr>
            <a:lstStyle/>
            <a:p>
              <a:r>
                <a:rPr lang="en-US" sz="8800" dirty="0">
                  <a:solidFill>
                    <a:schemeClr val="bg1"/>
                  </a:solidFill>
                </a:rPr>
                <a:t>1</a:t>
              </a:r>
              <a:endParaRPr lang="en-CA" sz="8800" dirty="0">
                <a:solidFill>
                  <a:schemeClr val="bg1"/>
                </a:solidFill>
              </a:endParaRPr>
            </a:p>
          </p:txBody>
        </p:sp>
        <p:sp>
          <p:nvSpPr>
            <p:cNvPr id="18" name="TextBox 17">
              <a:extLst>
                <a:ext uri="{FF2B5EF4-FFF2-40B4-BE49-F238E27FC236}">
                  <a16:creationId xmlns:a16="http://schemas.microsoft.com/office/drawing/2014/main" id="{1890392F-41F2-49D6-AC5B-477E533A23CA}"/>
                </a:ext>
              </a:extLst>
            </p:cNvPr>
            <p:cNvSpPr txBox="1"/>
            <p:nvPr/>
          </p:nvSpPr>
          <p:spPr>
            <a:xfrm>
              <a:off x="2787139" y="3193005"/>
              <a:ext cx="701040" cy="1446550"/>
            </a:xfrm>
            <a:prstGeom prst="rect">
              <a:avLst/>
            </a:prstGeom>
            <a:noFill/>
          </p:spPr>
          <p:txBody>
            <a:bodyPr wrap="square" rtlCol="0">
              <a:spAutoFit/>
            </a:bodyPr>
            <a:lstStyle/>
            <a:p>
              <a:r>
                <a:rPr lang="en-US" sz="8800" dirty="0">
                  <a:solidFill>
                    <a:schemeClr val="bg1"/>
                  </a:solidFill>
                </a:rPr>
                <a:t>2</a:t>
              </a:r>
              <a:endParaRPr lang="en-CA" sz="8800" dirty="0">
                <a:solidFill>
                  <a:schemeClr val="bg1"/>
                </a:solidFill>
              </a:endParaRPr>
            </a:p>
          </p:txBody>
        </p:sp>
        <p:sp>
          <p:nvSpPr>
            <p:cNvPr id="19" name="TextBox 18">
              <a:extLst>
                <a:ext uri="{FF2B5EF4-FFF2-40B4-BE49-F238E27FC236}">
                  <a16:creationId xmlns:a16="http://schemas.microsoft.com/office/drawing/2014/main" id="{C3DB2840-CFE5-400D-8074-B58CFA64BC66}"/>
                </a:ext>
              </a:extLst>
            </p:cNvPr>
            <p:cNvSpPr txBox="1"/>
            <p:nvPr/>
          </p:nvSpPr>
          <p:spPr>
            <a:xfrm>
              <a:off x="6004560" y="3193005"/>
              <a:ext cx="701040" cy="1446550"/>
            </a:xfrm>
            <a:prstGeom prst="rect">
              <a:avLst/>
            </a:prstGeom>
            <a:noFill/>
          </p:spPr>
          <p:txBody>
            <a:bodyPr wrap="square" rtlCol="0">
              <a:spAutoFit/>
            </a:bodyPr>
            <a:lstStyle/>
            <a:p>
              <a:r>
                <a:rPr lang="en-US" sz="8800" dirty="0">
                  <a:solidFill>
                    <a:schemeClr val="bg1"/>
                  </a:solidFill>
                </a:rPr>
                <a:t>3</a:t>
              </a:r>
              <a:endParaRPr lang="en-CA" sz="8800" dirty="0">
                <a:solidFill>
                  <a:schemeClr val="bg1"/>
                </a:solidFill>
              </a:endParaRPr>
            </a:p>
          </p:txBody>
        </p:sp>
        <p:sp>
          <p:nvSpPr>
            <p:cNvPr id="20" name="TextBox 19">
              <a:extLst>
                <a:ext uri="{FF2B5EF4-FFF2-40B4-BE49-F238E27FC236}">
                  <a16:creationId xmlns:a16="http://schemas.microsoft.com/office/drawing/2014/main" id="{56241A2C-3907-4F2F-A2E7-C064580EAF73}"/>
                </a:ext>
              </a:extLst>
            </p:cNvPr>
            <p:cNvSpPr txBox="1"/>
            <p:nvPr/>
          </p:nvSpPr>
          <p:spPr>
            <a:xfrm>
              <a:off x="9022080" y="3193005"/>
              <a:ext cx="701040" cy="1446550"/>
            </a:xfrm>
            <a:prstGeom prst="rect">
              <a:avLst/>
            </a:prstGeom>
            <a:noFill/>
          </p:spPr>
          <p:txBody>
            <a:bodyPr wrap="square" rtlCol="0">
              <a:spAutoFit/>
            </a:bodyPr>
            <a:lstStyle/>
            <a:p>
              <a:r>
                <a:rPr lang="en-US" sz="8800" dirty="0">
                  <a:solidFill>
                    <a:schemeClr val="bg1"/>
                  </a:solidFill>
                </a:rPr>
                <a:t>4</a:t>
              </a:r>
              <a:endParaRPr lang="en-CA" sz="8800" dirty="0">
                <a:solidFill>
                  <a:schemeClr val="bg1"/>
                </a:solidFill>
              </a:endParaRPr>
            </a:p>
          </p:txBody>
        </p:sp>
      </p:grpSp>
      <p:sp>
        <p:nvSpPr>
          <p:cNvPr id="22" name="TextBox 21">
            <a:extLst>
              <a:ext uri="{FF2B5EF4-FFF2-40B4-BE49-F238E27FC236}">
                <a16:creationId xmlns:a16="http://schemas.microsoft.com/office/drawing/2014/main" id="{2097B146-6041-47F1-9B2D-CED56DDF9C91}"/>
              </a:ext>
            </a:extLst>
          </p:cNvPr>
          <p:cNvSpPr txBox="1"/>
          <p:nvPr/>
        </p:nvSpPr>
        <p:spPr>
          <a:xfrm>
            <a:off x="3025305" y="2898926"/>
            <a:ext cx="2805941"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may act as Working Group Leads and/or People Managers supporting information gathering and design development.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Nominate and select Change Agents—Establish your Change Agent Network.</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 Kick-off Meeting with the Change Manager.</a:t>
            </a:r>
            <a:endParaRPr lang="en-CA" sz="1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765B734-877B-416A-B06B-163E3A21938C}"/>
              </a:ext>
            </a:extLst>
          </p:cNvPr>
          <p:cNvSpPr txBox="1"/>
          <p:nvPr/>
        </p:nvSpPr>
        <p:spPr>
          <a:xfrm>
            <a:off x="6206572" y="2898926"/>
            <a:ext cx="2805941"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may support move and relocation efforts prior to construction/furniture installation; however, this is project specific.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are equipped with this package and additional resources.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Feedback approach is established, which may include weekly roundtables with the Change Manager</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8B441B2-94C6-4469-BDC1-A020C5BA1297}"/>
              </a:ext>
            </a:extLst>
          </p:cNvPr>
          <p:cNvSpPr txBox="1"/>
          <p:nvPr/>
        </p:nvSpPr>
        <p:spPr>
          <a:xfrm>
            <a:off x="9189720" y="2898926"/>
            <a:ext cx="2805941"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support go-live activities including employee onboarding and training for the change initiative.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Role model change and reinforce new team norms and etiquette.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Support ad hoc post-occupancy engagement activities/information gathering. </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72D1A00-9DFB-419C-AB72-F326DA3B5CFD}"/>
              </a:ext>
            </a:extLst>
          </p:cNvPr>
          <p:cNvSpPr txBox="1"/>
          <p:nvPr/>
        </p:nvSpPr>
        <p:spPr>
          <a:xfrm>
            <a:off x="240278" y="2898926"/>
            <a:ext cx="2805941"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are not engaged in this phase. </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81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Best Practices for Change Agents</a:t>
            </a:r>
            <a:endParaRPr lang="en-CA" dirty="0"/>
          </a:p>
        </p:txBody>
      </p:sp>
      <p:sp>
        <p:nvSpPr>
          <p:cNvPr id="13" name="Rectangle 12">
            <a:extLst>
              <a:ext uri="{FF2B5EF4-FFF2-40B4-BE49-F238E27FC236}">
                <a16:creationId xmlns:a16="http://schemas.microsoft.com/office/drawing/2014/main" id="{C19188B3-66AB-44B1-A463-35E99C7D04A6}"/>
              </a:ext>
            </a:extLst>
          </p:cNvPr>
          <p:cNvSpPr/>
          <p:nvPr/>
        </p:nvSpPr>
        <p:spPr>
          <a:xfrm>
            <a:off x="4421505" y="1493520"/>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Advocates</a:t>
            </a:r>
            <a:endParaRPr lang="en-CA" sz="16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A89915E-0B52-4852-AF4A-10E4EE446F53}"/>
              </a:ext>
            </a:extLst>
          </p:cNvPr>
          <p:cNvSpPr/>
          <p:nvPr/>
        </p:nvSpPr>
        <p:spPr>
          <a:xfrm>
            <a:off x="4421505" y="4760595"/>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Participates</a:t>
            </a:r>
            <a:endParaRPr lang="en-CA" sz="1600" dirty="0">
              <a:latin typeface="Arial" panose="020B0604020202020204" pitchFamily="34" charset="0"/>
              <a:cs typeface="Arial" panose="020B0604020202020204" pitchFamily="34" charset="0"/>
            </a:endParaRPr>
          </a:p>
        </p:txBody>
      </p:sp>
      <p:grpSp>
        <p:nvGrpSpPr>
          <p:cNvPr id="5" name="Group 2">
            <a:extLst>
              <a:ext uri="{FF2B5EF4-FFF2-40B4-BE49-F238E27FC236}">
                <a16:creationId xmlns:a16="http://schemas.microsoft.com/office/drawing/2014/main" id="{9D103B9B-6487-4075-9714-42755DE1A34A}"/>
              </a:ext>
            </a:extLst>
          </p:cNvPr>
          <p:cNvGrpSpPr>
            <a:grpSpLocks/>
          </p:cNvGrpSpPr>
          <p:nvPr/>
        </p:nvGrpSpPr>
        <p:grpSpPr bwMode="auto">
          <a:xfrm rot="16200000">
            <a:off x="224790" y="1626870"/>
            <a:ext cx="3985282" cy="3985282"/>
            <a:chOff x="367" y="874"/>
            <a:chExt cx="1152" cy="1152"/>
          </a:xfrm>
          <a:solidFill>
            <a:schemeClr val="accent1"/>
          </a:solidFill>
        </p:grpSpPr>
        <p:sp>
          <p:nvSpPr>
            <p:cNvPr id="6" name="Freeform 3">
              <a:extLst>
                <a:ext uri="{FF2B5EF4-FFF2-40B4-BE49-F238E27FC236}">
                  <a16:creationId xmlns:a16="http://schemas.microsoft.com/office/drawing/2014/main" id="{D91C9FAB-490D-45A6-ACCD-17A2C0FA2B7F}"/>
                </a:ext>
              </a:extLst>
            </p:cNvPr>
            <p:cNvSpPr>
              <a:spLocks/>
            </p:cNvSpPr>
            <p:nvPr/>
          </p:nvSpPr>
          <p:spPr bwMode="gray">
            <a:xfrm>
              <a:off x="641" y="874"/>
              <a:ext cx="878" cy="631"/>
            </a:xfrm>
            <a:custGeom>
              <a:avLst/>
              <a:gdLst>
                <a:gd name="T0" fmla="*/ 1594 w 2397"/>
                <a:gd name="T1" fmla="*/ 1591 h 1721"/>
                <a:gd name="T2" fmla="*/ 1565 w 2397"/>
                <a:gd name="T3" fmla="*/ 1623 h 1721"/>
                <a:gd name="T4" fmla="*/ 1563 w 2397"/>
                <a:gd name="T5" fmla="*/ 1685 h 1721"/>
                <a:gd name="T6" fmla="*/ 1608 w 2397"/>
                <a:gd name="T7" fmla="*/ 1721 h 1721"/>
                <a:gd name="T8" fmla="*/ 1622 w 2397"/>
                <a:gd name="T9" fmla="*/ 1720 h 1721"/>
                <a:gd name="T10" fmla="*/ 1671 w 2397"/>
                <a:gd name="T11" fmla="*/ 1672 h 1721"/>
                <a:gd name="T12" fmla="*/ 1665 w 2397"/>
                <a:gd name="T13" fmla="*/ 1619 h 1721"/>
                <a:gd name="T14" fmla="*/ 1645 w 2397"/>
                <a:gd name="T15" fmla="*/ 1588 h 1721"/>
                <a:gd name="T16" fmla="*/ 1658 w 2397"/>
                <a:gd name="T17" fmla="*/ 1568 h 1721"/>
                <a:gd name="T18" fmla="*/ 2145 w 2397"/>
                <a:gd name="T19" fmla="*/ 1561 h 1721"/>
                <a:gd name="T20" fmla="*/ 2155 w 2397"/>
                <a:gd name="T21" fmla="*/ 1534 h 1721"/>
                <a:gd name="T22" fmla="*/ 2129 w 2397"/>
                <a:gd name="T23" fmla="*/ 1505 h 1721"/>
                <a:gd name="T24" fmla="*/ 2125 w 2397"/>
                <a:gd name="T25" fmla="*/ 1448 h 1721"/>
                <a:gd name="T26" fmla="*/ 2176 w 2397"/>
                <a:gd name="T27" fmla="*/ 1404 h 1721"/>
                <a:gd name="T28" fmla="*/ 2177 w 2397"/>
                <a:gd name="T29" fmla="*/ 1404 h 1721"/>
                <a:gd name="T30" fmla="*/ 2231 w 2397"/>
                <a:gd name="T31" fmla="*/ 1445 h 1721"/>
                <a:gd name="T32" fmla="*/ 2230 w 2397"/>
                <a:gd name="T33" fmla="*/ 1502 h 1721"/>
                <a:gd name="T34" fmla="*/ 2205 w 2397"/>
                <a:gd name="T35" fmla="*/ 1534 h 1721"/>
                <a:gd name="T36" fmla="*/ 2215 w 2397"/>
                <a:gd name="T37" fmla="*/ 1559 h 1721"/>
                <a:gd name="T38" fmla="*/ 2395 w 2397"/>
                <a:gd name="T39" fmla="*/ 1486 h 1721"/>
                <a:gd name="T40" fmla="*/ 2300 w 2397"/>
                <a:gd name="T41" fmla="*/ 1030 h 1721"/>
                <a:gd name="T42" fmla="*/ 2084 w 2397"/>
                <a:gd name="T43" fmla="*/ 631 h 1721"/>
                <a:gd name="T44" fmla="*/ 1765 w 2397"/>
                <a:gd name="T45" fmla="*/ 312 h 1721"/>
                <a:gd name="T46" fmla="*/ 1366 w 2397"/>
                <a:gd name="T47" fmla="*/ 95 h 1721"/>
                <a:gd name="T48" fmla="*/ 908 w 2397"/>
                <a:gd name="T49" fmla="*/ 2 h 1721"/>
                <a:gd name="T50" fmla="*/ 563 w 2397"/>
                <a:gd name="T51" fmla="*/ 22 h 1721"/>
                <a:gd name="T52" fmla="*/ 263 w 2397"/>
                <a:gd name="T53" fmla="*/ 106 h 1721"/>
                <a:gd name="T54" fmla="*/ 123 w 2397"/>
                <a:gd name="T55" fmla="*/ 370 h 1721"/>
                <a:gd name="T56" fmla="*/ 120 w 2397"/>
                <a:gd name="T57" fmla="*/ 385 h 1721"/>
                <a:gd name="T58" fmla="*/ 95 w 2397"/>
                <a:gd name="T59" fmla="*/ 395 h 1721"/>
                <a:gd name="T60" fmla="*/ 49 w 2397"/>
                <a:gd name="T61" fmla="*/ 394 h 1721"/>
                <a:gd name="T62" fmla="*/ 3 w 2397"/>
                <a:gd name="T63" fmla="*/ 439 h 1721"/>
                <a:gd name="T64" fmla="*/ 6 w 2397"/>
                <a:gd name="T65" fmla="*/ 486 h 1721"/>
                <a:gd name="T66" fmla="*/ 23 w 2397"/>
                <a:gd name="T67" fmla="*/ 502 h 1721"/>
                <a:gd name="T68" fmla="*/ 95 w 2397"/>
                <a:gd name="T69" fmla="*/ 499 h 1721"/>
                <a:gd name="T70" fmla="*/ 124 w 2397"/>
                <a:gd name="T71" fmla="*/ 462 h 1721"/>
                <a:gd name="T72" fmla="*/ 137 w 2397"/>
                <a:gd name="T73" fmla="*/ 433 h 1721"/>
                <a:gd name="T74" fmla="*/ 159 w 2397"/>
                <a:gd name="T75" fmla="*/ 433 h 1721"/>
                <a:gd name="T76" fmla="*/ 428 w 2397"/>
                <a:gd name="T77" fmla="*/ 857 h 1721"/>
                <a:gd name="T78" fmla="*/ 444 w 2397"/>
                <a:gd name="T79" fmla="*/ 825 h 1721"/>
                <a:gd name="T80" fmla="*/ 485 w 2397"/>
                <a:gd name="T81" fmla="*/ 793 h 1721"/>
                <a:gd name="T82" fmla="*/ 552 w 2397"/>
                <a:gd name="T83" fmla="*/ 812 h 1721"/>
                <a:gd name="T84" fmla="*/ 560 w 2397"/>
                <a:gd name="T85" fmla="*/ 822 h 1721"/>
                <a:gd name="T86" fmla="*/ 552 w 2397"/>
                <a:gd name="T87" fmla="*/ 879 h 1721"/>
                <a:gd name="T88" fmla="*/ 498 w 2397"/>
                <a:gd name="T89" fmla="*/ 908 h 1721"/>
                <a:gd name="T90" fmla="*/ 456 w 2397"/>
                <a:gd name="T91" fmla="*/ 900 h 1721"/>
                <a:gd name="T92" fmla="*/ 509 w 2397"/>
                <a:gd name="T93" fmla="*/ 1039 h 1721"/>
                <a:gd name="T94" fmla="*/ 741 w 2397"/>
                <a:gd name="T95" fmla="*/ 957 h 1721"/>
                <a:gd name="T96" fmla="*/ 890 w 2397"/>
                <a:gd name="T97" fmla="*/ 954 h 1721"/>
                <a:gd name="T98" fmla="*/ 1067 w 2397"/>
                <a:gd name="T99" fmla="*/ 999 h 1721"/>
                <a:gd name="T100" fmla="*/ 1219 w 2397"/>
                <a:gd name="T101" fmla="*/ 1091 h 1721"/>
                <a:gd name="T102" fmla="*/ 1339 w 2397"/>
                <a:gd name="T103" fmla="*/ 1223 h 1721"/>
                <a:gd name="T104" fmla="*/ 1418 w 2397"/>
                <a:gd name="T105" fmla="*/ 1384 h 1721"/>
                <a:gd name="T106" fmla="*/ 1448 w 2397"/>
                <a:gd name="T107" fmla="*/ 1566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7" h="1721">
                  <a:moveTo>
                    <a:pt x="1594" y="1566"/>
                  </a:moveTo>
                  <a:lnTo>
                    <a:pt x="1597" y="1575"/>
                  </a:lnTo>
                  <a:lnTo>
                    <a:pt x="1598" y="1580"/>
                  </a:lnTo>
                  <a:lnTo>
                    <a:pt x="1598" y="1584"/>
                  </a:lnTo>
                  <a:lnTo>
                    <a:pt x="1597" y="1588"/>
                  </a:lnTo>
                  <a:lnTo>
                    <a:pt x="1594" y="1591"/>
                  </a:lnTo>
                  <a:lnTo>
                    <a:pt x="1589" y="1596"/>
                  </a:lnTo>
                  <a:lnTo>
                    <a:pt x="1584" y="1600"/>
                  </a:lnTo>
                  <a:lnTo>
                    <a:pt x="1578" y="1604"/>
                  </a:lnTo>
                  <a:lnTo>
                    <a:pt x="1573" y="1610"/>
                  </a:lnTo>
                  <a:lnTo>
                    <a:pt x="1569" y="1616"/>
                  </a:lnTo>
                  <a:lnTo>
                    <a:pt x="1565" y="1623"/>
                  </a:lnTo>
                  <a:lnTo>
                    <a:pt x="1562" y="1631"/>
                  </a:lnTo>
                  <a:lnTo>
                    <a:pt x="1559" y="1640"/>
                  </a:lnTo>
                  <a:lnTo>
                    <a:pt x="1559" y="1647"/>
                  </a:lnTo>
                  <a:lnTo>
                    <a:pt x="1557" y="1661"/>
                  </a:lnTo>
                  <a:lnTo>
                    <a:pt x="1560" y="1673"/>
                  </a:lnTo>
                  <a:lnTo>
                    <a:pt x="1563" y="1685"/>
                  </a:lnTo>
                  <a:lnTo>
                    <a:pt x="1570" y="1697"/>
                  </a:lnTo>
                  <a:lnTo>
                    <a:pt x="1578" y="1705"/>
                  </a:lnTo>
                  <a:lnTo>
                    <a:pt x="1586" y="1713"/>
                  </a:lnTo>
                  <a:lnTo>
                    <a:pt x="1597" y="1718"/>
                  </a:lnTo>
                  <a:lnTo>
                    <a:pt x="1608" y="1721"/>
                  </a:lnTo>
                  <a:lnTo>
                    <a:pt x="1610" y="1721"/>
                  </a:lnTo>
                  <a:lnTo>
                    <a:pt x="1622" y="1720"/>
                  </a:lnTo>
                  <a:lnTo>
                    <a:pt x="1633" y="1717"/>
                  </a:lnTo>
                  <a:lnTo>
                    <a:pt x="1644" y="1711"/>
                  </a:lnTo>
                  <a:lnTo>
                    <a:pt x="1652" y="1704"/>
                  </a:lnTo>
                  <a:lnTo>
                    <a:pt x="1661" y="1694"/>
                  </a:lnTo>
                  <a:lnTo>
                    <a:pt x="1667" y="1683"/>
                  </a:lnTo>
                  <a:lnTo>
                    <a:pt x="1671" y="1672"/>
                  </a:lnTo>
                  <a:lnTo>
                    <a:pt x="1673" y="1657"/>
                  </a:lnTo>
                  <a:lnTo>
                    <a:pt x="1673" y="1650"/>
                  </a:lnTo>
                  <a:lnTo>
                    <a:pt x="1673" y="1641"/>
                  </a:lnTo>
                  <a:lnTo>
                    <a:pt x="1671" y="1634"/>
                  </a:lnTo>
                  <a:lnTo>
                    <a:pt x="1668" y="1626"/>
                  </a:lnTo>
                  <a:lnTo>
                    <a:pt x="1665" y="1619"/>
                  </a:lnTo>
                  <a:lnTo>
                    <a:pt x="1661" y="1612"/>
                  </a:lnTo>
                  <a:lnTo>
                    <a:pt x="1657" y="1606"/>
                  </a:lnTo>
                  <a:lnTo>
                    <a:pt x="1651" y="1602"/>
                  </a:lnTo>
                  <a:lnTo>
                    <a:pt x="1648" y="1597"/>
                  </a:lnTo>
                  <a:lnTo>
                    <a:pt x="1646" y="1593"/>
                  </a:lnTo>
                  <a:lnTo>
                    <a:pt x="1645" y="1588"/>
                  </a:lnTo>
                  <a:lnTo>
                    <a:pt x="1645" y="1584"/>
                  </a:lnTo>
                  <a:lnTo>
                    <a:pt x="1646" y="1581"/>
                  </a:lnTo>
                  <a:lnTo>
                    <a:pt x="1649" y="1575"/>
                  </a:lnTo>
                  <a:lnTo>
                    <a:pt x="1654" y="1571"/>
                  </a:lnTo>
                  <a:lnTo>
                    <a:pt x="1658" y="1568"/>
                  </a:lnTo>
                  <a:lnTo>
                    <a:pt x="1658" y="1566"/>
                  </a:lnTo>
                  <a:lnTo>
                    <a:pt x="1888" y="1566"/>
                  </a:lnTo>
                  <a:lnTo>
                    <a:pt x="1968" y="1566"/>
                  </a:lnTo>
                  <a:lnTo>
                    <a:pt x="2147" y="1566"/>
                  </a:lnTo>
                  <a:lnTo>
                    <a:pt x="2147" y="1563"/>
                  </a:lnTo>
                  <a:lnTo>
                    <a:pt x="2145" y="1561"/>
                  </a:lnTo>
                  <a:lnTo>
                    <a:pt x="2151" y="1558"/>
                  </a:lnTo>
                  <a:lnTo>
                    <a:pt x="2154" y="1553"/>
                  </a:lnTo>
                  <a:lnTo>
                    <a:pt x="2155" y="1547"/>
                  </a:lnTo>
                  <a:lnTo>
                    <a:pt x="2157" y="1543"/>
                  </a:lnTo>
                  <a:lnTo>
                    <a:pt x="2157" y="1539"/>
                  </a:lnTo>
                  <a:lnTo>
                    <a:pt x="2155" y="1534"/>
                  </a:lnTo>
                  <a:lnTo>
                    <a:pt x="2152" y="1531"/>
                  </a:lnTo>
                  <a:lnTo>
                    <a:pt x="2150" y="1527"/>
                  </a:lnTo>
                  <a:lnTo>
                    <a:pt x="2144" y="1523"/>
                  </a:lnTo>
                  <a:lnTo>
                    <a:pt x="2138" y="1517"/>
                  </a:lnTo>
                  <a:lnTo>
                    <a:pt x="2133" y="1511"/>
                  </a:lnTo>
                  <a:lnTo>
                    <a:pt x="2129" y="1505"/>
                  </a:lnTo>
                  <a:lnTo>
                    <a:pt x="2126" y="1498"/>
                  </a:lnTo>
                  <a:lnTo>
                    <a:pt x="2123" y="1490"/>
                  </a:lnTo>
                  <a:lnTo>
                    <a:pt x="2122" y="1482"/>
                  </a:lnTo>
                  <a:lnTo>
                    <a:pt x="2120" y="1473"/>
                  </a:lnTo>
                  <a:lnTo>
                    <a:pt x="2122" y="1460"/>
                  </a:lnTo>
                  <a:lnTo>
                    <a:pt x="2125" y="1448"/>
                  </a:lnTo>
                  <a:lnTo>
                    <a:pt x="2129" y="1436"/>
                  </a:lnTo>
                  <a:lnTo>
                    <a:pt x="2136" y="1426"/>
                  </a:lnTo>
                  <a:lnTo>
                    <a:pt x="2144" y="1417"/>
                  </a:lnTo>
                  <a:lnTo>
                    <a:pt x="2154" y="1410"/>
                  </a:lnTo>
                  <a:lnTo>
                    <a:pt x="2164" y="1406"/>
                  </a:lnTo>
                  <a:lnTo>
                    <a:pt x="2176" y="1404"/>
                  </a:lnTo>
                  <a:lnTo>
                    <a:pt x="2177" y="1404"/>
                  </a:lnTo>
                  <a:lnTo>
                    <a:pt x="2189" y="1406"/>
                  </a:lnTo>
                  <a:lnTo>
                    <a:pt x="2201" y="1408"/>
                  </a:lnTo>
                  <a:lnTo>
                    <a:pt x="2211" y="1416"/>
                  </a:lnTo>
                  <a:lnTo>
                    <a:pt x="2218" y="1423"/>
                  </a:lnTo>
                  <a:lnTo>
                    <a:pt x="2226" y="1433"/>
                  </a:lnTo>
                  <a:lnTo>
                    <a:pt x="2231" y="1445"/>
                  </a:lnTo>
                  <a:lnTo>
                    <a:pt x="2234" y="1457"/>
                  </a:lnTo>
                  <a:lnTo>
                    <a:pt x="2236" y="1471"/>
                  </a:lnTo>
                  <a:lnTo>
                    <a:pt x="2236" y="1479"/>
                  </a:lnTo>
                  <a:lnTo>
                    <a:pt x="2234" y="1487"/>
                  </a:lnTo>
                  <a:lnTo>
                    <a:pt x="2233" y="1495"/>
                  </a:lnTo>
                  <a:lnTo>
                    <a:pt x="2230" y="1502"/>
                  </a:lnTo>
                  <a:lnTo>
                    <a:pt x="2226" y="1509"/>
                  </a:lnTo>
                  <a:lnTo>
                    <a:pt x="2221" y="1515"/>
                  </a:lnTo>
                  <a:lnTo>
                    <a:pt x="2217" y="1521"/>
                  </a:lnTo>
                  <a:lnTo>
                    <a:pt x="2211" y="1525"/>
                  </a:lnTo>
                  <a:lnTo>
                    <a:pt x="2208" y="1530"/>
                  </a:lnTo>
                  <a:lnTo>
                    <a:pt x="2205" y="1534"/>
                  </a:lnTo>
                  <a:lnTo>
                    <a:pt x="2204" y="1537"/>
                  </a:lnTo>
                  <a:lnTo>
                    <a:pt x="2204" y="1542"/>
                  </a:lnTo>
                  <a:lnTo>
                    <a:pt x="2205" y="1546"/>
                  </a:lnTo>
                  <a:lnTo>
                    <a:pt x="2207" y="1552"/>
                  </a:lnTo>
                  <a:lnTo>
                    <a:pt x="2211" y="1556"/>
                  </a:lnTo>
                  <a:lnTo>
                    <a:pt x="2215" y="1559"/>
                  </a:lnTo>
                  <a:lnTo>
                    <a:pt x="2217" y="1561"/>
                  </a:lnTo>
                  <a:lnTo>
                    <a:pt x="2218" y="1561"/>
                  </a:lnTo>
                  <a:lnTo>
                    <a:pt x="2218" y="1563"/>
                  </a:lnTo>
                  <a:lnTo>
                    <a:pt x="2218" y="1566"/>
                  </a:lnTo>
                  <a:lnTo>
                    <a:pt x="2397" y="1566"/>
                  </a:lnTo>
                  <a:lnTo>
                    <a:pt x="2395" y="1486"/>
                  </a:lnTo>
                  <a:lnTo>
                    <a:pt x="2388" y="1407"/>
                  </a:lnTo>
                  <a:lnTo>
                    <a:pt x="2378" y="1330"/>
                  </a:lnTo>
                  <a:lnTo>
                    <a:pt x="2365" y="1252"/>
                  </a:lnTo>
                  <a:lnTo>
                    <a:pt x="2347" y="1176"/>
                  </a:lnTo>
                  <a:lnTo>
                    <a:pt x="2325" y="1101"/>
                  </a:lnTo>
                  <a:lnTo>
                    <a:pt x="2300" y="1030"/>
                  </a:lnTo>
                  <a:lnTo>
                    <a:pt x="2272" y="958"/>
                  </a:lnTo>
                  <a:lnTo>
                    <a:pt x="2240" y="889"/>
                  </a:lnTo>
                  <a:lnTo>
                    <a:pt x="2207" y="821"/>
                  </a:lnTo>
                  <a:lnTo>
                    <a:pt x="2169" y="755"/>
                  </a:lnTo>
                  <a:lnTo>
                    <a:pt x="2128" y="692"/>
                  </a:lnTo>
                  <a:lnTo>
                    <a:pt x="2084" y="631"/>
                  </a:lnTo>
                  <a:lnTo>
                    <a:pt x="2037" y="571"/>
                  </a:lnTo>
                  <a:lnTo>
                    <a:pt x="1987" y="515"/>
                  </a:lnTo>
                  <a:lnTo>
                    <a:pt x="1935" y="459"/>
                  </a:lnTo>
                  <a:lnTo>
                    <a:pt x="1880" y="408"/>
                  </a:lnTo>
                  <a:lnTo>
                    <a:pt x="1823" y="359"/>
                  </a:lnTo>
                  <a:lnTo>
                    <a:pt x="1765" y="312"/>
                  </a:lnTo>
                  <a:lnTo>
                    <a:pt x="1703" y="268"/>
                  </a:lnTo>
                  <a:lnTo>
                    <a:pt x="1639" y="227"/>
                  </a:lnTo>
                  <a:lnTo>
                    <a:pt x="1573" y="190"/>
                  </a:lnTo>
                  <a:lnTo>
                    <a:pt x="1506" y="155"/>
                  </a:lnTo>
                  <a:lnTo>
                    <a:pt x="1436" y="123"/>
                  </a:lnTo>
                  <a:lnTo>
                    <a:pt x="1366" y="95"/>
                  </a:lnTo>
                  <a:lnTo>
                    <a:pt x="1293" y="71"/>
                  </a:lnTo>
                  <a:lnTo>
                    <a:pt x="1218" y="50"/>
                  </a:lnTo>
                  <a:lnTo>
                    <a:pt x="1142" y="32"/>
                  </a:lnTo>
                  <a:lnTo>
                    <a:pt x="1066" y="18"/>
                  </a:lnTo>
                  <a:lnTo>
                    <a:pt x="987" y="9"/>
                  </a:lnTo>
                  <a:lnTo>
                    <a:pt x="908" y="2"/>
                  </a:lnTo>
                  <a:lnTo>
                    <a:pt x="827" y="0"/>
                  </a:lnTo>
                  <a:lnTo>
                    <a:pt x="773" y="2"/>
                  </a:lnTo>
                  <a:lnTo>
                    <a:pt x="719" y="3"/>
                  </a:lnTo>
                  <a:lnTo>
                    <a:pt x="667" y="9"/>
                  </a:lnTo>
                  <a:lnTo>
                    <a:pt x="614" y="15"/>
                  </a:lnTo>
                  <a:lnTo>
                    <a:pt x="563" y="22"/>
                  </a:lnTo>
                  <a:lnTo>
                    <a:pt x="510" y="32"/>
                  </a:lnTo>
                  <a:lnTo>
                    <a:pt x="460" y="44"/>
                  </a:lnTo>
                  <a:lnTo>
                    <a:pt x="409" y="57"/>
                  </a:lnTo>
                  <a:lnTo>
                    <a:pt x="361" y="72"/>
                  </a:lnTo>
                  <a:lnTo>
                    <a:pt x="311" y="88"/>
                  </a:lnTo>
                  <a:lnTo>
                    <a:pt x="263" y="106"/>
                  </a:lnTo>
                  <a:lnTo>
                    <a:pt x="216" y="125"/>
                  </a:lnTo>
                  <a:lnTo>
                    <a:pt x="169" y="145"/>
                  </a:lnTo>
                  <a:lnTo>
                    <a:pt x="124" y="167"/>
                  </a:lnTo>
                  <a:lnTo>
                    <a:pt x="79" y="190"/>
                  </a:lnTo>
                  <a:lnTo>
                    <a:pt x="35" y="217"/>
                  </a:lnTo>
                  <a:lnTo>
                    <a:pt x="123" y="370"/>
                  </a:lnTo>
                  <a:lnTo>
                    <a:pt x="121" y="370"/>
                  </a:lnTo>
                  <a:lnTo>
                    <a:pt x="121" y="372"/>
                  </a:lnTo>
                  <a:lnTo>
                    <a:pt x="121" y="373"/>
                  </a:lnTo>
                  <a:lnTo>
                    <a:pt x="123" y="373"/>
                  </a:lnTo>
                  <a:lnTo>
                    <a:pt x="121" y="379"/>
                  </a:lnTo>
                  <a:lnTo>
                    <a:pt x="120" y="385"/>
                  </a:lnTo>
                  <a:lnTo>
                    <a:pt x="115" y="391"/>
                  </a:lnTo>
                  <a:lnTo>
                    <a:pt x="112" y="392"/>
                  </a:lnTo>
                  <a:lnTo>
                    <a:pt x="109" y="395"/>
                  </a:lnTo>
                  <a:lnTo>
                    <a:pt x="105" y="397"/>
                  </a:lnTo>
                  <a:lnTo>
                    <a:pt x="101" y="397"/>
                  </a:lnTo>
                  <a:lnTo>
                    <a:pt x="95" y="395"/>
                  </a:lnTo>
                  <a:lnTo>
                    <a:pt x="87" y="392"/>
                  </a:lnTo>
                  <a:lnTo>
                    <a:pt x="80" y="391"/>
                  </a:lnTo>
                  <a:lnTo>
                    <a:pt x="73" y="391"/>
                  </a:lnTo>
                  <a:lnTo>
                    <a:pt x="65" y="391"/>
                  </a:lnTo>
                  <a:lnTo>
                    <a:pt x="58" y="392"/>
                  </a:lnTo>
                  <a:lnTo>
                    <a:pt x="49" y="394"/>
                  </a:lnTo>
                  <a:lnTo>
                    <a:pt x="42" y="397"/>
                  </a:lnTo>
                  <a:lnTo>
                    <a:pt x="35" y="401"/>
                  </a:lnTo>
                  <a:lnTo>
                    <a:pt x="23" y="408"/>
                  </a:lnTo>
                  <a:lnTo>
                    <a:pt x="14" y="417"/>
                  </a:lnTo>
                  <a:lnTo>
                    <a:pt x="7" y="427"/>
                  </a:lnTo>
                  <a:lnTo>
                    <a:pt x="3" y="439"/>
                  </a:lnTo>
                  <a:lnTo>
                    <a:pt x="0" y="451"/>
                  </a:lnTo>
                  <a:lnTo>
                    <a:pt x="0" y="462"/>
                  </a:lnTo>
                  <a:lnTo>
                    <a:pt x="1" y="474"/>
                  </a:lnTo>
                  <a:lnTo>
                    <a:pt x="6" y="486"/>
                  </a:lnTo>
                  <a:lnTo>
                    <a:pt x="7" y="486"/>
                  </a:lnTo>
                  <a:lnTo>
                    <a:pt x="14" y="495"/>
                  </a:lnTo>
                  <a:lnTo>
                    <a:pt x="23" y="502"/>
                  </a:lnTo>
                  <a:lnTo>
                    <a:pt x="35" y="508"/>
                  </a:lnTo>
                  <a:lnTo>
                    <a:pt x="46" y="511"/>
                  </a:lnTo>
                  <a:lnTo>
                    <a:pt x="58" y="511"/>
                  </a:lnTo>
                  <a:lnTo>
                    <a:pt x="70" y="509"/>
                  </a:lnTo>
                  <a:lnTo>
                    <a:pt x="83" y="505"/>
                  </a:lnTo>
                  <a:lnTo>
                    <a:pt x="95" y="499"/>
                  </a:lnTo>
                  <a:lnTo>
                    <a:pt x="102" y="495"/>
                  </a:lnTo>
                  <a:lnTo>
                    <a:pt x="108" y="489"/>
                  </a:lnTo>
                  <a:lnTo>
                    <a:pt x="112" y="483"/>
                  </a:lnTo>
                  <a:lnTo>
                    <a:pt x="118" y="476"/>
                  </a:lnTo>
                  <a:lnTo>
                    <a:pt x="121" y="470"/>
                  </a:lnTo>
                  <a:lnTo>
                    <a:pt x="124" y="462"/>
                  </a:lnTo>
                  <a:lnTo>
                    <a:pt x="125" y="455"/>
                  </a:lnTo>
                  <a:lnTo>
                    <a:pt x="127" y="448"/>
                  </a:lnTo>
                  <a:lnTo>
                    <a:pt x="128" y="443"/>
                  </a:lnTo>
                  <a:lnTo>
                    <a:pt x="131" y="439"/>
                  </a:lnTo>
                  <a:lnTo>
                    <a:pt x="134" y="436"/>
                  </a:lnTo>
                  <a:lnTo>
                    <a:pt x="137" y="433"/>
                  </a:lnTo>
                  <a:lnTo>
                    <a:pt x="142" y="432"/>
                  </a:lnTo>
                  <a:lnTo>
                    <a:pt x="147" y="430"/>
                  </a:lnTo>
                  <a:lnTo>
                    <a:pt x="153" y="432"/>
                  </a:lnTo>
                  <a:lnTo>
                    <a:pt x="158" y="433"/>
                  </a:lnTo>
                  <a:lnTo>
                    <a:pt x="159" y="433"/>
                  </a:lnTo>
                  <a:lnTo>
                    <a:pt x="403" y="857"/>
                  </a:lnTo>
                  <a:lnTo>
                    <a:pt x="409" y="859"/>
                  </a:lnTo>
                  <a:lnTo>
                    <a:pt x="415" y="860"/>
                  </a:lnTo>
                  <a:lnTo>
                    <a:pt x="419" y="860"/>
                  </a:lnTo>
                  <a:lnTo>
                    <a:pt x="424" y="859"/>
                  </a:lnTo>
                  <a:lnTo>
                    <a:pt x="428" y="857"/>
                  </a:lnTo>
                  <a:lnTo>
                    <a:pt x="431" y="854"/>
                  </a:lnTo>
                  <a:lnTo>
                    <a:pt x="433" y="850"/>
                  </a:lnTo>
                  <a:lnTo>
                    <a:pt x="435" y="846"/>
                  </a:lnTo>
                  <a:lnTo>
                    <a:pt x="437" y="838"/>
                  </a:lnTo>
                  <a:lnTo>
                    <a:pt x="440" y="831"/>
                  </a:lnTo>
                  <a:lnTo>
                    <a:pt x="444" y="825"/>
                  </a:lnTo>
                  <a:lnTo>
                    <a:pt x="449" y="818"/>
                  </a:lnTo>
                  <a:lnTo>
                    <a:pt x="453" y="812"/>
                  </a:lnTo>
                  <a:lnTo>
                    <a:pt x="459" y="807"/>
                  </a:lnTo>
                  <a:lnTo>
                    <a:pt x="466" y="802"/>
                  </a:lnTo>
                  <a:lnTo>
                    <a:pt x="474" y="799"/>
                  </a:lnTo>
                  <a:lnTo>
                    <a:pt x="485" y="793"/>
                  </a:lnTo>
                  <a:lnTo>
                    <a:pt x="498" y="791"/>
                  </a:lnTo>
                  <a:lnTo>
                    <a:pt x="512" y="791"/>
                  </a:lnTo>
                  <a:lnTo>
                    <a:pt x="523" y="793"/>
                  </a:lnTo>
                  <a:lnTo>
                    <a:pt x="535" y="797"/>
                  </a:lnTo>
                  <a:lnTo>
                    <a:pt x="545" y="803"/>
                  </a:lnTo>
                  <a:lnTo>
                    <a:pt x="552" y="812"/>
                  </a:lnTo>
                  <a:lnTo>
                    <a:pt x="560" y="822"/>
                  </a:lnTo>
                  <a:lnTo>
                    <a:pt x="563" y="834"/>
                  </a:lnTo>
                  <a:lnTo>
                    <a:pt x="564" y="846"/>
                  </a:lnTo>
                  <a:lnTo>
                    <a:pt x="563" y="857"/>
                  </a:lnTo>
                  <a:lnTo>
                    <a:pt x="558" y="869"/>
                  </a:lnTo>
                  <a:lnTo>
                    <a:pt x="552" y="879"/>
                  </a:lnTo>
                  <a:lnTo>
                    <a:pt x="544" y="888"/>
                  </a:lnTo>
                  <a:lnTo>
                    <a:pt x="533" y="897"/>
                  </a:lnTo>
                  <a:lnTo>
                    <a:pt x="522" y="903"/>
                  </a:lnTo>
                  <a:lnTo>
                    <a:pt x="514" y="905"/>
                  </a:lnTo>
                  <a:lnTo>
                    <a:pt x="506" y="908"/>
                  </a:lnTo>
                  <a:lnTo>
                    <a:pt x="498" y="908"/>
                  </a:lnTo>
                  <a:lnTo>
                    <a:pt x="490" y="910"/>
                  </a:lnTo>
                  <a:lnTo>
                    <a:pt x="482" y="908"/>
                  </a:lnTo>
                  <a:lnTo>
                    <a:pt x="475" y="907"/>
                  </a:lnTo>
                  <a:lnTo>
                    <a:pt x="468" y="904"/>
                  </a:lnTo>
                  <a:lnTo>
                    <a:pt x="460" y="901"/>
                  </a:lnTo>
                  <a:lnTo>
                    <a:pt x="456" y="900"/>
                  </a:lnTo>
                  <a:lnTo>
                    <a:pt x="452" y="900"/>
                  </a:lnTo>
                  <a:lnTo>
                    <a:pt x="447" y="900"/>
                  </a:lnTo>
                  <a:lnTo>
                    <a:pt x="443" y="901"/>
                  </a:lnTo>
                  <a:lnTo>
                    <a:pt x="440" y="905"/>
                  </a:lnTo>
                  <a:lnTo>
                    <a:pt x="434" y="910"/>
                  </a:lnTo>
                  <a:lnTo>
                    <a:pt x="509" y="1039"/>
                  </a:lnTo>
                  <a:lnTo>
                    <a:pt x="544" y="1018"/>
                  </a:lnTo>
                  <a:lnTo>
                    <a:pt x="582" y="1001"/>
                  </a:lnTo>
                  <a:lnTo>
                    <a:pt x="620" y="986"/>
                  </a:lnTo>
                  <a:lnTo>
                    <a:pt x="659" y="973"/>
                  </a:lnTo>
                  <a:lnTo>
                    <a:pt x="700" y="964"/>
                  </a:lnTo>
                  <a:lnTo>
                    <a:pt x="741" y="957"/>
                  </a:lnTo>
                  <a:lnTo>
                    <a:pt x="763" y="954"/>
                  </a:lnTo>
                  <a:lnTo>
                    <a:pt x="784" y="952"/>
                  </a:lnTo>
                  <a:lnTo>
                    <a:pt x="805" y="951"/>
                  </a:lnTo>
                  <a:lnTo>
                    <a:pt x="827" y="951"/>
                  </a:lnTo>
                  <a:lnTo>
                    <a:pt x="858" y="951"/>
                  </a:lnTo>
                  <a:lnTo>
                    <a:pt x="890" y="954"/>
                  </a:lnTo>
                  <a:lnTo>
                    <a:pt x="921" y="957"/>
                  </a:lnTo>
                  <a:lnTo>
                    <a:pt x="952" y="962"/>
                  </a:lnTo>
                  <a:lnTo>
                    <a:pt x="981" y="970"/>
                  </a:lnTo>
                  <a:lnTo>
                    <a:pt x="1010" y="979"/>
                  </a:lnTo>
                  <a:lnTo>
                    <a:pt x="1039" y="987"/>
                  </a:lnTo>
                  <a:lnTo>
                    <a:pt x="1067" y="999"/>
                  </a:lnTo>
                  <a:lnTo>
                    <a:pt x="1095" y="1011"/>
                  </a:lnTo>
                  <a:lnTo>
                    <a:pt x="1121" y="1025"/>
                  </a:lnTo>
                  <a:lnTo>
                    <a:pt x="1148" y="1040"/>
                  </a:lnTo>
                  <a:lnTo>
                    <a:pt x="1173" y="1056"/>
                  </a:lnTo>
                  <a:lnTo>
                    <a:pt x="1196" y="1074"/>
                  </a:lnTo>
                  <a:lnTo>
                    <a:pt x="1219" y="1091"/>
                  </a:lnTo>
                  <a:lnTo>
                    <a:pt x="1243" y="1110"/>
                  </a:lnTo>
                  <a:lnTo>
                    <a:pt x="1265" y="1131"/>
                  </a:lnTo>
                  <a:lnTo>
                    <a:pt x="1285" y="1153"/>
                  </a:lnTo>
                  <a:lnTo>
                    <a:pt x="1304" y="1175"/>
                  </a:lnTo>
                  <a:lnTo>
                    <a:pt x="1323" y="1198"/>
                  </a:lnTo>
                  <a:lnTo>
                    <a:pt x="1339" y="1223"/>
                  </a:lnTo>
                  <a:lnTo>
                    <a:pt x="1355" y="1248"/>
                  </a:lnTo>
                  <a:lnTo>
                    <a:pt x="1371" y="1274"/>
                  </a:lnTo>
                  <a:lnTo>
                    <a:pt x="1385" y="1300"/>
                  </a:lnTo>
                  <a:lnTo>
                    <a:pt x="1398" y="1327"/>
                  </a:lnTo>
                  <a:lnTo>
                    <a:pt x="1408" y="1356"/>
                  </a:lnTo>
                  <a:lnTo>
                    <a:pt x="1418" y="1384"/>
                  </a:lnTo>
                  <a:lnTo>
                    <a:pt x="1427" y="1413"/>
                  </a:lnTo>
                  <a:lnTo>
                    <a:pt x="1434" y="1444"/>
                  </a:lnTo>
                  <a:lnTo>
                    <a:pt x="1439" y="1473"/>
                  </a:lnTo>
                  <a:lnTo>
                    <a:pt x="1443" y="1504"/>
                  </a:lnTo>
                  <a:lnTo>
                    <a:pt x="1446" y="1536"/>
                  </a:lnTo>
                  <a:lnTo>
                    <a:pt x="1448" y="1566"/>
                  </a:lnTo>
                  <a:lnTo>
                    <a:pt x="1594" y="1566"/>
                  </a:lnTo>
                </a:path>
              </a:pathLst>
            </a:custGeom>
            <a:solidFill>
              <a:schemeClr val="accent4"/>
            </a:solidFill>
            <a:ln w="19050">
              <a:solidFill>
                <a:srgbClr val="FFFFFF"/>
              </a:solidFill>
              <a:round/>
              <a:headEnd/>
              <a:tailEnd/>
            </a:ln>
          </p:spPr>
          <p:txBody>
            <a:bodyPr/>
            <a:lstStyle/>
            <a:p>
              <a:pPr algn="r" fontAlgn="base">
                <a:lnSpc>
                  <a:spcPct val="86000"/>
                </a:lnSpc>
                <a:spcBef>
                  <a:spcPct val="0"/>
                </a:spcBef>
                <a:spcAft>
                  <a:spcPct val="0"/>
                </a:spcAft>
                <a:defRPr/>
              </a:pPr>
              <a:endParaRPr lang="en-GB" kern="0" dirty="0">
                <a:solidFill>
                  <a:srgbClr val="000000"/>
                </a:solidFill>
                <a:latin typeface="Arial" charset="0"/>
              </a:endParaRPr>
            </a:p>
          </p:txBody>
        </p:sp>
        <p:sp>
          <p:nvSpPr>
            <p:cNvPr id="7" name="Freeform 4">
              <a:extLst>
                <a:ext uri="{FF2B5EF4-FFF2-40B4-BE49-F238E27FC236}">
                  <a16:creationId xmlns:a16="http://schemas.microsoft.com/office/drawing/2014/main" id="{35872ACB-3785-4FAE-9859-5215B64C73BC}"/>
                </a:ext>
              </a:extLst>
            </p:cNvPr>
            <p:cNvSpPr>
              <a:spLocks/>
            </p:cNvSpPr>
            <p:nvPr/>
          </p:nvSpPr>
          <p:spPr bwMode="gray">
            <a:xfrm>
              <a:off x="658" y="1389"/>
              <a:ext cx="860" cy="637"/>
            </a:xfrm>
            <a:custGeom>
              <a:avLst/>
              <a:gdLst>
                <a:gd name="T0" fmla="*/ 380 w 2350"/>
                <a:gd name="T1" fmla="*/ 822 h 1738"/>
                <a:gd name="T2" fmla="*/ 367 w 2350"/>
                <a:gd name="T3" fmla="*/ 781 h 1738"/>
                <a:gd name="T4" fmla="*/ 314 w 2350"/>
                <a:gd name="T5" fmla="*/ 749 h 1738"/>
                <a:gd name="T6" fmla="*/ 260 w 2350"/>
                <a:gd name="T7" fmla="*/ 771 h 1738"/>
                <a:gd name="T8" fmla="*/ 254 w 2350"/>
                <a:gd name="T9" fmla="*/ 783 h 1738"/>
                <a:gd name="T10" fmla="*/ 272 w 2350"/>
                <a:gd name="T11" fmla="*/ 850 h 1738"/>
                <a:gd name="T12" fmla="*/ 320 w 2350"/>
                <a:gd name="T13" fmla="*/ 871 h 1738"/>
                <a:gd name="T14" fmla="*/ 357 w 2350"/>
                <a:gd name="T15" fmla="*/ 868 h 1738"/>
                <a:gd name="T16" fmla="*/ 369 w 2350"/>
                <a:gd name="T17" fmla="*/ 891 h 1738"/>
                <a:gd name="T18" fmla="*/ 130 w 2350"/>
                <a:gd name="T19" fmla="*/ 1315 h 1738"/>
                <a:gd name="T20" fmla="*/ 149 w 2350"/>
                <a:gd name="T21" fmla="*/ 1337 h 1738"/>
                <a:gd name="T22" fmla="*/ 187 w 2350"/>
                <a:gd name="T23" fmla="*/ 1330 h 1738"/>
                <a:gd name="T24" fmla="*/ 240 w 2350"/>
                <a:gd name="T25" fmla="*/ 1353 h 1738"/>
                <a:gd name="T26" fmla="*/ 252 w 2350"/>
                <a:gd name="T27" fmla="*/ 1420 h 1738"/>
                <a:gd name="T28" fmla="*/ 252 w 2350"/>
                <a:gd name="T29" fmla="*/ 1422 h 1738"/>
                <a:gd name="T30" fmla="*/ 189 w 2350"/>
                <a:gd name="T31" fmla="*/ 1448 h 1738"/>
                <a:gd name="T32" fmla="*/ 139 w 2350"/>
                <a:gd name="T33" fmla="*/ 1417 h 1738"/>
                <a:gd name="T34" fmla="*/ 124 w 2350"/>
                <a:gd name="T35" fmla="*/ 1381 h 1738"/>
                <a:gd name="T36" fmla="*/ 97 w 2350"/>
                <a:gd name="T37" fmla="*/ 1377 h 1738"/>
                <a:gd name="T38" fmla="*/ 70 w 2350"/>
                <a:gd name="T39" fmla="*/ 1568 h 1738"/>
                <a:gd name="T40" fmla="*/ 513 w 2350"/>
                <a:gd name="T41" fmla="*/ 1716 h 1738"/>
                <a:gd name="T42" fmla="*/ 968 w 2350"/>
                <a:gd name="T43" fmla="*/ 1727 h 1738"/>
                <a:gd name="T44" fmla="*/ 1403 w 2350"/>
                <a:gd name="T45" fmla="*/ 1610 h 1738"/>
                <a:gd name="T46" fmla="*/ 1790 w 2350"/>
                <a:gd name="T47" fmla="*/ 1372 h 1738"/>
                <a:gd name="T48" fmla="*/ 2100 w 2350"/>
                <a:gd name="T49" fmla="*/ 1023 h 1738"/>
                <a:gd name="T50" fmla="*/ 2255 w 2350"/>
                <a:gd name="T51" fmla="*/ 714 h 1738"/>
                <a:gd name="T52" fmla="*/ 2333 w 2350"/>
                <a:gd name="T53" fmla="*/ 413 h 1738"/>
                <a:gd name="T54" fmla="*/ 2173 w 2350"/>
                <a:gd name="T55" fmla="*/ 160 h 1738"/>
                <a:gd name="T56" fmla="*/ 2162 w 2350"/>
                <a:gd name="T57" fmla="*/ 148 h 1738"/>
                <a:gd name="T58" fmla="*/ 2166 w 2350"/>
                <a:gd name="T59" fmla="*/ 123 h 1738"/>
                <a:gd name="T60" fmla="*/ 2189 w 2350"/>
                <a:gd name="T61" fmla="*/ 84 h 1738"/>
                <a:gd name="T62" fmla="*/ 2173 w 2350"/>
                <a:gd name="T63" fmla="*/ 21 h 1738"/>
                <a:gd name="T64" fmla="*/ 2132 w 2350"/>
                <a:gd name="T65" fmla="*/ 0 h 1738"/>
                <a:gd name="T66" fmla="*/ 2109 w 2350"/>
                <a:gd name="T67" fmla="*/ 8 h 1738"/>
                <a:gd name="T68" fmla="*/ 2075 w 2350"/>
                <a:gd name="T69" fmla="*/ 71 h 1738"/>
                <a:gd name="T70" fmla="*/ 2093 w 2350"/>
                <a:gd name="T71" fmla="*/ 115 h 1738"/>
                <a:gd name="T72" fmla="*/ 2112 w 2350"/>
                <a:gd name="T73" fmla="*/ 139 h 1738"/>
                <a:gd name="T74" fmla="*/ 2100 w 2350"/>
                <a:gd name="T75" fmla="*/ 160 h 1738"/>
                <a:gd name="T76" fmla="*/ 1600 w 2350"/>
                <a:gd name="T77" fmla="*/ 180 h 1738"/>
                <a:gd name="T78" fmla="*/ 1619 w 2350"/>
                <a:gd name="T79" fmla="*/ 210 h 1738"/>
                <a:gd name="T80" fmla="*/ 1625 w 2350"/>
                <a:gd name="T81" fmla="*/ 262 h 1738"/>
                <a:gd name="T82" fmla="*/ 1577 w 2350"/>
                <a:gd name="T83" fmla="*/ 310 h 1738"/>
                <a:gd name="T84" fmla="*/ 1563 w 2350"/>
                <a:gd name="T85" fmla="*/ 312 h 1738"/>
                <a:gd name="T86" fmla="*/ 1518 w 2350"/>
                <a:gd name="T87" fmla="*/ 277 h 1738"/>
                <a:gd name="T88" fmla="*/ 1520 w 2350"/>
                <a:gd name="T89" fmla="*/ 214 h 1738"/>
                <a:gd name="T90" fmla="*/ 1547 w 2350"/>
                <a:gd name="T91" fmla="*/ 183 h 1738"/>
                <a:gd name="T92" fmla="*/ 1401 w 2350"/>
                <a:gd name="T93" fmla="*/ 158 h 1738"/>
                <a:gd name="T94" fmla="*/ 1357 w 2350"/>
                <a:gd name="T95" fmla="*/ 403 h 1738"/>
                <a:gd name="T96" fmla="*/ 1284 w 2350"/>
                <a:gd name="T97" fmla="*/ 533 h 1738"/>
                <a:gd name="T98" fmla="*/ 1157 w 2350"/>
                <a:gd name="T99" fmla="*/ 663 h 1738"/>
                <a:gd name="T100" fmla="*/ 1000 w 2350"/>
                <a:gd name="T101" fmla="*/ 749 h 1738"/>
                <a:gd name="T102" fmla="*/ 826 w 2350"/>
                <a:gd name="T103" fmla="*/ 787 h 1738"/>
                <a:gd name="T104" fmla="*/ 648 w 2350"/>
                <a:gd name="T105" fmla="*/ 774 h 1738"/>
                <a:gd name="T106" fmla="*/ 475 w 2350"/>
                <a:gd name="T107" fmla="*/ 707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0" h="1738">
                  <a:moveTo>
                    <a:pt x="401" y="835"/>
                  </a:moveTo>
                  <a:lnTo>
                    <a:pt x="393" y="834"/>
                  </a:lnTo>
                  <a:lnTo>
                    <a:pt x="388" y="833"/>
                  </a:lnTo>
                  <a:lnTo>
                    <a:pt x="385" y="830"/>
                  </a:lnTo>
                  <a:lnTo>
                    <a:pt x="382" y="827"/>
                  </a:lnTo>
                  <a:lnTo>
                    <a:pt x="380" y="822"/>
                  </a:lnTo>
                  <a:lnTo>
                    <a:pt x="379" y="816"/>
                  </a:lnTo>
                  <a:lnTo>
                    <a:pt x="377" y="809"/>
                  </a:lnTo>
                  <a:lnTo>
                    <a:pt x="376" y="802"/>
                  </a:lnTo>
                  <a:lnTo>
                    <a:pt x="374" y="795"/>
                  </a:lnTo>
                  <a:lnTo>
                    <a:pt x="371" y="787"/>
                  </a:lnTo>
                  <a:lnTo>
                    <a:pt x="367" y="781"/>
                  </a:lnTo>
                  <a:lnTo>
                    <a:pt x="361" y="774"/>
                  </a:lnTo>
                  <a:lnTo>
                    <a:pt x="357" y="768"/>
                  </a:lnTo>
                  <a:lnTo>
                    <a:pt x="350" y="764"/>
                  </a:lnTo>
                  <a:lnTo>
                    <a:pt x="338" y="756"/>
                  </a:lnTo>
                  <a:lnTo>
                    <a:pt x="326" y="752"/>
                  </a:lnTo>
                  <a:lnTo>
                    <a:pt x="314" y="749"/>
                  </a:lnTo>
                  <a:lnTo>
                    <a:pt x="301" y="749"/>
                  </a:lnTo>
                  <a:lnTo>
                    <a:pt x="290" y="752"/>
                  </a:lnTo>
                  <a:lnTo>
                    <a:pt x="279" y="755"/>
                  </a:lnTo>
                  <a:lnTo>
                    <a:pt x="269" y="762"/>
                  </a:lnTo>
                  <a:lnTo>
                    <a:pt x="260" y="771"/>
                  </a:lnTo>
                  <a:lnTo>
                    <a:pt x="254" y="783"/>
                  </a:lnTo>
                  <a:lnTo>
                    <a:pt x="252" y="793"/>
                  </a:lnTo>
                  <a:lnTo>
                    <a:pt x="252" y="805"/>
                  </a:lnTo>
                  <a:lnTo>
                    <a:pt x="253" y="818"/>
                  </a:lnTo>
                  <a:lnTo>
                    <a:pt x="257" y="828"/>
                  </a:lnTo>
                  <a:lnTo>
                    <a:pt x="265" y="840"/>
                  </a:lnTo>
                  <a:lnTo>
                    <a:pt x="272" y="850"/>
                  </a:lnTo>
                  <a:lnTo>
                    <a:pt x="284" y="857"/>
                  </a:lnTo>
                  <a:lnTo>
                    <a:pt x="290" y="862"/>
                  </a:lnTo>
                  <a:lnTo>
                    <a:pt x="298" y="866"/>
                  </a:lnTo>
                  <a:lnTo>
                    <a:pt x="306" y="868"/>
                  </a:lnTo>
                  <a:lnTo>
                    <a:pt x="313" y="869"/>
                  </a:lnTo>
                  <a:lnTo>
                    <a:pt x="320" y="871"/>
                  </a:lnTo>
                  <a:lnTo>
                    <a:pt x="329" y="871"/>
                  </a:lnTo>
                  <a:lnTo>
                    <a:pt x="336" y="869"/>
                  </a:lnTo>
                  <a:lnTo>
                    <a:pt x="344" y="868"/>
                  </a:lnTo>
                  <a:lnTo>
                    <a:pt x="348" y="866"/>
                  </a:lnTo>
                  <a:lnTo>
                    <a:pt x="352" y="868"/>
                  </a:lnTo>
                  <a:lnTo>
                    <a:pt x="357" y="868"/>
                  </a:lnTo>
                  <a:lnTo>
                    <a:pt x="360" y="871"/>
                  </a:lnTo>
                  <a:lnTo>
                    <a:pt x="363" y="873"/>
                  </a:lnTo>
                  <a:lnTo>
                    <a:pt x="366" y="878"/>
                  </a:lnTo>
                  <a:lnTo>
                    <a:pt x="369" y="885"/>
                  </a:lnTo>
                  <a:lnTo>
                    <a:pt x="369" y="890"/>
                  </a:lnTo>
                  <a:lnTo>
                    <a:pt x="369" y="891"/>
                  </a:lnTo>
                  <a:lnTo>
                    <a:pt x="254" y="1090"/>
                  </a:lnTo>
                  <a:lnTo>
                    <a:pt x="214" y="1159"/>
                  </a:lnTo>
                  <a:lnTo>
                    <a:pt x="124" y="1314"/>
                  </a:lnTo>
                  <a:lnTo>
                    <a:pt x="127" y="1315"/>
                  </a:lnTo>
                  <a:lnTo>
                    <a:pt x="130" y="1315"/>
                  </a:lnTo>
                  <a:lnTo>
                    <a:pt x="130" y="1321"/>
                  </a:lnTo>
                  <a:lnTo>
                    <a:pt x="133" y="1327"/>
                  </a:lnTo>
                  <a:lnTo>
                    <a:pt x="137" y="1331"/>
                  </a:lnTo>
                  <a:lnTo>
                    <a:pt x="140" y="1334"/>
                  </a:lnTo>
                  <a:lnTo>
                    <a:pt x="145" y="1336"/>
                  </a:lnTo>
                  <a:lnTo>
                    <a:pt x="149" y="1337"/>
                  </a:lnTo>
                  <a:lnTo>
                    <a:pt x="154" y="1337"/>
                  </a:lnTo>
                  <a:lnTo>
                    <a:pt x="158" y="1336"/>
                  </a:lnTo>
                  <a:lnTo>
                    <a:pt x="165" y="1333"/>
                  </a:lnTo>
                  <a:lnTo>
                    <a:pt x="173" y="1331"/>
                  </a:lnTo>
                  <a:lnTo>
                    <a:pt x="180" y="1330"/>
                  </a:lnTo>
                  <a:lnTo>
                    <a:pt x="187" y="1330"/>
                  </a:lnTo>
                  <a:lnTo>
                    <a:pt x="196" y="1330"/>
                  </a:lnTo>
                  <a:lnTo>
                    <a:pt x="203" y="1331"/>
                  </a:lnTo>
                  <a:lnTo>
                    <a:pt x="211" y="1334"/>
                  </a:lnTo>
                  <a:lnTo>
                    <a:pt x="219" y="1338"/>
                  </a:lnTo>
                  <a:lnTo>
                    <a:pt x="230" y="1344"/>
                  </a:lnTo>
                  <a:lnTo>
                    <a:pt x="240" y="1353"/>
                  </a:lnTo>
                  <a:lnTo>
                    <a:pt x="247" y="1363"/>
                  </a:lnTo>
                  <a:lnTo>
                    <a:pt x="253" y="1375"/>
                  </a:lnTo>
                  <a:lnTo>
                    <a:pt x="256" y="1387"/>
                  </a:lnTo>
                  <a:lnTo>
                    <a:pt x="257" y="1398"/>
                  </a:lnTo>
                  <a:lnTo>
                    <a:pt x="256" y="1410"/>
                  </a:lnTo>
                  <a:lnTo>
                    <a:pt x="252" y="1420"/>
                  </a:lnTo>
                  <a:lnTo>
                    <a:pt x="252" y="1422"/>
                  </a:lnTo>
                  <a:lnTo>
                    <a:pt x="244" y="1431"/>
                  </a:lnTo>
                  <a:lnTo>
                    <a:pt x="235" y="1439"/>
                  </a:lnTo>
                  <a:lnTo>
                    <a:pt x="224" y="1444"/>
                  </a:lnTo>
                  <a:lnTo>
                    <a:pt x="214" y="1448"/>
                  </a:lnTo>
                  <a:lnTo>
                    <a:pt x="200" y="1450"/>
                  </a:lnTo>
                  <a:lnTo>
                    <a:pt x="189" y="1448"/>
                  </a:lnTo>
                  <a:lnTo>
                    <a:pt x="175" y="1445"/>
                  </a:lnTo>
                  <a:lnTo>
                    <a:pt x="164" y="1439"/>
                  </a:lnTo>
                  <a:lnTo>
                    <a:pt x="156" y="1435"/>
                  </a:lnTo>
                  <a:lnTo>
                    <a:pt x="151" y="1429"/>
                  </a:lnTo>
                  <a:lnTo>
                    <a:pt x="145" y="1423"/>
                  </a:lnTo>
                  <a:lnTo>
                    <a:pt x="139" y="1417"/>
                  </a:lnTo>
                  <a:lnTo>
                    <a:pt x="136" y="1412"/>
                  </a:lnTo>
                  <a:lnTo>
                    <a:pt x="133" y="1404"/>
                  </a:lnTo>
                  <a:lnTo>
                    <a:pt x="130" y="1397"/>
                  </a:lnTo>
                  <a:lnTo>
                    <a:pt x="129" y="1390"/>
                  </a:lnTo>
                  <a:lnTo>
                    <a:pt x="127" y="1385"/>
                  </a:lnTo>
                  <a:lnTo>
                    <a:pt x="124" y="1381"/>
                  </a:lnTo>
                  <a:lnTo>
                    <a:pt x="121" y="1378"/>
                  </a:lnTo>
                  <a:lnTo>
                    <a:pt x="118" y="1375"/>
                  </a:lnTo>
                  <a:lnTo>
                    <a:pt x="114" y="1375"/>
                  </a:lnTo>
                  <a:lnTo>
                    <a:pt x="108" y="1374"/>
                  </a:lnTo>
                  <a:lnTo>
                    <a:pt x="102" y="1374"/>
                  </a:lnTo>
                  <a:lnTo>
                    <a:pt x="97" y="1377"/>
                  </a:lnTo>
                  <a:lnTo>
                    <a:pt x="97" y="1378"/>
                  </a:lnTo>
                  <a:lnTo>
                    <a:pt x="95" y="1379"/>
                  </a:lnTo>
                  <a:lnTo>
                    <a:pt x="92" y="1378"/>
                  </a:lnTo>
                  <a:lnTo>
                    <a:pt x="89" y="1375"/>
                  </a:lnTo>
                  <a:lnTo>
                    <a:pt x="0" y="1530"/>
                  </a:lnTo>
                  <a:lnTo>
                    <a:pt x="70" y="1568"/>
                  </a:lnTo>
                  <a:lnTo>
                    <a:pt x="142" y="1603"/>
                  </a:lnTo>
                  <a:lnTo>
                    <a:pt x="215" y="1632"/>
                  </a:lnTo>
                  <a:lnTo>
                    <a:pt x="290" y="1660"/>
                  </a:lnTo>
                  <a:lnTo>
                    <a:pt x="363" y="1682"/>
                  </a:lnTo>
                  <a:lnTo>
                    <a:pt x="439" y="1701"/>
                  </a:lnTo>
                  <a:lnTo>
                    <a:pt x="513" y="1716"/>
                  </a:lnTo>
                  <a:lnTo>
                    <a:pt x="589" y="1727"/>
                  </a:lnTo>
                  <a:lnTo>
                    <a:pt x="665" y="1735"/>
                  </a:lnTo>
                  <a:lnTo>
                    <a:pt x="741" y="1738"/>
                  </a:lnTo>
                  <a:lnTo>
                    <a:pt x="818" y="1738"/>
                  </a:lnTo>
                  <a:lnTo>
                    <a:pt x="892" y="1735"/>
                  </a:lnTo>
                  <a:lnTo>
                    <a:pt x="968" y="1727"/>
                  </a:lnTo>
                  <a:lnTo>
                    <a:pt x="1043" y="1716"/>
                  </a:lnTo>
                  <a:lnTo>
                    <a:pt x="1116" y="1701"/>
                  </a:lnTo>
                  <a:lnTo>
                    <a:pt x="1189" y="1684"/>
                  </a:lnTo>
                  <a:lnTo>
                    <a:pt x="1262" y="1663"/>
                  </a:lnTo>
                  <a:lnTo>
                    <a:pt x="1332" y="1638"/>
                  </a:lnTo>
                  <a:lnTo>
                    <a:pt x="1403" y="1610"/>
                  </a:lnTo>
                  <a:lnTo>
                    <a:pt x="1471" y="1578"/>
                  </a:lnTo>
                  <a:lnTo>
                    <a:pt x="1539" y="1543"/>
                  </a:lnTo>
                  <a:lnTo>
                    <a:pt x="1604" y="1505"/>
                  </a:lnTo>
                  <a:lnTo>
                    <a:pt x="1667" y="1464"/>
                  </a:lnTo>
                  <a:lnTo>
                    <a:pt x="1730" y="1420"/>
                  </a:lnTo>
                  <a:lnTo>
                    <a:pt x="1790" y="1372"/>
                  </a:lnTo>
                  <a:lnTo>
                    <a:pt x="1847" y="1322"/>
                  </a:lnTo>
                  <a:lnTo>
                    <a:pt x="1903" y="1268"/>
                  </a:lnTo>
                  <a:lnTo>
                    <a:pt x="1957" y="1211"/>
                  </a:lnTo>
                  <a:lnTo>
                    <a:pt x="2007" y="1151"/>
                  </a:lnTo>
                  <a:lnTo>
                    <a:pt x="2055" y="1088"/>
                  </a:lnTo>
                  <a:lnTo>
                    <a:pt x="2100" y="1023"/>
                  </a:lnTo>
                  <a:lnTo>
                    <a:pt x="2141" y="954"/>
                  </a:lnTo>
                  <a:lnTo>
                    <a:pt x="2167" y="907"/>
                  </a:lnTo>
                  <a:lnTo>
                    <a:pt x="2192" y="859"/>
                  </a:lnTo>
                  <a:lnTo>
                    <a:pt x="2214" y="811"/>
                  </a:lnTo>
                  <a:lnTo>
                    <a:pt x="2236" y="762"/>
                  </a:lnTo>
                  <a:lnTo>
                    <a:pt x="2255" y="714"/>
                  </a:lnTo>
                  <a:lnTo>
                    <a:pt x="2271" y="664"/>
                  </a:lnTo>
                  <a:lnTo>
                    <a:pt x="2287" y="615"/>
                  </a:lnTo>
                  <a:lnTo>
                    <a:pt x="2301" y="565"/>
                  </a:lnTo>
                  <a:lnTo>
                    <a:pt x="2314" y="514"/>
                  </a:lnTo>
                  <a:lnTo>
                    <a:pt x="2324" y="464"/>
                  </a:lnTo>
                  <a:lnTo>
                    <a:pt x="2333" y="413"/>
                  </a:lnTo>
                  <a:lnTo>
                    <a:pt x="2340" y="363"/>
                  </a:lnTo>
                  <a:lnTo>
                    <a:pt x="2344" y="312"/>
                  </a:lnTo>
                  <a:lnTo>
                    <a:pt x="2349" y="261"/>
                  </a:lnTo>
                  <a:lnTo>
                    <a:pt x="2350" y="210"/>
                  </a:lnTo>
                  <a:lnTo>
                    <a:pt x="2350" y="160"/>
                  </a:lnTo>
                  <a:lnTo>
                    <a:pt x="2173" y="160"/>
                  </a:lnTo>
                  <a:lnTo>
                    <a:pt x="2173" y="158"/>
                  </a:lnTo>
                  <a:lnTo>
                    <a:pt x="2173" y="157"/>
                  </a:lnTo>
                  <a:lnTo>
                    <a:pt x="2172" y="157"/>
                  </a:lnTo>
                  <a:lnTo>
                    <a:pt x="2170" y="157"/>
                  </a:lnTo>
                  <a:lnTo>
                    <a:pt x="2166" y="154"/>
                  </a:lnTo>
                  <a:lnTo>
                    <a:pt x="2162" y="148"/>
                  </a:lnTo>
                  <a:lnTo>
                    <a:pt x="2160" y="142"/>
                  </a:lnTo>
                  <a:lnTo>
                    <a:pt x="2159" y="139"/>
                  </a:lnTo>
                  <a:lnTo>
                    <a:pt x="2159" y="135"/>
                  </a:lnTo>
                  <a:lnTo>
                    <a:pt x="2160" y="131"/>
                  </a:lnTo>
                  <a:lnTo>
                    <a:pt x="2162" y="126"/>
                  </a:lnTo>
                  <a:lnTo>
                    <a:pt x="2166" y="123"/>
                  </a:lnTo>
                  <a:lnTo>
                    <a:pt x="2172" y="117"/>
                  </a:lnTo>
                  <a:lnTo>
                    <a:pt x="2176" y="112"/>
                  </a:lnTo>
                  <a:lnTo>
                    <a:pt x="2181" y="106"/>
                  </a:lnTo>
                  <a:lnTo>
                    <a:pt x="2184" y="98"/>
                  </a:lnTo>
                  <a:lnTo>
                    <a:pt x="2188" y="91"/>
                  </a:lnTo>
                  <a:lnTo>
                    <a:pt x="2189" y="84"/>
                  </a:lnTo>
                  <a:lnTo>
                    <a:pt x="2191" y="77"/>
                  </a:lnTo>
                  <a:lnTo>
                    <a:pt x="2191" y="68"/>
                  </a:lnTo>
                  <a:lnTo>
                    <a:pt x="2189" y="55"/>
                  </a:lnTo>
                  <a:lnTo>
                    <a:pt x="2186" y="41"/>
                  </a:lnTo>
                  <a:lnTo>
                    <a:pt x="2181" y="30"/>
                  </a:lnTo>
                  <a:lnTo>
                    <a:pt x="2173" y="21"/>
                  </a:lnTo>
                  <a:lnTo>
                    <a:pt x="2164" y="12"/>
                  </a:lnTo>
                  <a:lnTo>
                    <a:pt x="2156" y="6"/>
                  </a:lnTo>
                  <a:lnTo>
                    <a:pt x="2144" y="2"/>
                  </a:lnTo>
                  <a:lnTo>
                    <a:pt x="2132" y="0"/>
                  </a:lnTo>
                  <a:lnTo>
                    <a:pt x="2131" y="0"/>
                  </a:lnTo>
                  <a:lnTo>
                    <a:pt x="2119" y="2"/>
                  </a:lnTo>
                  <a:lnTo>
                    <a:pt x="2109" y="8"/>
                  </a:lnTo>
                  <a:lnTo>
                    <a:pt x="2099" y="14"/>
                  </a:lnTo>
                  <a:lnTo>
                    <a:pt x="2091" y="22"/>
                  </a:lnTo>
                  <a:lnTo>
                    <a:pt x="2084" y="33"/>
                  </a:lnTo>
                  <a:lnTo>
                    <a:pt x="2080" y="44"/>
                  </a:lnTo>
                  <a:lnTo>
                    <a:pt x="2077" y="58"/>
                  </a:lnTo>
                  <a:lnTo>
                    <a:pt x="2075" y="71"/>
                  </a:lnTo>
                  <a:lnTo>
                    <a:pt x="2077" y="79"/>
                  </a:lnTo>
                  <a:lnTo>
                    <a:pt x="2078" y="87"/>
                  </a:lnTo>
                  <a:lnTo>
                    <a:pt x="2081" y="94"/>
                  </a:lnTo>
                  <a:lnTo>
                    <a:pt x="2084" y="101"/>
                  </a:lnTo>
                  <a:lnTo>
                    <a:pt x="2088" y="109"/>
                  </a:lnTo>
                  <a:lnTo>
                    <a:pt x="2093" y="115"/>
                  </a:lnTo>
                  <a:lnTo>
                    <a:pt x="2099" y="119"/>
                  </a:lnTo>
                  <a:lnTo>
                    <a:pt x="2103" y="125"/>
                  </a:lnTo>
                  <a:lnTo>
                    <a:pt x="2107" y="128"/>
                  </a:lnTo>
                  <a:lnTo>
                    <a:pt x="2110" y="132"/>
                  </a:lnTo>
                  <a:lnTo>
                    <a:pt x="2112" y="135"/>
                  </a:lnTo>
                  <a:lnTo>
                    <a:pt x="2112" y="139"/>
                  </a:lnTo>
                  <a:lnTo>
                    <a:pt x="2110" y="144"/>
                  </a:lnTo>
                  <a:lnTo>
                    <a:pt x="2109" y="150"/>
                  </a:lnTo>
                  <a:lnTo>
                    <a:pt x="2105" y="155"/>
                  </a:lnTo>
                  <a:lnTo>
                    <a:pt x="2100" y="158"/>
                  </a:lnTo>
                  <a:lnTo>
                    <a:pt x="2100" y="160"/>
                  </a:lnTo>
                  <a:lnTo>
                    <a:pt x="1612" y="158"/>
                  </a:lnTo>
                  <a:lnTo>
                    <a:pt x="1607" y="163"/>
                  </a:lnTo>
                  <a:lnTo>
                    <a:pt x="1603" y="167"/>
                  </a:lnTo>
                  <a:lnTo>
                    <a:pt x="1601" y="172"/>
                  </a:lnTo>
                  <a:lnTo>
                    <a:pt x="1600" y="176"/>
                  </a:lnTo>
                  <a:lnTo>
                    <a:pt x="1600" y="180"/>
                  </a:lnTo>
                  <a:lnTo>
                    <a:pt x="1600" y="183"/>
                  </a:lnTo>
                  <a:lnTo>
                    <a:pt x="1603" y="188"/>
                  </a:lnTo>
                  <a:lnTo>
                    <a:pt x="1606" y="192"/>
                  </a:lnTo>
                  <a:lnTo>
                    <a:pt x="1610" y="198"/>
                  </a:lnTo>
                  <a:lnTo>
                    <a:pt x="1616" y="204"/>
                  </a:lnTo>
                  <a:lnTo>
                    <a:pt x="1619" y="210"/>
                  </a:lnTo>
                  <a:lnTo>
                    <a:pt x="1622" y="217"/>
                  </a:lnTo>
                  <a:lnTo>
                    <a:pt x="1625" y="224"/>
                  </a:lnTo>
                  <a:lnTo>
                    <a:pt x="1626" y="232"/>
                  </a:lnTo>
                  <a:lnTo>
                    <a:pt x="1628" y="240"/>
                  </a:lnTo>
                  <a:lnTo>
                    <a:pt x="1628" y="249"/>
                  </a:lnTo>
                  <a:lnTo>
                    <a:pt x="1625" y="262"/>
                  </a:lnTo>
                  <a:lnTo>
                    <a:pt x="1620" y="274"/>
                  </a:lnTo>
                  <a:lnTo>
                    <a:pt x="1615" y="286"/>
                  </a:lnTo>
                  <a:lnTo>
                    <a:pt x="1607" y="294"/>
                  </a:lnTo>
                  <a:lnTo>
                    <a:pt x="1597" y="302"/>
                  </a:lnTo>
                  <a:lnTo>
                    <a:pt x="1587" y="308"/>
                  </a:lnTo>
                  <a:lnTo>
                    <a:pt x="1577" y="310"/>
                  </a:lnTo>
                  <a:lnTo>
                    <a:pt x="1563" y="312"/>
                  </a:lnTo>
                  <a:lnTo>
                    <a:pt x="1552" y="309"/>
                  </a:lnTo>
                  <a:lnTo>
                    <a:pt x="1541" y="303"/>
                  </a:lnTo>
                  <a:lnTo>
                    <a:pt x="1531" y="296"/>
                  </a:lnTo>
                  <a:lnTo>
                    <a:pt x="1524" y="287"/>
                  </a:lnTo>
                  <a:lnTo>
                    <a:pt x="1518" y="277"/>
                  </a:lnTo>
                  <a:lnTo>
                    <a:pt x="1514" y="264"/>
                  </a:lnTo>
                  <a:lnTo>
                    <a:pt x="1512" y="252"/>
                  </a:lnTo>
                  <a:lnTo>
                    <a:pt x="1512" y="239"/>
                  </a:lnTo>
                  <a:lnTo>
                    <a:pt x="1514" y="230"/>
                  </a:lnTo>
                  <a:lnTo>
                    <a:pt x="1517" y="223"/>
                  </a:lnTo>
                  <a:lnTo>
                    <a:pt x="1520" y="214"/>
                  </a:lnTo>
                  <a:lnTo>
                    <a:pt x="1522" y="208"/>
                  </a:lnTo>
                  <a:lnTo>
                    <a:pt x="1527" y="201"/>
                  </a:lnTo>
                  <a:lnTo>
                    <a:pt x="1533" y="195"/>
                  </a:lnTo>
                  <a:lnTo>
                    <a:pt x="1539" y="191"/>
                  </a:lnTo>
                  <a:lnTo>
                    <a:pt x="1544" y="186"/>
                  </a:lnTo>
                  <a:lnTo>
                    <a:pt x="1547" y="183"/>
                  </a:lnTo>
                  <a:lnTo>
                    <a:pt x="1550" y="179"/>
                  </a:lnTo>
                  <a:lnTo>
                    <a:pt x="1552" y="176"/>
                  </a:lnTo>
                  <a:lnTo>
                    <a:pt x="1553" y="172"/>
                  </a:lnTo>
                  <a:lnTo>
                    <a:pt x="1552" y="166"/>
                  </a:lnTo>
                  <a:lnTo>
                    <a:pt x="1549" y="158"/>
                  </a:lnTo>
                  <a:lnTo>
                    <a:pt x="1401" y="158"/>
                  </a:lnTo>
                  <a:lnTo>
                    <a:pt x="1401" y="199"/>
                  </a:lnTo>
                  <a:lnTo>
                    <a:pt x="1398" y="240"/>
                  </a:lnTo>
                  <a:lnTo>
                    <a:pt x="1392" y="281"/>
                  </a:lnTo>
                  <a:lnTo>
                    <a:pt x="1382" y="322"/>
                  </a:lnTo>
                  <a:lnTo>
                    <a:pt x="1372" y="362"/>
                  </a:lnTo>
                  <a:lnTo>
                    <a:pt x="1357" y="403"/>
                  </a:lnTo>
                  <a:lnTo>
                    <a:pt x="1348" y="422"/>
                  </a:lnTo>
                  <a:lnTo>
                    <a:pt x="1340" y="441"/>
                  </a:lnTo>
                  <a:lnTo>
                    <a:pt x="1329" y="460"/>
                  </a:lnTo>
                  <a:lnTo>
                    <a:pt x="1319" y="479"/>
                  </a:lnTo>
                  <a:lnTo>
                    <a:pt x="1302" y="506"/>
                  </a:lnTo>
                  <a:lnTo>
                    <a:pt x="1284" y="533"/>
                  </a:lnTo>
                  <a:lnTo>
                    <a:pt x="1265" y="558"/>
                  </a:lnTo>
                  <a:lnTo>
                    <a:pt x="1246" y="581"/>
                  </a:lnTo>
                  <a:lnTo>
                    <a:pt x="1226" y="603"/>
                  </a:lnTo>
                  <a:lnTo>
                    <a:pt x="1204" y="623"/>
                  </a:lnTo>
                  <a:lnTo>
                    <a:pt x="1180" y="644"/>
                  </a:lnTo>
                  <a:lnTo>
                    <a:pt x="1157" y="663"/>
                  </a:lnTo>
                  <a:lnTo>
                    <a:pt x="1132" y="680"/>
                  </a:lnTo>
                  <a:lnTo>
                    <a:pt x="1107" y="697"/>
                  </a:lnTo>
                  <a:lnTo>
                    <a:pt x="1081" y="711"/>
                  </a:lnTo>
                  <a:lnTo>
                    <a:pt x="1054" y="726"/>
                  </a:lnTo>
                  <a:lnTo>
                    <a:pt x="1028" y="737"/>
                  </a:lnTo>
                  <a:lnTo>
                    <a:pt x="1000" y="749"/>
                  </a:lnTo>
                  <a:lnTo>
                    <a:pt x="973" y="758"/>
                  </a:lnTo>
                  <a:lnTo>
                    <a:pt x="943" y="767"/>
                  </a:lnTo>
                  <a:lnTo>
                    <a:pt x="916" y="774"/>
                  </a:lnTo>
                  <a:lnTo>
                    <a:pt x="886" y="780"/>
                  </a:lnTo>
                  <a:lnTo>
                    <a:pt x="856" y="784"/>
                  </a:lnTo>
                  <a:lnTo>
                    <a:pt x="826" y="787"/>
                  </a:lnTo>
                  <a:lnTo>
                    <a:pt x="797" y="789"/>
                  </a:lnTo>
                  <a:lnTo>
                    <a:pt x="766" y="789"/>
                  </a:lnTo>
                  <a:lnTo>
                    <a:pt x="737" y="787"/>
                  </a:lnTo>
                  <a:lnTo>
                    <a:pt x="708" y="784"/>
                  </a:lnTo>
                  <a:lnTo>
                    <a:pt x="677" y="780"/>
                  </a:lnTo>
                  <a:lnTo>
                    <a:pt x="648" y="774"/>
                  </a:lnTo>
                  <a:lnTo>
                    <a:pt x="619" y="767"/>
                  </a:lnTo>
                  <a:lnTo>
                    <a:pt x="589" y="758"/>
                  </a:lnTo>
                  <a:lnTo>
                    <a:pt x="560" y="748"/>
                  </a:lnTo>
                  <a:lnTo>
                    <a:pt x="531" y="736"/>
                  </a:lnTo>
                  <a:lnTo>
                    <a:pt x="503" y="723"/>
                  </a:lnTo>
                  <a:lnTo>
                    <a:pt x="475" y="707"/>
                  </a:lnTo>
                  <a:lnTo>
                    <a:pt x="401" y="835"/>
                  </a:lnTo>
                </a:path>
              </a:pathLst>
            </a:custGeom>
            <a:solidFill>
              <a:schemeClr val="accent5"/>
            </a:solidFill>
            <a:ln w="19050">
              <a:solidFill>
                <a:srgbClr val="FFFFFF"/>
              </a:solidFill>
              <a:round/>
              <a:headEnd/>
              <a:tailEnd/>
            </a:ln>
          </p:spPr>
          <p:txBody>
            <a:bodyPr/>
            <a:lstStyle/>
            <a:p>
              <a:pPr algn="r" fontAlgn="base">
                <a:lnSpc>
                  <a:spcPct val="86000"/>
                </a:lnSpc>
                <a:spcBef>
                  <a:spcPct val="0"/>
                </a:spcBef>
                <a:spcAft>
                  <a:spcPct val="0"/>
                </a:spcAft>
                <a:defRPr/>
              </a:pPr>
              <a:endParaRPr lang="en-GB" kern="0" dirty="0">
                <a:solidFill>
                  <a:srgbClr val="000000"/>
                </a:solidFill>
                <a:latin typeface="Arial" charset="0"/>
              </a:endParaRPr>
            </a:p>
          </p:txBody>
        </p:sp>
        <p:sp>
          <p:nvSpPr>
            <p:cNvPr id="8" name="Freeform 5">
              <a:extLst>
                <a:ext uri="{FF2B5EF4-FFF2-40B4-BE49-F238E27FC236}">
                  <a16:creationId xmlns:a16="http://schemas.microsoft.com/office/drawing/2014/main" id="{EF4026EE-5CF4-40B6-8BB9-03EFC56AB567}"/>
                </a:ext>
              </a:extLst>
            </p:cNvPr>
            <p:cNvSpPr>
              <a:spLocks/>
            </p:cNvSpPr>
            <p:nvPr/>
          </p:nvSpPr>
          <p:spPr bwMode="gray">
            <a:xfrm>
              <a:off x="367" y="953"/>
              <a:ext cx="481" cy="997"/>
            </a:xfrm>
            <a:custGeom>
              <a:avLst/>
              <a:gdLst>
                <a:gd name="T0" fmla="*/ 1205 w 1312"/>
                <a:gd name="T1" fmla="*/ 683 h 2722"/>
                <a:gd name="T2" fmla="*/ 1246 w 1312"/>
                <a:gd name="T3" fmla="*/ 693 h 2722"/>
                <a:gd name="T4" fmla="*/ 1300 w 1312"/>
                <a:gd name="T5" fmla="*/ 663 h 2722"/>
                <a:gd name="T6" fmla="*/ 1309 w 1312"/>
                <a:gd name="T7" fmla="*/ 606 h 2722"/>
                <a:gd name="T8" fmla="*/ 1302 w 1312"/>
                <a:gd name="T9" fmla="*/ 595 h 2722"/>
                <a:gd name="T10" fmla="*/ 1235 w 1312"/>
                <a:gd name="T11" fmla="*/ 578 h 2722"/>
                <a:gd name="T12" fmla="*/ 1192 w 1312"/>
                <a:gd name="T13" fmla="*/ 609 h 2722"/>
                <a:gd name="T14" fmla="*/ 1176 w 1312"/>
                <a:gd name="T15" fmla="*/ 641 h 2722"/>
                <a:gd name="T16" fmla="*/ 1151 w 1312"/>
                <a:gd name="T17" fmla="*/ 639 h 2722"/>
                <a:gd name="T18" fmla="*/ 903 w 1312"/>
                <a:gd name="T19" fmla="*/ 221 h 2722"/>
                <a:gd name="T20" fmla="*/ 875 w 1312"/>
                <a:gd name="T21" fmla="*/ 227 h 2722"/>
                <a:gd name="T22" fmla="*/ 862 w 1312"/>
                <a:gd name="T23" fmla="*/ 263 h 2722"/>
                <a:gd name="T24" fmla="*/ 813 w 1312"/>
                <a:gd name="T25" fmla="*/ 297 h 2722"/>
                <a:gd name="T26" fmla="*/ 751 w 1312"/>
                <a:gd name="T27" fmla="*/ 274 h 2722"/>
                <a:gd name="T28" fmla="*/ 749 w 1312"/>
                <a:gd name="T29" fmla="*/ 272 h 2722"/>
                <a:gd name="T30" fmla="*/ 758 w 1312"/>
                <a:gd name="T31" fmla="*/ 205 h 2722"/>
                <a:gd name="T32" fmla="*/ 809 w 1312"/>
                <a:gd name="T33" fmla="*/ 179 h 2722"/>
                <a:gd name="T34" fmla="*/ 849 w 1312"/>
                <a:gd name="T35" fmla="*/ 183 h 2722"/>
                <a:gd name="T36" fmla="*/ 866 w 1312"/>
                <a:gd name="T37" fmla="*/ 161 h 2722"/>
                <a:gd name="T38" fmla="*/ 713 w 1312"/>
                <a:gd name="T39" fmla="*/ 43 h 2722"/>
                <a:gd name="T40" fmla="*/ 364 w 1312"/>
                <a:gd name="T41" fmla="*/ 353 h 2722"/>
                <a:gd name="T42" fmla="*/ 128 w 1312"/>
                <a:gd name="T43" fmla="*/ 740 h 2722"/>
                <a:gd name="T44" fmla="*/ 11 w 1312"/>
                <a:gd name="T45" fmla="*/ 1176 h 2722"/>
                <a:gd name="T46" fmla="*/ 22 w 1312"/>
                <a:gd name="T47" fmla="*/ 1629 h 2722"/>
                <a:gd name="T48" fmla="*/ 171 w 1312"/>
                <a:gd name="T49" fmla="*/ 2072 h 2722"/>
                <a:gd name="T50" fmla="*/ 362 w 1312"/>
                <a:gd name="T51" fmla="*/ 2362 h 2722"/>
                <a:gd name="T52" fmla="*/ 582 w 1312"/>
                <a:gd name="T53" fmla="*/ 2580 h 2722"/>
                <a:gd name="T54" fmla="*/ 881 w 1312"/>
                <a:gd name="T55" fmla="*/ 2568 h 2722"/>
                <a:gd name="T56" fmla="*/ 897 w 1312"/>
                <a:gd name="T57" fmla="*/ 2564 h 2722"/>
                <a:gd name="T58" fmla="*/ 917 w 1312"/>
                <a:gd name="T59" fmla="*/ 2580 h 2722"/>
                <a:gd name="T60" fmla="*/ 939 w 1312"/>
                <a:gd name="T61" fmla="*/ 2619 h 2722"/>
                <a:gd name="T62" fmla="*/ 1002 w 1312"/>
                <a:gd name="T63" fmla="*/ 2638 h 2722"/>
                <a:gd name="T64" fmla="*/ 1040 w 1312"/>
                <a:gd name="T65" fmla="*/ 2612 h 2722"/>
                <a:gd name="T66" fmla="*/ 1046 w 1312"/>
                <a:gd name="T67" fmla="*/ 2589 h 2722"/>
                <a:gd name="T68" fmla="*/ 1008 w 1312"/>
                <a:gd name="T69" fmla="*/ 2529 h 2722"/>
                <a:gd name="T70" fmla="*/ 961 w 1312"/>
                <a:gd name="T71" fmla="*/ 2521 h 2722"/>
                <a:gd name="T72" fmla="*/ 929 w 1312"/>
                <a:gd name="T73" fmla="*/ 2524 h 2722"/>
                <a:gd name="T74" fmla="*/ 917 w 1312"/>
                <a:gd name="T75" fmla="*/ 2505 h 2722"/>
                <a:gd name="T76" fmla="*/ 1151 w 1312"/>
                <a:gd name="T77" fmla="*/ 2061 h 2722"/>
                <a:gd name="T78" fmla="*/ 1115 w 1312"/>
                <a:gd name="T79" fmla="*/ 2064 h 2722"/>
                <a:gd name="T80" fmla="*/ 1066 w 1312"/>
                <a:gd name="T81" fmla="*/ 2043 h 2722"/>
                <a:gd name="T82" fmla="*/ 1049 w 1312"/>
                <a:gd name="T83" fmla="*/ 1976 h 2722"/>
                <a:gd name="T84" fmla="*/ 1055 w 1312"/>
                <a:gd name="T85" fmla="*/ 1964 h 2722"/>
                <a:gd name="T86" fmla="*/ 1107 w 1312"/>
                <a:gd name="T87" fmla="*/ 1942 h 2722"/>
                <a:gd name="T88" fmla="*/ 1162 w 1312"/>
                <a:gd name="T89" fmla="*/ 1974 h 2722"/>
                <a:gd name="T90" fmla="*/ 1175 w 1312"/>
                <a:gd name="T91" fmla="*/ 2015 h 2722"/>
                <a:gd name="T92" fmla="*/ 1268 w 1312"/>
                <a:gd name="T93" fmla="*/ 1900 h 2722"/>
                <a:gd name="T94" fmla="*/ 1080 w 1312"/>
                <a:gd name="T95" fmla="*/ 1740 h 2722"/>
                <a:gd name="T96" fmla="*/ 1004 w 1312"/>
                <a:gd name="T97" fmla="*/ 1612 h 2722"/>
                <a:gd name="T98" fmla="*/ 954 w 1312"/>
                <a:gd name="T99" fmla="*/ 1436 h 2722"/>
                <a:gd name="T100" fmla="*/ 958 w 1312"/>
                <a:gd name="T101" fmla="*/ 1258 h 2722"/>
                <a:gd name="T102" fmla="*/ 1011 w 1312"/>
                <a:gd name="T103" fmla="*/ 1088 h 2722"/>
                <a:gd name="T104" fmla="*/ 1112 w 1312"/>
                <a:gd name="T105" fmla="*/ 939 h 2722"/>
                <a:gd name="T106" fmla="*/ 1257 w 1312"/>
                <a:gd name="T107" fmla="*/ 824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2" h="2722">
                  <a:moveTo>
                    <a:pt x="1182" y="695"/>
                  </a:moveTo>
                  <a:lnTo>
                    <a:pt x="1188" y="689"/>
                  </a:lnTo>
                  <a:lnTo>
                    <a:pt x="1192" y="686"/>
                  </a:lnTo>
                  <a:lnTo>
                    <a:pt x="1197" y="683"/>
                  </a:lnTo>
                  <a:lnTo>
                    <a:pt x="1201" y="683"/>
                  </a:lnTo>
                  <a:lnTo>
                    <a:pt x="1205" y="683"/>
                  </a:lnTo>
                  <a:lnTo>
                    <a:pt x="1210" y="686"/>
                  </a:lnTo>
                  <a:lnTo>
                    <a:pt x="1217" y="689"/>
                  </a:lnTo>
                  <a:lnTo>
                    <a:pt x="1223" y="690"/>
                  </a:lnTo>
                  <a:lnTo>
                    <a:pt x="1232" y="692"/>
                  </a:lnTo>
                  <a:lnTo>
                    <a:pt x="1239" y="693"/>
                  </a:lnTo>
                  <a:lnTo>
                    <a:pt x="1246" y="693"/>
                  </a:lnTo>
                  <a:lnTo>
                    <a:pt x="1255" y="692"/>
                  </a:lnTo>
                  <a:lnTo>
                    <a:pt x="1262" y="690"/>
                  </a:lnTo>
                  <a:lnTo>
                    <a:pt x="1270" y="688"/>
                  </a:lnTo>
                  <a:lnTo>
                    <a:pt x="1281" y="680"/>
                  </a:lnTo>
                  <a:lnTo>
                    <a:pt x="1292" y="673"/>
                  </a:lnTo>
                  <a:lnTo>
                    <a:pt x="1300" y="663"/>
                  </a:lnTo>
                  <a:lnTo>
                    <a:pt x="1306" y="652"/>
                  </a:lnTo>
                  <a:lnTo>
                    <a:pt x="1311" y="641"/>
                  </a:lnTo>
                  <a:lnTo>
                    <a:pt x="1312" y="629"/>
                  </a:lnTo>
                  <a:lnTo>
                    <a:pt x="1312" y="617"/>
                  </a:lnTo>
                  <a:lnTo>
                    <a:pt x="1309" y="606"/>
                  </a:lnTo>
                  <a:lnTo>
                    <a:pt x="1308" y="606"/>
                  </a:lnTo>
                  <a:lnTo>
                    <a:pt x="1302" y="595"/>
                  </a:lnTo>
                  <a:lnTo>
                    <a:pt x="1293" y="587"/>
                  </a:lnTo>
                  <a:lnTo>
                    <a:pt x="1283" y="581"/>
                  </a:lnTo>
                  <a:lnTo>
                    <a:pt x="1271" y="576"/>
                  </a:lnTo>
                  <a:lnTo>
                    <a:pt x="1260" y="575"/>
                  </a:lnTo>
                  <a:lnTo>
                    <a:pt x="1248" y="575"/>
                  </a:lnTo>
                  <a:lnTo>
                    <a:pt x="1235" y="578"/>
                  </a:lnTo>
                  <a:lnTo>
                    <a:pt x="1222" y="582"/>
                  </a:lnTo>
                  <a:lnTo>
                    <a:pt x="1214" y="587"/>
                  </a:lnTo>
                  <a:lnTo>
                    <a:pt x="1208" y="591"/>
                  </a:lnTo>
                  <a:lnTo>
                    <a:pt x="1202" y="597"/>
                  </a:lnTo>
                  <a:lnTo>
                    <a:pt x="1197" y="603"/>
                  </a:lnTo>
                  <a:lnTo>
                    <a:pt x="1192" y="609"/>
                  </a:lnTo>
                  <a:lnTo>
                    <a:pt x="1188" y="616"/>
                  </a:lnTo>
                  <a:lnTo>
                    <a:pt x="1186" y="622"/>
                  </a:lnTo>
                  <a:lnTo>
                    <a:pt x="1183" y="629"/>
                  </a:lnTo>
                  <a:lnTo>
                    <a:pt x="1182" y="633"/>
                  </a:lnTo>
                  <a:lnTo>
                    <a:pt x="1179" y="638"/>
                  </a:lnTo>
                  <a:lnTo>
                    <a:pt x="1176" y="641"/>
                  </a:lnTo>
                  <a:lnTo>
                    <a:pt x="1172" y="642"/>
                  </a:lnTo>
                  <a:lnTo>
                    <a:pt x="1169" y="644"/>
                  </a:lnTo>
                  <a:lnTo>
                    <a:pt x="1163" y="644"/>
                  </a:lnTo>
                  <a:lnTo>
                    <a:pt x="1156" y="642"/>
                  </a:lnTo>
                  <a:lnTo>
                    <a:pt x="1151" y="639"/>
                  </a:lnTo>
                  <a:lnTo>
                    <a:pt x="1151" y="641"/>
                  </a:lnTo>
                  <a:lnTo>
                    <a:pt x="1036" y="440"/>
                  </a:lnTo>
                  <a:lnTo>
                    <a:pt x="996" y="372"/>
                  </a:lnTo>
                  <a:lnTo>
                    <a:pt x="907" y="218"/>
                  </a:lnTo>
                  <a:lnTo>
                    <a:pt x="904" y="220"/>
                  </a:lnTo>
                  <a:lnTo>
                    <a:pt x="903" y="221"/>
                  </a:lnTo>
                  <a:lnTo>
                    <a:pt x="897" y="218"/>
                  </a:lnTo>
                  <a:lnTo>
                    <a:pt x="891" y="218"/>
                  </a:lnTo>
                  <a:lnTo>
                    <a:pt x="885" y="220"/>
                  </a:lnTo>
                  <a:lnTo>
                    <a:pt x="881" y="221"/>
                  </a:lnTo>
                  <a:lnTo>
                    <a:pt x="878" y="223"/>
                  </a:lnTo>
                  <a:lnTo>
                    <a:pt x="875" y="227"/>
                  </a:lnTo>
                  <a:lnTo>
                    <a:pt x="872" y="230"/>
                  </a:lnTo>
                  <a:lnTo>
                    <a:pt x="871" y="236"/>
                  </a:lnTo>
                  <a:lnTo>
                    <a:pt x="871" y="243"/>
                  </a:lnTo>
                  <a:lnTo>
                    <a:pt x="868" y="250"/>
                  </a:lnTo>
                  <a:lnTo>
                    <a:pt x="865" y="256"/>
                  </a:lnTo>
                  <a:lnTo>
                    <a:pt x="862" y="263"/>
                  </a:lnTo>
                  <a:lnTo>
                    <a:pt x="857" y="269"/>
                  </a:lnTo>
                  <a:lnTo>
                    <a:pt x="851" y="277"/>
                  </a:lnTo>
                  <a:lnTo>
                    <a:pt x="846" y="281"/>
                  </a:lnTo>
                  <a:lnTo>
                    <a:pt x="838" y="287"/>
                  </a:lnTo>
                  <a:lnTo>
                    <a:pt x="827" y="293"/>
                  </a:lnTo>
                  <a:lnTo>
                    <a:pt x="813" y="297"/>
                  </a:lnTo>
                  <a:lnTo>
                    <a:pt x="802" y="299"/>
                  </a:lnTo>
                  <a:lnTo>
                    <a:pt x="790" y="297"/>
                  </a:lnTo>
                  <a:lnTo>
                    <a:pt x="778" y="294"/>
                  </a:lnTo>
                  <a:lnTo>
                    <a:pt x="767" y="290"/>
                  </a:lnTo>
                  <a:lnTo>
                    <a:pt x="758" y="282"/>
                  </a:lnTo>
                  <a:lnTo>
                    <a:pt x="751" y="274"/>
                  </a:lnTo>
                  <a:lnTo>
                    <a:pt x="749" y="274"/>
                  </a:lnTo>
                  <a:lnTo>
                    <a:pt x="749" y="272"/>
                  </a:lnTo>
                  <a:lnTo>
                    <a:pt x="745" y="262"/>
                  </a:lnTo>
                  <a:lnTo>
                    <a:pt x="743" y="250"/>
                  </a:lnTo>
                  <a:lnTo>
                    <a:pt x="743" y="239"/>
                  </a:lnTo>
                  <a:lnTo>
                    <a:pt x="746" y="227"/>
                  </a:lnTo>
                  <a:lnTo>
                    <a:pt x="751" y="215"/>
                  </a:lnTo>
                  <a:lnTo>
                    <a:pt x="758" y="205"/>
                  </a:lnTo>
                  <a:lnTo>
                    <a:pt x="767" y="196"/>
                  </a:lnTo>
                  <a:lnTo>
                    <a:pt x="778" y="187"/>
                  </a:lnTo>
                  <a:lnTo>
                    <a:pt x="786" y="185"/>
                  </a:lnTo>
                  <a:lnTo>
                    <a:pt x="793" y="182"/>
                  </a:lnTo>
                  <a:lnTo>
                    <a:pt x="802" y="179"/>
                  </a:lnTo>
                  <a:lnTo>
                    <a:pt x="809" y="179"/>
                  </a:lnTo>
                  <a:lnTo>
                    <a:pt x="816" y="177"/>
                  </a:lnTo>
                  <a:lnTo>
                    <a:pt x="824" y="179"/>
                  </a:lnTo>
                  <a:lnTo>
                    <a:pt x="831" y="180"/>
                  </a:lnTo>
                  <a:lnTo>
                    <a:pt x="838" y="182"/>
                  </a:lnTo>
                  <a:lnTo>
                    <a:pt x="844" y="183"/>
                  </a:lnTo>
                  <a:lnTo>
                    <a:pt x="849" y="183"/>
                  </a:lnTo>
                  <a:lnTo>
                    <a:pt x="853" y="183"/>
                  </a:lnTo>
                  <a:lnTo>
                    <a:pt x="856" y="180"/>
                  </a:lnTo>
                  <a:lnTo>
                    <a:pt x="859" y="177"/>
                  </a:lnTo>
                  <a:lnTo>
                    <a:pt x="863" y="173"/>
                  </a:lnTo>
                  <a:lnTo>
                    <a:pt x="865" y="167"/>
                  </a:lnTo>
                  <a:lnTo>
                    <a:pt x="866" y="161"/>
                  </a:lnTo>
                  <a:lnTo>
                    <a:pt x="865" y="160"/>
                  </a:lnTo>
                  <a:lnTo>
                    <a:pt x="865" y="158"/>
                  </a:lnTo>
                  <a:lnTo>
                    <a:pt x="868" y="157"/>
                  </a:lnTo>
                  <a:lnTo>
                    <a:pt x="871" y="155"/>
                  </a:lnTo>
                  <a:lnTo>
                    <a:pt x="781" y="0"/>
                  </a:lnTo>
                  <a:lnTo>
                    <a:pt x="713" y="43"/>
                  </a:lnTo>
                  <a:lnTo>
                    <a:pt x="647" y="88"/>
                  </a:lnTo>
                  <a:lnTo>
                    <a:pt x="584" y="136"/>
                  </a:lnTo>
                  <a:lnTo>
                    <a:pt x="525" y="186"/>
                  </a:lnTo>
                  <a:lnTo>
                    <a:pt x="468" y="240"/>
                  </a:lnTo>
                  <a:lnTo>
                    <a:pt x="414" y="296"/>
                  </a:lnTo>
                  <a:lnTo>
                    <a:pt x="364" y="353"/>
                  </a:lnTo>
                  <a:lnTo>
                    <a:pt x="316" y="413"/>
                  </a:lnTo>
                  <a:lnTo>
                    <a:pt x="272" y="476"/>
                  </a:lnTo>
                  <a:lnTo>
                    <a:pt x="231" y="538"/>
                  </a:lnTo>
                  <a:lnTo>
                    <a:pt x="193" y="604"/>
                  </a:lnTo>
                  <a:lnTo>
                    <a:pt x="158" y="671"/>
                  </a:lnTo>
                  <a:lnTo>
                    <a:pt x="128" y="740"/>
                  </a:lnTo>
                  <a:lnTo>
                    <a:pt x="100" y="810"/>
                  </a:lnTo>
                  <a:lnTo>
                    <a:pt x="75" y="882"/>
                  </a:lnTo>
                  <a:lnTo>
                    <a:pt x="53" y="954"/>
                  </a:lnTo>
                  <a:lnTo>
                    <a:pt x="35" y="1027"/>
                  </a:lnTo>
                  <a:lnTo>
                    <a:pt x="22" y="1101"/>
                  </a:lnTo>
                  <a:lnTo>
                    <a:pt x="11" y="1176"/>
                  </a:lnTo>
                  <a:lnTo>
                    <a:pt x="3" y="1251"/>
                  </a:lnTo>
                  <a:lnTo>
                    <a:pt x="0" y="1327"/>
                  </a:lnTo>
                  <a:lnTo>
                    <a:pt x="0" y="1403"/>
                  </a:lnTo>
                  <a:lnTo>
                    <a:pt x="5" y="1479"/>
                  </a:lnTo>
                  <a:lnTo>
                    <a:pt x="12" y="1555"/>
                  </a:lnTo>
                  <a:lnTo>
                    <a:pt x="22" y="1629"/>
                  </a:lnTo>
                  <a:lnTo>
                    <a:pt x="38" y="1705"/>
                  </a:lnTo>
                  <a:lnTo>
                    <a:pt x="57" y="1780"/>
                  </a:lnTo>
                  <a:lnTo>
                    <a:pt x="79" y="1854"/>
                  </a:lnTo>
                  <a:lnTo>
                    <a:pt x="106" y="1928"/>
                  </a:lnTo>
                  <a:lnTo>
                    <a:pt x="136" y="2001"/>
                  </a:lnTo>
                  <a:lnTo>
                    <a:pt x="171" y="2072"/>
                  </a:lnTo>
                  <a:lnTo>
                    <a:pt x="209" y="2144"/>
                  </a:lnTo>
                  <a:lnTo>
                    <a:pt x="237" y="2189"/>
                  </a:lnTo>
                  <a:lnTo>
                    <a:pt x="266" y="2235"/>
                  </a:lnTo>
                  <a:lnTo>
                    <a:pt x="297" y="2279"/>
                  </a:lnTo>
                  <a:lnTo>
                    <a:pt x="328" y="2321"/>
                  </a:lnTo>
                  <a:lnTo>
                    <a:pt x="362" y="2362"/>
                  </a:lnTo>
                  <a:lnTo>
                    <a:pt x="395" y="2401"/>
                  </a:lnTo>
                  <a:lnTo>
                    <a:pt x="430" y="2439"/>
                  </a:lnTo>
                  <a:lnTo>
                    <a:pt x="467" y="2476"/>
                  </a:lnTo>
                  <a:lnTo>
                    <a:pt x="505" y="2512"/>
                  </a:lnTo>
                  <a:lnTo>
                    <a:pt x="543" y="2546"/>
                  </a:lnTo>
                  <a:lnTo>
                    <a:pt x="582" y="2580"/>
                  </a:lnTo>
                  <a:lnTo>
                    <a:pt x="623" y="2610"/>
                  </a:lnTo>
                  <a:lnTo>
                    <a:pt x="664" y="2641"/>
                  </a:lnTo>
                  <a:lnTo>
                    <a:pt x="707" y="2669"/>
                  </a:lnTo>
                  <a:lnTo>
                    <a:pt x="749" y="2697"/>
                  </a:lnTo>
                  <a:lnTo>
                    <a:pt x="793" y="2722"/>
                  </a:lnTo>
                  <a:lnTo>
                    <a:pt x="881" y="2568"/>
                  </a:lnTo>
                  <a:lnTo>
                    <a:pt x="882" y="2570"/>
                  </a:lnTo>
                  <a:lnTo>
                    <a:pt x="884" y="2570"/>
                  </a:lnTo>
                  <a:lnTo>
                    <a:pt x="885" y="2568"/>
                  </a:lnTo>
                  <a:lnTo>
                    <a:pt x="891" y="2565"/>
                  </a:lnTo>
                  <a:lnTo>
                    <a:pt x="897" y="2564"/>
                  </a:lnTo>
                  <a:lnTo>
                    <a:pt x="903" y="2565"/>
                  </a:lnTo>
                  <a:lnTo>
                    <a:pt x="907" y="2567"/>
                  </a:lnTo>
                  <a:lnTo>
                    <a:pt x="910" y="2568"/>
                  </a:lnTo>
                  <a:lnTo>
                    <a:pt x="913" y="2571"/>
                  </a:lnTo>
                  <a:lnTo>
                    <a:pt x="916" y="2575"/>
                  </a:lnTo>
                  <a:lnTo>
                    <a:pt x="917" y="2580"/>
                  </a:lnTo>
                  <a:lnTo>
                    <a:pt x="919" y="2587"/>
                  </a:lnTo>
                  <a:lnTo>
                    <a:pt x="922" y="2594"/>
                  </a:lnTo>
                  <a:lnTo>
                    <a:pt x="925" y="2602"/>
                  </a:lnTo>
                  <a:lnTo>
                    <a:pt x="929" y="2608"/>
                  </a:lnTo>
                  <a:lnTo>
                    <a:pt x="933" y="2615"/>
                  </a:lnTo>
                  <a:lnTo>
                    <a:pt x="939" y="2619"/>
                  </a:lnTo>
                  <a:lnTo>
                    <a:pt x="945" y="2625"/>
                  </a:lnTo>
                  <a:lnTo>
                    <a:pt x="952" y="2629"/>
                  </a:lnTo>
                  <a:lnTo>
                    <a:pt x="964" y="2635"/>
                  </a:lnTo>
                  <a:lnTo>
                    <a:pt x="977" y="2638"/>
                  </a:lnTo>
                  <a:lnTo>
                    <a:pt x="989" y="2640"/>
                  </a:lnTo>
                  <a:lnTo>
                    <a:pt x="1002" y="2638"/>
                  </a:lnTo>
                  <a:lnTo>
                    <a:pt x="1014" y="2635"/>
                  </a:lnTo>
                  <a:lnTo>
                    <a:pt x="1024" y="2629"/>
                  </a:lnTo>
                  <a:lnTo>
                    <a:pt x="1033" y="2622"/>
                  </a:lnTo>
                  <a:lnTo>
                    <a:pt x="1040" y="2612"/>
                  </a:lnTo>
                  <a:lnTo>
                    <a:pt x="1045" y="2600"/>
                  </a:lnTo>
                  <a:lnTo>
                    <a:pt x="1046" y="2589"/>
                  </a:lnTo>
                  <a:lnTo>
                    <a:pt x="1045" y="2577"/>
                  </a:lnTo>
                  <a:lnTo>
                    <a:pt x="1042" y="2565"/>
                  </a:lnTo>
                  <a:lnTo>
                    <a:pt x="1036" y="2555"/>
                  </a:lnTo>
                  <a:lnTo>
                    <a:pt x="1028" y="2545"/>
                  </a:lnTo>
                  <a:lnTo>
                    <a:pt x="1018" y="2536"/>
                  </a:lnTo>
                  <a:lnTo>
                    <a:pt x="1008" y="2529"/>
                  </a:lnTo>
                  <a:lnTo>
                    <a:pt x="999" y="2524"/>
                  </a:lnTo>
                  <a:lnTo>
                    <a:pt x="992" y="2523"/>
                  </a:lnTo>
                  <a:lnTo>
                    <a:pt x="985" y="2521"/>
                  </a:lnTo>
                  <a:lnTo>
                    <a:pt x="976" y="2520"/>
                  </a:lnTo>
                  <a:lnTo>
                    <a:pt x="968" y="2520"/>
                  </a:lnTo>
                  <a:lnTo>
                    <a:pt x="961" y="2521"/>
                  </a:lnTo>
                  <a:lnTo>
                    <a:pt x="954" y="2523"/>
                  </a:lnTo>
                  <a:lnTo>
                    <a:pt x="947" y="2526"/>
                  </a:lnTo>
                  <a:lnTo>
                    <a:pt x="942" y="2527"/>
                  </a:lnTo>
                  <a:lnTo>
                    <a:pt x="938" y="2527"/>
                  </a:lnTo>
                  <a:lnTo>
                    <a:pt x="933" y="2527"/>
                  </a:lnTo>
                  <a:lnTo>
                    <a:pt x="929" y="2524"/>
                  </a:lnTo>
                  <a:lnTo>
                    <a:pt x="926" y="2521"/>
                  </a:lnTo>
                  <a:lnTo>
                    <a:pt x="923" y="2517"/>
                  </a:lnTo>
                  <a:lnTo>
                    <a:pt x="920" y="2511"/>
                  </a:lnTo>
                  <a:lnTo>
                    <a:pt x="919" y="2505"/>
                  </a:lnTo>
                  <a:lnTo>
                    <a:pt x="917" y="2505"/>
                  </a:lnTo>
                  <a:lnTo>
                    <a:pt x="1163" y="2081"/>
                  </a:lnTo>
                  <a:lnTo>
                    <a:pt x="1163" y="2077"/>
                  </a:lnTo>
                  <a:lnTo>
                    <a:pt x="1160" y="2071"/>
                  </a:lnTo>
                  <a:lnTo>
                    <a:pt x="1157" y="2066"/>
                  </a:lnTo>
                  <a:lnTo>
                    <a:pt x="1154" y="2064"/>
                  </a:lnTo>
                  <a:lnTo>
                    <a:pt x="1151" y="2061"/>
                  </a:lnTo>
                  <a:lnTo>
                    <a:pt x="1147" y="2061"/>
                  </a:lnTo>
                  <a:lnTo>
                    <a:pt x="1143" y="2059"/>
                  </a:lnTo>
                  <a:lnTo>
                    <a:pt x="1137" y="2061"/>
                  </a:lnTo>
                  <a:lnTo>
                    <a:pt x="1131" y="2062"/>
                  </a:lnTo>
                  <a:lnTo>
                    <a:pt x="1122" y="2064"/>
                  </a:lnTo>
                  <a:lnTo>
                    <a:pt x="1115" y="2064"/>
                  </a:lnTo>
                  <a:lnTo>
                    <a:pt x="1107" y="2062"/>
                  </a:lnTo>
                  <a:lnTo>
                    <a:pt x="1100" y="2061"/>
                  </a:lnTo>
                  <a:lnTo>
                    <a:pt x="1091" y="2059"/>
                  </a:lnTo>
                  <a:lnTo>
                    <a:pt x="1084" y="2055"/>
                  </a:lnTo>
                  <a:lnTo>
                    <a:pt x="1077" y="2050"/>
                  </a:lnTo>
                  <a:lnTo>
                    <a:pt x="1066" y="2043"/>
                  </a:lnTo>
                  <a:lnTo>
                    <a:pt x="1059" y="2033"/>
                  </a:lnTo>
                  <a:lnTo>
                    <a:pt x="1052" y="2021"/>
                  </a:lnTo>
                  <a:lnTo>
                    <a:pt x="1047" y="2011"/>
                  </a:lnTo>
                  <a:lnTo>
                    <a:pt x="1046" y="1999"/>
                  </a:lnTo>
                  <a:lnTo>
                    <a:pt x="1046" y="1986"/>
                  </a:lnTo>
                  <a:lnTo>
                    <a:pt x="1049" y="1976"/>
                  </a:lnTo>
                  <a:lnTo>
                    <a:pt x="1055" y="1964"/>
                  </a:lnTo>
                  <a:lnTo>
                    <a:pt x="1064" y="1955"/>
                  </a:lnTo>
                  <a:lnTo>
                    <a:pt x="1072" y="1948"/>
                  </a:lnTo>
                  <a:lnTo>
                    <a:pt x="1084" y="1945"/>
                  </a:lnTo>
                  <a:lnTo>
                    <a:pt x="1096" y="1942"/>
                  </a:lnTo>
                  <a:lnTo>
                    <a:pt x="1107" y="1942"/>
                  </a:lnTo>
                  <a:lnTo>
                    <a:pt x="1121" y="1945"/>
                  </a:lnTo>
                  <a:lnTo>
                    <a:pt x="1132" y="1949"/>
                  </a:lnTo>
                  <a:lnTo>
                    <a:pt x="1144" y="1957"/>
                  </a:lnTo>
                  <a:lnTo>
                    <a:pt x="1150" y="1961"/>
                  </a:lnTo>
                  <a:lnTo>
                    <a:pt x="1156" y="1969"/>
                  </a:lnTo>
                  <a:lnTo>
                    <a:pt x="1162" y="1974"/>
                  </a:lnTo>
                  <a:lnTo>
                    <a:pt x="1164" y="1980"/>
                  </a:lnTo>
                  <a:lnTo>
                    <a:pt x="1169" y="1988"/>
                  </a:lnTo>
                  <a:lnTo>
                    <a:pt x="1170" y="1995"/>
                  </a:lnTo>
                  <a:lnTo>
                    <a:pt x="1172" y="2002"/>
                  </a:lnTo>
                  <a:lnTo>
                    <a:pt x="1173" y="2009"/>
                  </a:lnTo>
                  <a:lnTo>
                    <a:pt x="1175" y="2015"/>
                  </a:lnTo>
                  <a:lnTo>
                    <a:pt x="1176" y="2020"/>
                  </a:lnTo>
                  <a:lnTo>
                    <a:pt x="1178" y="2023"/>
                  </a:lnTo>
                  <a:lnTo>
                    <a:pt x="1182" y="2026"/>
                  </a:lnTo>
                  <a:lnTo>
                    <a:pt x="1186" y="2027"/>
                  </a:lnTo>
                  <a:lnTo>
                    <a:pt x="1194" y="2028"/>
                  </a:lnTo>
                  <a:lnTo>
                    <a:pt x="1268" y="1900"/>
                  </a:lnTo>
                  <a:lnTo>
                    <a:pt x="1233" y="1879"/>
                  </a:lnTo>
                  <a:lnTo>
                    <a:pt x="1200" y="1856"/>
                  </a:lnTo>
                  <a:lnTo>
                    <a:pt x="1167" y="1830"/>
                  </a:lnTo>
                  <a:lnTo>
                    <a:pt x="1137" y="1802"/>
                  </a:lnTo>
                  <a:lnTo>
                    <a:pt x="1107" y="1773"/>
                  </a:lnTo>
                  <a:lnTo>
                    <a:pt x="1080" y="1740"/>
                  </a:lnTo>
                  <a:lnTo>
                    <a:pt x="1068" y="1723"/>
                  </a:lnTo>
                  <a:lnTo>
                    <a:pt x="1055" y="1705"/>
                  </a:lnTo>
                  <a:lnTo>
                    <a:pt x="1043" y="1688"/>
                  </a:lnTo>
                  <a:lnTo>
                    <a:pt x="1031" y="1669"/>
                  </a:lnTo>
                  <a:lnTo>
                    <a:pt x="1017" y="1641"/>
                  </a:lnTo>
                  <a:lnTo>
                    <a:pt x="1004" y="1612"/>
                  </a:lnTo>
                  <a:lnTo>
                    <a:pt x="992" y="1584"/>
                  </a:lnTo>
                  <a:lnTo>
                    <a:pt x="980" y="1555"/>
                  </a:lnTo>
                  <a:lnTo>
                    <a:pt x="971" y="1525"/>
                  </a:lnTo>
                  <a:lnTo>
                    <a:pt x="964" y="1496"/>
                  </a:lnTo>
                  <a:lnTo>
                    <a:pt x="958" y="1465"/>
                  </a:lnTo>
                  <a:lnTo>
                    <a:pt x="954" y="1436"/>
                  </a:lnTo>
                  <a:lnTo>
                    <a:pt x="951" y="1407"/>
                  </a:lnTo>
                  <a:lnTo>
                    <a:pt x="949" y="1376"/>
                  </a:lnTo>
                  <a:lnTo>
                    <a:pt x="949" y="1347"/>
                  </a:lnTo>
                  <a:lnTo>
                    <a:pt x="951" y="1316"/>
                  </a:lnTo>
                  <a:lnTo>
                    <a:pt x="954" y="1287"/>
                  </a:lnTo>
                  <a:lnTo>
                    <a:pt x="958" y="1258"/>
                  </a:lnTo>
                  <a:lnTo>
                    <a:pt x="963" y="1229"/>
                  </a:lnTo>
                  <a:lnTo>
                    <a:pt x="970" y="1199"/>
                  </a:lnTo>
                  <a:lnTo>
                    <a:pt x="979" y="1172"/>
                  </a:lnTo>
                  <a:lnTo>
                    <a:pt x="988" y="1142"/>
                  </a:lnTo>
                  <a:lnTo>
                    <a:pt x="999" y="1116"/>
                  </a:lnTo>
                  <a:lnTo>
                    <a:pt x="1011" y="1088"/>
                  </a:lnTo>
                  <a:lnTo>
                    <a:pt x="1026" y="1062"/>
                  </a:lnTo>
                  <a:lnTo>
                    <a:pt x="1040" y="1036"/>
                  </a:lnTo>
                  <a:lnTo>
                    <a:pt x="1056" y="1011"/>
                  </a:lnTo>
                  <a:lnTo>
                    <a:pt x="1074" y="986"/>
                  </a:lnTo>
                  <a:lnTo>
                    <a:pt x="1093" y="962"/>
                  </a:lnTo>
                  <a:lnTo>
                    <a:pt x="1112" y="939"/>
                  </a:lnTo>
                  <a:lnTo>
                    <a:pt x="1134" y="917"/>
                  </a:lnTo>
                  <a:lnTo>
                    <a:pt x="1156" y="897"/>
                  </a:lnTo>
                  <a:lnTo>
                    <a:pt x="1179" y="876"/>
                  </a:lnTo>
                  <a:lnTo>
                    <a:pt x="1204" y="857"/>
                  </a:lnTo>
                  <a:lnTo>
                    <a:pt x="1229" y="840"/>
                  </a:lnTo>
                  <a:lnTo>
                    <a:pt x="1257" y="824"/>
                  </a:lnTo>
                  <a:lnTo>
                    <a:pt x="1182" y="695"/>
                  </a:lnTo>
                </a:path>
              </a:pathLst>
            </a:custGeom>
            <a:solidFill>
              <a:schemeClr val="accent2"/>
            </a:solidFill>
            <a:ln w="19050">
              <a:solidFill>
                <a:srgbClr val="FFFFFF"/>
              </a:solidFill>
              <a:round/>
              <a:headEnd/>
              <a:tailEnd/>
            </a:ln>
          </p:spPr>
          <p:txBody>
            <a:bodyPr/>
            <a:lstStyle/>
            <a:p>
              <a:pPr algn="r" fontAlgn="base">
                <a:lnSpc>
                  <a:spcPct val="86000"/>
                </a:lnSpc>
                <a:spcBef>
                  <a:spcPct val="0"/>
                </a:spcBef>
                <a:spcAft>
                  <a:spcPct val="0"/>
                </a:spcAft>
                <a:defRPr/>
              </a:pPr>
              <a:endParaRPr lang="en-GB" kern="0" dirty="0">
                <a:solidFill>
                  <a:srgbClr val="000000"/>
                </a:solidFill>
                <a:latin typeface="Arial" charset="0"/>
              </a:endParaRPr>
            </a:p>
          </p:txBody>
        </p:sp>
      </p:grpSp>
      <p:sp>
        <p:nvSpPr>
          <p:cNvPr id="25" name="Rectangle 24">
            <a:extLst>
              <a:ext uri="{FF2B5EF4-FFF2-40B4-BE49-F238E27FC236}">
                <a16:creationId xmlns:a16="http://schemas.microsoft.com/office/drawing/2014/main" id="{1C0BC8DE-0D67-4D94-938B-520DE382C7DB}"/>
              </a:ext>
            </a:extLst>
          </p:cNvPr>
          <p:cNvSpPr/>
          <p:nvPr/>
        </p:nvSpPr>
        <p:spPr>
          <a:xfrm>
            <a:off x="4421505" y="3017520"/>
            <a:ext cx="2004060"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Communicates</a:t>
            </a:r>
            <a:endParaRPr lang="en-CA"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0B6A075-7B82-4D03-BAEE-80A8FDA4815B}"/>
              </a:ext>
            </a:extLst>
          </p:cNvPr>
          <p:cNvSpPr txBox="1"/>
          <p:nvPr/>
        </p:nvSpPr>
        <p:spPr>
          <a:xfrm>
            <a:off x="1543890" y="3346460"/>
            <a:ext cx="1376435"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 Successful Change Agent</a:t>
            </a:r>
            <a:endParaRPr lang="en-CA" sz="1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852F495-B492-4D3D-BFB7-7057DC268596}"/>
              </a:ext>
            </a:extLst>
          </p:cNvPr>
          <p:cNvSpPr txBox="1"/>
          <p:nvPr/>
        </p:nvSpPr>
        <p:spPr>
          <a:xfrm>
            <a:off x="4421505" y="3365597"/>
            <a:ext cx="7085979"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Explain the business reason for the change and how it will happen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clear and honest about what’s changing and why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Provide a channel for feedback and questions (i.e., meetings, etc.)</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Tell employees how it will impact them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When handling resistance, listen, empathize, discover needs and concerns, respond and check for understanding. </a:t>
            </a:r>
            <a:endParaRPr lang="en-CA"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8203188-81C5-406A-8F98-E30A453C156F}"/>
              </a:ext>
            </a:extLst>
          </p:cNvPr>
          <p:cNvSpPr txBox="1"/>
          <p:nvPr/>
        </p:nvSpPr>
        <p:spPr>
          <a:xfrm>
            <a:off x="4421505" y="1810460"/>
            <a:ext cx="708597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open to the possibilities and the learning that change provides (the opportunity)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Acknowledge that we cannot control the change, but we can control our attitudes and how we respond to change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Frame the change as inventing the future instead of redesigning the past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Understand that each person experiences change differently (barriers) </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3FF89AE-2E67-4345-8288-4FB279A75BE3}"/>
              </a:ext>
            </a:extLst>
          </p:cNvPr>
          <p:cNvSpPr txBox="1"/>
          <p:nvPr/>
        </p:nvSpPr>
        <p:spPr>
          <a:xfrm>
            <a:off x="4421505" y="5120967"/>
            <a:ext cx="7085979"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Ask employees what they need (more information, help, support, etc.)</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Capture when people are making assumptions and unknowingly producing </a:t>
            </a:r>
            <a:r>
              <a:rPr lang="en-US" sz="1400" dirty="0" err="1">
                <a:latin typeface="Arial" panose="020B0604020202020204" pitchFamily="34" charset="0"/>
                <a:cs typeface="Arial" panose="020B0604020202020204" pitchFamily="34" charset="0"/>
              </a:rPr>
              <a:t>rumours</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Investigate reasons for resistance (i.e., lack of understanding, impact on work/mandate, past experiences with change, lack of commitment from leaders, fear of loss, and lacking ability or knowledge for change)</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B186CCD-F917-4604-B875-F9710FCB0D48}"/>
              </a:ext>
            </a:extLst>
          </p:cNvPr>
          <p:cNvSpPr txBox="1"/>
          <p:nvPr/>
        </p:nvSpPr>
        <p:spPr>
          <a:xfrm>
            <a:off x="605675" y="2186568"/>
            <a:ext cx="701040" cy="1446550"/>
          </a:xfrm>
          <a:prstGeom prst="rect">
            <a:avLst/>
          </a:prstGeom>
          <a:noFill/>
        </p:spPr>
        <p:txBody>
          <a:bodyPr wrap="square" rtlCol="0">
            <a:spAutoFit/>
          </a:bodyPr>
          <a:lstStyle/>
          <a:p>
            <a:r>
              <a:rPr lang="en-US" sz="8800" dirty="0">
                <a:solidFill>
                  <a:schemeClr val="bg1"/>
                </a:solidFill>
              </a:rPr>
              <a:t>1</a:t>
            </a:r>
            <a:endParaRPr lang="en-CA" sz="8800" dirty="0">
              <a:solidFill>
                <a:schemeClr val="bg1"/>
              </a:solidFill>
            </a:endParaRPr>
          </a:p>
        </p:txBody>
      </p:sp>
      <p:sp>
        <p:nvSpPr>
          <p:cNvPr id="32" name="TextBox 31">
            <a:extLst>
              <a:ext uri="{FF2B5EF4-FFF2-40B4-BE49-F238E27FC236}">
                <a16:creationId xmlns:a16="http://schemas.microsoft.com/office/drawing/2014/main" id="{5C4209D7-DBF4-42DB-8CD8-234FBE915F70}"/>
              </a:ext>
            </a:extLst>
          </p:cNvPr>
          <p:cNvSpPr txBox="1"/>
          <p:nvPr/>
        </p:nvSpPr>
        <p:spPr>
          <a:xfrm>
            <a:off x="3025762" y="2186568"/>
            <a:ext cx="701040" cy="1446550"/>
          </a:xfrm>
          <a:prstGeom prst="rect">
            <a:avLst/>
          </a:prstGeom>
          <a:noFill/>
        </p:spPr>
        <p:txBody>
          <a:bodyPr wrap="square" rtlCol="0">
            <a:spAutoFit/>
          </a:bodyPr>
          <a:lstStyle/>
          <a:p>
            <a:r>
              <a:rPr lang="en-US" sz="8800" dirty="0">
                <a:solidFill>
                  <a:schemeClr val="bg1"/>
                </a:solidFill>
              </a:rPr>
              <a:t>2</a:t>
            </a:r>
            <a:endParaRPr lang="en-CA" sz="8800" dirty="0">
              <a:solidFill>
                <a:schemeClr val="bg1"/>
              </a:solidFill>
            </a:endParaRPr>
          </a:p>
        </p:txBody>
      </p:sp>
      <p:sp>
        <p:nvSpPr>
          <p:cNvPr id="33" name="TextBox 32">
            <a:extLst>
              <a:ext uri="{FF2B5EF4-FFF2-40B4-BE49-F238E27FC236}">
                <a16:creationId xmlns:a16="http://schemas.microsoft.com/office/drawing/2014/main" id="{BFDD7611-740D-47E9-A1B4-91DBC4733477}"/>
              </a:ext>
            </a:extLst>
          </p:cNvPr>
          <p:cNvSpPr txBox="1"/>
          <p:nvPr/>
        </p:nvSpPr>
        <p:spPr>
          <a:xfrm>
            <a:off x="1838121" y="4244079"/>
            <a:ext cx="701040" cy="1446550"/>
          </a:xfrm>
          <a:prstGeom prst="rect">
            <a:avLst/>
          </a:prstGeom>
          <a:noFill/>
        </p:spPr>
        <p:txBody>
          <a:bodyPr wrap="square" rtlCol="0">
            <a:spAutoFit/>
          </a:bodyPr>
          <a:lstStyle/>
          <a:p>
            <a:r>
              <a:rPr lang="en-US" sz="8800" dirty="0">
                <a:solidFill>
                  <a:schemeClr val="bg1"/>
                </a:solidFill>
              </a:rPr>
              <a:t>3</a:t>
            </a:r>
            <a:endParaRPr lang="en-CA" sz="8800" dirty="0">
              <a:solidFill>
                <a:schemeClr val="bg1"/>
              </a:solidFill>
            </a:endParaRPr>
          </a:p>
        </p:txBody>
      </p:sp>
    </p:spTree>
    <p:extLst>
      <p:ext uri="{BB962C8B-B14F-4D97-AF65-F5344CB8AC3E}">
        <p14:creationId xmlns:p14="http://schemas.microsoft.com/office/powerpoint/2010/main" val="2503847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14166</TotalTime>
  <Words>1150</Words>
  <Application>Microsoft Office PowerPoint</Application>
  <PresentationFormat>Widescreen</PresentationFormat>
  <Paragraphs>116</Paragraphs>
  <Slides>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Calibri</vt:lpstr>
      <vt:lpstr>Georgia</vt:lpstr>
      <vt:lpstr>1_Office Theme</vt:lpstr>
      <vt:lpstr>think-cell Slide</vt:lpstr>
      <vt:lpstr>Establishing a Change Agent Network</vt:lpstr>
      <vt:lpstr>About this Guide</vt:lpstr>
      <vt:lpstr>Change Agent Network</vt:lpstr>
      <vt:lpstr>A Team Approach to Change</vt:lpstr>
      <vt:lpstr>Nominating Change Agents</vt:lpstr>
      <vt:lpstr>The Integrated Project Team</vt:lpstr>
      <vt:lpstr>When to Engage Change Agents</vt:lpstr>
      <vt:lpstr>Best Practices for Change Agents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Sophie Genereux</cp:lastModifiedBy>
  <cp:revision>426</cp:revision>
  <dcterms:created xsi:type="dcterms:W3CDTF">2018-01-23T15:59:12Z</dcterms:created>
  <dcterms:modified xsi:type="dcterms:W3CDTF">2022-09-09T01:31:55Z</dcterms:modified>
</cp:coreProperties>
</file>