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14" r:id="rId2"/>
    <p:sldId id="415" r:id="rId3"/>
    <p:sldId id="416" r:id="rId4"/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05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>
    <p:extLst/>
  </p:cmAuthor>
  <p:cmAuthor id="2" name="Jeremy N Gooden" initials="JNG" lastIdx="1" clrIdx="1">
    <p:extLst/>
  </p:cmAuthor>
  <p:cmAuthor id="3" name="Microsoft Office User" initials="Office [5]" lastIdx="1" clrIdx="2"/>
  <p:cmAuthor id="4" name="Microsoft Office User" initials="Office [3]" lastIdx="1" clrIdx="3"/>
  <p:cmAuthor id="5" name="Microsoft Office User" initials="Office [4]" lastIdx="1" clrIdx="4"/>
  <p:cmAuthor id="6" name="Microsoft Office User" initials="Office" lastIdx="1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F76"/>
    <a:srgbClr val="6D6E71"/>
    <a:srgbClr val="DC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8" autoAdjust="0"/>
    <p:restoredTop sz="87483" autoAdjust="0"/>
  </p:normalViewPr>
  <p:slideViewPr>
    <p:cSldViewPr snapToGrid="0" snapToObjects="1">
      <p:cViewPr varScale="1">
        <p:scale>
          <a:sx n="58" d="100"/>
          <a:sy n="58" d="100"/>
        </p:scale>
        <p:origin x="10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BA0B1-8B5E-6C42-BD6E-E01ECCB0DC63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169B-D4BC-2D47-B1AD-909F43E50B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6F0F-F449-CC4B-B881-E7F614156AC6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BAFD-0AFE-FC47-B839-C833EEBF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5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9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29706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DBF2B2-6E29-804D-BBC2-9BEE5015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06" y="2379518"/>
            <a:ext cx="11101387" cy="12954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2033543-1E3F-E44E-9B20-569E29D9DE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307" y="3816351"/>
            <a:ext cx="3502586" cy="67835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AECE7A44-3E45-CD44-B3AE-5AEBA351C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513" y="4335679"/>
            <a:ext cx="3494087" cy="5269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169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="" xmlns:a16="http://schemas.microsoft.com/office/drawing/2014/main" id="{AB5CA4C7-9DA8-9349-A7AE-66A5D6A6F6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1849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="" xmlns:a16="http://schemas.microsoft.com/office/drawing/2014/main" id="{0BDB9676-2139-3E4A-8902-B788AA4A14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3636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="" xmlns:a16="http://schemas.microsoft.com/office/drawing/2014/main" id="{3AAEAB4E-EA57-5D45-ADBA-C01E02C671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86849" y="1606538"/>
            <a:ext cx="2438028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="" xmlns:a16="http://schemas.microsoft.com/office/drawing/2014/main" id="{EDDF9A85-81B8-594C-8E42-376FC3678A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D07625D3-4631-D144-A38F-D00BCF2C212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7A595DD1-B636-EA46-A519-6AA9C65FD6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73211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A995848D-37D6-C04D-BDF8-0D8718112883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368447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BFC0A166-67A0-2340-971A-FD7BAF6FB8C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225268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10E95A27-B41C-7F48-9F77-4204B73512B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220504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7D1A0976-12BB-6843-AA08-4891F82E3E1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77325" y="2878599"/>
            <a:ext cx="2437779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0CE6D17D-6FF8-034C-B243-541C6CC0C0A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72561" y="3194688"/>
            <a:ext cx="2442543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10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30838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=""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FBD7B9AD-945C-F149-B2DA-39EC98B68E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C47D4007-27E8-6B41-B124-3799DE9D34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5405440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BE58BC4C-2568-1D44-AC5F-BB2715C9AD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47039" y="4307350"/>
            <a:ext cx="526806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961F923-F71F-6342-AF54-96059A4516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42275" y="4601668"/>
            <a:ext cx="5246813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5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="" xmlns:a16="http://schemas.microsoft.com/office/drawing/2014/main" id="{F5A1D93D-18EA-B646-9C69-64B68DA746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43400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="" xmlns:a16="http://schemas.microsoft.com/office/drawing/2014/main" id="{B818FFBC-FCFC-9842-8A48-4D05E54A6C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29589" y="1606538"/>
            <a:ext cx="338551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B12EB366-A3C6-464A-BD08-014B0A3C9D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0F62171F-0172-564D-A50B-45829D68B8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599FE3A4-484C-7240-9A03-C0D58B29988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42039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430028FF-B82F-EC4C-999B-C024355F8F2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37275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="" xmlns:a16="http://schemas.microsoft.com/office/drawing/2014/main" id="{30311FA8-9690-B047-B085-60DB7E39A20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141153" y="4307350"/>
            <a:ext cx="337395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319F1970-3114-824F-93E4-D6E3FA50D6C5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36389" y="4601668"/>
            <a:ext cx="33787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4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="" xmlns:a16="http://schemas.microsoft.com/office/drawing/2014/main" id="{F954EBDC-0C0D-8C42-BD84-62A045BA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04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="" xmlns:a16="http://schemas.microsoft.com/office/drawing/2014/main" id="{0D95A988-ADA4-2846-979A-FD44F1A4FB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3639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="" xmlns:a16="http://schemas.microsoft.com/office/drawing/2014/main" id="{6839EE6C-2C09-9949-AA2C-88119F2345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58276" y="1606538"/>
            <a:ext cx="2459757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="" xmlns:a16="http://schemas.microsoft.com/office/drawing/2014/main" id="{E079E8AD-12D3-6546-968E-72EB672317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A296A8EA-86DB-FC4D-BC77-160A57D989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2705B1A4-0935-A54C-982E-3DA340F87D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5868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CAB80D97-AAE2-2D40-9CC8-0D12B6BEFD3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401104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C46255BB-B53E-F143-8DCC-368B651E833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36154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24610589-EA76-8540-99A0-FCF68932BE3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31390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195337D1-2A14-AC46-9E61-C0B6DF09A78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55554" y="4307350"/>
            <a:ext cx="247589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="" xmlns:a16="http://schemas.microsoft.com/office/drawing/2014/main" id="{4F7C987D-CA92-364A-A879-5D136287E47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9050791" y="4601668"/>
            <a:ext cx="2464314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9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87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58233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55981"/>
            <a:ext cx="12192000" cy="47767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1364" y="5592101"/>
            <a:ext cx="5079103" cy="6875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3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0324E0B-F39F-1D43-9422-07A82894B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73260"/>
            <a:ext cx="3484562" cy="414179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13EA26D9-6642-A64C-BE94-B9F7CC25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9857" y="1657350"/>
            <a:ext cx="721524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43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767E1D94-0DDA-C347-B8A1-E074FA2B09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0426" y="1657350"/>
            <a:ext cx="811467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0FC81611-5E2D-F944-B5DC-77F0EC084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D5697742-5BFD-E94D-9B39-3F15B43192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2654801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4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07D81E4E-2C89-5449-A7CA-1170F511CF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2324" y="1657350"/>
            <a:ext cx="434278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7222704C-5B0D-8243-A65D-0547A2F090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44370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52F83407-BFB3-F64E-B383-6B15D587BC0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2511" y="1657350"/>
            <a:ext cx="4451212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0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4C1560E6-0616-1E46-BCD0-77413CEC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4514" y="1995032"/>
            <a:ext cx="3350590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3099CEF0-FDAD-0348-826B-EDF0A6A44E9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1" y="1657350"/>
            <a:ext cx="3361276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575CC65B-0B09-0840-85B2-DC45DA3AE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7344455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2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622894"/>
            <a:ext cx="11115674" cy="93958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9" y="4573459"/>
            <a:ext cx="5573988" cy="10273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582DCF5F-B937-2640-A4A5-1D021401E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638" y="2085280"/>
            <a:ext cx="11115674" cy="1621662"/>
          </a:xfrm>
        </p:spPr>
        <p:txBody>
          <a:bodyPr anchor="b">
            <a:norm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672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64FDB926-2E3C-2141-85F9-142126F4F4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8243886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33708FE2-7BD9-6741-AC35-E6D63406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0625" y="1995032"/>
            <a:ext cx="25144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C689E29B-5E72-1B47-AC15-183EF5464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989512" y="1657350"/>
            <a:ext cx="2522498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9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942D8366-3A72-774E-9DAF-409CBEB5B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447198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AF0A41A3-ADCC-F94C-98D5-4A734296F14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172325" y="1995032"/>
            <a:ext cx="43427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3AF3FA9F-C428-6549-9B6A-202E0FD7937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67219" y="1657350"/>
            <a:ext cx="4356629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7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69383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4513" y="1714499"/>
            <a:ext cx="7160592" cy="44005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ED880A99-4201-3847-86F3-D77C5C2DB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3484562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20879568-7B89-6144-98EF-9A5090B5958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" y="1714499"/>
            <a:ext cx="7289799" cy="44158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73D605E1-0CFB-CE42-AD97-57E1B5B4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9750" y="1995032"/>
            <a:ext cx="3355354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E44D688F-F5DF-2843-BB18-D4261CED21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48636" y="1657350"/>
            <a:ext cx="336605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7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11270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822564"/>
            <a:ext cx="11115674" cy="1247775"/>
          </a:xfrm>
          <a:noFill/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02" y="3900492"/>
            <a:ext cx="2584173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861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3880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55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6412" y="3900492"/>
            <a:ext cx="2587900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4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62878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1C0A461C-0294-B44F-97D5-FC39D0DC40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5257800" cy="6857999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1" y="1000076"/>
            <a:ext cx="5443537" cy="1491404"/>
          </a:xfrm>
          <a:noFill/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43638" y="219145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3638" y="2491480"/>
            <a:ext cx="2586037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01139" y="2191451"/>
            <a:ext cx="2543174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101139" y="2491480"/>
            <a:ext cx="2543174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3638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8276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81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A3994FF5-75CA-D542-AE8A-FF290128AD7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576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408E50E4-226F-9847-9392-FE95E91D60D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295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807A35C6-3861-BC41-830C-3E0AA8405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768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="" xmlns:a16="http://schemas.microsoft.com/office/drawing/2014/main" id="{94ECD9F0-E726-484A-BAE6-AEAA3F1F9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63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="" xmlns:a16="http://schemas.microsoft.com/office/drawing/2014/main" id="{5E63B64F-6E94-6A41-B8DD-27F9FD187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300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2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1A143651-3799-F24B-AEFE-AAAD1187C7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540544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C0C7668-8CC7-CF4A-8570-FDE604593F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267" y="1657350"/>
            <a:ext cx="528883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0" y="550861"/>
            <a:ext cx="11006344" cy="8350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>
            <a:off x="616226" y="1282149"/>
            <a:ext cx="10898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93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A9B164-9C2C-4D48-8696-9484E8FF76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1681171"/>
            <a:ext cx="540067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A45142E-614C-1941-A4E8-E24EA5A0D5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6267" y="1681171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A76002A2-2BEE-E84D-91F0-54ED39ABA3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161" y="1986374"/>
            <a:ext cx="5405440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E3047B5C-8C66-DD49-8353-D9A1331573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6267" y="1986374"/>
            <a:ext cx="5288837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42013"/>
            <a:ext cx="5434841" cy="730804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206997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227003" y="442015"/>
            <a:ext cx="5327650" cy="73080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47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0067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=""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CBBDF55F-90F0-1C41-908C-56A922379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="" xmlns:a16="http://schemas.microsoft.com/office/drawing/2014/main" id="{2EA49D96-8068-0E46-8E04-581AD2DEEBF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9352" y="2878599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37DEAE7C-B91C-3A45-9797-1CA40EEE86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5405440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ACBF5F4D-C8DF-6B40-9757-7862B3F3D0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6267" y="3194688"/>
            <a:ext cx="528883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0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3495675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=""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113" y="1606538"/>
            <a:ext cx="352901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="" xmlns:a16="http://schemas.microsoft.com/office/drawing/2014/main" id="{30BC5AE0-0A2C-0A47-AED3-72F396E00B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301" y="1606538"/>
            <a:ext cx="343030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A9B8C281-38F9-7B4F-9053-E5183E02C7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29113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C18917B6-ED6E-5247-A016-E8EB582808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24349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E23316C5-42E3-A546-BFAD-685CA83063A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29998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7736DC52-B567-4A40-86E6-A926C985A3C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5234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9E92BD2B-6F22-EA49-83E7-283C14BE4AA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117341" y="2878599"/>
            <a:ext cx="339776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447E32C1-C9CF-044C-AA5E-2ED6C83D1E1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12577" y="3194688"/>
            <a:ext cx="340252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Relationship Id="rId30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oc_fip_2c_f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4" y="6396331"/>
            <a:ext cx="2294641" cy="217128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1205918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think-cell Slide" r:id="rId28" imgW="473" imgH="473" progId="TCLayout.ActiveDocument.1">
                  <p:embed/>
                </p:oleObj>
              </mc:Choice>
              <mc:Fallback>
                <p:oleObj name="think-cell Slide" r:id="rId28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6CD8F89-9FB8-7B4E-9786-63C07B8C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550861"/>
            <a:ext cx="11091862" cy="8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21D4ACC-A397-1E47-B656-2FC4113D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49" y="1657350"/>
            <a:ext cx="11091863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Image result for canada wordmark">
            <a:hlinkClick r:id="rId30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20" y="6396193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Cworkplace-FullColour-FR-grey.png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6" y="193640"/>
            <a:ext cx="1598612" cy="29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7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3" r:id="rId3"/>
    <p:sldLayoutId id="2147483674" r:id="rId4"/>
    <p:sldLayoutId id="2147483672" r:id="rId5"/>
    <p:sldLayoutId id="2147483652" r:id="rId6"/>
    <p:sldLayoutId id="2147483653" r:id="rId7"/>
    <p:sldLayoutId id="2147483660" r:id="rId8"/>
    <p:sldLayoutId id="2147483661" r:id="rId9"/>
    <p:sldLayoutId id="2147483662" r:id="rId10"/>
    <p:sldLayoutId id="2147483665" r:id="rId11"/>
    <p:sldLayoutId id="2147483666" r:id="rId12"/>
    <p:sldLayoutId id="2147483667" r:id="rId13"/>
    <p:sldLayoutId id="2147483654" r:id="rId14"/>
    <p:sldLayoutId id="2147483655" r:id="rId15"/>
    <p:sldLayoutId id="2147483656" r:id="rId16"/>
    <p:sldLayoutId id="2147483663" r:id="rId17"/>
    <p:sldLayoutId id="2147483664" r:id="rId18"/>
    <p:sldLayoutId id="2147483668" r:id="rId19"/>
    <p:sldLayoutId id="2147483669" r:id="rId20"/>
    <p:sldLayoutId id="2147483670" r:id="rId21"/>
    <p:sldLayoutId id="2147483657" r:id="rId22"/>
    <p:sldLayoutId id="2147483671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ahinder.sanjay@gc.pspc.ca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n the foreground, a woman wearing an orange sweater is laughing in a work setting, in the blurry background we can see her other coworkers interacting." title="Photo of a woman laugh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" y="0"/>
            <a:ext cx="12189212" cy="6867848"/>
          </a:xfrm>
          <a:prstGeom prst="rect">
            <a:avLst/>
          </a:prstGeom>
        </p:spPr>
      </p:pic>
      <p:sp>
        <p:nvSpPr>
          <p:cNvPr id="8" name="Rectangle 7" title="Gray rectangle"/>
          <p:cNvSpPr/>
          <p:nvPr/>
        </p:nvSpPr>
        <p:spPr>
          <a:xfrm>
            <a:off x="-3513" y="-13317"/>
            <a:ext cx="5852163" cy="68678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24000">
                <a:schemeClr val="tx1">
                  <a:alpha val="5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883" y="2087217"/>
            <a:ext cx="4652545" cy="158770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Stratégie</a:t>
            </a:r>
            <a:r>
              <a:rPr lang="en-US" dirty="0" smtClean="0">
                <a:solidFill>
                  <a:schemeClr val="bg1"/>
                </a:solidFill>
              </a:rPr>
              <a:t> de gestion du </a:t>
            </a:r>
            <a:r>
              <a:rPr lang="en-US" dirty="0" err="1" smtClean="0">
                <a:solidFill>
                  <a:schemeClr val="bg1"/>
                </a:solidFill>
              </a:rPr>
              <a:t>changement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307" y="3657327"/>
            <a:ext cx="2997993" cy="67835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Modèle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Date : xx-xx-20xx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 title="White rectangle"/>
          <p:cNvSpPr/>
          <p:nvPr/>
        </p:nvSpPr>
        <p:spPr>
          <a:xfrm>
            <a:off x="-2" y="6130345"/>
            <a:ext cx="12192002" cy="73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Image result for canada wordmark">
            <a:hlinkClick r:id="rId4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8" y="6396331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Un v majuscule vert et bleu est à l’envers, à sa droite le texte Milieu de travail GC est écrit en blanc." title="Identité visuelle du Milieu de travail GC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2" y="422911"/>
            <a:ext cx="2906818" cy="567491"/>
          </a:xfrm>
          <a:prstGeom prst="rect">
            <a:avLst/>
          </a:prstGeom>
        </p:spPr>
      </p:pic>
      <p:pic>
        <p:nvPicPr>
          <p:cNvPr id="7" name="Picture 6" descr="Le drapeau feuille d’érable blanc et rouge, à sa droite il est écrit Gouvernement du Canada et Government of Canada" title="Identité d’entreprise du Gouvernement du Canad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32" y="6310971"/>
            <a:ext cx="25908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Outil d’évaluation de changement ADKAR</a:t>
            </a:r>
            <a:endParaRPr lang="fr-CA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</p:spPr>
        <p:txBody>
          <a:bodyPr/>
          <a:lstStyle/>
          <a:p>
            <a:pPr>
              <a:lnSpc>
                <a:spcPts val="2200"/>
              </a:lnSpc>
              <a:spcAft>
                <a:spcPts val="800"/>
              </a:spcAft>
            </a:pPr>
            <a:r>
              <a:rPr lang="fr-CA" sz="1400" i="1" dirty="0" smtClean="0">
                <a:solidFill>
                  <a:schemeClr val="tx2"/>
                </a:solidFill>
              </a:rPr>
              <a:t>Inclure les conclusions principales de l’évaluation.</a:t>
            </a:r>
            <a:endParaRPr lang="fr-CA" i="1" dirty="0">
              <a:solidFill>
                <a:srgbClr val="3D444F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idx="13"/>
          </p:nvPr>
        </p:nvSpPr>
        <p:spPr>
          <a:xfrm>
            <a:off x="542925" y="1657350"/>
            <a:ext cx="2654801" cy="277809"/>
          </a:xfrm>
        </p:spPr>
        <p:txBody>
          <a:bodyPr/>
          <a:lstStyle/>
          <a:p>
            <a:r>
              <a:rPr lang="en-US" dirty="0" smtClean="0"/>
              <a:t>SOUS-TITRE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10961479" cy="4120018"/>
          </a:xfrm>
        </p:spPr>
        <p:txBody>
          <a:bodyPr>
            <a:normAutofit/>
          </a:bodyPr>
          <a:lstStyle/>
          <a:p>
            <a:r>
              <a:rPr lang="fr-CA" sz="1400" i="1" dirty="0" smtClean="0">
                <a:solidFill>
                  <a:schemeClr val="tx2"/>
                </a:solidFill>
              </a:rPr>
              <a:t>Qui sera touché et quels seront les impacts (résultats des évaluations). Expliquer la stratégie à haut niveau et indiquer cinq ou six (ou plus si requis) zones d’intervention qui permettront de minimiser et prendre en considération les impacts.</a:t>
            </a:r>
            <a:endParaRPr lang="en-CA" sz="1400" i="1" dirty="0" smtClean="0">
              <a:solidFill>
                <a:schemeClr val="tx2"/>
              </a:solidFill>
            </a:endParaRPr>
          </a:p>
          <a:p>
            <a:endParaRPr lang="en-CA" sz="1400" i="1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>
          <a:xfrm>
            <a:off x="542510" y="1657350"/>
            <a:ext cx="10972594" cy="277809"/>
          </a:xfrm>
        </p:spPr>
        <p:txBody>
          <a:bodyPr/>
          <a:lstStyle/>
          <a:p>
            <a:r>
              <a:rPr lang="fr-CA" dirty="0" smtClean="0"/>
              <a:t>SOUS-TITRE</a:t>
            </a:r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Stratégie de gestion du changement proposée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74630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10961479" cy="4120018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>
          <a:xfrm>
            <a:off x="542510" y="1657350"/>
            <a:ext cx="10972594" cy="277809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Cadre de communication proposé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18144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10961479" cy="4120018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>
          <a:xfrm>
            <a:off x="542510" y="1657350"/>
            <a:ext cx="10972594" cy="277809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Cadre de mobilisation proposé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0634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10961479" cy="4120018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>
          <a:xfrm>
            <a:off x="542510" y="1657350"/>
            <a:ext cx="10972594" cy="277809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Cadre de formation proposé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79695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Gestion de la résistance </a:t>
            </a:r>
            <a:r>
              <a:rPr lang="fr-CA" dirty="0" smtClean="0">
                <a:solidFill>
                  <a:schemeClr val="tx2"/>
                </a:solidFill>
              </a:rPr>
              <a:t>(à inclure au besoin)</a:t>
            </a:r>
            <a:endParaRPr lang="fr-CA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553625" y="1995032"/>
            <a:ext cx="10961479" cy="412001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CA" sz="120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idx="4294967295"/>
          </p:nvPr>
        </p:nvSpPr>
        <p:spPr>
          <a:xfrm>
            <a:off x="542510" y="1657350"/>
            <a:ext cx="10972594" cy="27780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41643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10961479" cy="4120018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>
          <a:xfrm>
            <a:off x="542510" y="1657350"/>
            <a:ext cx="10972594" cy="277809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Indicateurs de rendement clés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47028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FDDCC-BBF3-1046-8EEF-7AB67659E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1" y="1000076"/>
            <a:ext cx="5443537" cy="879338"/>
          </a:xfrm>
        </p:spPr>
        <p:txBody>
          <a:bodyPr anchor="t"/>
          <a:lstStyle/>
          <a:p>
            <a:r>
              <a:rPr lang="en-US" dirty="0" smtClean="0">
                <a:solidFill>
                  <a:schemeClr val="accent2"/>
                </a:solidFill>
              </a:rPr>
              <a:t>Merci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="" xmlns:a16="http://schemas.microsoft.com/office/drawing/2014/main" id="{F1C902B0-2A6E-9A47-ABA8-3B6DF9D86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Prénom</a:t>
            </a:r>
            <a:r>
              <a:rPr lang="en-US" dirty="0">
                <a:solidFill>
                  <a:schemeClr val="tx2"/>
                </a:solidFill>
              </a:rPr>
              <a:t>, Nom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="" xmlns:a16="http://schemas.microsoft.com/office/drawing/2014/main" id="{519EB108-634C-AB49-AD6F-E42454701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xxx@</a:t>
            </a:r>
            <a:r>
              <a:rPr lang="en-US" dirty="0" err="1" smtClean="0"/>
              <a:t>xxx</a:t>
            </a:r>
            <a:endParaRPr lang="en-US" dirty="0"/>
          </a:p>
          <a:p>
            <a:r>
              <a:rPr lang="en-US" dirty="0" smtClean="0"/>
              <a:t>xxx-xxx-</a:t>
            </a:r>
            <a:r>
              <a:rPr lang="en-US" dirty="0" err="1" smtClean="0"/>
              <a:t>xxxx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="" xmlns:a16="http://schemas.microsoft.com/office/drawing/2014/main" id="{9DFD37AA-5B5C-9F4B-A610-95815DC6446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Prénom</a:t>
            </a:r>
            <a:r>
              <a:rPr lang="en-US" dirty="0">
                <a:solidFill>
                  <a:schemeClr val="tx2"/>
                </a:solidFill>
              </a:rPr>
              <a:t>, Nom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FD22F821-7383-CE43-818D-79BA67E6811A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xxx@</a:t>
            </a:r>
            <a:r>
              <a:rPr lang="en-US" dirty="0" err="1"/>
              <a:t>xxx</a:t>
            </a:r>
            <a:endParaRPr lang="en-US" dirty="0"/>
          </a:p>
          <a:p>
            <a:r>
              <a:rPr lang="en-US" dirty="0"/>
              <a:t>xxx-xxx-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="" xmlns:a16="http://schemas.microsoft.com/office/drawing/2014/main" id="{9FD7778C-00F9-C142-A711-54988151C487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Prénom</a:t>
            </a:r>
            <a:r>
              <a:rPr lang="en-US" dirty="0">
                <a:solidFill>
                  <a:schemeClr val="tx2"/>
                </a:solidFill>
              </a:rPr>
              <a:t>, Nom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="" xmlns:a16="http://schemas.microsoft.com/office/drawing/2014/main" id="{6C55638D-863D-4E45-8718-B16FF6270590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xxx@</a:t>
            </a:r>
            <a:r>
              <a:rPr lang="en-US" dirty="0" err="1"/>
              <a:t>xxx</a:t>
            </a:r>
            <a:endParaRPr lang="en-US" dirty="0"/>
          </a:p>
          <a:p>
            <a:r>
              <a:rPr lang="en-US" dirty="0"/>
              <a:t>xxx-xxx-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="" xmlns:a16="http://schemas.microsoft.com/office/drawing/2014/main" id="{E615D080-AB43-4A4A-ABC7-D69919AD801B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Prénom</a:t>
            </a:r>
            <a:r>
              <a:rPr lang="en-US" dirty="0">
                <a:solidFill>
                  <a:schemeClr val="tx2"/>
                </a:solidFill>
              </a:rPr>
              <a:t>, Nom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="" xmlns:a16="http://schemas.microsoft.com/office/drawing/2014/main" id="{FD8C478C-DBED-794C-BEFF-69A42D2DE24F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xxx@</a:t>
            </a:r>
            <a:r>
              <a:rPr lang="en-US" dirty="0" err="1"/>
              <a:t>xxx</a:t>
            </a:r>
            <a:endParaRPr lang="en-US" dirty="0"/>
          </a:p>
          <a:p>
            <a:r>
              <a:rPr lang="en-US" dirty="0"/>
              <a:t>xxx-xxx-</a:t>
            </a:r>
            <a:r>
              <a:rPr lang="en-US" dirty="0" err="1"/>
              <a:t>xxxx</a:t>
            </a:r>
            <a:endParaRPr lang="en-US" dirty="0"/>
          </a:p>
          <a:p>
            <a:endParaRPr lang="en-US" dirty="0"/>
          </a:p>
        </p:txBody>
      </p:sp>
      <p:sp>
        <p:nvSpPr>
          <p:cNvPr id="5" name="Picture Placeholder 4" descr="Click to add picture" title="Picture placeholder"/>
          <p:cNvSpPr>
            <a:spLocks noGrp="1"/>
          </p:cNvSpPr>
          <p:nvPr>
            <p:ph type="pic" sz="quarter" idx="29"/>
          </p:nvPr>
        </p:nvSpPr>
        <p:spPr>
          <a:xfrm>
            <a:off x="0" y="1"/>
            <a:ext cx="5257800" cy="6857999"/>
          </a:xfrm>
        </p:spPr>
      </p:sp>
    </p:spTree>
    <p:extLst>
      <p:ext uri="{BB962C8B-B14F-4D97-AF65-F5344CB8AC3E}">
        <p14:creationId xmlns:p14="http://schemas.microsoft.com/office/powerpoint/2010/main" val="21358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CA" dirty="0" smtClean="0">
                <a:solidFill>
                  <a:schemeClr val="tx2"/>
                </a:solidFill>
              </a:rPr>
              <a:t>À propos du </a:t>
            </a:r>
            <a:r>
              <a:rPr lang="en-CA" dirty="0" err="1" smtClean="0">
                <a:solidFill>
                  <a:schemeClr val="tx2"/>
                </a:solidFill>
              </a:rPr>
              <a:t>présent</a:t>
            </a:r>
            <a:r>
              <a:rPr lang="en-CA" dirty="0" smtClean="0">
                <a:solidFill>
                  <a:schemeClr val="tx2"/>
                </a:solidFill>
              </a:rPr>
              <a:t> document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759" y="1842655"/>
            <a:ext cx="110063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modèle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présentation de stratégie de gestion du changement est un outil de base pour vous aider à organiser les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clés à présenter à un public </a:t>
            </a:r>
            <a:r>
              <a:rPr lang="fr-CA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non-spécialiste en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changement. Il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peut être utilisé pour fournir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 de haut niveau sur la stratégie de gestion du changement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clés liées au changement </a:t>
            </a:r>
            <a:endParaRPr lang="fr-FR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 révélés par les évaluations qui ont contribué à déterminer la meilleure stratégie de gestion du changement dans votre organisation pour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employés</a:t>
            </a:r>
            <a:endParaRPr lang="fr-F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peut facilement être adapté à différents publics tels que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haute direction afin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d'obtenir leur soutien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aux fins d’approbation.</a:t>
            </a:r>
          </a:p>
        </p:txBody>
      </p:sp>
    </p:spTree>
    <p:extLst>
      <p:ext uri="{BB962C8B-B14F-4D97-AF65-F5344CB8AC3E}">
        <p14:creationId xmlns:p14="http://schemas.microsoft.com/office/powerpoint/2010/main" val="81088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81093" y="1817959"/>
            <a:ext cx="5430838" cy="31113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VISION DU MILIEU DE TRAVAIL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29352" y="1817959"/>
            <a:ext cx="5285752" cy="31113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OBJECTIFS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606491" y="2238723"/>
            <a:ext cx="5405440" cy="2935657"/>
          </a:xfrm>
        </p:spPr>
        <p:txBody>
          <a:bodyPr/>
          <a:lstStyle/>
          <a:p>
            <a:pPr marL="0" indent="0">
              <a:buNone/>
            </a:pPr>
            <a:r>
              <a:rPr lang="fr-CA" i="1" dirty="0" smtClean="0">
                <a:solidFill>
                  <a:schemeClr val="tx2"/>
                </a:solidFill>
              </a:rPr>
              <a:t>Inclure la vision pour le projet de modernisation du milieu de travail</a:t>
            </a:r>
            <a:endParaRPr lang="fr-CA" i="1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>
          <a:xfrm>
            <a:off x="6229352" y="2238724"/>
            <a:ext cx="5288837" cy="2935657"/>
          </a:xfrm>
        </p:spPr>
        <p:txBody>
          <a:bodyPr/>
          <a:lstStyle/>
          <a:p>
            <a:pPr marL="0" indent="0">
              <a:buNone/>
            </a:pPr>
            <a:r>
              <a:rPr lang="fr-CA" i="1" dirty="0" smtClean="0">
                <a:solidFill>
                  <a:schemeClr val="tx2"/>
                </a:solidFill>
              </a:rPr>
              <a:t>Inclure les objectifs du projet de modernisation du milieu de travail</a:t>
            </a:r>
            <a:endParaRPr lang="fr-CA" i="1" dirty="0">
              <a:solidFill>
                <a:schemeClr val="tx2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tx2"/>
                </a:solidFill>
              </a:rPr>
              <a:t>(nom du projet de modernisation)</a:t>
            </a:r>
            <a:endParaRPr lang="fr-C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ts val="2200"/>
              </a:lnSpc>
              <a:spcAft>
                <a:spcPts val="800"/>
              </a:spcAft>
            </a:pPr>
            <a:r>
              <a:rPr lang="fr-CA" sz="1400" i="1" dirty="0">
                <a:solidFill>
                  <a:schemeClr val="tx2"/>
                </a:solidFill>
              </a:rPr>
              <a:t>Expliquer si vous utilisez une nouvelle structure organisationnelle ou une structure </a:t>
            </a:r>
            <a:r>
              <a:rPr lang="fr-CA" sz="1400" i="1" dirty="0" smtClean="0">
                <a:solidFill>
                  <a:schemeClr val="tx2"/>
                </a:solidFill>
              </a:rPr>
              <a:t>existante</a:t>
            </a:r>
            <a:endParaRPr lang="fr-CA" sz="1400" i="1" dirty="0">
              <a:solidFill>
                <a:schemeClr val="tx2"/>
              </a:solidFill>
            </a:endParaRPr>
          </a:p>
          <a:p>
            <a:pPr>
              <a:lnSpc>
                <a:spcPts val="2200"/>
              </a:lnSpc>
              <a:spcAft>
                <a:spcPts val="800"/>
              </a:spcAft>
            </a:pPr>
            <a:r>
              <a:rPr lang="fr-CA" sz="1400" i="1" dirty="0">
                <a:solidFill>
                  <a:schemeClr val="tx2"/>
                </a:solidFill>
              </a:rPr>
              <a:t>Démontrer la structure et expliquer qui sont les membres ainsi que leur rôles dans le contexte du projet</a:t>
            </a:r>
          </a:p>
          <a:p>
            <a:pPr>
              <a:lnSpc>
                <a:spcPts val="2200"/>
              </a:lnSpc>
              <a:spcAft>
                <a:spcPts val="800"/>
              </a:spcAft>
            </a:pPr>
            <a:endParaRPr lang="fr-CA" i="1" dirty="0">
              <a:solidFill>
                <a:srgbClr val="FF0000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800"/>
              </a:spcAft>
            </a:pPr>
            <a:endParaRPr lang="en-CA" i="1" dirty="0">
              <a:solidFill>
                <a:srgbClr val="FF0000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SOUS-TITRE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Gouvernance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818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2200"/>
              </a:lnSpc>
              <a:spcAft>
                <a:spcPts val="800"/>
              </a:spcAft>
            </a:pPr>
            <a:r>
              <a:rPr lang="fr-CA" sz="1400" i="1" dirty="0" smtClean="0">
                <a:solidFill>
                  <a:schemeClr val="tx2"/>
                </a:solidFill>
              </a:rPr>
              <a:t>Démontrer la structure de l’équipe de projet intégrée ainsi que les rôles et responsabilités</a:t>
            </a:r>
          </a:p>
          <a:p>
            <a:pPr>
              <a:lnSpc>
                <a:spcPts val="2200"/>
              </a:lnSpc>
              <a:spcAft>
                <a:spcPts val="800"/>
              </a:spcAft>
            </a:pPr>
            <a:r>
              <a:rPr lang="en-US" sz="1400" i="1" dirty="0" err="1" smtClean="0">
                <a:solidFill>
                  <a:schemeClr val="tx2"/>
                </a:solidFill>
              </a:rPr>
              <a:t>Inclure</a:t>
            </a:r>
            <a:r>
              <a:rPr lang="en-US" sz="1400" i="1" dirty="0" smtClean="0">
                <a:solidFill>
                  <a:schemeClr val="tx2"/>
                </a:solidFill>
              </a:rPr>
              <a:t> </a:t>
            </a:r>
            <a:r>
              <a:rPr lang="en-US" sz="1400" i="1" dirty="0">
                <a:solidFill>
                  <a:schemeClr val="tx2"/>
                </a:solidFill>
              </a:rPr>
              <a:t>le </a:t>
            </a:r>
            <a:r>
              <a:rPr lang="en-US" sz="1400" i="1" dirty="0" err="1">
                <a:solidFill>
                  <a:schemeClr val="tx2"/>
                </a:solidFill>
              </a:rPr>
              <a:t>parrain</a:t>
            </a:r>
            <a:r>
              <a:rPr lang="en-US" sz="1400" i="1" dirty="0">
                <a:solidFill>
                  <a:schemeClr val="tx2"/>
                </a:solidFill>
              </a:rPr>
              <a:t> et </a:t>
            </a:r>
            <a:r>
              <a:rPr lang="en-US" sz="1400" i="1" dirty="0" smtClean="0">
                <a:solidFill>
                  <a:schemeClr val="tx2"/>
                </a:solidFill>
              </a:rPr>
              <a:t>le(s) champion(s) du </a:t>
            </a:r>
            <a:r>
              <a:rPr lang="en-US" sz="1400" i="1" dirty="0" err="1" smtClean="0">
                <a:solidFill>
                  <a:schemeClr val="tx2"/>
                </a:solidFill>
              </a:rPr>
              <a:t>projet</a:t>
            </a:r>
            <a:endParaRPr lang="en-CA" sz="1400" i="1" dirty="0">
              <a:solidFill>
                <a:schemeClr val="tx2"/>
              </a:solidFill>
            </a:endParaRPr>
          </a:p>
          <a:p>
            <a:pPr>
              <a:lnSpc>
                <a:spcPts val="2200"/>
              </a:lnSpc>
              <a:spcAft>
                <a:spcPts val="800"/>
              </a:spcAft>
            </a:pPr>
            <a:endParaRPr lang="en-CA" i="1" dirty="0">
              <a:solidFill>
                <a:srgbClr val="FF0000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SOUS-TITRE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Structure proposée de l’équipe de gestion du changement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458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0" i="1" dirty="0" smtClean="0">
                <a:solidFill>
                  <a:schemeClr val="tx2"/>
                </a:solidFill>
              </a:rPr>
              <a:t>Inclure la liste des évaluations utilisées lors de cet exercice ainsi que leur but et les données qu’elles ont générées.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 des évaluations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8233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ts val="2200"/>
              </a:lnSpc>
              <a:spcAft>
                <a:spcPts val="800"/>
              </a:spcAft>
            </a:pPr>
            <a:r>
              <a:rPr lang="fr-CA" sz="1400" i="1" dirty="0" smtClean="0">
                <a:solidFill>
                  <a:schemeClr val="tx2"/>
                </a:solidFill>
              </a:rPr>
              <a:t>Inclure les conclusions principales de l’évaluation.</a:t>
            </a:r>
            <a:endParaRPr lang="fr-CA" i="1" dirty="0">
              <a:solidFill>
                <a:srgbClr val="3D444F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SOUS-TITRE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Répertoire des changements et évaluation des répercussions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717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des intervenants</a:t>
            </a:r>
            <a:endParaRPr lang="fr-CA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</p:spPr>
        <p:txBody>
          <a:bodyPr/>
          <a:lstStyle/>
          <a:p>
            <a:pPr>
              <a:lnSpc>
                <a:spcPts val="2200"/>
              </a:lnSpc>
              <a:spcAft>
                <a:spcPts val="800"/>
              </a:spcAft>
            </a:pPr>
            <a:r>
              <a:rPr lang="fr-CA" sz="1400" i="1" dirty="0" smtClean="0">
                <a:solidFill>
                  <a:schemeClr val="tx2"/>
                </a:solidFill>
              </a:rPr>
              <a:t>Inclure les conclusions principales de l’évaluation.</a:t>
            </a:r>
            <a:endParaRPr lang="fr-CA" i="1" dirty="0">
              <a:solidFill>
                <a:srgbClr val="3D444F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idx="13"/>
          </p:nvPr>
        </p:nvSpPr>
        <p:spPr>
          <a:xfrm>
            <a:off x="542925" y="1657350"/>
            <a:ext cx="2654801" cy="277809"/>
          </a:xfrm>
        </p:spPr>
        <p:txBody>
          <a:bodyPr/>
          <a:lstStyle/>
          <a:p>
            <a:r>
              <a:rPr lang="en-US" dirty="0" smtClean="0"/>
              <a:t>SOUS-TITRE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0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Évaluation de l’état de préparation au changement</a:t>
            </a:r>
            <a:endParaRPr lang="fr-CA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</p:spPr>
        <p:txBody>
          <a:bodyPr/>
          <a:lstStyle/>
          <a:p>
            <a:pPr>
              <a:lnSpc>
                <a:spcPts val="2200"/>
              </a:lnSpc>
              <a:spcAft>
                <a:spcPts val="800"/>
              </a:spcAft>
            </a:pPr>
            <a:r>
              <a:rPr lang="fr-CA" sz="1400" i="1" dirty="0" smtClean="0">
                <a:solidFill>
                  <a:schemeClr val="tx2"/>
                </a:solidFill>
              </a:rPr>
              <a:t>Inclure les conclusions principales de l’évaluation.</a:t>
            </a:r>
            <a:endParaRPr lang="fr-CA" i="1" dirty="0">
              <a:solidFill>
                <a:srgbClr val="3D444F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idx="13"/>
          </p:nvPr>
        </p:nvSpPr>
        <p:spPr>
          <a:xfrm>
            <a:off x="542925" y="1657350"/>
            <a:ext cx="2654801" cy="277809"/>
          </a:xfrm>
        </p:spPr>
        <p:txBody>
          <a:bodyPr/>
          <a:lstStyle/>
          <a:p>
            <a:r>
              <a:rPr lang="en-US" dirty="0" smtClean="0"/>
              <a:t>SOUS-TITRE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ENGAGE" val="{&quot;SavedSwatch&quot;:&quot;-11579311|-10846711|-14797230|-8244963|-11249614|PSPC&quot;,&quot;Id&quot;:&quot;5f186c7c4546387aa8f868e8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GCworkplace-Color Palett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4CB6A0"/>
      </a:accent2>
      <a:accent3>
        <a:srgbClr val="18853F"/>
      </a:accent3>
      <a:accent4>
        <a:srgbClr val="F2A920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5440</TotalTime>
  <Words>394</Words>
  <Application>Microsoft Office PowerPoint</Application>
  <PresentationFormat>Widescreen</PresentationFormat>
  <Paragraphs>59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Georgia</vt:lpstr>
      <vt:lpstr>Open Sans</vt:lpstr>
      <vt:lpstr>Times New Roman</vt:lpstr>
      <vt:lpstr>Office Theme</vt:lpstr>
      <vt:lpstr>think-cell Slide</vt:lpstr>
      <vt:lpstr>Stratégie de gestion du changement</vt:lpstr>
      <vt:lpstr>À propos du présent document</vt:lpstr>
      <vt:lpstr>(nom du projet de modernisation)</vt:lpstr>
      <vt:lpstr>Gouvernance</vt:lpstr>
      <vt:lpstr>Structure proposée de l’équipe de gestion du changement</vt:lpstr>
      <vt:lpstr>Résultats des évaluations</vt:lpstr>
      <vt:lpstr>Répertoire des changements et évaluation des répercussions</vt:lpstr>
      <vt:lpstr>Carte des intervenants</vt:lpstr>
      <vt:lpstr>Évaluation de l’état de préparation au changement</vt:lpstr>
      <vt:lpstr>Outil d’évaluation de changement ADKAR</vt:lpstr>
      <vt:lpstr>Stratégie de gestion du changement proposée</vt:lpstr>
      <vt:lpstr>Cadre de communication proposé</vt:lpstr>
      <vt:lpstr>Cadre de mobilisation proposé</vt:lpstr>
      <vt:lpstr>Cadre de formation proposé</vt:lpstr>
      <vt:lpstr>Gestion de la résistance (à inclure au besoin)</vt:lpstr>
      <vt:lpstr>Indicateurs de rendement clés</vt:lpstr>
      <vt:lpstr>Merci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</dc:creator>
  <cp:lastModifiedBy>Alexandrine Menard</cp:lastModifiedBy>
  <cp:revision>316</cp:revision>
  <dcterms:created xsi:type="dcterms:W3CDTF">2018-01-23T15:59:12Z</dcterms:created>
  <dcterms:modified xsi:type="dcterms:W3CDTF">2020-07-22T16:42:36Z</dcterms:modified>
</cp:coreProperties>
</file>