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9" r:id="rId3"/>
  </p:sldMasterIdLst>
  <p:notesMasterIdLst>
    <p:notesMasterId r:id="rId21"/>
  </p:notesMasterIdLst>
  <p:sldIdLst>
    <p:sldId id="256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68" r:id="rId16"/>
    <p:sldId id="269" r:id="rId17"/>
    <p:sldId id="257" r:id="rId18"/>
    <p:sldId id="267" r:id="rId19"/>
    <p:sldId id="266" r:id="rId2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96"/>
    <a:srgbClr val="B7B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9" autoAdjust="0"/>
    <p:restoredTop sz="80795" autoAdjust="0"/>
  </p:normalViewPr>
  <p:slideViewPr>
    <p:cSldViewPr snapToGrid="0">
      <p:cViewPr>
        <p:scale>
          <a:sx n="57" d="100"/>
          <a:sy n="57" d="100"/>
        </p:scale>
        <p:origin x="67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FD40F-B454-4AD6-8259-407F609BF240}" type="datetimeFigureOut">
              <a:rPr lang="en-CA" smtClean="0"/>
              <a:t>2020-03-13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F0FCA-BBC1-4912-873A-100A6D11AD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118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an exciting time to be at the intersection of government and technology.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the first time, there are five generations in the workplace – all with different backgrounds and expectations about collaboration tools.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where does Microsoft Teams come in?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Microsoft Teams is a hub for teamwork, which brings together everything a team needs: chat and threaded conversations,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meetings with screen and file sharing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content collaboration with the power of Office 365 applications, and the ability to integrate and manage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applications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our operations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rely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7F3CD4-DD8A-40CC-B614-19C92594B3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9035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Teams can help you…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Transform workplace collaboration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Teams brings everything together into a shared workspace where you can chat, meet, create, and make decisions as a team. All your content is organized by team or project, so you are able to stay organized and in the flow of your work,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your files are backed to the Cloud by OneDrive and SharePoint.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Teams also allows you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read and edit Office documents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right within the context of the project or conversation at hand.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Streamline departmental processes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Simplify your workflows by plugging apps and services you already use, INTO Teams. With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Teams you can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dd your favorite applications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websites as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channel tabs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fast access and easy referencing. Assign tasks and track deadlines using the integrated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Planner app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helps you organize and track your work visually.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Connect everyone on a single platform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Teams is just as important and effective a tool for a Chief Information Officer or Director, as it is for an Administrative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Assistant,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anyone in between. Teams allows us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connect everyone -within the department, across Government of Canada departments, and extended external collaborators, on a single platform backed by the Active Directory.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enterprise grade security &amp; compliance </a:t>
            </a:r>
          </a:p>
          <a:p>
            <a:pPr lvl="0"/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 part of Microsoft 365, Teams provides us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security, compliance, and control we need to operate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effectively and in alignment with our governance policies surrounding Information Management.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7F3CD4-DD8A-40CC-B614-19C92594B3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7759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28C9C-53D1-4D86-BF8E-B98D86A92999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050C0-259C-4EF6-AAA8-3CA16D5A5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4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67406-9E71-4D52-BDFA-52A8D7A619EF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0069-4EB1-4BC5-B8EE-2732C6A68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4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D0861-FD06-437F-86C1-596EA7828A17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ACDB0-91A2-4BD8-A392-FB6C8D1C2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20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sz="1800"/>
          </a:p>
        </p:txBody>
      </p:sp>
      <p:pic>
        <p:nvPicPr>
          <p:cNvPr id="6" name="Picture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1" y="3232150"/>
            <a:ext cx="5103283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582085" y="6276975"/>
            <a:ext cx="11000316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10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84" y="544514"/>
            <a:ext cx="11006667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\\prod.prv\shared\NCR\CMO\CMB_NEW\0400-Comms Svcs\480 - Publishing and Production\!Flag Signatures\Canada Wordmark\Colour\Canada_Colou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0734" y="6356350"/>
            <a:ext cx="148801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1" y="249239"/>
            <a:ext cx="3071284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6259061" y="753534"/>
            <a:ext cx="5323339" cy="5436540"/>
          </a:xfrm>
        </p:spPr>
        <p:txBody>
          <a:bodyPr/>
          <a:lstStyle>
            <a:lvl1pPr marL="0" indent="0">
              <a:buNone/>
              <a:defRPr>
                <a:latin typeface="Century Gothic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626" y="753535"/>
            <a:ext cx="5056533" cy="2376252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rgbClr val="064163"/>
                </a:solidFill>
                <a:latin typeface="Century Gothic" pitchFamily="34" charset="0"/>
                <a:cs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625" y="3336749"/>
            <a:ext cx="5056535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baseline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C3107-4FCD-490A-8BAC-ADE25FB809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065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aple_lea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934" y="2697164"/>
            <a:ext cx="4282017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49818" y="6276975"/>
            <a:ext cx="10932583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0" i="0">
                <a:solidFill>
                  <a:srgbClr val="064163"/>
                </a:solidFill>
                <a:latin typeface="Century Gothic" pitchFamily="34" charset="0"/>
                <a:cs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64163"/>
              </a:buClr>
              <a:buFont typeface="Arial"/>
              <a:buChar char="•"/>
              <a:defRPr sz="26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1pPr>
            <a:lvl2pPr marL="742950" indent="-285750">
              <a:buClr>
                <a:srgbClr val="064163"/>
              </a:buClr>
              <a:buFont typeface="Arial"/>
              <a:buChar char="•"/>
              <a:defRPr sz="24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2pPr>
            <a:lvl3pPr marL="1143000" indent="-228600">
              <a:buClr>
                <a:srgbClr val="064163"/>
              </a:buClr>
              <a:buFont typeface="Arial"/>
              <a:buChar char="•"/>
              <a:defRPr sz="22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3pPr>
            <a:lvl4pPr marL="1600200" indent="-228600">
              <a:buClr>
                <a:srgbClr val="064163"/>
              </a:buClr>
              <a:buFont typeface="Arial"/>
              <a:buChar char="•"/>
              <a:defRPr sz="20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4pPr>
            <a:lvl5pPr marL="2057400" indent="-228600">
              <a:buClr>
                <a:srgbClr val="064163"/>
              </a:buClr>
              <a:buFont typeface="Arial"/>
              <a:buChar char="•"/>
              <a:defRPr sz="18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64901-126B-464C-8DD2-5D1F57D204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450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583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sz="1800"/>
          </a:p>
        </p:txBody>
      </p:sp>
      <p:pic>
        <p:nvPicPr>
          <p:cNvPr id="5" name="Picture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1" y="4424364"/>
            <a:ext cx="9743016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84" y="544514"/>
            <a:ext cx="11006667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\\prod.prv\shared\NCR\CMO\CMB_NEW\0400-Comms Svcs\480 - Publishing and Production\!Flag Signatures\Canada Wordmark\Colour\Canada_Colou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0734" y="6356350"/>
            <a:ext cx="148801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17" y="249239"/>
            <a:ext cx="307128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823" y="1941161"/>
            <a:ext cx="9482667" cy="2376252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rgbClr val="064163"/>
                </a:solidFill>
                <a:latin typeface="Century Gothic" pitchFamily="34" charset="0"/>
                <a:cs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822" y="4524375"/>
            <a:ext cx="9482668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80714-E08F-412E-8540-49ADAB3567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945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aple_lea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934" y="2697164"/>
            <a:ext cx="4282017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49818" y="6276975"/>
            <a:ext cx="10932583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064163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95959"/>
                </a:solidFill>
                <a:latin typeface="Century Gothic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6D67F-0C53-4CB7-8CD7-9413EF69EB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719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maple_lea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934" y="2697164"/>
            <a:ext cx="4282017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49818" y="6276975"/>
            <a:ext cx="10932583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6416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buClr>
                <a:srgbClr val="064163"/>
              </a:buClr>
              <a:defRPr sz="2800"/>
            </a:lvl1pPr>
            <a:lvl2pPr>
              <a:buClr>
                <a:srgbClr val="064163"/>
              </a:buClr>
              <a:defRPr sz="2400"/>
            </a:lvl2pPr>
            <a:lvl3pPr>
              <a:buClr>
                <a:srgbClr val="064163"/>
              </a:buClr>
              <a:defRPr sz="2000"/>
            </a:lvl3pPr>
            <a:lvl4pPr>
              <a:buClr>
                <a:srgbClr val="064163"/>
              </a:buClr>
              <a:defRPr sz="1800"/>
            </a:lvl4pPr>
            <a:lvl5pPr>
              <a:buClr>
                <a:srgbClr val="064163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buClr>
                <a:srgbClr val="064163"/>
              </a:buClr>
              <a:defRPr sz="2800"/>
            </a:lvl1pPr>
            <a:lvl2pPr>
              <a:buClr>
                <a:srgbClr val="064163"/>
              </a:buClr>
              <a:defRPr sz="2400"/>
            </a:lvl2pPr>
            <a:lvl3pPr>
              <a:buClr>
                <a:srgbClr val="064163"/>
              </a:buClr>
              <a:defRPr sz="2000"/>
            </a:lvl3pPr>
            <a:lvl4pPr>
              <a:buClr>
                <a:srgbClr val="064163"/>
              </a:buClr>
              <a:defRPr sz="1800"/>
            </a:lvl4pPr>
            <a:lvl5pPr>
              <a:buClr>
                <a:srgbClr val="064163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53A8F-23B5-47D7-8D59-D19CF9CBA6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149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maple_lea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934" y="2697164"/>
            <a:ext cx="4282017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563784" y="2805114"/>
            <a:ext cx="5628216" cy="3119437"/>
          </a:xfrm>
          <a:prstGeom prst="rect">
            <a:avLst/>
          </a:prstGeom>
          <a:solidFill>
            <a:srgbClr val="ECEC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sz="1800"/>
          </a:p>
        </p:txBody>
      </p:sp>
      <p:sp>
        <p:nvSpPr>
          <p:cNvPr id="7" name="Rectangle 6"/>
          <p:cNvSpPr/>
          <p:nvPr/>
        </p:nvSpPr>
        <p:spPr>
          <a:xfrm>
            <a:off x="12039600" y="2805114"/>
            <a:ext cx="152400" cy="3119437"/>
          </a:xfrm>
          <a:prstGeom prst="rect">
            <a:avLst/>
          </a:prstGeom>
          <a:solidFill>
            <a:srgbClr val="0641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649818" y="6276975"/>
            <a:ext cx="10932583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6416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buClr>
                <a:srgbClr val="064163"/>
              </a:buClr>
              <a:defRPr sz="2800"/>
            </a:lvl1pPr>
            <a:lvl2pPr>
              <a:buClr>
                <a:srgbClr val="064163"/>
              </a:buClr>
              <a:defRPr sz="2400"/>
            </a:lvl2pPr>
            <a:lvl3pPr>
              <a:buClr>
                <a:srgbClr val="064163"/>
              </a:buClr>
              <a:defRPr sz="2000"/>
            </a:lvl3pPr>
            <a:lvl4pPr>
              <a:buClr>
                <a:srgbClr val="064163"/>
              </a:buClr>
              <a:defRPr sz="1800"/>
            </a:lvl4pPr>
            <a:lvl5pPr>
              <a:buClr>
                <a:srgbClr val="064163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2"/>
          </p:nvPr>
        </p:nvSpPr>
        <p:spPr>
          <a:xfrm>
            <a:off x="6903591" y="3057770"/>
            <a:ext cx="4868659" cy="2668344"/>
          </a:xfrm>
        </p:spPr>
        <p:txBody>
          <a:bodyPr/>
          <a:lstStyle>
            <a:lvl1pPr marL="0" indent="0">
              <a:buNone/>
              <a:defRPr sz="1800" i="1">
                <a:solidFill>
                  <a:srgbClr val="595959"/>
                </a:solidFill>
              </a:defRPr>
            </a:lvl1pPr>
            <a:lvl2pPr>
              <a:defRPr sz="2400" i="1"/>
            </a:lvl2pPr>
            <a:lvl3pPr>
              <a:defRPr sz="2000" i="1"/>
            </a:lvl3pPr>
            <a:lvl4pPr>
              <a:defRPr sz="1800" i="1"/>
            </a:lvl4pPr>
            <a:lvl5pPr>
              <a:defRPr sz="1800" i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8836-8995-4154-9B34-7BB9C51F56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0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563785" y="1600201"/>
            <a:ext cx="5065183" cy="4525963"/>
          </a:xfrm>
          <a:prstGeom prst="rect">
            <a:avLst/>
          </a:prstGeom>
          <a:solidFill>
            <a:srgbClr val="ECEC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sz="1800">
              <a:solidFill>
                <a:srgbClr val="ECECEC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49818" y="6276975"/>
            <a:ext cx="10932583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417" y="5865814"/>
            <a:ext cx="5103283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6416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buClr>
                <a:srgbClr val="064163"/>
              </a:buClr>
              <a:defRPr sz="2800"/>
            </a:lvl1pPr>
            <a:lvl2pPr>
              <a:buClr>
                <a:srgbClr val="064163"/>
              </a:buClr>
              <a:defRPr sz="2400"/>
            </a:lvl2pPr>
            <a:lvl3pPr>
              <a:buClr>
                <a:srgbClr val="064163"/>
              </a:buClr>
              <a:defRPr sz="2000"/>
            </a:lvl3pPr>
            <a:lvl4pPr>
              <a:buClr>
                <a:srgbClr val="064163"/>
              </a:buClr>
              <a:defRPr sz="1800"/>
            </a:lvl4pPr>
            <a:lvl5pPr>
              <a:buClr>
                <a:srgbClr val="064163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2"/>
          </p:nvPr>
        </p:nvSpPr>
        <p:spPr>
          <a:xfrm>
            <a:off x="6890564" y="1944078"/>
            <a:ext cx="4738403" cy="3782036"/>
          </a:xfrm>
        </p:spPr>
        <p:txBody>
          <a:bodyPr/>
          <a:lstStyle>
            <a:lvl1pPr marL="0" indent="0">
              <a:buNone/>
              <a:defRPr sz="1800" i="1">
                <a:solidFill>
                  <a:srgbClr val="595959"/>
                </a:solidFill>
              </a:defRPr>
            </a:lvl1pPr>
            <a:lvl2pPr>
              <a:defRPr sz="2400" i="1"/>
            </a:lvl2pPr>
            <a:lvl3pPr>
              <a:defRPr sz="2000" i="1"/>
            </a:lvl3pPr>
            <a:lvl4pPr>
              <a:defRPr sz="1800" i="1"/>
            </a:lvl4pPr>
            <a:lvl5pPr>
              <a:defRPr sz="1800" i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FA406-3B45-4EEC-8D57-833B00E8DC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335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maple_lea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934" y="2697164"/>
            <a:ext cx="4282017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9601" y="3995738"/>
            <a:ext cx="11019367" cy="1928812"/>
          </a:xfrm>
          <a:prstGeom prst="rect">
            <a:avLst/>
          </a:prstGeom>
          <a:solidFill>
            <a:srgbClr val="ECEC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sz="1800">
              <a:solidFill>
                <a:srgbClr val="ECECEC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49818" y="6276975"/>
            <a:ext cx="10932583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085" y="5649914"/>
            <a:ext cx="10873316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6416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72800" cy="2157607"/>
          </a:xfrm>
        </p:spPr>
        <p:txBody>
          <a:bodyPr/>
          <a:lstStyle>
            <a:lvl1pPr>
              <a:buClr>
                <a:srgbClr val="064163"/>
              </a:buClr>
              <a:defRPr sz="2800"/>
            </a:lvl1pPr>
            <a:lvl2pPr>
              <a:buClr>
                <a:srgbClr val="064163"/>
              </a:buClr>
              <a:defRPr sz="2400"/>
            </a:lvl2pPr>
            <a:lvl3pPr>
              <a:buClr>
                <a:srgbClr val="064163"/>
              </a:buClr>
              <a:defRPr sz="2000"/>
            </a:lvl3pPr>
            <a:lvl4pPr>
              <a:buClr>
                <a:srgbClr val="064163"/>
              </a:buClr>
              <a:defRPr sz="1800"/>
            </a:lvl4pPr>
            <a:lvl5pPr>
              <a:buClr>
                <a:srgbClr val="064163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2"/>
          </p:nvPr>
        </p:nvSpPr>
        <p:spPr>
          <a:xfrm>
            <a:off x="807590" y="4140741"/>
            <a:ext cx="10821377" cy="1332960"/>
          </a:xfrm>
          <a:solidFill>
            <a:srgbClr val="ECECEC"/>
          </a:solidFill>
        </p:spPr>
        <p:txBody>
          <a:bodyPr/>
          <a:lstStyle>
            <a:lvl1pPr marL="0" indent="0">
              <a:buNone/>
              <a:defRPr sz="1800" i="1"/>
            </a:lvl1pPr>
            <a:lvl2pPr>
              <a:defRPr sz="2400" i="1"/>
            </a:lvl2pPr>
            <a:lvl3pPr>
              <a:defRPr sz="2000" i="1"/>
            </a:lvl3pPr>
            <a:lvl4pPr>
              <a:defRPr sz="1800" i="1"/>
            </a:lvl4pPr>
            <a:lvl5pPr>
              <a:defRPr sz="1800" i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C4DF5-883B-4A65-8B46-9E540DF9AC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61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6D14-FBAC-4DAF-98E7-EFAAADF6C881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D432E-A869-4706-B258-494F3B4FA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503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maple_lea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934" y="2697164"/>
            <a:ext cx="4282017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649818" y="6276975"/>
            <a:ext cx="10932583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6416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buClr>
                <a:srgbClr val="064163"/>
              </a:buClr>
              <a:defRPr sz="2400"/>
            </a:lvl1pPr>
            <a:lvl2pPr>
              <a:buClr>
                <a:srgbClr val="064163"/>
              </a:buClr>
              <a:defRPr sz="2000"/>
            </a:lvl2pPr>
            <a:lvl3pPr>
              <a:buClr>
                <a:srgbClr val="064163"/>
              </a:buClr>
              <a:defRPr sz="1800"/>
            </a:lvl3pPr>
            <a:lvl4pPr>
              <a:buClr>
                <a:srgbClr val="064163"/>
              </a:buClr>
              <a:defRPr sz="1600"/>
            </a:lvl4pPr>
            <a:lvl5pPr>
              <a:buClr>
                <a:srgbClr val="064163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buClr>
                <a:srgbClr val="064163"/>
              </a:buClr>
              <a:defRPr sz="2400"/>
            </a:lvl1pPr>
            <a:lvl2pPr>
              <a:buClr>
                <a:srgbClr val="064163"/>
              </a:buClr>
              <a:defRPr sz="2000"/>
            </a:lvl2pPr>
            <a:lvl3pPr>
              <a:buClr>
                <a:srgbClr val="064163"/>
              </a:buClr>
              <a:defRPr sz="1800"/>
            </a:lvl3pPr>
            <a:lvl4pPr>
              <a:buClr>
                <a:srgbClr val="064163"/>
              </a:buClr>
              <a:defRPr sz="1600"/>
            </a:lvl4pPr>
            <a:lvl5pPr>
              <a:buClr>
                <a:srgbClr val="064163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E9D79-076E-416E-9410-3CB6CB5068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603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maple_lea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934" y="2697164"/>
            <a:ext cx="4282017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649818" y="6276975"/>
            <a:ext cx="10932583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6416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D546A-A0FF-499D-911F-30B517E93D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918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maple_lea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934" y="2697164"/>
            <a:ext cx="4282017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649818" y="6276975"/>
            <a:ext cx="10932583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86CB7-7152-4286-B0C7-12D4E4020A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9496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maple_lea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934" y="2697164"/>
            <a:ext cx="4282017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49818" y="6276975"/>
            <a:ext cx="10932583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0">
                <a:solidFill>
                  <a:srgbClr val="06416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buClr>
                <a:srgbClr val="064163"/>
              </a:buClr>
              <a:defRPr sz="2600"/>
            </a:lvl1pPr>
            <a:lvl2pPr>
              <a:buClr>
                <a:srgbClr val="064163"/>
              </a:buClr>
              <a:defRPr sz="2400"/>
            </a:lvl2pPr>
            <a:lvl3pPr>
              <a:buClr>
                <a:srgbClr val="064163"/>
              </a:buClr>
              <a:defRPr sz="2200"/>
            </a:lvl3pPr>
            <a:lvl4pPr>
              <a:buClr>
                <a:srgbClr val="064163"/>
              </a:buClr>
              <a:defRPr sz="2000"/>
            </a:lvl4pPr>
            <a:lvl5pPr>
              <a:buClr>
                <a:srgbClr val="064163"/>
              </a:buCl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D1491-A96A-43E7-8585-D165E9A222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726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49818" y="6276975"/>
            <a:ext cx="10932583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0">
                <a:solidFill>
                  <a:srgbClr val="59595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595959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59595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C6CF7-5569-468D-8D3C-C60F991FC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267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49818" y="6276975"/>
            <a:ext cx="10932583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6416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064163"/>
              </a:buClr>
              <a:defRPr/>
            </a:lvl1pPr>
            <a:lvl2pPr>
              <a:buClr>
                <a:srgbClr val="064163"/>
              </a:buClr>
              <a:defRPr/>
            </a:lvl2pPr>
            <a:lvl3pPr>
              <a:buClr>
                <a:srgbClr val="064163"/>
              </a:buClr>
              <a:defRPr/>
            </a:lvl3pPr>
            <a:lvl4pPr>
              <a:buClr>
                <a:srgbClr val="064163"/>
              </a:buClr>
              <a:defRPr/>
            </a:lvl4pPr>
            <a:lvl5pPr>
              <a:buClr>
                <a:srgbClr val="064163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C611F-287F-45B3-9671-42F9DAE702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991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49818" y="6276975"/>
            <a:ext cx="10932583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6416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8D4E0-6561-4941-A2C9-EEDF0CDED6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1846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maple_lea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934" y="2697164"/>
            <a:ext cx="4282017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649818" y="6276975"/>
            <a:ext cx="10932583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6416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buClr>
                <a:srgbClr val="064163"/>
              </a:buClr>
              <a:defRPr sz="2400"/>
            </a:lvl1pPr>
            <a:lvl2pPr>
              <a:buClr>
                <a:srgbClr val="064163"/>
              </a:buClr>
              <a:defRPr sz="2000"/>
            </a:lvl2pPr>
            <a:lvl3pPr>
              <a:buClr>
                <a:srgbClr val="064163"/>
              </a:buClr>
              <a:defRPr sz="1800"/>
            </a:lvl3pPr>
            <a:lvl4pPr>
              <a:buClr>
                <a:srgbClr val="064163"/>
              </a:buClr>
              <a:defRPr sz="1600"/>
            </a:lvl4pPr>
            <a:lvl5pPr>
              <a:buClr>
                <a:srgbClr val="064163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buClr>
                <a:srgbClr val="064163"/>
              </a:buClr>
              <a:defRPr sz="2400"/>
            </a:lvl1pPr>
            <a:lvl2pPr>
              <a:buClr>
                <a:srgbClr val="064163"/>
              </a:buClr>
              <a:defRPr sz="2000"/>
            </a:lvl2pPr>
            <a:lvl3pPr>
              <a:buClr>
                <a:srgbClr val="064163"/>
              </a:buClr>
              <a:defRPr sz="1800"/>
            </a:lvl3pPr>
            <a:lvl4pPr>
              <a:buClr>
                <a:srgbClr val="064163"/>
              </a:buClr>
              <a:defRPr sz="1600"/>
            </a:lvl4pPr>
            <a:lvl5pPr>
              <a:buClr>
                <a:srgbClr val="064163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8339D-E448-4FA7-B6CC-354C681068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4906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maple_lea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934" y="2697164"/>
            <a:ext cx="4282017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val="34546282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316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47F85-9ED1-4A76-A8F0-130B8D0753EB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4A714-0C5C-47E9-8150-227256A60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373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6CC6A-7912-4DAD-97F6-20956477CF45}" type="datetime1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050C0-259C-4EF6-AAA8-3CA16D5A5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994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804AD-FFC5-46C9-82DD-0B61ECF9A3FE}" type="datetime1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D432E-A869-4706-B258-494F3B4FA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826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5CCE-C476-4658-859F-EFB824B22B6E}" type="datetime1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4A714-0C5C-47E9-8150-227256A60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2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B2356-E0BE-4137-8D6B-B7C7C6A6B596}" type="datetime1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8D8F1-B937-4521-A46B-184C2021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605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6C339-BB69-40AE-BB68-D20619D4E32A}" type="datetime1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693D-3BED-4AA4-A26F-15400BA82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526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211BE-BA0B-4862-819E-57E6003C11D3}" type="datetime1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F6A31-1BE0-4A0A-85A3-482E27D9C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405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68107-9C8E-485D-8F09-8343D7127995}" type="datetime1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75ADA-1455-40D5-AAE1-962943DE1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859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3B3F6-0E07-43E7-B5B4-CE4AB827588D}" type="datetime1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04A2-7868-40F9-8821-375D9D9C7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716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AF3B7-3809-43AC-A054-287CC2F6F9CE}" type="datetime1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AD1D8-11A1-46B7-8338-9E582C69B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369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79BB7-26F1-4ED4-94AE-F1895221F3DC}" type="datetime1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0069-4EB1-4BC5-B8EE-2732C6A68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1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85BF7-99C9-44C2-A15F-BAFF569E352E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8D8F1-B937-4521-A46B-184C2021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946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87573-4A75-4538-AC1C-E68ED3116872}" type="datetime1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ACDB0-91A2-4BD8-A392-FB6C8D1C2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5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D5348-4622-4047-B1D4-2357252951F6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693D-3BED-4AA4-A26F-15400BA82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4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65F79-0B57-444A-AD67-9A7EB98BB891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F6A31-1BE0-4A0A-85A3-482E27D9C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7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F76EA-A277-4AE5-8CA5-507AE9EE06C8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75ADA-1455-40D5-AAE1-962943DE1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4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8E0D5-26D9-42D0-8892-1D0DDD840B7B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04A2-7868-40F9-8821-375D9D9C7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3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CF1EF-8B87-4AC4-9B57-0B240649F940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AD1D8-11A1-46B7-8338-9E582C69B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7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3.jpe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05CF99-8CC6-4447-9DB6-CF1D30F03C6A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353685-60E8-4192-9562-5F59C5A86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maple_leaf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934" y="2697164"/>
            <a:ext cx="4282017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436689"/>
            <a:ext cx="10972800" cy="46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1" y="6356351"/>
            <a:ext cx="131021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4D7D9AA0-B5BC-44A9-90EE-BB884D23CC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0" name="Picture 11" descr="wordmark-col.jpg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518" y="6340475"/>
            <a:ext cx="157056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333376"/>
            <a:ext cx="36576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505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lang="en-US" sz="3600" kern="1200" dirty="0">
          <a:solidFill>
            <a:srgbClr val="064163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64163"/>
          </a:solidFill>
          <a:latin typeface="Century Gothic" charset="0"/>
          <a:ea typeface="ヒラギノ角ゴ Pro W3" pitchFamily="126" charset="-128"/>
          <a:cs typeface="Century Gothic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64163"/>
          </a:solidFill>
          <a:latin typeface="Century Gothic" charset="0"/>
          <a:ea typeface="ヒラギノ角ゴ Pro W3" pitchFamily="126" charset="-128"/>
          <a:cs typeface="Century Gothic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64163"/>
          </a:solidFill>
          <a:latin typeface="Century Gothic" charset="0"/>
          <a:ea typeface="ヒラギノ角ゴ Pro W3" pitchFamily="126" charset="-128"/>
          <a:cs typeface="Century Gothic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64163"/>
          </a:solidFill>
          <a:latin typeface="Century Gothic" charset="0"/>
          <a:ea typeface="ヒラギノ角ゴ Pro W3" pitchFamily="126" charset="-128"/>
          <a:cs typeface="Century 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Gill Sans Light" pitchFamily="126" charset="0"/>
          <a:ea typeface="ヒラギノ角ゴ Pro W3" pitchFamily="12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Gill Sans Light" pitchFamily="126" charset="0"/>
          <a:ea typeface="ヒラギノ角ゴ Pro W3" pitchFamily="12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Gill Sans Light" pitchFamily="126" charset="0"/>
          <a:ea typeface="ヒラギノ角ゴ Pro W3" pitchFamily="12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Gill Sans Light" pitchFamily="126" charset="0"/>
          <a:ea typeface="ヒラギノ角ゴ Pro W3" pitchFamily="12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64163"/>
        </a:buClr>
        <a:buFont typeface="Arial" panose="020B0604020202020204" pitchFamily="34" charset="0"/>
        <a:buChar char="•"/>
        <a:defRPr lang="en-CA" sz="2600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64163"/>
        </a:buClr>
        <a:buFont typeface="Arial" panose="020B0604020202020204" pitchFamily="34" charset="0"/>
        <a:buChar char="•"/>
        <a:defRPr lang="en-CA" sz="2400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64163"/>
        </a:buClr>
        <a:buFont typeface="Arial" panose="020B0604020202020204" pitchFamily="34" charset="0"/>
        <a:buChar char="•"/>
        <a:defRPr lang="en-CA" sz="2200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64163"/>
        </a:buClr>
        <a:buFont typeface="Arial" panose="020B0604020202020204" pitchFamily="34" charset="0"/>
        <a:buChar char="•"/>
        <a:defRPr lang="en-CA" sz="2000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64163"/>
        </a:buClr>
        <a:buFont typeface="Arial" panose="020B0604020202020204" pitchFamily="34" charset="0"/>
        <a:buChar char="•"/>
        <a:defRPr lang="en-US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05FD13-CE92-4E6C-86B7-392FE4B3B301}" type="datetime1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353685-60E8-4192-9562-5F59C5A86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6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mailto:DFO.IMTS.DWS-SEN.GIST.MPO@dfo-mpo.gc.ca" TargetMode="External"/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e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e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mailto:DFO.IMTS.DWS-SEN.GIST.MPO@dfo-mpo.gc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mailto:firstname.lastname@dfo-mpo.gc.ca" TargetMode="Externa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942702" y="1456660"/>
            <a:ext cx="10816045" cy="5280852"/>
          </a:xfrm>
        </p:spPr>
        <p:txBody>
          <a:bodyPr anchor="t"/>
          <a:lstStyle/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en-US" altLang="en-US" sz="4000" dirty="0" smtClean="0"/>
              <a:t>Today’s training will begin shortly!</a:t>
            </a:r>
            <a:endParaRPr lang="en-US" altLang="en-US" sz="1200" dirty="0"/>
          </a:p>
          <a:p>
            <a:pPr algn="l"/>
            <a:r>
              <a:rPr lang="en-US" altLang="en-US" sz="2800" u="sng" dirty="0" smtClean="0"/>
              <a:t>Housekeeping:</a:t>
            </a:r>
          </a:p>
          <a:p>
            <a:pPr marL="514350" indent="-514350" algn="l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sz="2800" dirty="0" smtClean="0"/>
              <a:t>This session will be recorded and available for playback</a:t>
            </a:r>
          </a:p>
          <a:p>
            <a:pPr marL="514350" indent="-514350" algn="l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sz="2800" dirty="0" smtClean="0"/>
              <a:t>To mute/unmute your line</a:t>
            </a:r>
          </a:p>
          <a:p>
            <a:pPr marL="514350" indent="-514350" algn="l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sz="2800" dirty="0" smtClean="0"/>
              <a:t>To ask </a:t>
            </a:r>
            <a:r>
              <a:rPr lang="en-US" altLang="en-US" sz="2800" smtClean="0"/>
              <a:t>a question</a:t>
            </a:r>
            <a:endParaRPr lang="en-US" altLang="en-US" sz="28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altLang="en-US" sz="2800" dirty="0" smtClean="0"/>
              <a:t>If you would prefer to dial-in to the </a:t>
            </a:r>
          </a:p>
          <a:p>
            <a:pPr algn="l"/>
            <a:r>
              <a:rPr lang="en-US" altLang="en-US" sz="2800" dirty="0" smtClean="0"/>
              <a:t>      meeting, please mute your computer </a:t>
            </a:r>
          </a:p>
          <a:p>
            <a:pPr algn="l"/>
            <a:r>
              <a:rPr lang="en-US" altLang="en-US" sz="2800" dirty="0"/>
              <a:t> </a:t>
            </a:r>
            <a:r>
              <a:rPr lang="en-US" altLang="en-US" sz="2800" dirty="0" smtClean="0"/>
              <a:t>     and follow these steps to get the call</a:t>
            </a:r>
          </a:p>
          <a:p>
            <a:pPr algn="l"/>
            <a:r>
              <a:rPr lang="en-US" altLang="en-US" sz="2800" dirty="0"/>
              <a:t> </a:t>
            </a:r>
            <a:r>
              <a:rPr lang="en-US" altLang="en-US" sz="2800" dirty="0" smtClean="0"/>
              <a:t>     in information:</a:t>
            </a:r>
          </a:p>
        </p:txBody>
      </p:sp>
      <p:pic>
        <p:nvPicPr>
          <p:cNvPr id="2052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8215" y="0"/>
            <a:ext cx="6900532" cy="765544"/>
          </a:xfrm>
        </p:spPr>
        <p:txBody>
          <a:bodyPr rtlCol="0" anchor="ctr">
            <a:normAutofit fontScale="90000"/>
          </a:bodyPr>
          <a:lstStyle/>
          <a:p>
            <a:pPr algn="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3200" b="1" dirty="0" smtClean="0"/>
              <a:t>Microsoft Teams Instructor Led Training</a:t>
            </a:r>
            <a:endParaRPr lang="en-US" sz="3200" dirty="0"/>
          </a:p>
        </p:txBody>
      </p:sp>
      <p:grpSp>
        <p:nvGrpSpPr>
          <p:cNvPr id="8" name="Group 7"/>
          <p:cNvGrpSpPr/>
          <p:nvPr/>
        </p:nvGrpSpPr>
        <p:grpSpPr>
          <a:xfrm>
            <a:off x="5426767" y="3298190"/>
            <a:ext cx="2170708" cy="508884"/>
            <a:chOff x="5426767" y="3323590"/>
            <a:chExt cx="2170708" cy="50888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031" t="45456" r="24212" b="46521"/>
            <a:stretch/>
          </p:blipFill>
          <p:spPr>
            <a:xfrm>
              <a:off x="5426767" y="3323590"/>
              <a:ext cx="2170708" cy="508884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5887367" y="3379296"/>
              <a:ext cx="391187" cy="376517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332446" y="3960395"/>
            <a:ext cx="2179675" cy="489097"/>
            <a:chOff x="4332446" y="3909134"/>
            <a:chExt cx="2179675" cy="48909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51" t="54106" r="32115" b="38184"/>
            <a:stretch/>
          </p:blipFill>
          <p:spPr>
            <a:xfrm>
              <a:off x="4332446" y="3909134"/>
              <a:ext cx="2179675" cy="489097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6029987" y="3965423"/>
              <a:ext cx="409932" cy="376517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54" t="68218" r="27645" b="-1451"/>
          <a:stretch/>
        </p:blipFill>
        <p:spPr>
          <a:xfrm>
            <a:off x="7217331" y="4128817"/>
            <a:ext cx="1498453" cy="272918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217331" y="6377512"/>
            <a:ext cx="312554" cy="360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7241187" y="4593357"/>
            <a:ext cx="1466645" cy="39211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6857937" y="636161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1.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69865" y="461764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2.</a:t>
            </a:r>
            <a:endParaRPr lang="en-C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 txBox="1">
            <a:spLocks/>
          </p:cNvSpPr>
          <p:nvPr/>
        </p:nvSpPr>
        <p:spPr>
          <a:xfrm>
            <a:off x="6399213" y="2840038"/>
            <a:ext cx="5630862" cy="29892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6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 a method to receive your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Sign in code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Via Text to your mobile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Via email</a:t>
            </a:r>
          </a:p>
        </p:txBody>
      </p:sp>
      <p:pic>
        <p:nvPicPr>
          <p:cNvPr id="10243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7D432E-A869-4706-B258-494F3B4FAB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866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6"/>
          <p:cNvSpPr txBox="1">
            <a:spLocks/>
          </p:cNvSpPr>
          <p:nvPr/>
        </p:nvSpPr>
        <p:spPr bwMode="auto">
          <a:xfrm>
            <a:off x="720908" y="3516650"/>
            <a:ext cx="6489700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Step 7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Enter your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Sign in code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to verify your account and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Sign in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8188325" y="3495675"/>
            <a:ext cx="152400" cy="1174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268" name="Group 15"/>
          <p:cNvGrpSpPr>
            <a:grpSpLocks/>
          </p:cNvGrpSpPr>
          <p:nvPr/>
        </p:nvGrpSpPr>
        <p:grpSpPr bwMode="auto">
          <a:xfrm>
            <a:off x="7240588" y="1271588"/>
            <a:ext cx="3714750" cy="2681287"/>
            <a:chOff x="8154454" y="1030288"/>
            <a:chExt cx="3714750" cy="2680723"/>
          </a:xfrm>
        </p:grpSpPr>
        <p:pic>
          <p:nvPicPr>
            <p:cNvPr id="11275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65"/>
            <a:stretch>
              <a:fillRect/>
            </a:stretch>
          </p:blipFill>
          <p:spPr bwMode="auto">
            <a:xfrm>
              <a:off x="8154454" y="1030288"/>
              <a:ext cx="3714750" cy="2680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9886416" y="2390489"/>
              <a:ext cx="344488" cy="142845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667341" y="2390489"/>
              <a:ext cx="179388" cy="142845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940266" y="1798476"/>
              <a:ext cx="344488" cy="138083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718016" y="1792128"/>
              <a:ext cx="179388" cy="1444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269" name="Group 16"/>
          <p:cNvGrpSpPr>
            <a:grpSpLocks/>
          </p:cNvGrpSpPr>
          <p:nvPr/>
        </p:nvGrpSpPr>
        <p:grpSpPr bwMode="auto">
          <a:xfrm>
            <a:off x="7240588" y="3910013"/>
            <a:ext cx="3714750" cy="2901950"/>
            <a:chOff x="8154455" y="3711011"/>
            <a:chExt cx="3714750" cy="2901924"/>
          </a:xfrm>
        </p:grpSpPr>
        <p:pic>
          <p:nvPicPr>
            <p:cNvPr id="11271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022"/>
            <a:stretch>
              <a:fillRect/>
            </a:stretch>
          </p:blipFill>
          <p:spPr bwMode="auto">
            <a:xfrm>
              <a:off x="8154455" y="3711011"/>
              <a:ext cx="3714750" cy="2901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>
              <a:off x="8530692" y="4538091"/>
              <a:ext cx="179388" cy="142874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752942" y="4538091"/>
              <a:ext cx="357188" cy="142874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0765892" y="5147685"/>
              <a:ext cx="96838" cy="12541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1270" name="Picture 12" descr="header_cropp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7D432E-A869-4706-B258-494F3B4FAB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459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192338" y="1963113"/>
            <a:ext cx="7807325" cy="1325562"/>
          </a:xfrm>
        </p:spPr>
        <p:txBody>
          <a:bodyPr/>
          <a:lstStyle/>
          <a:p>
            <a:pPr algn="ctr"/>
            <a:r>
              <a:rPr lang="en-US" altLang="en-US" b="1" dirty="0" smtClean="0"/>
              <a:t>Congratulations!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381250" y="2794000"/>
            <a:ext cx="7429500" cy="2398713"/>
          </a:xfrm>
        </p:spPr>
        <p:txBody>
          <a:bodyPr anchor="ctr"/>
          <a:lstStyle/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dirty="0" smtClean="0"/>
              <a:t>You should now have access to Microsoft Teams.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dirty="0" smtClean="0"/>
              <a:t>Start exploring!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19488" y="4775200"/>
            <a:ext cx="5400675" cy="1614488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Join us in the next learning module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Navigating Teams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questions or feedback please contact </a:t>
            </a:r>
            <a:r>
              <a:rPr kumimoji="0" lang="en-CA" sz="21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DFO.IMTS.DWS-SEN.GIST.MPO@dfo-mpo.gc.ca</a:t>
            </a: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293" name="Picture 12" descr="header_crop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7D432E-A869-4706-B258-494F3B4FAB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5187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607610" y="1031948"/>
            <a:ext cx="10972800" cy="985837"/>
          </a:xfrm>
        </p:spPr>
        <p:txBody>
          <a:bodyPr/>
          <a:lstStyle/>
          <a:p>
            <a:pPr eaLnBrk="1" hangingPunct="1"/>
            <a:r>
              <a:rPr lang="en-CA" altLang="en-US" sz="3200" u="sng" dirty="0" smtClean="0">
                <a:latin typeface="Calibri" panose="020F0502020204030204" pitchFamily="34" charset="0"/>
                <a:ea typeface="ヒラギノ角ゴ Pro W3"/>
                <a:cs typeface="Calibri" panose="020F0502020204030204" pitchFamily="34" charset="0"/>
              </a:rPr>
              <a:t>Introducing Microsoft Teams</a:t>
            </a:r>
            <a:endParaRPr lang="en-CA" altLang="en-US" sz="3200" u="sng" dirty="0">
              <a:latin typeface="Calibri" panose="020F0502020204030204" pitchFamily="34" charset="0"/>
              <a:ea typeface="ヒラギノ角ゴ Pro W3"/>
              <a:cs typeface="Calibri" panose="020F0502020204030204" pitchFamily="34" charset="0"/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607610" y="2232020"/>
            <a:ext cx="5238750" cy="946900"/>
          </a:xfrm>
        </p:spPr>
        <p:txBody>
          <a:bodyPr/>
          <a:lstStyle/>
          <a:p>
            <a:pPr marL="0" lvl="0" indent="0" defTabSz="914367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None/>
              <a:defRPr/>
            </a:pPr>
            <a:r>
              <a:rPr lang="en-US" sz="2400" spc="-150" dirty="0">
                <a:ln w="3175">
                  <a:noFill/>
                </a:ln>
                <a:solidFill>
                  <a:srgbClr val="5558A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Microsoft Teams</a:t>
            </a:r>
            <a:br>
              <a:rPr lang="en-US" sz="2400" spc="-150" dirty="0">
                <a:ln w="3175">
                  <a:noFill/>
                </a:ln>
                <a:solidFill>
                  <a:srgbClr val="5558A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n w="3175">
                  <a:noFill/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hub for teamwork in Microsoft 365</a:t>
            </a:r>
          </a:p>
          <a:p>
            <a:pPr marL="0" indent="0" eaLnBrk="1" hangingPunct="1">
              <a:buNone/>
            </a:pPr>
            <a:endParaRPr altLang="en-US" sz="1800" dirty="0">
              <a:latin typeface="Calibri" panose="020F0502020204030204" pitchFamily="34" charset="0"/>
              <a:ea typeface="ヒラギノ角ゴ Pro W3"/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endParaRPr altLang="en-US" sz="1800" dirty="0">
              <a:latin typeface="Calibri" panose="020F0502020204030204" pitchFamily="34" charset="0"/>
              <a:ea typeface="ヒラギノ角ゴ Pro W3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0275" y="1729872"/>
            <a:ext cx="5572125" cy="4524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0291" y="2019576"/>
            <a:ext cx="5233466" cy="3599828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613158" y="3180063"/>
            <a:ext cx="514676" cy="514676"/>
            <a:chOff x="1919818" y="2527249"/>
            <a:chExt cx="514676" cy="51467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754997C-C315-44C7-943E-6D842ED6595C}"/>
                </a:ext>
              </a:extLst>
            </p:cNvPr>
            <p:cNvSpPr/>
            <p:nvPr/>
          </p:nvSpPr>
          <p:spPr bwMode="auto">
            <a:xfrm>
              <a:off x="1919818" y="2527249"/>
              <a:ext cx="514676" cy="514676"/>
            </a:xfrm>
            <a:prstGeom prst="ellipse">
              <a:avLst/>
            </a:prstGeom>
            <a:solidFill>
              <a:schemeClr val="bg1"/>
            </a:solidFill>
            <a:ln w="10795" cap="flat" cmpd="sng" algn="ctr">
              <a:noFill/>
              <a:prstDash val="solid"/>
            </a:ln>
            <a:effectLst>
              <a:outerShdw blurRad="1905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02" tIns="146243" rIns="182802" bIns="14624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31935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67" b="0" i="0" u="none" strike="noStrike" kern="1200" cap="none" spc="-147" normalizeH="0" baseline="0" noProof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E8FFE2-518C-4E0D-9F45-21FFDFF23E3C}"/>
                </a:ext>
              </a:extLst>
            </p:cNvPr>
            <p:cNvGrpSpPr/>
            <p:nvPr/>
          </p:nvGrpSpPr>
          <p:grpSpPr>
            <a:xfrm>
              <a:off x="2038515" y="2637412"/>
              <a:ext cx="277283" cy="294350"/>
              <a:chOff x="3758433" y="3476625"/>
              <a:chExt cx="565917" cy="600750"/>
            </a:xfrm>
          </p:grpSpPr>
          <p:sp>
            <p:nvSpPr>
              <p:cNvPr id="16" name="Freeform 5">
                <a:extLst>
                  <a:ext uri="{FF2B5EF4-FFF2-40B4-BE49-F238E27FC236}">
                    <a16:creationId xmlns:a16="http://schemas.microsoft.com/office/drawing/2014/main" id="{26965270-C69B-47EF-AD33-3E7B0C40B4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8433" y="3748089"/>
                <a:ext cx="429389" cy="329286"/>
              </a:xfrm>
              <a:custGeom>
                <a:avLst/>
                <a:gdLst>
                  <a:gd name="T0" fmla="*/ 0 w 61"/>
                  <a:gd name="T1" fmla="*/ 38 h 47"/>
                  <a:gd name="T2" fmla="*/ 0 w 61"/>
                  <a:gd name="T3" fmla="*/ 38 h 47"/>
                  <a:gd name="T4" fmla="*/ 11 w 61"/>
                  <a:gd name="T5" fmla="*/ 38 h 47"/>
                  <a:gd name="T6" fmla="*/ 11 w 61"/>
                  <a:gd name="T7" fmla="*/ 47 h 47"/>
                  <a:gd name="T8" fmla="*/ 16 w 61"/>
                  <a:gd name="T9" fmla="*/ 42 h 47"/>
                  <a:gd name="T10" fmla="*/ 20 w 61"/>
                  <a:gd name="T11" fmla="*/ 38 h 47"/>
                  <a:gd name="T12" fmla="*/ 61 w 61"/>
                  <a:gd name="T13" fmla="*/ 38 h 47"/>
                  <a:gd name="T14" fmla="*/ 61 w 61"/>
                  <a:gd name="T15" fmla="*/ 0 h 47"/>
                  <a:gd name="T16" fmla="*/ 0 w 61"/>
                  <a:gd name="T17" fmla="*/ 0 h 47"/>
                  <a:gd name="T18" fmla="*/ 0 w 61"/>
                  <a:gd name="T19" fmla="*/ 38 h 47"/>
                  <a:gd name="T20" fmla="*/ 0 w 61"/>
                  <a:gd name="T21" fmla="*/ 38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47">
                    <a:moveTo>
                      <a:pt x="0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11" y="47"/>
                      <a:pt x="11" y="47"/>
                      <a:pt x="11" y="47"/>
                    </a:cubicBezTo>
                    <a:cubicBezTo>
                      <a:pt x="13" y="45"/>
                      <a:pt x="14" y="44"/>
                      <a:pt x="16" y="42"/>
                    </a:cubicBezTo>
                    <a:cubicBezTo>
                      <a:pt x="17" y="41"/>
                      <a:pt x="18" y="39"/>
                      <a:pt x="20" y="38"/>
                    </a:cubicBezTo>
                    <a:cubicBezTo>
                      <a:pt x="61" y="38"/>
                      <a:pt x="61" y="38"/>
                      <a:pt x="61" y="38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lose/>
                  </a:path>
                </a:pathLst>
              </a:custGeom>
              <a:solidFill>
                <a:srgbClr val="C1C1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7" name="Freeform 6">
                <a:extLst>
                  <a:ext uri="{FF2B5EF4-FFF2-40B4-BE49-F238E27FC236}">
                    <a16:creationId xmlns:a16="http://schemas.microsoft.com/office/drawing/2014/main" id="{2FCBE7F8-2CD2-49CE-A1E0-ED54C1A2CCC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43350" y="3476625"/>
                <a:ext cx="381000" cy="490538"/>
              </a:xfrm>
              <a:custGeom>
                <a:avLst/>
                <a:gdLst>
                  <a:gd name="T0" fmla="*/ 21 w 240"/>
                  <a:gd name="T1" fmla="*/ 288 h 309"/>
                  <a:gd name="T2" fmla="*/ 21 w 240"/>
                  <a:gd name="T3" fmla="*/ 21 h 309"/>
                  <a:gd name="T4" fmla="*/ 117 w 240"/>
                  <a:gd name="T5" fmla="*/ 21 h 309"/>
                  <a:gd name="T6" fmla="*/ 117 w 240"/>
                  <a:gd name="T7" fmla="*/ 107 h 309"/>
                  <a:gd name="T8" fmla="*/ 219 w 240"/>
                  <a:gd name="T9" fmla="*/ 107 h 309"/>
                  <a:gd name="T10" fmla="*/ 219 w 240"/>
                  <a:gd name="T11" fmla="*/ 288 h 309"/>
                  <a:gd name="T12" fmla="*/ 21 w 240"/>
                  <a:gd name="T13" fmla="*/ 288 h 309"/>
                  <a:gd name="T14" fmla="*/ 21 w 240"/>
                  <a:gd name="T15" fmla="*/ 288 h 309"/>
                  <a:gd name="T16" fmla="*/ 21 w 240"/>
                  <a:gd name="T17" fmla="*/ 288 h 309"/>
                  <a:gd name="T18" fmla="*/ 144 w 240"/>
                  <a:gd name="T19" fmla="*/ 32 h 309"/>
                  <a:gd name="T20" fmla="*/ 192 w 240"/>
                  <a:gd name="T21" fmla="*/ 80 h 309"/>
                  <a:gd name="T22" fmla="*/ 144 w 240"/>
                  <a:gd name="T23" fmla="*/ 80 h 309"/>
                  <a:gd name="T24" fmla="*/ 144 w 240"/>
                  <a:gd name="T25" fmla="*/ 32 h 309"/>
                  <a:gd name="T26" fmla="*/ 144 w 240"/>
                  <a:gd name="T27" fmla="*/ 32 h 309"/>
                  <a:gd name="T28" fmla="*/ 144 w 240"/>
                  <a:gd name="T29" fmla="*/ 32 h 309"/>
                  <a:gd name="T30" fmla="*/ 144 w 240"/>
                  <a:gd name="T31" fmla="*/ 0 h 309"/>
                  <a:gd name="T32" fmla="*/ 0 w 240"/>
                  <a:gd name="T33" fmla="*/ 0 h 309"/>
                  <a:gd name="T34" fmla="*/ 0 w 240"/>
                  <a:gd name="T35" fmla="*/ 309 h 309"/>
                  <a:gd name="T36" fmla="*/ 240 w 240"/>
                  <a:gd name="T37" fmla="*/ 309 h 309"/>
                  <a:gd name="T38" fmla="*/ 240 w 240"/>
                  <a:gd name="T39" fmla="*/ 85 h 309"/>
                  <a:gd name="T40" fmla="*/ 144 w 240"/>
                  <a:gd name="T41" fmla="*/ 0 h 309"/>
                  <a:gd name="T42" fmla="*/ 144 w 240"/>
                  <a:gd name="T43" fmla="*/ 0 h 309"/>
                  <a:gd name="T44" fmla="*/ 144 w 240"/>
                  <a:gd name="T45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40" h="309">
                    <a:moveTo>
                      <a:pt x="21" y="288"/>
                    </a:moveTo>
                    <a:lnTo>
                      <a:pt x="21" y="21"/>
                    </a:lnTo>
                    <a:lnTo>
                      <a:pt x="117" y="21"/>
                    </a:lnTo>
                    <a:lnTo>
                      <a:pt x="117" y="107"/>
                    </a:lnTo>
                    <a:lnTo>
                      <a:pt x="219" y="107"/>
                    </a:lnTo>
                    <a:lnTo>
                      <a:pt x="219" y="288"/>
                    </a:lnTo>
                    <a:lnTo>
                      <a:pt x="21" y="288"/>
                    </a:lnTo>
                    <a:lnTo>
                      <a:pt x="21" y="288"/>
                    </a:lnTo>
                    <a:lnTo>
                      <a:pt x="21" y="288"/>
                    </a:lnTo>
                    <a:close/>
                    <a:moveTo>
                      <a:pt x="144" y="32"/>
                    </a:moveTo>
                    <a:lnTo>
                      <a:pt x="192" y="80"/>
                    </a:lnTo>
                    <a:lnTo>
                      <a:pt x="144" y="80"/>
                    </a:lnTo>
                    <a:lnTo>
                      <a:pt x="144" y="32"/>
                    </a:lnTo>
                    <a:lnTo>
                      <a:pt x="144" y="32"/>
                    </a:lnTo>
                    <a:lnTo>
                      <a:pt x="144" y="32"/>
                    </a:lnTo>
                    <a:close/>
                    <a:moveTo>
                      <a:pt x="144" y="0"/>
                    </a:moveTo>
                    <a:lnTo>
                      <a:pt x="0" y="0"/>
                    </a:lnTo>
                    <a:lnTo>
                      <a:pt x="0" y="309"/>
                    </a:lnTo>
                    <a:lnTo>
                      <a:pt x="240" y="309"/>
                    </a:lnTo>
                    <a:lnTo>
                      <a:pt x="240" y="85"/>
                    </a:lnTo>
                    <a:lnTo>
                      <a:pt x="144" y="0"/>
                    </a:lnTo>
                    <a:lnTo>
                      <a:pt x="144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C1C1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8" name="Freeform 7">
                <a:extLst>
                  <a:ext uri="{FF2B5EF4-FFF2-40B4-BE49-F238E27FC236}">
                    <a16:creationId xmlns:a16="http://schemas.microsoft.com/office/drawing/2014/main" id="{B3F8BD81-1C06-4994-BDA7-4F6721019CE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19550" y="3654425"/>
                <a:ext cx="228600" cy="220663"/>
              </a:xfrm>
              <a:custGeom>
                <a:avLst/>
                <a:gdLst>
                  <a:gd name="T0" fmla="*/ 0 w 144"/>
                  <a:gd name="T1" fmla="*/ 32 h 139"/>
                  <a:gd name="T2" fmla="*/ 144 w 144"/>
                  <a:gd name="T3" fmla="*/ 32 h 139"/>
                  <a:gd name="T4" fmla="*/ 144 w 144"/>
                  <a:gd name="T5" fmla="*/ 48 h 139"/>
                  <a:gd name="T6" fmla="*/ 0 w 144"/>
                  <a:gd name="T7" fmla="*/ 48 h 139"/>
                  <a:gd name="T8" fmla="*/ 0 w 144"/>
                  <a:gd name="T9" fmla="*/ 32 h 139"/>
                  <a:gd name="T10" fmla="*/ 0 w 144"/>
                  <a:gd name="T11" fmla="*/ 32 h 139"/>
                  <a:gd name="T12" fmla="*/ 0 w 144"/>
                  <a:gd name="T13" fmla="*/ 0 h 139"/>
                  <a:gd name="T14" fmla="*/ 0 w 144"/>
                  <a:gd name="T15" fmla="*/ 16 h 139"/>
                  <a:gd name="T16" fmla="*/ 48 w 144"/>
                  <a:gd name="T17" fmla="*/ 16 h 139"/>
                  <a:gd name="T18" fmla="*/ 48 w 144"/>
                  <a:gd name="T19" fmla="*/ 0 h 139"/>
                  <a:gd name="T20" fmla="*/ 0 w 144"/>
                  <a:gd name="T21" fmla="*/ 0 h 139"/>
                  <a:gd name="T22" fmla="*/ 0 w 144"/>
                  <a:gd name="T23" fmla="*/ 0 h 139"/>
                  <a:gd name="T24" fmla="*/ 117 w 144"/>
                  <a:gd name="T25" fmla="*/ 64 h 139"/>
                  <a:gd name="T26" fmla="*/ 117 w 144"/>
                  <a:gd name="T27" fmla="*/ 80 h 139"/>
                  <a:gd name="T28" fmla="*/ 144 w 144"/>
                  <a:gd name="T29" fmla="*/ 80 h 139"/>
                  <a:gd name="T30" fmla="*/ 144 w 144"/>
                  <a:gd name="T31" fmla="*/ 64 h 139"/>
                  <a:gd name="T32" fmla="*/ 117 w 144"/>
                  <a:gd name="T33" fmla="*/ 64 h 139"/>
                  <a:gd name="T34" fmla="*/ 117 w 144"/>
                  <a:gd name="T35" fmla="*/ 64 h 139"/>
                  <a:gd name="T36" fmla="*/ 117 w 144"/>
                  <a:gd name="T37" fmla="*/ 91 h 139"/>
                  <a:gd name="T38" fmla="*/ 117 w 144"/>
                  <a:gd name="T39" fmla="*/ 107 h 139"/>
                  <a:gd name="T40" fmla="*/ 144 w 144"/>
                  <a:gd name="T41" fmla="*/ 107 h 139"/>
                  <a:gd name="T42" fmla="*/ 144 w 144"/>
                  <a:gd name="T43" fmla="*/ 91 h 139"/>
                  <a:gd name="T44" fmla="*/ 117 w 144"/>
                  <a:gd name="T45" fmla="*/ 91 h 139"/>
                  <a:gd name="T46" fmla="*/ 117 w 144"/>
                  <a:gd name="T47" fmla="*/ 91 h 139"/>
                  <a:gd name="T48" fmla="*/ 117 w 144"/>
                  <a:gd name="T49" fmla="*/ 123 h 139"/>
                  <a:gd name="T50" fmla="*/ 117 w 144"/>
                  <a:gd name="T51" fmla="*/ 139 h 139"/>
                  <a:gd name="T52" fmla="*/ 144 w 144"/>
                  <a:gd name="T53" fmla="*/ 139 h 139"/>
                  <a:gd name="T54" fmla="*/ 144 w 144"/>
                  <a:gd name="T55" fmla="*/ 123 h 139"/>
                  <a:gd name="T56" fmla="*/ 117 w 144"/>
                  <a:gd name="T57" fmla="*/ 123 h 139"/>
                  <a:gd name="T58" fmla="*/ 117 w 144"/>
                  <a:gd name="T59" fmla="*/ 123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4" h="139">
                    <a:moveTo>
                      <a:pt x="0" y="32"/>
                    </a:moveTo>
                    <a:lnTo>
                      <a:pt x="144" y="32"/>
                    </a:lnTo>
                    <a:lnTo>
                      <a:pt x="144" y="48"/>
                    </a:lnTo>
                    <a:lnTo>
                      <a:pt x="0" y="48"/>
                    </a:lnTo>
                    <a:lnTo>
                      <a:pt x="0" y="32"/>
                    </a:lnTo>
                    <a:lnTo>
                      <a:pt x="0" y="32"/>
                    </a:lnTo>
                    <a:close/>
                    <a:moveTo>
                      <a:pt x="0" y="0"/>
                    </a:moveTo>
                    <a:lnTo>
                      <a:pt x="0" y="16"/>
                    </a:lnTo>
                    <a:lnTo>
                      <a:pt x="48" y="16"/>
                    </a:lnTo>
                    <a:lnTo>
                      <a:pt x="4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117" y="64"/>
                    </a:moveTo>
                    <a:lnTo>
                      <a:pt x="117" y="80"/>
                    </a:lnTo>
                    <a:lnTo>
                      <a:pt x="144" y="80"/>
                    </a:lnTo>
                    <a:lnTo>
                      <a:pt x="144" y="64"/>
                    </a:lnTo>
                    <a:lnTo>
                      <a:pt x="117" y="64"/>
                    </a:lnTo>
                    <a:lnTo>
                      <a:pt x="117" y="64"/>
                    </a:lnTo>
                    <a:close/>
                    <a:moveTo>
                      <a:pt x="117" y="91"/>
                    </a:moveTo>
                    <a:lnTo>
                      <a:pt x="117" y="107"/>
                    </a:lnTo>
                    <a:lnTo>
                      <a:pt x="144" y="107"/>
                    </a:lnTo>
                    <a:lnTo>
                      <a:pt x="144" y="91"/>
                    </a:lnTo>
                    <a:lnTo>
                      <a:pt x="117" y="91"/>
                    </a:lnTo>
                    <a:lnTo>
                      <a:pt x="117" y="91"/>
                    </a:lnTo>
                    <a:close/>
                    <a:moveTo>
                      <a:pt x="117" y="123"/>
                    </a:moveTo>
                    <a:lnTo>
                      <a:pt x="117" y="139"/>
                    </a:lnTo>
                    <a:lnTo>
                      <a:pt x="144" y="139"/>
                    </a:lnTo>
                    <a:lnTo>
                      <a:pt x="144" y="123"/>
                    </a:lnTo>
                    <a:lnTo>
                      <a:pt x="117" y="123"/>
                    </a:lnTo>
                    <a:lnTo>
                      <a:pt x="117" y="123"/>
                    </a:lnTo>
                    <a:close/>
                  </a:path>
                </a:pathLst>
              </a:custGeom>
              <a:solidFill>
                <a:srgbClr val="5558AF"/>
              </a:solidFill>
              <a:ln w="624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F324868-1136-40C0-87DE-DEC5E3D7D25E}"/>
              </a:ext>
            </a:extLst>
          </p:cNvPr>
          <p:cNvGrpSpPr/>
          <p:nvPr/>
        </p:nvGrpSpPr>
        <p:grpSpPr>
          <a:xfrm>
            <a:off x="607610" y="4197095"/>
            <a:ext cx="514676" cy="514675"/>
            <a:chOff x="426425" y="3440884"/>
            <a:chExt cx="514676" cy="514675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E8A18CE-1F11-4E8B-8323-6353BC644D8A}"/>
                </a:ext>
              </a:extLst>
            </p:cNvPr>
            <p:cNvSpPr/>
            <p:nvPr/>
          </p:nvSpPr>
          <p:spPr bwMode="auto">
            <a:xfrm>
              <a:off x="426425" y="3440884"/>
              <a:ext cx="514676" cy="514675"/>
            </a:xfrm>
            <a:prstGeom prst="ellipse">
              <a:avLst/>
            </a:prstGeom>
            <a:solidFill>
              <a:schemeClr val="bg1"/>
            </a:solidFill>
            <a:ln w="10795" cap="flat" cmpd="sng" algn="ctr">
              <a:noFill/>
              <a:prstDash val="solid"/>
            </a:ln>
            <a:effectLst>
              <a:outerShdw blurRad="1905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02" tIns="146243" rIns="182802" bIns="14624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31935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67" b="0" i="0" u="none" strike="noStrike" kern="1200" cap="none" spc="-147" normalizeH="0" baseline="0" noProof="0" dirty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5D5A38D-4F74-4586-9C3D-EA9171B754D1}"/>
                </a:ext>
              </a:extLst>
            </p:cNvPr>
            <p:cNvGrpSpPr/>
            <p:nvPr/>
          </p:nvGrpSpPr>
          <p:grpSpPr>
            <a:xfrm>
              <a:off x="544630" y="3535942"/>
              <a:ext cx="308746" cy="283918"/>
              <a:chOff x="3465455" y="2653542"/>
              <a:chExt cx="1148639" cy="1056270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E1430D2-2D88-4186-BFBB-57A75DCAD46D}"/>
                  </a:ext>
                </a:extLst>
              </p:cNvPr>
              <p:cNvSpPr/>
              <p:nvPr/>
            </p:nvSpPr>
            <p:spPr>
              <a:xfrm>
                <a:off x="3465455" y="3619329"/>
                <a:ext cx="892269" cy="90483"/>
              </a:xfrm>
              <a:custGeom>
                <a:avLst/>
                <a:gdLst>
                  <a:gd name="connsiteX0" fmla="*/ 192278 w 892269"/>
                  <a:gd name="connsiteY0" fmla="*/ 0 h 90483"/>
                  <a:gd name="connsiteX1" fmla="*/ 192278 w 892269"/>
                  <a:gd name="connsiteY1" fmla="*/ 0 h 90483"/>
                  <a:gd name="connsiteX2" fmla="*/ 0 w 892269"/>
                  <a:gd name="connsiteY2" fmla="*/ 0 h 90483"/>
                  <a:gd name="connsiteX3" fmla="*/ 0 w 892269"/>
                  <a:gd name="connsiteY3" fmla="*/ 90484 h 90483"/>
                  <a:gd name="connsiteX4" fmla="*/ 892270 w 892269"/>
                  <a:gd name="connsiteY4" fmla="*/ 90484 h 90483"/>
                  <a:gd name="connsiteX5" fmla="*/ 892270 w 892269"/>
                  <a:gd name="connsiteY5" fmla="*/ 0 h 90483"/>
                  <a:gd name="connsiteX6" fmla="*/ 571807 w 892269"/>
                  <a:gd name="connsiteY6" fmla="*/ 0 h 90483"/>
                  <a:gd name="connsiteX7" fmla="*/ 192278 w 892269"/>
                  <a:gd name="connsiteY7" fmla="*/ 0 h 90483"/>
                  <a:gd name="connsiteX8" fmla="*/ 192278 w 892269"/>
                  <a:gd name="connsiteY8" fmla="*/ 0 h 90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2269" h="90483">
                    <a:moveTo>
                      <a:pt x="192278" y="0"/>
                    </a:moveTo>
                    <a:lnTo>
                      <a:pt x="192278" y="0"/>
                    </a:lnTo>
                    <a:lnTo>
                      <a:pt x="0" y="0"/>
                    </a:lnTo>
                    <a:lnTo>
                      <a:pt x="0" y="90484"/>
                    </a:lnTo>
                    <a:lnTo>
                      <a:pt x="892270" y="90484"/>
                    </a:lnTo>
                    <a:lnTo>
                      <a:pt x="892270" y="0"/>
                    </a:lnTo>
                    <a:lnTo>
                      <a:pt x="571807" y="0"/>
                    </a:lnTo>
                    <a:lnTo>
                      <a:pt x="192278" y="0"/>
                    </a:lnTo>
                    <a:lnTo>
                      <a:pt x="192278" y="0"/>
                    </a:lnTo>
                    <a:close/>
                  </a:path>
                </a:pathLst>
              </a:custGeom>
              <a:solidFill>
                <a:srgbClr val="2F2F2F"/>
              </a:solidFill>
              <a:ln w="62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E1989F84-70D3-4213-B3A7-A396D8D0EE38}"/>
                  </a:ext>
                </a:extLst>
              </p:cNvPr>
              <p:cNvSpPr/>
              <p:nvPr/>
            </p:nvSpPr>
            <p:spPr>
              <a:xfrm>
                <a:off x="3801382" y="3476317"/>
                <a:ext cx="97518" cy="97516"/>
              </a:xfrm>
              <a:custGeom>
                <a:avLst/>
                <a:gdLst>
                  <a:gd name="connsiteX0" fmla="*/ 125672 w 125671"/>
                  <a:gd name="connsiteY0" fmla="*/ 62836 h 125671"/>
                  <a:gd name="connsiteX1" fmla="*/ 62836 w 125671"/>
                  <a:gd name="connsiteY1" fmla="*/ 125672 h 125671"/>
                  <a:gd name="connsiteX2" fmla="*/ 0 w 125671"/>
                  <a:gd name="connsiteY2" fmla="*/ 62836 h 125671"/>
                  <a:gd name="connsiteX3" fmla="*/ 62836 w 125671"/>
                  <a:gd name="connsiteY3" fmla="*/ 0 h 125671"/>
                  <a:gd name="connsiteX4" fmla="*/ 125672 w 125671"/>
                  <a:gd name="connsiteY4" fmla="*/ 62836 h 125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671" h="125671">
                    <a:moveTo>
                      <a:pt x="125672" y="62836"/>
                    </a:moveTo>
                    <a:cubicBezTo>
                      <a:pt x="125672" y="97539"/>
                      <a:pt x="97539" y="125672"/>
                      <a:pt x="62836" y="125672"/>
                    </a:cubicBezTo>
                    <a:cubicBezTo>
                      <a:pt x="28133" y="125672"/>
                      <a:pt x="0" y="97539"/>
                      <a:pt x="0" y="62836"/>
                    </a:cubicBezTo>
                    <a:cubicBezTo>
                      <a:pt x="0" y="28133"/>
                      <a:pt x="28133" y="0"/>
                      <a:pt x="62836" y="0"/>
                    </a:cubicBezTo>
                    <a:cubicBezTo>
                      <a:pt x="97539" y="0"/>
                      <a:pt x="125672" y="28133"/>
                      <a:pt x="125672" y="62836"/>
                    </a:cubicBezTo>
                    <a:close/>
                  </a:path>
                </a:pathLst>
              </a:custGeom>
              <a:solidFill>
                <a:srgbClr val="C1C1C1"/>
              </a:solidFill>
              <a:ln w="62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1AF17682-BE92-487B-BE17-1B281317994C}"/>
                  </a:ext>
                </a:extLst>
              </p:cNvPr>
              <p:cNvSpPr/>
              <p:nvPr/>
            </p:nvSpPr>
            <p:spPr>
              <a:xfrm>
                <a:off x="3564454" y="3462239"/>
                <a:ext cx="125671" cy="125671"/>
              </a:xfrm>
              <a:custGeom>
                <a:avLst/>
                <a:gdLst>
                  <a:gd name="connsiteX0" fmla="*/ 125672 w 125671"/>
                  <a:gd name="connsiteY0" fmla="*/ 62836 h 125671"/>
                  <a:gd name="connsiteX1" fmla="*/ 62836 w 125671"/>
                  <a:gd name="connsiteY1" fmla="*/ 125672 h 125671"/>
                  <a:gd name="connsiteX2" fmla="*/ 0 w 125671"/>
                  <a:gd name="connsiteY2" fmla="*/ 62836 h 125671"/>
                  <a:gd name="connsiteX3" fmla="*/ 62836 w 125671"/>
                  <a:gd name="connsiteY3" fmla="*/ 0 h 125671"/>
                  <a:gd name="connsiteX4" fmla="*/ 125672 w 125671"/>
                  <a:gd name="connsiteY4" fmla="*/ 62836 h 125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671" h="125671">
                    <a:moveTo>
                      <a:pt x="125672" y="62836"/>
                    </a:moveTo>
                    <a:cubicBezTo>
                      <a:pt x="125672" y="97539"/>
                      <a:pt x="97539" y="125672"/>
                      <a:pt x="62836" y="125672"/>
                    </a:cubicBezTo>
                    <a:cubicBezTo>
                      <a:pt x="28133" y="125672"/>
                      <a:pt x="0" y="97539"/>
                      <a:pt x="0" y="62836"/>
                    </a:cubicBezTo>
                    <a:cubicBezTo>
                      <a:pt x="0" y="28133"/>
                      <a:pt x="28133" y="0"/>
                      <a:pt x="62836" y="0"/>
                    </a:cubicBezTo>
                    <a:cubicBezTo>
                      <a:pt x="97539" y="0"/>
                      <a:pt x="125672" y="28133"/>
                      <a:pt x="125672" y="62836"/>
                    </a:cubicBezTo>
                    <a:close/>
                  </a:path>
                </a:pathLst>
              </a:custGeom>
              <a:solidFill>
                <a:srgbClr val="5558AF"/>
              </a:solidFill>
              <a:ln w="624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6" name="Freeform: Shape 26">
                <a:extLst>
                  <a:ext uri="{FF2B5EF4-FFF2-40B4-BE49-F238E27FC236}">
                    <a16:creationId xmlns:a16="http://schemas.microsoft.com/office/drawing/2014/main" id="{08B01343-8270-416B-B855-2C33915B6EE5}"/>
                  </a:ext>
                </a:extLst>
              </p:cNvPr>
              <p:cNvSpPr/>
              <p:nvPr/>
            </p:nvSpPr>
            <p:spPr>
              <a:xfrm>
                <a:off x="4010157" y="3462239"/>
                <a:ext cx="125671" cy="125671"/>
              </a:xfrm>
              <a:custGeom>
                <a:avLst/>
                <a:gdLst>
                  <a:gd name="connsiteX0" fmla="*/ 125672 w 125671"/>
                  <a:gd name="connsiteY0" fmla="*/ 62836 h 125671"/>
                  <a:gd name="connsiteX1" fmla="*/ 62836 w 125671"/>
                  <a:gd name="connsiteY1" fmla="*/ 125672 h 125671"/>
                  <a:gd name="connsiteX2" fmla="*/ 0 w 125671"/>
                  <a:gd name="connsiteY2" fmla="*/ 62836 h 125671"/>
                  <a:gd name="connsiteX3" fmla="*/ 62836 w 125671"/>
                  <a:gd name="connsiteY3" fmla="*/ 0 h 125671"/>
                  <a:gd name="connsiteX4" fmla="*/ 125672 w 125671"/>
                  <a:gd name="connsiteY4" fmla="*/ 62836 h 125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671" h="125671">
                    <a:moveTo>
                      <a:pt x="125672" y="62836"/>
                    </a:moveTo>
                    <a:cubicBezTo>
                      <a:pt x="125672" y="97539"/>
                      <a:pt x="97539" y="125672"/>
                      <a:pt x="62836" y="125672"/>
                    </a:cubicBezTo>
                    <a:cubicBezTo>
                      <a:pt x="28133" y="125672"/>
                      <a:pt x="0" y="97539"/>
                      <a:pt x="0" y="62836"/>
                    </a:cubicBezTo>
                    <a:cubicBezTo>
                      <a:pt x="0" y="28133"/>
                      <a:pt x="28133" y="0"/>
                      <a:pt x="62836" y="0"/>
                    </a:cubicBezTo>
                    <a:cubicBezTo>
                      <a:pt x="97539" y="0"/>
                      <a:pt x="125672" y="28133"/>
                      <a:pt x="125672" y="62836"/>
                    </a:cubicBezTo>
                    <a:close/>
                  </a:path>
                </a:pathLst>
              </a:custGeom>
              <a:solidFill>
                <a:srgbClr val="2F2F2F"/>
              </a:solidFill>
              <a:ln w="624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7" name="Freeform: Shape 27">
                <a:extLst>
                  <a:ext uri="{FF2B5EF4-FFF2-40B4-BE49-F238E27FC236}">
                    <a16:creationId xmlns:a16="http://schemas.microsoft.com/office/drawing/2014/main" id="{03AAD6D5-8A05-416A-943D-3814AF6035BB}"/>
                  </a:ext>
                </a:extLst>
              </p:cNvPr>
              <p:cNvSpPr/>
              <p:nvPr/>
            </p:nvSpPr>
            <p:spPr>
              <a:xfrm>
                <a:off x="4030349" y="2653542"/>
                <a:ext cx="583745" cy="585630"/>
              </a:xfrm>
              <a:custGeom>
                <a:avLst/>
                <a:gdLst>
                  <a:gd name="connsiteX0" fmla="*/ 455560 w 583745"/>
                  <a:gd name="connsiteY0" fmla="*/ 585630 h 585630"/>
                  <a:gd name="connsiteX1" fmla="*/ 455560 w 583745"/>
                  <a:gd name="connsiteY1" fmla="*/ 585630 h 585630"/>
                  <a:gd name="connsiteX2" fmla="*/ 382042 w 583745"/>
                  <a:gd name="connsiteY2" fmla="*/ 573063 h 585630"/>
                  <a:gd name="connsiteX3" fmla="*/ 305382 w 583745"/>
                  <a:gd name="connsiteY3" fmla="*/ 541645 h 585630"/>
                  <a:gd name="connsiteX4" fmla="*/ 228723 w 583745"/>
                  <a:gd name="connsiteY4" fmla="*/ 491377 h 585630"/>
                  <a:gd name="connsiteX5" fmla="*/ 156461 w 583745"/>
                  <a:gd name="connsiteY5" fmla="*/ 430426 h 585630"/>
                  <a:gd name="connsiteX6" fmla="*/ 93625 w 583745"/>
                  <a:gd name="connsiteY6" fmla="*/ 358165 h 585630"/>
                  <a:gd name="connsiteX7" fmla="*/ 45242 w 583745"/>
                  <a:gd name="connsiteY7" fmla="*/ 282761 h 585630"/>
                  <a:gd name="connsiteX8" fmla="*/ 12567 w 583745"/>
                  <a:gd name="connsiteY8" fmla="*/ 204217 h 585630"/>
                  <a:gd name="connsiteX9" fmla="*/ 0 w 583745"/>
                  <a:gd name="connsiteY9" fmla="*/ 128814 h 585630"/>
                  <a:gd name="connsiteX10" fmla="*/ 4399 w 583745"/>
                  <a:gd name="connsiteY10" fmla="*/ 89855 h 585630"/>
                  <a:gd name="connsiteX11" fmla="*/ 16966 w 583745"/>
                  <a:gd name="connsiteY11" fmla="*/ 61579 h 585630"/>
                  <a:gd name="connsiteX12" fmla="*/ 38958 w 583745"/>
                  <a:gd name="connsiteY12" fmla="*/ 36445 h 585630"/>
                  <a:gd name="connsiteX13" fmla="*/ 65349 w 583745"/>
                  <a:gd name="connsiteY13" fmla="*/ 8169 h 585630"/>
                  <a:gd name="connsiteX14" fmla="*/ 87342 w 583745"/>
                  <a:gd name="connsiteY14" fmla="*/ 0 h 585630"/>
                  <a:gd name="connsiteX15" fmla="*/ 101166 w 583745"/>
                  <a:gd name="connsiteY15" fmla="*/ 4399 h 585630"/>
                  <a:gd name="connsiteX16" fmla="*/ 116875 w 583745"/>
                  <a:gd name="connsiteY16" fmla="*/ 15081 h 585630"/>
                  <a:gd name="connsiteX17" fmla="*/ 135726 w 583745"/>
                  <a:gd name="connsiteY17" fmla="*/ 32046 h 585630"/>
                  <a:gd name="connsiteX18" fmla="*/ 152691 w 583745"/>
                  <a:gd name="connsiteY18" fmla="*/ 50897 h 585630"/>
                  <a:gd name="connsiteX19" fmla="*/ 168400 w 583745"/>
                  <a:gd name="connsiteY19" fmla="*/ 66606 h 585630"/>
                  <a:gd name="connsiteX20" fmla="*/ 179082 w 583745"/>
                  <a:gd name="connsiteY20" fmla="*/ 79173 h 585630"/>
                  <a:gd name="connsiteX21" fmla="*/ 188508 w 583745"/>
                  <a:gd name="connsiteY21" fmla="*/ 101166 h 585630"/>
                  <a:gd name="connsiteX22" fmla="*/ 184109 w 583745"/>
                  <a:gd name="connsiteY22" fmla="*/ 116875 h 585630"/>
                  <a:gd name="connsiteX23" fmla="*/ 171542 w 583745"/>
                  <a:gd name="connsiteY23" fmla="*/ 130699 h 585630"/>
                  <a:gd name="connsiteX24" fmla="*/ 155833 w 583745"/>
                  <a:gd name="connsiteY24" fmla="*/ 144523 h 585630"/>
                  <a:gd name="connsiteX25" fmla="*/ 140124 w 583745"/>
                  <a:gd name="connsiteY25" fmla="*/ 161488 h 585630"/>
                  <a:gd name="connsiteX26" fmla="*/ 127557 w 583745"/>
                  <a:gd name="connsiteY26" fmla="*/ 181596 h 585630"/>
                  <a:gd name="connsiteX27" fmla="*/ 123158 w 583745"/>
                  <a:gd name="connsiteY27" fmla="*/ 206730 h 585630"/>
                  <a:gd name="connsiteX28" fmla="*/ 127557 w 583745"/>
                  <a:gd name="connsiteY28" fmla="*/ 235006 h 585630"/>
                  <a:gd name="connsiteX29" fmla="*/ 143266 w 583745"/>
                  <a:gd name="connsiteY29" fmla="*/ 258255 h 585630"/>
                  <a:gd name="connsiteX30" fmla="*/ 323605 w 583745"/>
                  <a:gd name="connsiteY30" fmla="*/ 438594 h 585630"/>
                  <a:gd name="connsiteX31" fmla="*/ 346854 w 583745"/>
                  <a:gd name="connsiteY31" fmla="*/ 454303 h 585630"/>
                  <a:gd name="connsiteX32" fmla="*/ 375130 w 583745"/>
                  <a:gd name="connsiteY32" fmla="*/ 458702 h 585630"/>
                  <a:gd name="connsiteX33" fmla="*/ 400265 w 583745"/>
                  <a:gd name="connsiteY33" fmla="*/ 454303 h 585630"/>
                  <a:gd name="connsiteX34" fmla="*/ 420372 w 583745"/>
                  <a:gd name="connsiteY34" fmla="*/ 441736 h 585630"/>
                  <a:gd name="connsiteX35" fmla="*/ 437338 w 583745"/>
                  <a:gd name="connsiteY35" fmla="*/ 426027 h 585630"/>
                  <a:gd name="connsiteX36" fmla="*/ 451162 w 583745"/>
                  <a:gd name="connsiteY36" fmla="*/ 410318 h 585630"/>
                  <a:gd name="connsiteX37" fmla="*/ 464986 w 583745"/>
                  <a:gd name="connsiteY37" fmla="*/ 397751 h 585630"/>
                  <a:gd name="connsiteX38" fmla="*/ 480695 w 583745"/>
                  <a:gd name="connsiteY38" fmla="*/ 393353 h 585630"/>
                  <a:gd name="connsiteX39" fmla="*/ 502687 w 583745"/>
                  <a:gd name="connsiteY39" fmla="*/ 402778 h 585630"/>
                  <a:gd name="connsiteX40" fmla="*/ 515254 w 583745"/>
                  <a:gd name="connsiteY40" fmla="*/ 413460 h 585630"/>
                  <a:gd name="connsiteX41" fmla="*/ 530963 w 583745"/>
                  <a:gd name="connsiteY41" fmla="*/ 429169 h 585630"/>
                  <a:gd name="connsiteX42" fmla="*/ 549814 w 583745"/>
                  <a:gd name="connsiteY42" fmla="*/ 446135 h 585630"/>
                  <a:gd name="connsiteX43" fmla="*/ 566780 w 583745"/>
                  <a:gd name="connsiteY43" fmla="*/ 464986 h 585630"/>
                  <a:gd name="connsiteX44" fmla="*/ 579347 w 583745"/>
                  <a:gd name="connsiteY44" fmla="*/ 480695 h 585630"/>
                  <a:gd name="connsiteX45" fmla="*/ 583745 w 583745"/>
                  <a:gd name="connsiteY45" fmla="*/ 494518 h 585630"/>
                  <a:gd name="connsiteX46" fmla="*/ 574320 w 583745"/>
                  <a:gd name="connsiteY46" fmla="*/ 516511 h 585630"/>
                  <a:gd name="connsiteX47" fmla="*/ 546044 w 583745"/>
                  <a:gd name="connsiteY47" fmla="*/ 544787 h 585630"/>
                  <a:gd name="connsiteX48" fmla="*/ 520910 w 583745"/>
                  <a:gd name="connsiteY48" fmla="*/ 564895 h 585630"/>
                  <a:gd name="connsiteX49" fmla="*/ 492633 w 583745"/>
                  <a:gd name="connsiteY49" fmla="*/ 577462 h 585630"/>
                  <a:gd name="connsiteX50" fmla="*/ 455560 w 583745"/>
                  <a:gd name="connsiteY50" fmla="*/ 585630 h 585630"/>
                  <a:gd name="connsiteX51" fmla="*/ 455560 w 583745"/>
                  <a:gd name="connsiteY51" fmla="*/ 585630 h 585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583745" h="585630">
                    <a:moveTo>
                      <a:pt x="455560" y="585630"/>
                    </a:moveTo>
                    <a:lnTo>
                      <a:pt x="455560" y="585630"/>
                    </a:lnTo>
                    <a:cubicBezTo>
                      <a:pt x="432311" y="585630"/>
                      <a:pt x="407177" y="581232"/>
                      <a:pt x="382042" y="573063"/>
                    </a:cubicBezTo>
                    <a:cubicBezTo>
                      <a:pt x="356908" y="566780"/>
                      <a:pt x="330517" y="556098"/>
                      <a:pt x="305382" y="541645"/>
                    </a:cubicBezTo>
                    <a:cubicBezTo>
                      <a:pt x="280248" y="527821"/>
                      <a:pt x="253857" y="512112"/>
                      <a:pt x="228723" y="491377"/>
                    </a:cubicBezTo>
                    <a:cubicBezTo>
                      <a:pt x="203588" y="472526"/>
                      <a:pt x="180339" y="452418"/>
                      <a:pt x="156461" y="430426"/>
                    </a:cubicBezTo>
                    <a:cubicBezTo>
                      <a:pt x="134469" y="408433"/>
                      <a:pt x="114361" y="383299"/>
                      <a:pt x="93625" y="358165"/>
                    </a:cubicBezTo>
                    <a:cubicBezTo>
                      <a:pt x="74775" y="333030"/>
                      <a:pt x="59066" y="307896"/>
                      <a:pt x="45242" y="282761"/>
                    </a:cubicBezTo>
                    <a:cubicBezTo>
                      <a:pt x="31418" y="256370"/>
                      <a:pt x="20108" y="229351"/>
                      <a:pt x="12567" y="204217"/>
                    </a:cubicBezTo>
                    <a:cubicBezTo>
                      <a:pt x="5027" y="177826"/>
                      <a:pt x="0" y="152691"/>
                      <a:pt x="0" y="128814"/>
                    </a:cubicBezTo>
                    <a:cubicBezTo>
                      <a:pt x="0" y="113105"/>
                      <a:pt x="1257" y="100537"/>
                      <a:pt x="4399" y="89855"/>
                    </a:cubicBezTo>
                    <a:cubicBezTo>
                      <a:pt x="7540" y="79173"/>
                      <a:pt x="11939" y="69748"/>
                      <a:pt x="16966" y="61579"/>
                    </a:cubicBezTo>
                    <a:cubicBezTo>
                      <a:pt x="23249" y="52154"/>
                      <a:pt x="29533" y="44613"/>
                      <a:pt x="38958" y="36445"/>
                    </a:cubicBezTo>
                    <a:cubicBezTo>
                      <a:pt x="46499" y="28905"/>
                      <a:pt x="55924" y="19479"/>
                      <a:pt x="65349" y="8169"/>
                    </a:cubicBezTo>
                    <a:cubicBezTo>
                      <a:pt x="71633" y="1257"/>
                      <a:pt x="79802" y="0"/>
                      <a:pt x="87342" y="0"/>
                    </a:cubicBezTo>
                    <a:cubicBezTo>
                      <a:pt x="90484" y="0"/>
                      <a:pt x="94882" y="1257"/>
                      <a:pt x="101166" y="4399"/>
                    </a:cubicBezTo>
                    <a:cubicBezTo>
                      <a:pt x="105564" y="7540"/>
                      <a:pt x="111848" y="10682"/>
                      <a:pt x="116875" y="15081"/>
                    </a:cubicBezTo>
                    <a:cubicBezTo>
                      <a:pt x="123158" y="21364"/>
                      <a:pt x="129442" y="25763"/>
                      <a:pt x="135726" y="32046"/>
                    </a:cubicBezTo>
                    <a:cubicBezTo>
                      <a:pt x="142009" y="38330"/>
                      <a:pt x="148293" y="44613"/>
                      <a:pt x="152691" y="50897"/>
                    </a:cubicBezTo>
                    <a:cubicBezTo>
                      <a:pt x="158975" y="57181"/>
                      <a:pt x="163373" y="61579"/>
                      <a:pt x="168400" y="66606"/>
                    </a:cubicBezTo>
                    <a:cubicBezTo>
                      <a:pt x="172799" y="72890"/>
                      <a:pt x="175941" y="76031"/>
                      <a:pt x="179082" y="79173"/>
                    </a:cubicBezTo>
                    <a:cubicBezTo>
                      <a:pt x="185366" y="85457"/>
                      <a:pt x="188508" y="91740"/>
                      <a:pt x="188508" y="101166"/>
                    </a:cubicBezTo>
                    <a:cubicBezTo>
                      <a:pt x="188508" y="105564"/>
                      <a:pt x="187251" y="111848"/>
                      <a:pt x="184109" y="116875"/>
                    </a:cubicBezTo>
                    <a:cubicBezTo>
                      <a:pt x="180967" y="121902"/>
                      <a:pt x="176569" y="126300"/>
                      <a:pt x="171542" y="130699"/>
                    </a:cubicBezTo>
                    <a:cubicBezTo>
                      <a:pt x="166515" y="135097"/>
                      <a:pt x="162117" y="140124"/>
                      <a:pt x="155833" y="144523"/>
                    </a:cubicBezTo>
                    <a:cubicBezTo>
                      <a:pt x="149549" y="150806"/>
                      <a:pt x="145151" y="155205"/>
                      <a:pt x="140124" y="161488"/>
                    </a:cubicBezTo>
                    <a:cubicBezTo>
                      <a:pt x="135726" y="167772"/>
                      <a:pt x="130699" y="174055"/>
                      <a:pt x="127557" y="181596"/>
                    </a:cubicBezTo>
                    <a:cubicBezTo>
                      <a:pt x="124415" y="189136"/>
                      <a:pt x="123158" y="197305"/>
                      <a:pt x="123158" y="206730"/>
                    </a:cubicBezTo>
                    <a:cubicBezTo>
                      <a:pt x="123158" y="217412"/>
                      <a:pt x="124415" y="225581"/>
                      <a:pt x="127557" y="235006"/>
                    </a:cubicBezTo>
                    <a:cubicBezTo>
                      <a:pt x="131955" y="244432"/>
                      <a:pt x="136982" y="251972"/>
                      <a:pt x="143266" y="258255"/>
                    </a:cubicBezTo>
                    <a:lnTo>
                      <a:pt x="323605" y="438594"/>
                    </a:lnTo>
                    <a:cubicBezTo>
                      <a:pt x="329888" y="444878"/>
                      <a:pt x="337429" y="449277"/>
                      <a:pt x="346854" y="454303"/>
                    </a:cubicBezTo>
                    <a:cubicBezTo>
                      <a:pt x="356280" y="457445"/>
                      <a:pt x="365705" y="458702"/>
                      <a:pt x="375130" y="458702"/>
                    </a:cubicBezTo>
                    <a:cubicBezTo>
                      <a:pt x="384556" y="458702"/>
                      <a:pt x="392096" y="457445"/>
                      <a:pt x="400265" y="454303"/>
                    </a:cubicBezTo>
                    <a:cubicBezTo>
                      <a:pt x="407805" y="451162"/>
                      <a:pt x="414089" y="446763"/>
                      <a:pt x="420372" y="441736"/>
                    </a:cubicBezTo>
                    <a:cubicBezTo>
                      <a:pt x="426656" y="437338"/>
                      <a:pt x="431054" y="432311"/>
                      <a:pt x="437338" y="426027"/>
                    </a:cubicBezTo>
                    <a:cubicBezTo>
                      <a:pt x="441736" y="419744"/>
                      <a:pt x="446763" y="415345"/>
                      <a:pt x="451162" y="410318"/>
                    </a:cubicBezTo>
                    <a:cubicBezTo>
                      <a:pt x="455560" y="405920"/>
                      <a:pt x="460587" y="400893"/>
                      <a:pt x="464986" y="397751"/>
                    </a:cubicBezTo>
                    <a:cubicBezTo>
                      <a:pt x="469384" y="394609"/>
                      <a:pt x="475668" y="393353"/>
                      <a:pt x="480695" y="393353"/>
                    </a:cubicBezTo>
                    <a:cubicBezTo>
                      <a:pt x="490120" y="393353"/>
                      <a:pt x="496404" y="396494"/>
                      <a:pt x="502687" y="402778"/>
                    </a:cubicBezTo>
                    <a:cubicBezTo>
                      <a:pt x="505829" y="405920"/>
                      <a:pt x="508971" y="409062"/>
                      <a:pt x="515254" y="413460"/>
                    </a:cubicBezTo>
                    <a:cubicBezTo>
                      <a:pt x="519653" y="417859"/>
                      <a:pt x="525936" y="422886"/>
                      <a:pt x="530963" y="429169"/>
                    </a:cubicBezTo>
                    <a:cubicBezTo>
                      <a:pt x="537247" y="433568"/>
                      <a:pt x="543530" y="439851"/>
                      <a:pt x="549814" y="446135"/>
                    </a:cubicBezTo>
                    <a:cubicBezTo>
                      <a:pt x="556098" y="452418"/>
                      <a:pt x="562381" y="458702"/>
                      <a:pt x="566780" y="464986"/>
                    </a:cubicBezTo>
                    <a:cubicBezTo>
                      <a:pt x="571178" y="469384"/>
                      <a:pt x="576205" y="475668"/>
                      <a:pt x="579347" y="480695"/>
                    </a:cubicBezTo>
                    <a:cubicBezTo>
                      <a:pt x="582489" y="486978"/>
                      <a:pt x="583745" y="491377"/>
                      <a:pt x="583745" y="494518"/>
                    </a:cubicBezTo>
                    <a:cubicBezTo>
                      <a:pt x="583745" y="502059"/>
                      <a:pt x="580604" y="510227"/>
                      <a:pt x="574320" y="516511"/>
                    </a:cubicBezTo>
                    <a:cubicBezTo>
                      <a:pt x="563638" y="525936"/>
                      <a:pt x="554213" y="535362"/>
                      <a:pt x="546044" y="544787"/>
                    </a:cubicBezTo>
                    <a:cubicBezTo>
                      <a:pt x="538504" y="552327"/>
                      <a:pt x="530335" y="558611"/>
                      <a:pt x="520910" y="564895"/>
                    </a:cubicBezTo>
                    <a:cubicBezTo>
                      <a:pt x="513369" y="569293"/>
                      <a:pt x="503944" y="574320"/>
                      <a:pt x="492633" y="577462"/>
                    </a:cubicBezTo>
                    <a:cubicBezTo>
                      <a:pt x="483836" y="583745"/>
                      <a:pt x="471269" y="585630"/>
                      <a:pt x="455560" y="585630"/>
                    </a:cubicBezTo>
                    <a:lnTo>
                      <a:pt x="455560" y="585630"/>
                    </a:lnTo>
                    <a:close/>
                  </a:path>
                </a:pathLst>
              </a:custGeom>
              <a:solidFill>
                <a:srgbClr val="5558AF"/>
              </a:solidFill>
              <a:ln w="62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8" name="Freeform: Shape 28">
                <a:extLst>
                  <a:ext uri="{FF2B5EF4-FFF2-40B4-BE49-F238E27FC236}">
                    <a16:creationId xmlns:a16="http://schemas.microsoft.com/office/drawing/2014/main" id="{DDEF7282-72E9-4CEA-8D62-DF346C9BB9A9}"/>
                  </a:ext>
                </a:extLst>
              </p:cNvPr>
              <p:cNvSpPr/>
              <p:nvPr/>
            </p:nvSpPr>
            <p:spPr>
              <a:xfrm>
                <a:off x="3465455" y="2850218"/>
                <a:ext cx="542902" cy="90483"/>
              </a:xfrm>
              <a:custGeom>
                <a:avLst/>
                <a:gdLst>
                  <a:gd name="connsiteX0" fmla="*/ 517139 w 542902"/>
                  <a:gd name="connsiteY0" fmla="*/ 25763 h 90483"/>
                  <a:gd name="connsiteX1" fmla="*/ 511484 w 542902"/>
                  <a:gd name="connsiteY1" fmla="*/ 0 h 90483"/>
                  <a:gd name="connsiteX2" fmla="*/ 0 w 542902"/>
                  <a:gd name="connsiteY2" fmla="*/ 0 h 90483"/>
                  <a:gd name="connsiteX3" fmla="*/ 0 w 542902"/>
                  <a:gd name="connsiteY3" fmla="*/ 90484 h 90483"/>
                  <a:gd name="connsiteX4" fmla="*/ 542902 w 542902"/>
                  <a:gd name="connsiteY4" fmla="*/ 90484 h 90483"/>
                  <a:gd name="connsiteX5" fmla="*/ 517139 w 542902"/>
                  <a:gd name="connsiteY5" fmla="*/ 25763 h 90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42902" h="90483">
                    <a:moveTo>
                      <a:pt x="517139" y="25763"/>
                    </a:moveTo>
                    <a:cubicBezTo>
                      <a:pt x="514626" y="16966"/>
                      <a:pt x="513369" y="8169"/>
                      <a:pt x="511484" y="0"/>
                    </a:cubicBezTo>
                    <a:lnTo>
                      <a:pt x="0" y="0"/>
                    </a:lnTo>
                    <a:lnTo>
                      <a:pt x="0" y="90484"/>
                    </a:lnTo>
                    <a:lnTo>
                      <a:pt x="542902" y="90484"/>
                    </a:lnTo>
                    <a:cubicBezTo>
                      <a:pt x="532848" y="68491"/>
                      <a:pt x="524051" y="47127"/>
                      <a:pt x="517139" y="25763"/>
                    </a:cubicBezTo>
                    <a:close/>
                  </a:path>
                </a:pathLst>
              </a:custGeom>
              <a:solidFill>
                <a:srgbClr val="2F2F2F"/>
              </a:solidFill>
              <a:ln w="62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9" name="Freeform: Shape 29">
                <a:extLst>
                  <a:ext uri="{FF2B5EF4-FFF2-40B4-BE49-F238E27FC236}">
                    <a16:creationId xmlns:a16="http://schemas.microsoft.com/office/drawing/2014/main" id="{6317385B-73AA-454F-8406-2677E0BA7D55}"/>
                  </a:ext>
                </a:extLst>
              </p:cNvPr>
              <p:cNvSpPr/>
              <p:nvPr/>
            </p:nvSpPr>
            <p:spPr>
              <a:xfrm>
                <a:off x="3465455" y="2940701"/>
                <a:ext cx="892897" cy="678627"/>
              </a:xfrm>
              <a:custGeom>
                <a:avLst/>
                <a:gdLst>
                  <a:gd name="connsiteX0" fmla="*/ 839487 w 892897"/>
                  <a:gd name="connsiteY0" fmla="*/ 309153 h 678627"/>
                  <a:gd name="connsiteX1" fmla="*/ 754031 w 892897"/>
                  <a:gd name="connsiteY1" fmla="*/ 252600 h 678627"/>
                  <a:gd name="connsiteX2" fmla="*/ 678628 w 892897"/>
                  <a:gd name="connsiteY2" fmla="*/ 188508 h 678627"/>
                  <a:gd name="connsiteX3" fmla="*/ 610137 w 892897"/>
                  <a:gd name="connsiteY3" fmla="*/ 109963 h 678627"/>
                  <a:gd name="connsiteX4" fmla="*/ 555469 w 892897"/>
                  <a:gd name="connsiteY4" fmla="*/ 26391 h 678627"/>
                  <a:gd name="connsiteX5" fmla="*/ 542902 w 892897"/>
                  <a:gd name="connsiteY5" fmla="*/ 0 h 678627"/>
                  <a:gd name="connsiteX6" fmla="*/ 0 w 892897"/>
                  <a:gd name="connsiteY6" fmla="*/ 0 h 678627"/>
                  <a:gd name="connsiteX7" fmla="*/ 0 w 892897"/>
                  <a:gd name="connsiteY7" fmla="*/ 678628 h 678627"/>
                  <a:gd name="connsiteX8" fmla="*/ 194791 w 892897"/>
                  <a:gd name="connsiteY8" fmla="*/ 678628 h 678627"/>
                  <a:gd name="connsiteX9" fmla="*/ 201703 w 892897"/>
                  <a:gd name="connsiteY9" fmla="*/ 633386 h 678627"/>
                  <a:gd name="connsiteX10" fmla="*/ 160860 w 892897"/>
                  <a:gd name="connsiteY10" fmla="*/ 649723 h 678627"/>
                  <a:gd name="connsiteX11" fmla="*/ 98652 w 892897"/>
                  <a:gd name="connsiteY11" fmla="*/ 585630 h 678627"/>
                  <a:gd name="connsiteX12" fmla="*/ 160860 w 892897"/>
                  <a:gd name="connsiteY12" fmla="*/ 521538 h 678627"/>
                  <a:gd name="connsiteX13" fmla="*/ 225581 w 892897"/>
                  <a:gd name="connsiteY13" fmla="*/ 585630 h 678627"/>
                  <a:gd name="connsiteX14" fmla="*/ 246945 w 892897"/>
                  <a:gd name="connsiteY14" fmla="*/ 559239 h 678627"/>
                  <a:gd name="connsiteX15" fmla="*/ 306639 w 892897"/>
                  <a:gd name="connsiteY15" fmla="*/ 519024 h 678627"/>
                  <a:gd name="connsiteX16" fmla="*/ 383299 w 892897"/>
                  <a:gd name="connsiteY16" fmla="*/ 504572 h 678627"/>
                  <a:gd name="connsiteX17" fmla="*/ 459959 w 892897"/>
                  <a:gd name="connsiteY17" fmla="*/ 519024 h 678627"/>
                  <a:gd name="connsiteX18" fmla="*/ 519653 w 892897"/>
                  <a:gd name="connsiteY18" fmla="*/ 559239 h 678627"/>
                  <a:gd name="connsiteX19" fmla="*/ 544787 w 892897"/>
                  <a:gd name="connsiteY19" fmla="*/ 588772 h 678627"/>
                  <a:gd name="connsiteX20" fmla="*/ 543530 w 892897"/>
                  <a:gd name="connsiteY20" fmla="*/ 585630 h 678627"/>
                  <a:gd name="connsiteX21" fmla="*/ 608251 w 892897"/>
                  <a:gd name="connsiteY21" fmla="*/ 521538 h 678627"/>
                  <a:gd name="connsiteX22" fmla="*/ 672972 w 892897"/>
                  <a:gd name="connsiteY22" fmla="*/ 585630 h 678627"/>
                  <a:gd name="connsiteX23" fmla="*/ 608251 w 892897"/>
                  <a:gd name="connsiteY23" fmla="*/ 649723 h 678627"/>
                  <a:gd name="connsiteX24" fmla="*/ 565523 w 892897"/>
                  <a:gd name="connsiteY24" fmla="*/ 630872 h 678627"/>
                  <a:gd name="connsiteX25" fmla="*/ 574948 w 892897"/>
                  <a:gd name="connsiteY25" fmla="*/ 678628 h 678627"/>
                  <a:gd name="connsiteX26" fmla="*/ 892898 w 892897"/>
                  <a:gd name="connsiteY26" fmla="*/ 678628 h 678627"/>
                  <a:gd name="connsiteX27" fmla="*/ 892898 w 892897"/>
                  <a:gd name="connsiteY27" fmla="*/ 333659 h 678627"/>
                  <a:gd name="connsiteX28" fmla="*/ 839487 w 892897"/>
                  <a:gd name="connsiteY28" fmla="*/ 309153 h 678627"/>
                  <a:gd name="connsiteX29" fmla="*/ 180339 w 892897"/>
                  <a:gd name="connsiteY29" fmla="*/ 303497 h 678627"/>
                  <a:gd name="connsiteX30" fmla="*/ 76660 w 892897"/>
                  <a:gd name="connsiteY30" fmla="*/ 303497 h 678627"/>
                  <a:gd name="connsiteX31" fmla="*/ 76660 w 892897"/>
                  <a:gd name="connsiteY31" fmla="*/ 75403 h 678627"/>
                  <a:gd name="connsiteX32" fmla="*/ 180339 w 892897"/>
                  <a:gd name="connsiteY32" fmla="*/ 75403 h 678627"/>
                  <a:gd name="connsiteX33" fmla="*/ 180339 w 892897"/>
                  <a:gd name="connsiteY33" fmla="*/ 303497 h 678627"/>
                  <a:gd name="connsiteX34" fmla="*/ 500174 w 892897"/>
                  <a:gd name="connsiteY34" fmla="*/ 362563 h 678627"/>
                  <a:gd name="connsiteX35" fmla="*/ 473783 w 892897"/>
                  <a:gd name="connsiteY35" fmla="*/ 402778 h 678627"/>
                  <a:gd name="connsiteX36" fmla="*/ 432939 w 892897"/>
                  <a:gd name="connsiteY36" fmla="*/ 431054 h 678627"/>
                  <a:gd name="connsiteX37" fmla="*/ 382671 w 892897"/>
                  <a:gd name="connsiteY37" fmla="*/ 440480 h 678627"/>
                  <a:gd name="connsiteX38" fmla="*/ 334915 w 892897"/>
                  <a:gd name="connsiteY38" fmla="*/ 431054 h 678627"/>
                  <a:gd name="connsiteX39" fmla="*/ 294072 w 892897"/>
                  <a:gd name="connsiteY39" fmla="*/ 402778 h 678627"/>
                  <a:gd name="connsiteX40" fmla="*/ 265167 w 892897"/>
                  <a:gd name="connsiteY40" fmla="*/ 362563 h 678627"/>
                  <a:gd name="connsiteX41" fmla="*/ 255742 w 892897"/>
                  <a:gd name="connsiteY41" fmla="*/ 314808 h 678627"/>
                  <a:gd name="connsiteX42" fmla="*/ 265167 w 892897"/>
                  <a:gd name="connsiteY42" fmla="*/ 265167 h 678627"/>
                  <a:gd name="connsiteX43" fmla="*/ 294700 w 892897"/>
                  <a:gd name="connsiteY43" fmla="*/ 224952 h 678627"/>
                  <a:gd name="connsiteX44" fmla="*/ 335544 w 892897"/>
                  <a:gd name="connsiteY44" fmla="*/ 196676 h 678627"/>
                  <a:gd name="connsiteX45" fmla="*/ 383299 w 892897"/>
                  <a:gd name="connsiteY45" fmla="*/ 187251 h 678627"/>
                  <a:gd name="connsiteX46" fmla="*/ 433568 w 892897"/>
                  <a:gd name="connsiteY46" fmla="*/ 196676 h 678627"/>
                  <a:gd name="connsiteX47" fmla="*/ 474411 w 892897"/>
                  <a:gd name="connsiteY47" fmla="*/ 224952 h 678627"/>
                  <a:gd name="connsiteX48" fmla="*/ 500802 w 892897"/>
                  <a:gd name="connsiteY48" fmla="*/ 265167 h 678627"/>
                  <a:gd name="connsiteX49" fmla="*/ 510227 w 892897"/>
                  <a:gd name="connsiteY49" fmla="*/ 314808 h 678627"/>
                  <a:gd name="connsiteX50" fmla="*/ 500174 w 892897"/>
                  <a:gd name="connsiteY50" fmla="*/ 362563 h 678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892897" h="678627">
                    <a:moveTo>
                      <a:pt x="839487" y="309153"/>
                    </a:moveTo>
                    <a:cubicBezTo>
                      <a:pt x="813725" y="294700"/>
                      <a:pt x="783564" y="277106"/>
                      <a:pt x="754031" y="252600"/>
                    </a:cubicBezTo>
                    <a:cubicBezTo>
                      <a:pt x="731410" y="235635"/>
                      <a:pt x="706904" y="214899"/>
                      <a:pt x="678628" y="188508"/>
                    </a:cubicBezTo>
                    <a:cubicBezTo>
                      <a:pt x="652865" y="162745"/>
                      <a:pt x="631501" y="135726"/>
                      <a:pt x="610137" y="109963"/>
                    </a:cubicBezTo>
                    <a:cubicBezTo>
                      <a:pt x="590029" y="83572"/>
                      <a:pt x="572435" y="56552"/>
                      <a:pt x="555469" y="26391"/>
                    </a:cubicBezTo>
                    <a:cubicBezTo>
                      <a:pt x="550442" y="16966"/>
                      <a:pt x="546672" y="8797"/>
                      <a:pt x="542902" y="0"/>
                    </a:cubicBezTo>
                    <a:lnTo>
                      <a:pt x="0" y="0"/>
                    </a:lnTo>
                    <a:lnTo>
                      <a:pt x="0" y="678628"/>
                    </a:lnTo>
                    <a:lnTo>
                      <a:pt x="194791" y="678628"/>
                    </a:lnTo>
                    <a:cubicBezTo>
                      <a:pt x="194791" y="662290"/>
                      <a:pt x="197305" y="647838"/>
                      <a:pt x="201703" y="633386"/>
                    </a:cubicBezTo>
                    <a:cubicBezTo>
                      <a:pt x="192278" y="642811"/>
                      <a:pt x="177826" y="649723"/>
                      <a:pt x="160860" y="649723"/>
                    </a:cubicBezTo>
                    <a:cubicBezTo>
                      <a:pt x="125043" y="649723"/>
                      <a:pt x="98652" y="621447"/>
                      <a:pt x="98652" y="585630"/>
                    </a:cubicBezTo>
                    <a:cubicBezTo>
                      <a:pt x="98652" y="549814"/>
                      <a:pt x="125043" y="521538"/>
                      <a:pt x="160860" y="521538"/>
                    </a:cubicBezTo>
                    <a:cubicBezTo>
                      <a:pt x="196676" y="521538"/>
                      <a:pt x="225581" y="549814"/>
                      <a:pt x="225581" y="585630"/>
                    </a:cubicBezTo>
                    <a:cubicBezTo>
                      <a:pt x="232493" y="576205"/>
                      <a:pt x="240033" y="566780"/>
                      <a:pt x="246945" y="559239"/>
                    </a:cubicBezTo>
                    <a:cubicBezTo>
                      <a:pt x="263911" y="540389"/>
                      <a:pt x="285275" y="528450"/>
                      <a:pt x="306639" y="519024"/>
                    </a:cubicBezTo>
                    <a:cubicBezTo>
                      <a:pt x="330517" y="509599"/>
                      <a:pt x="356908" y="504572"/>
                      <a:pt x="383299" y="504572"/>
                    </a:cubicBezTo>
                    <a:cubicBezTo>
                      <a:pt x="409690" y="504572"/>
                      <a:pt x="436081" y="509599"/>
                      <a:pt x="459959" y="519024"/>
                    </a:cubicBezTo>
                    <a:cubicBezTo>
                      <a:pt x="481323" y="528450"/>
                      <a:pt x="502687" y="542902"/>
                      <a:pt x="519653" y="559239"/>
                    </a:cubicBezTo>
                    <a:cubicBezTo>
                      <a:pt x="528450" y="568036"/>
                      <a:pt x="537875" y="579347"/>
                      <a:pt x="544787" y="588772"/>
                    </a:cubicBezTo>
                    <a:cubicBezTo>
                      <a:pt x="544159" y="588144"/>
                      <a:pt x="543530" y="586887"/>
                      <a:pt x="543530" y="585630"/>
                    </a:cubicBezTo>
                    <a:cubicBezTo>
                      <a:pt x="543530" y="549814"/>
                      <a:pt x="572435" y="521538"/>
                      <a:pt x="608251" y="521538"/>
                    </a:cubicBezTo>
                    <a:cubicBezTo>
                      <a:pt x="644068" y="521538"/>
                      <a:pt x="672972" y="549814"/>
                      <a:pt x="672972" y="585630"/>
                    </a:cubicBezTo>
                    <a:cubicBezTo>
                      <a:pt x="672972" y="621447"/>
                      <a:pt x="644068" y="649723"/>
                      <a:pt x="608251" y="649723"/>
                    </a:cubicBezTo>
                    <a:cubicBezTo>
                      <a:pt x="591286" y="649723"/>
                      <a:pt x="574948" y="642811"/>
                      <a:pt x="565523" y="630872"/>
                    </a:cubicBezTo>
                    <a:cubicBezTo>
                      <a:pt x="570550" y="645325"/>
                      <a:pt x="572435" y="661662"/>
                      <a:pt x="574948" y="678628"/>
                    </a:cubicBezTo>
                    <a:lnTo>
                      <a:pt x="892898" y="678628"/>
                    </a:lnTo>
                    <a:lnTo>
                      <a:pt x="892898" y="333659"/>
                    </a:lnTo>
                    <a:cubicBezTo>
                      <a:pt x="874676" y="327375"/>
                      <a:pt x="857082" y="319206"/>
                      <a:pt x="839487" y="309153"/>
                    </a:cubicBezTo>
                    <a:close/>
                    <a:moveTo>
                      <a:pt x="180339" y="303497"/>
                    </a:moveTo>
                    <a:lnTo>
                      <a:pt x="76660" y="303497"/>
                    </a:lnTo>
                    <a:lnTo>
                      <a:pt x="76660" y="75403"/>
                    </a:lnTo>
                    <a:lnTo>
                      <a:pt x="180339" y="75403"/>
                    </a:lnTo>
                    <a:lnTo>
                      <a:pt x="180339" y="303497"/>
                    </a:lnTo>
                    <a:close/>
                    <a:moveTo>
                      <a:pt x="500174" y="362563"/>
                    </a:moveTo>
                    <a:cubicBezTo>
                      <a:pt x="493262" y="378900"/>
                      <a:pt x="485721" y="390839"/>
                      <a:pt x="473783" y="402778"/>
                    </a:cubicBezTo>
                    <a:cubicBezTo>
                      <a:pt x="461844" y="414717"/>
                      <a:pt x="447392" y="424142"/>
                      <a:pt x="432939" y="431054"/>
                    </a:cubicBezTo>
                    <a:cubicBezTo>
                      <a:pt x="415974" y="436081"/>
                      <a:pt x="402150" y="440480"/>
                      <a:pt x="382671" y="440480"/>
                    </a:cubicBezTo>
                    <a:cubicBezTo>
                      <a:pt x="365705" y="440480"/>
                      <a:pt x="349368" y="435453"/>
                      <a:pt x="334915" y="431054"/>
                    </a:cubicBezTo>
                    <a:cubicBezTo>
                      <a:pt x="317950" y="424142"/>
                      <a:pt x="304126" y="414717"/>
                      <a:pt x="294072" y="402778"/>
                    </a:cubicBezTo>
                    <a:cubicBezTo>
                      <a:pt x="282133" y="390839"/>
                      <a:pt x="272708" y="378900"/>
                      <a:pt x="265167" y="362563"/>
                    </a:cubicBezTo>
                    <a:cubicBezTo>
                      <a:pt x="258256" y="348111"/>
                      <a:pt x="255742" y="331773"/>
                      <a:pt x="255742" y="314808"/>
                    </a:cubicBezTo>
                    <a:cubicBezTo>
                      <a:pt x="255742" y="295957"/>
                      <a:pt x="258256" y="278991"/>
                      <a:pt x="265167" y="265167"/>
                    </a:cubicBezTo>
                    <a:cubicBezTo>
                      <a:pt x="273336" y="248830"/>
                      <a:pt x="282762" y="236891"/>
                      <a:pt x="294700" y="224952"/>
                    </a:cubicBezTo>
                    <a:cubicBezTo>
                      <a:pt x="304754" y="213014"/>
                      <a:pt x="318578" y="203588"/>
                      <a:pt x="335544" y="196676"/>
                    </a:cubicBezTo>
                    <a:cubicBezTo>
                      <a:pt x="349996" y="191649"/>
                      <a:pt x="366333" y="187251"/>
                      <a:pt x="383299" y="187251"/>
                    </a:cubicBezTo>
                    <a:cubicBezTo>
                      <a:pt x="402150" y="187251"/>
                      <a:pt x="416602" y="192278"/>
                      <a:pt x="433568" y="196676"/>
                    </a:cubicBezTo>
                    <a:cubicBezTo>
                      <a:pt x="448020" y="203588"/>
                      <a:pt x="462472" y="213014"/>
                      <a:pt x="474411" y="224952"/>
                    </a:cubicBezTo>
                    <a:cubicBezTo>
                      <a:pt x="486350" y="236891"/>
                      <a:pt x="493262" y="248830"/>
                      <a:pt x="500802" y="265167"/>
                    </a:cubicBezTo>
                    <a:cubicBezTo>
                      <a:pt x="507714" y="279620"/>
                      <a:pt x="510227" y="295957"/>
                      <a:pt x="510227" y="314808"/>
                    </a:cubicBezTo>
                    <a:cubicBezTo>
                      <a:pt x="510227" y="331773"/>
                      <a:pt x="507714" y="348739"/>
                      <a:pt x="500174" y="362563"/>
                    </a:cubicBezTo>
                    <a:close/>
                  </a:path>
                </a:pathLst>
              </a:custGeom>
              <a:solidFill>
                <a:srgbClr val="C1C1C1"/>
              </a:solidFill>
              <a:ln w="62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9B5E7FF-74D5-4CAC-872B-D4272BE4E229}"/>
              </a:ext>
            </a:extLst>
          </p:cNvPr>
          <p:cNvGrpSpPr/>
          <p:nvPr/>
        </p:nvGrpSpPr>
        <p:grpSpPr>
          <a:xfrm>
            <a:off x="602457" y="5215269"/>
            <a:ext cx="514676" cy="514676"/>
            <a:chOff x="435792" y="4772780"/>
            <a:chExt cx="525071" cy="52507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6609EB1-A644-4912-A669-171260F76BD6}"/>
                </a:ext>
              </a:extLst>
            </p:cNvPr>
            <p:cNvSpPr/>
            <p:nvPr/>
          </p:nvSpPr>
          <p:spPr bwMode="auto">
            <a:xfrm>
              <a:off x="435792" y="4772780"/>
              <a:ext cx="525071" cy="525071"/>
            </a:xfrm>
            <a:prstGeom prst="ellipse">
              <a:avLst/>
            </a:prstGeom>
            <a:solidFill>
              <a:schemeClr val="bg1"/>
            </a:solidFill>
            <a:ln w="10795" cap="flat" cmpd="sng" algn="ctr">
              <a:noFill/>
              <a:prstDash val="solid"/>
            </a:ln>
            <a:effectLst>
              <a:outerShdw blurRad="1905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02" tIns="146243" rIns="182802" bIns="14624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31935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67" b="0" i="0" u="none" strike="noStrike" kern="1200" cap="none" spc="-147" normalizeH="0" baseline="0" noProof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FF28C9F-5D38-4158-9FE7-0757C7A02505}"/>
                </a:ext>
              </a:extLst>
            </p:cNvPr>
            <p:cNvGrpSpPr/>
            <p:nvPr/>
          </p:nvGrpSpPr>
          <p:grpSpPr>
            <a:xfrm>
              <a:off x="543546" y="4880534"/>
              <a:ext cx="309562" cy="309562"/>
              <a:chOff x="547688" y="4881563"/>
              <a:chExt cx="309562" cy="309562"/>
            </a:xfrm>
          </p:grpSpPr>
          <p:sp>
            <p:nvSpPr>
              <p:cNvPr id="33" name="Freeform 26">
                <a:extLst>
                  <a:ext uri="{FF2B5EF4-FFF2-40B4-BE49-F238E27FC236}">
                    <a16:creationId xmlns:a16="http://schemas.microsoft.com/office/drawing/2014/main" id="{EC1CC2FB-51FB-4235-9E7D-3F43662BD2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688" y="4881563"/>
                <a:ext cx="309562" cy="309562"/>
              </a:xfrm>
              <a:custGeom>
                <a:avLst/>
                <a:gdLst>
                  <a:gd name="T0" fmla="*/ 400 w 400"/>
                  <a:gd name="T1" fmla="*/ 187 h 400"/>
                  <a:gd name="T2" fmla="*/ 400 w 400"/>
                  <a:gd name="T3" fmla="*/ 187 h 400"/>
                  <a:gd name="T4" fmla="*/ 213 w 400"/>
                  <a:gd name="T5" fmla="*/ 187 h 400"/>
                  <a:gd name="T6" fmla="*/ 213 w 400"/>
                  <a:gd name="T7" fmla="*/ 0 h 400"/>
                  <a:gd name="T8" fmla="*/ 186 w 400"/>
                  <a:gd name="T9" fmla="*/ 0 h 400"/>
                  <a:gd name="T10" fmla="*/ 186 w 400"/>
                  <a:gd name="T11" fmla="*/ 187 h 400"/>
                  <a:gd name="T12" fmla="*/ 0 w 400"/>
                  <a:gd name="T13" fmla="*/ 187 h 400"/>
                  <a:gd name="T14" fmla="*/ 0 w 400"/>
                  <a:gd name="T15" fmla="*/ 214 h 400"/>
                  <a:gd name="T16" fmla="*/ 186 w 400"/>
                  <a:gd name="T17" fmla="*/ 214 h 400"/>
                  <a:gd name="T18" fmla="*/ 186 w 400"/>
                  <a:gd name="T19" fmla="*/ 400 h 400"/>
                  <a:gd name="T20" fmla="*/ 213 w 400"/>
                  <a:gd name="T21" fmla="*/ 400 h 400"/>
                  <a:gd name="T22" fmla="*/ 213 w 400"/>
                  <a:gd name="T23" fmla="*/ 214 h 400"/>
                  <a:gd name="T24" fmla="*/ 400 w 400"/>
                  <a:gd name="T25" fmla="*/ 214 h 400"/>
                  <a:gd name="T26" fmla="*/ 400 w 400"/>
                  <a:gd name="T27" fmla="*/ 187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0" h="400">
                    <a:moveTo>
                      <a:pt x="400" y="187"/>
                    </a:moveTo>
                    <a:lnTo>
                      <a:pt x="400" y="187"/>
                    </a:lnTo>
                    <a:lnTo>
                      <a:pt x="213" y="187"/>
                    </a:lnTo>
                    <a:lnTo>
                      <a:pt x="213" y="0"/>
                    </a:lnTo>
                    <a:lnTo>
                      <a:pt x="186" y="0"/>
                    </a:lnTo>
                    <a:lnTo>
                      <a:pt x="186" y="187"/>
                    </a:lnTo>
                    <a:lnTo>
                      <a:pt x="0" y="187"/>
                    </a:lnTo>
                    <a:lnTo>
                      <a:pt x="0" y="214"/>
                    </a:lnTo>
                    <a:lnTo>
                      <a:pt x="186" y="214"/>
                    </a:lnTo>
                    <a:lnTo>
                      <a:pt x="186" y="400"/>
                    </a:lnTo>
                    <a:lnTo>
                      <a:pt x="213" y="400"/>
                    </a:lnTo>
                    <a:lnTo>
                      <a:pt x="213" y="214"/>
                    </a:lnTo>
                    <a:lnTo>
                      <a:pt x="400" y="214"/>
                    </a:lnTo>
                    <a:lnTo>
                      <a:pt x="400" y="187"/>
                    </a:lnTo>
                    <a:close/>
                  </a:path>
                </a:pathLst>
              </a:custGeom>
              <a:solidFill>
                <a:srgbClr val="C1C1C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30" tIns="44814" rIns="89630" bIns="4481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1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4" name="Freeform 25">
                <a:extLst>
                  <a:ext uri="{FF2B5EF4-FFF2-40B4-BE49-F238E27FC236}">
                    <a16:creationId xmlns:a16="http://schemas.microsoft.com/office/drawing/2014/main" id="{0B6423F4-8DFA-48BF-ABAB-9AD3883C32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425" y="5075238"/>
                <a:ext cx="103187" cy="80962"/>
              </a:xfrm>
              <a:custGeom>
                <a:avLst/>
                <a:gdLst>
                  <a:gd name="T0" fmla="*/ 0 w 133"/>
                  <a:gd name="T1" fmla="*/ 54 h 105"/>
                  <a:gd name="T2" fmla="*/ 0 w 133"/>
                  <a:gd name="T3" fmla="*/ 54 h 105"/>
                  <a:gd name="T4" fmla="*/ 0 w 133"/>
                  <a:gd name="T5" fmla="*/ 91 h 105"/>
                  <a:gd name="T6" fmla="*/ 26 w 133"/>
                  <a:gd name="T7" fmla="*/ 65 h 105"/>
                  <a:gd name="T8" fmla="*/ 66 w 133"/>
                  <a:gd name="T9" fmla="*/ 105 h 105"/>
                  <a:gd name="T10" fmla="*/ 133 w 133"/>
                  <a:gd name="T11" fmla="*/ 38 h 105"/>
                  <a:gd name="T12" fmla="*/ 133 w 133"/>
                  <a:gd name="T13" fmla="*/ 0 h 105"/>
                  <a:gd name="T14" fmla="*/ 66 w 133"/>
                  <a:gd name="T15" fmla="*/ 67 h 105"/>
                  <a:gd name="T16" fmla="*/ 26 w 133"/>
                  <a:gd name="T17" fmla="*/ 27 h 105"/>
                  <a:gd name="T18" fmla="*/ 0 w 133"/>
                  <a:gd name="T19" fmla="*/ 5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3" h="105">
                    <a:moveTo>
                      <a:pt x="0" y="54"/>
                    </a:moveTo>
                    <a:lnTo>
                      <a:pt x="0" y="54"/>
                    </a:lnTo>
                    <a:lnTo>
                      <a:pt x="0" y="91"/>
                    </a:lnTo>
                    <a:lnTo>
                      <a:pt x="26" y="65"/>
                    </a:lnTo>
                    <a:lnTo>
                      <a:pt x="66" y="105"/>
                    </a:lnTo>
                    <a:lnTo>
                      <a:pt x="133" y="38"/>
                    </a:lnTo>
                    <a:lnTo>
                      <a:pt x="133" y="0"/>
                    </a:lnTo>
                    <a:lnTo>
                      <a:pt x="66" y="67"/>
                    </a:lnTo>
                    <a:lnTo>
                      <a:pt x="26" y="27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2F2F2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30" tIns="44814" rIns="89630" bIns="4481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1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5" name="Freeform 27">
                <a:extLst>
                  <a:ext uri="{FF2B5EF4-FFF2-40B4-BE49-F238E27FC236}">
                    <a16:creationId xmlns:a16="http://schemas.microsoft.com/office/drawing/2014/main" id="{AF0906DF-DECB-4886-95D3-E50F62536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325" y="4922838"/>
                <a:ext cx="20637" cy="82550"/>
              </a:xfrm>
              <a:custGeom>
                <a:avLst/>
                <a:gdLst>
                  <a:gd name="T0" fmla="*/ 0 w 27"/>
                  <a:gd name="T1" fmla="*/ 106 h 106"/>
                  <a:gd name="T2" fmla="*/ 0 w 27"/>
                  <a:gd name="T3" fmla="*/ 106 h 106"/>
                  <a:gd name="T4" fmla="*/ 27 w 27"/>
                  <a:gd name="T5" fmla="*/ 106 h 106"/>
                  <a:gd name="T6" fmla="*/ 27 w 27"/>
                  <a:gd name="T7" fmla="*/ 0 h 106"/>
                  <a:gd name="T8" fmla="*/ 0 w 27"/>
                  <a:gd name="T9" fmla="*/ 0 h 106"/>
                  <a:gd name="T10" fmla="*/ 0 w 27"/>
                  <a:gd name="T11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106">
                    <a:moveTo>
                      <a:pt x="0" y="106"/>
                    </a:moveTo>
                    <a:lnTo>
                      <a:pt x="0" y="106"/>
                    </a:lnTo>
                    <a:lnTo>
                      <a:pt x="27" y="106"/>
                    </a:lnTo>
                    <a:lnTo>
                      <a:pt x="27" y="0"/>
                    </a:lnTo>
                    <a:lnTo>
                      <a:pt x="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2F2F2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30" tIns="44814" rIns="89630" bIns="4481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1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6" name="Freeform 28">
                <a:extLst>
                  <a:ext uri="{FF2B5EF4-FFF2-40B4-BE49-F238E27FC236}">
                    <a16:creationId xmlns:a16="http://schemas.microsoft.com/office/drawing/2014/main" id="{856219D2-B959-4DC3-BB20-EEDD635819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425" y="4943475"/>
                <a:ext cx="61912" cy="20637"/>
              </a:xfrm>
              <a:custGeom>
                <a:avLst/>
                <a:gdLst>
                  <a:gd name="T0" fmla="*/ 0 w 80"/>
                  <a:gd name="T1" fmla="*/ 27 h 27"/>
                  <a:gd name="T2" fmla="*/ 0 w 80"/>
                  <a:gd name="T3" fmla="*/ 27 h 27"/>
                  <a:gd name="T4" fmla="*/ 80 w 80"/>
                  <a:gd name="T5" fmla="*/ 27 h 27"/>
                  <a:gd name="T6" fmla="*/ 80 w 80"/>
                  <a:gd name="T7" fmla="*/ 0 h 27"/>
                  <a:gd name="T8" fmla="*/ 0 w 80"/>
                  <a:gd name="T9" fmla="*/ 0 h 27"/>
                  <a:gd name="T10" fmla="*/ 0 w 80"/>
                  <a:gd name="T11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" h="27">
                    <a:moveTo>
                      <a:pt x="0" y="27"/>
                    </a:moveTo>
                    <a:lnTo>
                      <a:pt x="0" y="27"/>
                    </a:lnTo>
                    <a:lnTo>
                      <a:pt x="80" y="27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5558AF"/>
              </a:solidFill>
              <a:ln w="624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7" name="Freeform 29">
                <a:extLst>
                  <a:ext uri="{FF2B5EF4-FFF2-40B4-BE49-F238E27FC236}">
                    <a16:creationId xmlns:a16="http://schemas.microsoft.com/office/drawing/2014/main" id="{F468B331-EC0A-4E32-B7D1-177990AEFB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875" y="4902200"/>
                <a:ext cx="20637" cy="103187"/>
              </a:xfrm>
              <a:custGeom>
                <a:avLst/>
                <a:gdLst>
                  <a:gd name="T0" fmla="*/ 0 w 27"/>
                  <a:gd name="T1" fmla="*/ 133 h 133"/>
                  <a:gd name="T2" fmla="*/ 0 w 27"/>
                  <a:gd name="T3" fmla="*/ 133 h 133"/>
                  <a:gd name="T4" fmla="*/ 27 w 27"/>
                  <a:gd name="T5" fmla="*/ 133 h 133"/>
                  <a:gd name="T6" fmla="*/ 27 w 27"/>
                  <a:gd name="T7" fmla="*/ 0 h 133"/>
                  <a:gd name="T8" fmla="*/ 0 w 27"/>
                  <a:gd name="T9" fmla="*/ 0 h 133"/>
                  <a:gd name="T10" fmla="*/ 0 w 27"/>
                  <a:gd name="T11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133">
                    <a:moveTo>
                      <a:pt x="0" y="133"/>
                    </a:moveTo>
                    <a:lnTo>
                      <a:pt x="0" y="133"/>
                    </a:lnTo>
                    <a:lnTo>
                      <a:pt x="27" y="133"/>
                    </a:lnTo>
                    <a:lnTo>
                      <a:pt x="27" y="0"/>
                    </a:lnTo>
                    <a:lnTo>
                      <a:pt x="0" y="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5558A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30" tIns="44814" rIns="89630" bIns="4481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1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8" name="Freeform 30">
                <a:extLst>
                  <a:ext uri="{FF2B5EF4-FFF2-40B4-BE49-F238E27FC236}">
                    <a16:creationId xmlns:a16="http://schemas.microsoft.com/office/drawing/2014/main" id="{1A102405-F3F2-4035-8FF4-67F180C8E2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600" y="4943475"/>
                <a:ext cx="20637" cy="61912"/>
              </a:xfrm>
              <a:custGeom>
                <a:avLst/>
                <a:gdLst>
                  <a:gd name="T0" fmla="*/ 0 w 26"/>
                  <a:gd name="T1" fmla="*/ 80 h 80"/>
                  <a:gd name="T2" fmla="*/ 0 w 26"/>
                  <a:gd name="T3" fmla="*/ 80 h 80"/>
                  <a:gd name="T4" fmla="*/ 26 w 26"/>
                  <a:gd name="T5" fmla="*/ 80 h 80"/>
                  <a:gd name="T6" fmla="*/ 26 w 26"/>
                  <a:gd name="T7" fmla="*/ 0 h 80"/>
                  <a:gd name="T8" fmla="*/ 0 w 26"/>
                  <a:gd name="T9" fmla="*/ 0 h 80"/>
                  <a:gd name="T10" fmla="*/ 0 w 26"/>
                  <a:gd name="T11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80">
                    <a:moveTo>
                      <a:pt x="0" y="80"/>
                    </a:moveTo>
                    <a:lnTo>
                      <a:pt x="0" y="80"/>
                    </a:lnTo>
                    <a:lnTo>
                      <a:pt x="26" y="80"/>
                    </a:lnTo>
                    <a:lnTo>
                      <a:pt x="26" y="0"/>
                    </a:lnTo>
                    <a:lnTo>
                      <a:pt x="0" y="0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2F2F2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30" tIns="44814" rIns="89630" bIns="4481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1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9" name="Freeform 31">
                <a:extLst>
                  <a:ext uri="{FF2B5EF4-FFF2-40B4-BE49-F238E27FC236}">
                    <a16:creationId xmlns:a16="http://schemas.microsoft.com/office/drawing/2014/main" id="{14F6B275-68F2-4887-AF1A-4405D8FABD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325" y="5087938"/>
                <a:ext cx="82550" cy="82550"/>
              </a:xfrm>
              <a:custGeom>
                <a:avLst/>
                <a:gdLst>
                  <a:gd name="T0" fmla="*/ 32 w 106"/>
                  <a:gd name="T1" fmla="*/ 4 h 106"/>
                  <a:gd name="T2" fmla="*/ 32 w 106"/>
                  <a:gd name="T3" fmla="*/ 4 h 106"/>
                  <a:gd name="T4" fmla="*/ 15 w 106"/>
                  <a:gd name="T5" fmla="*/ 15 h 106"/>
                  <a:gd name="T6" fmla="*/ 4 w 106"/>
                  <a:gd name="T7" fmla="*/ 32 h 106"/>
                  <a:gd name="T8" fmla="*/ 0 w 106"/>
                  <a:gd name="T9" fmla="*/ 53 h 106"/>
                  <a:gd name="T10" fmla="*/ 4 w 106"/>
                  <a:gd name="T11" fmla="*/ 74 h 106"/>
                  <a:gd name="T12" fmla="*/ 15 w 106"/>
                  <a:gd name="T13" fmla="*/ 91 h 106"/>
                  <a:gd name="T14" fmla="*/ 32 w 106"/>
                  <a:gd name="T15" fmla="*/ 102 h 106"/>
                  <a:gd name="T16" fmla="*/ 53 w 106"/>
                  <a:gd name="T17" fmla="*/ 106 h 106"/>
                  <a:gd name="T18" fmla="*/ 74 w 106"/>
                  <a:gd name="T19" fmla="*/ 102 h 106"/>
                  <a:gd name="T20" fmla="*/ 91 w 106"/>
                  <a:gd name="T21" fmla="*/ 91 h 106"/>
                  <a:gd name="T22" fmla="*/ 102 w 106"/>
                  <a:gd name="T23" fmla="*/ 74 h 106"/>
                  <a:gd name="T24" fmla="*/ 106 w 106"/>
                  <a:gd name="T25" fmla="*/ 53 h 106"/>
                  <a:gd name="T26" fmla="*/ 53 w 106"/>
                  <a:gd name="T27" fmla="*/ 53 h 106"/>
                  <a:gd name="T28" fmla="*/ 53 w 106"/>
                  <a:gd name="T29" fmla="*/ 0 h 106"/>
                  <a:gd name="T30" fmla="*/ 32 w 106"/>
                  <a:gd name="T31" fmla="*/ 4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6" h="106">
                    <a:moveTo>
                      <a:pt x="32" y="4"/>
                    </a:moveTo>
                    <a:lnTo>
                      <a:pt x="32" y="4"/>
                    </a:lnTo>
                    <a:cubicBezTo>
                      <a:pt x="26" y="7"/>
                      <a:pt x="20" y="11"/>
                      <a:pt x="15" y="15"/>
                    </a:cubicBezTo>
                    <a:cubicBezTo>
                      <a:pt x="10" y="20"/>
                      <a:pt x="6" y="26"/>
                      <a:pt x="4" y="32"/>
                    </a:cubicBezTo>
                    <a:cubicBezTo>
                      <a:pt x="1" y="39"/>
                      <a:pt x="0" y="46"/>
                      <a:pt x="0" y="53"/>
                    </a:cubicBezTo>
                    <a:cubicBezTo>
                      <a:pt x="0" y="61"/>
                      <a:pt x="1" y="67"/>
                      <a:pt x="4" y="74"/>
                    </a:cubicBezTo>
                    <a:cubicBezTo>
                      <a:pt x="6" y="80"/>
                      <a:pt x="10" y="86"/>
                      <a:pt x="15" y="91"/>
                    </a:cubicBezTo>
                    <a:cubicBezTo>
                      <a:pt x="20" y="96"/>
                      <a:pt x="26" y="100"/>
                      <a:pt x="32" y="102"/>
                    </a:cubicBezTo>
                    <a:cubicBezTo>
                      <a:pt x="39" y="105"/>
                      <a:pt x="45" y="106"/>
                      <a:pt x="53" y="106"/>
                    </a:cubicBezTo>
                    <a:cubicBezTo>
                      <a:pt x="60" y="106"/>
                      <a:pt x="67" y="105"/>
                      <a:pt x="74" y="102"/>
                    </a:cubicBezTo>
                    <a:cubicBezTo>
                      <a:pt x="80" y="100"/>
                      <a:pt x="86" y="96"/>
                      <a:pt x="91" y="91"/>
                    </a:cubicBezTo>
                    <a:cubicBezTo>
                      <a:pt x="95" y="86"/>
                      <a:pt x="99" y="80"/>
                      <a:pt x="102" y="74"/>
                    </a:cubicBezTo>
                    <a:cubicBezTo>
                      <a:pt x="105" y="67"/>
                      <a:pt x="106" y="61"/>
                      <a:pt x="106" y="53"/>
                    </a:cubicBezTo>
                    <a:lnTo>
                      <a:pt x="53" y="53"/>
                    </a:lnTo>
                    <a:lnTo>
                      <a:pt x="53" y="0"/>
                    </a:lnTo>
                    <a:cubicBezTo>
                      <a:pt x="45" y="0"/>
                      <a:pt x="39" y="1"/>
                      <a:pt x="32" y="4"/>
                    </a:cubicBezTo>
                    <a:close/>
                  </a:path>
                </a:pathLst>
              </a:custGeom>
              <a:solidFill>
                <a:srgbClr val="2F2F2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30" tIns="44814" rIns="89630" bIns="4481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1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0" name="Freeform 32">
                <a:extLst>
                  <a:ext uri="{FF2B5EF4-FFF2-40B4-BE49-F238E27FC236}">
                    <a16:creationId xmlns:a16="http://schemas.microsoft.com/office/drawing/2014/main" id="{89D21730-7DB0-420C-AE3C-13C512A52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238" y="5067300"/>
                <a:ext cx="41275" cy="41275"/>
              </a:xfrm>
              <a:custGeom>
                <a:avLst/>
                <a:gdLst>
                  <a:gd name="T0" fmla="*/ 50 w 54"/>
                  <a:gd name="T1" fmla="*/ 33 h 54"/>
                  <a:gd name="T2" fmla="*/ 50 w 54"/>
                  <a:gd name="T3" fmla="*/ 33 h 54"/>
                  <a:gd name="T4" fmla="*/ 38 w 54"/>
                  <a:gd name="T5" fmla="*/ 16 h 54"/>
                  <a:gd name="T6" fmla="*/ 21 w 54"/>
                  <a:gd name="T7" fmla="*/ 4 h 54"/>
                  <a:gd name="T8" fmla="*/ 0 w 54"/>
                  <a:gd name="T9" fmla="*/ 0 h 54"/>
                  <a:gd name="T10" fmla="*/ 0 w 54"/>
                  <a:gd name="T11" fmla="*/ 54 h 54"/>
                  <a:gd name="T12" fmla="*/ 54 w 54"/>
                  <a:gd name="T13" fmla="*/ 54 h 54"/>
                  <a:gd name="T14" fmla="*/ 50 w 54"/>
                  <a:gd name="T15" fmla="*/ 3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" h="54">
                    <a:moveTo>
                      <a:pt x="50" y="33"/>
                    </a:moveTo>
                    <a:lnTo>
                      <a:pt x="50" y="33"/>
                    </a:lnTo>
                    <a:cubicBezTo>
                      <a:pt x="47" y="26"/>
                      <a:pt x="43" y="21"/>
                      <a:pt x="38" y="16"/>
                    </a:cubicBezTo>
                    <a:cubicBezTo>
                      <a:pt x="33" y="11"/>
                      <a:pt x="28" y="7"/>
                      <a:pt x="21" y="4"/>
                    </a:cubicBezTo>
                    <a:cubicBezTo>
                      <a:pt x="15" y="2"/>
                      <a:pt x="8" y="0"/>
                      <a:pt x="0" y="0"/>
                    </a:cubicBezTo>
                    <a:lnTo>
                      <a:pt x="0" y="54"/>
                    </a:lnTo>
                    <a:lnTo>
                      <a:pt x="54" y="54"/>
                    </a:lnTo>
                    <a:cubicBezTo>
                      <a:pt x="54" y="46"/>
                      <a:pt x="52" y="39"/>
                      <a:pt x="50" y="33"/>
                    </a:cubicBezTo>
                    <a:close/>
                  </a:path>
                </a:pathLst>
              </a:custGeom>
              <a:solidFill>
                <a:srgbClr val="5558A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30" tIns="44814" rIns="89630" bIns="4481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1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1" name="Freeform 33">
                <a:extLst>
                  <a:ext uri="{FF2B5EF4-FFF2-40B4-BE49-F238E27FC236}">
                    <a16:creationId xmlns:a16="http://schemas.microsoft.com/office/drawing/2014/main" id="{74253B8A-16B0-4C54-9F9F-DE61C5A0F3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425" y="4902200"/>
                <a:ext cx="82550" cy="20637"/>
              </a:xfrm>
              <a:custGeom>
                <a:avLst/>
                <a:gdLst>
                  <a:gd name="T0" fmla="*/ 106 w 106"/>
                  <a:gd name="T1" fmla="*/ 0 h 27"/>
                  <a:gd name="T2" fmla="*/ 106 w 106"/>
                  <a:gd name="T3" fmla="*/ 0 h 27"/>
                  <a:gd name="T4" fmla="*/ 0 w 106"/>
                  <a:gd name="T5" fmla="*/ 0 h 27"/>
                  <a:gd name="T6" fmla="*/ 0 w 106"/>
                  <a:gd name="T7" fmla="*/ 27 h 27"/>
                  <a:gd name="T8" fmla="*/ 106 w 106"/>
                  <a:gd name="T9" fmla="*/ 27 h 27"/>
                  <a:gd name="T10" fmla="*/ 106 w 106"/>
                  <a:gd name="T1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" h="27">
                    <a:moveTo>
                      <a:pt x="106" y="0"/>
                    </a:moveTo>
                    <a:lnTo>
                      <a:pt x="106" y="0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106" y="27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2F2F2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30" tIns="44814" rIns="89630" bIns="4481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1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2" name="Freeform 34">
                <a:extLst>
                  <a:ext uri="{FF2B5EF4-FFF2-40B4-BE49-F238E27FC236}">
                    <a16:creationId xmlns:a16="http://schemas.microsoft.com/office/drawing/2014/main" id="{D92AE2B0-A567-4573-973A-6A9418FA4C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425" y="4984750"/>
                <a:ext cx="103187" cy="20637"/>
              </a:xfrm>
              <a:custGeom>
                <a:avLst/>
                <a:gdLst>
                  <a:gd name="T0" fmla="*/ 0 w 133"/>
                  <a:gd name="T1" fmla="*/ 26 h 26"/>
                  <a:gd name="T2" fmla="*/ 0 w 133"/>
                  <a:gd name="T3" fmla="*/ 26 h 26"/>
                  <a:gd name="T4" fmla="*/ 133 w 133"/>
                  <a:gd name="T5" fmla="*/ 26 h 26"/>
                  <a:gd name="T6" fmla="*/ 133 w 133"/>
                  <a:gd name="T7" fmla="*/ 0 h 26"/>
                  <a:gd name="T8" fmla="*/ 0 w 133"/>
                  <a:gd name="T9" fmla="*/ 0 h 26"/>
                  <a:gd name="T10" fmla="*/ 0 w 133"/>
                  <a:gd name="T1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3" h="26">
                    <a:moveTo>
                      <a:pt x="0" y="26"/>
                    </a:moveTo>
                    <a:lnTo>
                      <a:pt x="0" y="26"/>
                    </a:lnTo>
                    <a:lnTo>
                      <a:pt x="133" y="26"/>
                    </a:lnTo>
                    <a:lnTo>
                      <a:pt x="133" y="0"/>
                    </a:lnTo>
                    <a:lnTo>
                      <a:pt x="0" y="0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5558AF"/>
              </a:solidFill>
              <a:ln w="624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AA24B269-748F-4B04-BD27-D8B3B8B58DAC}"/>
              </a:ext>
            </a:extLst>
          </p:cNvPr>
          <p:cNvSpPr/>
          <p:nvPr/>
        </p:nvSpPr>
        <p:spPr>
          <a:xfrm>
            <a:off x="1238376" y="3344116"/>
            <a:ext cx="19620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320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Chat &amp; Collaboration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74CEEB5-14F6-4D80-AFFE-8627D799A47F}"/>
              </a:ext>
            </a:extLst>
          </p:cNvPr>
          <p:cNvSpPr/>
          <p:nvPr/>
        </p:nvSpPr>
        <p:spPr>
          <a:xfrm>
            <a:off x="1235695" y="4332251"/>
            <a:ext cx="18295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320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Meetings &amp; Calling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7EC19B2-7F5D-4319-8F0A-5A15E93591BD}"/>
              </a:ext>
            </a:extLst>
          </p:cNvPr>
          <p:cNvSpPr/>
          <p:nvPr/>
        </p:nvSpPr>
        <p:spPr>
          <a:xfrm>
            <a:off x="1235695" y="5320386"/>
            <a:ext cx="1237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320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Applications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2F2F2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46" name="Picture 12" descr="header_croppe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" y="-33175"/>
            <a:ext cx="12200434" cy="1377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766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607610" y="1031948"/>
            <a:ext cx="10972800" cy="985837"/>
          </a:xfrm>
        </p:spPr>
        <p:txBody>
          <a:bodyPr/>
          <a:lstStyle/>
          <a:p>
            <a:pPr eaLnBrk="1" hangingPunct="1"/>
            <a:r>
              <a:rPr lang="en-CA" altLang="en-US" sz="3200" u="sng" dirty="0" smtClean="0">
                <a:latin typeface="Calibri" panose="020F0502020204030204" pitchFamily="34" charset="0"/>
                <a:ea typeface="ヒラギノ角ゴ Pro W3"/>
                <a:cs typeface="Calibri" panose="020F0502020204030204" pitchFamily="34" charset="0"/>
              </a:rPr>
              <a:t>Capabilities in Microsoft Teams</a:t>
            </a:r>
            <a:endParaRPr lang="en-CA" altLang="en-US" sz="3200" u="sng" dirty="0">
              <a:latin typeface="Calibri" panose="020F0502020204030204" pitchFamily="34" charset="0"/>
              <a:ea typeface="ヒラギノ角ゴ Pro W3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0275" y="1729872"/>
            <a:ext cx="5572125" cy="4524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0291" y="2019576"/>
            <a:ext cx="5233466" cy="3599828"/>
          </a:xfrm>
          <a:prstGeom prst="rect">
            <a:avLst/>
          </a:prstGeom>
        </p:spPr>
      </p:pic>
      <p:pic>
        <p:nvPicPr>
          <p:cNvPr id="46" name="Picture 12" descr="header_croppe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648"/>
            <a:ext cx="12200434" cy="1377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616703" y="2197358"/>
            <a:ext cx="3061135" cy="634547"/>
            <a:chOff x="616703" y="2197358"/>
            <a:chExt cx="3061135" cy="634547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4EC02E3-2C64-487D-B028-FE587A1C4FDB}"/>
                </a:ext>
              </a:extLst>
            </p:cNvPr>
            <p:cNvSpPr/>
            <p:nvPr/>
          </p:nvSpPr>
          <p:spPr>
            <a:xfrm>
              <a:off x="1428696" y="2240974"/>
              <a:ext cx="2249142" cy="5909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32026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588"/>
                </a:spcAft>
                <a:buClrTx/>
                <a:buSzPct val="90000"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Transform workplace </a:t>
              </a:r>
              <a:b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collaboration</a:t>
              </a: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9B65B61C-BD88-4043-9213-6F3E240B9CEE}"/>
                </a:ext>
              </a:extLst>
            </p:cNvPr>
            <p:cNvGrpSpPr/>
            <p:nvPr/>
          </p:nvGrpSpPr>
          <p:grpSpPr>
            <a:xfrm>
              <a:off x="616703" y="2197358"/>
              <a:ext cx="613380" cy="613378"/>
              <a:chOff x="434975" y="2157290"/>
              <a:chExt cx="525145" cy="525145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A7BABC81-BB06-4514-A3CD-CFB1996D6F8B}"/>
                  </a:ext>
                </a:extLst>
              </p:cNvPr>
              <p:cNvSpPr/>
              <p:nvPr/>
            </p:nvSpPr>
            <p:spPr bwMode="auto">
              <a:xfrm>
                <a:off x="434975" y="2157290"/>
                <a:ext cx="525145" cy="525145"/>
              </a:xfrm>
              <a:prstGeom prst="ellipse">
                <a:avLst/>
              </a:prstGeom>
              <a:solidFill>
                <a:schemeClr val="bg1"/>
              </a:solidFill>
              <a:ln w="10795" cap="flat" cmpd="sng" algn="ctr">
                <a:noFill/>
                <a:prstDash val="solid"/>
              </a:ln>
              <a:effectLst>
                <a:outerShdw blurRad="190500" dist="38100" dir="2700000" algn="tl" rotWithShape="0">
                  <a:prstClr val="black">
                    <a:alpha val="25000"/>
                  </a:prstClr>
                </a:outerShdw>
              </a:effectLst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02" tIns="146243" rIns="182802" bIns="146243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31935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67" b="0" i="0" u="none" strike="noStrike" kern="1200" cap="none" spc="-147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F8757066-304C-4F11-BDD1-4260A4F9D653}"/>
                  </a:ext>
                </a:extLst>
              </p:cNvPr>
              <p:cNvGrpSpPr/>
              <p:nvPr/>
            </p:nvGrpSpPr>
            <p:grpSpPr>
              <a:xfrm>
                <a:off x="551497" y="2298418"/>
                <a:ext cx="292100" cy="242888"/>
                <a:chOff x="557213" y="2300288"/>
                <a:chExt cx="292100" cy="242888"/>
              </a:xfrm>
            </p:grpSpPr>
            <p:sp>
              <p:nvSpPr>
                <p:cNvPr id="52" name="Freeform 5">
                  <a:extLst>
                    <a:ext uri="{FF2B5EF4-FFF2-40B4-BE49-F238E27FC236}">
                      <a16:creationId xmlns:a16="http://schemas.microsoft.com/office/drawing/2014/main" id="{609C8F9B-6F88-4217-A3A0-C26AE440E9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7213" y="2363788"/>
                  <a:ext cx="228600" cy="179388"/>
                </a:xfrm>
                <a:custGeom>
                  <a:avLst/>
                  <a:gdLst>
                    <a:gd name="T0" fmla="*/ 0 w 232"/>
                    <a:gd name="T1" fmla="*/ 148 h 182"/>
                    <a:gd name="T2" fmla="*/ 0 w 232"/>
                    <a:gd name="T3" fmla="*/ 148 h 182"/>
                    <a:gd name="T4" fmla="*/ 42 w 232"/>
                    <a:gd name="T5" fmla="*/ 148 h 182"/>
                    <a:gd name="T6" fmla="*/ 42 w 232"/>
                    <a:gd name="T7" fmla="*/ 182 h 182"/>
                    <a:gd name="T8" fmla="*/ 59 w 232"/>
                    <a:gd name="T9" fmla="*/ 165 h 182"/>
                    <a:gd name="T10" fmla="*/ 76 w 232"/>
                    <a:gd name="T11" fmla="*/ 148 h 182"/>
                    <a:gd name="T12" fmla="*/ 232 w 232"/>
                    <a:gd name="T13" fmla="*/ 148 h 182"/>
                    <a:gd name="T14" fmla="*/ 232 w 232"/>
                    <a:gd name="T15" fmla="*/ 0 h 182"/>
                    <a:gd name="T16" fmla="*/ 0 w 232"/>
                    <a:gd name="T17" fmla="*/ 0 h 182"/>
                    <a:gd name="T18" fmla="*/ 0 w 232"/>
                    <a:gd name="T19" fmla="*/ 148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2" h="182">
                      <a:moveTo>
                        <a:pt x="0" y="148"/>
                      </a:moveTo>
                      <a:lnTo>
                        <a:pt x="0" y="148"/>
                      </a:lnTo>
                      <a:lnTo>
                        <a:pt x="42" y="148"/>
                      </a:lnTo>
                      <a:lnTo>
                        <a:pt x="42" y="182"/>
                      </a:lnTo>
                      <a:cubicBezTo>
                        <a:pt x="48" y="176"/>
                        <a:pt x="53" y="171"/>
                        <a:pt x="59" y="165"/>
                      </a:cubicBezTo>
                      <a:cubicBezTo>
                        <a:pt x="64" y="159"/>
                        <a:pt x="70" y="154"/>
                        <a:pt x="76" y="148"/>
                      </a:cubicBezTo>
                      <a:lnTo>
                        <a:pt x="232" y="148"/>
                      </a:lnTo>
                      <a:lnTo>
                        <a:pt x="232" y="0"/>
                      </a:lnTo>
                      <a:lnTo>
                        <a:pt x="0" y="0"/>
                      </a:lnTo>
                      <a:lnTo>
                        <a:pt x="0" y="148"/>
                      </a:lnTo>
                      <a:close/>
                    </a:path>
                  </a:pathLst>
                </a:custGeom>
                <a:solidFill>
                  <a:srgbClr val="C1C1C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89617" tIns="44808" rIns="89617" bIns="44808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396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36" b="0" i="0" u="none" strike="noStrike" kern="1200" cap="none" spc="0" normalizeH="0" baseline="0" noProof="0">
                    <a:ln>
                      <a:noFill/>
                    </a:ln>
                    <a:solidFill>
                      <a:srgbClr val="282828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7">
                  <a:extLst>
                    <a:ext uri="{FF2B5EF4-FFF2-40B4-BE49-F238E27FC236}">
                      <a16:creationId xmlns:a16="http://schemas.microsoft.com/office/drawing/2014/main" id="{61EA599F-4A1B-4BCE-AD9F-409C392288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8488" y="2300288"/>
                  <a:ext cx="250825" cy="166688"/>
                </a:xfrm>
                <a:custGeom>
                  <a:avLst/>
                  <a:gdLst>
                    <a:gd name="T0" fmla="*/ 0 w 254"/>
                    <a:gd name="T1" fmla="*/ 42 h 169"/>
                    <a:gd name="T2" fmla="*/ 0 w 254"/>
                    <a:gd name="T3" fmla="*/ 42 h 169"/>
                    <a:gd name="T4" fmla="*/ 212 w 254"/>
                    <a:gd name="T5" fmla="*/ 42 h 169"/>
                    <a:gd name="T6" fmla="*/ 212 w 254"/>
                    <a:gd name="T7" fmla="*/ 169 h 169"/>
                    <a:gd name="T8" fmla="*/ 254 w 254"/>
                    <a:gd name="T9" fmla="*/ 169 h 169"/>
                    <a:gd name="T10" fmla="*/ 254 w 254"/>
                    <a:gd name="T11" fmla="*/ 0 h 169"/>
                    <a:gd name="T12" fmla="*/ 0 w 254"/>
                    <a:gd name="T13" fmla="*/ 0 h 169"/>
                    <a:gd name="T14" fmla="*/ 0 w 254"/>
                    <a:gd name="T15" fmla="*/ 42 h 1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54" h="169">
                      <a:moveTo>
                        <a:pt x="0" y="42"/>
                      </a:moveTo>
                      <a:lnTo>
                        <a:pt x="0" y="42"/>
                      </a:lnTo>
                      <a:lnTo>
                        <a:pt x="212" y="42"/>
                      </a:lnTo>
                      <a:lnTo>
                        <a:pt x="212" y="169"/>
                      </a:lnTo>
                      <a:lnTo>
                        <a:pt x="254" y="169"/>
                      </a:lnTo>
                      <a:lnTo>
                        <a:pt x="254" y="0"/>
                      </a:lnTo>
                      <a:lnTo>
                        <a:pt x="0" y="0"/>
                      </a:lnTo>
                      <a:lnTo>
                        <a:pt x="0" y="42"/>
                      </a:lnTo>
                      <a:close/>
                    </a:path>
                  </a:pathLst>
                </a:custGeom>
                <a:solidFill>
                  <a:srgbClr val="5558A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89617" tIns="44808" rIns="89617" bIns="44808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396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36" b="0" i="0" u="none" strike="noStrike" kern="1200" cap="none" spc="0" normalizeH="0" baseline="0" noProof="0">
                    <a:ln>
                      <a:noFill/>
                    </a:ln>
                    <a:solidFill>
                      <a:srgbClr val="282828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9" name="Group 8"/>
          <p:cNvGrpSpPr/>
          <p:nvPr/>
        </p:nvGrpSpPr>
        <p:grpSpPr>
          <a:xfrm>
            <a:off x="616703" y="3195720"/>
            <a:ext cx="3395842" cy="652121"/>
            <a:chOff x="616703" y="3214635"/>
            <a:chExt cx="3395842" cy="652121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3BE7C9D-70BF-42F0-885D-FEBABDDCC73D}"/>
                </a:ext>
              </a:extLst>
            </p:cNvPr>
            <p:cNvSpPr/>
            <p:nvPr/>
          </p:nvSpPr>
          <p:spPr>
            <a:xfrm>
              <a:off x="1428696" y="3275825"/>
              <a:ext cx="2583849" cy="5909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32026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588"/>
                </a:spcAft>
                <a:buClrTx/>
                <a:buSzPct val="90000"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Streamline 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departmental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/>
              </a:r>
              <a:b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processes</a:t>
              </a: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65B044BE-1B1E-4449-91C9-B808DA1D0CB6}"/>
                </a:ext>
              </a:extLst>
            </p:cNvPr>
            <p:cNvGrpSpPr/>
            <p:nvPr/>
          </p:nvGrpSpPr>
          <p:grpSpPr>
            <a:xfrm>
              <a:off x="616703" y="3214635"/>
              <a:ext cx="613379" cy="613378"/>
              <a:chOff x="435794" y="2989497"/>
              <a:chExt cx="525071" cy="525071"/>
            </a:xfrm>
          </p:grpSpPr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89145184-8A58-4DDE-9F3D-7319828A6810}"/>
                  </a:ext>
                </a:extLst>
              </p:cNvPr>
              <p:cNvSpPr/>
              <p:nvPr/>
            </p:nvSpPr>
            <p:spPr bwMode="auto">
              <a:xfrm>
                <a:off x="435794" y="2989497"/>
                <a:ext cx="525071" cy="525071"/>
              </a:xfrm>
              <a:prstGeom prst="ellipse">
                <a:avLst/>
              </a:prstGeom>
              <a:solidFill>
                <a:schemeClr val="bg1"/>
              </a:solidFill>
              <a:ln w="10795" cap="flat" cmpd="sng" algn="ctr">
                <a:noFill/>
                <a:prstDash val="solid"/>
              </a:ln>
              <a:effectLst>
                <a:outerShdw blurRad="190500" dist="38100" dir="2700000" algn="tl" rotWithShape="0">
                  <a:prstClr val="black">
                    <a:alpha val="25000"/>
                  </a:prstClr>
                </a:outerShdw>
              </a:effectLst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02" tIns="146243" rIns="182802" bIns="146243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31935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67" b="0" i="0" u="none" strike="noStrike" kern="1200" cap="none" spc="-147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E4A7E353-2E81-4E4E-B2CB-A1B0B8D162F0}"/>
                  </a:ext>
                </a:extLst>
              </p:cNvPr>
              <p:cNvGrpSpPr/>
              <p:nvPr/>
            </p:nvGrpSpPr>
            <p:grpSpPr>
              <a:xfrm>
                <a:off x="553867" y="3128207"/>
                <a:ext cx="288925" cy="247650"/>
                <a:chOff x="558800" y="3144838"/>
                <a:chExt cx="288925" cy="247650"/>
              </a:xfrm>
            </p:grpSpPr>
            <p:sp>
              <p:nvSpPr>
                <p:cNvPr id="59" name="Freeform 5">
                  <a:extLst>
                    <a:ext uri="{FF2B5EF4-FFF2-40B4-BE49-F238E27FC236}">
                      <a16:creationId xmlns:a16="http://schemas.microsoft.com/office/drawing/2014/main" id="{E3F1C7A5-7F19-4DA9-8727-D92C158F0C8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58800" y="3171825"/>
                  <a:ext cx="288925" cy="193675"/>
                </a:xfrm>
                <a:custGeom>
                  <a:avLst/>
                  <a:gdLst>
                    <a:gd name="T0" fmla="*/ 164 w 426"/>
                    <a:gd name="T1" fmla="*/ 112 h 286"/>
                    <a:gd name="T2" fmla="*/ 164 w 426"/>
                    <a:gd name="T3" fmla="*/ 112 h 286"/>
                    <a:gd name="T4" fmla="*/ 175 w 426"/>
                    <a:gd name="T5" fmla="*/ 95 h 286"/>
                    <a:gd name="T6" fmla="*/ 192 w 426"/>
                    <a:gd name="T7" fmla="*/ 83 h 286"/>
                    <a:gd name="T8" fmla="*/ 213 w 426"/>
                    <a:gd name="T9" fmla="*/ 79 h 286"/>
                    <a:gd name="T10" fmla="*/ 233 w 426"/>
                    <a:gd name="T11" fmla="*/ 83 h 286"/>
                    <a:gd name="T12" fmla="*/ 250 w 426"/>
                    <a:gd name="T13" fmla="*/ 95 h 286"/>
                    <a:gd name="T14" fmla="*/ 262 w 426"/>
                    <a:gd name="T15" fmla="*/ 112 h 286"/>
                    <a:gd name="T16" fmla="*/ 266 w 426"/>
                    <a:gd name="T17" fmla="*/ 133 h 286"/>
                    <a:gd name="T18" fmla="*/ 262 w 426"/>
                    <a:gd name="T19" fmla="*/ 153 h 286"/>
                    <a:gd name="T20" fmla="*/ 250 w 426"/>
                    <a:gd name="T21" fmla="*/ 170 h 286"/>
                    <a:gd name="T22" fmla="*/ 233 w 426"/>
                    <a:gd name="T23" fmla="*/ 182 h 286"/>
                    <a:gd name="T24" fmla="*/ 213 w 426"/>
                    <a:gd name="T25" fmla="*/ 186 h 286"/>
                    <a:gd name="T26" fmla="*/ 192 w 426"/>
                    <a:gd name="T27" fmla="*/ 182 h 286"/>
                    <a:gd name="T28" fmla="*/ 175 w 426"/>
                    <a:gd name="T29" fmla="*/ 170 h 286"/>
                    <a:gd name="T30" fmla="*/ 164 w 426"/>
                    <a:gd name="T31" fmla="*/ 153 h 286"/>
                    <a:gd name="T32" fmla="*/ 160 w 426"/>
                    <a:gd name="T33" fmla="*/ 133 h 286"/>
                    <a:gd name="T34" fmla="*/ 164 w 426"/>
                    <a:gd name="T35" fmla="*/ 112 h 286"/>
                    <a:gd name="T36" fmla="*/ 298 w 426"/>
                    <a:gd name="T37" fmla="*/ 32 h 286"/>
                    <a:gd name="T38" fmla="*/ 298 w 426"/>
                    <a:gd name="T39" fmla="*/ 32 h 286"/>
                    <a:gd name="T40" fmla="*/ 394 w 426"/>
                    <a:gd name="T41" fmla="*/ 32 h 286"/>
                    <a:gd name="T42" fmla="*/ 394 w 426"/>
                    <a:gd name="T43" fmla="*/ 128 h 286"/>
                    <a:gd name="T44" fmla="*/ 298 w 426"/>
                    <a:gd name="T45" fmla="*/ 128 h 286"/>
                    <a:gd name="T46" fmla="*/ 298 w 426"/>
                    <a:gd name="T47" fmla="*/ 32 h 286"/>
                    <a:gd name="T48" fmla="*/ 0 w 426"/>
                    <a:gd name="T49" fmla="*/ 286 h 286"/>
                    <a:gd name="T50" fmla="*/ 0 w 426"/>
                    <a:gd name="T51" fmla="*/ 286 h 286"/>
                    <a:gd name="T52" fmla="*/ 133 w 426"/>
                    <a:gd name="T53" fmla="*/ 286 h 286"/>
                    <a:gd name="T54" fmla="*/ 137 w 426"/>
                    <a:gd name="T55" fmla="*/ 266 h 286"/>
                    <a:gd name="T56" fmla="*/ 119 w 426"/>
                    <a:gd name="T57" fmla="*/ 274 h 286"/>
                    <a:gd name="T58" fmla="*/ 92 w 426"/>
                    <a:gd name="T59" fmla="*/ 247 h 286"/>
                    <a:gd name="T60" fmla="*/ 119 w 426"/>
                    <a:gd name="T61" fmla="*/ 220 h 286"/>
                    <a:gd name="T62" fmla="*/ 146 w 426"/>
                    <a:gd name="T63" fmla="*/ 247 h 286"/>
                    <a:gd name="T64" fmla="*/ 145 w 426"/>
                    <a:gd name="T65" fmla="*/ 249 h 286"/>
                    <a:gd name="T66" fmla="*/ 156 w 426"/>
                    <a:gd name="T67" fmla="*/ 236 h 286"/>
                    <a:gd name="T68" fmla="*/ 181 w 426"/>
                    <a:gd name="T69" fmla="*/ 219 h 286"/>
                    <a:gd name="T70" fmla="*/ 213 w 426"/>
                    <a:gd name="T71" fmla="*/ 213 h 286"/>
                    <a:gd name="T72" fmla="*/ 245 w 426"/>
                    <a:gd name="T73" fmla="*/ 219 h 286"/>
                    <a:gd name="T74" fmla="*/ 270 w 426"/>
                    <a:gd name="T75" fmla="*/ 236 h 286"/>
                    <a:gd name="T76" fmla="*/ 279 w 426"/>
                    <a:gd name="T77" fmla="*/ 247 h 286"/>
                    <a:gd name="T78" fmla="*/ 306 w 426"/>
                    <a:gd name="T79" fmla="*/ 220 h 286"/>
                    <a:gd name="T80" fmla="*/ 332 w 426"/>
                    <a:gd name="T81" fmla="*/ 247 h 286"/>
                    <a:gd name="T82" fmla="*/ 306 w 426"/>
                    <a:gd name="T83" fmla="*/ 274 h 286"/>
                    <a:gd name="T84" fmla="*/ 289 w 426"/>
                    <a:gd name="T85" fmla="*/ 267 h 286"/>
                    <a:gd name="T86" fmla="*/ 292 w 426"/>
                    <a:gd name="T87" fmla="*/ 286 h 286"/>
                    <a:gd name="T88" fmla="*/ 426 w 426"/>
                    <a:gd name="T89" fmla="*/ 286 h 286"/>
                    <a:gd name="T90" fmla="*/ 426 w 426"/>
                    <a:gd name="T91" fmla="*/ 0 h 286"/>
                    <a:gd name="T92" fmla="*/ 0 w 426"/>
                    <a:gd name="T93" fmla="*/ 0 h 286"/>
                    <a:gd name="T94" fmla="*/ 0 w 426"/>
                    <a:gd name="T95" fmla="*/ 286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426" h="286">
                      <a:moveTo>
                        <a:pt x="164" y="112"/>
                      </a:moveTo>
                      <a:lnTo>
                        <a:pt x="164" y="112"/>
                      </a:lnTo>
                      <a:cubicBezTo>
                        <a:pt x="167" y="105"/>
                        <a:pt x="170" y="100"/>
                        <a:pt x="175" y="95"/>
                      </a:cubicBezTo>
                      <a:cubicBezTo>
                        <a:pt x="180" y="90"/>
                        <a:pt x="186" y="86"/>
                        <a:pt x="192" y="83"/>
                      </a:cubicBezTo>
                      <a:cubicBezTo>
                        <a:pt x="199" y="81"/>
                        <a:pt x="205" y="79"/>
                        <a:pt x="213" y="79"/>
                      </a:cubicBezTo>
                      <a:cubicBezTo>
                        <a:pt x="220" y="79"/>
                        <a:pt x="227" y="81"/>
                        <a:pt x="233" y="83"/>
                      </a:cubicBezTo>
                      <a:cubicBezTo>
                        <a:pt x="240" y="86"/>
                        <a:pt x="246" y="90"/>
                        <a:pt x="250" y="95"/>
                      </a:cubicBezTo>
                      <a:cubicBezTo>
                        <a:pt x="255" y="100"/>
                        <a:pt x="259" y="105"/>
                        <a:pt x="262" y="112"/>
                      </a:cubicBezTo>
                      <a:cubicBezTo>
                        <a:pt x="265" y="118"/>
                        <a:pt x="266" y="125"/>
                        <a:pt x="266" y="133"/>
                      </a:cubicBezTo>
                      <a:cubicBezTo>
                        <a:pt x="266" y="140"/>
                        <a:pt x="265" y="147"/>
                        <a:pt x="262" y="153"/>
                      </a:cubicBezTo>
                      <a:cubicBezTo>
                        <a:pt x="259" y="160"/>
                        <a:pt x="255" y="165"/>
                        <a:pt x="250" y="170"/>
                      </a:cubicBezTo>
                      <a:cubicBezTo>
                        <a:pt x="246" y="175"/>
                        <a:pt x="240" y="179"/>
                        <a:pt x="233" y="182"/>
                      </a:cubicBezTo>
                      <a:cubicBezTo>
                        <a:pt x="227" y="184"/>
                        <a:pt x="220" y="186"/>
                        <a:pt x="213" y="186"/>
                      </a:cubicBezTo>
                      <a:cubicBezTo>
                        <a:pt x="205" y="186"/>
                        <a:pt x="199" y="184"/>
                        <a:pt x="192" y="182"/>
                      </a:cubicBezTo>
                      <a:cubicBezTo>
                        <a:pt x="186" y="179"/>
                        <a:pt x="180" y="175"/>
                        <a:pt x="175" y="170"/>
                      </a:cubicBezTo>
                      <a:cubicBezTo>
                        <a:pt x="170" y="165"/>
                        <a:pt x="167" y="160"/>
                        <a:pt x="164" y="153"/>
                      </a:cubicBezTo>
                      <a:cubicBezTo>
                        <a:pt x="161" y="147"/>
                        <a:pt x="160" y="140"/>
                        <a:pt x="160" y="133"/>
                      </a:cubicBezTo>
                      <a:cubicBezTo>
                        <a:pt x="160" y="125"/>
                        <a:pt x="161" y="118"/>
                        <a:pt x="164" y="112"/>
                      </a:cubicBezTo>
                      <a:close/>
                      <a:moveTo>
                        <a:pt x="298" y="32"/>
                      </a:moveTo>
                      <a:lnTo>
                        <a:pt x="298" y="32"/>
                      </a:lnTo>
                      <a:lnTo>
                        <a:pt x="394" y="32"/>
                      </a:lnTo>
                      <a:lnTo>
                        <a:pt x="394" y="128"/>
                      </a:lnTo>
                      <a:lnTo>
                        <a:pt x="298" y="128"/>
                      </a:lnTo>
                      <a:lnTo>
                        <a:pt x="298" y="32"/>
                      </a:lnTo>
                      <a:close/>
                      <a:moveTo>
                        <a:pt x="0" y="286"/>
                      </a:moveTo>
                      <a:lnTo>
                        <a:pt x="0" y="286"/>
                      </a:lnTo>
                      <a:lnTo>
                        <a:pt x="133" y="286"/>
                      </a:lnTo>
                      <a:cubicBezTo>
                        <a:pt x="134" y="279"/>
                        <a:pt x="135" y="272"/>
                        <a:pt x="137" y="266"/>
                      </a:cubicBezTo>
                      <a:cubicBezTo>
                        <a:pt x="133" y="271"/>
                        <a:pt x="126" y="274"/>
                        <a:pt x="119" y="274"/>
                      </a:cubicBezTo>
                      <a:cubicBezTo>
                        <a:pt x="104" y="274"/>
                        <a:pt x="92" y="262"/>
                        <a:pt x="92" y="247"/>
                      </a:cubicBezTo>
                      <a:cubicBezTo>
                        <a:pt x="92" y="232"/>
                        <a:pt x="104" y="220"/>
                        <a:pt x="119" y="220"/>
                      </a:cubicBezTo>
                      <a:cubicBezTo>
                        <a:pt x="134" y="220"/>
                        <a:pt x="146" y="232"/>
                        <a:pt x="146" y="247"/>
                      </a:cubicBezTo>
                      <a:cubicBezTo>
                        <a:pt x="146" y="248"/>
                        <a:pt x="145" y="249"/>
                        <a:pt x="145" y="249"/>
                      </a:cubicBezTo>
                      <a:cubicBezTo>
                        <a:pt x="148" y="245"/>
                        <a:pt x="152" y="240"/>
                        <a:pt x="156" y="236"/>
                      </a:cubicBezTo>
                      <a:cubicBezTo>
                        <a:pt x="163" y="229"/>
                        <a:pt x="172" y="223"/>
                        <a:pt x="181" y="219"/>
                      </a:cubicBezTo>
                      <a:cubicBezTo>
                        <a:pt x="191" y="215"/>
                        <a:pt x="202" y="213"/>
                        <a:pt x="213" y="213"/>
                      </a:cubicBezTo>
                      <a:cubicBezTo>
                        <a:pt x="224" y="213"/>
                        <a:pt x="235" y="215"/>
                        <a:pt x="245" y="219"/>
                      </a:cubicBezTo>
                      <a:cubicBezTo>
                        <a:pt x="254" y="223"/>
                        <a:pt x="263" y="228"/>
                        <a:pt x="270" y="236"/>
                      </a:cubicBezTo>
                      <a:cubicBezTo>
                        <a:pt x="273" y="239"/>
                        <a:pt x="276" y="243"/>
                        <a:pt x="279" y="247"/>
                      </a:cubicBezTo>
                      <a:cubicBezTo>
                        <a:pt x="279" y="232"/>
                        <a:pt x="291" y="220"/>
                        <a:pt x="306" y="220"/>
                      </a:cubicBezTo>
                      <a:cubicBezTo>
                        <a:pt x="321" y="220"/>
                        <a:pt x="332" y="232"/>
                        <a:pt x="332" y="247"/>
                      </a:cubicBezTo>
                      <a:cubicBezTo>
                        <a:pt x="332" y="262"/>
                        <a:pt x="321" y="274"/>
                        <a:pt x="306" y="274"/>
                      </a:cubicBezTo>
                      <a:cubicBezTo>
                        <a:pt x="299" y="274"/>
                        <a:pt x="293" y="271"/>
                        <a:pt x="289" y="267"/>
                      </a:cubicBezTo>
                      <a:cubicBezTo>
                        <a:pt x="291" y="273"/>
                        <a:pt x="292" y="279"/>
                        <a:pt x="292" y="286"/>
                      </a:cubicBezTo>
                      <a:lnTo>
                        <a:pt x="426" y="286"/>
                      </a:lnTo>
                      <a:lnTo>
                        <a:pt x="426" y="0"/>
                      </a:lnTo>
                      <a:lnTo>
                        <a:pt x="0" y="0"/>
                      </a:lnTo>
                      <a:lnTo>
                        <a:pt x="0" y="286"/>
                      </a:lnTo>
                      <a:close/>
                    </a:path>
                  </a:pathLst>
                </a:custGeom>
                <a:solidFill>
                  <a:srgbClr val="C1C1C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13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828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6">
                  <a:extLst>
                    <a:ext uri="{FF2B5EF4-FFF2-40B4-BE49-F238E27FC236}">
                      <a16:creationId xmlns:a16="http://schemas.microsoft.com/office/drawing/2014/main" id="{E7890052-A91A-4CB8-898E-E6851C2D8F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8800" y="3365500"/>
                  <a:ext cx="288925" cy="26988"/>
                </a:xfrm>
                <a:custGeom>
                  <a:avLst/>
                  <a:gdLst>
                    <a:gd name="T0" fmla="*/ 133 w 426"/>
                    <a:gd name="T1" fmla="*/ 0 h 40"/>
                    <a:gd name="T2" fmla="*/ 133 w 426"/>
                    <a:gd name="T3" fmla="*/ 0 h 40"/>
                    <a:gd name="T4" fmla="*/ 0 w 426"/>
                    <a:gd name="T5" fmla="*/ 0 h 40"/>
                    <a:gd name="T6" fmla="*/ 0 w 426"/>
                    <a:gd name="T7" fmla="*/ 40 h 40"/>
                    <a:gd name="T8" fmla="*/ 426 w 426"/>
                    <a:gd name="T9" fmla="*/ 40 h 40"/>
                    <a:gd name="T10" fmla="*/ 426 w 426"/>
                    <a:gd name="T11" fmla="*/ 0 h 40"/>
                    <a:gd name="T12" fmla="*/ 292 w 426"/>
                    <a:gd name="T13" fmla="*/ 0 h 40"/>
                    <a:gd name="T14" fmla="*/ 133 w 426"/>
                    <a:gd name="T15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26" h="40">
                      <a:moveTo>
                        <a:pt x="133" y="0"/>
                      </a:moveTo>
                      <a:lnTo>
                        <a:pt x="133" y="0"/>
                      </a:lnTo>
                      <a:lnTo>
                        <a:pt x="0" y="0"/>
                      </a:lnTo>
                      <a:lnTo>
                        <a:pt x="0" y="40"/>
                      </a:lnTo>
                      <a:lnTo>
                        <a:pt x="426" y="40"/>
                      </a:lnTo>
                      <a:lnTo>
                        <a:pt x="426" y="0"/>
                      </a:lnTo>
                      <a:lnTo>
                        <a:pt x="292" y="0"/>
                      </a:lnTo>
                      <a:lnTo>
                        <a:pt x="133" y="0"/>
                      </a:lnTo>
                      <a:close/>
                    </a:path>
                  </a:pathLst>
                </a:custGeom>
                <a:solidFill>
                  <a:srgbClr val="2F2F2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13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828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7">
                  <a:extLst>
                    <a:ext uri="{FF2B5EF4-FFF2-40B4-BE49-F238E27FC236}">
                      <a16:creationId xmlns:a16="http://schemas.microsoft.com/office/drawing/2014/main" id="{A2E45E16-F053-467F-AA38-35301B3109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8800" y="3144838"/>
                  <a:ext cx="288925" cy="26988"/>
                </a:xfrm>
                <a:custGeom>
                  <a:avLst/>
                  <a:gdLst>
                    <a:gd name="T0" fmla="*/ 0 w 426"/>
                    <a:gd name="T1" fmla="*/ 40 h 40"/>
                    <a:gd name="T2" fmla="*/ 0 w 426"/>
                    <a:gd name="T3" fmla="*/ 40 h 40"/>
                    <a:gd name="T4" fmla="*/ 426 w 426"/>
                    <a:gd name="T5" fmla="*/ 40 h 40"/>
                    <a:gd name="T6" fmla="*/ 426 w 426"/>
                    <a:gd name="T7" fmla="*/ 0 h 40"/>
                    <a:gd name="T8" fmla="*/ 0 w 426"/>
                    <a:gd name="T9" fmla="*/ 0 h 40"/>
                    <a:gd name="T10" fmla="*/ 0 w 426"/>
                    <a:gd name="T11" fmla="*/ 4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26" h="40">
                      <a:moveTo>
                        <a:pt x="0" y="40"/>
                      </a:moveTo>
                      <a:lnTo>
                        <a:pt x="0" y="40"/>
                      </a:lnTo>
                      <a:lnTo>
                        <a:pt x="426" y="40"/>
                      </a:lnTo>
                      <a:lnTo>
                        <a:pt x="426" y="0"/>
                      </a:lnTo>
                      <a:lnTo>
                        <a:pt x="0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2F2F2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13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828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8">
                  <a:extLst>
                    <a:ext uri="{FF2B5EF4-FFF2-40B4-BE49-F238E27FC236}">
                      <a16:creationId xmlns:a16="http://schemas.microsoft.com/office/drawing/2014/main" id="{4C7E966D-EB33-41AA-B510-94FB9AF749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0713" y="3321050"/>
                  <a:ext cx="36513" cy="36513"/>
                </a:xfrm>
                <a:custGeom>
                  <a:avLst/>
                  <a:gdLst>
                    <a:gd name="T0" fmla="*/ 54 w 54"/>
                    <a:gd name="T1" fmla="*/ 27 h 54"/>
                    <a:gd name="T2" fmla="*/ 54 w 54"/>
                    <a:gd name="T3" fmla="*/ 27 h 54"/>
                    <a:gd name="T4" fmla="*/ 27 w 54"/>
                    <a:gd name="T5" fmla="*/ 0 h 54"/>
                    <a:gd name="T6" fmla="*/ 0 w 54"/>
                    <a:gd name="T7" fmla="*/ 27 h 54"/>
                    <a:gd name="T8" fmla="*/ 27 w 54"/>
                    <a:gd name="T9" fmla="*/ 54 h 54"/>
                    <a:gd name="T10" fmla="*/ 45 w 54"/>
                    <a:gd name="T11" fmla="*/ 46 h 54"/>
                    <a:gd name="T12" fmla="*/ 53 w 54"/>
                    <a:gd name="T13" fmla="*/ 29 h 54"/>
                    <a:gd name="T14" fmla="*/ 54 w 54"/>
                    <a:gd name="T15" fmla="*/ 27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4" h="54">
                      <a:moveTo>
                        <a:pt x="54" y="27"/>
                      </a:moveTo>
                      <a:lnTo>
                        <a:pt x="54" y="27"/>
                      </a:lnTo>
                      <a:cubicBezTo>
                        <a:pt x="54" y="12"/>
                        <a:pt x="42" y="0"/>
                        <a:pt x="27" y="0"/>
                      </a:cubicBezTo>
                      <a:cubicBezTo>
                        <a:pt x="12" y="0"/>
                        <a:pt x="0" y="12"/>
                        <a:pt x="0" y="27"/>
                      </a:cubicBezTo>
                      <a:cubicBezTo>
                        <a:pt x="0" y="42"/>
                        <a:pt x="12" y="54"/>
                        <a:pt x="27" y="54"/>
                      </a:cubicBezTo>
                      <a:cubicBezTo>
                        <a:pt x="34" y="54"/>
                        <a:pt x="41" y="51"/>
                        <a:pt x="45" y="46"/>
                      </a:cubicBezTo>
                      <a:cubicBezTo>
                        <a:pt x="50" y="42"/>
                        <a:pt x="53" y="36"/>
                        <a:pt x="53" y="29"/>
                      </a:cubicBezTo>
                      <a:cubicBezTo>
                        <a:pt x="53" y="29"/>
                        <a:pt x="54" y="28"/>
                        <a:pt x="54" y="27"/>
                      </a:cubicBezTo>
                      <a:close/>
                    </a:path>
                  </a:pathLst>
                </a:custGeom>
                <a:solidFill>
                  <a:srgbClr val="5558A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13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828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9">
                  <a:extLst>
                    <a:ext uri="{FF2B5EF4-FFF2-40B4-BE49-F238E27FC236}">
                      <a16:creationId xmlns:a16="http://schemas.microsoft.com/office/drawing/2014/main" id="{BADA1789-A8A7-4C72-B5AF-EA330B927C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213" y="3321050"/>
                  <a:ext cx="36513" cy="36513"/>
                </a:xfrm>
                <a:custGeom>
                  <a:avLst/>
                  <a:gdLst>
                    <a:gd name="T0" fmla="*/ 27 w 53"/>
                    <a:gd name="T1" fmla="*/ 0 h 54"/>
                    <a:gd name="T2" fmla="*/ 27 w 53"/>
                    <a:gd name="T3" fmla="*/ 0 h 54"/>
                    <a:gd name="T4" fmla="*/ 0 w 53"/>
                    <a:gd name="T5" fmla="*/ 27 h 54"/>
                    <a:gd name="T6" fmla="*/ 27 w 53"/>
                    <a:gd name="T7" fmla="*/ 54 h 54"/>
                    <a:gd name="T8" fmla="*/ 53 w 53"/>
                    <a:gd name="T9" fmla="*/ 27 h 54"/>
                    <a:gd name="T10" fmla="*/ 27 w 53"/>
                    <a:gd name="T1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" h="54">
                      <a:moveTo>
                        <a:pt x="27" y="0"/>
                      </a:moveTo>
                      <a:lnTo>
                        <a:pt x="27" y="0"/>
                      </a:lnTo>
                      <a:cubicBezTo>
                        <a:pt x="12" y="0"/>
                        <a:pt x="0" y="12"/>
                        <a:pt x="0" y="27"/>
                      </a:cubicBezTo>
                      <a:cubicBezTo>
                        <a:pt x="0" y="42"/>
                        <a:pt x="12" y="54"/>
                        <a:pt x="27" y="54"/>
                      </a:cubicBezTo>
                      <a:cubicBezTo>
                        <a:pt x="42" y="54"/>
                        <a:pt x="53" y="42"/>
                        <a:pt x="53" y="27"/>
                      </a:cubicBezTo>
                      <a:cubicBezTo>
                        <a:pt x="53" y="12"/>
                        <a:pt x="42" y="0"/>
                        <a:pt x="27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13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828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Freeform 10">
                  <a:extLst>
                    <a:ext uri="{FF2B5EF4-FFF2-40B4-BE49-F238E27FC236}">
                      <a16:creationId xmlns:a16="http://schemas.microsoft.com/office/drawing/2014/main" id="{3A5457FD-0901-4422-AEBD-9C81513293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7713" y="3321050"/>
                  <a:ext cx="36513" cy="36513"/>
                </a:xfrm>
                <a:custGeom>
                  <a:avLst/>
                  <a:gdLst>
                    <a:gd name="T0" fmla="*/ 27 w 53"/>
                    <a:gd name="T1" fmla="*/ 54 h 54"/>
                    <a:gd name="T2" fmla="*/ 27 w 53"/>
                    <a:gd name="T3" fmla="*/ 54 h 54"/>
                    <a:gd name="T4" fmla="*/ 53 w 53"/>
                    <a:gd name="T5" fmla="*/ 27 h 54"/>
                    <a:gd name="T6" fmla="*/ 27 w 53"/>
                    <a:gd name="T7" fmla="*/ 0 h 54"/>
                    <a:gd name="T8" fmla="*/ 0 w 53"/>
                    <a:gd name="T9" fmla="*/ 27 h 54"/>
                    <a:gd name="T10" fmla="*/ 10 w 53"/>
                    <a:gd name="T11" fmla="*/ 47 h 54"/>
                    <a:gd name="T12" fmla="*/ 27 w 53"/>
                    <a:gd name="T13" fmla="*/ 5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" h="54">
                      <a:moveTo>
                        <a:pt x="27" y="54"/>
                      </a:moveTo>
                      <a:lnTo>
                        <a:pt x="27" y="54"/>
                      </a:lnTo>
                      <a:cubicBezTo>
                        <a:pt x="42" y="54"/>
                        <a:pt x="53" y="42"/>
                        <a:pt x="53" y="27"/>
                      </a:cubicBezTo>
                      <a:cubicBezTo>
                        <a:pt x="53" y="12"/>
                        <a:pt x="42" y="0"/>
                        <a:pt x="27" y="0"/>
                      </a:cubicBezTo>
                      <a:cubicBezTo>
                        <a:pt x="12" y="0"/>
                        <a:pt x="0" y="12"/>
                        <a:pt x="0" y="27"/>
                      </a:cubicBezTo>
                      <a:cubicBezTo>
                        <a:pt x="0" y="35"/>
                        <a:pt x="4" y="42"/>
                        <a:pt x="10" y="47"/>
                      </a:cubicBezTo>
                      <a:cubicBezTo>
                        <a:pt x="14" y="51"/>
                        <a:pt x="20" y="54"/>
                        <a:pt x="27" y="54"/>
                      </a:cubicBezTo>
                      <a:close/>
                    </a:path>
                  </a:pathLst>
                </a:custGeom>
                <a:solidFill>
                  <a:srgbClr val="2F2F2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13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828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11" name="Group 10"/>
          <p:cNvGrpSpPr/>
          <p:nvPr/>
        </p:nvGrpSpPr>
        <p:grpSpPr>
          <a:xfrm>
            <a:off x="607610" y="4179937"/>
            <a:ext cx="4099483" cy="667875"/>
            <a:chOff x="607610" y="4179937"/>
            <a:chExt cx="4099483" cy="667875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D07033C-E663-45C5-9C24-2501E19353C4}"/>
                </a:ext>
              </a:extLst>
            </p:cNvPr>
            <p:cNvSpPr/>
            <p:nvPr/>
          </p:nvSpPr>
          <p:spPr>
            <a:xfrm>
              <a:off x="1428465" y="4179937"/>
              <a:ext cx="3278628" cy="66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32026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588"/>
                </a:spcAft>
                <a:buClrTx/>
                <a:buSzPct val="90000"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Connect everyone on </a:t>
              </a:r>
            </a:p>
            <a:p>
              <a:pPr marL="0" marR="0" lvl="0" indent="0" algn="l" defTabSz="932026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588"/>
                </a:spcAft>
                <a:buClrTx/>
                <a:buSzPct val="90000"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a single platform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07610" y="4188930"/>
              <a:ext cx="613378" cy="613378"/>
              <a:chOff x="607610" y="4211698"/>
              <a:chExt cx="613378" cy="613378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B8225CEB-2D6B-478D-80FF-58A2DCC8ACD7}"/>
                  </a:ext>
                </a:extLst>
              </p:cNvPr>
              <p:cNvSpPr/>
              <p:nvPr/>
            </p:nvSpPr>
            <p:spPr bwMode="auto">
              <a:xfrm>
                <a:off x="607610" y="4211698"/>
                <a:ext cx="613378" cy="613378"/>
              </a:xfrm>
              <a:prstGeom prst="ellipse">
                <a:avLst/>
              </a:prstGeom>
              <a:solidFill>
                <a:schemeClr val="bg1"/>
              </a:solidFill>
              <a:ln w="10795" cap="flat" cmpd="sng" algn="ctr">
                <a:noFill/>
                <a:prstDash val="solid"/>
              </a:ln>
              <a:effectLst>
                <a:outerShdw blurRad="190500" dist="38100" dir="2700000" algn="tl" rotWithShape="0">
                  <a:prstClr val="black">
                    <a:alpha val="25000"/>
                  </a:prstClr>
                </a:outerShdw>
              </a:effectLst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02" tIns="146243" rIns="182802" bIns="146243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31935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67" b="0" i="0" u="none" strike="noStrike" kern="1200" cap="none" spc="-147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89717277-5A01-4BB6-A4F1-43574868A3B0}"/>
                  </a:ext>
                </a:extLst>
              </p:cNvPr>
              <p:cNvGrpSpPr/>
              <p:nvPr/>
            </p:nvGrpSpPr>
            <p:grpSpPr>
              <a:xfrm>
                <a:off x="730149" y="4319950"/>
                <a:ext cx="368300" cy="368300"/>
                <a:chOff x="1060450" y="4646613"/>
                <a:chExt cx="368300" cy="368300"/>
              </a:xfrm>
            </p:grpSpPr>
            <p:sp>
              <p:nvSpPr>
                <p:cNvPr id="69" name="Freeform 5">
                  <a:extLst>
                    <a:ext uri="{FF2B5EF4-FFF2-40B4-BE49-F238E27FC236}">
                      <a16:creationId xmlns:a16="http://schemas.microsoft.com/office/drawing/2014/main" id="{5297336E-6D22-4890-A1A3-BD5D6A3E14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04913" y="4646613"/>
                  <a:ext cx="79375" cy="79375"/>
                </a:xfrm>
                <a:prstGeom prst="ellipse">
                  <a:avLst/>
                </a:prstGeom>
                <a:solidFill>
                  <a:srgbClr val="5558A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828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">
                  <a:extLst>
                    <a:ext uri="{FF2B5EF4-FFF2-40B4-BE49-F238E27FC236}">
                      <a16:creationId xmlns:a16="http://schemas.microsoft.com/office/drawing/2014/main" id="{C8768658-4A42-4312-B9FA-F80422197B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87438" y="4711700"/>
                  <a:ext cx="315913" cy="303213"/>
                </a:xfrm>
                <a:custGeom>
                  <a:avLst/>
                  <a:gdLst>
                    <a:gd name="T0" fmla="*/ 160 w 320"/>
                    <a:gd name="T1" fmla="*/ 308 h 308"/>
                    <a:gd name="T2" fmla="*/ 160 w 320"/>
                    <a:gd name="T3" fmla="*/ 308 h 308"/>
                    <a:gd name="T4" fmla="*/ 208 w 320"/>
                    <a:gd name="T5" fmla="*/ 300 h 308"/>
                    <a:gd name="T6" fmla="*/ 251 w 320"/>
                    <a:gd name="T7" fmla="*/ 279 h 308"/>
                    <a:gd name="T8" fmla="*/ 243 w 320"/>
                    <a:gd name="T9" fmla="*/ 261 h 308"/>
                    <a:gd name="T10" fmla="*/ 240 w 320"/>
                    <a:gd name="T11" fmla="*/ 241 h 308"/>
                    <a:gd name="T12" fmla="*/ 245 w 320"/>
                    <a:gd name="T13" fmla="*/ 215 h 308"/>
                    <a:gd name="T14" fmla="*/ 260 w 320"/>
                    <a:gd name="T15" fmla="*/ 194 h 308"/>
                    <a:gd name="T16" fmla="*/ 281 w 320"/>
                    <a:gd name="T17" fmla="*/ 180 h 308"/>
                    <a:gd name="T18" fmla="*/ 306 w 320"/>
                    <a:gd name="T19" fmla="*/ 175 h 308"/>
                    <a:gd name="T20" fmla="*/ 312 w 320"/>
                    <a:gd name="T21" fmla="*/ 175 h 308"/>
                    <a:gd name="T22" fmla="*/ 317 w 320"/>
                    <a:gd name="T23" fmla="*/ 175 h 308"/>
                    <a:gd name="T24" fmla="*/ 320 w 320"/>
                    <a:gd name="T25" fmla="*/ 148 h 308"/>
                    <a:gd name="T26" fmla="*/ 313 w 320"/>
                    <a:gd name="T27" fmla="*/ 101 h 308"/>
                    <a:gd name="T28" fmla="*/ 293 w 320"/>
                    <a:gd name="T29" fmla="*/ 59 h 308"/>
                    <a:gd name="T30" fmla="*/ 262 w 320"/>
                    <a:gd name="T31" fmla="*/ 25 h 308"/>
                    <a:gd name="T32" fmla="*/ 221 w 320"/>
                    <a:gd name="T33" fmla="*/ 0 h 308"/>
                    <a:gd name="T34" fmla="*/ 211 w 320"/>
                    <a:gd name="T35" fmla="*/ 17 h 308"/>
                    <a:gd name="T36" fmla="*/ 197 w 320"/>
                    <a:gd name="T37" fmla="*/ 30 h 308"/>
                    <a:gd name="T38" fmla="*/ 179 w 320"/>
                    <a:gd name="T39" fmla="*/ 38 h 308"/>
                    <a:gd name="T40" fmla="*/ 160 w 320"/>
                    <a:gd name="T41" fmla="*/ 41 h 308"/>
                    <a:gd name="T42" fmla="*/ 140 w 320"/>
                    <a:gd name="T43" fmla="*/ 38 h 308"/>
                    <a:gd name="T44" fmla="*/ 123 w 320"/>
                    <a:gd name="T45" fmla="*/ 30 h 308"/>
                    <a:gd name="T46" fmla="*/ 108 w 320"/>
                    <a:gd name="T47" fmla="*/ 17 h 308"/>
                    <a:gd name="T48" fmla="*/ 98 w 320"/>
                    <a:gd name="T49" fmla="*/ 0 h 308"/>
                    <a:gd name="T50" fmla="*/ 58 w 320"/>
                    <a:gd name="T51" fmla="*/ 25 h 308"/>
                    <a:gd name="T52" fmla="*/ 27 w 320"/>
                    <a:gd name="T53" fmla="*/ 59 h 308"/>
                    <a:gd name="T54" fmla="*/ 7 w 320"/>
                    <a:gd name="T55" fmla="*/ 101 h 308"/>
                    <a:gd name="T56" fmla="*/ 0 w 320"/>
                    <a:gd name="T57" fmla="*/ 148 h 308"/>
                    <a:gd name="T58" fmla="*/ 2 w 320"/>
                    <a:gd name="T59" fmla="*/ 175 h 308"/>
                    <a:gd name="T60" fmla="*/ 31 w 320"/>
                    <a:gd name="T61" fmla="*/ 177 h 308"/>
                    <a:gd name="T62" fmla="*/ 56 w 320"/>
                    <a:gd name="T63" fmla="*/ 190 h 308"/>
                    <a:gd name="T64" fmla="*/ 73 w 320"/>
                    <a:gd name="T65" fmla="*/ 213 h 308"/>
                    <a:gd name="T66" fmla="*/ 80 w 320"/>
                    <a:gd name="T67" fmla="*/ 241 h 308"/>
                    <a:gd name="T68" fmla="*/ 77 w 320"/>
                    <a:gd name="T69" fmla="*/ 261 h 308"/>
                    <a:gd name="T70" fmla="*/ 68 w 320"/>
                    <a:gd name="T71" fmla="*/ 279 h 308"/>
                    <a:gd name="T72" fmla="*/ 112 w 320"/>
                    <a:gd name="T73" fmla="*/ 300 h 308"/>
                    <a:gd name="T74" fmla="*/ 160 w 320"/>
                    <a:gd name="T75" fmla="*/ 308 h 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320" h="308">
                      <a:moveTo>
                        <a:pt x="160" y="308"/>
                      </a:moveTo>
                      <a:lnTo>
                        <a:pt x="160" y="308"/>
                      </a:lnTo>
                      <a:cubicBezTo>
                        <a:pt x="176" y="308"/>
                        <a:pt x="192" y="305"/>
                        <a:pt x="208" y="300"/>
                      </a:cubicBezTo>
                      <a:cubicBezTo>
                        <a:pt x="223" y="296"/>
                        <a:pt x="238" y="288"/>
                        <a:pt x="251" y="279"/>
                      </a:cubicBezTo>
                      <a:cubicBezTo>
                        <a:pt x="248" y="273"/>
                        <a:pt x="245" y="267"/>
                        <a:pt x="243" y="261"/>
                      </a:cubicBezTo>
                      <a:cubicBezTo>
                        <a:pt x="241" y="254"/>
                        <a:pt x="240" y="248"/>
                        <a:pt x="240" y="241"/>
                      </a:cubicBezTo>
                      <a:cubicBezTo>
                        <a:pt x="240" y="232"/>
                        <a:pt x="242" y="223"/>
                        <a:pt x="245" y="215"/>
                      </a:cubicBezTo>
                      <a:cubicBezTo>
                        <a:pt x="249" y="207"/>
                        <a:pt x="253" y="200"/>
                        <a:pt x="260" y="194"/>
                      </a:cubicBezTo>
                      <a:cubicBezTo>
                        <a:pt x="266" y="188"/>
                        <a:pt x="273" y="183"/>
                        <a:pt x="281" y="180"/>
                      </a:cubicBezTo>
                      <a:cubicBezTo>
                        <a:pt x="289" y="176"/>
                        <a:pt x="297" y="175"/>
                        <a:pt x="306" y="175"/>
                      </a:cubicBezTo>
                      <a:cubicBezTo>
                        <a:pt x="308" y="175"/>
                        <a:pt x="310" y="175"/>
                        <a:pt x="312" y="175"/>
                      </a:cubicBezTo>
                      <a:cubicBezTo>
                        <a:pt x="314" y="175"/>
                        <a:pt x="316" y="175"/>
                        <a:pt x="317" y="175"/>
                      </a:cubicBezTo>
                      <a:cubicBezTo>
                        <a:pt x="319" y="166"/>
                        <a:pt x="320" y="157"/>
                        <a:pt x="320" y="148"/>
                      </a:cubicBezTo>
                      <a:cubicBezTo>
                        <a:pt x="320" y="132"/>
                        <a:pt x="318" y="116"/>
                        <a:pt x="313" y="101"/>
                      </a:cubicBezTo>
                      <a:cubicBezTo>
                        <a:pt x="308" y="86"/>
                        <a:pt x="302" y="72"/>
                        <a:pt x="293" y="59"/>
                      </a:cubicBezTo>
                      <a:cubicBezTo>
                        <a:pt x="285" y="46"/>
                        <a:pt x="274" y="35"/>
                        <a:pt x="262" y="25"/>
                      </a:cubicBezTo>
                      <a:cubicBezTo>
                        <a:pt x="250" y="15"/>
                        <a:pt x="236" y="6"/>
                        <a:pt x="221" y="0"/>
                      </a:cubicBezTo>
                      <a:cubicBezTo>
                        <a:pt x="219" y="6"/>
                        <a:pt x="215" y="12"/>
                        <a:pt x="211" y="17"/>
                      </a:cubicBezTo>
                      <a:cubicBezTo>
                        <a:pt x="207" y="22"/>
                        <a:pt x="202" y="26"/>
                        <a:pt x="197" y="30"/>
                      </a:cubicBezTo>
                      <a:cubicBezTo>
                        <a:pt x="191" y="34"/>
                        <a:pt x="185" y="36"/>
                        <a:pt x="179" y="38"/>
                      </a:cubicBezTo>
                      <a:cubicBezTo>
                        <a:pt x="173" y="40"/>
                        <a:pt x="166" y="41"/>
                        <a:pt x="160" y="41"/>
                      </a:cubicBezTo>
                      <a:cubicBezTo>
                        <a:pt x="153" y="41"/>
                        <a:pt x="147" y="40"/>
                        <a:pt x="140" y="38"/>
                      </a:cubicBezTo>
                      <a:cubicBezTo>
                        <a:pt x="134" y="36"/>
                        <a:pt x="128" y="34"/>
                        <a:pt x="123" y="30"/>
                      </a:cubicBezTo>
                      <a:cubicBezTo>
                        <a:pt x="118" y="26"/>
                        <a:pt x="113" y="22"/>
                        <a:pt x="108" y="17"/>
                      </a:cubicBezTo>
                      <a:cubicBezTo>
                        <a:pt x="104" y="12"/>
                        <a:pt x="101" y="6"/>
                        <a:pt x="98" y="0"/>
                      </a:cubicBezTo>
                      <a:cubicBezTo>
                        <a:pt x="83" y="6"/>
                        <a:pt x="70" y="15"/>
                        <a:pt x="58" y="25"/>
                      </a:cubicBezTo>
                      <a:cubicBezTo>
                        <a:pt x="45" y="35"/>
                        <a:pt x="35" y="46"/>
                        <a:pt x="27" y="59"/>
                      </a:cubicBezTo>
                      <a:cubicBezTo>
                        <a:pt x="18" y="72"/>
                        <a:pt x="11" y="86"/>
                        <a:pt x="7" y="101"/>
                      </a:cubicBezTo>
                      <a:cubicBezTo>
                        <a:pt x="2" y="116"/>
                        <a:pt x="0" y="132"/>
                        <a:pt x="0" y="148"/>
                      </a:cubicBezTo>
                      <a:cubicBezTo>
                        <a:pt x="0" y="157"/>
                        <a:pt x="1" y="166"/>
                        <a:pt x="2" y="175"/>
                      </a:cubicBezTo>
                      <a:cubicBezTo>
                        <a:pt x="12" y="174"/>
                        <a:pt x="22" y="174"/>
                        <a:pt x="31" y="177"/>
                      </a:cubicBezTo>
                      <a:cubicBezTo>
                        <a:pt x="41" y="180"/>
                        <a:pt x="49" y="184"/>
                        <a:pt x="56" y="190"/>
                      </a:cubicBezTo>
                      <a:cubicBezTo>
                        <a:pt x="63" y="197"/>
                        <a:pt x="69" y="204"/>
                        <a:pt x="73" y="213"/>
                      </a:cubicBezTo>
                      <a:cubicBezTo>
                        <a:pt x="78" y="222"/>
                        <a:pt x="80" y="231"/>
                        <a:pt x="80" y="241"/>
                      </a:cubicBezTo>
                      <a:cubicBezTo>
                        <a:pt x="80" y="248"/>
                        <a:pt x="79" y="254"/>
                        <a:pt x="77" y="261"/>
                      </a:cubicBezTo>
                      <a:cubicBezTo>
                        <a:pt x="75" y="267"/>
                        <a:pt x="72" y="273"/>
                        <a:pt x="68" y="279"/>
                      </a:cubicBezTo>
                      <a:cubicBezTo>
                        <a:pt x="82" y="288"/>
                        <a:pt x="96" y="296"/>
                        <a:pt x="112" y="300"/>
                      </a:cubicBezTo>
                      <a:cubicBezTo>
                        <a:pt x="127" y="305"/>
                        <a:pt x="143" y="308"/>
                        <a:pt x="160" y="308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828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">
                  <a:extLst>
                    <a:ext uri="{FF2B5EF4-FFF2-40B4-BE49-F238E27FC236}">
                      <a16:creationId xmlns:a16="http://schemas.microsoft.com/office/drawing/2014/main" id="{848B8892-2408-4ECD-BC1D-53EF8B1399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60450" y="4910138"/>
                  <a:ext cx="79375" cy="77788"/>
                </a:xfrm>
                <a:prstGeom prst="ellipse">
                  <a:avLst/>
                </a:prstGeom>
                <a:solidFill>
                  <a:srgbClr val="2F2F2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828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8">
                  <a:extLst>
                    <a:ext uri="{FF2B5EF4-FFF2-40B4-BE49-F238E27FC236}">
                      <a16:creationId xmlns:a16="http://schemas.microsoft.com/office/drawing/2014/main" id="{A651E101-9DE0-49FF-9CE9-86EA2BADDD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49375" y="4910138"/>
                  <a:ext cx="79375" cy="77788"/>
                </a:xfrm>
                <a:prstGeom prst="ellipse">
                  <a:avLst/>
                </a:prstGeom>
                <a:solidFill>
                  <a:srgbClr val="2F2F2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82828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19" name="Group 18"/>
          <p:cNvGrpSpPr/>
          <p:nvPr/>
        </p:nvGrpSpPr>
        <p:grpSpPr>
          <a:xfrm>
            <a:off x="603442" y="5182140"/>
            <a:ext cx="4021721" cy="633229"/>
            <a:chOff x="603442" y="5182140"/>
            <a:chExt cx="4021721" cy="633229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4023151-B1D2-440D-8326-8B4CCA380D20}"/>
                </a:ext>
              </a:extLst>
            </p:cNvPr>
            <p:cNvSpPr/>
            <p:nvPr/>
          </p:nvSpPr>
          <p:spPr>
            <a:xfrm>
              <a:off x="1425751" y="5224438"/>
              <a:ext cx="3199412" cy="5909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32026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588"/>
                </a:spcAft>
                <a:buClrTx/>
                <a:buSzPct val="90000"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Provide enterprise grade 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2F2F2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security, compliance &amp; control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03442" y="5182140"/>
              <a:ext cx="613378" cy="613378"/>
              <a:chOff x="4865539" y="4432527"/>
              <a:chExt cx="613378" cy="613378"/>
            </a:xfrm>
          </p:grpSpPr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B8225CEB-2D6B-478D-80FF-58A2DCC8ACD7}"/>
                  </a:ext>
                </a:extLst>
              </p:cNvPr>
              <p:cNvSpPr/>
              <p:nvPr/>
            </p:nvSpPr>
            <p:spPr bwMode="auto">
              <a:xfrm>
                <a:off x="4865539" y="4432527"/>
                <a:ext cx="613378" cy="613378"/>
              </a:xfrm>
              <a:prstGeom prst="ellipse">
                <a:avLst/>
              </a:prstGeom>
              <a:solidFill>
                <a:schemeClr val="bg1"/>
              </a:solidFill>
              <a:ln w="10795" cap="flat" cmpd="sng" algn="ctr">
                <a:noFill/>
                <a:prstDash val="solid"/>
              </a:ln>
              <a:effectLst>
                <a:outerShdw blurRad="190500" dist="38100" dir="2700000" algn="tl" rotWithShape="0">
                  <a:prstClr val="black">
                    <a:alpha val="25000"/>
                  </a:prstClr>
                </a:outerShdw>
              </a:effectLst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02" tIns="146243" rIns="182802" bIns="146243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31935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67" b="0" i="0" u="none" strike="noStrike" kern="1200" cap="none" spc="-147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75" name="Freeform 5">
                <a:extLst>
                  <a:ext uri="{FF2B5EF4-FFF2-40B4-BE49-F238E27FC236}">
                    <a16:creationId xmlns:a16="http://schemas.microsoft.com/office/drawing/2014/main" id="{767532AC-DE46-4B91-B0C7-810780BAA4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0483" y="4538524"/>
                <a:ext cx="434960" cy="463534"/>
              </a:xfrm>
              <a:custGeom>
                <a:avLst/>
                <a:gdLst>
                  <a:gd name="T0" fmla="*/ 180 w 373"/>
                  <a:gd name="T1" fmla="*/ 393 h 397"/>
                  <a:gd name="T2" fmla="*/ 180 w 373"/>
                  <a:gd name="T3" fmla="*/ 393 h 397"/>
                  <a:gd name="T4" fmla="*/ 137 w 373"/>
                  <a:gd name="T5" fmla="*/ 365 h 397"/>
                  <a:gd name="T6" fmla="*/ 95 w 373"/>
                  <a:gd name="T7" fmla="*/ 332 h 397"/>
                  <a:gd name="T8" fmla="*/ 58 w 373"/>
                  <a:gd name="T9" fmla="*/ 294 h 397"/>
                  <a:gd name="T10" fmla="*/ 28 w 373"/>
                  <a:gd name="T11" fmla="*/ 250 h 397"/>
                  <a:gd name="T12" fmla="*/ 8 w 373"/>
                  <a:gd name="T13" fmla="*/ 201 h 397"/>
                  <a:gd name="T14" fmla="*/ 0 w 373"/>
                  <a:gd name="T15" fmla="*/ 146 h 397"/>
                  <a:gd name="T16" fmla="*/ 0 w 373"/>
                  <a:gd name="T17" fmla="*/ 53 h 397"/>
                  <a:gd name="T18" fmla="*/ 13 w 373"/>
                  <a:gd name="T19" fmla="*/ 52 h 397"/>
                  <a:gd name="T20" fmla="*/ 69 w 373"/>
                  <a:gd name="T21" fmla="*/ 43 h 397"/>
                  <a:gd name="T22" fmla="*/ 120 w 373"/>
                  <a:gd name="T23" fmla="*/ 19 h 397"/>
                  <a:gd name="T24" fmla="*/ 152 w 373"/>
                  <a:gd name="T25" fmla="*/ 4 h 397"/>
                  <a:gd name="T26" fmla="*/ 187 w 373"/>
                  <a:gd name="T27" fmla="*/ 0 h 397"/>
                  <a:gd name="T28" fmla="*/ 222 w 373"/>
                  <a:gd name="T29" fmla="*/ 4 h 397"/>
                  <a:gd name="T30" fmla="*/ 253 w 373"/>
                  <a:gd name="T31" fmla="*/ 19 h 397"/>
                  <a:gd name="T32" fmla="*/ 304 w 373"/>
                  <a:gd name="T33" fmla="*/ 43 h 397"/>
                  <a:gd name="T34" fmla="*/ 361 w 373"/>
                  <a:gd name="T35" fmla="*/ 52 h 397"/>
                  <a:gd name="T36" fmla="*/ 373 w 373"/>
                  <a:gd name="T37" fmla="*/ 53 h 397"/>
                  <a:gd name="T38" fmla="*/ 373 w 373"/>
                  <a:gd name="T39" fmla="*/ 146 h 397"/>
                  <a:gd name="T40" fmla="*/ 366 w 373"/>
                  <a:gd name="T41" fmla="*/ 201 h 397"/>
                  <a:gd name="T42" fmla="*/ 346 w 373"/>
                  <a:gd name="T43" fmla="*/ 250 h 397"/>
                  <a:gd name="T44" fmla="*/ 316 w 373"/>
                  <a:gd name="T45" fmla="*/ 294 h 397"/>
                  <a:gd name="T46" fmla="*/ 278 w 373"/>
                  <a:gd name="T47" fmla="*/ 332 h 397"/>
                  <a:gd name="T48" fmla="*/ 237 w 373"/>
                  <a:gd name="T49" fmla="*/ 365 h 397"/>
                  <a:gd name="T50" fmla="*/ 194 w 373"/>
                  <a:gd name="T51" fmla="*/ 393 h 397"/>
                  <a:gd name="T52" fmla="*/ 187 w 373"/>
                  <a:gd name="T53" fmla="*/ 397 h 397"/>
                  <a:gd name="T54" fmla="*/ 180 w 373"/>
                  <a:gd name="T55" fmla="*/ 393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73" h="397">
                    <a:moveTo>
                      <a:pt x="180" y="393"/>
                    </a:moveTo>
                    <a:lnTo>
                      <a:pt x="180" y="393"/>
                    </a:lnTo>
                    <a:cubicBezTo>
                      <a:pt x="166" y="385"/>
                      <a:pt x="151" y="375"/>
                      <a:pt x="137" y="365"/>
                    </a:cubicBezTo>
                    <a:cubicBezTo>
                      <a:pt x="122" y="355"/>
                      <a:pt x="108" y="344"/>
                      <a:pt x="95" y="332"/>
                    </a:cubicBezTo>
                    <a:cubicBezTo>
                      <a:pt x="82" y="320"/>
                      <a:pt x="70" y="307"/>
                      <a:pt x="58" y="294"/>
                    </a:cubicBezTo>
                    <a:cubicBezTo>
                      <a:pt x="46" y="280"/>
                      <a:pt x="36" y="265"/>
                      <a:pt x="28" y="250"/>
                    </a:cubicBezTo>
                    <a:cubicBezTo>
                      <a:pt x="19" y="234"/>
                      <a:pt x="13" y="218"/>
                      <a:pt x="8" y="201"/>
                    </a:cubicBezTo>
                    <a:cubicBezTo>
                      <a:pt x="3" y="183"/>
                      <a:pt x="0" y="165"/>
                      <a:pt x="0" y="146"/>
                    </a:cubicBezTo>
                    <a:lnTo>
                      <a:pt x="0" y="53"/>
                    </a:lnTo>
                    <a:lnTo>
                      <a:pt x="13" y="52"/>
                    </a:lnTo>
                    <a:cubicBezTo>
                      <a:pt x="32" y="51"/>
                      <a:pt x="51" y="48"/>
                      <a:pt x="69" y="43"/>
                    </a:cubicBezTo>
                    <a:cubicBezTo>
                      <a:pt x="87" y="38"/>
                      <a:pt x="104" y="30"/>
                      <a:pt x="120" y="19"/>
                    </a:cubicBezTo>
                    <a:cubicBezTo>
                      <a:pt x="131" y="13"/>
                      <a:pt x="141" y="8"/>
                      <a:pt x="152" y="4"/>
                    </a:cubicBezTo>
                    <a:cubicBezTo>
                      <a:pt x="163" y="1"/>
                      <a:pt x="174" y="0"/>
                      <a:pt x="187" y="0"/>
                    </a:cubicBezTo>
                    <a:cubicBezTo>
                      <a:pt x="199" y="0"/>
                      <a:pt x="211" y="1"/>
                      <a:pt x="222" y="4"/>
                    </a:cubicBezTo>
                    <a:cubicBezTo>
                      <a:pt x="232" y="8"/>
                      <a:pt x="243" y="13"/>
                      <a:pt x="253" y="19"/>
                    </a:cubicBezTo>
                    <a:cubicBezTo>
                      <a:pt x="270" y="30"/>
                      <a:pt x="287" y="38"/>
                      <a:pt x="304" y="43"/>
                    </a:cubicBezTo>
                    <a:cubicBezTo>
                      <a:pt x="322" y="48"/>
                      <a:pt x="341" y="51"/>
                      <a:pt x="361" y="52"/>
                    </a:cubicBezTo>
                    <a:lnTo>
                      <a:pt x="373" y="53"/>
                    </a:lnTo>
                    <a:lnTo>
                      <a:pt x="373" y="146"/>
                    </a:lnTo>
                    <a:cubicBezTo>
                      <a:pt x="373" y="165"/>
                      <a:pt x="371" y="183"/>
                      <a:pt x="366" y="201"/>
                    </a:cubicBezTo>
                    <a:cubicBezTo>
                      <a:pt x="361" y="218"/>
                      <a:pt x="354" y="234"/>
                      <a:pt x="346" y="250"/>
                    </a:cubicBezTo>
                    <a:cubicBezTo>
                      <a:pt x="337" y="265"/>
                      <a:pt x="327" y="280"/>
                      <a:pt x="316" y="294"/>
                    </a:cubicBezTo>
                    <a:cubicBezTo>
                      <a:pt x="304" y="307"/>
                      <a:pt x="292" y="320"/>
                      <a:pt x="278" y="332"/>
                    </a:cubicBezTo>
                    <a:cubicBezTo>
                      <a:pt x="265" y="344"/>
                      <a:pt x="251" y="355"/>
                      <a:pt x="237" y="365"/>
                    </a:cubicBezTo>
                    <a:cubicBezTo>
                      <a:pt x="223" y="375"/>
                      <a:pt x="208" y="385"/>
                      <a:pt x="194" y="393"/>
                    </a:cubicBezTo>
                    <a:lnTo>
                      <a:pt x="187" y="397"/>
                    </a:lnTo>
                    <a:lnTo>
                      <a:pt x="180" y="393"/>
                    </a:lnTo>
                    <a:close/>
                  </a:path>
                </a:pathLst>
              </a:custGeom>
              <a:solidFill>
                <a:srgbClr val="C1C1C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76" name="Freeform 7">
                <a:extLst>
                  <a:ext uri="{FF2B5EF4-FFF2-40B4-BE49-F238E27FC236}">
                    <a16:creationId xmlns:a16="http://schemas.microsoft.com/office/drawing/2014/main" id="{F855D958-3D0A-4B5C-B3BA-4FD09B325D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8809" y="4653246"/>
                <a:ext cx="31114" cy="217798"/>
              </a:xfrm>
              <a:custGeom>
                <a:avLst/>
                <a:gdLst>
                  <a:gd name="T0" fmla="*/ 27 w 27"/>
                  <a:gd name="T1" fmla="*/ 187 h 187"/>
                  <a:gd name="T2" fmla="*/ 27 w 27"/>
                  <a:gd name="T3" fmla="*/ 187 h 187"/>
                  <a:gd name="T4" fmla="*/ 0 w 27"/>
                  <a:gd name="T5" fmla="*/ 187 h 187"/>
                  <a:gd name="T6" fmla="*/ 0 w 27"/>
                  <a:gd name="T7" fmla="*/ 0 h 187"/>
                  <a:gd name="T8" fmla="*/ 27 w 27"/>
                  <a:gd name="T9" fmla="*/ 0 h 187"/>
                  <a:gd name="T10" fmla="*/ 27 w 27"/>
                  <a:gd name="T11" fmla="*/ 187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187">
                    <a:moveTo>
                      <a:pt x="27" y="187"/>
                    </a:moveTo>
                    <a:lnTo>
                      <a:pt x="27" y="187"/>
                    </a:lnTo>
                    <a:lnTo>
                      <a:pt x="0" y="187"/>
                    </a:lnTo>
                    <a:lnTo>
                      <a:pt x="0" y="0"/>
                    </a:lnTo>
                    <a:lnTo>
                      <a:pt x="27" y="0"/>
                    </a:lnTo>
                    <a:lnTo>
                      <a:pt x="27" y="187"/>
                    </a:lnTo>
                    <a:close/>
                  </a:path>
                </a:pathLst>
              </a:custGeom>
              <a:solidFill>
                <a:srgbClr val="5558A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475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191543" y="3276511"/>
            <a:ext cx="7808913" cy="1325562"/>
          </a:xfrm>
        </p:spPr>
        <p:txBody>
          <a:bodyPr/>
          <a:lstStyle/>
          <a:p>
            <a:pPr algn="ctr"/>
            <a:r>
              <a:rPr lang="en-US" altLang="en-US" sz="4000" b="1" dirty="0" smtClean="0"/>
              <a:t>Teams Demo</a:t>
            </a:r>
          </a:p>
        </p:txBody>
      </p:sp>
      <p:pic>
        <p:nvPicPr>
          <p:cNvPr id="3076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191543" y="3276511"/>
            <a:ext cx="7808913" cy="1325562"/>
          </a:xfrm>
        </p:spPr>
        <p:txBody>
          <a:bodyPr/>
          <a:lstStyle/>
          <a:p>
            <a:pPr algn="ctr"/>
            <a:r>
              <a:rPr lang="en-US" altLang="en-US" sz="4000" b="1" dirty="0" smtClean="0"/>
              <a:t>Questions?</a:t>
            </a:r>
          </a:p>
        </p:txBody>
      </p:sp>
      <p:pic>
        <p:nvPicPr>
          <p:cNvPr id="3076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585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192337" y="3144213"/>
            <a:ext cx="7807325" cy="1325562"/>
          </a:xfrm>
        </p:spPr>
        <p:txBody>
          <a:bodyPr/>
          <a:lstStyle/>
          <a:p>
            <a:pPr algn="ctr"/>
            <a:r>
              <a:rPr lang="en-US" altLang="en-US" b="1" dirty="0" smtClean="0"/>
              <a:t>Thank you!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33649" y="4469775"/>
            <a:ext cx="7124700" cy="19199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en-US" sz="3000" dirty="0" smtClean="0"/>
              <a:t>Join in on the Digital Workplace discussion in Teams using the Team Code: </a:t>
            </a:r>
            <a:r>
              <a:rPr lang="en-CA" sz="3200" b="1" dirty="0" err="1"/>
              <a:t>ldmpxvl</a:t>
            </a:r>
            <a:endParaRPr lang="en-US" sz="3000" b="1" dirty="0" smtClean="0"/>
          </a:p>
          <a:p>
            <a:pPr marL="0" indent="0" algn="ctr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100" dirty="0" smtClean="0"/>
              <a:t>For questions or feedback please contact </a:t>
            </a:r>
            <a:r>
              <a:rPr lang="en-CA" sz="2100" u="sng" dirty="0" smtClean="0">
                <a:hlinkClick r:id="rId2"/>
              </a:rPr>
              <a:t>DFO.IMTS.DWS-SEN.GIST.MPO@dfo-mpo.gc.ca</a:t>
            </a:r>
            <a:endParaRPr lang="en-US" sz="2100" dirty="0" smtClean="0"/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12293" name="Picture 12" descr="header_crop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6313" y="1815630"/>
            <a:ext cx="8220075" cy="2587625"/>
          </a:xfrm>
        </p:spPr>
        <p:txBody>
          <a:bodyPr rtlCol="0" anchor="ctr">
            <a:normAutofit fontScale="90000"/>
          </a:bodyPr>
          <a:lstStyle/>
          <a:p>
            <a:pPr algn="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505096"/>
                </a:solidFill>
              </a:rPr>
              <a:t>Microsoft Teams Training</a:t>
            </a:r>
            <a:r>
              <a:rPr lang="en-US" dirty="0" smtClean="0">
                <a:solidFill>
                  <a:srgbClr val="505096"/>
                </a:solidFill>
              </a:rPr>
              <a:t/>
            </a:r>
            <a:br>
              <a:rPr lang="en-US" dirty="0" smtClean="0">
                <a:solidFill>
                  <a:srgbClr val="505096"/>
                </a:solidFill>
              </a:rPr>
            </a:br>
            <a:r>
              <a:rPr lang="en-US" dirty="0" smtClean="0">
                <a:solidFill>
                  <a:srgbClr val="505096"/>
                </a:solidFill>
              </a:rPr>
              <a:t>Module 1</a:t>
            </a:r>
            <a:endParaRPr lang="en-US" dirty="0">
              <a:solidFill>
                <a:srgbClr val="505096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6186488" y="4424215"/>
            <a:ext cx="5549900" cy="982663"/>
          </a:xfrm>
        </p:spPr>
        <p:txBody>
          <a:bodyPr anchor="ctr"/>
          <a:lstStyle/>
          <a:p>
            <a:pPr algn="r"/>
            <a:r>
              <a:rPr lang="en-US" altLang="en-US" smtClean="0">
                <a:solidFill>
                  <a:srgbClr val="505096"/>
                </a:solidFill>
              </a:rPr>
              <a:t>ACCESSING MICROSOFT TEAMS</a:t>
            </a:r>
          </a:p>
        </p:txBody>
      </p:sp>
      <p:pic>
        <p:nvPicPr>
          <p:cNvPr id="2052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2256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079875" y="1963686"/>
            <a:ext cx="7808913" cy="1325562"/>
          </a:xfrm>
        </p:spPr>
        <p:txBody>
          <a:bodyPr/>
          <a:lstStyle/>
          <a:p>
            <a:pPr algn="r"/>
            <a:r>
              <a:rPr lang="en-US" altLang="en-US" sz="4000" dirty="0" smtClean="0"/>
              <a:t>In this module you will learn: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415088" y="2890838"/>
            <a:ext cx="5473700" cy="2398712"/>
          </a:xfrm>
        </p:spPr>
        <p:txBody>
          <a:bodyPr anchor="ctr"/>
          <a:lstStyle/>
          <a:p>
            <a:pPr>
              <a:lnSpc>
                <a:spcPct val="200000"/>
              </a:lnSpc>
            </a:pPr>
            <a:r>
              <a:rPr lang="en-US" altLang="en-US" dirty="0" smtClean="0"/>
              <a:t>How to install Microsoft Teams</a:t>
            </a:r>
          </a:p>
          <a:p>
            <a:pPr>
              <a:lnSpc>
                <a:spcPct val="200000"/>
              </a:lnSpc>
            </a:pPr>
            <a:r>
              <a:rPr lang="en-US" altLang="en-US" dirty="0" smtClean="0"/>
              <a:t>How to launch Microsoft Teams</a:t>
            </a:r>
          </a:p>
        </p:txBody>
      </p:sp>
      <p:pic>
        <p:nvPicPr>
          <p:cNvPr id="3076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7D432E-A869-4706-B258-494F3B4FAB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967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90563" y="1303338"/>
            <a:ext cx="10515600" cy="1325563"/>
          </a:xfrm>
        </p:spPr>
        <p:txBody>
          <a:bodyPr/>
          <a:lstStyle/>
          <a:p>
            <a:r>
              <a:rPr lang="en-US" altLang="en-US" b="1" dirty="0" smtClean="0"/>
              <a:t>Installing Microsoft Teams</a:t>
            </a:r>
          </a:p>
        </p:txBody>
      </p:sp>
      <p:pic>
        <p:nvPicPr>
          <p:cNvPr id="4099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487" y="3029744"/>
            <a:ext cx="1171575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ontent Placeholder 6"/>
          <p:cNvSpPr>
            <a:spLocks noGrp="1"/>
          </p:cNvSpPr>
          <p:nvPr>
            <p:ph idx="1"/>
          </p:nvPr>
        </p:nvSpPr>
        <p:spPr>
          <a:xfrm>
            <a:off x="690563" y="2775393"/>
            <a:ext cx="5405437" cy="382111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u="sng" dirty="0" smtClean="0"/>
              <a:t>Step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/>
              <a:t>Open the Software Center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u="sng" dirty="0" smtClean="0"/>
              <a:t>Step 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/>
              <a:t>Search for Microsoft Teams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pic>
        <p:nvPicPr>
          <p:cNvPr id="4101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263" y="5094288"/>
            <a:ext cx="2486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2" descr="header_cropp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7D432E-A869-4706-B258-494F3B4FAB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1280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6"/>
          <p:cNvSpPr txBox="1">
            <a:spLocks/>
          </p:cNvSpPr>
          <p:nvPr/>
        </p:nvSpPr>
        <p:spPr bwMode="auto">
          <a:xfrm>
            <a:off x="708026" y="3527425"/>
            <a:ext cx="5011737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Step 3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Install Microsoft Teams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123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141" y="1435101"/>
            <a:ext cx="5692221" cy="488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2" descr="header_crop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7D432E-A869-4706-B258-494F3B4FAB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41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838200" y="1030288"/>
            <a:ext cx="105156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To Launch Microsoft Teams</a:t>
            </a:r>
          </a:p>
        </p:txBody>
      </p:sp>
      <p:sp>
        <p:nvSpPr>
          <p:cNvPr id="6147" name="Content Placeholder 6"/>
          <p:cNvSpPr txBox="1">
            <a:spLocks/>
          </p:cNvSpPr>
          <p:nvPr/>
        </p:nvSpPr>
        <p:spPr bwMode="auto">
          <a:xfrm>
            <a:off x="705396" y="3523521"/>
            <a:ext cx="6489700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Step 1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Open the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Microsoft Teams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application</a:t>
            </a:r>
          </a:p>
        </p:txBody>
      </p:sp>
      <p:pic>
        <p:nvPicPr>
          <p:cNvPr id="6148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50" y="3049588"/>
            <a:ext cx="1130300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2" descr="header_crop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7D432E-A869-4706-B258-494F3B4FAB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886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6"/>
          <p:cNvSpPr txBox="1">
            <a:spLocks/>
          </p:cNvSpPr>
          <p:nvPr/>
        </p:nvSpPr>
        <p:spPr bwMode="auto">
          <a:xfrm>
            <a:off x="665163" y="1688306"/>
            <a:ext cx="6689725" cy="4682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Step 2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You will be prompted to sign in to your account with an automatically populated email address -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THIS MUST BE 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EDITED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Step 3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Enter your email address in the format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 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hlinkClick r:id="rId2"/>
              </a:rPr>
              <a:t>firstname.lastname@dfo-mpo.gc.ca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 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and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Sign in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717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496" y="1322389"/>
            <a:ext cx="4347641" cy="504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2" descr="header_cropp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7D432E-A869-4706-B258-494F3B4FAB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90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6"/>
          <p:cNvSpPr txBox="1">
            <a:spLocks/>
          </p:cNvSpPr>
          <p:nvPr/>
        </p:nvSpPr>
        <p:spPr bwMode="auto">
          <a:xfrm>
            <a:off x="698865" y="3534009"/>
            <a:ext cx="6488113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Step 4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You will then receive the following Script Error warning. Click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Yes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to continue running scripts on this page.</a:t>
            </a:r>
          </a:p>
        </p:txBody>
      </p:sp>
      <p:pic>
        <p:nvPicPr>
          <p:cNvPr id="819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537" y="1397000"/>
            <a:ext cx="4378651" cy="4973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2" descr="header_crop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7D432E-A869-4706-B258-494F3B4FAB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4723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6"/>
          <p:cNvSpPr txBox="1">
            <a:spLocks/>
          </p:cNvSpPr>
          <p:nvPr/>
        </p:nvSpPr>
        <p:spPr bwMode="auto">
          <a:xfrm>
            <a:off x="798513" y="3518575"/>
            <a:ext cx="6489700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Step 5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Re-enter your credentials to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Sign in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to your DFO account</a:t>
            </a:r>
          </a:p>
        </p:txBody>
      </p:sp>
      <p:sp>
        <p:nvSpPr>
          <p:cNvPr id="3" name="Rectangle 2"/>
          <p:cNvSpPr/>
          <p:nvPr/>
        </p:nvSpPr>
        <p:spPr>
          <a:xfrm>
            <a:off x="7713663" y="3495675"/>
            <a:ext cx="420687" cy="1174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8325" y="3495675"/>
            <a:ext cx="152400" cy="1174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221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17" y="1368425"/>
            <a:ext cx="4394196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2" descr="header_crop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7D432E-A869-4706-B258-494F3B4FAB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1038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odds new dfo theme">
  <a:themeElements>
    <a:clrScheme name="Custom 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92D2"/>
      </a:accent1>
      <a:accent2>
        <a:srgbClr val="16629B"/>
      </a:accent2>
      <a:accent3>
        <a:srgbClr val="73B632"/>
      </a:accent3>
      <a:accent4>
        <a:srgbClr val="991324"/>
      </a:accent4>
      <a:accent5>
        <a:srgbClr val="441A66"/>
      </a:accent5>
      <a:accent6>
        <a:srgbClr val="E47623"/>
      </a:accent6>
      <a:hlink>
        <a:srgbClr val="0000FF"/>
      </a:hlink>
      <a:folHlink>
        <a:srgbClr val="800080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701</Words>
  <Application>Microsoft Office PowerPoint</Application>
  <PresentationFormat>Widescreen</PresentationFormat>
  <Paragraphs>97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Gill Sans Light</vt:lpstr>
      <vt:lpstr>Segoe UI</vt:lpstr>
      <vt:lpstr>ヒラギノ角ゴ Pro W3</vt:lpstr>
      <vt:lpstr>Office Theme</vt:lpstr>
      <vt:lpstr>todds new dfo theme</vt:lpstr>
      <vt:lpstr>1_Office Theme</vt:lpstr>
      <vt:lpstr>Microsoft Teams Instructor Led Training</vt:lpstr>
      <vt:lpstr>Microsoft Teams Training Module 1</vt:lpstr>
      <vt:lpstr>In this module you will learn:</vt:lpstr>
      <vt:lpstr>Installing Microsoft Teams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Congratulations!</vt:lpstr>
      <vt:lpstr>Introducing Microsoft Teams</vt:lpstr>
      <vt:lpstr>Capabilities in Microsoft Teams</vt:lpstr>
      <vt:lpstr>Teams Demo</vt:lpstr>
      <vt:lpstr>Questions?</vt:lpstr>
      <vt:lpstr>Thank you!</vt:lpstr>
    </vt:vector>
  </TitlesOfParts>
  <Company>DFO-MPO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Lim, Natasha</dc:creator>
  <cp:lastModifiedBy>Lim, Natasha</cp:lastModifiedBy>
  <cp:revision>41</cp:revision>
  <dcterms:created xsi:type="dcterms:W3CDTF">2020-01-14T16:21:08Z</dcterms:created>
  <dcterms:modified xsi:type="dcterms:W3CDTF">2020-03-13T19:30:51Z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bfb733f-faef-464c-9b6d-731b56f94973_Enabled">
    <vt:lpwstr>true</vt:lpwstr>
  </property>
  <property fmtid="{D5CDD505-2E9C-101B-9397-08002B2CF9AE}" pid="3" name="MSIP_Label_1bfb733f-faef-464c-9b6d-731b56f94973_SetDate">
    <vt:lpwstr>2020-01-14T16:33:44Z</vt:lpwstr>
  </property>
  <property fmtid="{D5CDD505-2E9C-101B-9397-08002B2CF9AE}" pid="4" name="MSIP_Label_1bfb733f-faef-464c-9b6d-731b56f94973_Method">
    <vt:lpwstr>Standard</vt:lpwstr>
  </property>
  <property fmtid="{D5CDD505-2E9C-101B-9397-08002B2CF9AE}" pid="5" name="MSIP_Label_1bfb733f-faef-464c-9b6d-731b56f94973_Name">
    <vt:lpwstr>Unclass - Non-Classifié</vt:lpwstr>
  </property>
  <property fmtid="{D5CDD505-2E9C-101B-9397-08002B2CF9AE}" pid="6" name="MSIP_Label_1bfb733f-faef-464c-9b6d-731b56f94973_SiteId">
    <vt:lpwstr>1594fdae-a1d9-4405-915d-011467234338</vt:lpwstr>
  </property>
  <property fmtid="{D5CDD505-2E9C-101B-9397-08002B2CF9AE}" pid="7" name="MSIP_Label_1bfb733f-faef-464c-9b6d-731b56f94973_ActionId">
    <vt:lpwstr>16b07ae4-d42b-42ec-907a-0000637cddcc</vt:lpwstr>
  </property>
</Properties>
</file>