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8288000" cy="10287000"/>
  <p:notesSz cx="6858000" cy="9144000"/>
  <p:embeddedFontLst>
    <p:embeddedFont>
      <p:font typeface="Arimo" panose="020B0604020202020204" pitchFamily="34" charset="0"/>
      <p:regular r:id="rId36"/>
      <p:bold r:id="rId37"/>
      <p:italic r:id="rId38"/>
      <p:boldItalic r:id="rId39"/>
    </p:embeddedFont>
    <p:embeddedFont>
      <p:font typeface="Montserrat" pitchFamily="2" charset="77"/>
      <p:regular r:id="rId40"/>
      <p:bold r:id="rId41"/>
      <p:italic r:id="rId42"/>
      <p:boldItalic r:id="rId43"/>
    </p:embeddedFont>
    <p:embeddedFont>
      <p:font typeface="Montserrat Medium"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YlwnXbup08GBagSeIreU0a1f5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52E260-918B-4FC0-9FFF-7E4824D792CF}">
  <a:tblStyle styleId="{5352E260-918B-4FC0-9FFF-7E4824D792C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541E548-1F58-4101-9972-DD6360FB2241}"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9" d="100"/>
          <a:sy n="69" d="100"/>
        </p:scale>
        <p:origin x="256" y="5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ritingbeginner.com/how-to-write-a-manifest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eams.microsoft.com/l/meetup-join/19%3ameeting_MzliYWIxMjUtZjhiNi00NDM0LTkzNWQtMThiMjY0MjJlZWMx%40thread.v2/0?context=%7b%22Tid%22%3a%22325b4494-1587-40d5-bb31-8b660b7f1038%22%2c%22Oid%22%3a%22905de883-ee9c-42a6-bfee-cc866f97f03e%22%7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iki.gccollab.ca/Diriger_en_%C3%A9levant_les_autres:_Programme_des_cercles_de_mentorat_202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61" name="Google Shape;161;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62" name="Google Shape;162;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everyone to our last Circle session on Self-Compassion and Neuroplasticity.</a:t>
            </a:r>
            <a:endParaRPr/>
          </a:p>
        </p:txBody>
      </p:sp>
      <p:sp>
        <p:nvSpPr>
          <p:cNvPr id="164" name="Google Shape;164;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65" name="Google Shape;165;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92" name="Google Shape;292;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93" name="Google Shape;293;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100"/>
              <a:buNone/>
            </a:pPr>
            <a:r>
              <a:rPr lang="en-US"/>
              <a:t>La neuroplasticité n'est pas seulement un concept scientifique confiné aux laboratoires de recherche et aux discussions académiques. Elle fait partie intégrante de nos vies quotidiennes et influence nos façons d'apprendre, de nous adapter et de nous développer. Des compétences que nous acquérons aux défis que nous dépassons, la capacité de nos cerveaux à s'adapter et à évoluer est tout à fait remarquable.</a:t>
            </a:r>
            <a:endParaRPr/>
          </a:p>
          <a:p>
            <a:pPr marL="0" lvl="0" indent="0" algn="l" rtl="0">
              <a:lnSpc>
                <a:spcPct val="100000"/>
              </a:lnSpc>
              <a:spcBef>
                <a:spcPts val="1200"/>
              </a:spcBef>
              <a:spcAft>
                <a:spcPts val="0"/>
              </a:spcAft>
              <a:buSzPts val="1400"/>
              <a:buNone/>
            </a:pPr>
            <a:r>
              <a:rPr lang="en-US"/>
              <a:t>Instructions : lisez ces exemples concrets de neuroplasticité en action dans des scénarios quotidiens de travail. Choisissez l'une des actions ci-dessous que vous avez essayée et partagez votre expérience : </a:t>
            </a:r>
            <a:endParaRPr/>
          </a:p>
          <a:p>
            <a:pPr marL="0" lvl="0" indent="0" algn="l" rtl="0">
              <a:lnSpc>
                <a:spcPct val="100000"/>
              </a:lnSpc>
              <a:spcBef>
                <a:spcPts val="0"/>
              </a:spcBef>
              <a:spcAft>
                <a:spcPts val="0"/>
              </a:spcAft>
              <a:buSzPts val="1400"/>
              <a:buNone/>
            </a:pPr>
            <a:r>
              <a:rPr lang="en-US"/>
              <a:t>(2-3 minutes pour lire, puis 1 minute par membre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Commencer un nouvel emploi :</a:t>
            </a:r>
            <a:endParaRPr/>
          </a:p>
          <a:p>
            <a:pPr marL="0" lvl="0" indent="0" algn="l" rtl="0">
              <a:lnSpc>
                <a:spcPct val="100000"/>
              </a:lnSpc>
              <a:spcBef>
                <a:spcPts val="0"/>
              </a:spcBef>
              <a:spcAft>
                <a:spcPts val="0"/>
              </a:spcAft>
              <a:buSzPts val="1400"/>
              <a:buNone/>
            </a:pPr>
            <a:r>
              <a:rPr lang="en-US"/>
              <a:t>- Pour commencer un nouvel emploi ou apprendre de nouvelles tâches, le cerveau doit traiter une multitude d'informations nouvelles, qu'il s'agisse de maîtriser des procédures peu familières ou de comprendre les différentes dynamiques du lieu de travail. Au fur et à mesure que l'on s'habitue à son rôle, le cerveau s'adapte, ce qui rend ces tâches plus intuitives.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Apprendre un nouveau logiciel ou une nouvelle application :</a:t>
            </a:r>
            <a:endParaRPr/>
          </a:p>
          <a:p>
            <a:pPr marL="0" lvl="0" indent="0" algn="l" rtl="0">
              <a:lnSpc>
                <a:spcPct val="100000"/>
              </a:lnSpc>
              <a:spcBef>
                <a:spcPts val="0"/>
              </a:spcBef>
              <a:spcAft>
                <a:spcPts val="0"/>
              </a:spcAft>
              <a:buSzPts val="1400"/>
              <a:buNone/>
            </a:pPr>
            <a:r>
              <a:rPr lang="en-US"/>
              <a:t>- Lorsque vous commencez à utiliser un nouveau logiciel ou une nouvelle application au travail, votre cerveau commence à former de nouvelles connexions. Au début, vous pouvez trouver l'interface et les fonctions difficiles à utiliser. Cependant, au fur et à mesure que vous vous entraînez et que vous devenez plus compétent, des zones spécifiques de votre cerveau associée au traitement visuel, à la résolution de problèmes et aux compétences motrices se développent et se renforcent, ce qui rend l'utilisation du logiciel plus intuitive et plus efficace.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Apprendre une nouvelle langue :</a:t>
            </a:r>
            <a:endParaRPr/>
          </a:p>
          <a:p>
            <a:pPr marL="0" lvl="0" indent="0" algn="l" rtl="0">
              <a:lnSpc>
                <a:spcPct val="100000"/>
              </a:lnSpc>
              <a:spcBef>
                <a:spcPts val="0"/>
              </a:spcBef>
              <a:spcAft>
                <a:spcPts val="0"/>
              </a:spcAft>
              <a:buSzPts val="1400"/>
              <a:buNone/>
            </a:pPr>
            <a:r>
              <a:rPr lang="en-US"/>
              <a:t>- Lorsque vous commencez à apprendre une nouvelle langue pour le travail, votre cerveau commence à former de nouvelles connexions. Au fur et à mesure que vous vous entraînez et que vous devenez plus compétent, des zones spécifiques de votre cerveau liées à la compréhension de la langue, au traitement auditif et à la mémoire se développent et se renforcent.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Devenir un parent pour la première fois :</a:t>
            </a:r>
            <a:endParaRPr/>
          </a:p>
          <a:p>
            <a:pPr marL="0" lvl="0" indent="0" algn="l" rtl="0">
              <a:lnSpc>
                <a:spcPct val="100000"/>
              </a:lnSpc>
              <a:spcBef>
                <a:spcPts val="0"/>
              </a:spcBef>
              <a:spcAft>
                <a:spcPts val="0"/>
              </a:spcAft>
              <a:buSzPts val="1400"/>
              <a:buNone/>
            </a:pPr>
            <a:r>
              <a:rPr lang="en-US"/>
              <a:t>- Lorsque vous devenez parent, votre cerveau subit des changements importants, car il s'adapte à de nouvelles responsabilités et à de nouveaux liens affectifs. À mesure que vous vous occupez de votre enfant et que vous vous adaptez à des nouvelles routines, les zones du cerveau associées à l'empathie, au traitement multitâche et à la gestion du stress s'étendent et se développent.</a:t>
            </a:r>
            <a:endParaRPr/>
          </a:p>
        </p:txBody>
      </p:sp>
      <p:sp>
        <p:nvSpPr>
          <p:cNvPr id="295" name="Google Shape;295;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96" name="Google Shape;296;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11b27db6ef_3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06" name="Google Shape;306;g311b27db6ef_3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07" name="Google Shape;307;g311b27db6ef_3_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311b27db6ef_3_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Maintenant que nous sommes réchauffés, faisons le tour du cercle et demandons à chacun d'entre nous de partager sa mise à jour de l'action concrète de la semaine 4 : Diversité, équité, inclusion et accessibilité : </a:t>
            </a:r>
            <a:endParaRPr/>
          </a:p>
          <a:p>
            <a:pPr marL="0" lvl="0" indent="0" algn="l" rtl="0">
              <a:spcBef>
                <a:spcPts val="0"/>
              </a:spcBef>
              <a:spcAft>
                <a:spcPts val="0"/>
              </a:spcAft>
              <a:buClr>
                <a:schemeClr val="dk1"/>
              </a:buClr>
              <a:buSzPts val="1100"/>
              <a:buFont typeface="Arial"/>
              <a:buNone/>
            </a:pPr>
            <a:r>
              <a:rPr lang="en-US"/>
              <a:t>Une approche non performative. Cette action est un engagement concret que vous avez pris au cours de la séance précédente du cercle. </a:t>
            </a:r>
            <a:endParaRPr/>
          </a:p>
          <a:p>
            <a:pPr marL="0" lvl="0" indent="0" algn="l" rtl="0">
              <a:spcBef>
                <a:spcPts val="0"/>
              </a:spcBef>
              <a:spcAft>
                <a:spcPts val="0"/>
              </a:spcAft>
              <a:buSzPts val="1100"/>
              <a:buNone/>
            </a:pPr>
            <a:r>
              <a:rPr lang="en-US"/>
              <a:t>(1 minute ou moins par membre)</a:t>
            </a:r>
            <a:endParaRPr/>
          </a:p>
        </p:txBody>
      </p:sp>
      <p:sp>
        <p:nvSpPr>
          <p:cNvPr id="309" name="Google Shape;309;g311b27db6ef_3_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10" name="Google Shape;310;g311b27db6ef_3_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19" name="Google Shape;319;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20" name="Google Shape;320;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100" b="1">
                <a:latin typeface="Arial"/>
                <a:ea typeface="Arial"/>
                <a:cs typeface="Arial"/>
                <a:sym typeface="Arial"/>
              </a:rPr>
              <a:t>Instructions </a:t>
            </a:r>
            <a:r>
              <a:rPr lang="en-US" sz="1100">
                <a:latin typeface="Arial"/>
                <a:ea typeface="Arial"/>
                <a:cs typeface="Arial"/>
                <a:sym typeface="Arial"/>
              </a:rPr>
              <a:t>: En groupe, regardez la vidéo d'Amy Cuddy « Your body language may shape who you are » (11m), puis partagez avec le groupe l'une des principales conclusions de cette vidéo. Utilisez les questions de réflexion ci-dessous pour guider la conversation si nécessaire.</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(1 minute par membre pour partager)</a:t>
            </a:r>
            <a:endParaRPr sz="1100">
              <a:latin typeface="Arial"/>
              <a:ea typeface="Arial"/>
              <a:cs typeface="Arial"/>
              <a:sym typeface="Arial"/>
            </a:endParaRPr>
          </a:p>
          <a:p>
            <a:pPr marL="0" lvl="0" indent="0" algn="l" rtl="0">
              <a:lnSpc>
                <a:spcPct val="100000"/>
              </a:lnSpc>
              <a:spcBef>
                <a:spcPts val="1200"/>
              </a:spcBef>
              <a:spcAft>
                <a:spcPts val="0"/>
              </a:spcAft>
              <a:buSzPts val="1400"/>
              <a:buNone/>
            </a:pPr>
            <a:r>
              <a:rPr lang="en-US"/>
              <a:t>[vidéo sur la diapositive suivante, questions de réflexion sur la diapositive qui suit]</a:t>
            </a:r>
            <a:endParaRPr/>
          </a:p>
        </p:txBody>
      </p:sp>
      <p:sp>
        <p:nvSpPr>
          <p:cNvPr id="322" name="Google Shape;322;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23" name="Google Shape;323;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1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41" name="Google Shape;341;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42" name="Google Shape;342;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204545"/>
              </a:lnSpc>
              <a:spcBef>
                <a:spcPts val="1200"/>
              </a:spcBef>
              <a:spcAft>
                <a:spcPts val="0"/>
              </a:spcAft>
              <a:buClr>
                <a:schemeClr val="dk1"/>
              </a:buClr>
              <a:buSzPts val="1100"/>
              <a:buFont typeface="Arial"/>
              <a:buNone/>
            </a:pPr>
            <a:r>
              <a:rPr lang="en-US" sz="1100" b="1">
                <a:latin typeface="Arial"/>
                <a:ea typeface="Arial"/>
                <a:cs typeface="Arial"/>
                <a:sym typeface="Arial"/>
              </a:rPr>
              <a:t>Questions de réflexion :</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Comment vous êtes-vous senti avant et après avoir essayé une « power pose » pendant quelques minutes? Avez-vous remarqué des changements dans votre humeur ou votre niveau de confiance?</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Amy Cuddy parle du concept « fake it 'til you become it » (faites semblant jusqu'à ce que vous le deveniez). Quel est le lien entre cette idée et les principes de la neuroplasticité? Quelles sont d'autres domaines de votre vie où l'adoption de cet état d'esprit pourrait être bénéfique?</a:t>
            </a:r>
            <a:endParaRPr sz="1100">
              <a:latin typeface="Arial"/>
              <a:ea typeface="Arial"/>
              <a:cs typeface="Arial"/>
              <a:sym typeface="Arial"/>
            </a:endParaRPr>
          </a:p>
          <a:p>
            <a:pPr marL="457200" lvl="0" indent="-298450" algn="l" rtl="0">
              <a:lnSpc>
                <a:spcPct val="115000"/>
              </a:lnSpc>
              <a:spcBef>
                <a:spcPts val="1000"/>
              </a:spcBef>
              <a:spcAft>
                <a:spcPts val="0"/>
              </a:spcAft>
              <a:buClr>
                <a:schemeClr val="dk1"/>
              </a:buClr>
              <a:buSzPts val="1100"/>
              <a:buChar char="●"/>
            </a:pPr>
            <a:r>
              <a:rPr lang="en-US" sz="1100">
                <a:latin typeface="Arial"/>
                <a:ea typeface="Arial"/>
                <a:cs typeface="Arial"/>
                <a:sym typeface="Arial"/>
              </a:rPr>
              <a:t>Comment est-ce que le fait de pratiquer régulièrement des « power poses » pourrait entraîner des changements à long terme dans votre cerveau et votre comportement? Réfléchissez à la manière dont les comportements et les pensées répétées peuvent façonner les voies neuronales.</a:t>
            </a:r>
            <a:endParaRPr/>
          </a:p>
        </p:txBody>
      </p:sp>
      <p:sp>
        <p:nvSpPr>
          <p:cNvPr id="344" name="Google Shape;344;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45" name="Google Shape;345;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56" name="Google Shape;356;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57" name="Google Shape;357;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a:t>Un plan d'intention est une déclaration d'une idée, d'une croyance ou d'une mission. Parfois, il s'agit des trois. Un plan d'intention est l'expression des valeurs du cercle qui favorisent l'inclusion.</a:t>
            </a:r>
            <a:endParaRPr/>
          </a:p>
          <a:p>
            <a:pPr marL="0" lvl="0" indent="0" algn="l" rtl="0">
              <a:lnSpc>
                <a:spcPct val="100000"/>
              </a:lnSpc>
              <a:spcBef>
                <a:spcPts val="1200"/>
              </a:spcBef>
              <a:spcAft>
                <a:spcPts val="0"/>
              </a:spcAft>
              <a:buSzPts val="1100"/>
              <a:buNone/>
            </a:pPr>
            <a:r>
              <a:rPr lang="en-US"/>
              <a:t>Il peut s'agir d'un document écrit (comme un livre) ou oral (le discours « I Have a Dream » du Dr Martin Luther King Jr. en est un bon exemple).</a:t>
            </a:r>
            <a:endParaRPr/>
          </a:p>
          <a:p>
            <a:pPr marL="0" lvl="0" indent="0" algn="l" rtl="0">
              <a:lnSpc>
                <a:spcPct val="100000"/>
              </a:lnSpc>
              <a:spcBef>
                <a:spcPts val="1200"/>
              </a:spcBef>
              <a:spcAft>
                <a:spcPts val="0"/>
              </a:spcAft>
              <a:buSzPts val="1100"/>
              <a:buNone/>
            </a:pPr>
            <a:r>
              <a:rPr lang="en-US" sz="1100" b="1">
                <a:latin typeface="Arial"/>
                <a:ea typeface="Arial"/>
                <a:cs typeface="Arial"/>
                <a:sym typeface="Arial"/>
              </a:rPr>
              <a:t>Instructions : </a:t>
            </a:r>
            <a:r>
              <a:rPr lang="en-US" sz="1100">
                <a:latin typeface="Arial"/>
                <a:ea typeface="Arial"/>
                <a:cs typeface="Arial"/>
                <a:sym typeface="Arial"/>
              </a:rPr>
              <a:t>En groupe, créez un plan d'intention de cercle pour introduire des activités de neuroplasticité et d'autocompassion dans votre travail et à la maison. Discutez de ce que vous souhaiteriez inclure dans les domaines suivants, puis créez le plan d'intention à l'aide du modèle de la page suivante (qui comprend des exemples pour vous aider à démarrer !). (10 minutes)</a:t>
            </a:r>
            <a:endParaRPr sz="1100">
              <a:latin typeface="Arial"/>
              <a:ea typeface="Arial"/>
              <a:cs typeface="Arial"/>
              <a:sym typeface="Arial"/>
            </a:endParaRPr>
          </a:p>
          <a:p>
            <a:pPr marL="0" lvl="0" indent="0" algn="l" rtl="0">
              <a:lnSpc>
                <a:spcPct val="170454"/>
              </a:lnSpc>
              <a:spcBef>
                <a:spcPts val="1200"/>
              </a:spcBef>
              <a:spcAft>
                <a:spcPts val="0"/>
              </a:spcAft>
              <a:buSzPts val="1100"/>
              <a:buNone/>
            </a:pPr>
            <a:r>
              <a:rPr lang="en-US" sz="1100" b="1">
                <a:latin typeface="Arial"/>
                <a:ea typeface="Arial"/>
                <a:cs typeface="Arial"/>
                <a:sym typeface="Arial"/>
              </a:rPr>
              <a:t>Domaines du plan d'intention</a:t>
            </a: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Notre objectif</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À la maison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Au travail</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Nos engagements</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a:latin typeface="Arial"/>
                <a:ea typeface="Arial"/>
                <a:cs typeface="Arial"/>
                <a:sym typeface="Arial"/>
              </a:rPr>
              <a:t>Pour des conseils supplémentaires sur la manière de rédiger un manifeste, nous recommandons l'article de Christopher Kokoski «</a:t>
            </a:r>
            <a:r>
              <a:rPr lang="en-US" sz="1100">
                <a:uFill>
                  <a:noFill/>
                </a:uFill>
                <a:latin typeface="Arial"/>
                <a:ea typeface="Arial"/>
                <a:cs typeface="Arial"/>
                <a:sym typeface="Arial"/>
                <a:hlinkClick r:id="rId3"/>
              </a:rPr>
              <a:t> </a:t>
            </a:r>
            <a:r>
              <a:rPr lang="en-US" sz="1100" u="sng">
                <a:solidFill>
                  <a:srgbClr val="004AAD"/>
                </a:solidFill>
                <a:latin typeface="Arial"/>
                <a:ea typeface="Arial"/>
                <a:cs typeface="Arial"/>
                <a:sym typeface="Arial"/>
                <a:hlinkClick r:id="rId3">
                  <a:extLst>
                    <a:ext uri="{A12FA001-AC4F-418D-AE19-62706E023703}">
                      <ahyp:hlinkClr xmlns:ahyp="http://schemas.microsoft.com/office/drawing/2018/hyperlinkcolor" val="tx"/>
                    </a:ext>
                  </a:extLst>
                </a:hlinkClick>
              </a:rPr>
              <a:t>15 Easy Steps To Write a Manifesto (For Beginners)</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1200"/>
              </a:spcBef>
              <a:spcAft>
                <a:spcPts val="0"/>
              </a:spcAft>
              <a:buSzPts val="1100"/>
              <a:buNone/>
            </a:pP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endParaRPr/>
          </a:p>
          <a:p>
            <a:pPr marL="0" lvl="0" indent="0" algn="l" rtl="0">
              <a:lnSpc>
                <a:spcPct val="100000"/>
              </a:lnSpc>
              <a:spcBef>
                <a:spcPts val="1200"/>
              </a:spcBef>
              <a:spcAft>
                <a:spcPts val="0"/>
              </a:spcAft>
              <a:buSzPts val="1400"/>
              <a:buNone/>
            </a:pPr>
            <a:endParaRPr/>
          </a:p>
        </p:txBody>
      </p:sp>
      <p:sp>
        <p:nvSpPr>
          <p:cNvPr id="359" name="Google Shape;359;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60" name="Google Shape;360;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d531adf4b9_1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69" name="Google Shape;369;g2d531adf4b9_1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70" name="Google Shape;370;g2d531adf4b9_1_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d531adf4b9_1_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Avant de passer à l'activité suivante, prenez une pause de 5 minutes pour vos corps et vos esprits. Buvez de l'eau, allez aux toilettes, faites des étirements - tout ce dont vous avez besoin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Nous serons de retour dans 5 minutes.</a:t>
            </a:r>
            <a:endParaRPr/>
          </a:p>
        </p:txBody>
      </p:sp>
      <p:sp>
        <p:nvSpPr>
          <p:cNvPr id="372" name="Google Shape;372;g2d531adf4b9_1_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73" name="Google Shape;373;g2d531adf4b9_1_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85" name="Google Shape;385;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86" name="Google Shape;386;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 retour !</a:t>
            </a:r>
            <a:endParaRPr/>
          </a:p>
          <a:p>
            <a:pPr marL="0" lvl="0" indent="0" algn="l" rtl="0">
              <a:lnSpc>
                <a:spcPct val="100000"/>
              </a:lnSpc>
              <a:spcBef>
                <a:spcPts val="1000"/>
              </a:spcBef>
              <a:spcAft>
                <a:spcPts val="0"/>
              </a:spcAft>
              <a:buClr>
                <a:schemeClr val="dk1"/>
              </a:buClr>
              <a:buSzPts val="1100"/>
              <a:buFont typeface="Arial"/>
              <a:buNone/>
            </a:pPr>
            <a:r>
              <a:rPr lang="en-US"/>
              <a:t>La célébration des réalisations, aussi petites soient-elles, joue un rôle important dans le leadership. Nous reconnaissons que chacun est un leader à tous les niveaux. Lorsque nous adoptons une perspective de leader et que nous prenons le temps de reconnaître et de célébrer les réalisations, nous contribuons à créer un environnement positif et à renforcer la résilience de l'équipe.</a:t>
            </a:r>
            <a:endParaRPr/>
          </a:p>
          <a:p>
            <a:pPr marL="0" lvl="0" indent="0" algn="l" rtl="0">
              <a:lnSpc>
                <a:spcPct val="100000"/>
              </a:lnSpc>
              <a:spcBef>
                <a:spcPts val="1000"/>
              </a:spcBef>
              <a:spcAft>
                <a:spcPts val="0"/>
              </a:spcAft>
              <a:buClr>
                <a:schemeClr val="dk1"/>
              </a:buClr>
              <a:buSzPts val="1100"/>
              <a:buFont typeface="Arial"/>
              <a:buNone/>
            </a:pPr>
            <a:r>
              <a:rPr lang="en-US"/>
              <a:t>Chacun et chacune, à tous les niveaux, peuvent exploiter le pouvoir de la célébration pour favoriser un environnement de travail positif et résilient. Par exemple, les membres d'une équipe peuvent reconnaître les réalisations des unes et des autres lors de réunions régulières, partager des applaudissements ou souligner les réussites lors de réunions d'équipe.</a:t>
            </a:r>
            <a:endParaRPr/>
          </a:p>
          <a:p>
            <a:pPr marL="0" lvl="0" indent="0" algn="l" rtl="0">
              <a:lnSpc>
                <a:spcPct val="100000"/>
              </a:lnSpc>
              <a:spcBef>
                <a:spcPts val="1000"/>
              </a:spcBef>
              <a:spcAft>
                <a:spcPts val="0"/>
              </a:spcAft>
              <a:buClr>
                <a:schemeClr val="dk1"/>
              </a:buClr>
              <a:buSzPts val="1100"/>
              <a:buFont typeface="Arial"/>
              <a:buNone/>
            </a:pPr>
            <a:r>
              <a:rPr lang="en-US"/>
              <a:t>Cela permet non seulement de reconnaître le travail et les efforts des individus, mais aussi de déclencher la neuroplasticité : c'est-à-dire la capacité du cerveau à s'adapter et à changer. Cela signifie que lorsque nous célébrons un succès, nous encourageons notre cerveau à renforcer les schémas et les perspectives positives, ce qui nous aide à mieux rebondir après un échec.</a:t>
            </a:r>
            <a:endParaRPr/>
          </a:p>
          <a:p>
            <a:pPr marL="0" lvl="0" indent="0" algn="l" rtl="0">
              <a:lnSpc>
                <a:spcPct val="100000"/>
              </a:lnSpc>
              <a:spcBef>
                <a:spcPts val="1000"/>
              </a:spcBef>
              <a:spcAft>
                <a:spcPts val="0"/>
              </a:spcAft>
              <a:buClr>
                <a:schemeClr val="dk1"/>
              </a:buClr>
              <a:buSzPts val="1100"/>
              <a:buFont typeface="Arial"/>
              <a:buNone/>
            </a:pPr>
            <a:r>
              <a:rPr lang="en-US"/>
              <a:t>C'est un peu comme entretenir un jardin où chaque fleur représente non seulement un succès, mais aussi un terrain fertile pour une nouvelle croissance et un nouveau potentiel.</a:t>
            </a:r>
            <a:endParaRPr/>
          </a:p>
          <a:p>
            <a:pPr marL="0" lvl="0" indent="0" algn="l" rtl="0">
              <a:lnSpc>
                <a:spcPct val="100000"/>
              </a:lnSpc>
              <a:spcBef>
                <a:spcPts val="1000"/>
              </a:spcBef>
              <a:spcAft>
                <a:spcPts val="0"/>
              </a:spcAft>
              <a:buSzPts val="1100"/>
              <a:buNone/>
            </a:pPr>
            <a:r>
              <a:rPr lang="en-US"/>
              <a:t>Un simple « merci » ou une petite réunion informelle pour célébrer les étapes importantes peuvent contribuer grandement à renforcer les liens au sein de l'équipe et à encourager un état d'esprit de croissance. En favorisant une culture où la reconnaissance et la célébration font partie de la routine quotidienne, chacun contribue à construire une perspective positive et à renforcer la résilience sur le lieu de travail.</a:t>
            </a:r>
            <a:endParaRPr/>
          </a:p>
          <a:p>
            <a:pPr marL="0" lvl="0" indent="0" algn="l" rtl="0">
              <a:lnSpc>
                <a:spcPct val="100000"/>
              </a:lnSpc>
              <a:spcBef>
                <a:spcPts val="1000"/>
              </a:spcBef>
              <a:spcAft>
                <a:spcPts val="0"/>
              </a:spcAft>
              <a:buSzPts val="1100"/>
              <a:buNone/>
            </a:pPr>
            <a:r>
              <a:rPr lang="en-US" sz="1100" b="1">
                <a:latin typeface="Arial"/>
                <a:ea typeface="Arial"/>
                <a:cs typeface="Arial"/>
                <a:sym typeface="Arial"/>
              </a:rPr>
              <a:t>Instructions : </a:t>
            </a:r>
            <a:r>
              <a:rPr lang="en-US" sz="1100">
                <a:latin typeface="Arial"/>
                <a:ea typeface="Arial"/>
                <a:cs typeface="Arial"/>
                <a:sym typeface="Arial"/>
              </a:rPr>
              <a:t>cet exercice est une occasion pour le Cercle de s'exercer à donner et à recevoir des compliments et à célébrer les victoires. Dans cet exercice, vous allez vous féliciter et vous complimenter les unes envers les autres.</a:t>
            </a:r>
            <a:endParaRPr sz="1100">
              <a:latin typeface="Arial"/>
              <a:ea typeface="Arial"/>
              <a:cs typeface="Arial"/>
              <a:sym typeface="Arial"/>
            </a:endParaRPr>
          </a:p>
          <a:p>
            <a:pPr marL="0" lvl="0" indent="0" algn="l" rtl="0">
              <a:lnSpc>
                <a:spcPct val="100000"/>
              </a:lnSpc>
              <a:spcBef>
                <a:spcPts val="1200"/>
              </a:spcBef>
              <a:spcAft>
                <a:spcPts val="0"/>
              </a:spcAft>
              <a:buSzPts val="1100"/>
              <a:buNone/>
            </a:pPr>
            <a:r>
              <a:rPr lang="en-US" sz="1100">
                <a:latin typeface="Arial"/>
                <a:ea typeface="Arial"/>
                <a:cs typeface="Arial"/>
                <a:sym typeface="Arial"/>
              </a:rPr>
              <a:t>Commencez par écrire ce que vous aimez ou admirez chez chaque membre de votre Cercle. Ensuite, faites le tour du Cercle et demandez à chaque membre de complimenter une personne en particulier, une par une, jusqu'à ce que tout le monde ait reçu des compliments de tout le monde.</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(5 minutes d'écriture et 10 minutes de discussion)</a:t>
            </a:r>
            <a:endParaRPr/>
          </a:p>
          <a:p>
            <a:pPr marL="0" lvl="0" indent="0" algn="l" rtl="0">
              <a:lnSpc>
                <a:spcPct val="100000"/>
              </a:lnSpc>
              <a:spcBef>
                <a:spcPts val="1200"/>
              </a:spcBef>
              <a:spcAft>
                <a:spcPts val="1000"/>
              </a:spcAft>
              <a:buSzPts val="1400"/>
              <a:buNone/>
            </a:pPr>
            <a:endParaRPr/>
          </a:p>
        </p:txBody>
      </p:sp>
      <p:sp>
        <p:nvSpPr>
          <p:cNvPr id="388" name="Google Shape;388;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89" name="Google Shape;389;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99" name="Google Shape;399;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00" name="Google Shape;400;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À la fin de notre parcours dans le programme DEAPCM, notre objectif est de célébrer la croissance et les connaissances que nous avons acquises tout en favorisant un lieu de travail inclusif et psychologiquement plus sûr. En reconnaissant et en appréciant ces apprentissages, nous renforçons les capacités individuelles et une culture d'inclusion, de parrainage et de négociation. En adoptant le leadership inclusif, la diversité, l'accessibilité, la neuroplasticité et bien d'autres choses encore, nous continuons à promouvoir un environnement favorable où chacun se sent valorisé et responsabilisé.</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sz="1100" b="1">
                <a:latin typeface="Arial"/>
                <a:ea typeface="Arial"/>
                <a:cs typeface="Arial"/>
                <a:sym typeface="Arial"/>
              </a:rPr>
              <a:t>Instructions : </a:t>
            </a:r>
            <a:r>
              <a:rPr lang="en-US" sz="1100">
                <a:latin typeface="Arial"/>
                <a:ea typeface="Arial"/>
                <a:cs typeface="Arial"/>
                <a:sym typeface="Arial"/>
              </a:rPr>
              <a:t>c'est maintenant l'occasion pour le Cercle de réfléchir et de partager ses apprentissages, sa gratitude et ses célébrations dans le cadre du programme DEAPCM.</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Commencez par réfléchir individuellement aux questions ci-dessous, puis partagez en groupe.</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(5 minutes de réflexion individuelle, puis 2 minutes de partage par membre)</a:t>
            </a:r>
            <a:endParaRPr sz="1100">
              <a:latin typeface="Arial"/>
              <a:ea typeface="Arial"/>
              <a:cs typeface="Arial"/>
              <a:sym typeface="Arial"/>
            </a:endParaRPr>
          </a:p>
          <a:p>
            <a:pPr marL="457200" lvl="0" indent="-298450" algn="l" rtl="0">
              <a:lnSpc>
                <a:spcPct val="100000"/>
              </a:lnSpc>
              <a:spcBef>
                <a:spcPts val="1000"/>
              </a:spcBef>
              <a:spcAft>
                <a:spcPts val="0"/>
              </a:spcAft>
              <a:buClr>
                <a:schemeClr val="dk1"/>
              </a:buClr>
              <a:buSzPts val="1100"/>
              <a:buChar char="●"/>
            </a:pPr>
            <a:r>
              <a:rPr lang="en-US" sz="1100">
                <a:latin typeface="Arial"/>
                <a:ea typeface="Arial"/>
                <a:cs typeface="Arial"/>
                <a:sym typeface="Arial"/>
              </a:rPr>
              <a:t>Quelles sont les principales leçons que vous avez tirées du programme?</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Quelle est une chose que vous avez accomplie dans le cadre de ce programme dont vous êtes fière?</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Quelle est une chose dont vous êtes reconnaissant à la suite de cette expérience? Comment devrions-nous célébrer collectivement notre réussite?</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02" name="Google Shape;402;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03" name="Google Shape;403;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d531adf4b9_3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11" name="Google Shape;411;g2d531adf4b9_3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12" name="Google Shape;412;g2d531adf4b9_3_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2d531adf4b9_3_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Votre « action concrète » est un engagement tangible que vous prendrez cette semaine en lien avec les thèmes abordés au cours de chaque Cercle. L'objectif de l'action concrète est de vous faire sortir de votre zone de confort, de mettre en pratique une nouvelle compétence ou d'essayer quelque chose de nouveau. Vous trouverez des exemples d'actions concrètes pour ce Cercle dans le tableau ci-dessous :</a:t>
            </a: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b="1">
                <a:latin typeface="Montserrat"/>
                <a:ea typeface="Montserrat"/>
                <a:cs typeface="Montserrat"/>
                <a:sym typeface="Montserrat"/>
              </a:rPr>
              <a:t>Instructions :</a:t>
            </a:r>
            <a:r>
              <a:rPr lang="en-US">
                <a:latin typeface="Montserrat"/>
                <a:ea typeface="Montserrat"/>
                <a:cs typeface="Montserrat"/>
                <a:sym typeface="Montserrat"/>
              </a:rPr>
              <a:t> Chaque membre déclare une « action concrète » que vous avez l'intention d'entreprendre cette semaine. (1 minute par membre)</a:t>
            </a:r>
            <a:endParaRPr>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p:txBody>
      </p:sp>
      <p:sp>
        <p:nvSpPr>
          <p:cNvPr id="414" name="Google Shape;414;g2d531adf4b9_3_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15" name="Google Shape;415;g2d531adf4b9_3_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119b532163_3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74" name="Google Shape;174;g3119b532163_3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75" name="Google Shape;175;g3119b532163_3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3119b532163_3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un message des fondateurs du programme si vous souhaitez le lire dans votre Guide de discussion PDF [première des deux diapositives].</a:t>
            </a:r>
            <a:endParaRPr/>
          </a:p>
        </p:txBody>
      </p:sp>
      <p:sp>
        <p:nvSpPr>
          <p:cNvPr id="177" name="Google Shape;177;g3119b532163_3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78" name="Google Shape;178;g3119b532163_3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19: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d531adf4b9_5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31" name="Google Shape;431;g2d531adf4b9_5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32" name="Google Shape;432;g2d531adf4b9_5_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2d531adf4b9_5_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a:latin typeface="Montserrat"/>
                <a:ea typeface="Montserrat"/>
                <a:cs typeface="Montserrat"/>
                <a:sym typeface="Montserrat"/>
              </a:rPr>
              <a:t>Merci à tous pour votre participation active à cette séance de Cercle. Nous espérons que vous comprenez maintenant le pouvoir de changer intentionnellement notre cerveau et de soutenir l'apprentissage et le changement continus grâce à la neuroplasticité et à l'autocompassion.</a:t>
            </a:r>
            <a:endParaRPr>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r>
              <a:rPr lang="en-US" b="1">
                <a:latin typeface="Montserrat"/>
                <a:ea typeface="Montserrat"/>
                <a:cs typeface="Montserrat"/>
                <a:sym typeface="Montserrat"/>
              </a:rPr>
              <a:t>Résumé : </a:t>
            </a:r>
            <a:r>
              <a:rPr lang="en-US">
                <a:latin typeface="Montserrat"/>
                <a:ea typeface="Montserrat"/>
                <a:cs typeface="Montserrat"/>
                <a:sym typeface="Montserrat"/>
              </a:rPr>
              <a:t>veuillez consulter ce guide de discussion pour aider votre réflexion sur cette session de Cercle et à mettre en pratique votre « action concrète » pour naviguer le changement.</a:t>
            </a:r>
            <a:endParaRPr>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r>
              <a:rPr lang="en-US" b="1">
                <a:latin typeface="Montserrat"/>
                <a:ea typeface="Montserrat"/>
                <a:cs typeface="Montserrat"/>
                <a:sym typeface="Montserrat"/>
              </a:rPr>
              <a:t>Formulaires écrits : </a:t>
            </a:r>
            <a:r>
              <a:rPr lang="en-US">
                <a:latin typeface="Montserrat"/>
                <a:ea typeface="Montserrat"/>
                <a:cs typeface="Montserrat"/>
                <a:sym typeface="Montserrat"/>
              </a:rPr>
              <a:t>Nous vous invitons à nous faire part de vos commentaires en remplissant les formulaires écrits bihebdomadaires. Un lien vers les formulaires se retrouve dans votre calendrier. Remplir ces formulaires est l'un des engagements que vous avez pris lors de votre candidature. L'équipe du programme DEAPCM compte sur vos commentaires pour continuer à développer le programme.</a:t>
            </a:r>
            <a:endParaRPr>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r>
              <a:rPr lang="en-US" b="1">
                <a:latin typeface="Montserrat"/>
                <a:ea typeface="Montserrat"/>
                <a:cs typeface="Montserrat"/>
                <a:sym typeface="Montserrat"/>
              </a:rPr>
              <a:t>Salon DEAPCM : </a:t>
            </a:r>
            <a:r>
              <a:rPr lang="en-US">
                <a:latin typeface="Montserrat"/>
                <a:ea typeface="Montserrat"/>
                <a:cs typeface="Montserrat"/>
                <a:sym typeface="Montserrat"/>
              </a:rPr>
              <a:t>Rejoignez le Salon DEAPCM ce vendredi si vous souhaitez vous connecter et vous engager davantage sur le thème du Cercle de cette semaine, le parrainage et le développement de carrière. Cette session de 60 minutes a lieu tous les vendredis et est animée par l'équipe du programme DEAPCM au Bureau de la diversité et de l'inclusion (BDI) du groupe Matériel.</a:t>
            </a:r>
            <a:r>
              <a:rPr lang="en-US">
                <a:uFill>
                  <a:noFill/>
                </a:uFill>
                <a:latin typeface="Montserrat"/>
                <a:ea typeface="Montserrat"/>
                <a:cs typeface="Montserrat"/>
                <a:sym typeface="Montserrat"/>
                <a:hlinkClick r:id="rId3"/>
              </a:rPr>
              <a:t> </a:t>
            </a:r>
            <a:r>
              <a:rPr lang="en-US" u="sng">
                <a:solidFill>
                  <a:srgbClr val="1155CC"/>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Rejoignez-nous ici.</a:t>
            </a:r>
            <a:endParaRPr u="sng">
              <a:solidFill>
                <a:srgbClr val="1155CC"/>
              </a:solidFill>
              <a:latin typeface="Montserrat"/>
              <a:ea typeface="Montserrat"/>
              <a:cs typeface="Montserrat"/>
              <a:sym typeface="Montserrat"/>
            </a:endParaRPr>
          </a:p>
          <a:p>
            <a:pPr marL="0" lvl="0" indent="0" algn="l" rtl="0">
              <a:lnSpc>
                <a:spcPct val="100000"/>
              </a:lnSpc>
              <a:spcBef>
                <a:spcPts val="1200"/>
              </a:spcBef>
              <a:spcAft>
                <a:spcPts val="1200"/>
              </a:spcAft>
              <a:buClr>
                <a:schemeClr val="dk1"/>
              </a:buClr>
              <a:buSzPts val="1100"/>
              <a:buFont typeface="Arial"/>
              <a:buNone/>
            </a:pPr>
            <a:endParaRPr>
              <a:latin typeface="Montserrat"/>
              <a:ea typeface="Montserrat"/>
              <a:cs typeface="Montserrat"/>
              <a:sym typeface="Montserrat"/>
            </a:endParaRPr>
          </a:p>
        </p:txBody>
      </p:sp>
      <p:sp>
        <p:nvSpPr>
          <p:cNvPr id="434" name="Google Shape;434;g2d531adf4b9_5_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35" name="Google Shape;435;g2d531adf4b9_5_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f2cce7995b_2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45" name="Google Shape;445;g2f2cce7995b_2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46" name="Google Shape;446;g2f2cce7995b_2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2f2cce7995b_2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C'est la dernière semaine officielle de Diriger en élevant les autres : Programme de Cercles de mentorat. La participation de chacun et chacune à ce programme est apprécié et nous espérons que l'expérience a été positive et motivante.</a:t>
            </a:r>
            <a:endParaRPr sz="1100">
              <a:latin typeface="Arial"/>
              <a:ea typeface="Arial"/>
              <a:cs typeface="Arial"/>
              <a:sym typeface="Arial"/>
            </a:endParaRPr>
          </a:p>
          <a:p>
            <a:pPr marL="0" lvl="0" indent="0" algn="l" rtl="0">
              <a:lnSpc>
                <a:spcPct val="100000"/>
              </a:lnSpc>
              <a:spcBef>
                <a:spcPts val="1000"/>
              </a:spcBef>
              <a:spcAft>
                <a:spcPts val="0"/>
              </a:spcAft>
              <a:buSzPts val="1100"/>
              <a:buNone/>
            </a:pPr>
            <a:r>
              <a:rPr lang="en-US" sz="1100">
                <a:latin typeface="Arial"/>
                <a:ea typeface="Arial"/>
                <a:cs typeface="Arial"/>
                <a:sym typeface="Arial"/>
              </a:rPr>
              <a:t>Comme nous l'avons mentionné la semaine dernière, la conversation ne doit pas s'arrêter à la fin du programme officiel DEAPCM. L'équipe du Bureau de la diversité et de l'inclusion (BDI) souhaite que tous les membres du Cercle continuent à être inspirés par les connexions qu'ils ont formées dans ce programme et qu'ils continuent à élargir leur réseaux, d'approfondir leurs connaissances et inspirer les autres.L'équipe BDI vous encourage à continuer à utiliser le réseau du programme DEAPCM. L'équipe BDI publiera quelques sujets et ressources pour des éventuelles discussions futures sur la</a:t>
            </a:r>
            <a:r>
              <a:rPr lang="en-US" sz="1100">
                <a:uFill>
                  <a:noFill/>
                </a:uFill>
                <a:latin typeface="Arial"/>
                <a:ea typeface="Arial"/>
                <a:cs typeface="Arial"/>
                <a:sym typeface="Arial"/>
                <a:hlinkClick r:id="rId3"/>
              </a:rPr>
              <a:t> </a:t>
            </a:r>
            <a:r>
              <a:rPr lang="en-US" sz="1100" u="sng">
                <a:solidFill>
                  <a:srgbClr val="004AAD"/>
                </a:solidFill>
                <a:latin typeface="Arial"/>
                <a:ea typeface="Arial"/>
                <a:cs typeface="Arial"/>
                <a:sym typeface="Arial"/>
                <a:hlinkClick r:id="rId3">
                  <a:extLst>
                    <a:ext uri="{A12FA001-AC4F-418D-AE19-62706E023703}">
                      <ahyp:hlinkClr xmlns:ahyp="http://schemas.microsoft.com/office/drawing/2018/hyperlinkcolor" val="tx"/>
                    </a:ext>
                  </a:extLst>
                </a:hlinkClick>
              </a:rPr>
              <a:t>page Wiki du DEAPCM,</a:t>
            </a:r>
            <a:r>
              <a:rPr lang="en-US" sz="1100">
                <a:latin typeface="Arial"/>
                <a:ea typeface="Arial"/>
                <a:cs typeface="Arial"/>
                <a:sym typeface="Arial"/>
              </a:rPr>
              <a:t> mais n'hésitez pas à rechercher vous-mêmes des sujets en fonction des intérêts des membres de vos Cercles.</a:t>
            </a:r>
            <a:endParaRPr sz="1100">
              <a:latin typeface="Arial"/>
              <a:ea typeface="Arial"/>
              <a:cs typeface="Arial"/>
              <a:sym typeface="Arial"/>
            </a:endParaRPr>
          </a:p>
          <a:p>
            <a:pPr marL="0" lvl="0" indent="0" algn="l" rtl="0">
              <a:lnSpc>
                <a:spcPct val="100000"/>
              </a:lnSpc>
              <a:spcBef>
                <a:spcPts val="1000"/>
              </a:spcBef>
              <a:spcAft>
                <a:spcPts val="0"/>
              </a:spcAft>
              <a:buSzPts val="1100"/>
              <a:buNone/>
            </a:pPr>
            <a:r>
              <a:rPr lang="en-US" sz="1100" b="1">
                <a:latin typeface="Arial"/>
                <a:ea typeface="Arial"/>
                <a:cs typeface="Arial"/>
                <a:sym typeface="Arial"/>
              </a:rPr>
              <a:t>Merci à toutes et à tous pour votre participation dans les Cercles de mentorat! Portez-vous bien et prenez soin de vous.</a:t>
            </a:r>
            <a:endParaRPr sz="11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
        <p:nvSpPr>
          <p:cNvPr id="448" name="Google Shape;448;g2f2cce7995b_2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49" name="Google Shape;449;g2f2cce7995b_2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2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2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f2cce7995b_4_36: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g2f2cce7995b_4_36: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f2cce7995b_4_4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g2f2cce7995b_4_47: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f2cce7995b_4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g2f2cce7995b_4_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d531adf4b9_7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g2d531adf4b9_7_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d531adf4b9_7_1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2d531adf4b9_7_13: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19b532163_3_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92" name="Google Shape;192;g3119b532163_3_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93" name="Google Shape;193;g3119b532163_3_1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3119b532163_3_1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un message des fondateurs du programme si vous souhaitez le lire dans votre Guide de discussion PDF [deuxième des deux diapositives].</a:t>
            </a:r>
            <a:endParaRPr/>
          </a:p>
        </p:txBody>
      </p:sp>
      <p:sp>
        <p:nvSpPr>
          <p:cNvPr id="195" name="Google Shape;195;g3119b532163_3_1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96" name="Google Shape;196;g3119b532163_3_1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d531adf4b9_7_21: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g2d531adf4b9_7_21: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d531adf4b9_7_29: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g2d531adf4b9_7_29: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1544d94f78_0_10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580" name="Google Shape;580;g31544d94f78_0_10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581" name="Google Shape;581;g31544d94f78_0_10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31544d94f78_0_10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everyone to our last Circle session on Self-Compassion and Neuroplasticity.</a:t>
            </a:r>
            <a:endParaRPr/>
          </a:p>
        </p:txBody>
      </p:sp>
      <p:sp>
        <p:nvSpPr>
          <p:cNvPr id="583" name="Google Shape;583;g31544d94f78_0_10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584" name="Google Shape;584;g31544d94f78_0_10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119b532163_3_3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10" name="Google Shape;210;g3119b532163_3_3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11" name="Google Shape;211;g3119b532163_3_3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3119b532163_3_3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Prenons un moment pour réviser les règles de base et les valeurs des Cercles, ainsi que les règles de base et les valeurs des participants (que vous retrouverez sur la diapositive suivante) :</a:t>
            </a: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endParaRPr b="1">
              <a:solidFill>
                <a:srgbClr val="16524F"/>
              </a:solidFill>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Égalité : Chaque membre participe de manière égale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Substance : Partager ce qui est important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Ouverture : Écoutez sans juger</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Respect : Traiter les autres comme ils aimeraient être traités </a:t>
            </a:r>
            <a:endParaRPr/>
          </a:p>
        </p:txBody>
      </p:sp>
      <p:sp>
        <p:nvSpPr>
          <p:cNvPr id="213" name="Google Shape;213;g3119b532163_3_3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14" name="Google Shape;214;g3119b532163_3_3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119b532163_3_4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23" name="Google Shape;223;g3119b532163_3_4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24" name="Google Shape;224;g3119b532163_3_4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3119b532163_3_4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Confidentialité - la confiance est essentielle.</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Apportez votre pleine entièreté de soi et votre mentalité de débutant à chaque session.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Venez bien nourris et buvez assez d'eau.</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Gardez votre caméra allumée pour que tout le monde se sente en sécurité et connecté.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Soyez franc et honnête - écouter avec empathie.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Soyez prêt à vous engager avec vos pairs.</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Éliminez les distractions externes.</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Ne pas activer votre microphone, sauf pour poser des questions et contribuer à la discussion.</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Soyez pleinement présent et assistez aux cinq semaines - pas de multitâche.</a:t>
            </a:r>
            <a:endParaRPr/>
          </a:p>
        </p:txBody>
      </p:sp>
      <p:sp>
        <p:nvSpPr>
          <p:cNvPr id="226" name="Google Shape;226;g3119b532163_3_4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27" name="Google Shape;227;g3119b532163_3_4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119b532163_3_5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36" name="Google Shape;236;g3119b532163_3_5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37" name="Google Shape;237;g3119b532163_3_5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119b532163_3_5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quelques citations sur le parrainage et le développement de carrière pour commencer :</a:t>
            </a:r>
            <a:endParaRPr/>
          </a:p>
          <a:p>
            <a:pPr marL="0" lvl="0" indent="0" algn="l" rtl="0">
              <a:lnSpc>
                <a:spcPct val="100000"/>
              </a:lnSpc>
              <a:spcBef>
                <a:spcPts val="0"/>
              </a:spcBef>
              <a:spcAft>
                <a:spcPts val="0"/>
              </a:spcAft>
              <a:buSzPts val="1400"/>
              <a:buNone/>
            </a:pPr>
            <a:endParaRPr/>
          </a:p>
          <a:p>
            <a:pPr marL="0" marR="5340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 Le “win-win” est une croyance en la 3e voie. Ce n'est pas votre manière ou ma manière ; c'est une meilleure manière, une façon de faire plus élevée. »</a:t>
            </a:r>
            <a:endParaRPr>
              <a:latin typeface="Montserrat"/>
              <a:ea typeface="Montserrat"/>
              <a:cs typeface="Montserrat"/>
              <a:sym typeface="Montserrat"/>
            </a:endParaRPr>
          </a:p>
          <a:p>
            <a:pPr marL="0" marR="534035" lvl="0" indent="0" algn="l" rtl="0">
              <a:lnSpc>
                <a:spcPct val="115000"/>
              </a:lnSpc>
              <a:spcBef>
                <a:spcPts val="0"/>
              </a:spcBef>
              <a:spcAft>
                <a:spcPts val="0"/>
              </a:spcAft>
              <a:buClr>
                <a:schemeClr val="dk1"/>
              </a:buClr>
              <a:buSzPts val="1100"/>
              <a:buFont typeface="Arial"/>
              <a:buNone/>
            </a:pPr>
            <a:r>
              <a:rPr lang="en-US" sz="950" b="1">
                <a:latin typeface="Montserrat"/>
                <a:ea typeface="Montserrat"/>
                <a:cs typeface="Montserrat"/>
                <a:sym typeface="Montserrat"/>
              </a:rPr>
              <a:t>Stephen Covey, auteur et éducateur</a:t>
            </a:r>
            <a:endParaRPr sz="950" b="1">
              <a:latin typeface="Montserrat"/>
              <a:ea typeface="Montserrat"/>
              <a:cs typeface="Montserrat"/>
              <a:sym typeface="Montserrat"/>
            </a:endParaRPr>
          </a:p>
          <a:p>
            <a:pPr marL="0" marR="534035" lvl="0" indent="0" algn="l" rtl="0">
              <a:lnSpc>
                <a:spcPct val="115000"/>
              </a:lnSpc>
              <a:spcBef>
                <a:spcPts val="1780"/>
              </a:spcBef>
              <a:spcAft>
                <a:spcPts val="0"/>
              </a:spcAft>
              <a:buClr>
                <a:schemeClr val="dk1"/>
              </a:buClr>
              <a:buSzPts val="1100"/>
              <a:buFont typeface="Arial"/>
              <a:buNone/>
            </a:pPr>
            <a:r>
              <a:rPr lang="en-US">
                <a:latin typeface="Montserrat"/>
                <a:ea typeface="Montserrat"/>
                <a:cs typeface="Montserrat"/>
                <a:sym typeface="Montserrat"/>
              </a:rPr>
              <a:t>« Il y a trois façons d'aborder les différences : la domination, le compromis et l'intégration. Par la domination, une seule partie obtient ce qu'elle veut ; par le compromis, aucune partie n'obtient ce qu'elle veut ; par l'intégration, nous trouvons un moyen par lequel les deux parties peuvent obtenir ce qu'elles souhaitent. »</a:t>
            </a:r>
            <a:endParaRPr>
              <a:latin typeface="Montserrat"/>
              <a:ea typeface="Montserrat"/>
              <a:cs typeface="Montserrat"/>
              <a:sym typeface="Montserrat"/>
            </a:endParaRPr>
          </a:p>
          <a:p>
            <a:pPr marL="0" marR="534035" lvl="0" indent="0" algn="l" rtl="0">
              <a:lnSpc>
                <a:spcPct val="115000"/>
              </a:lnSpc>
              <a:spcBef>
                <a:spcPts val="125"/>
              </a:spcBef>
              <a:spcAft>
                <a:spcPts val="0"/>
              </a:spcAft>
              <a:buClr>
                <a:schemeClr val="dk1"/>
              </a:buClr>
              <a:buSzPts val="1100"/>
              <a:buFont typeface="Arial"/>
              <a:buNone/>
            </a:pPr>
            <a:r>
              <a:rPr lang="en-US" sz="950" b="1">
                <a:latin typeface="Montserrat"/>
                <a:ea typeface="Montserrat"/>
                <a:cs typeface="Montserrat"/>
                <a:sym typeface="Montserrat"/>
              </a:rPr>
              <a:t>Mary Parker Follett, conseillère en management, travailleuse sociale, philosophe et pionnière de la théorie des organisations du point de vue des ressources humaines.</a:t>
            </a:r>
            <a:endParaRPr>
              <a:latin typeface="Montserrat"/>
              <a:ea typeface="Montserrat"/>
              <a:cs typeface="Montserrat"/>
              <a:sym typeface="Montserrat"/>
            </a:endParaRPr>
          </a:p>
        </p:txBody>
      </p:sp>
      <p:sp>
        <p:nvSpPr>
          <p:cNvPr id="239" name="Google Shape;239;g3119b532163_3_5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40" name="Google Shape;240;g3119b532163_3_5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49" name="Google Shape;249;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50" name="Google Shape;250;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Bienvenue à tous à notre dernière réunion de Cercle. Aujourd'hui, nous allons explorer comment la neuroplasticité et l'autocompassion peuvent nous aider à faire face au changement dans nos carrières. Le changement est l'un des éléments les plus constants de la vie, une réalité particulièrement évidente ces dernières années. La pandémie de Covid-19 a nécessité des changements considérables dans nos vies quotidiennes et continue d'avoir un impact sur notre façon de vivre et de travailler. </a:t>
            </a:r>
            <a:endParaRPr/>
          </a:p>
          <a:p>
            <a:pPr marL="0" lvl="0" indent="0" algn="l" rtl="0">
              <a:lnSpc>
                <a:spcPct val="100000"/>
              </a:lnSpc>
              <a:spcBef>
                <a:spcPts val="1000"/>
              </a:spcBef>
              <a:spcAft>
                <a:spcPts val="0"/>
              </a:spcAft>
              <a:buClr>
                <a:schemeClr val="dk1"/>
              </a:buClr>
              <a:buSzPts val="1100"/>
              <a:buFont typeface="Arial"/>
              <a:buNone/>
            </a:pPr>
            <a:r>
              <a:rPr lang="en-US"/>
              <a:t>En comprenant la neuroplasticité, nous pouvons apprécier la façon dont notre cerveau s'adapte à de nouvelles situations et, grâce à l'autocompassion, nous pouvons nous soutenir avec gentillesse pendant ces transitions.</a:t>
            </a:r>
            <a:endParaRPr/>
          </a:p>
          <a:p>
            <a:pPr marL="0" lvl="0" indent="0" algn="l" rtl="0">
              <a:lnSpc>
                <a:spcPct val="100000"/>
              </a:lnSpc>
              <a:spcBef>
                <a:spcPts val="1000"/>
              </a:spcBef>
              <a:spcAft>
                <a:spcPts val="0"/>
              </a:spcAft>
              <a:buClr>
                <a:schemeClr val="dk1"/>
              </a:buClr>
              <a:buSzPts val="1100"/>
              <a:buFont typeface="Arial"/>
              <a:buNone/>
            </a:pPr>
            <a:r>
              <a:rPr lang="en-US" sz="1100" b="1">
                <a:latin typeface="Arial"/>
                <a:ea typeface="Arial"/>
                <a:cs typeface="Arial"/>
                <a:sym typeface="Arial"/>
              </a:rPr>
              <a:t>Moment complice</a:t>
            </a:r>
            <a:endParaRPr sz="1100" b="1">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en-US" sz="1100">
                <a:latin typeface="Arial"/>
                <a:ea typeface="Arial"/>
                <a:cs typeface="Arial"/>
                <a:sym typeface="Arial"/>
              </a:rPr>
              <a:t>Qu'aimez-vous faire pour vous adapter au changement?</a:t>
            </a:r>
            <a:endParaRPr sz="110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en-US" sz="1100">
                <a:latin typeface="Arial"/>
                <a:ea typeface="Arial"/>
                <a:cs typeface="Arial"/>
                <a:sym typeface="Arial"/>
              </a:rPr>
              <a:t>(10 secondes chacun)</a:t>
            </a:r>
            <a:endParaRPr sz="1100">
              <a:latin typeface="Arial"/>
              <a:ea typeface="Arial"/>
              <a:cs typeface="Arial"/>
              <a:sym typeface="Arial"/>
            </a:endParaRPr>
          </a:p>
          <a:p>
            <a:pPr marL="0" lvl="0" indent="0" algn="l" rtl="0">
              <a:lnSpc>
                <a:spcPct val="100000"/>
              </a:lnSpc>
              <a:spcBef>
                <a:spcPts val="1000"/>
              </a:spcBef>
              <a:spcAft>
                <a:spcPts val="1000"/>
              </a:spcAft>
              <a:buSzPts val="1400"/>
              <a:buNone/>
            </a:pPr>
            <a:endParaRPr/>
          </a:p>
        </p:txBody>
      </p:sp>
      <p:sp>
        <p:nvSpPr>
          <p:cNvPr id="252" name="Google Shape;252;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53" name="Google Shape;253;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11b27db6ef_1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Avant de commencer le Cercle d'aujourd'hui, un rappel important. L'objectif de ces séances est d'avoir des conversations plus sûres sur des sujets importants qui aideront à transformer la fonction publique fédérale en créant des milieux de travail plus diversifiés, inclusifs et sécuritaires psychologiquement.</a:t>
            </a: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Ces sujets peuvent être difficiles à aborder pour certaines personnes. Si pendant une session vous sentez que vous avez besoin de prendre du recul, vous pouvez quitter la session afin de protéger votre santé mentale. Une pause de cinq minutes est également prévue à mi-parcours.</a:t>
            </a:r>
            <a:endParaRPr/>
          </a:p>
        </p:txBody>
      </p:sp>
      <p:sp>
        <p:nvSpPr>
          <p:cNvPr id="265" name="Google Shape;265;g311b27db6ef_1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73" name="Google Shape;273;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74" name="Google Shape;274;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a:t>Apprendre à naviguer efficacement dans des moments de changement est une compétence qui enrichit à la fois nos efforts professionnels et nos vies personnelles.</a:t>
            </a:r>
            <a:endParaRPr/>
          </a:p>
          <a:p>
            <a:pPr marL="0" lvl="0" indent="0" algn="l" rtl="0">
              <a:lnSpc>
                <a:spcPct val="100000"/>
              </a:lnSpc>
              <a:spcBef>
                <a:spcPts val="1200"/>
              </a:spcBef>
              <a:spcAft>
                <a:spcPts val="0"/>
              </a:spcAft>
              <a:buClr>
                <a:schemeClr val="dk1"/>
              </a:buClr>
              <a:buSzPts val="1100"/>
              <a:buFont typeface="Arial"/>
              <a:buNone/>
            </a:pPr>
            <a:r>
              <a:rPr lang="en-US"/>
              <a:t>Le Cercle cette semaine se concentre sur la manière dont la neuroplasticité et l'auto-compassion peuvent nous aider à percevoir des moments de changement comme des possibilités de croissance plutôt que comme des obstacles. Au cours des discussions engageantes et réfléchies que nous allons avoir aujourd'hui, nous explorerons comment nos cerveaux peuvent s'adapter à de nouvelles situations et pourquoi il est essentiel d'être bienveillant envers soi-même au cours de ces transitions.</a:t>
            </a:r>
            <a:endParaRPr/>
          </a:p>
          <a:p>
            <a:pPr marL="0" lvl="0" indent="0" algn="l" rtl="0">
              <a:lnSpc>
                <a:spcPct val="100000"/>
              </a:lnSpc>
              <a:spcBef>
                <a:spcPts val="1200"/>
              </a:spcBef>
              <a:spcAft>
                <a:spcPts val="0"/>
              </a:spcAft>
              <a:buClr>
                <a:schemeClr val="dk1"/>
              </a:buClr>
              <a:buSzPts val="1100"/>
              <a:buFont typeface="Arial"/>
              <a:buNone/>
            </a:pPr>
            <a:r>
              <a:rPr lang="en-US"/>
              <a:t>La neuroplasticité est un concept fascinant qui démontre que nos cerveaux sont comme des autoroutes flexibles dont les routes changent constamment. Contrairement à la croyance d'autrefois, selon laquelle notre cerveau est figé après l'enfance, nous savons aujourd'hui qu'il est toujours en train de se refondre et de former de nouvelles connexions en fonction de nos expériences, de nos apprentissages et même après des blessures. Cette capacité de changement nous permet d'acquérir de nouvelles compétences, de développer de meilleures habitudes et de surmonter les difficultés. C'est encourageant de savoir que nos cerveaux peuvent s'adapter et évoluer au fur et à mesure que nous développons de nouvelles compétences pour faire progresser nos carrières.</a:t>
            </a:r>
            <a:endParaRPr/>
          </a:p>
          <a:p>
            <a:pPr marL="0" lvl="0" indent="0" algn="l" rtl="0">
              <a:lnSpc>
                <a:spcPct val="100000"/>
              </a:lnSpc>
              <a:spcBef>
                <a:spcPts val="1200"/>
              </a:spcBef>
              <a:spcAft>
                <a:spcPts val="0"/>
              </a:spcAft>
              <a:buClr>
                <a:schemeClr val="dk1"/>
              </a:buClr>
              <a:buSzPts val="1100"/>
              <a:buFont typeface="Arial"/>
              <a:buNone/>
            </a:pPr>
            <a:r>
              <a:rPr lang="en-US"/>
              <a:t>Aujourd'hui, nous parlons de techniques personnelles pour aborder le changement en modifiant nos cerveaux. Nous apprendrons à optimiser nos cerveaux et notre bien-être grâce à la neuroplasticité et à l'autocompassion. C'est parti !</a:t>
            </a:r>
            <a:endParaRPr/>
          </a:p>
          <a:p>
            <a:pPr marL="0" lvl="0" indent="0" algn="l" rtl="0">
              <a:lnSpc>
                <a:spcPct val="100000"/>
              </a:lnSpc>
              <a:spcBef>
                <a:spcPts val="1200"/>
              </a:spcBef>
              <a:spcAft>
                <a:spcPts val="0"/>
              </a:spcAft>
              <a:buSzPts val="1400"/>
              <a:buNone/>
            </a:pPr>
            <a:endParaRPr/>
          </a:p>
        </p:txBody>
      </p:sp>
      <p:sp>
        <p:nvSpPr>
          <p:cNvPr id="276" name="Google Shape;276;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77" name="Google Shape;277;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g311b27db6ef_1_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g311b27db6ef_1_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g311b27db6ef_1_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311b27db6ef_1_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g311b27db6ef_1_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g311b27db6ef_1_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g311b27db6ef_1_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g311b27db6ef_1_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g311b27db6ef_1_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g311b27db6ef_1_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g311b27db6ef_1_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g311b27db6ef_1_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g311b27db6ef_1_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g311b27db6ef_1_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g311b27db6ef_1_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g311b27db6ef_1_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311b27db6ef_1_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g311b27db6ef_1_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g311b27db6ef_1_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g311b27db6ef_1_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g311b27db6ef_1_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g311b27db6ef_1_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g311b27db6ef_1_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g311b27db6ef_1_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g311b27db6ef_1_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g311b27db6ef_1_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g311b27db6ef_1_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g311b27db6ef_1_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g311b27db6ef_1_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g311b27db6ef_1_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g311b27db6ef_1_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311b27db6ef_1_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g311b27db6ef_1_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g311b27db6ef_1_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311b27db6ef_1_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311b27db6ef_1_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311b27db6ef_1_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g311b27db6ef_1_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g311b27db6ef_1_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g311b27db6ef_1_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g311b27db6ef_1_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311b27db6ef_1_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311b27db6ef_1_5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g311b27db6ef_1_56"/>
          <p:cNvSpPr>
            <a:spLocks noGrp="1"/>
          </p:cNvSpPr>
          <p:nvPr>
            <p:ph type="pic" idx="2"/>
          </p:nvPr>
        </p:nvSpPr>
        <p:spPr>
          <a:xfrm>
            <a:off x="1792288" y="612775"/>
            <a:ext cx="5486400" cy="4114800"/>
          </a:xfrm>
          <a:prstGeom prst="rect">
            <a:avLst/>
          </a:prstGeom>
          <a:noFill/>
          <a:ln>
            <a:noFill/>
          </a:ln>
        </p:spPr>
      </p:sp>
      <p:sp>
        <p:nvSpPr>
          <p:cNvPr id="143" name="Google Shape;143;g311b27db6ef_1_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g311b27db6ef_1_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g311b27db6ef_1_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g311b27db6ef_1_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311b27db6ef_1_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g311b27db6ef_1_6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g311b27db6ef_1_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g311b27db6ef_1_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g311b27db6ef_1_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311b27db6ef_1_6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g311b27db6ef_1_6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g311b27db6ef_1_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g311b27db6ef_1_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g311b27db6ef_1_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1792288" y="612775"/>
            <a:ext cx="5486400" cy="4114800"/>
          </a:xfrm>
          <a:prstGeom prst="rect">
            <a:avLst/>
          </a:prstGeom>
          <a:noFill/>
          <a:ln>
            <a:noFill/>
          </a:ln>
        </p:spPr>
      </p:sp>
      <p:sp>
        <p:nvSpPr>
          <p:cNvPr id="68" name="Google Shape;6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311b27db6ef_1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g311b27db6ef_1_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311b27db6ef_1_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311b27db6ef_1_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311b27db6ef_1_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youtube.com/watch?v=ELpfYCZa87g"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Q-yMjhnkkfQ?feature=oembed"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teams.microsoft.com/l/meetup-join/19%3ameeting_MzliYWIxMjUtZjhiNi00NDM0LTkzNWQtMThiMjY0MjJlZWMx%40thread.v2/0?context=%7b%22Tid%22%3a%22325b4494-1587-40d5-bb31-8b660b7f1038%22%2c%22Oid%22%3a%22905de883-ee9c-42a6-bfee-cc866f97f03e%22%7d"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wiki.gccollab.ca/Diriger_en_%C3%A9levant_les_autres:_Programme_des_cercles_de_mentorat_2024"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wiki.gccollab.ca/L%27aper%C3%A7u_du_programme_DEAPCM_Cohorte_4" TargetMode="External"/><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iki.gccollab.ca/Biblioth%C3%A8que_d%27apprentissage" TargetMode="External"/><Relationship Id="rId4" Type="http://schemas.openxmlformats.org/officeDocument/2006/relationships/hyperlink" Target="https://www.linkedin.com/groups/12904569/"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self-compassion.org/wp-content/uploads/2020/08/self-compassion.break__01-cleanedbydan.mp3"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hyperlink" Target="https://catalogue.csps-efpc.gc.ca/product?catalog=TRN147&amp;cm_locale=en" TargetMode="External"/><Relationship Id="rId12" Type="http://schemas.openxmlformats.org/officeDocument/2006/relationships/hyperlink" Target="https://www.hubermanlab.com/episode/using-play-to-rewire-and-improve-your-brain"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catalogue.csps-efpc.gc.ca/product?catalog=TRN131&amp;cm_locale=en" TargetMode="External"/><Relationship Id="rId11" Type="http://schemas.openxmlformats.org/officeDocument/2006/relationships/hyperlink" Target="https://www.hubermanlab.com/episode/how-to-focus-to-change-your-brain" TargetMode="External"/><Relationship Id="rId5" Type="http://schemas.openxmlformats.org/officeDocument/2006/relationships/hyperlink" Target="https://catalogue.csps-efpc.gc.ca/product?catalog=TRN130&amp;cm_locale=en" TargetMode="External"/><Relationship Id="rId10" Type="http://schemas.openxmlformats.org/officeDocument/2006/relationships/hyperlink" Target="https://podcasts.apple.com/us/podcast/neuroplasticity-nerds/id1732950804" TargetMode="External"/><Relationship Id="rId4" Type="http://schemas.openxmlformats.org/officeDocument/2006/relationships/hyperlink" Target="https://www.csps-efpc.gc.ca/tools/jobaids/mindfulness-eng.aspx" TargetMode="External"/><Relationship Id="rId9" Type="http://schemas.openxmlformats.org/officeDocument/2006/relationships/hyperlink" Target="https://greatergood.berkeley.edu/podcasts" TargetMode="External"/><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hyperlink" Target="https://www.forbes.com/sites/forbescoachescouncil/2024/01/23/want-to-improve-rewire-your-brains-neural-pathways/" TargetMode="External"/><Relationship Id="rId13" Type="http://schemas.openxmlformats.org/officeDocument/2006/relationships/hyperlink" Target="https://www.revue-cortica.net/article/view/3136" TargetMode="External"/><Relationship Id="rId3" Type="http://schemas.openxmlformats.org/officeDocument/2006/relationships/image" Target="../media/image1.png"/><Relationship Id="rId7" Type="http://schemas.openxmlformats.org/officeDocument/2006/relationships/hyperlink" Target="https://positiveleadership.fr/pourquoi-et-comment-renforcer-la-flexibilite-de-votre-cerveau/" TargetMode="External"/><Relationship Id="rId12" Type="http://schemas.openxmlformats.org/officeDocument/2006/relationships/hyperlink" Target="https://www.nationalgeographic.fr/sciences/peut-on-apprendre-la-compassion"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forbes.com/sites/taraswart/2018/03/27/the-4-underlying-principles-to-changing-your-brain/" TargetMode="External"/><Relationship Id="rId11" Type="http://schemas.openxmlformats.org/officeDocument/2006/relationships/hyperlink" Target="https://drsoph.com/blog/an-easy-grounding-technique-for-times-when-you-feel-totally-overwhelmed" TargetMode="External"/><Relationship Id="rId5" Type="http://schemas.openxmlformats.org/officeDocument/2006/relationships/hyperlink" Target="https://hbr.org/2010/01/success-gets-into-your-head-and-changes-it" TargetMode="External"/><Relationship Id="rId15" Type="http://schemas.openxmlformats.org/officeDocument/2006/relationships/image" Target="../media/image25.png"/><Relationship Id="rId10" Type="http://schemas.openxmlformats.org/officeDocument/2006/relationships/hyperlink" Target="https://www.forbes.com/sites/vanessaloder/2015/03/18/how-to-rewire-your-brain-for-happiness/" TargetMode="External"/><Relationship Id="rId4" Type="http://schemas.openxmlformats.org/officeDocument/2006/relationships/hyperlink" Target="https://greatergood.berkeley.edu/article/item/the_five_myths_of_self_compassion" TargetMode="External"/><Relationship Id="rId9" Type="http://schemas.openxmlformats.org/officeDocument/2006/relationships/hyperlink" Target="https://www.esantementale.ca/Ottawa-Carleton/Lauto-compassion-plus-importante-que-lestime-de-soi-et-peut-tre-la-cle-de-la-sante-mentale/index.php?m=article&amp;ID=52807" TargetMode="External"/><Relationship Id="rId1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11U0h0DPu7k" TargetMode="External"/><Relationship Id="rId13" Type="http://schemas.openxmlformats.org/officeDocument/2006/relationships/hyperlink" Target="https://www.youtube.com/watch?v=iN6g2mr0p3Q" TargetMode="External"/><Relationship Id="rId3" Type="http://schemas.openxmlformats.org/officeDocument/2006/relationships/image" Target="../media/image1.png"/><Relationship Id="rId7" Type="http://schemas.openxmlformats.org/officeDocument/2006/relationships/hyperlink" Target="https://www.youtube.com/watch?v=OMbsGBlpP30" TargetMode="External"/><Relationship Id="rId12" Type="http://schemas.openxmlformats.org/officeDocument/2006/relationships/hyperlink" Target="https://www.youtube.com/watch?v=_XLY_XXBQWE" TargetMode="External"/><Relationship Id="rId2" Type="http://schemas.openxmlformats.org/officeDocument/2006/relationships/notesSlide" Target="../notesSlides/notesSlide26.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s://www.ted.com/talks/amy_cuddy_your_body_language_may_shape_who_you_are" TargetMode="External"/><Relationship Id="rId11" Type="http://schemas.openxmlformats.org/officeDocument/2006/relationships/hyperlink" Target="https://www.youtube.com/watch?v=Awd0kgxcZws" TargetMode="External"/><Relationship Id="rId5" Type="http://schemas.openxmlformats.org/officeDocument/2006/relationships/hyperlink" Target="https://www.youtube.com/watch?v=ELpfYCZa87g" TargetMode="External"/><Relationship Id="rId15" Type="http://schemas.openxmlformats.org/officeDocument/2006/relationships/image" Target="../media/image6.png"/><Relationship Id="rId10" Type="http://schemas.openxmlformats.org/officeDocument/2006/relationships/hyperlink" Target="https://www.youtube.com/watch?v=Jj51JtXFnao" TargetMode="External"/><Relationship Id="rId4" Type="http://schemas.openxmlformats.org/officeDocument/2006/relationships/hyperlink" Target="https://wiki.gccollab.ca/Emotional_Odyssey:_Unraveling_the_Mystery_of_Change_and_Navigating_the_Emotional_Journey" TargetMode="External"/><Relationship Id="rId9" Type="http://schemas.openxmlformats.org/officeDocument/2006/relationships/hyperlink" Target="https://www.youtube.com/watch?v=1_yB-AYG6Eg" TargetMode="External"/><Relationship Id="rId14" Type="http://schemas.openxmlformats.org/officeDocument/2006/relationships/hyperlink" Target="https://www.youtube.com/watch?v=UsBOPBcK2j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jamesclear.com/atomic-habit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forms.office.com/r/BKEEzfg2Zr" TargetMode="Externa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8" Type="http://schemas.openxmlformats.org/officeDocument/2006/relationships/hyperlink" Target="https://www.canada.ca/fr/ministere-defense-nationale/services/avantages-militaires/sante-soutien/services-aide-militaires-famille.html" TargetMode="External"/><Relationship Id="rId3" Type="http://schemas.openxmlformats.org/officeDocument/2006/relationships/image" Target="../media/image1.png"/><Relationship Id="rId7" Type="http://schemas.openxmlformats.org/officeDocument/2006/relationships/hyperlink" Target="https://www.espoirpourlemieuxetre.ca/"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canada.ca/en/government/publicservice/wellness-inclusion-diversity-public-service/employee-assistance-program.html#E" TargetMode="External"/><Relationship Id="rId5" Type="http://schemas.openxmlformats.org/officeDocument/2006/relationships/hyperlink" Target="https://www.canada.ca/fr/gouvernement/fonctionpublique/mieux-etre-inclusion-diversite-fonction-publique/programme-aide-employes.html" TargetMode="External"/><Relationship Id="rId4" Type="http://schemas.openxmlformats.org/officeDocument/2006/relationships/image" Target="../media/image28.jp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hyperlink" Target="https://wellnesstogether.ca/fr/" TargetMode="External"/><Relationship Id="rId3" Type="http://schemas.openxmlformats.org/officeDocument/2006/relationships/image" Target="../media/image29.jpg"/><Relationship Id="rId7" Type="http://schemas.openxmlformats.org/officeDocument/2006/relationships/hyperlink" Target="https://www.crisisservicescanada.ca/en/"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988.ca/fr" TargetMode="External"/><Relationship Id="rId5" Type="http://schemas.openxmlformats.org/officeDocument/2006/relationships/hyperlink" Target="https://www.canada.ca/en/department-national-defence/services/benefits-military/health-support/sexual-misconduct-response.html" TargetMode="External"/><Relationship Id="rId10" Type="http://schemas.openxmlformats.org/officeDocument/2006/relationships/image" Target="../media/image1.png"/><Relationship Id="rId4" Type="http://schemas.openxmlformats.org/officeDocument/2006/relationships/hyperlink" Target="https://www.canada.ca/fr/ministere-defense-nationale/services/avantages-militaires/sante-soutien/intervention-inconduite-sexuelle.html" TargetMode="External"/><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hyperlink" Target="https://wiki.gccollab.ca/Diversity_and_Inclusion_Office" TargetMode="External"/><Relationship Id="rId3" Type="http://schemas.openxmlformats.org/officeDocument/2006/relationships/image" Target="../media/image1.png"/><Relationship Id="rId7" Type="http://schemas.openxmlformats.org/officeDocument/2006/relationships/hyperlink" Target="https://www.linkedin.com/groups/12904569/"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
          <p:cNvPicPr preferRelativeResize="0"/>
          <p:nvPr/>
        </p:nvPicPr>
        <p:blipFill rotWithShape="1">
          <a:blip r:embed="rId3">
            <a:alphaModFix/>
          </a:blip>
          <a:srcRect/>
          <a:stretch/>
        </p:blipFill>
        <p:spPr>
          <a:xfrm flipH="1">
            <a:off x="14408850" y="8431125"/>
            <a:ext cx="3955350" cy="1898575"/>
          </a:xfrm>
          <a:prstGeom prst="rect">
            <a:avLst/>
          </a:prstGeom>
          <a:noFill/>
          <a:ln>
            <a:noFill/>
          </a:ln>
        </p:spPr>
      </p:pic>
      <p:sp>
        <p:nvSpPr>
          <p:cNvPr id="168" name="Google Shape;168;p1"/>
          <p:cNvSpPr/>
          <p:nvPr/>
        </p:nvSpPr>
        <p:spPr>
          <a:xfrm>
            <a:off x="0" y="0"/>
            <a:ext cx="8367623" cy="10287000"/>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4">
              <a:alphaModFix/>
            </a:blip>
            <a:stretch>
              <a:fillRect l="-42085" r="-42079"/>
            </a:stretch>
          </a:blipFill>
          <a:ln>
            <a:noFill/>
          </a:ln>
        </p:spPr>
        <p:txBody>
          <a:bodyPr/>
          <a:lstStyle/>
          <a:p>
            <a:endParaRPr lang="en-US"/>
          </a:p>
        </p:txBody>
      </p:sp>
      <p:sp>
        <p:nvSpPr>
          <p:cNvPr id="169" name="Google Shape;169;p1"/>
          <p:cNvSpPr txBox="1"/>
          <p:nvPr/>
        </p:nvSpPr>
        <p:spPr>
          <a:xfrm>
            <a:off x="8507607" y="6857804"/>
            <a:ext cx="9780300" cy="24489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7400"/>
              <a:buFont typeface="Arial"/>
              <a:buNone/>
            </a:pPr>
            <a:r>
              <a:rPr lang="en-US" sz="7400">
                <a:latin typeface="Montserrat"/>
                <a:ea typeface="Montserrat"/>
                <a:cs typeface="Montserrat"/>
                <a:sym typeface="Montserrat"/>
              </a:rPr>
              <a:t>Autocompassion et neuroplasticité</a:t>
            </a:r>
            <a:endParaRPr sz="1400" b="0" i="0" u="none" strike="noStrike" cap="none">
              <a:solidFill>
                <a:srgbClr val="000000"/>
              </a:solidFill>
              <a:latin typeface="Arial"/>
              <a:ea typeface="Arial"/>
              <a:cs typeface="Arial"/>
              <a:sym typeface="Arial"/>
            </a:endParaRPr>
          </a:p>
        </p:txBody>
      </p:sp>
      <p:sp>
        <p:nvSpPr>
          <p:cNvPr id="170" name="Google Shape;170;p1"/>
          <p:cNvSpPr txBox="1"/>
          <p:nvPr/>
        </p:nvSpPr>
        <p:spPr>
          <a:xfrm>
            <a:off x="8507607" y="4075295"/>
            <a:ext cx="9780300" cy="2647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8000"/>
              <a:buFont typeface="Arial"/>
              <a:buNone/>
            </a:pPr>
            <a:r>
              <a:rPr lang="en-US" sz="8000" b="1">
                <a:latin typeface="Montserrat"/>
                <a:ea typeface="Montserrat"/>
                <a:cs typeface="Montserrat"/>
                <a:sym typeface="Montserrat"/>
              </a:rPr>
              <a:t>Guide de Discussion</a:t>
            </a:r>
            <a:r>
              <a:rPr lang="en-US" sz="8000" b="1" i="0" u="none" strike="noStrike" cap="none">
                <a:solidFill>
                  <a:srgbClr val="000000"/>
                </a:solidFill>
                <a:latin typeface="Montserrat"/>
                <a:ea typeface="Montserrat"/>
                <a:cs typeface="Montserrat"/>
                <a:sym typeface="Montserrat"/>
              </a:rPr>
              <a:t> #5 </a:t>
            </a:r>
            <a:endParaRPr sz="1400" b="0" i="0" u="none" strike="noStrike" cap="none">
              <a:solidFill>
                <a:srgbClr val="000000"/>
              </a:solidFill>
              <a:latin typeface="Arial"/>
              <a:ea typeface="Arial"/>
              <a:cs typeface="Arial"/>
              <a:sym typeface="Arial"/>
            </a:endParaRPr>
          </a:p>
        </p:txBody>
      </p:sp>
      <p:pic>
        <p:nvPicPr>
          <p:cNvPr id="171" name="Google Shape;171;p1"/>
          <p:cNvPicPr preferRelativeResize="0"/>
          <p:nvPr/>
        </p:nvPicPr>
        <p:blipFill rotWithShape="1">
          <a:blip r:embed="rId5">
            <a:alphaModFix/>
          </a:blip>
          <a:srcRect t="20491" b="18540"/>
          <a:stretch/>
        </p:blipFill>
        <p:spPr>
          <a:xfrm>
            <a:off x="8581638" y="771950"/>
            <a:ext cx="9632224" cy="3303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9"/>
          <p:cNvPicPr preferRelativeResize="0"/>
          <p:nvPr/>
        </p:nvPicPr>
        <p:blipFill rotWithShape="1">
          <a:blip r:embed="rId3">
            <a:alphaModFix/>
          </a:blip>
          <a:srcRect/>
          <a:stretch/>
        </p:blipFill>
        <p:spPr>
          <a:xfrm flipH="1">
            <a:off x="13862800" y="8169025"/>
            <a:ext cx="4501400" cy="2160675"/>
          </a:xfrm>
          <a:prstGeom prst="rect">
            <a:avLst/>
          </a:prstGeom>
          <a:noFill/>
          <a:ln>
            <a:noFill/>
          </a:ln>
        </p:spPr>
      </p:pic>
      <p:sp>
        <p:nvSpPr>
          <p:cNvPr id="299" name="Google Shape;299;p9"/>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graphicFrame>
        <p:nvGraphicFramePr>
          <p:cNvPr id="300" name="Google Shape;300;p9"/>
          <p:cNvGraphicFramePr/>
          <p:nvPr/>
        </p:nvGraphicFramePr>
        <p:xfrm>
          <a:off x="490681" y="4250488"/>
          <a:ext cx="3000000" cy="3000000"/>
        </p:xfrm>
        <a:graphic>
          <a:graphicData uri="http://schemas.openxmlformats.org/drawingml/2006/table">
            <a:tbl>
              <a:tblPr>
                <a:noFill/>
                <a:tableStyleId>{5352E260-918B-4FC0-9FFF-7E4824D792CF}</a:tableStyleId>
              </a:tblPr>
              <a:tblGrid>
                <a:gridCol w="8387500">
                  <a:extLst>
                    <a:ext uri="{9D8B030D-6E8A-4147-A177-3AD203B41FA5}">
                      <a16:colId xmlns:a16="http://schemas.microsoft.com/office/drawing/2014/main" val="20000"/>
                    </a:ext>
                  </a:extLst>
                </a:gridCol>
                <a:gridCol w="8919125">
                  <a:extLst>
                    <a:ext uri="{9D8B030D-6E8A-4147-A177-3AD203B41FA5}">
                      <a16:colId xmlns:a16="http://schemas.microsoft.com/office/drawing/2014/main" val="20001"/>
                    </a:ext>
                  </a:extLst>
                </a:gridCol>
              </a:tblGrid>
              <a:tr h="2850200">
                <a:tc>
                  <a:txBody>
                    <a:bodyPr/>
                    <a:lstStyle/>
                    <a:p>
                      <a:pPr marL="0" marR="0" lvl="0" indent="0" algn="ctr" rtl="0">
                        <a:lnSpc>
                          <a:spcPct val="115000"/>
                        </a:lnSpc>
                        <a:spcBef>
                          <a:spcPts val="0"/>
                        </a:spcBef>
                        <a:spcAft>
                          <a:spcPts val="0"/>
                        </a:spcAft>
                        <a:buClr>
                          <a:srgbClr val="000000"/>
                        </a:buClr>
                        <a:buSzPts val="1700"/>
                        <a:buFont typeface="Arial"/>
                        <a:buNone/>
                      </a:pPr>
                      <a:r>
                        <a:rPr lang="en-US" sz="1600" b="1">
                          <a:latin typeface="Montserrat"/>
                          <a:ea typeface="Montserrat"/>
                          <a:cs typeface="Montserrat"/>
                          <a:sym typeface="Montserrat"/>
                        </a:rPr>
                        <a:t>Commencer un nouvel emploi</a:t>
                      </a:r>
                      <a:endParaRPr sz="1600" u="none" strike="noStrike" cap="none"/>
                    </a:p>
                    <a:p>
                      <a:pPr marL="0" marR="0" lvl="0" indent="0" algn="ctr" rtl="0">
                        <a:lnSpc>
                          <a:spcPct val="115000"/>
                        </a:lnSpc>
                        <a:spcBef>
                          <a:spcPts val="0"/>
                        </a:spcBef>
                        <a:spcAft>
                          <a:spcPts val="0"/>
                        </a:spcAft>
                        <a:buClr>
                          <a:srgbClr val="000000"/>
                        </a:buClr>
                        <a:buSzPts val="1100"/>
                        <a:buFont typeface="Arial"/>
                        <a:buNone/>
                      </a:pPr>
                      <a:endParaRPr u="none" strike="noStrike" cap="none"/>
                    </a:p>
                    <a:p>
                      <a:pPr marL="0" marR="0" lvl="0" indent="0" algn="l" rtl="0">
                        <a:lnSpc>
                          <a:spcPct val="115000"/>
                        </a:lnSpc>
                        <a:spcBef>
                          <a:spcPts val="0"/>
                        </a:spcBef>
                        <a:spcAft>
                          <a:spcPts val="0"/>
                        </a:spcAft>
                        <a:buClr>
                          <a:srgbClr val="000000"/>
                        </a:buClr>
                        <a:buSzPts val="1700"/>
                        <a:buFont typeface="Arial"/>
                        <a:buNone/>
                      </a:pPr>
                      <a:r>
                        <a:rPr lang="en-US">
                          <a:latin typeface="Montserrat"/>
                          <a:ea typeface="Montserrat"/>
                          <a:cs typeface="Montserrat"/>
                          <a:sym typeface="Montserrat"/>
                        </a:rPr>
                        <a:t>Pour commencer un nouvel emploi ou apprendre de nouvelles tâches, le cerveau doit traiter une multitude d'informations nouvelles, qu'il s'agisse de maîtriser des procédures peu familières ou de comprendre les différentes dynamiques du lieu de travail. Au fur et à mesure que l'on s'habitue à son rôle, le cerveau s'adapte, ce qui rend ces tâches plus intuitives.</a:t>
                      </a:r>
                      <a:endParaRPr u="none" strike="noStrike" cap="none"/>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700"/>
                        <a:buFont typeface="Arial"/>
                        <a:buNone/>
                      </a:pPr>
                      <a:r>
                        <a:rPr lang="en-US" sz="1600" b="1">
                          <a:latin typeface="Montserrat"/>
                          <a:ea typeface="Montserrat"/>
                          <a:cs typeface="Montserrat"/>
                          <a:sym typeface="Montserrat"/>
                        </a:rPr>
                        <a:t>Apprendre un nouveau logiciel ou une nouvelle application</a:t>
                      </a:r>
                      <a:endParaRPr sz="1600" u="none" strike="noStrike" cap="none"/>
                    </a:p>
                    <a:p>
                      <a:pPr marL="0" marR="0" lvl="0" indent="0" algn="ctr" rtl="0">
                        <a:lnSpc>
                          <a:spcPct val="115000"/>
                        </a:lnSpc>
                        <a:spcBef>
                          <a:spcPts val="0"/>
                        </a:spcBef>
                        <a:spcAft>
                          <a:spcPts val="0"/>
                        </a:spcAft>
                        <a:buClr>
                          <a:srgbClr val="000000"/>
                        </a:buClr>
                        <a:buSzPts val="1100"/>
                        <a:buFont typeface="Arial"/>
                        <a:buNone/>
                      </a:pPr>
                      <a:endParaRPr u="none" strike="noStrike" cap="none"/>
                    </a:p>
                    <a:p>
                      <a:pPr marL="0" marR="0" lvl="0" indent="0" algn="l" rtl="0">
                        <a:lnSpc>
                          <a:spcPct val="115000"/>
                        </a:lnSpc>
                        <a:spcBef>
                          <a:spcPts val="0"/>
                        </a:spcBef>
                        <a:spcAft>
                          <a:spcPts val="0"/>
                        </a:spcAft>
                        <a:buClr>
                          <a:srgbClr val="000000"/>
                        </a:buClr>
                        <a:buSzPts val="1700"/>
                        <a:buFont typeface="Arial"/>
                        <a:buNone/>
                      </a:pPr>
                      <a:r>
                        <a:rPr lang="en-US">
                          <a:latin typeface="Montserrat"/>
                          <a:ea typeface="Montserrat"/>
                          <a:cs typeface="Montserrat"/>
                          <a:sym typeface="Montserrat"/>
                        </a:rPr>
                        <a:t>Lorsque vous commencez à utiliser un nouveau logiciel ou une nouvelle application au travail, votre cerveau commence à former de nouvelles connexions. Au début, vous pouvez trouver l'interface et les fonctions difficiles à utiliser. Cependant, au fur et à mesure que vous vous entraînez et que vous devenez plus compétent, des zones spécifiques de votre cerveau associée au traitement visuel, à la résolution de problèmes et aux compétences motrices se développent et se renforcent, ce qui rend l'utilisation du logiciel plus intuitive et plus efficace.</a:t>
                      </a:r>
                      <a:endParaRPr u="none" strike="noStrike" cap="none"/>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255200">
                <a:tc>
                  <a:txBody>
                    <a:bodyPr/>
                    <a:lstStyle/>
                    <a:p>
                      <a:pPr marL="0" marR="0" lvl="0" indent="0" algn="ctr" rtl="0">
                        <a:lnSpc>
                          <a:spcPct val="115000"/>
                        </a:lnSpc>
                        <a:spcBef>
                          <a:spcPts val="0"/>
                        </a:spcBef>
                        <a:spcAft>
                          <a:spcPts val="0"/>
                        </a:spcAft>
                        <a:buClr>
                          <a:srgbClr val="000000"/>
                        </a:buClr>
                        <a:buSzPts val="1700"/>
                        <a:buFont typeface="Arial"/>
                        <a:buNone/>
                      </a:pPr>
                      <a:r>
                        <a:rPr lang="en-US" sz="1600" b="1">
                          <a:latin typeface="Montserrat"/>
                          <a:ea typeface="Montserrat"/>
                          <a:cs typeface="Montserrat"/>
                          <a:sym typeface="Montserrat"/>
                        </a:rPr>
                        <a:t>Apprendre une nouvelle langue</a:t>
                      </a:r>
                      <a:endParaRPr sz="1600" u="none" strike="noStrike" cap="none"/>
                    </a:p>
                    <a:p>
                      <a:pPr marL="0" marR="0" lvl="0" indent="0" algn="ctr" rtl="0">
                        <a:lnSpc>
                          <a:spcPct val="115000"/>
                        </a:lnSpc>
                        <a:spcBef>
                          <a:spcPts val="0"/>
                        </a:spcBef>
                        <a:spcAft>
                          <a:spcPts val="0"/>
                        </a:spcAft>
                        <a:buClr>
                          <a:srgbClr val="000000"/>
                        </a:buClr>
                        <a:buSzPts val="1100"/>
                        <a:buFont typeface="Arial"/>
                        <a:buNone/>
                      </a:pPr>
                      <a:endParaRPr u="none" strike="noStrike" cap="none"/>
                    </a:p>
                    <a:p>
                      <a:pPr marL="0" marR="0" lvl="0" indent="0" algn="l" rtl="0">
                        <a:lnSpc>
                          <a:spcPct val="115000"/>
                        </a:lnSpc>
                        <a:spcBef>
                          <a:spcPts val="0"/>
                        </a:spcBef>
                        <a:spcAft>
                          <a:spcPts val="0"/>
                        </a:spcAft>
                        <a:buClr>
                          <a:srgbClr val="000000"/>
                        </a:buClr>
                        <a:buSzPts val="1700"/>
                        <a:buFont typeface="Arial"/>
                        <a:buNone/>
                      </a:pPr>
                      <a:r>
                        <a:rPr lang="en-US">
                          <a:latin typeface="Montserrat"/>
                          <a:ea typeface="Montserrat"/>
                          <a:cs typeface="Montserrat"/>
                          <a:sym typeface="Montserrat"/>
                        </a:rPr>
                        <a:t>Lorsque vous commencez à apprendre une nouvelle langue pour le travail, votre cerveau commence à former de nouvelles connexions. Au fur et à mesure que vous vous entraînez et que vous devenez plus compétent, des zones spécifiques de votre cerveau liées à la compréhension de la langue, au traitement auditif et à la mémoire se développent et se renforcent.</a:t>
                      </a:r>
                      <a:endParaRPr u="none" strike="noStrike" cap="none"/>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700"/>
                        <a:buFont typeface="Arial"/>
                        <a:buNone/>
                      </a:pPr>
                      <a:r>
                        <a:rPr lang="en-US" sz="1600" b="1">
                          <a:latin typeface="Montserrat"/>
                          <a:ea typeface="Montserrat"/>
                          <a:cs typeface="Montserrat"/>
                          <a:sym typeface="Montserrat"/>
                        </a:rPr>
                        <a:t>Devenir un parent pour la première fois</a:t>
                      </a:r>
                      <a:endParaRPr sz="1600" u="none" strike="noStrike" cap="none"/>
                    </a:p>
                    <a:p>
                      <a:pPr marL="0" marR="0" lvl="0" indent="0" algn="ctr" rtl="0">
                        <a:lnSpc>
                          <a:spcPct val="115000"/>
                        </a:lnSpc>
                        <a:spcBef>
                          <a:spcPts val="0"/>
                        </a:spcBef>
                        <a:spcAft>
                          <a:spcPts val="0"/>
                        </a:spcAft>
                        <a:buClr>
                          <a:srgbClr val="000000"/>
                        </a:buClr>
                        <a:buSzPts val="1100"/>
                        <a:buFont typeface="Arial"/>
                        <a:buNone/>
                      </a:pPr>
                      <a:endParaRPr u="none" strike="noStrike" cap="none"/>
                    </a:p>
                    <a:p>
                      <a:pPr marL="0" marR="0" lvl="0" indent="0" algn="l" rtl="0">
                        <a:lnSpc>
                          <a:spcPct val="115000"/>
                        </a:lnSpc>
                        <a:spcBef>
                          <a:spcPts val="0"/>
                        </a:spcBef>
                        <a:spcAft>
                          <a:spcPts val="0"/>
                        </a:spcAft>
                        <a:buClr>
                          <a:srgbClr val="000000"/>
                        </a:buClr>
                        <a:buSzPts val="1700"/>
                        <a:buFont typeface="Arial"/>
                        <a:buNone/>
                      </a:pPr>
                      <a:r>
                        <a:rPr lang="en-US">
                          <a:latin typeface="Montserrat"/>
                          <a:ea typeface="Montserrat"/>
                          <a:cs typeface="Montserrat"/>
                          <a:sym typeface="Montserrat"/>
                        </a:rPr>
                        <a:t>Lorsque vous devenez parent, votre cerveau subit des changements importants, car il s'adapte à de nouvelles responsabilités et à de nouveaux liens affectifs. À mesure que vous vous occupez de votre enfant et que vous vous adaptez à des nouvelles routines, les zones du cerveau associées à l'empathie, au traitement multitâche et à la gestion du stress s'étendent et se développent.</a:t>
                      </a:r>
                      <a:endParaRPr u="none" strike="noStrike" cap="none"/>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01" name="Google Shape;301;p9"/>
          <p:cNvSpPr txBox="1"/>
          <p:nvPr/>
        </p:nvSpPr>
        <p:spPr>
          <a:xfrm>
            <a:off x="483118" y="1520034"/>
            <a:ext cx="16918800" cy="880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0" b="1" i="0" u="none" strike="noStrike" cap="none">
                <a:solidFill>
                  <a:srgbClr val="000000"/>
                </a:solidFill>
                <a:latin typeface="Montserrat"/>
                <a:ea typeface="Montserrat"/>
                <a:cs typeface="Montserrat"/>
                <a:sym typeface="Montserrat"/>
              </a:rPr>
              <a:t>1.4 </a:t>
            </a:r>
            <a:r>
              <a:rPr lang="en-US" sz="3150" b="1">
                <a:solidFill>
                  <a:schemeClr val="dk1"/>
                </a:solidFill>
                <a:latin typeface="Montserrat"/>
                <a:ea typeface="Montserrat"/>
                <a:cs typeface="Montserrat"/>
                <a:sym typeface="Montserrat"/>
              </a:rPr>
              <a:t>Activité brise-glace : Neuroplasticité dans la vie quotidienne</a:t>
            </a:r>
            <a:endParaRPr sz="3156" b="1">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(10 minutes)</a:t>
            </a:r>
            <a:endParaRPr sz="1400" b="0" i="0" u="none" strike="noStrike" cap="none">
              <a:solidFill>
                <a:srgbClr val="000000"/>
              </a:solidFill>
              <a:latin typeface="Arial"/>
              <a:ea typeface="Arial"/>
              <a:cs typeface="Arial"/>
              <a:sym typeface="Arial"/>
            </a:endParaRPr>
          </a:p>
        </p:txBody>
      </p:sp>
      <p:sp>
        <p:nvSpPr>
          <p:cNvPr id="302" name="Google Shape;302;p9"/>
          <p:cNvSpPr txBox="1"/>
          <p:nvPr/>
        </p:nvSpPr>
        <p:spPr>
          <a:xfrm>
            <a:off x="2901425" y="9663050"/>
            <a:ext cx="12082200" cy="2385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Clr>
                <a:srgbClr val="000000"/>
              </a:buClr>
              <a:buSzPts val="1599"/>
              <a:buFont typeface="Arial"/>
              <a:buNone/>
            </a:pPr>
            <a:r>
              <a:rPr lang="en-US" sz="1550">
                <a:solidFill>
                  <a:schemeClr val="dk1"/>
                </a:solidFill>
                <a:latin typeface="Montserrat"/>
                <a:ea typeface="Montserrat"/>
                <a:cs typeface="Montserrat"/>
                <a:sym typeface="Montserrat"/>
              </a:rPr>
              <a:t>Vous souhaitez en savoir plus sur la neuroplasticité? Regardez cette vidéo facultative : «</a:t>
            </a:r>
            <a:r>
              <a:rPr lang="en-US" sz="155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 </a:t>
            </a:r>
            <a:r>
              <a:rPr lang="en-US" sz="1550" u="sng">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Intro to Neuroplasticity</a:t>
            </a:r>
            <a:r>
              <a:rPr lang="en-US" sz="1550">
                <a:solidFill>
                  <a:schemeClr val="dk1"/>
                </a:solidFill>
                <a:latin typeface="Montserrat"/>
                <a:ea typeface="Montserrat"/>
                <a:cs typeface="Montserrat"/>
                <a:sym typeface="Montserrat"/>
              </a:rPr>
              <a:t> » (2m 03s)</a:t>
            </a:r>
            <a:endParaRPr sz="1550" i="0" u="none" strike="noStrike" cap="none">
              <a:solidFill>
                <a:srgbClr val="000000"/>
              </a:solidFill>
              <a:latin typeface="Montserrat"/>
              <a:ea typeface="Montserrat"/>
              <a:cs typeface="Montserrat"/>
              <a:sym typeface="Montserrat"/>
            </a:endParaRPr>
          </a:p>
        </p:txBody>
      </p:sp>
      <p:graphicFrame>
        <p:nvGraphicFramePr>
          <p:cNvPr id="303" name="Google Shape;303;p9"/>
          <p:cNvGraphicFramePr/>
          <p:nvPr/>
        </p:nvGraphicFramePr>
        <p:xfrm>
          <a:off x="483125" y="2704375"/>
          <a:ext cx="3000000" cy="3000000"/>
        </p:xfrm>
        <a:graphic>
          <a:graphicData uri="http://schemas.openxmlformats.org/drawingml/2006/table">
            <a:tbl>
              <a:tblPr>
                <a:noFill/>
                <a:tableStyleId>{7541E548-1F58-4101-9972-DD6360FB2241}</a:tableStyleId>
              </a:tblPr>
              <a:tblGrid>
                <a:gridCol w="17306625">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chemeClr val="dk1"/>
                        </a:buClr>
                        <a:buSzPts val="2100"/>
                        <a:buFont typeface="Arial"/>
                        <a:buNone/>
                      </a:pPr>
                      <a:r>
                        <a:rPr lang="en-US" sz="2100" b="1" u="none" strike="noStrike" cap="none">
                          <a:solidFill>
                            <a:schemeClr val="dk1"/>
                          </a:solidFill>
                          <a:latin typeface="Montserrat"/>
                          <a:ea typeface="Montserrat"/>
                          <a:cs typeface="Montserrat"/>
                          <a:sym typeface="Montserrat"/>
                        </a:rPr>
                        <a:t>Instructions : </a:t>
                      </a:r>
                      <a:r>
                        <a:rPr lang="en-US" sz="2100">
                          <a:solidFill>
                            <a:schemeClr val="dk1"/>
                          </a:solidFill>
                          <a:latin typeface="Montserrat"/>
                          <a:ea typeface="Montserrat"/>
                          <a:cs typeface="Montserrat"/>
                          <a:sym typeface="Montserrat"/>
                        </a:rPr>
                        <a:t>lisez ces exemples concrets de neuroplasticité en action dans des scénarios quotidiens de travail. Choisissez l'une des actions ci-dessous que vous avez essayée et partagez votre expérience :</a:t>
                      </a:r>
                      <a:endParaRPr sz="21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2100"/>
                        <a:buFont typeface="Arial"/>
                        <a:buNone/>
                      </a:pPr>
                      <a:r>
                        <a:rPr lang="en-US" sz="2100">
                          <a:solidFill>
                            <a:schemeClr val="dk1"/>
                          </a:solidFill>
                          <a:latin typeface="Montserrat"/>
                          <a:ea typeface="Montserrat"/>
                          <a:cs typeface="Montserrat"/>
                          <a:sym typeface="Montserrat"/>
                        </a:rPr>
                        <a:t>(2-3 minutes pour lire, puis 1 minute par membre</a:t>
                      </a:r>
                      <a:endParaRPr sz="2100">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g311b27db6ef_3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13" name="Google Shape;313;g311b27db6ef_3_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314" name="Google Shape;314;g311b27db6ef_3_0"/>
          <p:cNvSpPr txBox="1"/>
          <p:nvPr/>
        </p:nvSpPr>
        <p:spPr>
          <a:xfrm>
            <a:off x="483125" y="1520025"/>
            <a:ext cx="95472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1.5 </a:t>
            </a:r>
            <a:r>
              <a:rPr lang="en-US" sz="3150" b="1">
                <a:solidFill>
                  <a:schemeClr val="dk1"/>
                </a:solidFill>
                <a:latin typeface="Montserrat"/>
                <a:ea typeface="Montserrat"/>
                <a:cs typeface="Montserrat"/>
                <a:sym typeface="Montserrat"/>
              </a:rPr>
              <a:t>Action concrète de la dernière réunion</a:t>
            </a:r>
            <a:endParaRPr sz="315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(5 minutes)</a:t>
            </a:r>
            <a:endParaRPr sz="1400" b="0" i="0" u="none" strike="noStrike" cap="none">
              <a:solidFill>
                <a:srgbClr val="000000"/>
              </a:solidFill>
              <a:latin typeface="Arial"/>
              <a:ea typeface="Arial"/>
              <a:cs typeface="Arial"/>
              <a:sym typeface="Arial"/>
            </a:endParaRPr>
          </a:p>
        </p:txBody>
      </p:sp>
      <p:graphicFrame>
        <p:nvGraphicFramePr>
          <p:cNvPr id="315" name="Google Shape;315;g311b27db6ef_3_0"/>
          <p:cNvGraphicFramePr/>
          <p:nvPr/>
        </p:nvGraphicFramePr>
        <p:xfrm>
          <a:off x="483125" y="2762413"/>
          <a:ext cx="3000000" cy="3000000"/>
        </p:xfrm>
        <a:graphic>
          <a:graphicData uri="http://schemas.openxmlformats.org/drawingml/2006/table">
            <a:tbl>
              <a:tblPr>
                <a:noFill/>
                <a:tableStyleId>{7541E548-1F58-4101-9972-DD6360FB2241}</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00000"/>
                        </a:lnSpc>
                        <a:spcBef>
                          <a:spcPts val="0"/>
                        </a:spcBef>
                        <a:spcAft>
                          <a:spcPts val="0"/>
                        </a:spcAft>
                        <a:buClr>
                          <a:schemeClr val="dk1"/>
                        </a:buClr>
                        <a:buSzPts val="1100"/>
                        <a:buFont typeface="Arial"/>
                        <a:buNone/>
                      </a:pPr>
                      <a:r>
                        <a:rPr lang="en-US" sz="2000" b="1">
                          <a:solidFill>
                            <a:schemeClr val="dk1"/>
                          </a:solidFill>
                          <a:latin typeface="Montserrat"/>
                          <a:ea typeface="Montserrat"/>
                          <a:cs typeface="Montserrat"/>
                          <a:sym typeface="Montserrat"/>
                        </a:rPr>
                        <a:t>Instructions : </a:t>
                      </a:r>
                      <a:r>
                        <a:rPr lang="en-US" sz="2000">
                          <a:solidFill>
                            <a:schemeClr val="dk1"/>
                          </a:solidFill>
                          <a:latin typeface="Montserrat"/>
                          <a:ea typeface="Montserrat"/>
                          <a:cs typeface="Montserrat"/>
                          <a:sym typeface="Montserrat"/>
                        </a:rPr>
                        <a:t>demandez à chaque membre de votre Cercle de mettre le groupe à jour sur leurs </a:t>
                      </a:r>
                      <a:endParaRPr sz="20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US" sz="2000">
                          <a:solidFill>
                            <a:schemeClr val="dk1"/>
                          </a:solidFill>
                          <a:latin typeface="Montserrat"/>
                          <a:ea typeface="Montserrat"/>
                          <a:cs typeface="Montserrat"/>
                          <a:sym typeface="Montserrat"/>
                        </a:rPr>
                        <a:t>Actions concrètes de la dernière session, semaine 4 : Diversité, équité, inclusion et accessibilité : </a:t>
                      </a:r>
                      <a:endParaRPr sz="20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US" sz="2000">
                          <a:solidFill>
                            <a:schemeClr val="dk1"/>
                          </a:solidFill>
                          <a:latin typeface="Montserrat"/>
                          <a:ea typeface="Montserrat"/>
                          <a:cs typeface="Montserrat"/>
                          <a:sym typeface="Montserrat"/>
                        </a:rPr>
                        <a:t>Une approche non performative.</a:t>
                      </a:r>
                      <a:endParaRPr sz="2000">
                        <a:solidFill>
                          <a:schemeClr val="dk1"/>
                        </a:solidFill>
                        <a:latin typeface="Montserrat"/>
                        <a:ea typeface="Montserrat"/>
                        <a:cs typeface="Montserrat"/>
                        <a:sym typeface="Montserrat"/>
                      </a:endParaRPr>
                    </a:p>
                    <a:p>
                      <a:pPr marL="0" lvl="0" indent="0" algn="l" rtl="0">
                        <a:lnSpc>
                          <a:spcPct val="100000"/>
                        </a:lnSpc>
                        <a:spcBef>
                          <a:spcPts val="1000"/>
                        </a:spcBef>
                        <a:spcAft>
                          <a:spcPts val="0"/>
                        </a:spcAft>
                        <a:buClr>
                          <a:schemeClr val="dk1"/>
                        </a:buClr>
                        <a:buSzPts val="1100"/>
                        <a:buFont typeface="Arial"/>
                        <a:buNone/>
                      </a:pPr>
                      <a:r>
                        <a:rPr lang="en-US" sz="2000">
                          <a:solidFill>
                            <a:schemeClr val="dk1"/>
                          </a:solidFill>
                          <a:latin typeface="Montserrat"/>
                          <a:ea typeface="Montserrat"/>
                          <a:cs typeface="Montserrat"/>
                          <a:sym typeface="Montserrat"/>
                        </a:rPr>
                        <a:t>Votre « Action concrète » est un engagement tangible que vous avez pris lors de votre dernière </a:t>
                      </a:r>
                      <a:endParaRPr sz="20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US" sz="2000">
                          <a:solidFill>
                            <a:schemeClr val="dk1"/>
                          </a:solidFill>
                          <a:latin typeface="Montserrat"/>
                          <a:ea typeface="Montserrat"/>
                          <a:cs typeface="Montserrat"/>
                          <a:sym typeface="Montserrat"/>
                        </a:rPr>
                        <a:t>réunion de Cercle. </a:t>
                      </a:r>
                      <a:endParaRPr sz="20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US" sz="2000">
                          <a:solidFill>
                            <a:schemeClr val="dk1"/>
                          </a:solidFill>
                          <a:latin typeface="Montserrat"/>
                          <a:ea typeface="Montserrat"/>
                          <a:cs typeface="Montserrat"/>
                          <a:sym typeface="Montserrat"/>
                        </a:rPr>
                        <a:t>(1 minute par membre)</a:t>
                      </a:r>
                      <a:endParaRPr sz="2000">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16" name="Google Shape;316;g311b27db6ef_3_0"/>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l="-24995" r="-2499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1"/>
          <p:cNvPicPr preferRelativeResize="0"/>
          <p:nvPr/>
        </p:nvPicPr>
        <p:blipFill rotWithShape="1">
          <a:blip r:embed="rId3">
            <a:alphaModFix/>
          </a:blip>
          <a:srcRect/>
          <a:stretch/>
        </p:blipFill>
        <p:spPr>
          <a:xfrm>
            <a:off x="0" y="7373825"/>
            <a:ext cx="6069125" cy="2913175"/>
          </a:xfrm>
          <a:prstGeom prst="rect">
            <a:avLst/>
          </a:prstGeom>
          <a:noFill/>
          <a:ln>
            <a:noFill/>
          </a:ln>
        </p:spPr>
      </p:pic>
      <p:sp>
        <p:nvSpPr>
          <p:cNvPr id="326" name="Google Shape;326;p1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327" name="Google Shape;327;p11"/>
          <p:cNvSpPr txBox="1"/>
          <p:nvPr/>
        </p:nvSpPr>
        <p:spPr>
          <a:xfrm>
            <a:off x="483125" y="1520025"/>
            <a:ext cx="17428200" cy="1601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0" b="1" i="0" u="none" strike="noStrike" cap="none">
                <a:solidFill>
                  <a:schemeClr val="dk1"/>
                </a:solidFill>
                <a:latin typeface="Montserrat"/>
                <a:ea typeface="Montserrat"/>
                <a:cs typeface="Montserrat"/>
                <a:sym typeface="Montserrat"/>
              </a:rPr>
              <a:t>2. </a:t>
            </a:r>
            <a:r>
              <a:rPr lang="en-US" sz="3150" b="1">
                <a:solidFill>
                  <a:schemeClr val="dk1"/>
                </a:solidFill>
                <a:latin typeface="Montserrat"/>
                <a:ea typeface="Montserrat"/>
                <a:cs typeface="Montserrat"/>
                <a:sym typeface="Montserrat"/>
              </a:rPr>
              <a:t>Activité éducative : Participez, laissez-vous inspirer et ajoutez des outils à votre trousse</a:t>
            </a:r>
            <a:endParaRPr sz="3150" b="1" i="0" u="none" strike="noStrike" cap="none">
              <a:solidFill>
                <a:schemeClr val="dk1"/>
              </a:solidFill>
              <a:latin typeface="Montserrat"/>
              <a:ea typeface="Montserrat"/>
              <a:cs typeface="Montserrat"/>
              <a:sym typeface="Montserrat"/>
            </a:endParaRPr>
          </a:p>
          <a:p>
            <a:pPr marL="0" marR="0" lvl="0" indent="0" algn="l" rtl="0">
              <a:lnSpc>
                <a:spcPct val="140019"/>
              </a:lnSpc>
              <a:spcBef>
                <a:spcPts val="0"/>
              </a:spcBef>
              <a:spcAft>
                <a:spcPts val="0"/>
              </a:spcAft>
              <a:buClr>
                <a:srgbClr val="000000"/>
              </a:buClr>
              <a:buSzPts val="3156"/>
              <a:buFont typeface="Arial"/>
              <a:buNone/>
            </a:pPr>
            <a:r>
              <a:rPr lang="en-US" sz="3156" b="1" i="0" u="none" strike="noStrike" cap="none">
                <a:solidFill>
                  <a:schemeClr val="dk1"/>
                </a:solidFill>
                <a:latin typeface="Montserrat"/>
                <a:ea typeface="Montserrat"/>
                <a:cs typeface="Montserrat"/>
                <a:sym typeface="Montserrat"/>
              </a:rPr>
              <a:t>(30 minutes)</a:t>
            </a:r>
            <a:endParaRPr sz="1400" b="0" i="0" u="none" strike="noStrike" cap="none">
              <a:solidFill>
                <a:schemeClr val="dk1"/>
              </a:solidFill>
              <a:latin typeface="Arial"/>
              <a:ea typeface="Arial"/>
              <a:cs typeface="Arial"/>
              <a:sym typeface="Arial"/>
            </a:endParaRPr>
          </a:p>
        </p:txBody>
      </p:sp>
      <p:sp>
        <p:nvSpPr>
          <p:cNvPr id="328" name="Google Shape;328;p11"/>
          <p:cNvSpPr/>
          <p:nvPr/>
        </p:nvSpPr>
        <p:spPr>
          <a:xfrm>
            <a:off x="3147104" y="25919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5">
              <a:alphaModFix/>
            </a:blip>
            <a:stretch>
              <a:fillRect/>
            </a:stretch>
          </a:blipFill>
          <a:ln>
            <a:noFill/>
          </a:ln>
        </p:spPr>
        <p:txBody>
          <a:bodyPr/>
          <a:lstStyle/>
          <a:p>
            <a:endParaRPr lang="en-US"/>
          </a:p>
        </p:txBody>
      </p:sp>
      <p:sp>
        <p:nvSpPr>
          <p:cNvPr id="329" name="Google Shape;329;p11"/>
          <p:cNvSpPr/>
          <p:nvPr/>
        </p:nvSpPr>
        <p:spPr>
          <a:xfrm>
            <a:off x="5151752" y="6842887"/>
            <a:ext cx="5636866" cy="1592415"/>
          </a:xfrm>
          <a:custGeom>
            <a:avLst/>
            <a:gdLst/>
            <a:ahLst/>
            <a:cxnLst/>
            <a:rect l="l" t="t" r="r" b="b"/>
            <a:pathLst>
              <a:path w="5636866" h="1592415" extrusionOk="0">
                <a:moveTo>
                  <a:pt x="0" y="0"/>
                </a:moveTo>
                <a:lnTo>
                  <a:pt x="5636866" y="0"/>
                </a:lnTo>
                <a:lnTo>
                  <a:pt x="5636866" y="1592414"/>
                </a:lnTo>
                <a:lnTo>
                  <a:pt x="0" y="1592414"/>
                </a:lnTo>
                <a:lnTo>
                  <a:pt x="0" y="0"/>
                </a:lnTo>
                <a:close/>
              </a:path>
            </a:pathLst>
          </a:custGeom>
          <a:blipFill rotWithShape="1">
            <a:blip r:embed="rId6">
              <a:alphaModFix/>
            </a:blip>
            <a:stretch>
              <a:fillRect/>
            </a:stretch>
          </a:blipFill>
          <a:ln>
            <a:noFill/>
          </a:ln>
        </p:spPr>
        <p:txBody>
          <a:bodyPr/>
          <a:lstStyle/>
          <a:p>
            <a:endParaRPr lang="en-US"/>
          </a:p>
        </p:txBody>
      </p:sp>
      <p:sp>
        <p:nvSpPr>
          <p:cNvPr id="330" name="Google Shape;330;p11"/>
          <p:cNvSpPr txBox="1"/>
          <p:nvPr/>
        </p:nvSpPr>
        <p:spPr>
          <a:xfrm>
            <a:off x="483125" y="3391650"/>
            <a:ext cx="12447600" cy="880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0" b="1" i="0" u="none" strike="noStrike" cap="none">
                <a:solidFill>
                  <a:schemeClr val="dk1"/>
                </a:solidFill>
                <a:latin typeface="Montserrat"/>
                <a:ea typeface="Montserrat"/>
                <a:cs typeface="Montserrat"/>
                <a:sym typeface="Montserrat"/>
              </a:rPr>
              <a:t>2.1 </a:t>
            </a:r>
            <a:r>
              <a:rPr lang="en-US" sz="3150" b="1">
                <a:solidFill>
                  <a:schemeClr val="dk1"/>
                </a:solidFill>
                <a:latin typeface="Montserrat"/>
                <a:ea typeface="Montserrat"/>
                <a:cs typeface="Montserrat"/>
                <a:sym typeface="Montserrat"/>
              </a:rPr>
              <a:t>Vidéo : « Your body language may shape who you are »</a:t>
            </a:r>
            <a:endParaRPr sz="3150" b="1" i="0" u="none" strike="noStrike" cap="none">
              <a:solidFill>
                <a:schemeClr val="dk1"/>
              </a:solidFill>
              <a:latin typeface="Montserrat"/>
              <a:ea typeface="Montserrat"/>
              <a:cs typeface="Montserrat"/>
              <a:sym typeface="Montserrat"/>
            </a:endParaRPr>
          </a:p>
          <a:p>
            <a:pPr marL="0" marR="0" lvl="0" indent="0" algn="l" rtl="0">
              <a:lnSpc>
                <a:spcPct val="140000"/>
              </a:lnSpc>
              <a:spcBef>
                <a:spcPts val="0"/>
              </a:spcBef>
              <a:spcAft>
                <a:spcPts val="0"/>
              </a:spcAft>
              <a:buClr>
                <a:srgbClr val="000000"/>
              </a:buClr>
              <a:buSzPts val="2100"/>
              <a:buFont typeface="Arial"/>
              <a:buNone/>
            </a:pPr>
            <a:r>
              <a:rPr lang="en-US" sz="2100" b="1" i="0" u="none" strike="noStrike" cap="none">
                <a:solidFill>
                  <a:schemeClr val="dk1"/>
                </a:solidFill>
                <a:latin typeface="Montserrat"/>
                <a:ea typeface="Montserrat"/>
                <a:cs typeface="Montserrat"/>
                <a:sym typeface="Montserrat"/>
              </a:rPr>
              <a:t>(</a:t>
            </a:r>
            <a:r>
              <a:rPr lang="en-US" sz="2100" b="1">
                <a:solidFill>
                  <a:schemeClr val="dk1"/>
                </a:solidFill>
                <a:latin typeface="Montserrat"/>
                <a:ea typeface="Montserrat"/>
                <a:cs typeface="Montserrat"/>
                <a:sym typeface="Montserrat"/>
              </a:rPr>
              <a:t>~11</a:t>
            </a:r>
            <a:r>
              <a:rPr lang="en-US" sz="2100" b="1" i="0" u="none" strike="noStrike" cap="none">
                <a:solidFill>
                  <a:schemeClr val="dk1"/>
                </a:solidFill>
                <a:latin typeface="Montserrat"/>
                <a:ea typeface="Montserrat"/>
                <a:cs typeface="Montserrat"/>
                <a:sym typeface="Montserrat"/>
              </a:rPr>
              <a:t> minutes)</a:t>
            </a:r>
            <a:endParaRPr sz="1400" b="0" i="0" u="none" strike="noStrike" cap="none">
              <a:solidFill>
                <a:schemeClr val="dk1"/>
              </a:solidFill>
              <a:latin typeface="Arial"/>
              <a:ea typeface="Arial"/>
              <a:cs typeface="Arial"/>
              <a:sym typeface="Arial"/>
            </a:endParaRPr>
          </a:p>
        </p:txBody>
      </p:sp>
      <p:sp>
        <p:nvSpPr>
          <p:cNvPr id="331" name="Google Shape;331;p11"/>
          <p:cNvSpPr txBox="1"/>
          <p:nvPr/>
        </p:nvSpPr>
        <p:spPr>
          <a:xfrm>
            <a:off x="1343256" y="6238533"/>
            <a:ext cx="8038800" cy="609000"/>
          </a:xfrm>
          <a:prstGeom prst="rect">
            <a:avLst/>
          </a:prstGeom>
          <a:noFill/>
          <a:ln>
            <a:noFill/>
          </a:ln>
        </p:spPr>
        <p:txBody>
          <a:bodyPr spcFirstLastPara="1" wrap="square" lIns="0" tIns="0" rIns="0" bIns="0" anchor="t" anchorCtr="0">
            <a:spAutoFit/>
          </a:bodyPr>
          <a:lstStyle/>
          <a:p>
            <a:pPr marL="0" lvl="0" indent="0" algn="ctr" rtl="0">
              <a:lnSpc>
                <a:spcPct val="140015"/>
              </a:lnSpc>
              <a:spcBef>
                <a:spcPts val="0"/>
              </a:spcBef>
              <a:spcAft>
                <a:spcPts val="0"/>
              </a:spcAft>
              <a:buClr>
                <a:schemeClr val="dk1"/>
              </a:buClr>
              <a:buSzPts val="1100"/>
              <a:buFont typeface="Arial"/>
              <a:buNone/>
            </a:pPr>
            <a:r>
              <a:rPr lang="en-US" sz="3956">
                <a:latin typeface="Montserrat"/>
                <a:ea typeface="Montserrat"/>
                <a:cs typeface="Montserrat"/>
                <a:sym typeface="Montserrat"/>
              </a:rPr>
              <a:t>Suivez la transcription</a:t>
            </a:r>
            <a:endParaRPr sz="3956">
              <a:latin typeface="Montserrat"/>
              <a:ea typeface="Montserrat"/>
              <a:cs typeface="Montserrat"/>
              <a:sym typeface="Montserrat"/>
            </a:endParaRPr>
          </a:p>
        </p:txBody>
      </p:sp>
      <p:pic>
        <p:nvPicPr>
          <p:cNvPr id="332" name="Google Shape;332;p11"/>
          <p:cNvPicPr preferRelativeResize="0"/>
          <p:nvPr/>
        </p:nvPicPr>
        <p:blipFill rotWithShape="1">
          <a:blip r:embed="rId7">
            <a:alphaModFix/>
          </a:blip>
          <a:srcRect/>
          <a:stretch/>
        </p:blipFill>
        <p:spPr>
          <a:xfrm>
            <a:off x="12011870" y="4272450"/>
            <a:ext cx="5675629" cy="5455375"/>
          </a:xfrm>
          <a:prstGeom prst="rect">
            <a:avLst/>
          </a:prstGeom>
          <a:noFill/>
          <a:ln>
            <a:noFill/>
          </a:ln>
        </p:spPr>
      </p:pic>
      <p:graphicFrame>
        <p:nvGraphicFramePr>
          <p:cNvPr id="333" name="Google Shape;333;p11"/>
          <p:cNvGraphicFramePr/>
          <p:nvPr/>
        </p:nvGraphicFramePr>
        <p:xfrm>
          <a:off x="483113" y="4749075"/>
          <a:ext cx="3000000" cy="3000000"/>
        </p:xfrm>
        <a:graphic>
          <a:graphicData uri="http://schemas.openxmlformats.org/drawingml/2006/table">
            <a:tbl>
              <a:tblPr>
                <a:noFill/>
                <a:tableStyleId>{7541E548-1F58-4101-9972-DD6360FB2241}</a:tableStyleId>
              </a:tblPr>
              <a:tblGrid>
                <a:gridCol w="10699475">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0"/>
                        </a:spcBef>
                        <a:spcAft>
                          <a:spcPts val="0"/>
                        </a:spcAft>
                        <a:buClr>
                          <a:schemeClr val="dk1"/>
                        </a:buClr>
                        <a:buSzPts val="1100"/>
                        <a:buFont typeface="Arial"/>
                        <a:buNone/>
                      </a:pPr>
                      <a:r>
                        <a:rPr lang="en-US" sz="2100" b="1">
                          <a:solidFill>
                            <a:schemeClr val="dk1"/>
                          </a:solidFill>
                          <a:latin typeface="Montserrat"/>
                          <a:ea typeface="Montserrat"/>
                          <a:cs typeface="Montserrat"/>
                          <a:sym typeface="Montserrat"/>
                        </a:rPr>
                        <a:t>Instructions : </a:t>
                      </a:r>
                      <a:r>
                        <a:rPr lang="en-US" sz="2100">
                          <a:solidFill>
                            <a:schemeClr val="dk1"/>
                          </a:solidFill>
                          <a:latin typeface="Montserrat"/>
                          <a:ea typeface="Montserrat"/>
                          <a:cs typeface="Montserrat"/>
                          <a:sym typeface="Montserrat"/>
                        </a:rPr>
                        <a:t>Regardez le Ted Talk d'Amy Cuddy (édité) « Your Body Language May Shape Who You Are » (11m 33s).</a:t>
                      </a:r>
                      <a:endParaRPr sz="2100">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 name="Online Media 2" descr="Discussion Guide #Your 5 - Amy Cuddy - Body Language May Shape Who You Are - Guide de discussion #5">
            <a:hlinkClick r:id="" action="ppaction://media"/>
            <a:extLst>
              <a:ext uri="{FF2B5EF4-FFF2-40B4-BE49-F238E27FC236}">
                <a16:creationId xmlns:a16="http://schemas.microsoft.com/office/drawing/2014/main" id="{6A291A30-E3E1-8273-1CBA-DA363D544FCF}"/>
              </a:ext>
            </a:extLst>
          </p:cNvPr>
          <p:cNvPicPr>
            <a:picLocks noRot="1" noChangeAspect="1"/>
          </p:cNvPicPr>
          <p:nvPr>
            <a:videoFile r:link="rId1"/>
          </p:nvPr>
        </p:nvPicPr>
        <p:blipFill>
          <a:blip r:embed="rId4"/>
          <a:stretch>
            <a:fillRect/>
          </a:stretch>
        </p:blipFill>
        <p:spPr>
          <a:xfrm>
            <a:off x="2506415" y="165311"/>
            <a:ext cx="13275169" cy="9956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13"/>
          <p:cNvPicPr preferRelativeResize="0"/>
          <p:nvPr/>
        </p:nvPicPr>
        <p:blipFill rotWithShape="1">
          <a:blip r:embed="rId3">
            <a:alphaModFix/>
          </a:blip>
          <a:srcRect/>
          <a:stretch/>
        </p:blipFill>
        <p:spPr>
          <a:xfrm>
            <a:off x="0" y="7373825"/>
            <a:ext cx="6069125" cy="2913175"/>
          </a:xfrm>
          <a:prstGeom prst="rect">
            <a:avLst/>
          </a:prstGeom>
          <a:noFill/>
          <a:ln>
            <a:noFill/>
          </a:ln>
        </p:spPr>
      </p:pic>
      <p:sp>
        <p:nvSpPr>
          <p:cNvPr id="348" name="Google Shape;348;p13"/>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349" name="Google Shape;349;p13"/>
          <p:cNvSpPr/>
          <p:nvPr/>
        </p:nvSpPr>
        <p:spPr>
          <a:xfrm>
            <a:off x="11205476" y="9173100"/>
            <a:ext cx="3666475" cy="860223"/>
          </a:xfrm>
          <a:custGeom>
            <a:avLst/>
            <a:gdLst/>
            <a:ahLst/>
            <a:cxnLst/>
            <a:rect l="l" t="t" r="r" b="b"/>
            <a:pathLst>
              <a:path w="4971491" h="1404446" extrusionOk="0">
                <a:moveTo>
                  <a:pt x="0" y="0"/>
                </a:moveTo>
                <a:lnTo>
                  <a:pt x="4971491" y="0"/>
                </a:lnTo>
                <a:lnTo>
                  <a:pt x="4971491" y="1404446"/>
                </a:lnTo>
                <a:lnTo>
                  <a:pt x="0" y="1404446"/>
                </a:lnTo>
                <a:lnTo>
                  <a:pt x="0" y="0"/>
                </a:lnTo>
                <a:close/>
              </a:path>
            </a:pathLst>
          </a:custGeom>
          <a:blipFill rotWithShape="1">
            <a:blip r:embed="rId5">
              <a:alphaModFix/>
            </a:blip>
            <a:stretch>
              <a:fillRect/>
            </a:stretch>
          </a:blipFill>
          <a:ln>
            <a:noFill/>
          </a:ln>
        </p:spPr>
        <p:txBody>
          <a:bodyPr/>
          <a:lstStyle/>
          <a:p>
            <a:endParaRPr lang="en-US"/>
          </a:p>
        </p:txBody>
      </p:sp>
      <p:sp>
        <p:nvSpPr>
          <p:cNvPr id="350" name="Google Shape;350;p13"/>
          <p:cNvSpPr txBox="1"/>
          <p:nvPr/>
        </p:nvSpPr>
        <p:spPr>
          <a:xfrm>
            <a:off x="877326" y="1367625"/>
            <a:ext cx="17102100" cy="484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0" b="1">
                <a:latin typeface="Montserrat"/>
                <a:ea typeface="Montserrat"/>
                <a:cs typeface="Montserrat"/>
                <a:sym typeface="Montserrat"/>
              </a:rPr>
              <a:t>Questions de réflexion : </a:t>
            </a:r>
            <a:r>
              <a:rPr lang="en-US" sz="3150" b="1" i="0" u="none" strike="noStrike" cap="none">
                <a:solidFill>
                  <a:srgbClr val="000000"/>
                </a:solidFill>
                <a:latin typeface="Montserrat"/>
                <a:ea typeface="Montserrat"/>
                <a:cs typeface="Montserrat"/>
                <a:sym typeface="Montserrat"/>
              </a:rPr>
              <a:t> </a:t>
            </a:r>
            <a:r>
              <a:rPr lang="en-US" sz="3150" b="1">
                <a:solidFill>
                  <a:schemeClr val="dk1"/>
                </a:solidFill>
                <a:latin typeface="Montserrat"/>
                <a:ea typeface="Montserrat"/>
                <a:cs typeface="Montserrat"/>
                <a:sym typeface="Montserrat"/>
              </a:rPr>
              <a:t>« </a:t>
            </a:r>
            <a:r>
              <a:rPr lang="en-US" sz="3150" b="1" i="0" u="none" strike="noStrike" cap="none">
                <a:solidFill>
                  <a:srgbClr val="000000"/>
                </a:solidFill>
                <a:latin typeface="Montserrat"/>
                <a:ea typeface="Montserrat"/>
                <a:cs typeface="Montserrat"/>
                <a:sym typeface="Montserrat"/>
              </a:rPr>
              <a:t>Your Body Language May Shape Who You Are</a:t>
            </a:r>
            <a:r>
              <a:rPr lang="en-US" sz="3150" b="1">
                <a:latin typeface="Montserrat"/>
                <a:ea typeface="Montserrat"/>
                <a:cs typeface="Montserrat"/>
                <a:sym typeface="Montserrat"/>
              </a:rPr>
              <a:t> </a:t>
            </a:r>
            <a:r>
              <a:rPr lang="en-US" sz="3150" b="1">
                <a:solidFill>
                  <a:schemeClr val="dk1"/>
                </a:solidFill>
                <a:latin typeface="Montserrat"/>
                <a:ea typeface="Montserrat"/>
                <a:cs typeface="Montserrat"/>
                <a:sym typeface="Montserrat"/>
              </a:rPr>
              <a:t>»</a:t>
            </a:r>
            <a:endParaRPr sz="3150" b="1" i="0" u="none" strike="noStrike" cap="none">
              <a:solidFill>
                <a:srgbClr val="000000"/>
              </a:solidFill>
              <a:latin typeface="Montserrat"/>
              <a:ea typeface="Montserrat"/>
              <a:cs typeface="Montserrat"/>
              <a:sym typeface="Montserrat"/>
            </a:endParaRPr>
          </a:p>
        </p:txBody>
      </p:sp>
      <p:sp>
        <p:nvSpPr>
          <p:cNvPr id="351" name="Google Shape;351;p13"/>
          <p:cNvSpPr txBox="1"/>
          <p:nvPr/>
        </p:nvSpPr>
        <p:spPr>
          <a:xfrm>
            <a:off x="877316" y="2182057"/>
            <a:ext cx="16382100" cy="5706000"/>
          </a:xfrm>
          <a:prstGeom prst="rect">
            <a:avLst/>
          </a:prstGeom>
          <a:noFill/>
          <a:ln>
            <a:noFill/>
          </a:ln>
        </p:spPr>
        <p:txBody>
          <a:bodyPr spcFirstLastPara="1" wrap="square" lIns="0" tIns="0" rIns="0" bIns="0" anchor="t" anchorCtr="0">
            <a:spAutoFit/>
          </a:bodyPr>
          <a:lstStyle/>
          <a:p>
            <a:pPr marL="626106" marR="0" lvl="1" indent="-300353" algn="l" rtl="0">
              <a:lnSpc>
                <a:spcPct val="115000"/>
              </a:lnSpc>
              <a:spcBef>
                <a:spcPts val="0"/>
              </a:spcBef>
              <a:spcAft>
                <a:spcPts val="0"/>
              </a:spcAft>
              <a:buClr>
                <a:srgbClr val="000000"/>
              </a:buClr>
              <a:buSzPts val="2699"/>
              <a:buFont typeface="Arial"/>
              <a:buChar char="•"/>
            </a:pPr>
            <a:r>
              <a:rPr lang="en-US" sz="2699">
                <a:latin typeface="Montserrat"/>
                <a:ea typeface="Montserrat"/>
                <a:cs typeface="Montserrat"/>
                <a:sym typeface="Montserrat"/>
              </a:rPr>
              <a:t>Comment vous êtes-vous senti avant et après avoir essayé une « power pose » pendant quelques minutes? Avez-vous remarqué des changements dans votre humeur ou votre niveau de confiance?</a:t>
            </a:r>
            <a:endParaRPr sz="2699" b="0" i="0" u="none" strike="noStrike" cap="none">
              <a:solidFill>
                <a:srgbClr val="000000"/>
              </a:solidFill>
              <a:latin typeface="Montserrat"/>
              <a:ea typeface="Montserrat"/>
              <a:cs typeface="Montserrat"/>
              <a:sym typeface="Montserrat"/>
            </a:endParaRPr>
          </a:p>
          <a:p>
            <a:pPr marL="626106" marR="0" lvl="1" indent="-300353" algn="l" rtl="0">
              <a:lnSpc>
                <a:spcPct val="115000"/>
              </a:lnSpc>
              <a:spcBef>
                <a:spcPts val="2000"/>
              </a:spcBef>
              <a:spcAft>
                <a:spcPts val="0"/>
              </a:spcAft>
              <a:buClr>
                <a:srgbClr val="000000"/>
              </a:buClr>
              <a:buSzPts val="2699"/>
              <a:buFont typeface="Arial"/>
              <a:buChar char="•"/>
            </a:pPr>
            <a:r>
              <a:rPr lang="en-US" sz="2699">
                <a:latin typeface="Montserrat"/>
                <a:ea typeface="Montserrat"/>
                <a:cs typeface="Montserrat"/>
                <a:sym typeface="Montserrat"/>
              </a:rPr>
              <a:t>Amy Cuddy parle du concept « fake it 'til you become it » (faites semblant jusqu'à ce que vous le deveniez). Quel est le lien entre cette idée et les principes de la neuroplasticité? Quelles sont d'autres domaines de votre vie où l'adoption de cet état d'esprit pourrait être bénéfique?</a:t>
            </a:r>
            <a:endParaRPr sz="2699" b="0" i="0" u="none" strike="noStrike" cap="none">
              <a:solidFill>
                <a:srgbClr val="000000"/>
              </a:solidFill>
              <a:latin typeface="Montserrat"/>
              <a:ea typeface="Montserrat"/>
              <a:cs typeface="Montserrat"/>
              <a:sym typeface="Montserrat"/>
            </a:endParaRPr>
          </a:p>
          <a:p>
            <a:pPr marL="626106" marR="0" lvl="1" indent="-300353" algn="l" rtl="0">
              <a:lnSpc>
                <a:spcPct val="115000"/>
              </a:lnSpc>
              <a:spcBef>
                <a:spcPts val="2000"/>
              </a:spcBef>
              <a:spcAft>
                <a:spcPts val="0"/>
              </a:spcAft>
              <a:buClr>
                <a:srgbClr val="000000"/>
              </a:buClr>
              <a:buSzPts val="2699"/>
              <a:buFont typeface="Arial"/>
              <a:buChar char="•"/>
            </a:pPr>
            <a:r>
              <a:rPr lang="en-US" sz="2699">
                <a:latin typeface="Montserrat"/>
                <a:ea typeface="Montserrat"/>
                <a:cs typeface="Montserrat"/>
                <a:sym typeface="Montserrat"/>
              </a:rPr>
              <a:t>Comment est-ce que le fait de pratiquer régulièrement des « power poses » pourrait entraîner des changements à long terme dans votre cerveau et votre comportement? Réfléchissez à la manière dont les comportements et les pensées répétées </a:t>
            </a:r>
            <a:endParaRPr sz="2699">
              <a:latin typeface="Montserrat"/>
              <a:ea typeface="Montserrat"/>
              <a:cs typeface="Montserrat"/>
              <a:sym typeface="Montserrat"/>
            </a:endParaRPr>
          </a:p>
          <a:p>
            <a:pPr marL="0" marR="0" lvl="0" indent="0" algn="l" rtl="0">
              <a:lnSpc>
                <a:spcPct val="100000"/>
              </a:lnSpc>
              <a:spcBef>
                <a:spcPts val="0"/>
              </a:spcBef>
              <a:spcAft>
                <a:spcPts val="0"/>
              </a:spcAft>
              <a:buNone/>
            </a:pPr>
            <a:r>
              <a:rPr lang="en-US" sz="2699">
                <a:latin typeface="Montserrat"/>
                <a:ea typeface="Montserrat"/>
                <a:cs typeface="Montserrat"/>
                <a:sym typeface="Montserrat"/>
              </a:rPr>
              <a:t>       peuvent façonner les voies neuronales.</a:t>
            </a:r>
            <a:endParaRPr sz="1200" b="0" i="0" u="none" strike="noStrike" cap="none">
              <a:solidFill>
                <a:srgbClr val="000000"/>
              </a:solidFill>
              <a:latin typeface="Arial"/>
              <a:ea typeface="Arial"/>
              <a:cs typeface="Arial"/>
              <a:sym typeface="Arial"/>
            </a:endParaRPr>
          </a:p>
        </p:txBody>
      </p:sp>
      <p:pic>
        <p:nvPicPr>
          <p:cNvPr id="352" name="Google Shape;352;p13"/>
          <p:cNvPicPr preferRelativeResize="0"/>
          <p:nvPr/>
        </p:nvPicPr>
        <p:blipFill rotWithShape="1">
          <a:blip r:embed="rId6">
            <a:alphaModFix/>
          </a:blip>
          <a:srcRect/>
          <a:stretch/>
        </p:blipFill>
        <p:spPr>
          <a:xfrm>
            <a:off x="14865825" y="7214472"/>
            <a:ext cx="2556575" cy="2509525"/>
          </a:xfrm>
          <a:prstGeom prst="rect">
            <a:avLst/>
          </a:prstGeom>
          <a:noFill/>
          <a:ln>
            <a:noFill/>
          </a:ln>
        </p:spPr>
      </p:pic>
      <p:sp>
        <p:nvSpPr>
          <p:cNvPr id="353" name="Google Shape;353;p13"/>
          <p:cNvSpPr txBox="1"/>
          <p:nvPr/>
        </p:nvSpPr>
        <p:spPr>
          <a:xfrm>
            <a:off x="4036550" y="8602575"/>
            <a:ext cx="9235500" cy="547500"/>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3956"/>
              <a:buFont typeface="Arial"/>
              <a:buNone/>
            </a:pPr>
            <a:r>
              <a:rPr lang="en-US" sz="3556">
                <a:solidFill>
                  <a:schemeClr val="dk1"/>
                </a:solidFill>
                <a:latin typeface="Montserrat"/>
                <a:ea typeface="Montserrat"/>
                <a:cs typeface="Montserrat"/>
                <a:sym typeface="Montserrat"/>
              </a:rPr>
              <a:t>Lien vers la vidéo complète</a:t>
            </a:r>
            <a:r>
              <a:rPr lang="en-US" sz="3556" b="0" i="0" u="none" strike="noStrike" cap="none">
                <a:solidFill>
                  <a:schemeClr val="dk1"/>
                </a:solidFill>
                <a:latin typeface="Montserrat"/>
                <a:ea typeface="Montserrat"/>
                <a:cs typeface="Montserrat"/>
                <a:sym typeface="Montserrat"/>
              </a:rPr>
              <a:t> (20 minutes)</a:t>
            </a: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15"/>
          <p:cNvPicPr preferRelativeResize="0"/>
          <p:nvPr/>
        </p:nvPicPr>
        <p:blipFill rotWithShape="1">
          <a:blip r:embed="rId3">
            <a:alphaModFix/>
          </a:blip>
          <a:srcRect/>
          <a:stretch/>
        </p:blipFill>
        <p:spPr>
          <a:xfrm flipH="1">
            <a:off x="13968475" y="8219750"/>
            <a:ext cx="4395725" cy="2109950"/>
          </a:xfrm>
          <a:prstGeom prst="rect">
            <a:avLst/>
          </a:prstGeom>
          <a:noFill/>
          <a:ln>
            <a:noFill/>
          </a:ln>
        </p:spPr>
      </p:pic>
      <p:sp>
        <p:nvSpPr>
          <p:cNvPr id="363" name="Google Shape;363;p15"/>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364" name="Google Shape;364;p15"/>
          <p:cNvSpPr txBox="1"/>
          <p:nvPr/>
        </p:nvSpPr>
        <p:spPr>
          <a:xfrm>
            <a:off x="421587" y="1341734"/>
            <a:ext cx="17396700" cy="1438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9"/>
              <a:buFont typeface="Arial"/>
              <a:buNone/>
            </a:pPr>
            <a:r>
              <a:rPr lang="en-US" sz="3150" b="1" i="0" u="none" strike="noStrike" cap="none">
                <a:solidFill>
                  <a:srgbClr val="000000"/>
                </a:solidFill>
                <a:latin typeface="Montserrat"/>
                <a:ea typeface="Montserrat"/>
                <a:cs typeface="Montserrat"/>
                <a:sym typeface="Montserrat"/>
              </a:rPr>
              <a:t>2.2 </a:t>
            </a:r>
            <a:r>
              <a:rPr lang="en-US" sz="3150" b="1">
                <a:solidFill>
                  <a:schemeClr val="dk1"/>
                </a:solidFill>
                <a:latin typeface="Montserrat"/>
                <a:ea typeface="Montserrat"/>
                <a:cs typeface="Montserrat"/>
                <a:sym typeface="Montserrat"/>
              </a:rPr>
              <a:t>Activité de groupe : Construire un plan d'intention pour mettre en pratique les concepts de neuroplasticité et d'autocompassion dans votre vie quotidienne</a:t>
            </a:r>
            <a:endParaRPr sz="3150" b="1">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(10 minutes)</a:t>
            </a:r>
            <a:endParaRPr sz="1400" b="0" i="0" u="none" strike="noStrike" cap="none">
              <a:solidFill>
                <a:srgbClr val="000000"/>
              </a:solidFill>
              <a:latin typeface="Arial"/>
              <a:ea typeface="Arial"/>
              <a:cs typeface="Arial"/>
              <a:sym typeface="Arial"/>
            </a:endParaRPr>
          </a:p>
        </p:txBody>
      </p:sp>
      <p:graphicFrame>
        <p:nvGraphicFramePr>
          <p:cNvPr id="365" name="Google Shape;365;p15"/>
          <p:cNvGraphicFramePr/>
          <p:nvPr/>
        </p:nvGraphicFramePr>
        <p:xfrm>
          <a:off x="580785" y="4828628"/>
          <a:ext cx="3000000" cy="3000000"/>
        </p:xfrm>
        <a:graphic>
          <a:graphicData uri="http://schemas.openxmlformats.org/drawingml/2006/table">
            <a:tbl>
              <a:tblPr>
                <a:noFill/>
                <a:tableStyleId>{5352E260-918B-4FC0-9FFF-7E4824D792CF}</a:tableStyleId>
              </a:tblPr>
              <a:tblGrid>
                <a:gridCol w="8387500">
                  <a:extLst>
                    <a:ext uri="{9D8B030D-6E8A-4147-A177-3AD203B41FA5}">
                      <a16:colId xmlns:a16="http://schemas.microsoft.com/office/drawing/2014/main" val="20000"/>
                    </a:ext>
                  </a:extLst>
                </a:gridCol>
                <a:gridCol w="8919125">
                  <a:extLst>
                    <a:ext uri="{9D8B030D-6E8A-4147-A177-3AD203B41FA5}">
                      <a16:colId xmlns:a16="http://schemas.microsoft.com/office/drawing/2014/main" val="20001"/>
                    </a:ext>
                  </a:extLst>
                </a:gridCol>
              </a:tblGrid>
              <a:tr h="2406525">
                <a:tc>
                  <a:txBody>
                    <a:bodyPr/>
                    <a:lstStyle/>
                    <a:p>
                      <a:pPr marL="0" marR="0" lvl="0" indent="0" algn="ctr" rtl="0">
                        <a:lnSpc>
                          <a:spcPct val="115000"/>
                        </a:lnSpc>
                        <a:spcBef>
                          <a:spcPts val="0"/>
                        </a:spcBef>
                        <a:spcAft>
                          <a:spcPts val="0"/>
                        </a:spcAft>
                        <a:buClr>
                          <a:srgbClr val="000000"/>
                        </a:buClr>
                        <a:buSzPts val="1599"/>
                        <a:buFont typeface="Arial"/>
                        <a:buNone/>
                      </a:pPr>
                      <a:r>
                        <a:rPr lang="en-US" sz="1599" b="1">
                          <a:latin typeface="Montserrat"/>
                          <a:ea typeface="Montserrat"/>
                          <a:cs typeface="Montserrat"/>
                          <a:sym typeface="Montserrat"/>
                        </a:rPr>
                        <a:t>Notre objectif</a:t>
                      </a:r>
                      <a:endParaRPr sz="1100" u="none" strike="noStrike" cap="none"/>
                    </a:p>
                    <a:p>
                      <a:pPr marL="0" marR="0" lvl="0" indent="0" algn="ctr" rtl="0">
                        <a:lnSpc>
                          <a:spcPct val="115000"/>
                        </a:lnSpc>
                        <a:spcBef>
                          <a:spcPts val="0"/>
                        </a:spcBef>
                        <a:spcAft>
                          <a:spcPts val="0"/>
                        </a:spcAft>
                        <a:buClr>
                          <a:srgbClr val="000000"/>
                        </a:buClr>
                        <a:buSzPts val="1599"/>
                        <a:buFont typeface="Arial"/>
                        <a:buNone/>
                      </a:pPr>
                      <a:r>
                        <a:rPr lang="en-US" sz="1599">
                          <a:latin typeface="Montserrat"/>
                          <a:ea typeface="Montserrat"/>
                          <a:cs typeface="Montserrat"/>
                          <a:sym typeface="Montserrat"/>
                        </a:rPr>
                        <a:t>Nous allons créer des environnements favorables et mentalement sains</a:t>
                      </a:r>
                      <a:endParaRPr sz="1400" u="none" strike="noStrike" cap="none"/>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99"/>
                        <a:buFont typeface="Arial"/>
                        <a:buNone/>
                      </a:pPr>
                      <a:r>
                        <a:rPr lang="en-US" sz="1599" b="1">
                          <a:latin typeface="Montserrat"/>
                          <a:ea typeface="Montserrat"/>
                          <a:cs typeface="Montserrat"/>
                          <a:sym typeface="Montserrat"/>
                        </a:rPr>
                        <a:t>À la maison</a:t>
                      </a:r>
                      <a:endParaRPr sz="1100" u="none" strike="noStrike" cap="none"/>
                    </a:p>
                    <a:p>
                      <a:pPr marL="0" marR="0" lvl="0" indent="0" algn="ctr" rtl="0">
                        <a:lnSpc>
                          <a:spcPct val="115000"/>
                        </a:lnSpc>
                        <a:spcBef>
                          <a:spcPts val="0"/>
                        </a:spcBef>
                        <a:spcAft>
                          <a:spcPts val="0"/>
                        </a:spcAft>
                        <a:buClr>
                          <a:srgbClr val="000000"/>
                        </a:buClr>
                        <a:buSzPts val="1599"/>
                        <a:buFont typeface="Arial"/>
                        <a:buNone/>
                      </a:pPr>
                      <a:r>
                        <a:rPr lang="en-US" sz="1599">
                          <a:latin typeface="Montserrat"/>
                          <a:ea typeface="Montserrat"/>
                          <a:cs typeface="Montserrat"/>
                          <a:sym typeface="Montserrat"/>
                        </a:rPr>
                        <a:t>Nous équilibrerons l'effort avec le repos et célébrons les petites victoires</a:t>
                      </a:r>
                      <a:endParaRPr sz="1400" u="none" strike="noStrike" cap="none"/>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40575">
                <a:tc>
                  <a:txBody>
                    <a:bodyPr/>
                    <a:lstStyle/>
                    <a:p>
                      <a:pPr marL="0" marR="0" lvl="0" indent="0" algn="ctr" rtl="0">
                        <a:lnSpc>
                          <a:spcPct val="115000"/>
                        </a:lnSpc>
                        <a:spcBef>
                          <a:spcPts val="0"/>
                        </a:spcBef>
                        <a:spcAft>
                          <a:spcPts val="0"/>
                        </a:spcAft>
                        <a:buClr>
                          <a:srgbClr val="000000"/>
                        </a:buClr>
                        <a:buSzPts val="1599"/>
                        <a:buFont typeface="Arial"/>
                        <a:buNone/>
                      </a:pPr>
                      <a:r>
                        <a:rPr lang="en-US" sz="1599" b="1">
                          <a:latin typeface="Montserrat"/>
                          <a:ea typeface="Montserrat"/>
                          <a:cs typeface="Montserrat"/>
                          <a:sym typeface="Montserrat"/>
                        </a:rPr>
                        <a:t>Au travail</a:t>
                      </a:r>
                      <a:endParaRPr sz="1100" u="none" strike="noStrike" cap="none"/>
                    </a:p>
                    <a:p>
                      <a:pPr marL="0" marR="0" lvl="0" indent="0" algn="ctr" rtl="0">
                        <a:lnSpc>
                          <a:spcPct val="115000"/>
                        </a:lnSpc>
                        <a:spcBef>
                          <a:spcPts val="0"/>
                        </a:spcBef>
                        <a:spcAft>
                          <a:spcPts val="0"/>
                        </a:spcAft>
                        <a:buClr>
                          <a:srgbClr val="000000"/>
                        </a:buClr>
                        <a:buSzPts val="1599"/>
                        <a:buFont typeface="Arial"/>
                        <a:buNone/>
                      </a:pPr>
                      <a:r>
                        <a:rPr lang="en-US" sz="1599">
                          <a:latin typeface="Montserrat"/>
                          <a:ea typeface="Montserrat"/>
                          <a:cs typeface="Montserrat"/>
                          <a:sym typeface="Montserrat"/>
                        </a:rPr>
                        <a:t>Nous considérons les échecs comme des étapes essentielles vers l'amélioration personnelle</a:t>
                      </a:r>
                      <a:endParaRPr sz="1400" u="none" strike="noStrike" cap="none"/>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99"/>
                        <a:buFont typeface="Arial"/>
                        <a:buNone/>
                      </a:pPr>
                      <a:r>
                        <a:rPr lang="en-US" sz="1599" b="1">
                          <a:latin typeface="Montserrat"/>
                          <a:ea typeface="Montserrat"/>
                          <a:cs typeface="Montserrat"/>
                          <a:sym typeface="Montserrat"/>
                        </a:rPr>
                        <a:t>Nos engagements</a:t>
                      </a:r>
                      <a:endParaRPr sz="1100" u="none" strike="noStrike" cap="none"/>
                    </a:p>
                    <a:p>
                      <a:pPr marL="0" marR="0" lvl="0" indent="0" algn="ctr" rtl="0">
                        <a:lnSpc>
                          <a:spcPct val="115000"/>
                        </a:lnSpc>
                        <a:spcBef>
                          <a:spcPts val="0"/>
                        </a:spcBef>
                        <a:spcAft>
                          <a:spcPts val="0"/>
                        </a:spcAft>
                        <a:buClr>
                          <a:srgbClr val="000000"/>
                        </a:buClr>
                        <a:buSzPts val="1599"/>
                        <a:buFont typeface="Arial"/>
                        <a:buNone/>
                      </a:pPr>
                      <a:r>
                        <a:rPr lang="en-US" sz="1599">
                          <a:latin typeface="Montserrat"/>
                          <a:ea typeface="Montserrat"/>
                          <a:cs typeface="Montserrat"/>
                          <a:sym typeface="Montserrat"/>
                        </a:rPr>
                        <a:t>Nous nous engageons à nous traiter avec bienveillance, en favorisant l'autocompassion. Nous nous engageons à apprendre tout au long de notre vie et considérons chaque défi comme une possibilité de croissance</a:t>
                      </a:r>
                      <a:endParaRPr sz="1400" u="none" strike="noStrike" cap="none"/>
                    </a:p>
                  </a:txBody>
                  <a:tcPr marL="190500" marR="190500" marT="190500" marB="190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66" name="Google Shape;366;p15"/>
          <p:cNvGraphicFramePr/>
          <p:nvPr/>
        </p:nvGraphicFramePr>
        <p:xfrm>
          <a:off x="421575" y="3011825"/>
          <a:ext cx="3000000" cy="3000000"/>
        </p:xfrm>
        <a:graphic>
          <a:graphicData uri="http://schemas.openxmlformats.org/drawingml/2006/table">
            <a:tbl>
              <a:tblPr>
                <a:noFill/>
                <a:tableStyleId>{7541E548-1F58-4101-9972-DD6360FB2241}</a:tableStyleId>
              </a:tblPr>
              <a:tblGrid>
                <a:gridCol w="173967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chemeClr val="dk1"/>
                        </a:buClr>
                        <a:buSzPts val="2199"/>
                        <a:buFont typeface="Arial"/>
                        <a:buNone/>
                      </a:pPr>
                      <a:r>
                        <a:rPr lang="en-US" sz="2099" b="1" u="none" strike="noStrike" cap="none">
                          <a:solidFill>
                            <a:schemeClr val="dk1"/>
                          </a:solidFill>
                          <a:latin typeface="Montserrat"/>
                          <a:ea typeface="Montserrat"/>
                          <a:cs typeface="Montserrat"/>
                          <a:sym typeface="Montserrat"/>
                        </a:rPr>
                        <a:t>Instructions: </a:t>
                      </a:r>
                      <a:r>
                        <a:rPr lang="en-US" sz="2099">
                          <a:solidFill>
                            <a:schemeClr val="dk1"/>
                          </a:solidFill>
                          <a:latin typeface="Montserrat"/>
                          <a:ea typeface="Montserrat"/>
                          <a:cs typeface="Montserrat"/>
                          <a:sym typeface="Montserrat"/>
                        </a:rPr>
                        <a:t>En groupe, créez un plan d'intention de cercle pour introduire des activités de neuroplasticité et d'autocompassion dans votre travail et à la maison. Discutez de ce que vous souhaiteriez inclure dans les domaines suivants, puis créez le plan d'intention à l'aide du modèle de la page suivante (qui comprend des exemples pour vous aider à démarrer !).</a:t>
                      </a:r>
                      <a:endParaRPr sz="1300" u="none" strike="noStrike" cap="none">
                        <a:solidFill>
                          <a:schemeClr val="dk1"/>
                        </a:solidFill>
                      </a:endParaRPr>
                    </a:p>
                    <a:p>
                      <a:pPr marL="0" marR="0" lvl="0" indent="0" algn="l" rtl="0">
                        <a:lnSpc>
                          <a:spcPct val="115000"/>
                        </a:lnSpc>
                        <a:spcBef>
                          <a:spcPts val="0"/>
                        </a:spcBef>
                        <a:spcAft>
                          <a:spcPts val="0"/>
                        </a:spcAft>
                        <a:buClr>
                          <a:schemeClr val="dk1"/>
                        </a:buClr>
                        <a:buSzPts val="2199"/>
                        <a:buFont typeface="Arial"/>
                        <a:buNone/>
                      </a:pPr>
                      <a:r>
                        <a:rPr lang="en-US" sz="2099" u="none" strike="noStrike" cap="none">
                          <a:solidFill>
                            <a:schemeClr val="dk1"/>
                          </a:solidFill>
                          <a:latin typeface="Montserrat"/>
                          <a:ea typeface="Montserrat"/>
                          <a:cs typeface="Montserrat"/>
                          <a:sym typeface="Montserrat"/>
                        </a:rPr>
                        <a:t>(10 minutes)</a:t>
                      </a:r>
                      <a:endParaRPr sz="1300" u="none" strike="noStrike" cap="none"/>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g2d531adf4b9_1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76" name="Google Shape;376;g2d531adf4b9_1_0"/>
          <p:cNvSpPr/>
          <p:nvPr/>
        </p:nvSpPr>
        <p:spPr>
          <a:xfrm>
            <a:off x="5490872" y="4926212"/>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4">
              <a:alphaModFix amt="75000"/>
            </a:blip>
            <a:stretch>
              <a:fillRect/>
            </a:stretch>
          </a:blipFill>
          <a:ln>
            <a:noFill/>
          </a:ln>
        </p:spPr>
        <p:txBody>
          <a:bodyPr/>
          <a:lstStyle/>
          <a:p>
            <a:endParaRPr lang="en-US"/>
          </a:p>
        </p:txBody>
      </p:sp>
      <p:sp>
        <p:nvSpPr>
          <p:cNvPr id="377" name="Google Shape;377;g2d531adf4b9_1_0"/>
          <p:cNvSpPr/>
          <p:nvPr/>
        </p:nvSpPr>
        <p:spPr>
          <a:xfrm>
            <a:off x="5405147" y="4821437"/>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5">
              <a:alphaModFix/>
            </a:blip>
            <a:stretch>
              <a:fillRect/>
            </a:stretch>
          </a:blipFill>
          <a:ln>
            <a:noFill/>
          </a:ln>
        </p:spPr>
        <p:txBody>
          <a:bodyPr/>
          <a:lstStyle/>
          <a:p>
            <a:endParaRPr lang="en-US"/>
          </a:p>
        </p:txBody>
      </p:sp>
      <p:grpSp>
        <p:nvGrpSpPr>
          <p:cNvPr id="378" name="Google Shape;378;g2d531adf4b9_1_0"/>
          <p:cNvGrpSpPr/>
          <p:nvPr/>
        </p:nvGrpSpPr>
        <p:grpSpPr>
          <a:xfrm>
            <a:off x="690024" y="925712"/>
            <a:ext cx="16907952" cy="3670688"/>
            <a:chOff x="690024" y="925712"/>
            <a:chExt cx="16907952" cy="3670688"/>
          </a:xfrm>
        </p:grpSpPr>
        <p:sp>
          <p:nvSpPr>
            <p:cNvPr id="379" name="Google Shape;379;g2d531adf4b9_1_0"/>
            <p:cNvSpPr/>
            <p:nvPr/>
          </p:nvSpPr>
          <p:spPr>
            <a:xfrm>
              <a:off x="13980373" y="925712"/>
              <a:ext cx="3617603" cy="3002610"/>
            </a:xfrm>
            <a:custGeom>
              <a:avLst/>
              <a:gdLst/>
              <a:ahLst/>
              <a:cxnLst/>
              <a:rect l="l" t="t" r="r" b="b"/>
              <a:pathLst>
                <a:path w="3617603" h="3002610" extrusionOk="0">
                  <a:moveTo>
                    <a:pt x="0" y="0"/>
                  </a:moveTo>
                  <a:lnTo>
                    <a:pt x="3617603" y="0"/>
                  </a:lnTo>
                  <a:lnTo>
                    <a:pt x="3617603" y="3002611"/>
                  </a:lnTo>
                  <a:lnTo>
                    <a:pt x="0" y="3002611"/>
                  </a:lnTo>
                  <a:lnTo>
                    <a:pt x="0" y="0"/>
                  </a:lnTo>
                  <a:close/>
                </a:path>
              </a:pathLst>
            </a:custGeom>
            <a:blipFill rotWithShape="1">
              <a:blip r:embed="rId6">
                <a:alphaModFix/>
              </a:blip>
              <a:stretch>
                <a:fillRect/>
              </a:stretch>
            </a:blipFill>
            <a:ln>
              <a:noFill/>
            </a:ln>
          </p:spPr>
          <p:txBody>
            <a:bodyPr/>
            <a:lstStyle/>
            <a:p>
              <a:endParaRPr lang="en-US"/>
            </a:p>
          </p:txBody>
        </p:sp>
        <p:grpSp>
          <p:nvGrpSpPr>
            <p:cNvPr id="380" name="Google Shape;380;g2d531adf4b9_1_0"/>
            <p:cNvGrpSpPr/>
            <p:nvPr/>
          </p:nvGrpSpPr>
          <p:grpSpPr>
            <a:xfrm>
              <a:off x="690024" y="1150465"/>
              <a:ext cx="16907850" cy="3445935"/>
              <a:chOff x="0" y="-66675"/>
              <a:chExt cx="22543800" cy="4594580"/>
            </a:xfrm>
          </p:grpSpPr>
          <p:sp>
            <p:nvSpPr>
              <p:cNvPr id="381" name="Google Shape;381;g2d531adf4b9_1_0"/>
              <p:cNvSpPr txBox="1"/>
              <p:nvPr/>
            </p:nvSpPr>
            <p:spPr>
              <a:xfrm>
                <a:off x="0" y="-66675"/>
                <a:ext cx="12028800" cy="831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050"/>
                  <a:buFont typeface="Arial"/>
                  <a:buNone/>
                </a:pPr>
                <a:r>
                  <a:rPr lang="en-US" sz="4050" b="1">
                    <a:latin typeface="Montserrat"/>
                    <a:ea typeface="Montserrat"/>
                    <a:cs typeface="Montserrat"/>
                    <a:sym typeface="Montserrat"/>
                  </a:rPr>
                  <a:t>Votre santé est primordiale !</a:t>
                </a:r>
                <a:endParaRPr sz="1400" b="0" i="0" u="none" strike="noStrike" cap="none">
                  <a:solidFill>
                    <a:srgbClr val="000000"/>
                  </a:solidFill>
                  <a:latin typeface="Arial"/>
                  <a:ea typeface="Arial"/>
                  <a:cs typeface="Arial"/>
                  <a:sym typeface="Arial"/>
                </a:endParaRPr>
              </a:p>
            </p:txBody>
          </p:sp>
          <p:sp>
            <p:nvSpPr>
              <p:cNvPr id="382" name="Google Shape;382;g2d531adf4b9_1_0"/>
              <p:cNvSpPr txBox="1"/>
              <p:nvPr/>
            </p:nvSpPr>
            <p:spPr>
              <a:xfrm>
                <a:off x="0" y="1057505"/>
                <a:ext cx="22543800" cy="34704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Avant de passer à l'activité suivante, prenez une pause </a:t>
                </a:r>
                <a:endParaRPr sz="380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de 5 minutes pour vos corps et vos esprits. Buvez de </a:t>
                </a:r>
                <a:endParaRPr sz="380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l'eau, allez aux toilettes, faites des étirements - tout ce dont </a:t>
                </a:r>
                <a:endParaRPr sz="380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vous avez besoin !</a:t>
                </a:r>
                <a:endParaRPr sz="38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16"/>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92" name="Google Shape;392;p1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393" name="Google Shape;393;p16"/>
          <p:cNvSpPr txBox="1"/>
          <p:nvPr/>
        </p:nvSpPr>
        <p:spPr>
          <a:xfrm>
            <a:off x="483118" y="1520034"/>
            <a:ext cx="16978500" cy="1601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0" b="1" i="0" u="none" strike="noStrike" cap="none">
                <a:solidFill>
                  <a:srgbClr val="000000"/>
                </a:solidFill>
                <a:latin typeface="Montserrat"/>
                <a:ea typeface="Montserrat"/>
                <a:cs typeface="Montserrat"/>
                <a:sym typeface="Montserrat"/>
              </a:rPr>
              <a:t>3. </a:t>
            </a:r>
            <a:r>
              <a:rPr lang="en-US" sz="3150" b="1">
                <a:solidFill>
                  <a:schemeClr val="dk1"/>
                </a:solidFill>
                <a:latin typeface="Montserrat"/>
                <a:ea typeface="Montserrat"/>
                <a:cs typeface="Montserrat"/>
                <a:sym typeface="Montserrat"/>
              </a:rPr>
              <a:t>Activité de groupe : Faire des discours narratifs et du réseautage : Partager, apprendre et se connecter </a:t>
            </a:r>
            <a:endParaRPr sz="3150" b="1">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(40 minutes)</a:t>
            </a:r>
            <a:endParaRPr sz="1400" b="0" i="0" u="none" strike="noStrike" cap="none">
              <a:solidFill>
                <a:srgbClr val="000000"/>
              </a:solidFill>
              <a:latin typeface="Arial"/>
              <a:ea typeface="Arial"/>
              <a:cs typeface="Arial"/>
              <a:sym typeface="Arial"/>
            </a:endParaRPr>
          </a:p>
        </p:txBody>
      </p:sp>
      <p:sp>
        <p:nvSpPr>
          <p:cNvPr id="394" name="Google Shape;394;p16"/>
          <p:cNvSpPr/>
          <p:nvPr/>
        </p:nvSpPr>
        <p:spPr>
          <a:xfrm>
            <a:off x="3204254" y="26681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5">
              <a:alphaModFix/>
            </a:blip>
            <a:stretch>
              <a:fillRect/>
            </a:stretch>
          </a:blipFill>
          <a:ln>
            <a:noFill/>
          </a:ln>
        </p:spPr>
        <p:txBody>
          <a:bodyPr/>
          <a:lstStyle/>
          <a:p>
            <a:endParaRPr lang="en-US"/>
          </a:p>
        </p:txBody>
      </p:sp>
      <p:sp>
        <p:nvSpPr>
          <p:cNvPr id="395" name="Google Shape;395;p16"/>
          <p:cNvSpPr txBox="1"/>
          <p:nvPr/>
        </p:nvSpPr>
        <p:spPr>
          <a:xfrm>
            <a:off x="483129" y="3384000"/>
            <a:ext cx="16383000" cy="880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0" b="1" i="0" u="none" strike="noStrike" cap="none">
                <a:solidFill>
                  <a:srgbClr val="000000"/>
                </a:solidFill>
                <a:latin typeface="Montserrat"/>
                <a:ea typeface="Montserrat"/>
                <a:cs typeface="Montserrat"/>
                <a:sym typeface="Montserrat"/>
              </a:rPr>
              <a:t>3.1 </a:t>
            </a:r>
            <a:r>
              <a:rPr lang="en-US" sz="3150" b="1">
                <a:solidFill>
                  <a:schemeClr val="dk1"/>
                </a:solidFill>
                <a:latin typeface="Montserrat"/>
                <a:ea typeface="Montserrat"/>
                <a:cs typeface="Montserrat"/>
                <a:sym typeface="Montserrat"/>
              </a:rPr>
              <a:t>Le pouvoir de la célébration : Le Cercle des compliments</a:t>
            </a:r>
            <a:endParaRPr sz="3150" b="1">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(15 minutes)</a:t>
            </a:r>
            <a:endParaRPr sz="1400" b="0" i="0" u="none" strike="noStrike" cap="none">
              <a:solidFill>
                <a:srgbClr val="000000"/>
              </a:solidFill>
              <a:latin typeface="Arial"/>
              <a:ea typeface="Arial"/>
              <a:cs typeface="Arial"/>
              <a:sym typeface="Arial"/>
            </a:endParaRPr>
          </a:p>
        </p:txBody>
      </p:sp>
      <p:graphicFrame>
        <p:nvGraphicFramePr>
          <p:cNvPr id="396" name="Google Shape;396;p16"/>
          <p:cNvGraphicFramePr/>
          <p:nvPr/>
        </p:nvGraphicFramePr>
        <p:xfrm>
          <a:off x="483125" y="4559913"/>
          <a:ext cx="3000000" cy="3000000"/>
        </p:xfrm>
        <a:graphic>
          <a:graphicData uri="http://schemas.openxmlformats.org/drawingml/2006/table">
            <a:tbl>
              <a:tblPr>
                <a:noFill/>
                <a:tableStyleId>{7541E548-1F58-4101-9972-DD6360FB2241}</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1200"/>
                        </a:spcBef>
                        <a:spcAft>
                          <a:spcPts val="0"/>
                        </a:spcAft>
                        <a:buClr>
                          <a:schemeClr val="dk1"/>
                        </a:buClr>
                        <a:buSzPts val="1100"/>
                        <a:buFont typeface="Arial"/>
                        <a:buNone/>
                      </a:pPr>
                      <a:r>
                        <a:rPr lang="en-US" sz="2500" b="1">
                          <a:solidFill>
                            <a:schemeClr val="dk1"/>
                          </a:solidFill>
                          <a:latin typeface="Montserrat"/>
                          <a:ea typeface="Montserrat"/>
                          <a:cs typeface="Montserrat"/>
                          <a:sym typeface="Montserrat"/>
                        </a:rPr>
                        <a:t>Instructions : </a:t>
                      </a:r>
                      <a:r>
                        <a:rPr lang="en-US" sz="2500">
                          <a:solidFill>
                            <a:schemeClr val="dk1"/>
                          </a:solidFill>
                          <a:latin typeface="Montserrat"/>
                          <a:ea typeface="Montserrat"/>
                          <a:cs typeface="Montserrat"/>
                          <a:sym typeface="Montserrat"/>
                        </a:rPr>
                        <a:t>cet exercice est une occasion pour le Cercle de s'exercer à donner et à recevoir des compliments et à célébrer les victoires. Dans cet exercice, vous allez vous féliciter et vous complimenter les unes envers les autres.</a:t>
                      </a:r>
                      <a:endParaRPr sz="25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1100"/>
                        <a:buFont typeface="Arial"/>
                        <a:buNone/>
                      </a:pPr>
                      <a:r>
                        <a:rPr lang="en-US" sz="2500">
                          <a:solidFill>
                            <a:schemeClr val="dk1"/>
                          </a:solidFill>
                          <a:latin typeface="Montserrat"/>
                          <a:ea typeface="Montserrat"/>
                          <a:cs typeface="Montserrat"/>
                          <a:sym typeface="Montserrat"/>
                        </a:rPr>
                        <a:t>Commencez par écrire ce que vous aimez ou admirez chez chaque membre de votre Cercle. Ensuite, faites le tour du Cercle et demandez à chaque membre de complimenter une personne en particulier, une par une, jusqu'à ce que tout le monde ait reçu des compliments de tout le monde.</a:t>
                      </a:r>
                      <a:endParaRPr sz="2500">
                        <a:solidFill>
                          <a:schemeClr val="dk1"/>
                        </a:solidFill>
                        <a:latin typeface="Montserrat"/>
                        <a:ea typeface="Montserrat"/>
                        <a:cs typeface="Montserrat"/>
                        <a:sym typeface="Montserrat"/>
                      </a:endParaRPr>
                    </a:p>
                    <a:p>
                      <a:pPr marL="0" lvl="0" indent="0" algn="l" rtl="0">
                        <a:lnSpc>
                          <a:spcPct val="115000"/>
                        </a:lnSpc>
                        <a:spcBef>
                          <a:spcPts val="1200"/>
                        </a:spcBef>
                        <a:spcAft>
                          <a:spcPts val="1200"/>
                        </a:spcAft>
                        <a:buClr>
                          <a:schemeClr val="dk1"/>
                        </a:buClr>
                        <a:buSzPts val="1100"/>
                        <a:buFont typeface="Arial"/>
                        <a:buNone/>
                      </a:pPr>
                      <a:r>
                        <a:rPr lang="en-US" sz="2500">
                          <a:solidFill>
                            <a:schemeClr val="dk1"/>
                          </a:solidFill>
                          <a:latin typeface="Montserrat"/>
                          <a:ea typeface="Montserrat"/>
                          <a:cs typeface="Montserrat"/>
                          <a:sym typeface="Montserrat"/>
                        </a:rPr>
                        <a:t>(5 minutes d'écriture et 10 minutes de discussion)</a:t>
                      </a:r>
                      <a:endParaRPr sz="2500" b="1">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17"/>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06" name="Google Shape;406;p17"/>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407" name="Google Shape;407;p17"/>
          <p:cNvSpPr txBox="1"/>
          <p:nvPr/>
        </p:nvSpPr>
        <p:spPr>
          <a:xfrm>
            <a:off x="483127" y="1714475"/>
            <a:ext cx="8612400" cy="880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0" b="1" i="0" u="none" strike="noStrike" cap="none">
                <a:solidFill>
                  <a:srgbClr val="000000"/>
                </a:solidFill>
                <a:latin typeface="Montserrat"/>
                <a:ea typeface="Montserrat"/>
                <a:cs typeface="Montserrat"/>
                <a:sym typeface="Montserrat"/>
              </a:rPr>
              <a:t>3.2 </a:t>
            </a:r>
            <a:r>
              <a:rPr lang="en-US" sz="3150" b="1">
                <a:solidFill>
                  <a:schemeClr val="dk1"/>
                </a:solidFill>
                <a:latin typeface="Montserrat"/>
                <a:ea typeface="Montserrat"/>
                <a:cs typeface="Montserrat"/>
                <a:sym typeface="Montserrat"/>
              </a:rPr>
              <a:t>Auto-réflection et célébration</a:t>
            </a:r>
            <a:endParaRPr sz="315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(25 minutes)</a:t>
            </a:r>
            <a:endParaRPr sz="1400" b="0" i="0" u="none" strike="noStrike" cap="none">
              <a:solidFill>
                <a:srgbClr val="000000"/>
              </a:solidFill>
              <a:latin typeface="Arial"/>
              <a:ea typeface="Arial"/>
              <a:cs typeface="Arial"/>
              <a:sym typeface="Arial"/>
            </a:endParaRPr>
          </a:p>
        </p:txBody>
      </p:sp>
      <p:graphicFrame>
        <p:nvGraphicFramePr>
          <p:cNvPr id="408" name="Google Shape;408;p17"/>
          <p:cNvGraphicFramePr/>
          <p:nvPr/>
        </p:nvGraphicFramePr>
        <p:xfrm>
          <a:off x="483125" y="3048000"/>
          <a:ext cx="3000000" cy="3000000"/>
        </p:xfrm>
        <a:graphic>
          <a:graphicData uri="http://schemas.openxmlformats.org/drawingml/2006/table">
            <a:tbl>
              <a:tblPr>
                <a:noFill/>
                <a:tableStyleId>{7541E548-1F58-4101-9972-DD6360FB2241}</a:tableStyleId>
              </a:tblPr>
              <a:tblGrid>
                <a:gridCol w="16383000">
                  <a:extLst>
                    <a:ext uri="{9D8B030D-6E8A-4147-A177-3AD203B41FA5}">
                      <a16:colId xmlns:a16="http://schemas.microsoft.com/office/drawing/2014/main" val="20000"/>
                    </a:ext>
                  </a:extLst>
                </a:gridCol>
              </a:tblGrid>
              <a:tr h="381000">
                <a:tc>
                  <a:txBody>
                    <a:bodyPr/>
                    <a:lstStyle/>
                    <a:p>
                      <a:pPr marL="0" lvl="0" indent="0" algn="l" rtl="0">
                        <a:lnSpc>
                          <a:spcPct val="115000"/>
                        </a:lnSpc>
                        <a:spcBef>
                          <a:spcPts val="1200"/>
                        </a:spcBef>
                        <a:spcAft>
                          <a:spcPts val="0"/>
                        </a:spcAft>
                        <a:buNone/>
                      </a:pPr>
                      <a:r>
                        <a:rPr lang="en-US" sz="2500" b="1">
                          <a:solidFill>
                            <a:schemeClr val="dk1"/>
                          </a:solidFill>
                          <a:latin typeface="Montserrat"/>
                          <a:ea typeface="Montserrat"/>
                          <a:cs typeface="Montserrat"/>
                          <a:sym typeface="Montserrat"/>
                        </a:rPr>
                        <a:t>Instructions : </a:t>
                      </a:r>
                      <a:r>
                        <a:rPr lang="en-US" sz="2500">
                          <a:solidFill>
                            <a:schemeClr val="dk1"/>
                          </a:solidFill>
                          <a:latin typeface="Montserrat"/>
                          <a:ea typeface="Montserrat"/>
                          <a:cs typeface="Montserrat"/>
                          <a:sym typeface="Montserrat"/>
                        </a:rPr>
                        <a:t>c'est maintenant l'occasion pour le Cercle de réfléchir et de partager ses apprentissages, sa gratitude et ses célébrations dans le cadre du programme DEAPCM.</a:t>
                      </a:r>
                      <a:endParaRPr sz="25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US" sz="2500">
                          <a:solidFill>
                            <a:schemeClr val="dk1"/>
                          </a:solidFill>
                          <a:latin typeface="Montserrat"/>
                          <a:ea typeface="Montserrat"/>
                          <a:cs typeface="Montserrat"/>
                          <a:sym typeface="Montserrat"/>
                        </a:rPr>
                        <a:t>Commencez par réfléchir individuellement aux questions ci-dessous, puis partagez en groupe.</a:t>
                      </a:r>
                      <a:endParaRPr sz="25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US" sz="2500">
                          <a:solidFill>
                            <a:schemeClr val="dk1"/>
                          </a:solidFill>
                          <a:latin typeface="Montserrat"/>
                          <a:ea typeface="Montserrat"/>
                          <a:cs typeface="Montserrat"/>
                          <a:sym typeface="Montserrat"/>
                        </a:rPr>
                        <a:t>(5 minutes de réflexion individuelle, puis 2 minutes de partage par membre)</a:t>
                      </a:r>
                      <a:endParaRPr sz="2500">
                        <a:solidFill>
                          <a:schemeClr val="dk1"/>
                        </a:solidFill>
                        <a:latin typeface="Montserrat"/>
                        <a:ea typeface="Montserrat"/>
                        <a:cs typeface="Montserrat"/>
                        <a:sym typeface="Montserrat"/>
                      </a:endParaRPr>
                    </a:p>
                    <a:p>
                      <a:pPr marL="457200" lvl="0" indent="-387350" algn="l" rtl="0">
                        <a:lnSpc>
                          <a:spcPct val="115000"/>
                        </a:lnSpc>
                        <a:spcBef>
                          <a:spcPts val="120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Quelles sont les principales leçons que vous avez tirées du programme?</a:t>
                      </a:r>
                      <a:endParaRPr sz="2500">
                        <a:solidFill>
                          <a:schemeClr val="dk1"/>
                        </a:solidFill>
                        <a:latin typeface="Montserrat"/>
                        <a:ea typeface="Montserrat"/>
                        <a:cs typeface="Montserrat"/>
                        <a:sym typeface="Montserrat"/>
                      </a:endParaRPr>
                    </a:p>
                    <a:p>
                      <a:pPr marL="457200" lvl="0" indent="-387350" algn="l" rtl="0">
                        <a:lnSpc>
                          <a:spcPct val="115000"/>
                        </a:lnSpc>
                        <a:spcBef>
                          <a:spcPts val="100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Quelle est une chose que vous avez accomplie dans le cadre de ce programme dont vous êtes fière?</a:t>
                      </a:r>
                      <a:endParaRPr sz="2500">
                        <a:solidFill>
                          <a:schemeClr val="dk1"/>
                        </a:solidFill>
                        <a:latin typeface="Montserrat"/>
                        <a:ea typeface="Montserrat"/>
                        <a:cs typeface="Montserrat"/>
                        <a:sym typeface="Montserrat"/>
                      </a:endParaRPr>
                    </a:p>
                    <a:p>
                      <a:pPr marL="457200" lvl="0" indent="-387350" algn="l" rtl="0">
                        <a:lnSpc>
                          <a:spcPct val="115000"/>
                        </a:lnSpc>
                        <a:spcBef>
                          <a:spcPts val="1000"/>
                        </a:spcBef>
                        <a:spcAft>
                          <a:spcPts val="0"/>
                        </a:spcAft>
                        <a:buClr>
                          <a:schemeClr val="dk1"/>
                        </a:buClr>
                        <a:buSzPts val="2500"/>
                        <a:buFont typeface="Montserrat"/>
                        <a:buChar char="●"/>
                      </a:pPr>
                      <a:r>
                        <a:rPr lang="en-US" sz="2500">
                          <a:solidFill>
                            <a:schemeClr val="dk1"/>
                          </a:solidFill>
                          <a:latin typeface="Montserrat"/>
                          <a:ea typeface="Montserrat"/>
                          <a:cs typeface="Montserrat"/>
                          <a:sym typeface="Montserrat"/>
                        </a:rPr>
                        <a:t>Quelle est une chose dont vous êtes reconnaissant à la suite de cette expérience? Comment devrions-nous célébrer collectivement notre réussite?</a:t>
                      </a:r>
                      <a:endParaRPr sz="2500" b="1">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g2d531adf4b9_3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18" name="Google Shape;418;g2d531adf4b9_3_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419" name="Google Shape;419;g2d531adf4b9_3_0"/>
          <p:cNvSpPr txBox="1"/>
          <p:nvPr/>
        </p:nvSpPr>
        <p:spPr>
          <a:xfrm>
            <a:off x="421587" y="1520034"/>
            <a:ext cx="12213600" cy="160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a:latin typeface="Montserrat"/>
                <a:ea typeface="Montserrat"/>
                <a:cs typeface="Montserrat"/>
                <a:sym typeface="Montserrat"/>
              </a:rPr>
              <a:t>4</a:t>
            </a:r>
            <a:r>
              <a:rPr lang="en-US" sz="3156" b="1" i="0" u="none" strike="noStrike" cap="none">
                <a:solidFill>
                  <a:srgbClr val="000000"/>
                </a:solidFill>
                <a:latin typeface="Montserrat"/>
                <a:ea typeface="Montserrat"/>
                <a:cs typeface="Montserrat"/>
                <a:sym typeface="Montserrat"/>
              </a:rPr>
              <a:t>. </a:t>
            </a:r>
            <a:r>
              <a:rPr lang="en-US" sz="3150" b="1">
                <a:solidFill>
                  <a:schemeClr val="dk1"/>
                </a:solidFill>
                <a:latin typeface="Montserrat"/>
                <a:ea typeface="Montserrat"/>
                <a:cs typeface="Montserrat"/>
                <a:sym typeface="Montserrat"/>
              </a:rPr>
              <a:t>Action concrète : S'appliquer, s'engager à progresser et inspirer les autres</a:t>
            </a:r>
            <a:endParaRPr sz="31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(10 minutes)</a:t>
            </a:r>
            <a:endParaRPr sz="1400" b="0" i="0" u="none" strike="noStrike" cap="none">
              <a:solidFill>
                <a:srgbClr val="000000"/>
              </a:solidFill>
              <a:latin typeface="Arial"/>
              <a:ea typeface="Arial"/>
              <a:cs typeface="Arial"/>
              <a:sym typeface="Arial"/>
            </a:endParaRPr>
          </a:p>
        </p:txBody>
      </p:sp>
      <p:sp>
        <p:nvSpPr>
          <p:cNvPr id="420" name="Google Shape;420;g2d531adf4b9_3_0"/>
          <p:cNvSpPr/>
          <p:nvPr/>
        </p:nvSpPr>
        <p:spPr>
          <a:xfrm>
            <a:off x="3074692" y="261100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5">
              <a:alphaModFix/>
            </a:blip>
            <a:stretch>
              <a:fillRect/>
            </a:stretch>
          </a:blipFill>
          <a:ln>
            <a:noFill/>
          </a:ln>
        </p:spPr>
        <p:txBody>
          <a:bodyPr/>
          <a:lstStyle/>
          <a:p>
            <a:endParaRPr lang="en-US"/>
          </a:p>
        </p:txBody>
      </p:sp>
      <p:graphicFrame>
        <p:nvGraphicFramePr>
          <p:cNvPr id="421" name="Google Shape;421;g2d531adf4b9_3_0"/>
          <p:cNvGraphicFramePr/>
          <p:nvPr/>
        </p:nvGraphicFramePr>
        <p:xfrm>
          <a:off x="421575" y="3552675"/>
          <a:ext cx="3000000" cy="3000000"/>
        </p:xfrm>
        <a:graphic>
          <a:graphicData uri="http://schemas.openxmlformats.org/drawingml/2006/table">
            <a:tbl>
              <a:tblPr>
                <a:noFill/>
                <a:tableStyleId>{7541E548-1F58-4101-9972-DD6360FB2241}</a:tableStyleId>
              </a:tblPr>
              <a:tblGrid>
                <a:gridCol w="16383000">
                  <a:extLst>
                    <a:ext uri="{9D8B030D-6E8A-4147-A177-3AD203B41FA5}">
                      <a16:colId xmlns:a16="http://schemas.microsoft.com/office/drawing/2014/main" val="20000"/>
                    </a:ext>
                  </a:extLst>
                </a:gridCol>
              </a:tblGrid>
              <a:tr h="381000">
                <a:tc>
                  <a:txBody>
                    <a:bodyPr/>
                    <a:lstStyle/>
                    <a:p>
                      <a:pPr marL="0" marR="208280" lvl="0" indent="0" algn="l" rtl="0">
                        <a:lnSpc>
                          <a:spcPct val="115000"/>
                        </a:lnSpc>
                        <a:spcBef>
                          <a:spcPts val="0"/>
                        </a:spcBef>
                        <a:spcAft>
                          <a:spcPts val="0"/>
                        </a:spcAft>
                        <a:buClr>
                          <a:schemeClr val="dk1"/>
                        </a:buClr>
                        <a:buSzPts val="1100"/>
                        <a:buFont typeface="Arial"/>
                        <a:buNone/>
                      </a:pPr>
                      <a:r>
                        <a:rPr lang="en-US" sz="2150" b="1">
                          <a:solidFill>
                            <a:schemeClr val="dk1"/>
                          </a:solidFill>
                          <a:latin typeface="Montserrat"/>
                          <a:ea typeface="Montserrat"/>
                          <a:cs typeface="Montserrat"/>
                          <a:sym typeface="Montserrat"/>
                        </a:rPr>
                        <a:t>Instructions :</a:t>
                      </a:r>
                      <a:r>
                        <a:rPr lang="en-US" sz="2150">
                          <a:solidFill>
                            <a:schemeClr val="dk1"/>
                          </a:solidFill>
                          <a:latin typeface="Montserrat"/>
                          <a:ea typeface="Montserrat"/>
                          <a:cs typeface="Montserrat"/>
                          <a:sym typeface="Montserrat"/>
                        </a:rPr>
                        <a:t> Chaque membre déclare une « action concrète » que vous avez l'intention </a:t>
                      </a:r>
                      <a:endParaRPr sz="215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150">
                          <a:solidFill>
                            <a:schemeClr val="dk1"/>
                          </a:solidFill>
                          <a:latin typeface="Montserrat"/>
                          <a:ea typeface="Montserrat"/>
                          <a:cs typeface="Montserrat"/>
                          <a:sym typeface="Montserrat"/>
                        </a:rPr>
                        <a:t>d'entreprendre cette semaine. (1 minute par membre)</a:t>
                      </a:r>
                      <a:endParaRPr sz="2150" u="none" strike="noStrike" cap="none"/>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22" name="Google Shape;422;g2d531adf4b9_3_0"/>
          <p:cNvSpPr/>
          <p:nvPr/>
        </p:nvSpPr>
        <p:spPr>
          <a:xfrm flipH="1">
            <a:off x="13504456" y="694865"/>
            <a:ext cx="4516107" cy="4516088"/>
          </a:xfrm>
          <a:custGeom>
            <a:avLst/>
            <a:gdLst/>
            <a:ahLst/>
            <a:cxnLst/>
            <a:rect l="l" t="t" r="r" b="b"/>
            <a:pathLst>
              <a:path w="6350000" h="6349974" extrusionOk="0">
                <a:moveTo>
                  <a:pt x="0" y="3175025"/>
                </a:moveTo>
                <a:cubicBezTo>
                  <a:pt x="0" y="4928451"/>
                  <a:pt x="1421524" y="6349974"/>
                  <a:pt x="3175000" y="6349974"/>
                </a:cubicBezTo>
                <a:cubicBezTo>
                  <a:pt x="4928502" y="6349974"/>
                  <a:pt x="6350000" y="4928451"/>
                  <a:pt x="6350000" y="3175025"/>
                </a:cubicBezTo>
                <a:cubicBezTo>
                  <a:pt x="6350000" y="1421511"/>
                  <a:pt x="4928502" y="0"/>
                  <a:pt x="3175000" y="0"/>
                </a:cubicBezTo>
                <a:cubicBezTo>
                  <a:pt x="1421499" y="0"/>
                  <a:pt x="0" y="1421511"/>
                  <a:pt x="0" y="3175025"/>
                </a:cubicBezTo>
                <a:close/>
              </a:path>
            </a:pathLst>
          </a:custGeom>
          <a:blipFill rotWithShape="1">
            <a:blip r:embed="rId6">
              <a:alphaModFix/>
            </a:blip>
            <a:stretch>
              <a:fillRect l="-24726" t="-9987" r="-120089" b="-2926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g3119b532163_3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181" name="Google Shape;181;g3119b532163_3_0"/>
          <p:cNvSpPr txBox="1"/>
          <p:nvPr/>
        </p:nvSpPr>
        <p:spPr>
          <a:xfrm>
            <a:off x="3977700" y="1947850"/>
            <a:ext cx="13727700" cy="75153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 Merci » ne suffit pas à décrire à quel point nous sommes heureuses que vous ayez pris l'engagement de vous joindre à la 4e édition de Diriger en élevant les autres : Programme des cercles de mentorat, organisé par le Bureau de la diversité et de l'inclusion, Groupe des matériels, Défense nationale et ouvert à tous les membres de la fonction publique fédérale.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Ce qui a commencé comme une simple idée parvenant de nos consultations est devenue un réseau florissant qui répond au désir pour du réseautage significatif et pour de la croissance professionnelle.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b="1">
                <a:solidFill>
                  <a:schemeClr val="dk1"/>
                </a:solidFill>
                <a:latin typeface="Montserrat"/>
                <a:ea typeface="Montserrat"/>
                <a:cs typeface="Montserrat"/>
                <a:sym typeface="Montserrat"/>
              </a:rPr>
              <a:t>L'union fait la force</a:t>
            </a:r>
            <a:endParaRPr sz="2250" b="1">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Vous faites maintenant partie d'un réseau diversifié de plus de 1100 de leaders à l'esprit ouvert, répartis dans un Cercle : un petit groupe de confiance pour la réalisation des objectifs dans un espace sécuritaire. Ce Cercle facilitera l’apprentissage des expériences et des perspectives diverses des autres, élargissant ainsi vos connaissances et vos compétences tactiques.</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Le DEAPCM offre une occasion unique à chacun(e) de se sentir valorisé(e) et respecté(e) pour ses contributions. Les relations que vous établissez dans ce programme accéléreront les progrès et favoriseront la responsabilisation.</a:t>
            </a:r>
            <a:endParaRPr sz="2250">
              <a:solidFill>
                <a:schemeClr val="dk1"/>
              </a:solidFill>
              <a:latin typeface="Montserrat"/>
              <a:ea typeface="Montserrat"/>
              <a:cs typeface="Montserrat"/>
              <a:sym typeface="Montserrat"/>
            </a:endParaRPr>
          </a:p>
        </p:txBody>
      </p:sp>
      <p:sp>
        <p:nvSpPr>
          <p:cNvPr id="182" name="Google Shape;182;g3119b532163_3_0"/>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5" t="-2116" r="-35834" b="-69684"/>
            </a:stretch>
          </a:blipFill>
          <a:ln>
            <a:noFill/>
          </a:ln>
        </p:spPr>
        <p:txBody>
          <a:bodyPr/>
          <a:lstStyle/>
          <a:p>
            <a:endParaRPr lang="en-US"/>
          </a:p>
        </p:txBody>
      </p:sp>
      <p:sp>
        <p:nvSpPr>
          <p:cNvPr id="183" name="Google Shape;183;g3119b532163_3_0"/>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1" t="-22527" r="-51541" b="-126426"/>
            </a:stretch>
          </a:blipFill>
          <a:ln>
            <a:noFill/>
          </a:ln>
        </p:spPr>
        <p:txBody>
          <a:bodyPr/>
          <a:lstStyle/>
          <a:p>
            <a:endParaRPr lang="en-US"/>
          </a:p>
        </p:txBody>
      </p:sp>
      <p:sp>
        <p:nvSpPr>
          <p:cNvPr id="184" name="Google Shape;184;g3119b532163_3_0"/>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Nancy Tremblay</a:t>
            </a:r>
            <a:endParaRPr sz="600" b="0" i="0" u="none" strike="noStrike" cap="none">
              <a:solidFill>
                <a:srgbClr val="000000"/>
              </a:solidFill>
              <a:latin typeface="Arial"/>
              <a:ea typeface="Arial"/>
              <a:cs typeface="Arial"/>
              <a:sym typeface="Arial"/>
            </a:endParaRPr>
          </a:p>
        </p:txBody>
      </p:sp>
      <p:sp>
        <p:nvSpPr>
          <p:cNvPr id="185" name="Google Shape;185;g3119b532163_3_0"/>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Samantha Moonsammy</a:t>
            </a:r>
            <a:endParaRPr sz="1600" b="0" i="0" u="none" strike="noStrike" cap="none">
              <a:solidFill>
                <a:srgbClr val="000000"/>
              </a:solidFill>
              <a:latin typeface="Arial"/>
              <a:ea typeface="Arial"/>
              <a:cs typeface="Arial"/>
              <a:sym typeface="Arial"/>
            </a:endParaRPr>
          </a:p>
        </p:txBody>
      </p:sp>
      <p:sp>
        <p:nvSpPr>
          <p:cNvPr id="186" name="Google Shape;186;g3119b532163_3_0"/>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latin typeface="Montserrat"/>
                <a:ea typeface="Montserrat"/>
                <a:cs typeface="Montserrat"/>
                <a:sym typeface="Montserrat"/>
              </a:rPr>
              <a:t>Sous-ministre adjointe, Matériel, Défense nationale</a:t>
            </a:r>
            <a:endParaRPr sz="1200">
              <a:latin typeface="Montserrat"/>
              <a:ea typeface="Montserrat"/>
              <a:cs typeface="Montserrat"/>
              <a:sym typeface="Montserrat"/>
            </a:endParaRPr>
          </a:p>
        </p:txBody>
      </p:sp>
      <p:sp>
        <p:nvSpPr>
          <p:cNvPr id="187" name="Google Shape;187;g3119b532163_3_0"/>
          <p:cNvSpPr txBox="1"/>
          <p:nvPr/>
        </p:nvSpPr>
        <p:spPr>
          <a:xfrm>
            <a:off x="168975" y="9295425"/>
            <a:ext cx="35601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Chef de la section Diversité et Inclusion, </a:t>
            </a:r>
            <a:endParaRPr sz="1200">
              <a:solidFill>
                <a:schemeClr val="dk1"/>
              </a:solidFill>
              <a:latin typeface="Montserrat"/>
              <a:ea typeface="Montserrat"/>
              <a:cs typeface="Montserrat"/>
              <a:sym typeface="Montserrat"/>
            </a:endParaRPr>
          </a:p>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Matériel, </a:t>
            </a:r>
            <a:r>
              <a:rPr lang="en-US" sz="1200">
                <a:solidFill>
                  <a:schemeClr val="dk1"/>
                </a:solidFill>
                <a:latin typeface="Montserrat"/>
                <a:ea typeface="Montserrat"/>
                <a:cs typeface="Montserrat"/>
                <a:sym typeface="Montserra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Défense</a:t>
            </a:r>
            <a:r>
              <a:rPr lang="en-US" sz="1200">
                <a:solidFill>
                  <a:schemeClr val="dk1"/>
                </a:solidFill>
                <a:latin typeface="Montserrat"/>
                <a:ea typeface="Montserrat"/>
                <a:cs typeface="Montserrat"/>
                <a:sym typeface="Montserrat"/>
              </a:rPr>
              <a:t> nationale</a:t>
            </a:r>
            <a:endParaRPr sz="1200">
              <a:solidFill>
                <a:schemeClr val="dk1"/>
              </a:solidFill>
              <a:latin typeface="Montserrat"/>
              <a:ea typeface="Montserrat"/>
              <a:cs typeface="Montserrat"/>
              <a:sym typeface="Montserrat"/>
            </a:endParaRPr>
          </a:p>
        </p:txBody>
      </p:sp>
      <p:sp>
        <p:nvSpPr>
          <p:cNvPr id="188" name="Google Shape;188;g3119b532163_3_0"/>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5000"/>
              <a:buFont typeface="Arial"/>
              <a:buNone/>
            </a:pPr>
            <a:r>
              <a:rPr lang="en-US" sz="5000" b="1">
                <a:latin typeface="Montserrat"/>
                <a:ea typeface="Montserrat"/>
                <a:cs typeface="Montserrat"/>
                <a:sym typeface="Montserrat"/>
              </a:rPr>
              <a:t>Message des fondateurs</a:t>
            </a:r>
            <a:endParaRPr sz="1400" b="0" i="0" u="none" strike="noStrike" cap="none">
              <a:solidFill>
                <a:srgbClr val="000000"/>
              </a:solidFill>
              <a:latin typeface="Arial"/>
              <a:ea typeface="Arial"/>
              <a:cs typeface="Arial"/>
              <a:sym typeface="Arial"/>
            </a:endParaRPr>
          </a:p>
        </p:txBody>
      </p:sp>
      <p:pic>
        <p:nvPicPr>
          <p:cNvPr id="189" name="Google Shape;189;g3119b532163_3_0"/>
          <p:cNvPicPr preferRelativeResize="0"/>
          <p:nvPr/>
        </p:nvPicPr>
        <p:blipFill rotWithShape="1">
          <a:blip r:embed="rId6">
            <a:alphaModFix/>
          </a:blip>
          <a:srcRect/>
          <a:stretch/>
        </p:blipFill>
        <p:spPr>
          <a:xfrm>
            <a:off x="3423425" y="339925"/>
            <a:ext cx="1830401" cy="15259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9"/>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87" b="-53585"/>
            </a:stretch>
          </a:blipFill>
          <a:ln>
            <a:noFill/>
          </a:ln>
        </p:spPr>
        <p:txBody>
          <a:bodyPr/>
          <a:lstStyle/>
          <a:p>
            <a:endParaRPr lang="en-US"/>
          </a:p>
        </p:txBody>
      </p:sp>
      <p:graphicFrame>
        <p:nvGraphicFramePr>
          <p:cNvPr id="428" name="Google Shape;428;p19"/>
          <p:cNvGraphicFramePr/>
          <p:nvPr/>
        </p:nvGraphicFramePr>
        <p:xfrm>
          <a:off x="317753" y="1586726"/>
          <a:ext cx="3000000" cy="3000000"/>
        </p:xfrm>
        <a:graphic>
          <a:graphicData uri="http://schemas.openxmlformats.org/drawingml/2006/table">
            <a:tbl>
              <a:tblPr>
                <a:noFill/>
                <a:tableStyleId>{5352E260-918B-4FC0-9FFF-7E4824D792CF}</a:tableStyleId>
              </a:tblPr>
              <a:tblGrid>
                <a:gridCol w="1194700">
                  <a:extLst>
                    <a:ext uri="{9D8B030D-6E8A-4147-A177-3AD203B41FA5}">
                      <a16:colId xmlns:a16="http://schemas.microsoft.com/office/drawing/2014/main" val="20000"/>
                    </a:ext>
                  </a:extLst>
                </a:gridCol>
                <a:gridCol w="8474250">
                  <a:extLst>
                    <a:ext uri="{9D8B030D-6E8A-4147-A177-3AD203B41FA5}">
                      <a16:colId xmlns:a16="http://schemas.microsoft.com/office/drawing/2014/main" val="20001"/>
                    </a:ext>
                  </a:extLst>
                </a:gridCol>
                <a:gridCol w="8033700">
                  <a:extLst>
                    <a:ext uri="{9D8B030D-6E8A-4147-A177-3AD203B41FA5}">
                      <a16:colId xmlns:a16="http://schemas.microsoft.com/office/drawing/2014/main" val="20002"/>
                    </a:ext>
                  </a:extLst>
                </a:gridCol>
              </a:tblGrid>
              <a:tr h="844100">
                <a:tc gridSpan="2">
                  <a:txBody>
                    <a:bodyPr/>
                    <a:lstStyle/>
                    <a:p>
                      <a:pPr marL="0" marR="0" lvl="0" indent="0" algn="ctr" rtl="0">
                        <a:lnSpc>
                          <a:spcPct val="115000"/>
                        </a:lnSpc>
                        <a:spcBef>
                          <a:spcPts val="0"/>
                        </a:spcBef>
                        <a:spcAft>
                          <a:spcPts val="0"/>
                        </a:spcAft>
                        <a:buClr>
                          <a:srgbClr val="000000"/>
                        </a:buClr>
                        <a:buSzPts val="2799"/>
                        <a:buFont typeface="Arial"/>
                        <a:buNone/>
                      </a:pPr>
                      <a:r>
                        <a:rPr lang="en-US" sz="2799" b="1">
                          <a:latin typeface="Montserrat"/>
                          <a:ea typeface="Montserrat"/>
                          <a:cs typeface="Montserrat"/>
                          <a:sym typeface="Montserrat"/>
                        </a:rPr>
                        <a:t>Autocompassion et neuroplasticité</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2799"/>
                        <a:buFont typeface="Arial"/>
                        <a:buNone/>
                      </a:pPr>
                      <a:r>
                        <a:rPr lang="en-US" sz="2799" b="1">
                          <a:latin typeface="Montserrat"/>
                          <a:ea typeface="Montserrat"/>
                          <a:cs typeface="Montserrat"/>
                          <a:sym typeface="Montserrat"/>
                        </a:rPr>
                        <a:t>Action concrète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36675">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solidFill>
                            <a:srgbClr val="000000"/>
                          </a:solidFill>
                          <a:latin typeface="Montserrat"/>
                          <a:ea typeface="Montserrat"/>
                          <a:cs typeface="Montserrat"/>
                          <a:sym typeface="Montserrat"/>
                        </a:rPr>
                        <a:t>1</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900"/>
                        <a:buFont typeface="Arial"/>
                        <a:buNone/>
                      </a:pPr>
                      <a:r>
                        <a:rPr lang="en-US" sz="1900">
                          <a:latin typeface="Montserrat"/>
                          <a:ea typeface="Montserrat"/>
                          <a:cs typeface="Montserrat"/>
                          <a:sym typeface="Montserrat"/>
                        </a:rPr>
                        <a:t>Fixez une réunion de suivi dans un mois avec votre Cercle.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rowSpan="3">
                  <a:txBody>
                    <a:bodyPr/>
                    <a:lstStyle/>
                    <a:p>
                      <a:pPr marL="0" marR="0" lvl="0" indent="0" algn="l" rtl="0">
                        <a:lnSpc>
                          <a:spcPct val="115000"/>
                        </a:lnSpc>
                        <a:spcBef>
                          <a:spcPts val="0"/>
                        </a:spcBef>
                        <a:spcAft>
                          <a:spcPts val="0"/>
                        </a:spcAft>
                        <a:buClr>
                          <a:srgbClr val="000000"/>
                        </a:buClr>
                        <a:buSzPts val="1900"/>
                        <a:buFont typeface="Arial"/>
                        <a:buNone/>
                      </a:pPr>
                      <a:r>
                        <a:rPr lang="en-US" sz="1900">
                          <a:latin typeface="Montserrat"/>
                          <a:ea typeface="Montserrat"/>
                          <a:cs typeface="Montserrat"/>
                          <a:sym typeface="Montserrat"/>
                        </a:rPr>
                        <a:t>Consultez la Bibliothèque d'apprentissage pour trouver des idées intéressantes et de l'inspiration.</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75200">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solidFill>
                            <a:srgbClr val="000000"/>
                          </a:solidFill>
                          <a:latin typeface="Montserrat"/>
                          <a:ea typeface="Montserrat"/>
                          <a:cs typeface="Montserrat"/>
                          <a:sym typeface="Montserrat"/>
                        </a:rPr>
                        <a:t>2</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900"/>
                        <a:buFont typeface="Arial"/>
                        <a:buNone/>
                      </a:pPr>
                      <a:r>
                        <a:rPr lang="en-US" sz="1900">
                          <a:latin typeface="Montserrat"/>
                          <a:ea typeface="Montserrat"/>
                          <a:cs typeface="Montserrat"/>
                          <a:sym typeface="Montserrat"/>
                        </a:rPr>
                        <a:t>Partagez vos dernières réflexions et vos réalisations dans les évaluations finales de la DEAPCM.</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1227700">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solidFill>
                            <a:srgbClr val="000000"/>
                          </a:solidFill>
                          <a:latin typeface="Montserrat"/>
                          <a:ea typeface="Montserrat"/>
                          <a:cs typeface="Montserrat"/>
                          <a:sym typeface="Montserrat"/>
                        </a:rPr>
                        <a:t>3</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900"/>
                        <a:buFont typeface="Arial"/>
                        <a:buNone/>
                      </a:pPr>
                      <a:r>
                        <a:rPr lang="en-US" sz="1900">
                          <a:latin typeface="Montserrat"/>
                          <a:ea typeface="Montserrat"/>
                          <a:cs typeface="Montserrat"/>
                          <a:sym typeface="Montserrat"/>
                        </a:rPr>
                        <a:t>Continuez à mettre en œuvre les nouvelles activités du plan d'intention et les apprentissages du DEAPCM dans votre vie de tous les jours.</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891725">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solidFill>
                            <a:srgbClr val="000000"/>
                          </a:solidFill>
                          <a:latin typeface="Montserrat"/>
                          <a:ea typeface="Montserrat"/>
                          <a:cs typeface="Montserrat"/>
                          <a:sym typeface="Montserrat"/>
                        </a:rPr>
                        <a:t>4</a:t>
                      </a:r>
                      <a:endParaRPr sz="1500" b="1" u="none" strike="noStrike" cap="none">
                        <a:latin typeface="Montserrat"/>
                        <a:ea typeface="Montserrat"/>
                        <a:cs typeface="Montserrat"/>
                        <a:sym typeface="Montserrat"/>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a:latin typeface="Montserrat"/>
                          <a:ea typeface="Montserrat"/>
                          <a:cs typeface="Montserrat"/>
                          <a:sym typeface="Montserrat"/>
                        </a:rPr>
                        <a:t>Emmenez votre apprentissage au-delà du Cercle!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800"/>
                        <a:buFont typeface="Arial"/>
                        <a:buNone/>
                      </a:pPr>
                      <a:r>
                        <a:rPr lang="en-US" sz="1800">
                          <a:latin typeface="Montserrat"/>
                          <a:ea typeface="Montserrat"/>
                          <a:cs typeface="Montserrat"/>
                          <a:sym typeface="Montserrat"/>
                        </a:rPr>
                        <a:t>Explorez les ressources de la Bibliothèque d'apprentissage à la fin de ce guide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47450">
                <a:tc>
                  <a:txBody>
                    <a:bodyPr/>
                    <a:lstStyle/>
                    <a:p>
                      <a:pPr marL="0" marR="0" lvl="0" indent="0" algn="ctr" rtl="0">
                        <a:lnSpc>
                          <a:spcPct val="115000"/>
                        </a:lnSpc>
                        <a:spcBef>
                          <a:spcPts val="0"/>
                        </a:spcBef>
                        <a:spcAft>
                          <a:spcPts val="0"/>
                        </a:spcAft>
                        <a:buClr>
                          <a:srgbClr val="000000"/>
                        </a:buClr>
                        <a:buSzPts val="1500"/>
                        <a:buFont typeface="Arial"/>
                        <a:buNone/>
                      </a:pPr>
                      <a:r>
                        <a:rPr lang="en-US" sz="1500" b="1" u="none" strike="noStrike" cap="none">
                          <a:solidFill>
                            <a:srgbClr val="000000"/>
                          </a:solidFill>
                          <a:latin typeface="Montserrat"/>
                          <a:ea typeface="Montserrat"/>
                          <a:cs typeface="Montserrat"/>
                          <a:sym typeface="Montserrat"/>
                        </a:rPr>
                        <a:t>5</a:t>
                      </a:r>
                      <a:endParaRPr sz="1500" b="1" u="none" strike="noStrike" cap="none">
                        <a:latin typeface="Montserrat"/>
                        <a:ea typeface="Montserrat"/>
                        <a:cs typeface="Montserrat"/>
                        <a:sym typeface="Montserrat"/>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900"/>
                        <a:buFont typeface="Arial"/>
                        <a:buNone/>
                      </a:pPr>
                      <a:r>
                        <a:rPr lang="en-US" sz="1900" b="1">
                          <a:latin typeface="Montserrat"/>
                          <a:ea typeface="Montserrat"/>
                          <a:cs typeface="Montserrat"/>
                          <a:sym typeface="Montserrat"/>
                        </a:rPr>
                        <a:t>Écrivez votre engagement d'action concrète dans la cellule à gauche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g2d531adf4b9_5_0"/>
          <p:cNvPicPr preferRelativeResize="0"/>
          <p:nvPr/>
        </p:nvPicPr>
        <p:blipFill>
          <a:blip r:embed="rId3">
            <a:alphaModFix/>
          </a:blip>
          <a:stretch>
            <a:fillRect/>
          </a:stretch>
        </p:blipFill>
        <p:spPr>
          <a:xfrm>
            <a:off x="13526400" y="450100"/>
            <a:ext cx="4837800" cy="4572725"/>
          </a:xfrm>
          <a:prstGeom prst="rect">
            <a:avLst/>
          </a:prstGeom>
          <a:noFill/>
          <a:ln>
            <a:noFill/>
          </a:ln>
        </p:spPr>
      </p:pic>
      <p:pic>
        <p:nvPicPr>
          <p:cNvPr id="438" name="Google Shape;438;g2d531adf4b9_5_0"/>
          <p:cNvPicPr preferRelativeResize="0"/>
          <p:nvPr/>
        </p:nvPicPr>
        <p:blipFill rotWithShape="1">
          <a:blip r:embed="rId4">
            <a:alphaModFix/>
          </a:blip>
          <a:srcRect/>
          <a:stretch/>
        </p:blipFill>
        <p:spPr>
          <a:xfrm flipH="1">
            <a:off x="12295075" y="7416525"/>
            <a:ext cx="6069125" cy="2913175"/>
          </a:xfrm>
          <a:prstGeom prst="rect">
            <a:avLst/>
          </a:prstGeom>
          <a:noFill/>
          <a:ln>
            <a:noFill/>
          </a:ln>
        </p:spPr>
      </p:pic>
      <p:sp>
        <p:nvSpPr>
          <p:cNvPr id="439" name="Google Shape;439;g2d531adf4b9_5_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87" b="-53585"/>
            </a:stretch>
          </a:blipFill>
          <a:ln>
            <a:noFill/>
          </a:ln>
        </p:spPr>
        <p:txBody>
          <a:bodyPr/>
          <a:lstStyle/>
          <a:p>
            <a:endParaRPr lang="en-US"/>
          </a:p>
        </p:txBody>
      </p:sp>
      <p:sp>
        <p:nvSpPr>
          <p:cNvPr id="440" name="Google Shape;440;g2d531adf4b9_5_0"/>
          <p:cNvSpPr txBox="1"/>
          <p:nvPr/>
        </p:nvSpPr>
        <p:spPr>
          <a:xfrm>
            <a:off x="375275" y="1367625"/>
            <a:ext cx="146370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a:latin typeface="Montserrat"/>
                <a:ea typeface="Montserrat"/>
                <a:cs typeface="Montserrat"/>
                <a:sym typeface="Montserrat"/>
              </a:rPr>
              <a:t>5</a:t>
            </a:r>
            <a:r>
              <a:rPr lang="en-US" sz="3156" b="1" i="0" u="none" strike="noStrike" cap="none">
                <a:solidFill>
                  <a:srgbClr val="000000"/>
                </a:solidFill>
                <a:latin typeface="Montserrat"/>
                <a:ea typeface="Montserrat"/>
                <a:cs typeface="Montserrat"/>
                <a:sym typeface="Montserrat"/>
              </a:rPr>
              <a:t>. </a:t>
            </a:r>
            <a:r>
              <a:rPr lang="en-US" sz="3150" b="1">
                <a:solidFill>
                  <a:schemeClr val="dk1"/>
                </a:solidFill>
                <a:latin typeface="Montserrat"/>
                <a:ea typeface="Montserrat"/>
                <a:cs typeface="Montserrat"/>
                <a:sym typeface="Montserrat"/>
              </a:rPr>
              <a:t>Synthèse : Prochaines étapes et quelques mots de conclusion</a:t>
            </a:r>
            <a:endParaRPr sz="3150" b="0" i="0" u="none" strike="noStrike" cap="none">
              <a:solidFill>
                <a:srgbClr val="000000"/>
              </a:solidFill>
              <a:latin typeface="Arial"/>
              <a:ea typeface="Arial"/>
              <a:cs typeface="Arial"/>
              <a:sym typeface="Arial"/>
            </a:endParaRPr>
          </a:p>
          <a:p>
            <a:pPr marL="0" marR="0" lvl="0" indent="0" algn="l" rtl="0">
              <a:lnSpc>
                <a:spcPct val="140019"/>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(5 minutes)</a:t>
            </a:r>
            <a:endParaRPr sz="1400" b="0" i="0" u="none" strike="noStrike" cap="none">
              <a:solidFill>
                <a:srgbClr val="000000"/>
              </a:solidFill>
              <a:latin typeface="Arial"/>
              <a:ea typeface="Arial"/>
              <a:cs typeface="Arial"/>
              <a:sym typeface="Arial"/>
            </a:endParaRPr>
          </a:p>
        </p:txBody>
      </p:sp>
      <p:sp>
        <p:nvSpPr>
          <p:cNvPr id="441" name="Google Shape;441;g2d531adf4b9_5_0"/>
          <p:cNvSpPr/>
          <p:nvPr/>
        </p:nvSpPr>
        <p:spPr>
          <a:xfrm>
            <a:off x="2808247" y="19061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sp>
        <p:nvSpPr>
          <p:cNvPr id="442" name="Google Shape;442;g2d531adf4b9_5_0"/>
          <p:cNvSpPr txBox="1"/>
          <p:nvPr/>
        </p:nvSpPr>
        <p:spPr>
          <a:xfrm>
            <a:off x="375278" y="2881816"/>
            <a:ext cx="17537400" cy="37866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Clr>
                <a:schemeClr val="dk1"/>
              </a:buClr>
              <a:buSzPts val="1100"/>
              <a:buFont typeface="Arial"/>
              <a:buNone/>
            </a:pPr>
            <a:r>
              <a:rPr lang="en-US" sz="2350" b="1">
                <a:solidFill>
                  <a:schemeClr val="dk1"/>
                </a:solidFill>
                <a:latin typeface="Montserrat"/>
                <a:ea typeface="Montserrat"/>
                <a:cs typeface="Montserrat"/>
                <a:sym typeface="Montserrat"/>
              </a:rPr>
              <a:t>Résumé : </a:t>
            </a:r>
            <a:r>
              <a:rPr lang="en-US" sz="2350">
                <a:solidFill>
                  <a:schemeClr val="dk1"/>
                </a:solidFill>
                <a:latin typeface="Montserrat"/>
                <a:ea typeface="Montserrat"/>
                <a:cs typeface="Montserrat"/>
                <a:sym typeface="Montserrat"/>
              </a:rPr>
              <a:t>veuillez consulter ce guide de discussion pour aider votre réflexion sur </a:t>
            </a:r>
            <a:endParaRPr sz="235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350">
                <a:solidFill>
                  <a:schemeClr val="dk1"/>
                </a:solidFill>
                <a:latin typeface="Montserrat"/>
                <a:ea typeface="Montserrat"/>
                <a:cs typeface="Montserrat"/>
                <a:sym typeface="Montserrat"/>
              </a:rPr>
              <a:t>cette session de Cercle et à mettre en pratique votre « action concrète » pour naviguer </a:t>
            </a:r>
            <a:endParaRPr sz="235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350">
                <a:solidFill>
                  <a:schemeClr val="dk1"/>
                </a:solidFill>
                <a:latin typeface="Montserrat"/>
                <a:ea typeface="Montserrat"/>
                <a:cs typeface="Montserrat"/>
                <a:sym typeface="Montserrat"/>
              </a:rPr>
              <a:t>le changement.</a:t>
            </a:r>
            <a:endParaRPr sz="235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2000"/>
              </a:spcBef>
              <a:spcAft>
                <a:spcPts val="0"/>
              </a:spcAft>
              <a:buClr>
                <a:srgbClr val="000000"/>
              </a:buClr>
              <a:buSzPts val="2599"/>
              <a:buFont typeface="Arial"/>
              <a:buNone/>
            </a:pPr>
            <a:r>
              <a:rPr lang="en-US" sz="2350" b="1">
                <a:solidFill>
                  <a:schemeClr val="dk1"/>
                </a:solidFill>
                <a:latin typeface="Montserrat"/>
                <a:ea typeface="Montserrat"/>
                <a:cs typeface="Montserrat"/>
                <a:sym typeface="Montserrat"/>
              </a:rPr>
              <a:t>Formulaires écrits :</a:t>
            </a:r>
            <a:r>
              <a:rPr lang="en-US" sz="2350" b="0" i="0" u="none" strike="noStrike" cap="none">
                <a:solidFill>
                  <a:srgbClr val="000000"/>
                </a:solidFill>
                <a:latin typeface="Montserrat"/>
                <a:ea typeface="Montserrat"/>
                <a:cs typeface="Montserrat"/>
                <a:sym typeface="Montserrat"/>
              </a:rPr>
              <a:t> </a:t>
            </a:r>
            <a:r>
              <a:rPr lang="en-US" sz="2350">
                <a:latin typeface="Montserrat"/>
                <a:ea typeface="Montserrat"/>
                <a:cs typeface="Montserrat"/>
                <a:sym typeface="Montserrat"/>
              </a:rPr>
              <a:t>Veuillez nous faire part de vos commentaires en remplissant les </a:t>
            </a:r>
            <a:endParaRPr sz="235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599"/>
              <a:buFont typeface="Arial"/>
              <a:buNone/>
            </a:pPr>
            <a:r>
              <a:rPr lang="en-US" sz="2350">
                <a:latin typeface="Montserrat"/>
                <a:ea typeface="Montserrat"/>
                <a:cs typeface="Montserrat"/>
                <a:sym typeface="Montserrat"/>
              </a:rPr>
              <a:t>formulaires écrits bihebdomadaires. </a:t>
            </a:r>
            <a:endParaRPr sz="2350" b="0" i="0" u="none" strike="noStrike" cap="none">
              <a:solidFill>
                <a:srgbClr val="000000"/>
              </a:solidFill>
              <a:latin typeface="Arial"/>
              <a:ea typeface="Arial"/>
              <a:cs typeface="Arial"/>
              <a:sym typeface="Arial"/>
            </a:endParaRPr>
          </a:p>
          <a:p>
            <a:pPr marL="0" marR="0" lvl="0" indent="0" algn="l" rtl="0">
              <a:lnSpc>
                <a:spcPct val="115000"/>
              </a:lnSpc>
              <a:spcBef>
                <a:spcPts val="2000"/>
              </a:spcBef>
              <a:spcAft>
                <a:spcPts val="0"/>
              </a:spcAft>
              <a:buClr>
                <a:srgbClr val="000000"/>
              </a:buClr>
              <a:buSzPts val="2499"/>
              <a:buFont typeface="Arial"/>
              <a:buNone/>
            </a:pPr>
            <a:r>
              <a:rPr lang="en-US" sz="2350" b="1">
                <a:solidFill>
                  <a:schemeClr val="dk1"/>
                </a:solidFill>
                <a:latin typeface="Montserrat"/>
                <a:ea typeface="Montserrat"/>
                <a:cs typeface="Montserrat"/>
                <a:sym typeface="Montserrat"/>
              </a:rPr>
              <a:t>Salon DEAPCM : </a:t>
            </a:r>
            <a:r>
              <a:rPr lang="en-US" sz="2350">
                <a:solidFill>
                  <a:schemeClr val="dk1"/>
                </a:solidFill>
                <a:latin typeface="Montserrat"/>
                <a:ea typeface="Montserrat"/>
                <a:cs typeface="Montserrat"/>
                <a:sym typeface="Montserrat"/>
              </a:rPr>
              <a:t>Rejoignez le </a:t>
            </a:r>
            <a:r>
              <a:rPr lang="en-US" sz="2350" u="sng">
                <a:solidFill>
                  <a:schemeClr val="hlink"/>
                </a:solidFill>
                <a:latin typeface="Montserrat"/>
                <a:ea typeface="Montserrat"/>
                <a:cs typeface="Montserrat"/>
                <a:sym typeface="Montserrat"/>
                <a:hlinkClick r:id="rId7"/>
              </a:rPr>
              <a:t>Salon DEAPCM</a:t>
            </a:r>
            <a:r>
              <a:rPr lang="en-US" sz="2350">
                <a:solidFill>
                  <a:schemeClr val="dk1"/>
                </a:solidFill>
                <a:latin typeface="Montserrat"/>
                <a:ea typeface="Montserrat"/>
                <a:cs typeface="Montserrat"/>
                <a:sym typeface="Montserrat"/>
              </a:rPr>
              <a:t> ce vendredi si vous souhaitez vous connecter et vous engager davantage sur le thème du Cercle de cette semaine.</a:t>
            </a:r>
            <a:r>
              <a:rPr lang="en-US" sz="2350" b="0" i="0" u="none" strike="noStrike" cap="none">
                <a:solidFill>
                  <a:schemeClr val="dk1"/>
                </a:solidFill>
                <a:latin typeface="Montserrat"/>
                <a:ea typeface="Montserrat"/>
                <a:cs typeface="Montserrat"/>
                <a:sym typeface="Montserrat"/>
              </a:rPr>
              <a:t> </a:t>
            </a:r>
            <a:r>
              <a:rPr lang="en-US" sz="2350">
                <a:solidFill>
                  <a:schemeClr val="dk1"/>
                </a:solidFill>
                <a:latin typeface="Montserrat"/>
                <a:ea typeface="Montserrat"/>
                <a:cs typeface="Montserrat"/>
                <a:sym typeface="Montserrat"/>
              </a:rPr>
              <a:t>Cette session de 60 minutes est animée par l'équipe du programme au Bureau de la diversité et de l'inclusion (BDI) du Groupe des matériels, tous les vendredis.</a:t>
            </a:r>
            <a:endParaRPr sz="235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g2f2cce7995b_2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52" name="Google Shape;452;g2f2cce7995b_2_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8" b="-53579"/>
            </a:stretch>
          </a:blipFill>
          <a:ln>
            <a:noFill/>
          </a:ln>
        </p:spPr>
        <p:txBody>
          <a:bodyPr/>
          <a:lstStyle/>
          <a:p>
            <a:endParaRPr lang="en-US"/>
          </a:p>
        </p:txBody>
      </p:sp>
      <p:sp>
        <p:nvSpPr>
          <p:cNvPr id="453" name="Google Shape;453;g2f2cce7995b_2_0"/>
          <p:cNvSpPr txBox="1"/>
          <p:nvPr/>
        </p:nvSpPr>
        <p:spPr>
          <a:xfrm>
            <a:off x="2072731" y="7850554"/>
            <a:ext cx="13897800" cy="16779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US" sz="3000" b="1">
                <a:solidFill>
                  <a:schemeClr val="dk1"/>
                </a:solidFill>
                <a:latin typeface="Montserrat"/>
                <a:ea typeface="Montserrat"/>
                <a:cs typeface="Montserrat"/>
                <a:sym typeface="Montserrat"/>
              </a:rPr>
              <a:t>Merci à toutes et à tous pour votre participation dans les Cercles de mentorat!</a:t>
            </a:r>
            <a:endParaRPr sz="3000" b="1">
              <a:solidFill>
                <a:schemeClr val="dk1"/>
              </a:solidFill>
              <a:latin typeface="Montserrat"/>
              <a:ea typeface="Montserrat"/>
              <a:cs typeface="Montserrat"/>
              <a:sym typeface="Montserrat"/>
            </a:endParaRPr>
          </a:p>
          <a:p>
            <a:pPr marL="0" lvl="0" indent="0" algn="ctr" rtl="0">
              <a:lnSpc>
                <a:spcPct val="115000"/>
              </a:lnSpc>
              <a:spcBef>
                <a:spcPts val="1200"/>
              </a:spcBef>
              <a:spcAft>
                <a:spcPts val="1200"/>
              </a:spcAft>
              <a:buClr>
                <a:schemeClr val="dk1"/>
              </a:buClr>
              <a:buSzPts val="1100"/>
              <a:buFont typeface="Arial"/>
              <a:buNone/>
            </a:pPr>
            <a:r>
              <a:rPr lang="en-US" sz="3000" b="1">
                <a:solidFill>
                  <a:schemeClr val="dk1"/>
                </a:solidFill>
                <a:latin typeface="Montserrat"/>
                <a:ea typeface="Montserrat"/>
                <a:cs typeface="Montserrat"/>
                <a:sym typeface="Montserrat"/>
              </a:rPr>
              <a:t>Portez-vous bien et prenez soin de vous.</a:t>
            </a:r>
            <a:endParaRPr sz="3000" b="1">
              <a:latin typeface="Montserrat"/>
              <a:ea typeface="Montserrat"/>
              <a:cs typeface="Montserrat"/>
              <a:sym typeface="Montserrat"/>
            </a:endParaRPr>
          </a:p>
        </p:txBody>
      </p:sp>
      <p:sp>
        <p:nvSpPr>
          <p:cNvPr id="454" name="Google Shape;454;g2f2cce7995b_2_0"/>
          <p:cNvSpPr txBox="1"/>
          <p:nvPr/>
        </p:nvSpPr>
        <p:spPr>
          <a:xfrm>
            <a:off x="277650" y="1180025"/>
            <a:ext cx="16811700" cy="626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a:ea typeface="Montserrat"/>
                <a:cs typeface="Montserrat"/>
                <a:sym typeface="Montserrat"/>
              </a:rPr>
              <a:t>C'est la dernière semaine officielle de Diriger en élevant les autres : </a:t>
            </a:r>
            <a:endParaRPr sz="26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a:ea typeface="Montserrat"/>
                <a:cs typeface="Montserrat"/>
                <a:sym typeface="Montserrat"/>
              </a:rPr>
              <a:t>Programme de Cercles de mentorat. La participation de chacun et </a:t>
            </a:r>
            <a:endParaRPr sz="26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a:ea typeface="Montserrat"/>
                <a:cs typeface="Montserrat"/>
                <a:sym typeface="Montserrat"/>
              </a:rPr>
              <a:t>chacune à ce programme est apprécié et nous espérons que l'expérience a </a:t>
            </a:r>
            <a:endParaRPr sz="26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a:ea typeface="Montserrat"/>
                <a:cs typeface="Montserrat"/>
                <a:sym typeface="Montserrat"/>
              </a:rPr>
              <a:t>été positive et motivante.</a:t>
            </a:r>
            <a:endParaRPr sz="26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1100"/>
              <a:buFont typeface="Arial"/>
              <a:buNone/>
            </a:pPr>
            <a:r>
              <a:rPr lang="en-US" sz="2600">
                <a:solidFill>
                  <a:schemeClr val="dk1"/>
                </a:solidFill>
                <a:latin typeface="Montserrat"/>
                <a:ea typeface="Montserrat"/>
                <a:cs typeface="Montserrat"/>
                <a:sym typeface="Montserrat"/>
              </a:rPr>
              <a:t>Comme nous l'avons mentionné la semaine dernière, la conversation ne </a:t>
            </a:r>
            <a:endParaRPr sz="26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a:ea typeface="Montserrat"/>
                <a:cs typeface="Montserrat"/>
                <a:sym typeface="Montserrat"/>
              </a:rPr>
              <a:t>doit pas s'arrêter à la fin du programme officiel DEAPCM. L'équipe du </a:t>
            </a:r>
            <a:endParaRPr sz="26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a:ea typeface="Montserrat"/>
                <a:cs typeface="Montserrat"/>
                <a:sym typeface="Montserrat"/>
              </a:rPr>
              <a:t>Bureau de la diversité et de l'inclusion (BDI) souhaite que tous les membres </a:t>
            </a:r>
            <a:endParaRPr sz="26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a:ea typeface="Montserrat"/>
                <a:cs typeface="Montserrat"/>
                <a:sym typeface="Montserrat"/>
              </a:rPr>
              <a:t>du Cercle continuent à être inspirés par les connexions qu'ils ont formées </a:t>
            </a:r>
            <a:endParaRPr sz="26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Montserrat"/>
                <a:ea typeface="Montserrat"/>
                <a:cs typeface="Montserrat"/>
                <a:sym typeface="Montserrat"/>
              </a:rPr>
              <a:t>dans ce programme et qu'ils continuent à élargir leur réseaux, d'approfondir leurs connaissances et inspirer les autres.L'équipe BDI vous encourage à continuer à utiliser le réseau du programme DEAPCM. L'équipe BDI publiera quelques sujets et ressources pour des éventuelles discussions futures sur la</a:t>
            </a:r>
            <a:r>
              <a:rPr lang="en-US" sz="260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 </a:t>
            </a:r>
            <a:r>
              <a:rPr lang="en-US" sz="2600" u="sng">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page Wiki du DEAPCM,</a:t>
            </a:r>
            <a:r>
              <a:rPr lang="en-US" sz="2600">
                <a:solidFill>
                  <a:schemeClr val="dk1"/>
                </a:solidFill>
                <a:latin typeface="Montserrat"/>
                <a:ea typeface="Montserrat"/>
                <a:cs typeface="Montserrat"/>
                <a:sym typeface="Montserrat"/>
              </a:rPr>
              <a:t> mais n'hésitez pas à rechercher vous-mêmes des sujets en fonction des intérêts des membres de vos Cercles.</a:t>
            </a:r>
            <a:endParaRPr sz="2600">
              <a:solidFill>
                <a:schemeClr val="dk1"/>
              </a:solidFill>
              <a:latin typeface="Montserrat"/>
              <a:ea typeface="Montserrat"/>
              <a:cs typeface="Montserrat"/>
              <a:sym typeface="Montserrat"/>
            </a:endParaRPr>
          </a:p>
        </p:txBody>
      </p:sp>
      <p:pic>
        <p:nvPicPr>
          <p:cNvPr id="455" name="Google Shape;455;g2f2cce7995b_2_0"/>
          <p:cNvPicPr preferRelativeResize="0"/>
          <p:nvPr/>
        </p:nvPicPr>
        <p:blipFill>
          <a:blip r:embed="rId6">
            <a:alphaModFix/>
          </a:blip>
          <a:stretch>
            <a:fillRect/>
          </a:stretch>
        </p:blipFill>
        <p:spPr>
          <a:xfrm>
            <a:off x="13526400" y="450100"/>
            <a:ext cx="4837800" cy="4572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1"/>
          <p:cNvSpPr txBox="1"/>
          <p:nvPr/>
        </p:nvSpPr>
        <p:spPr>
          <a:xfrm>
            <a:off x="2123398" y="1258432"/>
            <a:ext cx="15533700" cy="6927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500" b="1">
                <a:solidFill>
                  <a:schemeClr val="dk1"/>
                </a:solidFill>
                <a:latin typeface="Montserrat"/>
                <a:ea typeface="Montserrat"/>
                <a:cs typeface="Montserrat"/>
                <a:sym typeface="Montserrat"/>
              </a:rPr>
              <a:t>Liste de tâches à faire prochainement et à l’avenir</a:t>
            </a:r>
            <a:endParaRPr sz="4500" i="0" u="none" strike="noStrike" cap="none">
              <a:solidFill>
                <a:srgbClr val="000000"/>
              </a:solidFill>
              <a:latin typeface="Montserrat"/>
              <a:ea typeface="Montserrat"/>
              <a:cs typeface="Montserrat"/>
              <a:sym typeface="Montserrat"/>
            </a:endParaRPr>
          </a:p>
        </p:txBody>
      </p:sp>
      <p:grpSp>
        <p:nvGrpSpPr>
          <p:cNvPr id="461" name="Google Shape;461;p21"/>
          <p:cNvGrpSpPr/>
          <p:nvPr/>
        </p:nvGrpSpPr>
        <p:grpSpPr>
          <a:xfrm>
            <a:off x="1460483" y="2954592"/>
            <a:ext cx="426693" cy="696711"/>
            <a:chOff x="0" y="-47625"/>
            <a:chExt cx="75259" cy="122884"/>
          </a:xfrm>
        </p:grpSpPr>
        <p:sp>
          <p:nvSpPr>
            <p:cNvPr id="462" name="Google Shape;462;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63" name="Google Shape;463;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4" name="Google Shape;464;p21"/>
          <p:cNvGrpSpPr/>
          <p:nvPr/>
        </p:nvGrpSpPr>
        <p:grpSpPr>
          <a:xfrm>
            <a:off x="1460483" y="4636452"/>
            <a:ext cx="426696" cy="696715"/>
            <a:chOff x="0" y="-47625"/>
            <a:chExt cx="75259" cy="122884"/>
          </a:xfrm>
        </p:grpSpPr>
        <p:sp>
          <p:nvSpPr>
            <p:cNvPr id="465" name="Google Shape;465;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66" name="Google Shape;466;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7" name="Google Shape;467;p21"/>
          <p:cNvGrpSpPr/>
          <p:nvPr/>
        </p:nvGrpSpPr>
        <p:grpSpPr>
          <a:xfrm>
            <a:off x="1460483" y="6015645"/>
            <a:ext cx="426696" cy="696715"/>
            <a:chOff x="0" y="-47625"/>
            <a:chExt cx="75259" cy="122884"/>
          </a:xfrm>
        </p:grpSpPr>
        <p:sp>
          <p:nvSpPr>
            <p:cNvPr id="468" name="Google Shape;468;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69" name="Google Shape;469;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0" name="Google Shape;470;p21"/>
          <p:cNvGrpSpPr/>
          <p:nvPr/>
        </p:nvGrpSpPr>
        <p:grpSpPr>
          <a:xfrm>
            <a:off x="1460483" y="6931649"/>
            <a:ext cx="426696" cy="696715"/>
            <a:chOff x="0" y="-47625"/>
            <a:chExt cx="75259" cy="122884"/>
          </a:xfrm>
        </p:grpSpPr>
        <p:sp>
          <p:nvSpPr>
            <p:cNvPr id="471" name="Google Shape;471;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72" name="Google Shape;472;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3" name="Google Shape;473;p21"/>
          <p:cNvSpPr txBox="1"/>
          <p:nvPr/>
        </p:nvSpPr>
        <p:spPr>
          <a:xfrm>
            <a:off x="2301203" y="3186510"/>
            <a:ext cx="6794100" cy="1219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US" sz="2400">
                <a:solidFill>
                  <a:schemeClr val="dk1"/>
                </a:solidFill>
                <a:latin typeface="Montserrat"/>
                <a:ea typeface="Montserrat"/>
                <a:cs typeface="Montserrat"/>
                <a:sym typeface="Montserrat"/>
              </a:rPr>
              <a:t>Consultez</a:t>
            </a:r>
            <a:r>
              <a:rPr lang="en-US" sz="2400">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 </a:t>
            </a:r>
            <a:r>
              <a:rPr lang="en-US" sz="2400" u="sng">
                <a:solidFill>
                  <a:srgbClr val="004AAD"/>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la page Wiki de l’Aperçu du programme</a:t>
            </a:r>
            <a:r>
              <a:rPr lang="en-US" sz="2400" u="sng">
                <a:solidFill>
                  <a:srgbClr val="004AAD"/>
                </a:solidFill>
                <a:latin typeface="Montserrat"/>
                <a:ea typeface="Montserrat"/>
                <a:cs typeface="Montserrat"/>
                <a:sym typeface="Montserrat"/>
              </a:rPr>
              <a:t> </a:t>
            </a:r>
            <a:r>
              <a:rPr lang="en-US" sz="2400" u="sng">
                <a:solidFill>
                  <a:srgbClr val="004AAD"/>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DEAPCM</a:t>
            </a:r>
            <a:r>
              <a:rPr lang="en-US" sz="2400">
                <a:solidFill>
                  <a:schemeClr val="dk1"/>
                </a:solidFill>
                <a:latin typeface="Montserrat"/>
                <a:ea typeface="Montserrat"/>
                <a:cs typeface="Montserrat"/>
                <a:sym typeface="Montserrat"/>
              </a:rPr>
              <a:t> pour tous les liens de la liste de tâches</a:t>
            </a:r>
            <a:endParaRPr sz="2400">
              <a:latin typeface="Montserrat"/>
              <a:ea typeface="Montserrat"/>
              <a:cs typeface="Montserrat"/>
              <a:sym typeface="Montserrat"/>
            </a:endParaRPr>
          </a:p>
        </p:txBody>
      </p:sp>
      <p:sp>
        <p:nvSpPr>
          <p:cNvPr id="474" name="Google Shape;474;p21"/>
          <p:cNvSpPr txBox="1"/>
          <p:nvPr/>
        </p:nvSpPr>
        <p:spPr>
          <a:xfrm>
            <a:off x="2301203" y="4868372"/>
            <a:ext cx="6474600" cy="801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Remplissez les questions de réflexion (retrouver sur la prochaine page)</a:t>
            </a:r>
            <a:endParaRPr sz="1400" b="0" i="0" u="none" strike="noStrike" cap="none">
              <a:solidFill>
                <a:srgbClr val="000000"/>
              </a:solidFill>
              <a:latin typeface="Arial"/>
              <a:ea typeface="Arial"/>
              <a:cs typeface="Arial"/>
              <a:sym typeface="Arial"/>
            </a:endParaRPr>
          </a:p>
        </p:txBody>
      </p:sp>
      <p:sp>
        <p:nvSpPr>
          <p:cNvPr id="475" name="Google Shape;475;p21"/>
          <p:cNvSpPr txBox="1"/>
          <p:nvPr/>
        </p:nvSpPr>
        <p:spPr>
          <a:xfrm>
            <a:off x="2301203" y="6245169"/>
            <a:ext cx="6474600" cy="372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Faites votre Action concrète</a:t>
            </a:r>
            <a:endParaRPr sz="1400" b="0" i="0" u="none" strike="noStrike" cap="none">
              <a:solidFill>
                <a:srgbClr val="000000"/>
              </a:solidFill>
              <a:latin typeface="Arial"/>
              <a:ea typeface="Arial"/>
              <a:cs typeface="Arial"/>
              <a:sym typeface="Arial"/>
            </a:endParaRPr>
          </a:p>
        </p:txBody>
      </p:sp>
      <p:sp>
        <p:nvSpPr>
          <p:cNvPr id="476" name="Google Shape;476;p21"/>
          <p:cNvSpPr txBox="1"/>
          <p:nvPr/>
        </p:nvSpPr>
        <p:spPr>
          <a:xfrm>
            <a:off x="2301203" y="7193342"/>
            <a:ext cx="6474600" cy="372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Remplissez votre formulaire écrit</a:t>
            </a:r>
            <a:endParaRPr sz="1400" b="0" i="0" u="none" strike="noStrike" cap="none">
              <a:solidFill>
                <a:srgbClr val="000000"/>
              </a:solidFill>
              <a:latin typeface="Arial"/>
              <a:ea typeface="Arial"/>
              <a:cs typeface="Arial"/>
              <a:sym typeface="Arial"/>
            </a:endParaRPr>
          </a:p>
        </p:txBody>
      </p:sp>
      <p:sp>
        <p:nvSpPr>
          <p:cNvPr id="477" name="Google Shape;477;p21"/>
          <p:cNvSpPr txBox="1"/>
          <p:nvPr/>
        </p:nvSpPr>
        <p:spPr>
          <a:xfrm>
            <a:off x="10216667" y="3260334"/>
            <a:ext cx="6474600" cy="369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420"/>
              <a:buFont typeface="Arial"/>
              <a:buNone/>
            </a:pPr>
            <a:r>
              <a:rPr lang="en-US" sz="2400">
                <a:solidFill>
                  <a:schemeClr val="dk1"/>
                </a:solidFill>
                <a:latin typeface="Montserrat"/>
                <a:ea typeface="Montserrat"/>
                <a:cs typeface="Montserrat"/>
                <a:sym typeface="Montserrat"/>
              </a:rPr>
              <a:t>Rejoignez</a:t>
            </a:r>
            <a:r>
              <a:rPr lang="en-US" sz="24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 </a:t>
            </a:r>
            <a:r>
              <a:rPr lang="en-US" sz="2400" u="sng">
                <a:solidFill>
                  <a:srgbClr val="004AAD"/>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le groupe LinkedIn de DEAPCM</a:t>
            </a:r>
            <a:endParaRPr sz="2400" i="0" u="none" strike="noStrike" cap="none">
              <a:solidFill>
                <a:srgbClr val="000000"/>
              </a:solidFill>
              <a:latin typeface="Montserrat"/>
              <a:ea typeface="Montserrat"/>
              <a:cs typeface="Montserrat"/>
              <a:sym typeface="Montserrat"/>
            </a:endParaRPr>
          </a:p>
        </p:txBody>
      </p:sp>
      <p:sp>
        <p:nvSpPr>
          <p:cNvPr id="478" name="Google Shape;478;p21"/>
          <p:cNvSpPr txBox="1"/>
          <p:nvPr/>
        </p:nvSpPr>
        <p:spPr>
          <a:xfrm>
            <a:off x="10216667" y="4132307"/>
            <a:ext cx="6474600" cy="1644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420"/>
              <a:buFont typeface="Arial"/>
              <a:buNone/>
            </a:pPr>
            <a:r>
              <a:rPr lang="en-US" sz="2400">
                <a:solidFill>
                  <a:schemeClr val="dk1"/>
                </a:solidFill>
                <a:latin typeface="Montserrat"/>
                <a:ea typeface="Montserrat"/>
                <a:cs typeface="Montserrat"/>
                <a:sym typeface="Montserrat"/>
              </a:rPr>
              <a:t>Découvrez le contenu bonus « Au-delà du Cercle » à la fin de ce guide et le contenu de la</a:t>
            </a:r>
            <a:r>
              <a:rPr lang="en-US" sz="2400" u="sng">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 Bibliothèque d'apprentissage</a:t>
            </a:r>
            <a:r>
              <a:rPr lang="en-US" sz="2400">
                <a:solidFill>
                  <a:schemeClr val="dk1"/>
                </a:solidFill>
                <a:latin typeface="Montserrat"/>
                <a:ea typeface="Montserrat"/>
                <a:cs typeface="Montserrat"/>
                <a:sym typeface="Montserrat"/>
              </a:rPr>
              <a:t> du DEAPCM</a:t>
            </a:r>
            <a:endParaRPr sz="2400" i="0" u="none" strike="noStrike" cap="none">
              <a:solidFill>
                <a:srgbClr val="0000FF"/>
              </a:solidFill>
              <a:latin typeface="Montserrat"/>
              <a:ea typeface="Montserrat"/>
              <a:cs typeface="Montserrat"/>
              <a:sym typeface="Montserrat"/>
            </a:endParaRPr>
          </a:p>
        </p:txBody>
      </p:sp>
      <p:grpSp>
        <p:nvGrpSpPr>
          <p:cNvPr id="479" name="Google Shape;479;p21"/>
          <p:cNvGrpSpPr/>
          <p:nvPr/>
        </p:nvGrpSpPr>
        <p:grpSpPr>
          <a:xfrm>
            <a:off x="9509320" y="2954610"/>
            <a:ext cx="426696" cy="696715"/>
            <a:chOff x="0" y="-47625"/>
            <a:chExt cx="75259" cy="122884"/>
          </a:xfrm>
        </p:grpSpPr>
        <p:sp>
          <p:nvSpPr>
            <p:cNvPr id="480" name="Google Shape;480;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81" name="Google Shape;481;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82" name="Google Shape;482;p21"/>
          <p:cNvGrpSpPr/>
          <p:nvPr/>
        </p:nvGrpSpPr>
        <p:grpSpPr>
          <a:xfrm>
            <a:off x="9509320" y="3900387"/>
            <a:ext cx="426696" cy="696715"/>
            <a:chOff x="0" y="-47625"/>
            <a:chExt cx="75259" cy="122884"/>
          </a:xfrm>
        </p:grpSpPr>
        <p:sp>
          <p:nvSpPr>
            <p:cNvPr id="483" name="Google Shape;483;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84" name="Google Shape;484;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85" name="Google Shape;485;p21"/>
          <p:cNvGrpSpPr/>
          <p:nvPr/>
        </p:nvGrpSpPr>
        <p:grpSpPr>
          <a:xfrm>
            <a:off x="9509320" y="5955855"/>
            <a:ext cx="426696" cy="696715"/>
            <a:chOff x="0" y="-47625"/>
            <a:chExt cx="75259" cy="122884"/>
          </a:xfrm>
        </p:grpSpPr>
        <p:sp>
          <p:nvSpPr>
            <p:cNvPr id="486" name="Google Shape;486;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87" name="Google Shape;487;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88" name="Google Shape;488;p21"/>
          <p:cNvGrpSpPr/>
          <p:nvPr/>
        </p:nvGrpSpPr>
        <p:grpSpPr>
          <a:xfrm>
            <a:off x="6000983" y="8265858"/>
            <a:ext cx="426696" cy="696715"/>
            <a:chOff x="0" y="-47625"/>
            <a:chExt cx="75259" cy="122884"/>
          </a:xfrm>
        </p:grpSpPr>
        <p:sp>
          <p:nvSpPr>
            <p:cNvPr id="489" name="Google Shape;489;p21"/>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90" name="Google Shape;490;p21"/>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91" name="Google Shape;491;p21"/>
          <p:cNvSpPr txBox="1"/>
          <p:nvPr/>
        </p:nvSpPr>
        <p:spPr>
          <a:xfrm>
            <a:off x="10273840" y="6261579"/>
            <a:ext cx="6474600" cy="801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Prévoyez de vous (re)connecter avec votre Cercle</a:t>
            </a:r>
            <a:endParaRPr sz="1400" b="0" i="0" u="none" strike="noStrike" cap="none">
              <a:solidFill>
                <a:srgbClr val="000000"/>
              </a:solidFill>
              <a:latin typeface="Arial"/>
              <a:ea typeface="Arial"/>
              <a:cs typeface="Arial"/>
              <a:sym typeface="Arial"/>
            </a:endParaRPr>
          </a:p>
        </p:txBody>
      </p:sp>
      <p:sp>
        <p:nvSpPr>
          <p:cNvPr id="492" name="Google Shape;492;p21"/>
          <p:cNvSpPr txBox="1"/>
          <p:nvPr/>
        </p:nvSpPr>
        <p:spPr>
          <a:xfrm>
            <a:off x="5675877" y="8513163"/>
            <a:ext cx="6474600" cy="449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2920"/>
              <a:buFont typeface="Arial"/>
              <a:buNone/>
            </a:pPr>
            <a:r>
              <a:rPr lang="en-US" sz="2920" b="1">
                <a:latin typeface="Montserrat"/>
                <a:ea typeface="Montserrat"/>
                <a:cs typeface="Montserrat"/>
                <a:sym typeface="Montserrat"/>
              </a:rPr>
              <a:t>Faites le changement!</a:t>
            </a:r>
            <a:endParaRPr sz="1900" b="1" i="0" u="none" strike="noStrike" cap="none">
              <a:solidFill>
                <a:srgbClr val="000000"/>
              </a:solidFill>
              <a:latin typeface="Arial"/>
              <a:ea typeface="Arial"/>
              <a:cs typeface="Arial"/>
              <a:sym typeface="Arial"/>
            </a:endParaRPr>
          </a:p>
        </p:txBody>
      </p:sp>
      <p:pic>
        <p:nvPicPr>
          <p:cNvPr id="493" name="Google Shape;493;p21"/>
          <p:cNvPicPr preferRelativeResize="0"/>
          <p:nvPr/>
        </p:nvPicPr>
        <p:blipFill rotWithShape="1">
          <a:blip r:embed="rId6">
            <a:alphaModFix/>
          </a:blip>
          <a:srcRect/>
          <a:stretch/>
        </p:blipFill>
        <p:spPr>
          <a:xfrm>
            <a:off x="293000" y="841788"/>
            <a:ext cx="1830401" cy="1525966"/>
          </a:xfrm>
          <a:prstGeom prst="rect">
            <a:avLst/>
          </a:prstGeom>
          <a:noFill/>
          <a:ln>
            <a:noFill/>
          </a:ln>
        </p:spPr>
      </p:pic>
      <p:pic>
        <p:nvPicPr>
          <p:cNvPr id="494" name="Google Shape;494;p21"/>
          <p:cNvPicPr preferRelativeResize="0"/>
          <p:nvPr/>
        </p:nvPicPr>
        <p:blipFill rotWithShape="1">
          <a:blip r:embed="rId7">
            <a:alphaModFix/>
          </a:blip>
          <a:srcRect/>
          <a:stretch/>
        </p:blipFill>
        <p:spPr>
          <a:xfrm flipH="1">
            <a:off x="12295075" y="7416525"/>
            <a:ext cx="6069125" cy="2913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22"/>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00" name="Google Shape;500;p22"/>
          <p:cNvSpPr txBox="1"/>
          <p:nvPr/>
        </p:nvSpPr>
        <p:spPr>
          <a:xfrm>
            <a:off x="2199178" y="1229544"/>
            <a:ext cx="15533700" cy="6927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500" b="1">
                <a:solidFill>
                  <a:schemeClr val="dk1"/>
                </a:solidFill>
                <a:latin typeface="Montserrat"/>
                <a:ea typeface="Montserrat"/>
                <a:cs typeface="Montserrat"/>
                <a:sym typeface="Montserrat"/>
              </a:rPr>
              <a:t>Ressources du Bibliothèque d'apprentissage</a:t>
            </a:r>
            <a:endParaRPr sz="4500" i="0" u="none" strike="noStrike" cap="none">
              <a:solidFill>
                <a:srgbClr val="000000"/>
              </a:solidFill>
              <a:latin typeface="Montserrat"/>
              <a:ea typeface="Montserrat"/>
              <a:cs typeface="Montserrat"/>
              <a:sym typeface="Montserrat"/>
            </a:endParaRPr>
          </a:p>
        </p:txBody>
      </p:sp>
      <p:sp>
        <p:nvSpPr>
          <p:cNvPr id="501" name="Google Shape;501;p22"/>
          <p:cNvSpPr txBox="1"/>
          <p:nvPr/>
        </p:nvSpPr>
        <p:spPr>
          <a:xfrm>
            <a:off x="1413167" y="2550988"/>
            <a:ext cx="13731000" cy="5776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3000" b="1">
                <a:latin typeface="Montserrat"/>
                <a:ea typeface="Montserrat"/>
                <a:cs typeface="Montserrat"/>
                <a:sym typeface="Montserrat"/>
              </a:rPr>
              <a:t>Ressources du gouvernement du Canada</a:t>
            </a:r>
            <a:endParaRPr sz="3000" b="0" i="0" u="none" strike="noStrike" cap="none">
              <a:solidFill>
                <a:srgbClr val="000000"/>
              </a:solidFill>
              <a:latin typeface="Arial"/>
              <a:ea typeface="Arial"/>
              <a:cs typeface="Arial"/>
              <a:sym typeface="Arial"/>
            </a:endParaRPr>
          </a:p>
          <a:p>
            <a:pPr marL="457200" marR="0" lvl="0" indent="-412686" algn="l" rtl="0">
              <a:lnSpc>
                <a:spcPct val="115000"/>
              </a:lnSpc>
              <a:spcBef>
                <a:spcPts val="0"/>
              </a:spcBef>
              <a:spcAft>
                <a:spcPts val="0"/>
              </a:spcAft>
              <a:buClr>
                <a:schemeClr val="dk1"/>
              </a:buClr>
              <a:buSzPts val="2899"/>
              <a:buFont typeface="Montserrat"/>
              <a:buChar char="●"/>
            </a:pPr>
            <a:r>
              <a:rPr lang="en-US" sz="2899" b="0" i="0" u="none" strike="noStrike" cap="none">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Mindfulness: Finding Peace in a Changing Environment (CSPS Job Aid)</a:t>
            </a:r>
            <a:endParaRPr sz="2600" b="0" i="0" u="none" strike="noStrike" cap="none">
              <a:solidFill>
                <a:schemeClr val="dk1"/>
              </a:solidFill>
              <a:latin typeface="Arial"/>
              <a:ea typeface="Arial"/>
              <a:cs typeface="Arial"/>
              <a:sym typeface="Arial"/>
            </a:endParaRPr>
          </a:p>
          <a:p>
            <a:pPr marL="457200" marR="0" lvl="0" indent="-412686" algn="l" rtl="0">
              <a:lnSpc>
                <a:spcPct val="115000"/>
              </a:lnSpc>
              <a:spcBef>
                <a:spcPts val="0"/>
              </a:spcBef>
              <a:spcAft>
                <a:spcPts val="0"/>
              </a:spcAft>
              <a:buClr>
                <a:schemeClr val="dk1"/>
              </a:buClr>
              <a:buSzPts val="2899"/>
              <a:buFont typeface="Montserrat"/>
              <a:buChar char="●"/>
            </a:pPr>
            <a:r>
              <a:rPr lang="en-US" sz="2899" b="0" i="0" u="none" strike="noStrike" cap="none">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Unleashing Resiliency During Change (CSPS Course)</a:t>
            </a:r>
            <a:endParaRPr sz="2600" b="0" i="0" u="none" strike="noStrike" cap="none">
              <a:solidFill>
                <a:schemeClr val="dk1"/>
              </a:solidFill>
              <a:latin typeface="Arial"/>
              <a:ea typeface="Arial"/>
              <a:cs typeface="Arial"/>
              <a:sym typeface="Arial"/>
            </a:endParaRPr>
          </a:p>
          <a:p>
            <a:pPr marL="457200" marR="0" lvl="0" indent="-412686" algn="l" rtl="0">
              <a:lnSpc>
                <a:spcPct val="115000"/>
              </a:lnSpc>
              <a:spcBef>
                <a:spcPts val="0"/>
              </a:spcBef>
              <a:spcAft>
                <a:spcPts val="0"/>
              </a:spcAft>
              <a:buClr>
                <a:schemeClr val="dk1"/>
              </a:buClr>
              <a:buSzPts val="2899"/>
              <a:buFont typeface="Montserrat"/>
              <a:buChar char="●"/>
            </a:pPr>
            <a:r>
              <a:rPr lang="en-US" sz="2899" b="0" i="0" u="none" strike="noStrike" cap="none">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Engagement and Empowerment Begin with Us (CSPS Course)</a:t>
            </a:r>
            <a:endParaRPr sz="2600" b="0" i="0" u="none" strike="noStrike" cap="none">
              <a:solidFill>
                <a:schemeClr val="dk1"/>
              </a:solidFill>
              <a:latin typeface="Arial"/>
              <a:ea typeface="Arial"/>
              <a:cs typeface="Arial"/>
              <a:sym typeface="Arial"/>
            </a:endParaRPr>
          </a:p>
          <a:p>
            <a:pPr marL="457200" marR="0" lvl="0" indent="-412686" algn="l" rtl="0">
              <a:lnSpc>
                <a:spcPct val="115000"/>
              </a:lnSpc>
              <a:spcBef>
                <a:spcPts val="0"/>
              </a:spcBef>
              <a:spcAft>
                <a:spcPts val="0"/>
              </a:spcAft>
              <a:buClr>
                <a:schemeClr val="dk1"/>
              </a:buClr>
              <a:buSzPts val="2899"/>
              <a:buFont typeface="Montserrat"/>
              <a:buChar char="●"/>
            </a:pPr>
            <a:r>
              <a:rPr lang="en-US" sz="2899" b="0" i="0" u="none" strike="noStrike" cap="none">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Fostering a Human-Centered Workplace (CSPS Course)</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000"/>
              <a:buFont typeface="Arial"/>
              <a:buNone/>
            </a:pPr>
            <a:r>
              <a:rPr lang="en-US" sz="3000" b="1" i="0" u="none" strike="noStrike" cap="none">
                <a:solidFill>
                  <a:schemeClr val="dk1"/>
                </a:solidFill>
                <a:latin typeface="Montserrat"/>
                <a:ea typeface="Montserrat"/>
                <a:cs typeface="Montserrat"/>
                <a:sym typeface="Montserrat"/>
              </a:rPr>
              <a:t>Audio</a:t>
            </a:r>
            <a:endParaRPr sz="30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Self-Compassion Break</a:t>
            </a:r>
            <a:r>
              <a:rPr lang="en-US" sz="2800" b="0" i="0" u="none" strike="noStrike" cap="none">
                <a:solidFill>
                  <a:schemeClr val="dk1"/>
                </a:solidFill>
                <a:latin typeface="Montserrat"/>
                <a:ea typeface="Montserrat"/>
                <a:cs typeface="Montserrat"/>
                <a:sym typeface="Montserrat"/>
              </a:rPr>
              <a:t> (5 min) </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Greater Good Podcast</a:t>
            </a:r>
            <a:endParaRPr sz="28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Neuroplasticity Nerds on Apple Podcasts</a:t>
            </a:r>
            <a:r>
              <a:rPr lang="en-US" sz="2800" b="0" i="0" u="none" strike="noStrike" cap="none">
                <a:solidFill>
                  <a:schemeClr val="dk1"/>
                </a:solidFill>
                <a:latin typeface="Montserrat"/>
                <a:ea typeface="Montserrat"/>
                <a:cs typeface="Montserrat"/>
                <a:sym typeface="Montserrat"/>
              </a:rPr>
              <a:t> </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How to Focus to Change Your Brain - Huberman Lab</a:t>
            </a:r>
            <a:r>
              <a:rPr lang="en-US" sz="2800" b="0" i="0" u="none" strike="noStrike" cap="none">
                <a:solidFill>
                  <a:schemeClr val="dk1"/>
                </a:solidFill>
                <a:latin typeface="Montserrat"/>
                <a:ea typeface="Montserrat"/>
                <a:cs typeface="Montserrat"/>
                <a:sym typeface="Montserrat"/>
              </a:rPr>
              <a:t> </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Using Play to Rewire &amp; Improve Your Brain - Huberman Lab</a:t>
            </a:r>
            <a:endParaRPr sz="2800" b="0" i="0" u="none" strike="noStrike" cap="none">
              <a:solidFill>
                <a:schemeClr val="dk1"/>
              </a:solidFill>
              <a:latin typeface="Montserrat"/>
              <a:ea typeface="Montserrat"/>
              <a:cs typeface="Montserrat"/>
              <a:sym typeface="Montserrat"/>
            </a:endParaRPr>
          </a:p>
        </p:txBody>
      </p:sp>
      <p:pic>
        <p:nvPicPr>
          <p:cNvPr id="502" name="Google Shape;502;p22"/>
          <p:cNvPicPr preferRelativeResize="0"/>
          <p:nvPr/>
        </p:nvPicPr>
        <p:blipFill rotWithShape="1">
          <a:blip r:embed="rId13">
            <a:alphaModFix/>
          </a:blip>
          <a:srcRect/>
          <a:stretch/>
        </p:blipFill>
        <p:spPr>
          <a:xfrm>
            <a:off x="293000" y="841788"/>
            <a:ext cx="1830401" cy="1525966"/>
          </a:xfrm>
          <a:prstGeom prst="rect">
            <a:avLst/>
          </a:prstGeom>
          <a:noFill/>
          <a:ln>
            <a:noFill/>
          </a:ln>
        </p:spPr>
      </p:pic>
      <p:grpSp>
        <p:nvGrpSpPr>
          <p:cNvPr id="503" name="Google Shape;503;p22"/>
          <p:cNvGrpSpPr/>
          <p:nvPr/>
        </p:nvGrpSpPr>
        <p:grpSpPr>
          <a:xfrm>
            <a:off x="1413175" y="8909575"/>
            <a:ext cx="10058300" cy="952374"/>
            <a:chOff x="1413175" y="8909575"/>
            <a:chExt cx="10058300" cy="952374"/>
          </a:xfrm>
        </p:grpSpPr>
        <p:pic>
          <p:nvPicPr>
            <p:cNvPr id="504" name="Google Shape;504;p22" descr="Lightbulb" title="File:Noun Project lightbulb icon 1263005 cc.svg - Wikimedia Commons"/>
            <p:cNvPicPr preferRelativeResize="0"/>
            <p:nvPr/>
          </p:nvPicPr>
          <p:blipFill rotWithShape="1">
            <a:blip r:embed="rId14">
              <a:alphaModFix/>
            </a:blip>
            <a:srcRect/>
            <a:stretch/>
          </p:blipFill>
          <p:spPr>
            <a:xfrm>
              <a:off x="1413175" y="8909575"/>
              <a:ext cx="813800" cy="952374"/>
            </a:xfrm>
            <a:prstGeom prst="rect">
              <a:avLst/>
            </a:prstGeom>
            <a:noFill/>
            <a:ln>
              <a:noFill/>
            </a:ln>
          </p:spPr>
        </p:pic>
        <p:sp>
          <p:nvSpPr>
            <p:cNvPr id="505" name="Google Shape;505;p22"/>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solidFill>
                    <a:schemeClr val="dk1"/>
                  </a:solidFill>
                  <a:latin typeface="Montserrat"/>
                  <a:ea typeface="Montserrat"/>
                  <a:cs typeface="Montserrat"/>
                  <a:sym typeface="Montserrat"/>
                </a:rPr>
                <a:t>Ces ressources sont des liens cliquables !</a:t>
              </a:r>
              <a:endParaRPr sz="2200">
                <a:solidFill>
                  <a:schemeClr val="dk1"/>
                </a:solidFill>
                <a:latin typeface="Montserrat"/>
                <a:ea typeface="Montserrat"/>
                <a:cs typeface="Montserrat"/>
                <a:sym typeface="Montserrat"/>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g2f2cce7995b_4_36"/>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11" name="Google Shape;511;g2f2cce7995b_4_36"/>
          <p:cNvSpPr txBox="1"/>
          <p:nvPr/>
        </p:nvSpPr>
        <p:spPr>
          <a:xfrm>
            <a:off x="1413176" y="2551000"/>
            <a:ext cx="15533700" cy="7063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3000" b="1" i="0" u="none" strike="noStrike" cap="none">
                <a:solidFill>
                  <a:srgbClr val="000000"/>
                </a:solidFill>
                <a:latin typeface="Montserrat"/>
                <a:ea typeface="Montserrat"/>
                <a:cs typeface="Montserrat"/>
                <a:sym typeface="Montserrat"/>
              </a:rPr>
              <a:t>Articles</a:t>
            </a:r>
            <a:endParaRPr sz="3000" b="0" i="0" u="none" strike="noStrike" cap="none">
              <a:solidFill>
                <a:srgbClr val="000000"/>
              </a:solidFill>
              <a:latin typeface="Montserrat"/>
              <a:ea typeface="Montserrat"/>
              <a:cs typeface="Montserrat"/>
              <a:sym typeface="Montserrat"/>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The Five Myths of Self-Compassion</a:t>
            </a:r>
            <a:endParaRPr sz="2800" b="0" i="0" u="none" strike="noStrike" cap="none">
              <a:solidFill>
                <a:srgbClr val="000000"/>
              </a:solidFill>
              <a:latin typeface="Montserrat"/>
              <a:ea typeface="Montserrat"/>
              <a:cs typeface="Montserrat"/>
              <a:sym typeface="Montserrat"/>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Success Gets into Your Head—and Changes It</a:t>
            </a:r>
            <a:endParaRPr sz="2800" b="0" i="0" u="none" strike="noStrike" cap="none">
              <a:solidFill>
                <a:srgbClr val="000000"/>
              </a:solidFill>
              <a:latin typeface="Montserrat"/>
              <a:ea typeface="Montserrat"/>
              <a:cs typeface="Montserrat"/>
              <a:sym typeface="Montserrat"/>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The 4 Underlying Principles Of Changing Your Brain</a:t>
            </a:r>
            <a:endParaRPr sz="2800" b="0" i="0" u="none" strike="noStrike" cap="none">
              <a:solidFill>
                <a:srgbClr val="000000"/>
              </a:solidFill>
              <a:latin typeface="Montserrat"/>
              <a:ea typeface="Montserrat"/>
              <a:cs typeface="Montserrat"/>
              <a:sym typeface="Montserrat"/>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Pourquoi et comment renforcer la flexibilité de votre cerveau ?</a:t>
            </a:r>
            <a:endParaRPr sz="14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Want To Improve? Rewire Your Brain's Neural Pathways</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L'auto-compassion : Une des clés de la santé mentale</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How To Rewire Your Brain For Happiness</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An Easy Grounding Technique For Times When You Feel Totally Overwhelmed</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Peut-on apprendre la compassion?</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De la peur à la confiance: les neurosciences comme soubassements d’une pratique méditative basée sur la pleine conscience et l’autocompassion</a:t>
            </a:r>
            <a:endParaRPr sz="2800" b="0" i="0" u="none" strike="noStrike" cap="none">
              <a:solidFill>
                <a:schemeClr val="dk1"/>
              </a:solidFill>
              <a:latin typeface="Montserrat"/>
              <a:ea typeface="Montserrat"/>
              <a:cs typeface="Montserrat"/>
              <a:sym typeface="Montserrat"/>
            </a:endParaRPr>
          </a:p>
          <a:p>
            <a:pPr marL="457200" marR="0" lvl="0" indent="0" algn="l" rtl="0">
              <a:lnSpc>
                <a:spcPct val="115000"/>
              </a:lnSpc>
              <a:spcBef>
                <a:spcPts val="1200"/>
              </a:spcBef>
              <a:spcAft>
                <a:spcPts val="0"/>
              </a:spcAft>
              <a:buClr>
                <a:srgbClr val="000000"/>
              </a:buClr>
              <a:buSzPts val="2800"/>
              <a:buFont typeface="Arial"/>
              <a:buNone/>
            </a:pPr>
            <a:endParaRPr sz="28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chemeClr val="dk1"/>
              </a:solidFill>
              <a:latin typeface="Montserrat"/>
              <a:ea typeface="Montserrat"/>
              <a:cs typeface="Montserrat"/>
              <a:sym typeface="Montserrat"/>
            </a:endParaRPr>
          </a:p>
        </p:txBody>
      </p:sp>
      <p:pic>
        <p:nvPicPr>
          <p:cNvPr id="512" name="Google Shape;512;g2f2cce7995b_4_36"/>
          <p:cNvPicPr preferRelativeResize="0"/>
          <p:nvPr/>
        </p:nvPicPr>
        <p:blipFill rotWithShape="1">
          <a:blip r:embed="rId14">
            <a:alphaModFix/>
          </a:blip>
          <a:srcRect/>
          <a:stretch/>
        </p:blipFill>
        <p:spPr>
          <a:xfrm>
            <a:off x="293000" y="841788"/>
            <a:ext cx="1830401" cy="1525966"/>
          </a:xfrm>
          <a:prstGeom prst="rect">
            <a:avLst/>
          </a:prstGeom>
          <a:noFill/>
          <a:ln>
            <a:noFill/>
          </a:ln>
        </p:spPr>
      </p:pic>
      <p:grpSp>
        <p:nvGrpSpPr>
          <p:cNvPr id="513" name="Google Shape;513;g2f2cce7995b_4_36"/>
          <p:cNvGrpSpPr/>
          <p:nvPr/>
        </p:nvGrpSpPr>
        <p:grpSpPr>
          <a:xfrm>
            <a:off x="1413175" y="8909575"/>
            <a:ext cx="10058300" cy="952374"/>
            <a:chOff x="1413175" y="8909575"/>
            <a:chExt cx="10058300" cy="952374"/>
          </a:xfrm>
        </p:grpSpPr>
        <p:pic>
          <p:nvPicPr>
            <p:cNvPr id="514" name="Google Shape;514;g2f2cce7995b_4_36" descr="Lightbulb" title="File:Noun Project lightbulb icon 1263005 cc.svg - Wikimedia Commons"/>
            <p:cNvPicPr preferRelativeResize="0"/>
            <p:nvPr/>
          </p:nvPicPr>
          <p:blipFill rotWithShape="1">
            <a:blip r:embed="rId15">
              <a:alphaModFix/>
            </a:blip>
            <a:srcRect/>
            <a:stretch/>
          </p:blipFill>
          <p:spPr>
            <a:xfrm>
              <a:off x="1413175" y="8909575"/>
              <a:ext cx="813800" cy="952374"/>
            </a:xfrm>
            <a:prstGeom prst="rect">
              <a:avLst/>
            </a:prstGeom>
            <a:noFill/>
            <a:ln>
              <a:noFill/>
            </a:ln>
          </p:spPr>
        </p:pic>
        <p:sp>
          <p:nvSpPr>
            <p:cNvPr id="515" name="Google Shape;515;g2f2cce7995b_4_36"/>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solidFill>
                    <a:schemeClr val="dk1"/>
                  </a:solidFill>
                  <a:latin typeface="Montserrat"/>
                  <a:ea typeface="Montserrat"/>
                  <a:cs typeface="Montserrat"/>
                  <a:sym typeface="Montserrat"/>
                </a:rPr>
                <a:t>Ces ressources sont des liens cliquables !</a:t>
              </a:r>
              <a:endParaRPr sz="2200">
                <a:solidFill>
                  <a:schemeClr val="dk1"/>
                </a:solidFill>
                <a:latin typeface="Montserrat"/>
                <a:ea typeface="Montserrat"/>
                <a:cs typeface="Montserrat"/>
                <a:sym typeface="Montserrat"/>
              </a:endParaRPr>
            </a:p>
          </p:txBody>
        </p:sp>
      </p:grpSp>
      <p:sp>
        <p:nvSpPr>
          <p:cNvPr id="516" name="Google Shape;516;g2f2cce7995b_4_36"/>
          <p:cNvSpPr txBox="1"/>
          <p:nvPr/>
        </p:nvSpPr>
        <p:spPr>
          <a:xfrm>
            <a:off x="2199178" y="1229544"/>
            <a:ext cx="15533700" cy="6927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500" b="1">
                <a:solidFill>
                  <a:schemeClr val="dk1"/>
                </a:solidFill>
                <a:latin typeface="Montserrat"/>
                <a:ea typeface="Montserrat"/>
                <a:cs typeface="Montserrat"/>
                <a:sym typeface="Montserrat"/>
              </a:rPr>
              <a:t>Ressources du Bibliothèque d'apprentissage</a:t>
            </a:r>
            <a:endParaRPr sz="450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g2f2cce7995b_4_47"/>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22" name="Google Shape;522;g2f2cce7995b_4_47"/>
          <p:cNvSpPr txBox="1"/>
          <p:nvPr/>
        </p:nvSpPr>
        <p:spPr>
          <a:xfrm>
            <a:off x="1206600" y="2449363"/>
            <a:ext cx="16996200" cy="6414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3000" b="1" i="0" u="none" strike="noStrike" cap="none">
                <a:solidFill>
                  <a:srgbClr val="000000"/>
                </a:solidFill>
                <a:latin typeface="Montserrat"/>
                <a:ea typeface="Montserrat"/>
                <a:cs typeface="Montserrat"/>
                <a:sym typeface="Montserrat"/>
              </a:rPr>
              <a:t>Vid</a:t>
            </a:r>
            <a:r>
              <a:rPr lang="en-US" sz="3000" b="1">
                <a:latin typeface="Montserrat"/>
                <a:ea typeface="Montserrat"/>
                <a:cs typeface="Montserrat"/>
                <a:sym typeface="Montserrat"/>
              </a:rPr>
              <a:t>é</a:t>
            </a:r>
            <a:r>
              <a:rPr lang="en-US" sz="3000" b="1" i="0" u="none" strike="noStrike" cap="none">
                <a:solidFill>
                  <a:srgbClr val="000000"/>
                </a:solidFill>
                <a:latin typeface="Montserrat"/>
                <a:ea typeface="Montserrat"/>
                <a:cs typeface="Montserrat"/>
                <a:sym typeface="Montserrat"/>
              </a:rPr>
              <a:t>os</a:t>
            </a:r>
            <a:endParaRPr sz="3000" b="0" i="0" u="none" strike="noStrike" cap="none">
              <a:solidFill>
                <a:srgbClr val="000000"/>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Emotional Odyssey: Unraveling the Mystery of Change and Navigating the Emotional Journey</a:t>
            </a:r>
            <a:r>
              <a:rPr lang="en-US" sz="2800" b="0" i="0" u="none" strike="noStrike" cap="none">
                <a:solidFill>
                  <a:schemeClr val="dk1"/>
                </a:solidFill>
                <a:latin typeface="Montserrat"/>
                <a:ea typeface="Montserrat"/>
                <a:cs typeface="Montserrat"/>
                <a:sym typeface="Montserrat"/>
              </a:rPr>
              <a:t> - 2023 LLMC Masterclass #5 (1h 20m)</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Intro to Neuroplasticity</a:t>
            </a:r>
            <a:r>
              <a:rPr lang="en-US" sz="2800" b="0" i="0" u="none" strike="noStrike" cap="none">
                <a:solidFill>
                  <a:schemeClr val="dk1"/>
                </a:solidFill>
                <a:latin typeface="Montserrat"/>
                <a:ea typeface="Montserrat"/>
                <a:cs typeface="Montserrat"/>
                <a:sym typeface="Montserrat"/>
              </a:rPr>
              <a:t> (2m 03s)</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Your body language may shape who you are</a:t>
            </a:r>
            <a:r>
              <a:rPr lang="en-US" sz="2800" b="0" i="0" u="none" strike="noStrike" cap="none">
                <a:solidFill>
                  <a:schemeClr val="dk1"/>
                </a:solidFill>
                <a:latin typeface="Montserrat"/>
                <a:ea typeface="Montserrat"/>
                <a:cs typeface="Montserrat"/>
                <a:sym typeface="Montserrat"/>
              </a:rPr>
              <a:t> (20m 45s)</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The Power of Habit</a:t>
            </a:r>
            <a:r>
              <a:rPr lang="en-US" sz="2800" b="0" i="0" u="none" strike="noStrike" cap="none">
                <a:solidFill>
                  <a:schemeClr val="dk1"/>
                </a:solidFill>
                <a:latin typeface="Montserrat"/>
                <a:ea typeface="Montserrat"/>
                <a:cs typeface="Montserrat"/>
                <a:sym typeface="Montserrat"/>
              </a:rPr>
              <a:t> (15m 58s)</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The Three Components of Self-Compassion</a:t>
            </a:r>
            <a:r>
              <a:rPr lang="en-US" sz="2800" b="0" i="0" u="none" strike="noStrike" cap="none">
                <a:solidFill>
                  <a:schemeClr val="dk1"/>
                </a:solidFill>
                <a:latin typeface="Montserrat"/>
                <a:ea typeface="Montserrat"/>
                <a:cs typeface="Montserrat"/>
                <a:sym typeface="Montserrat"/>
              </a:rPr>
              <a:t> (6m 18s)</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Neuroplasticity: Rick Hanson Explains How to Use Our Minds to Change Our Brains</a:t>
            </a:r>
            <a:r>
              <a:rPr lang="en-US" sz="2800" b="0" i="0" u="none" strike="noStrike" cap="none">
                <a:solidFill>
                  <a:schemeClr val="dk1"/>
                </a:solidFill>
                <a:latin typeface="Montserrat"/>
                <a:ea typeface="Montserrat"/>
                <a:cs typeface="Montserrat"/>
                <a:sym typeface="Montserrat"/>
              </a:rPr>
              <a:t> (7m 04s)</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The Ten Principles Of Neuroplasticity Rehab</a:t>
            </a:r>
            <a:r>
              <a:rPr lang="en-US" sz="2800" b="0" i="0" u="none" strike="noStrike" cap="none">
                <a:solidFill>
                  <a:schemeClr val="dk1"/>
                </a:solidFill>
                <a:latin typeface="Montserrat"/>
                <a:ea typeface="Montserrat"/>
                <a:cs typeface="Montserrat"/>
                <a:sym typeface="Montserrat"/>
              </a:rPr>
              <a:t> (9m 25s)</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Settle Down, Pay Attention, Say Thank You: A How-To</a:t>
            </a:r>
            <a:r>
              <a:rPr lang="en-US" sz="2800" b="0" i="0" u="none" strike="noStrike" cap="none">
                <a:solidFill>
                  <a:schemeClr val="dk1"/>
                </a:solidFill>
                <a:latin typeface="Montserrat"/>
                <a:ea typeface="Montserrat"/>
                <a:cs typeface="Montserrat"/>
                <a:sym typeface="Montserrat"/>
              </a:rPr>
              <a:t> (14m 43s)</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How to Defeat Negative Thinking</a:t>
            </a:r>
            <a:r>
              <a:rPr lang="en-US" sz="2800" b="0" i="0" u="none" strike="noStrike" cap="none">
                <a:solidFill>
                  <a:schemeClr val="dk1"/>
                </a:solidFill>
                <a:latin typeface="Montserrat"/>
                <a:ea typeface="Montserrat"/>
                <a:cs typeface="Montserrat"/>
                <a:sym typeface="Montserrat"/>
              </a:rPr>
              <a:t> (2m 22s)</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Changing Perspective</a:t>
            </a:r>
            <a:r>
              <a:rPr lang="en-US" sz="2800" b="0" i="0" u="none" strike="noStrike" cap="none">
                <a:solidFill>
                  <a:schemeClr val="dk1"/>
                </a:solidFill>
                <a:latin typeface="Montserrat"/>
                <a:ea typeface="Montserrat"/>
                <a:cs typeface="Montserrat"/>
                <a:sym typeface="Montserrat"/>
              </a:rPr>
              <a:t> (1m 11s)</a:t>
            </a:r>
            <a:endParaRPr sz="2800" b="0" i="0" u="none" strike="noStrike" cap="none">
              <a:solidFill>
                <a:schemeClr val="dk1"/>
              </a:solidFill>
              <a:latin typeface="Montserrat"/>
              <a:ea typeface="Montserrat"/>
              <a:cs typeface="Montserrat"/>
              <a:sym typeface="Montserrat"/>
            </a:endParaRPr>
          </a:p>
          <a:p>
            <a:pPr marL="457200" marR="0" lvl="0" indent="-406400" algn="l" rtl="0">
              <a:lnSpc>
                <a:spcPct val="115000"/>
              </a:lnSpc>
              <a:spcBef>
                <a:spcPts val="0"/>
              </a:spcBef>
              <a:spcAft>
                <a:spcPts val="0"/>
              </a:spcAft>
              <a:buClr>
                <a:schemeClr val="dk1"/>
              </a:buClr>
              <a:buSzPts val="2800"/>
              <a:buFont typeface="Montserrat"/>
              <a:buChar char="●"/>
            </a:pPr>
            <a:r>
              <a:rPr lang="en-US" sz="2800" b="0" i="0" u="none" strike="noStrike" cap="none">
                <a:solidFill>
                  <a:schemeClr val="dk1"/>
                </a:solidFill>
                <a:uFill>
                  <a:noFill/>
                </a:uFill>
                <a:latin typeface="Montserrat"/>
                <a:ea typeface="Montserrat"/>
                <a:cs typeface="Montserrat"/>
                <a:sym typeface="Montserrat"/>
                <a:hlinkClick r:id="rId14">
                  <a:extLst>
                    <a:ext uri="{A12FA001-AC4F-418D-AE19-62706E023703}">
                      <ahyp:hlinkClr xmlns:ahyp="http://schemas.microsoft.com/office/drawing/2018/hyperlinkcolor" val="tx"/>
                    </a:ext>
                  </a:extLst>
                </a:hlinkClick>
              </a:rPr>
              <a:t>Entraîner son esprit pour modeler son cerveau avec Matthieu Ricard</a:t>
            </a:r>
            <a:r>
              <a:rPr lang="en-US" sz="2800" b="0" i="0" u="none" strike="noStrike" cap="none">
                <a:solidFill>
                  <a:schemeClr val="dk1"/>
                </a:solidFill>
                <a:latin typeface="Montserrat"/>
                <a:ea typeface="Montserrat"/>
                <a:cs typeface="Montserrat"/>
                <a:sym typeface="Montserrat"/>
              </a:rPr>
              <a:t> (32m 16s)</a:t>
            </a:r>
            <a:endParaRPr sz="2800" b="0" i="0" u="none" strike="noStrike" cap="none">
              <a:solidFill>
                <a:schemeClr val="dk1"/>
              </a:solidFill>
              <a:latin typeface="Montserrat"/>
              <a:ea typeface="Montserrat"/>
              <a:cs typeface="Montserrat"/>
              <a:sym typeface="Montserrat"/>
            </a:endParaRPr>
          </a:p>
        </p:txBody>
      </p:sp>
      <p:pic>
        <p:nvPicPr>
          <p:cNvPr id="523" name="Google Shape;523;g2f2cce7995b_4_47"/>
          <p:cNvPicPr preferRelativeResize="0"/>
          <p:nvPr/>
        </p:nvPicPr>
        <p:blipFill rotWithShape="1">
          <a:blip r:embed="rId15">
            <a:alphaModFix/>
          </a:blip>
          <a:srcRect/>
          <a:stretch/>
        </p:blipFill>
        <p:spPr>
          <a:xfrm>
            <a:off x="293000" y="841788"/>
            <a:ext cx="1830401" cy="1525966"/>
          </a:xfrm>
          <a:prstGeom prst="rect">
            <a:avLst/>
          </a:prstGeom>
          <a:noFill/>
          <a:ln>
            <a:noFill/>
          </a:ln>
        </p:spPr>
      </p:pic>
      <p:grpSp>
        <p:nvGrpSpPr>
          <p:cNvPr id="524" name="Google Shape;524;g2f2cce7995b_4_47"/>
          <p:cNvGrpSpPr/>
          <p:nvPr/>
        </p:nvGrpSpPr>
        <p:grpSpPr>
          <a:xfrm>
            <a:off x="1413175" y="8909575"/>
            <a:ext cx="10058300" cy="952374"/>
            <a:chOff x="1413175" y="8909575"/>
            <a:chExt cx="10058300" cy="952374"/>
          </a:xfrm>
        </p:grpSpPr>
        <p:pic>
          <p:nvPicPr>
            <p:cNvPr id="525" name="Google Shape;525;g2f2cce7995b_4_47" descr="Lightbulb" title="File:Noun Project lightbulb icon 1263005 cc.svg - Wikimedia Commons"/>
            <p:cNvPicPr preferRelativeResize="0"/>
            <p:nvPr/>
          </p:nvPicPr>
          <p:blipFill rotWithShape="1">
            <a:blip r:embed="rId16">
              <a:alphaModFix/>
            </a:blip>
            <a:srcRect/>
            <a:stretch/>
          </p:blipFill>
          <p:spPr>
            <a:xfrm>
              <a:off x="1413175" y="8909575"/>
              <a:ext cx="813800" cy="952374"/>
            </a:xfrm>
            <a:prstGeom prst="rect">
              <a:avLst/>
            </a:prstGeom>
            <a:noFill/>
            <a:ln>
              <a:noFill/>
            </a:ln>
          </p:spPr>
        </p:pic>
        <p:sp>
          <p:nvSpPr>
            <p:cNvPr id="526" name="Google Shape;526;g2f2cce7995b_4_47"/>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solidFill>
                    <a:schemeClr val="dk1"/>
                  </a:solidFill>
                  <a:latin typeface="Montserrat"/>
                  <a:ea typeface="Montserrat"/>
                  <a:cs typeface="Montserrat"/>
                  <a:sym typeface="Montserrat"/>
                </a:rPr>
                <a:t>Ces ressources sont des liens cliquables !</a:t>
              </a:r>
              <a:endParaRPr sz="2200">
                <a:solidFill>
                  <a:schemeClr val="dk1"/>
                </a:solidFill>
                <a:latin typeface="Montserrat"/>
                <a:ea typeface="Montserrat"/>
                <a:cs typeface="Montserrat"/>
                <a:sym typeface="Montserrat"/>
              </a:endParaRPr>
            </a:p>
          </p:txBody>
        </p:sp>
      </p:grpSp>
      <p:sp>
        <p:nvSpPr>
          <p:cNvPr id="527" name="Google Shape;527;g2f2cce7995b_4_47"/>
          <p:cNvSpPr txBox="1"/>
          <p:nvPr/>
        </p:nvSpPr>
        <p:spPr>
          <a:xfrm>
            <a:off x="2199178" y="1229544"/>
            <a:ext cx="15533700" cy="6927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500" b="1">
                <a:solidFill>
                  <a:schemeClr val="dk1"/>
                </a:solidFill>
                <a:latin typeface="Montserrat"/>
                <a:ea typeface="Montserrat"/>
                <a:cs typeface="Montserrat"/>
                <a:sym typeface="Montserrat"/>
              </a:rPr>
              <a:t>Ressources du Bibliothèque d'apprentissage</a:t>
            </a:r>
            <a:endParaRPr sz="450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g2f2cce7995b_4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33" name="Google Shape;533;g2f2cce7995b_4_0"/>
          <p:cNvSpPr txBox="1"/>
          <p:nvPr/>
        </p:nvSpPr>
        <p:spPr>
          <a:xfrm>
            <a:off x="1316713" y="2623175"/>
            <a:ext cx="15990900" cy="4891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a:latin typeface="Montserrat"/>
                <a:ea typeface="Montserrat"/>
                <a:cs typeface="Montserrat"/>
                <a:sym typeface="Montserrat"/>
              </a:rPr>
              <a:t>Livres</a:t>
            </a:r>
            <a:endParaRPr sz="28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rgbClr val="000000"/>
                </a:solidFill>
                <a:latin typeface="Montserrat"/>
                <a:ea typeface="Montserrat"/>
                <a:cs typeface="Montserrat"/>
                <a:sym typeface="Montserrat"/>
              </a:rPr>
              <a:t>Hardwiring Happiness by Rick Hanson PhD</a:t>
            </a:r>
            <a:endParaRPr sz="28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rgbClr val="000000"/>
                </a:solidFill>
                <a:latin typeface="Montserrat"/>
                <a:ea typeface="Montserrat"/>
                <a:cs typeface="Montserrat"/>
                <a:sym typeface="Montserrat"/>
              </a:rPr>
              <a:t>The Power of Habit by Charles Duhigg</a:t>
            </a:r>
            <a:endParaRPr sz="28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rgbClr val="000000"/>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Atomic Habits: Tiny Changes, Remarkable Results by James Clear</a:t>
            </a:r>
            <a:endParaRPr sz="28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rgbClr val="000000"/>
                </a:solidFill>
                <a:latin typeface="Montserrat"/>
                <a:ea typeface="Montserrat"/>
                <a:cs typeface="Montserrat"/>
                <a:sym typeface="Montserrat"/>
              </a:rPr>
              <a:t>The Brain That Changes Itself by Norman Doidge</a:t>
            </a:r>
            <a:endParaRPr sz="28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rgbClr val="000000"/>
                </a:solidFill>
                <a:latin typeface="Montserrat"/>
                <a:ea typeface="Montserrat"/>
                <a:cs typeface="Montserrat"/>
                <a:sym typeface="Montserrat"/>
              </a:rPr>
              <a:t>The Tell-Tale Brain: A Neuroscientist’s Quest for What Makes Us Human by V. S. Ramachandran</a:t>
            </a:r>
            <a:endParaRPr sz="28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rgbClr val="000000"/>
                </a:solidFill>
                <a:latin typeface="Montserrat"/>
                <a:ea typeface="Montserrat"/>
                <a:cs typeface="Montserrat"/>
                <a:sym typeface="Montserrat"/>
              </a:rPr>
              <a:t>Neuroplasticity: Your Brain's Superpower: Change Your Brain and Change Your Life by Philippe Douyon MD</a:t>
            </a:r>
            <a:endParaRPr sz="2800" b="0" i="0" u="none" strike="noStrike" cap="none">
              <a:solidFill>
                <a:srgbClr val="000000"/>
              </a:solidFill>
              <a:latin typeface="Arial"/>
              <a:ea typeface="Arial"/>
              <a:cs typeface="Arial"/>
              <a:sym typeface="Arial"/>
            </a:endParaRPr>
          </a:p>
          <a:p>
            <a:pPr marL="457200" marR="0" lvl="0" indent="-406400" algn="l" rtl="0">
              <a:lnSpc>
                <a:spcPct val="115000"/>
              </a:lnSpc>
              <a:spcBef>
                <a:spcPts val="0"/>
              </a:spcBef>
              <a:spcAft>
                <a:spcPts val="0"/>
              </a:spcAft>
              <a:buClr>
                <a:srgbClr val="000000"/>
              </a:buClr>
              <a:buSzPts val="2800"/>
              <a:buFont typeface="Montserrat"/>
              <a:buChar char="●"/>
            </a:pPr>
            <a:r>
              <a:rPr lang="en-US" sz="2800" b="0" i="0" u="none" strike="noStrike" cap="none">
                <a:solidFill>
                  <a:srgbClr val="000000"/>
                </a:solidFill>
                <a:latin typeface="Montserrat"/>
                <a:ea typeface="Montserrat"/>
                <a:cs typeface="Montserrat"/>
                <a:sym typeface="Montserrat"/>
              </a:rPr>
              <a:t>Learned Optimism: How to Change Your Mind and Your Life by Martin E.P. Seligman</a:t>
            </a:r>
            <a:endParaRPr sz="2800" b="0" i="0" u="none" strike="noStrike" cap="none">
              <a:solidFill>
                <a:srgbClr val="000000"/>
              </a:solidFill>
              <a:latin typeface="Arial"/>
              <a:ea typeface="Arial"/>
              <a:cs typeface="Arial"/>
              <a:sym typeface="Arial"/>
            </a:endParaRPr>
          </a:p>
        </p:txBody>
      </p:sp>
      <p:pic>
        <p:nvPicPr>
          <p:cNvPr id="534" name="Google Shape;534;g2f2cce7995b_4_0"/>
          <p:cNvPicPr preferRelativeResize="0"/>
          <p:nvPr/>
        </p:nvPicPr>
        <p:blipFill rotWithShape="1">
          <a:blip r:embed="rId5">
            <a:alphaModFix/>
          </a:blip>
          <a:srcRect/>
          <a:stretch/>
        </p:blipFill>
        <p:spPr>
          <a:xfrm>
            <a:off x="293000" y="841788"/>
            <a:ext cx="1830401" cy="1525966"/>
          </a:xfrm>
          <a:prstGeom prst="rect">
            <a:avLst/>
          </a:prstGeom>
          <a:noFill/>
          <a:ln>
            <a:noFill/>
          </a:ln>
        </p:spPr>
      </p:pic>
      <p:sp>
        <p:nvSpPr>
          <p:cNvPr id="535" name="Google Shape;535;g2f2cce7995b_4_0"/>
          <p:cNvSpPr txBox="1"/>
          <p:nvPr/>
        </p:nvSpPr>
        <p:spPr>
          <a:xfrm>
            <a:off x="2199178" y="1229544"/>
            <a:ext cx="15533700" cy="6927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500" b="1">
                <a:solidFill>
                  <a:schemeClr val="dk1"/>
                </a:solidFill>
                <a:latin typeface="Montserrat"/>
                <a:ea typeface="Montserrat"/>
                <a:cs typeface="Montserrat"/>
                <a:sym typeface="Montserrat"/>
              </a:rPr>
              <a:t>Ressources du Bibliothèque d'apprentissage</a:t>
            </a:r>
            <a:endParaRPr sz="450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g2d531adf4b9_7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41" name="Google Shape;541;g2d531adf4b9_7_0"/>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Contactez-nous</a:t>
            </a:r>
            <a:endParaRPr sz="1400" b="0" i="0" u="none" strike="noStrike" cap="none">
              <a:solidFill>
                <a:srgbClr val="000000"/>
              </a:solidFill>
              <a:latin typeface="Arial"/>
              <a:ea typeface="Arial"/>
              <a:cs typeface="Arial"/>
              <a:sym typeface="Arial"/>
            </a:endParaRPr>
          </a:p>
        </p:txBody>
      </p:sp>
      <p:sp>
        <p:nvSpPr>
          <p:cNvPr id="542" name="Google Shape;542;g2d531adf4b9_7_0"/>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g2d531adf4b9_7_0"/>
          <p:cNvSpPr txBox="1"/>
          <p:nvPr/>
        </p:nvSpPr>
        <p:spPr>
          <a:xfrm>
            <a:off x="4434600" y="6394425"/>
            <a:ext cx="8706600" cy="3693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US" sz="2400">
                <a:solidFill>
                  <a:schemeClr val="dk1"/>
                </a:solidFill>
                <a:latin typeface="Montserrat Medium"/>
                <a:ea typeface="Montserrat Medium"/>
                <a:cs typeface="Montserrat Medium"/>
                <a:sym typeface="Montserrat Medium"/>
              </a:rPr>
              <a:t>Contactez-nous sur le</a:t>
            </a:r>
            <a:r>
              <a:rPr lang="en-US" sz="2400" b="0" i="0" u="none" strike="noStrike" cap="none">
                <a:solidFill>
                  <a:schemeClr val="dk1"/>
                </a:solidFill>
                <a:latin typeface="Montserrat Medium"/>
                <a:ea typeface="Montserrat Medium"/>
                <a:cs typeface="Montserrat Medium"/>
                <a:sym typeface="Montserrat Medium"/>
              </a:rPr>
              <a:t> </a:t>
            </a:r>
            <a:r>
              <a:rPr lang="en-US" sz="2400" u="sng">
                <a:solidFill>
                  <a:schemeClr val="hlink"/>
                </a:solidFill>
                <a:latin typeface="Montserrat Medium"/>
                <a:ea typeface="Montserrat Medium"/>
                <a:cs typeface="Montserrat Medium"/>
                <a:sym typeface="Montserrat Medium"/>
                <a:hlinkClick r:id="rId5"/>
              </a:rPr>
              <a:t>Formulaire d'aide DEAPCM</a:t>
            </a:r>
            <a:endParaRPr sz="2400" b="0" i="0" u="none" strike="noStrike" cap="none">
              <a:solidFill>
                <a:srgbClr val="000000"/>
              </a:solidFill>
              <a:latin typeface="Arimo"/>
              <a:ea typeface="Arimo"/>
              <a:cs typeface="Arimo"/>
              <a:sym typeface="Arimo"/>
            </a:endParaRPr>
          </a:p>
        </p:txBody>
      </p:sp>
      <p:pic>
        <p:nvPicPr>
          <p:cNvPr id="544" name="Google Shape;544;g2d531adf4b9_7_0"/>
          <p:cNvPicPr preferRelativeResize="0"/>
          <p:nvPr/>
        </p:nvPicPr>
        <p:blipFill rotWithShape="1">
          <a:blip r:embed="rId6">
            <a:alphaModFix/>
          </a:blip>
          <a:srcRect/>
          <a:stretch/>
        </p:blipFill>
        <p:spPr>
          <a:xfrm>
            <a:off x="293000" y="841788"/>
            <a:ext cx="1830401" cy="1525966"/>
          </a:xfrm>
          <a:prstGeom prst="rect">
            <a:avLst/>
          </a:prstGeom>
          <a:noFill/>
          <a:ln>
            <a:noFill/>
          </a:ln>
        </p:spPr>
      </p:pic>
      <p:grpSp>
        <p:nvGrpSpPr>
          <p:cNvPr id="545" name="Google Shape;545;g2d531adf4b9_7_0"/>
          <p:cNvGrpSpPr/>
          <p:nvPr/>
        </p:nvGrpSpPr>
        <p:grpSpPr>
          <a:xfrm>
            <a:off x="3802057" y="7017429"/>
            <a:ext cx="9971700" cy="3269577"/>
            <a:chOff x="4158157" y="6862129"/>
            <a:chExt cx="9971700" cy="3269577"/>
          </a:xfrm>
        </p:grpSpPr>
        <p:sp>
          <p:nvSpPr>
            <p:cNvPr id="546" name="Google Shape;546;g2d531adf4b9_7_0"/>
            <p:cNvSpPr/>
            <p:nvPr/>
          </p:nvSpPr>
          <p:spPr>
            <a:xfrm>
              <a:off x="7132193" y="6862129"/>
              <a:ext cx="4023613" cy="3269577"/>
            </a:xfrm>
            <a:custGeom>
              <a:avLst/>
              <a:gdLst/>
              <a:ahLst/>
              <a:cxnLst/>
              <a:rect l="l" t="t" r="r" b="b"/>
              <a:pathLst>
                <a:path w="4023613" h="3269577" extrusionOk="0">
                  <a:moveTo>
                    <a:pt x="0" y="0"/>
                  </a:moveTo>
                  <a:lnTo>
                    <a:pt x="4023614" y="0"/>
                  </a:lnTo>
                  <a:lnTo>
                    <a:pt x="4023614" y="3269576"/>
                  </a:lnTo>
                  <a:lnTo>
                    <a:pt x="0" y="3269576"/>
                  </a:lnTo>
                  <a:lnTo>
                    <a:pt x="0" y="0"/>
                  </a:lnTo>
                  <a:close/>
                </a:path>
              </a:pathLst>
            </a:custGeom>
            <a:blipFill rotWithShape="1">
              <a:blip r:embed="rId7">
                <a:alphaModFix amt="7000"/>
              </a:blip>
              <a:stretch>
                <a:fillRect t="-2588"/>
              </a:stretch>
            </a:blipFill>
            <a:ln>
              <a:noFill/>
            </a:ln>
          </p:spPr>
          <p:txBody>
            <a:bodyPr/>
            <a:lstStyle/>
            <a:p>
              <a:endParaRPr lang="en-US"/>
            </a:p>
          </p:txBody>
        </p:sp>
        <p:sp>
          <p:nvSpPr>
            <p:cNvPr id="547" name="Google Shape;547;g2d531adf4b9_7_0"/>
            <p:cNvSpPr txBox="1"/>
            <p:nvPr/>
          </p:nvSpPr>
          <p:spPr>
            <a:xfrm>
              <a:off x="4158157" y="7767257"/>
              <a:ext cx="9971700" cy="1257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160"/>
                <a:buFont typeface="Arial"/>
                <a:buNone/>
              </a:pPr>
              <a:r>
                <a:rPr lang="en-US" sz="2150" b="1">
                  <a:solidFill>
                    <a:schemeClr val="dk1"/>
                  </a:solidFill>
                  <a:latin typeface="Montserrat"/>
                  <a:ea typeface="Montserrat"/>
                  <a:cs typeface="Montserrat"/>
                  <a:sym typeface="Montserrat"/>
                </a:rPr>
                <a:t>Ce Guide de discussion de Diriger en élevant les autres : Programme des cercles de mentorat a été créé par le Bureau de la diversité et de l'inclusion, Groupe des matériels, Défense nationale.</a:t>
              </a:r>
              <a:endParaRPr sz="2150" b="1" i="0" u="none" strike="noStrike" cap="none">
                <a:solidFill>
                  <a:srgbClr val="000000"/>
                </a:solidFill>
                <a:latin typeface="Montserrat"/>
                <a:ea typeface="Montserrat"/>
                <a:cs typeface="Montserrat"/>
                <a:sym typeface="Montserrat"/>
              </a:endParaRPr>
            </a:p>
          </p:txBody>
        </p:sp>
      </p:grpSp>
      <p:pic>
        <p:nvPicPr>
          <p:cNvPr id="548" name="Google Shape;548;g2d531adf4b9_7_0"/>
          <p:cNvPicPr preferRelativeResize="0"/>
          <p:nvPr/>
        </p:nvPicPr>
        <p:blipFill rotWithShape="1">
          <a:blip r:embed="rId8">
            <a:alphaModFix/>
          </a:blip>
          <a:srcRect/>
          <a:stretch/>
        </p:blipFill>
        <p:spPr>
          <a:xfrm>
            <a:off x="6425730" y="2307587"/>
            <a:ext cx="4724355" cy="383313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g2d531adf4b9_7_13"/>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54" name="Google Shape;554;g2d531adf4b9_7_13"/>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Soutien</a:t>
            </a:r>
            <a:endParaRPr sz="1400" b="0" i="0" u="none" strike="noStrike" cap="none">
              <a:solidFill>
                <a:srgbClr val="000000"/>
              </a:solidFill>
              <a:latin typeface="Arial"/>
              <a:ea typeface="Arial"/>
              <a:cs typeface="Arial"/>
              <a:sym typeface="Arial"/>
            </a:endParaRPr>
          </a:p>
        </p:txBody>
      </p:sp>
      <p:sp>
        <p:nvSpPr>
          <p:cNvPr id="555" name="Google Shape;555;g2d531adf4b9_7_13"/>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43852" r="-938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2d531adf4b9_7_13"/>
          <p:cNvSpPr txBox="1"/>
          <p:nvPr/>
        </p:nvSpPr>
        <p:spPr>
          <a:xfrm>
            <a:off x="483118" y="2571909"/>
            <a:ext cx="17537400" cy="6680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Programme d'aide aux employés (PAE)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PAE offre des conseils gratuits à court terme pour des problèmes personnels ou professionnels,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ainsi que des conseils en cas de crise.</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Sans frais </a:t>
            </a:r>
            <a:r>
              <a:rPr lang="en-US" sz="2000" b="0" i="0" u="none" strike="noStrike" cap="none">
                <a:solidFill>
                  <a:srgbClr val="000000"/>
                </a:solidFill>
                <a:latin typeface="Montserrat"/>
                <a:ea typeface="Montserrat"/>
                <a:cs typeface="Montserrat"/>
                <a:sym typeface="Montserrat"/>
              </a:rPr>
              <a:t>: 1-800-268-7708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TTY (pour les personnes malentendantes) </a:t>
            </a:r>
            <a:r>
              <a:rPr lang="en-US" sz="2000" b="0" i="0" u="none" strike="noStrike" cap="none">
                <a:solidFill>
                  <a:srgbClr val="000000"/>
                </a:solidFill>
                <a:latin typeface="Montserrat"/>
                <a:ea typeface="Montserrat"/>
                <a:cs typeface="Montserrat"/>
                <a:sym typeface="Montserrat"/>
              </a:rPr>
              <a:t>: 1-800-567-5803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5"/>
              </a:rPr>
              <a:t>https://www.canada.ca/fr/gouvernement/fonctionpublique/mieux-etre-inclusion-diversite-fonction-</a:t>
            </a:r>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5"/>
              </a:rPr>
              <a:t>publique/programme-aide-employes.html</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Ligne d'écoute Espoir pour le mieux-être</a:t>
            </a:r>
            <a:endParaRPr sz="20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Accès 24 heures sur 24 et 7 jours sur 7 à des conseillers autochtones.</a:t>
            </a:r>
            <a:endParaRPr sz="1400" b="0" i="0" u="none" strike="noStrike" cap="none">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Disponible en français et en anglais et, sur demande, en ojibway, en cri et en inuktituk.</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1-855-242-3310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Ligne de chat via </a:t>
            </a:r>
            <a:r>
              <a:rPr lang="en-US" sz="2000" b="0" i="0" u="none" strike="noStrike" cap="none">
                <a:solidFill>
                  <a:srgbClr val="000000"/>
                </a:solidFill>
                <a:latin typeface="Montserrat"/>
                <a:ea typeface="Montserrat"/>
                <a:cs typeface="Montserrat"/>
                <a:sym typeface="Montserrat"/>
              </a:rPr>
              <a:t>: </a:t>
            </a:r>
            <a:r>
              <a:rPr lang="en-US" sz="2000" u="sng">
                <a:solidFill>
                  <a:schemeClr val="hlink"/>
                </a:solidFill>
                <a:latin typeface="Montserrat"/>
                <a:ea typeface="Montserrat"/>
                <a:cs typeface="Montserrat"/>
                <a:sym typeface="Montserrat"/>
                <a:hlinkClick r:id="rId7"/>
              </a:rPr>
              <a:t>https://www.espoirpourlemieuxetre.ca/</a:t>
            </a:r>
            <a:r>
              <a:rPr lang="en-US" sz="2000" b="0" i="0" u="none" strike="noStrike" cap="none">
                <a:solidFill>
                  <a:srgbClr val="0000FF"/>
                </a:solidFill>
                <a:latin typeface="Montserrat"/>
                <a:ea typeface="Montserrat"/>
                <a:cs typeface="Montserrat"/>
                <a:sym typeface="Montserrat"/>
              </a:rPr>
              <a:t> </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004AAD"/>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Services d'assistance aux membres et aux familles (Forces armées canadiennes)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service d'assistance aux membres et aux familles est un service de conseil bilingue par téléphone et en personne, disponible 24 heures sur 24 et 7 jours sur 7. Ce service est volontaire, confidentiel et disponible pour les membres des Forces armées canadiennes (FAC) et leurs familles qui ont des préoccupations personnelles qui affectent leur bien-être et/ou leur performance au travail.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8"/>
              </a:rPr>
              <a:t>https://www.canada.ca/fr/ministere-defense-nationale/services/avantages-militaires/sante-soutien/services-aide-militaires-famille.html</a:t>
            </a:r>
            <a:endParaRPr sz="1400" b="0" i="0" u="none" strike="noStrike" cap="none">
              <a:solidFill>
                <a:srgbClr val="0000FF"/>
              </a:solidFill>
              <a:latin typeface="Arial"/>
              <a:ea typeface="Arial"/>
              <a:cs typeface="Arial"/>
              <a:sym typeface="Arial"/>
            </a:endParaRPr>
          </a:p>
        </p:txBody>
      </p:sp>
      <p:pic>
        <p:nvPicPr>
          <p:cNvPr id="557" name="Google Shape;557;g2d531adf4b9_7_13"/>
          <p:cNvPicPr preferRelativeResize="0"/>
          <p:nvPr/>
        </p:nvPicPr>
        <p:blipFill rotWithShape="1">
          <a:blip r:embed="rId9">
            <a:alphaModFix/>
          </a:blip>
          <a:srcRect/>
          <a:stretch/>
        </p:blipFill>
        <p:spPr>
          <a:xfrm>
            <a:off x="293000" y="841788"/>
            <a:ext cx="1830401" cy="15259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3119b532163_3_18"/>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199" name="Google Shape;199;g3119b532163_3_18"/>
          <p:cNvSpPr txBox="1"/>
          <p:nvPr/>
        </p:nvSpPr>
        <p:spPr>
          <a:xfrm>
            <a:off x="4062975" y="1936950"/>
            <a:ext cx="13528800" cy="75153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En vous engageant activement auprès de votre Cercle, en partageant vos expériences et en favorisant les connexions, vous débloquerez des opportunités de croissance personnelle et professionnelle. Ces connaissances vous permettront de progresser dans votre carrière.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b="1">
                <a:solidFill>
                  <a:schemeClr val="dk1"/>
                </a:solidFill>
                <a:latin typeface="Montserrat"/>
                <a:ea typeface="Montserrat"/>
                <a:cs typeface="Montserrat"/>
                <a:sym typeface="Montserrat"/>
              </a:rPr>
              <a:t>Il est temps d'agir!</a:t>
            </a:r>
            <a:endParaRPr sz="2250" b="1">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Merci d'avoir répondu à l'appel à l'action, en vous engageant à créer un lieu de travail psychologiquement plus sûr pour tous, en particulier pour les personnes appartenant à des groupes qui méritent l'équité. Et ensemble, nous célébrerons tous les efforts que vous avez déployés pour vivre cette expérience.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Nous espérons que vous ressentirez un changement réel et fondamental tout au long du programme.  Merci d'être présent pour vous-même, votre famille, votre organisation et les communautés que vous êtes appelées à servir.</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À l'avenir, profitez de tous les réseaux qui seront mis en place, rencontrez de nouveaux membres de DEAPCM sur MS Teams et sur LinkedIn. Profitez des Classes de maître. </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Choisissez de rester conforme avec cette nouvelle version de vous. Nous vous encourageons. </a:t>
            </a:r>
            <a:endParaRPr sz="2250">
              <a:solidFill>
                <a:schemeClr val="dk1"/>
              </a:solidFill>
              <a:latin typeface="Montserrat"/>
              <a:ea typeface="Montserrat"/>
              <a:cs typeface="Montserrat"/>
              <a:sym typeface="Montserrat"/>
            </a:endParaRPr>
          </a:p>
        </p:txBody>
      </p:sp>
      <p:sp>
        <p:nvSpPr>
          <p:cNvPr id="200" name="Google Shape;200;g3119b532163_3_18"/>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8" t="-2118" r="-35828" b="-69676"/>
            </a:stretch>
          </a:blipFill>
          <a:ln>
            <a:noFill/>
          </a:ln>
        </p:spPr>
        <p:txBody>
          <a:bodyPr/>
          <a:lstStyle/>
          <a:p>
            <a:endParaRPr lang="en-US"/>
          </a:p>
        </p:txBody>
      </p:sp>
      <p:sp>
        <p:nvSpPr>
          <p:cNvPr id="201" name="Google Shape;201;g3119b532163_3_18"/>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598" t="-22527" r="-51548" b="-126426"/>
            </a:stretch>
          </a:blipFill>
          <a:ln>
            <a:noFill/>
          </a:ln>
        </p:spPr>
        <p:txBody>
          <a:bodyPr/>
          <a:lstStyle/>
          <a:p>
            <a:endParaRPr lang="en-US"/>
          </a:p>
        </p:txBody>
      </p:sp>
      <p:sp>
        <p:nvSpPr>
          <p:cNvPr id="202" name="Google Shape;202;g3119b532163_3_18"/>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Nancy Tremblay</a:t>
            </a:r>
            <a:endParaRPr sz="600" b="0" i="0" u="none" strike="noStrike" cap="none">
              <a:solidFill>
                <a:srgbClr val="000000"/>
              </a:solidFill>
              <a:latin typeface="Arial"/>
              <a:ea typeface="Arial"/>
              <a:cs typeface="Arial"/>
              <a:sym typeface="Arial"/>
            </a:endParaRPr>
          </a:p>
        </p:txBody>
      </p:sp>
      <p:sp>
        <p:nvSpPr>
          <p:cNvPr id="203" name="Google Shape;203;g3119b532163_3_18"/>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Samantha Moonsammy</a:t>
            </a:r>
            <a:endParaRPr sz="1600" b="0" i="0" u="none" strike="noStrike" cap="none">
              <a:solidFill>
                <a:srgbClr val="000000"/>
              </a:solidFill>
              <a:latin typeface="Arial"/>
              <a:ea typeface="Arial"/>
              <a:cs typeface="Arial"/>
              <a:sym typeface="Arial"/>
            </a:endParaRPr>
          </a:p>
        </p:txBody>
      </p:sp>
      <p:sp>
        <p:nvSpPr>
          <p:cNvPr id="204" name="Google Shape;204;g3119b532163_3_18"/>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latin typeface="Montserrat"/>
                <a:ea typeface="Montserrat"/>
                <a:cs typeface="Montserrat"/>
                <a:sym typeface="Montserrat"/>
              </a:rPr>
              <a:t>Sous-ministre adjointe, Matériel, Défense nationale</a:t>
            </a:r>
            <a:endParaRPr sz="1200">
              <a:latin typeface="Montserrat"/>
              <a:ea typeface="Montserrat"/>
              <a:cs typeface="Montserrat"/>
              <a:sym typeface="Montserrat"/>
            </a:endParaRPr>
          </a:p>
        </p:txBody>
      </p:sp>
      <p:sp>
        <p:nvSpPr>
          <p:cNvPr id="205" name="Google Shape;205;g3119b532163_3_18"/>
          <p:cNvSpPr txBox="1"/>
          <p:nvPr/>
        </p:nvSpPr>
        <p:spPr>
          <a:xfrm>
            <a:off x="168975" y="9295425"/>
            <a:ext cx="35601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Chef </a:t>
            </a:r>
            <a:r>
              <a:rPr lang="en-US" sz="1200">
                <a:solidFill>
                  <a:schemeClr val="dk1"/>
                </a:solidFill>
                <a:latin typeface="Montserrat"/>
                <a:ea typeface="Montserrat"/>
                <a:cs typeface="Montserrat"/>
                <a:sym typeface="Montserrat"/>
              </a:rPr>
              <a:t>de la section Diversité et Inclusion, </a:t>
            </a:r>
            <a:endParaRPr sz="1200">
              <a:solidFill>
                <a:schemeClr val="dk1"/>
              </a:solidFill>
              <a:latin typeface="Montserrat"/>
              <a:ea typeface="Montserrat"/>
              <a:cs typeface="Montserrat"/>
              <a:sym typeface="Montserrat"/>
            </a:endParaRPr>
          </a:p>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Matériel, Défense nationale</a:t>
            </a:r>
            <a:endParaRPr sz="1200">
              <a:solidFill>
                <a:schemeClr val="dk1"/>
              </a:solidFill>
              <a:latin typeface="Montserrat"/>
              <a:ea typeface="Montserrat"/>
              <a:cs typeface="Montserrat"/>
              <a:sym typeface="Montserrat"/>
            </a:endParaRPr>
          </a:p>
        </p:txBody>
      </p:sp>
      <p:sp>
        <p:nvSpPr>
          <p:cNvPr id="206" name="Google Shape;206;g3119b532163_3_18"/>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5000"/>
              <a:buFont typeface="Arial"/>
              <a:buNone/>
            </a:pPr>
            <a:r>
              <a:rPr lang="en-US" sz="5000" b="1">
                <a:latin typeface="Montserrat"/>
                <a:ea typeface="Montserrat"/>
                <a:cs typeface="Montserrat"/>
                <a:sym typeface="Montserrat"/>
              </a:rPr>
              <a:t>Message des fondateurs</a:t>
            </a:r>
            <a:endParaRPr sz="1400" b="0" i="0" u="none" strike="noStrike" cap="none">
              <a:solidFill>
                <a:srgbClr val="000000"/>
              </a:solidFill>
              <a:latin typeface="Arial"/>
              <a:ea typeface="Arial"/>
              <a:cs typeface="Arial"/>
              <a:sym typeface="Arial"/>
            </a:endParaRPr>
          </a:p>
        </p:txBody>
      </p:sp>
      <p:pic>
        <p:nvPicPr>
          <p:cNvPr id="207" name="Google Shape;207;g3119b532163_3_18"/>
          <p:cNvPicPr preferRelativeResize="0"/>
          <p:nvPr/>
        </p:nvPicPr>
        <p:blipFill rotWithShape="1">
          <a:blip r:embed="rId6">
            <a:alphaModFix/>
          </a:blip>
          <a:srcRect/>
          <a:stretch/>
        </p:blipFill>
        <p:spPr>
          <a:xfrm>
            <a:off x="3423425" y="339925"/>
            <a:ext cx="1830401" cy="15259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2d531adf4b9_7_21"/>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Soutien</a:t>
            </a:r>
            <a:endParaRPr sz="1400" b="0" i="0" u="none" strike="noStrike" cap="none">
              <a:solidFill>
                <a:srgbClr val="000000"/>
              </a:solidFill>
              <a:latin typeface="Arial"/>
              <a:ea typeface="Arial"/>
              <a:cs typeface="Arial"/>
              <a:sym typeface="Arial"/>
            </a:endParaRPr>
          </a:p>
        </p:txBody>
      </p:sp>
      <p:sp>
        <p:nvSpPr>
          <p:cNvPr id="563" name="Google Shape;563;g2d531adf4b9_7_21"/>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72374" r="-3437"/>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g2d531adf4b9_7_21"/>
          <p:cNvSpPr txBox="1"/>
          <p:nvPr/>
        </p:nvSpPr>
        <p:spPr>
          <a:xfrm>
            <a:off x="475543" y="2773822"/>
            <a:ext cx="17537400" cy="63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Centre de soutien et de ressources sur l'inconduite sexuelle (Défense nationale)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Centre de ressources et de soutien en matière d'inconduite sexuelle (SMSRC) a été créé par le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ministère de la Défense nationale, mais il est indépendant de la chaîne de commandement des FAC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et n'est pas tenu de signaler les incidents d'inconduite sexuelle aux FAC. Services de soutien pour les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membres des FAC, les employés de la fonction publique de la Défense nationale, les cadets et les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Rangers juniors canadiens touchés par l'inconduite sexuelle et leur famille, âgés de 16 ans et plus. Des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conseils et un soutien aux dirigeants et à la direction sur la manière de traiter les cas d'inconduite sexuelle.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4"/>
              </a:rPr>
              <a:t>https://www.canada.ca/fr/ministere-defense-nationale/services/avantages-militaires/sante-soutien/intervention-inconduite-sexuelle.html</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Ligne d’aide en cas de crise de suicide</a:t>
            </a:r>
            <a:endParaRPr sz="2000" b="1" i="0" u="none" strike="noStrike" cap="none">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Talk Suicide Canada offre un soutien bilingue à l'échelle nationale, 24 heures sur 24, à toute personne confrontée au suicide.</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Sans frais : 1-833-456-4566.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6"/>
              </a:rPr>
              <a:t>https://988.ca/fr</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Espace Mieux-Être Canada</a:t>
            </a:r>
            <a:endParaRPr sz="2000" b="1" i="0" u="none" strike="noStrike" cap="none">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Soutien en matière de santé mentale et d'abus de substances. </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Sans frais : 1-866-585-0445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8"/>
              </a:rPr>
              <a:t>https://wellnesstogether.ca/fr/</a:t>
            </a:r>
            <a:endParaRPr sz="1400" b="0" i="0" u="none" strike="noStrike" cap="none">
              <a:solidFill>
                <a:srgbClr val="0000FF"/>
              </a:solidFill>
              <a:latin typeface="Arial"/>
              <a:ea typeface="Arial"/>
              <a:cs typeface="Arial"/>
              <a:sym typeface="Arial"/>
            </a:endParaRPr>
          </a:p>
        </p:txBody>
      </p:sp>
      <p:pic>
        <p:nvPicPr>
          <p:cNvPr id="565" name="Google Shape;565;g2d531adf4b9_7_21"/>
          <p:cNvPicPr preferRelativeResize="0"/>
          <p:nvPr/>
        </p:nvPicPr>
        <p:blipFill rotWithShape="1">
          <a:blip r:embed="rId9">
            <a:alphaModFix/>
          </a:blip>
          <a:srcRect/>
          <a:stretch/>
        </p:blipFill>
        <p:spPr>
          <a:xfrm>
            <a:off x="293000" y="841788"/>
            <a:ext cx="1830401" cy="1525966"/>
          </a:xfrm>
          <a:prstGeom prst="rect">
            <a:avLst/>
          </a:prstGeom>
          <a:noFill/>
          <a:ln>
            <a:noFill/>
          </a:ln>
        </p:spPr>
      </p:pic>
      <p:pic>
        <p:nvPicPr>
          <p:cNvPr id="566" name="Google Shape;566;g2d531adf4b9_7_21"/>
          <p:cNvPicPr preferRelativeResize="0"/>
          <p:nvPr/>
        </p:nvPicPr>
        <p:blipFill rotWithShape="1">
          <a:blip r:embed="rId10">
            <a:alphaModFix/>
          </a:blip>
          <a:srcRect/>
          <a:stretch/>
        </p:blipFill>
        <p:spPr>
          <a:xfrm flipH="1">
            <a:off x="12295075" y="7416525"/>
            <a:ext cx="6069125" cy="2913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g2d531adf4b9_7_29"/>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72" name="Google Shape;572;g2d531adf4b9_7_29"/>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Maintenir la conversation</a:t>
            </a:r>
            <a:endParaRPr sz="1400" b="0" i="0" u="none" strike="noStrike" cap="none">
              <a:solidFill>
                <a:srgbClr val="000000"/>
              </a:solidFill>
              <a:latin typeface="Arial"/>
              <a:ea typeface="Arial"/>
              <a:cs typeface="Arial"/>
              <a:sym typeface="Arial"/>
            </a:endParaRPr>
          </a:p>
        </p:txBody>
      </p:sp>
      <p:pic>
        <p:nvPicPr>
          <p:cNvPr id="573" name="Google Shape;573;g2d531adf4b9_7_29"/>
          <p:cNvPicPr preferRelativeResize="0"/>
          <p:nvPr/>
        </p:nvPicPr>
        <p:blipFill rotWithShape="1">
          <a:blip r:embed="rId4">
            <a:alphaModFix/>
          </a:blip>
          <a:srcRect/>
          <a:stretch/>
        </p:blipFill>
        <p:spPr>
          <a:xfrm>
            <a:off x="293000" y="841788"/>
            <a:ext cx="1830401" cy="1525966"/>
          </a:xfrm>
          <a:prstGeom prst="rect">
            <a:avLst/>
          </a:prstGeom>
          <a:noFill/>
          <a:ln>
            <a:noFill/>
          </a:ln>
        </p:spPr>
      </p:pic>
      <p:pic>
        <p:nvPicPr>
          <p:cNvPr id="574" name="Google Shape;574;g2d531adf4b9_7_29"/>
          <p:cNvPicPr preferRelativeResize="0"/>
          <p:nvPr/>
        </p:nvPicPr>
        <p:blipFill rotWithShape="1">
          <a:blip r:embed="rId5">
            <a:alphaModFix/>
          </a:blip>
          <a:srcRect t="4726" b="4717"/>
          <a:stretch/>
        </p:blipFill>
        <p:spPr>
          <a:xfrm>
            <a:off x="9811400" y="2554125"/>
            <a:ext cx="6069125" cy="5495801"/>
          </a:xfrm>
          <a:prstGeom prst="rect">
            <a:avLst/>
          </a:prstGeom>
          <a:noFill/>
          <a:ln>
            <a:noFill/>
          </a:ln>
        </p:spPr>
      </p:pic>
      <p:pic>
        <p:nvPicPr>
          <p:cNvPr id="575" name="Google Shape;575;g2d531adf4b9_7_29"/>
          <p:cNvPicPr preferRelativeResize="0"/>
          <p:nvPr/>
        </p:nvPicPr>
        <p:blipFill rotWithShape="1">
          <a:blip r:embed="rId6">
            <a:alphaModFix/>
          </a:blip>
          <a:srcRect/>
          <a:stretch/>
        </p:blipFill>
        <p:spPr>
          <a:xfrm>
            <a:off x="1731250" y="2367750"/>
            <a:ext cx="6371500" cy="5784776"/>
          </a:xfrm>
          <a:prstGeom prst="rect">
            <a:avLst/>
          </a:prstGeom>
          <a:noFill/>
          <a:ln>
            <a:noFill/>
          </a:ln>
        </p:spPr>
      </p:pic>
      <p:sp>
        <p:nvSpPr>
          <p:cNvPr id="576" name="Google Shape;576;g2d531adf4b9_7_29"/>
          <p:cNvSpPr txBox="1"/>
          <p:nvPr/>
        </p:nvSpPr>
        <p:spPr>
          <a:xfrm>
            <a:off x="1900950" y="8250525"/>
            <a:ext cx="6032100" cy="894000"/>
          </a:xfrm>
          <a:prstGeom prst="rect">
            <a:avLst/>
          </a:prstGeom>
          <a:noFill/>
          <a:ln>
            <a:noFill/>
          </a:ln>
        </p:spPr>
        <p:txBody>
          <a:bodyPr spcFirstLastPara="1" wrap="square" lIns="0" tIns="0" rIns="0" bIns="0" anchor="t" anchorCtr="0">
            <a:spAutoFit/>
          </a:bodyPr>
          <a:lstStyle/>
          <a:p>
            <a:pPr marL="0" lvl="0" indent="0" algn="ctr" rtl="0">
              <a:lnSpc>
                <a:spcPct val="140000"/>
              </a:lnSpc>
              <a:spcBef>
                <a:spcPts val="0"/>
              </a:spcBef>
              <a:spcAft>
                <a:spcPts val="0"/>
              </a:spcAft>
              <a:buClr>
                <a:schemeClr val="dk1"/>
              </a:buClr>
              <a:buSzPts val="2420"/>
              <a:buFont typeface="Arial"/>
              <a:buNone/>
            </a:pPr>
            <a:r>
              <a:rPr lang="en-US" sz="2420">
                <a:solidFill>
                  <a:schemeClr val="dk1"/>
                </a:solidFill>
                <a:latin typeface="Montserrat"/>
                <a:ea typeface="Montserrat"/>
                <a:cs typeface="Montserrat"/>
                <a:sym typeface="Montserrat"/>
              </a:rPr>
              <a:t>Rejoignez le groupe </a:t>
            </a:r>
            <a:endParaRPr sz="2420">
              <a:solidFill>
                <a:schemeClr val="dk1"/>
              </a:solidFill>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2420"/>
              <a:buFont typeface="Arial"/>
              <a:buNone/>
            </a:pPr>
            <a:r>
              <a:rPr lang="en-US" sz="2420" u="sng">
                <a:solidFill>
                  <a:schemeClr val="hlink"/>
                </a:solidFill>
                <a:latin typeface="Montserrat"/>
                <a:ea typeface="Montserrat"/>
                <a:cs typeface="Montserrat"/>
                <a:sym typeface="Montserrat"/>
                <a:hlinkClick r:id="rId7"/>
              </a:rPr>
              <a:t>LinkedIn de DEAPCM</a:t>
            </a:r>
            <a:endParaRPr sz="2400">
              <a:latin typeface="Montserrat Medium"/>
              <a:ea typeface="Montserrat Medium"/>
              <a:cs typeface="Montserrat Medium"/>
              <a:sym typeface="Montserrat Medium"/>
            </a:endParaRPr>
          </a:p>
        </p:txBody>
      </p:sp>
      <p:sp>
        <p:nvSpPr>
          <p:cNvPr id="577" name="Google Shape;577;g2d531adf4b9_7_29"/>
          <p:cNvSpPr txBox="1"/>
          <p:nvPr/>
        </p:nvSpPr>
        <p:spPr>
          <a:xfrm>
            <a:off x="9302774" y="8152520"/>
            <a:ext cx="7441800" cy="1403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US" sz="2400">
                <a:latin typeface="Montserrat Medium"/>
                <a:ea typeface="Montserrat Medium"/>
                <a:cs typeface="Montserrat Medium"/>
                <a:sym typeface="Montserrat Medium"/>
              </a:rPr>
              <a:t>Restez au courant de toutes les initiatives du Bureau de la diversité et de l'inclusion sur</a:t>
            </a:r>
            <a:endParaRPr sz="2400">
              <a:latin typeface="Montserrat Medium"/>
              <a:ea typeface="Montserrat Medium"/>
              <a:cs typeface="Montserrat Medium"/>
              <a:sym typeface="Montserrat Medium"/>
            </a:endParaRPr>
          </a:p>
          <a:p>
            <a:pPr marL="0" marR="0" lvl="0" indent="0" algn="ctr" rtl="0">
              <a:lnSpc>
                <a:spcPct val="140008"/>
              </a:lnSpc>
              <a:spcBef>
                <a:spcPts val="0"/>
              </a:spcBef>
              <a:spcAft>
                <a:spcPts val="0"/>
              </a:spcAft>
              <a:buClr>
                <a:srgbClr val="000000"/>
              </a:buClr>
              <a:buSzPts val="2400"/>
              <a:buFont typeface="Arial"/>
              <a:buNone/>
            </a:pPr>
            <a:r>
              <a:rPr lang="en-US" sz="2400" b="0" i="0" u="none" strike="noStrike" cap="none">
                <a:solidFill>
                  <a:srgbClr val="000000"/>
                </a:solidFill>
                <a:latin typeface="Montserrat Medium"/>
                <a:ea typeface="Montserrat Medium"/>
                <a:cs typeface="Montserrat Medium"/>
                <a:sym typeface="Montserrat Medium"/>
              </a:rPr>
              <a:t> </a:t>
            </a:r>
            <a:r>
              <a:rPr lang="en-US" sz="2400" b="0" i="0" u="sng" strike="noStrike" cap="none">
                <a:solidFill>
                  <a:schemeClr val="hlink"/>
                </a:solidFill>
                <a:latin typeface="Montserrat Medium"/>
                <a:ea typeface="Montserrat Medium"/>
                <a:cs typeface="Montserrat Medium"/>
                <a:sym typeface="Montserrat Medium"/>
                <a:hlinkClick r:id="rId8"/>
              </a:rPr>
              <a:t>GC Wiki</a:t>
            </a:r>
            <a:endParaRPr sz="2400" b="0" i="0" u="none" strike="noStrike" cap="non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g31544d94f78_0_107"/>
          <p:cNvPicPr preferRelativeResize="0"/>
          <p:nvPr/>
        </p:nvPicPr>
        <p:blipFill rotWithShape="1">
          <a:blip r:embed="rId3">
            <a:alphaModFix/>
          </a:blip>
          <a:srcRect/>
          <a:stretch/>
        </p:blipFill>
        <p:spPr>
          <a:xfrm flipH="1">
            <a:off x="14408850" y="8431125"/>
            <a:ext cx="3955350" cy="1898575"/>
          </a:xfrm>
          <a:prstGeom prst="rect">
            <a:avLst/>
          </a:prstGeom>
          <a:noFill/>
          <a:ln>
            <a:noFill/>
          </a:ln>
        </p:spPr>
      </p:pic>
      <p:sp>
        <p:nvSpPr>
          <p:cNvPr id="587" name="Google Shape;587;g31544d94f78_0_107"/>
          <p:cNvSpPr/>
          <p:nvPr/>
        </p:nvSpPr>
        <p:spPr>
          <a:xfrm>
            <a:off x="0" y="0"/>
            <a:ext cx="8368030" cy="10287495"/>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4">
              <a:alphaModFix/>
            </a:blip>
            <a:stretch>
              <a:fillRect l="-42087" r="-42078"/>
            </a:stretch>
          </a:blipFill>
          <a:ln>
            <a:noFill/>
          </a:ln>
        </p:spPr>
        <p:txBody>
          <a:bodyPr/>
          <a:lstStyle/>
          <a:p>
            <a:endParaRPr lang="en-US"/>
          </a:p>
        </p:txBody>
      </p:sp>
      <p:sp>
        <p:nvSpPr>
          <p:cNvPr id="588" name="Google Shape;588;g31544d94f78_0_107"/>
          <p:cNvSpPr txBox="1"/>
          <p:nvPr/>
        </p:nvSpPr>
        <p:spPr>
          <a:xfrm>
            <a:off x="8507607" y="4633020"/>
            <a:ext cx="9780300" cy="44637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US" sz="4000" b="1">
                <a:solidFill>
                  <a:schemeClr val="dk1"/>
                </a:solidFill>
                <a:latin typeface="Montserrat"/>
                <a:ea typeface="Montserrat"/>
                <a:cs typeface="Montserrat"/>
                <a:sym typeface="Montserrat"/>
              </a:rPr>
              <a:t>Merci à toutes et à tous pour votre participation dans les Cercles de mentorat!</a:t>
            </a:r>
            <a:endParaRPr sz="4000" b="1">
              <a:solidFill>
                <a:schemeClr val="dk1"/>
              </a:solidFill>
              <a:latin typeface="Montserrat"/>
              <a:ea typeface="Montserrat"/>
              <a:cs typeface="Montserrat"/>
              <a:sym typeface="Montserrat"/>
            </a:endParaRPr>
          </a:p>
          <a:p>
            <a:pPr marL="0" lvl="0" indent="0" algn="ctr" rtl="0">
              <a:lnSpc>
                <a:spcPct val="115000"/>
              </a:lnSpc>
              <a:spcBef>
                <a:spcPts val="1200"/>
              </a:spcBef>
              <a:spcAft>
                <a:spcPts val="0"/>
              </a:spcAft>
              <a:buClr>
                <a:schemeClr val="dk1"/>
              </a:buClr>
              <a:buSzPts val="1100"/>
              <a:buFont typeface="Arial"/>
              <a:buNone/>
            </a:pPr>
            <a:endParaRPr sz="4000" b="1">
              <a:solidFill>
                <a:schemeClr val="dk1"/>
              </a:solidFill>
              <a:latin typeface="Montserrat"/>
              <a:ea typeface="Montserrat"/>
              <a:cs typeface="Montserrat"/>
              <a:sym typeface="Montserrat"/>
            </a:endParaRPr>
          </a:p>
          <a:p>
            <a:pPr marL="0" lvl="0" indent="0" algn="ctr" rtl="0">
              <a:lnSpc>
                <a:spcPct val="115000"/>
              </a:lnSpc>
              <a:spcBef>
                <a:spcPts val="1200"/>
              </a:spcBef>
              <a:spcAft>
                <a:spcPts val="1200"/>
              </a:spcAft>
              <a:buClr>
                <a:schemeClr val="dk1"/>
              </a:buClr>
              <a:buSzPts val="1100"/>
              <a:buFont typeface="Arial"/>
              <a:buNone/>
            </a:pPr>
            <a:r>
              <a:rPr lang="en-US" sz="4000" b="1">
                <a:solidFill>
                  <a:schemeClr val="dk1"/>
                </a:solidFill>
                <a:latin typeface="Montserrat"/>
                <a:ea typeface="Montserrat"/>
                <a:cs typeface="Montserrat"/>
                <a:sym typeface="Montserrat"/>
              </a:rPr>
              <a:t>Portez-vous bien et prenez soin de vous.</a:t>
            </a:r>
            <a:endParaRPr sz="4000" b="1">
              <a:latin typeface="Montserrat"/>
              <a:ea typeface="Montserrat"/>
              <a:cs typeface="Montserrat"/>
              <a:sym typeface="Montserrat"/>
            </a:endParaRPr>
          </a:p>
        </p:txBody>
      </p:sp>
      <p:pic>
        <p:nvPicPr>
          <p:cNvPr id="589" name="Google Shape;589;g31544d94f78_0_107"/>
          <p:cNvPicPr preferRelativeResize="0"/>
          <p:nvPr/>
        </p:nvPicPr>
        <p:blipFill rotWithShape="1">
          <a:blip r:embed="rId5">
            <a:alphaModFix/>
          </a:blip>
          <a:srcRect t="20491" b="18540"/>
          <a:stretch/>
        </p:blipFill>
        <p:spPr>
          <a:xfrm>
            <a:off x="8581638" y="771950"/>
            <a:ext cx="9632224" cy="3303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3119b532163_3_35"/>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17" name="Google Shape;217;g3119b532163_3_35"/>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Règles de base et valeurs des Cercles</a:t>
            </a:r>
            <a:endParaRPr sz="1400" b="0" i="0" u="none" strike="noStrike" cap="none">
              <a:solidFill>
                <a:srgbClr val="000000"/>
              </a:solidFill>
              <a:latin typeface="Arial"/>
              <a:ea typeface="Arial"/>
              <a:cs typeface="Arial"/>
              <a:sym typeface="Arial"/>
            </a:endParaRPr>
          </a:p>
        </p:txBody>
      </p:sp>
      <p:sp>
        <p:nvSpPr>
          <p:cNvPr id="218" name="Google Shape;218;g3119b532163_3_35"/>
          <p:cNvSpPr/>
          <p:nvPr/>
        </p:nvSpPr>
        <p:spPr>
          <a:xfrm>
            <a:off x="13523401" y="2139928"/>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8" r="-1348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3119b532163_3_35"/>
          <p:cNvSpPr txBox="1"/>
          <p:nvPr/>
        </p:nvSpPr>
        <p:spPr>
          <a:xfrm>
            <a:off x="481831" y="2563818"/>
            <a:ext cx="17019600" cy="6957900"/>
          </a:xfrm>
          <a:prstGeom prst="rect">
            <a:avLst/>
          </a:prstGeom>
          <a:noFill/>
          <a:ln>
            <a:noFill/>
          </a:ln>
        </p:spPr>
        <p:txBody>
          <a:bodyPr spcFirstLastPara="1" wrap="square" lIns="0" tIns="0" rIns="0" bIns="0" anchor="t" anchorCtr="0">
            <a:spAutoFit/>
          </a:bodyPr>
          <a:lstStyle/>
          <a:p>
            <a:pPr marL="951975" marR="0" lvl="1" indent="-475987" algn="just" rtl="0">
              <a:lnSpc>
                <a:spcPct val="100000"/>
              </a:lnSpc>
              <a:spcBef>
                <a:spcPts val="0"/>
              </a:spcBef>
              <a:spcAft>
                <a:spcPts val="0"/>
              </a:spcAft>
              <a:buClr>
                <a:srgbClr val="000000"/>
              </a:buClr>
              <a:buSzPts val="4409"/>
              <a:buFont typeface="Arial"/>
              <a:buChar char="•"/>
            </a:pPr>
            <a:r>
              <a:rPr lang="en-US" sz="4409" b="1">
                <a:latin typeface="Montserrat"/>
                <a:ea typeface="Montserrat"/>
                <a:cs typeface="Montserrat"/>
                <a:sym typeface="Montserrat"/>
              </a:rPr>
              <a:t>Égalité </a:t>
            </a:r>
            <a:r>
              <a:rPr lang="en-US" sz="4409" b="1" i="0" u="none" strike="noStrike" cap="none">
                <a:solidFill>
                  <a:srgbClr val="000000"/>
                </a:solidFill>
                <a:latin typeface="Montserrat"/>
                <a:ea typeface="Montserrat"/>
                <a:cs typeface="Montserrat"/>
                <a:sym typeface="Montserrat"/>
              </a:rPr>
              <a:t>: </a:t>
            </a:r>
            <a:r>
              <a:rPr lang="en-US" sz="4409">
                <a:latin typeface="Montserrat"/>
                <a:ea typeface="Montserrat"/>
                <a:cs typeface="Montserrat"/>
                <a:sym typeface="Montserrat"/>
              </a:rPr>
              <a:t>Chaque membre participe de </a:t>
            </a:r>
            <a:endParaRPr sz="4409">
              <a:latin typeface="Montserrat"/>
              <a:ea typeface="Montserrat"/>
              <a:cs typeface="Montserrat"/>
              <a:sym typeface="Montserrat"/>
            </a:endParaRPr>
          </a:p>
          <a:p>
            <a:pPr marL="914400" marR="0" lvl="0" indent="0" algn="just" rtl="0">
              <a:lnSpc>
                <a:spcPct val="100000"/>
              </a:lnSpc>
              <a:spcBef>
                <a:spcPts val="0"/>
              </a:spcBef>
              <a:spcAft>
                <a:spcPts val="0"/>
              </a:spcAft>
              <a:buNone/>
            </a:pPr>
            <a:r>
              <a:rPr lang="en-US" sz="4409">
                <a:latin typeface="Montserrat"/>
                <a:ea typeface="Montserrat"/>
                <a:cs typeface="Montserrat"/>
                <a:sym typeface="Montserrat"/>
              </a:rPr>
              <a:t>manière égale</a:t>
            </a:r>
            <a:endParaRPr sz="1400" b="0" i="0" u="none" strike="noStrike" cap="none">
              <a:solidFill>
                <a:srgbClr val="000000"/>
              </a:solidFill>
              <a:latin typeface="Arial"/>
              <a:ea typeface="Arial"/>
              <a:cs typeface="Arial"/>
              <a:sym typeface="Arial"/>
            </a:endParaRPr>
          </a:p>
          <a:p>
            <a:pPr marL="0" marR="0" lvl="0" indent="0" algn="just" rtl="0">
              <a:lnSpc>
                <a:spcPct val="106418"/>
              </a:lnSpc>
              <a:spcBef>
                <a:spcPts val="0"/>
              </a:spcBef>
              <a:spcAft>
                <a:spcPts val="0"/>
              </a:spcAft>
              <a:buClr>
                <a:srgbClr val="000000"/>
              </a:buClr>
              <a:buSzPts val="4409"/>
              <a:buFont typeface="Arial"/>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Substance : </a:t>
            </a:r>
            <a:r>
              <a:rPr lang="en-US" sz="4409">
                <a:latin typeface="Montserrat"/>
                <a:ea typeface="Montserrat"/>
                <a:cs typeface="Montserrat"/>
                <a:sym typeface="Montserrat"/>
              </a:rPr>
              <a:t>Partager ce qui est important</a:t>
            </a:r>
            <a:endParaRPr sz="1400" b="0" i="0" u="none" strike="noStrike" cap="none">
              <a:solidFill>
                <a:srgbClr val="000000"/>
              </a:solidFill>
              <a:latin typeface="Arial"/>
              <a:ea typeface="Arial"/>
              <a:cs typeface="Arial"/>
              <a:sym typeface="Arial"/>
            </a:endParaRPr>
          </a:p>
          <a:p>
            <a:pPr marL="0" marR="0" lvl="0" indent="0" algn="just" rtl="0">
              <a:lnSpc>
                <a:spcPct val="106418"/>
              </a:lnSpc>
              <a:spcBef>
                <a:spcPts val="0"/>
              </a:spcBef>
              <a:spcAft>
                <a:spcPts val="0"/>
              </a:spcAft>
              <a:buClr>
                <a:srgbClr val="000000"/>
              </a:buClr>
              <a:buSzPts val="4409"/>
              <a:buFont typeface="Arial"/>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a:latin typeface="Montserrat"/>
                <a:ea typeface="Montserrat"/>
                <a:cs typeface="Montserrat"/>
                <a:sym typeface="Montserrat"/>
              </a:rPr>
              <a:t>Ouverture </a:t>
            </a:r>
            <a:r>
              <a:rPr lang="en-US" sz="4409" b="1" i="0" u="none" strike="noStrike" cap="none">
                <a:solidFill>
                  <a:srgbClr val="000000"/>
                </a:solidFill>
                <a:latin typeface="Montserrat"/>
                <a:ea typeface="Montserrat"/>
                <a:cs typeface="Montserrat"/>
                <a:sym typeface="Montserrat"/>
              </a:rPr>
              <a:t>: </a:t>
            </a:r>
            <a:r>
              <a:rPr lang="en-US" sz="4409">
                <a:latin typeface="Montserrat"/>
                <a:ea typeface="Montserrat"/>
                <a:cs typeface="Montserrat"/>
                <a:sym typeface="Montserrat"/>
              </a:rPr>
              <a:t>Écoutez sans juger</a:t>
            </a:r>
            <a:endParaRPr sz="1400" b="0" i="0" u="none" strike="noStrike" cap="none">
              <a:solidFill>
                <a:srgbClr val="000000"/>
              </a:solidFill>
              <a:latin typeface="Arial"/>
              <a:ea typeface="Arial"/>
              <a:cs typeface="Arial"/>
              <a:sym typeface="Arial"/>
            </a:endParaRPr>
          </a:p>
          <a:p>
            <a:pPr marL="0" marR="0" lvl="0" indent="0" algn="just" rtl="0">
              <a:lnSpc>
                <a:spcPct val="106418"/>
              </a:lnSpc>
              <a:spcBef>
                <a:spcPts val="0"/>
              </a:spcBef>
              <a:spcAft>
                <a:spcPts val="0"/>
              </a:spcAft>
              <a:buClr>
                <a:srgbClr val="000000"/>
              </a:buClr>
              <a:buSzPts val="4409"/>
              <a:buFont typeface="Arial"/>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00000"/>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Respect : </a:t>
            </a:r>
            <a:r>
              <a:rPr lang="en-US" sz="4409">
                <a:latin typeface="Montserrat"/>
                <a:ea typeface="Montserrat"/>
                <a:cs typeface="Montserrat"/>
                <a:sym typeface="Montserrat"/>
              </a:rPr>
              <a:t>Traiter les autres comme ils aimeraient être traités</a:t>
            </a:r>
            <a:endParaRPr sz="1400" b="0" i="0" u="none" strike="noStrike" cap="none">
              <a:solidFill>
                <a:srgbClr val="000000"/>
              </a:solidFill>
              <a:latin typeface="Arial"/>
              <a:ea typeface="Arial"/>
              <a:cs typeface="Arial"/>
              <a:sym typeface="Arial"/>
            </a:endParaRPr>
          </a:p>
        </p:txBody>
      </p:sp>
      <p:pic>
        <p:nvPicPr>
          <p:cNvPr id="220" name="Google Shape;220;g3119b532163_3_35"/>
          <p:cNvPicPr preferRelativeResize="0"/>
          <p:nvPr/>
        </p:nvPicPr>
        <p:blipFill rotWithShape="1">
          <a:blip r:embed="rId5">
            <a:alphaModFix/>
          </a:blip>
          <a:srcRect/>
          <a:stretch/>
        </p:blipFill>
        <p:spPr>
          <a:xfrm>
            <a:off x="293000" y="841788"/>
            <a:ext cx="1830401" cy="15259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g3119b532163_3_47"/>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30" name="Google Shape;230;g3119b532163_3_47"/>
          <p:cNvSpPr txBox="1"/>
          <p:nvPr/>
        </p:nvSpPr>
        <p:spPr>
          <a:xfrm>
            <a:off x="2123398" y="1220019"/>
            <a:ext cx="13329000" cy="6618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4300"/>
              <a:buFont typeface="Arial"/>
              <a:buNone/>
            </a:pPr>
            <a:r>
              <a:rPr lang="en-US" sz="4300" b="1">
                <a:latin typeface="Montserrat"/>
                <a:ea typeface="Montserrat"/>
                <a:cs typeface="Montserrat"/>
                <a:sym typeface="Montserrat"/>
              </a:rPr>
              <a:t>Règles de base et valeurs pour les participants</a:t>
            </a:r>
            <a:endParaRPr sz="1400" b="0" i="0" u="none" strike="noStrike" cap="none">
              <a:solidFill>
                <a:srgbClr val="000000"/>
              </a:solidFill>
              <a:latin typeface="Arial"/>
              <a:ea typeface="Arial"/>
              <a:cs typeface="Arial"/>
              <a:sym typeface="Arial"/>
            </a:endParaRPr>
          </a:p>
        </p:txBody>
      </p:sp>
      <p:sp>
        <p:nvSpPr>
          <p:cNvPr id="231" name="Google Shape;231;g3119b532163_3_47"/>
          <p:cNvSpPr/>
          <p:nvPr/>
        </p:nvSpPr>
        <p:spPr>
          <a:xfrm>
            <a:off x="13523401" y="2139928"/>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7" r="-1348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g3119b532163_3_47"/>
          <p:cNvSpPr txBox="1"/>
          <p:nvPr/>
        </p:nvSpPr>
        <p:spPr>
          <a:xfrm>
            <a:off x="483118" y="2538458"/>
            <a:ext cx="17428500" cy="7063500"/>
          </a:xfrm>
          <a:prstGeom prst="rect">
            <a:avLst/>
          </a:prstGeom>
          <a:noFill/>
          <a:ln>
            <a:noFill/>
          </a:ln>
        </p:spPr>
        <p:txBody>
          <a:bodyPr spcFirstLastPara="1" wrap="square" lIns="0" tIns="0" rIns="0" bIns="0" anchor="t" anchorCtr="0">
            <a:spAutoFit/>
          </a:bodyPr>
          <a:lstStyle/>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Confidentialité - la confiance est essentielle.</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Apportez votre pleine entièreté de soi et votre mentalité de débutant à </a:t>
            </a:r>
            <a:endParaRPr sz="2650">
              <a:solidFill>
                <a:schemeClr val="dk1"/>
              </a:solidFill>
              <a:latin typeface="Montserrat"/>
              <a:ea typeface="Montserrat"/>
              <a:cs typeface="Montserrat"/>
              <a:sym typeface="Montserrat"/>
            </a:endParaRPr>
          </a:p>
          <a:p>
            <a:pPr marL="457200" marR="208280" lvl="0" indent="0" algn="l" rtl="0">
              <a:lnSpc>
                <a:spcPct val="115000"/>
              </a:lnSpc>
              <a:spcBef>
                <a:spcPts val="0"/>
              </a:spcBef>
              <a:spcAft>
                <a:spcPts val="0"/>
              </a:spcAft>
              <a:buNone/>
            </a:pPr>
            <a:r>
              <a:rPr lang="en-US" sz="2650">
                <a:solidFill>
                  <a:schemeClr val="dk1"/>
                </a:solidFill>
                <a:latin typeface="Montserrat"/>
                <a:ea typeface="Montserrat"/>
                <a:cs typeface="Montserrat"/>
                <a:sym typeface="Montserrat"/>
              </a:rPr>
              <a:t>chaque session. </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sz="1300">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Venez bien nourris et buvez assez d'eau.</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Gardez votre caméra allumée pour que tout le monde se sente en sécurité et </a:t>
            </a:r>
            <a:endParaRPr sz="2650">
              <a:solidFill>
                <a:schemeClr val="dk1"/>
              </a:solidFill>
              <a:latin typeface="Montserrat"/>
              <a:ea typeface="Montserrat"/>
              <a:cs typeface="Montserrat"/>
              <a:sym typeface="Montserrat"/>
            </a:endParaRPr>
          </a:p>
          <a:p>
            <a:pPr marL="457200" marR="208280" lvl="0" indent="0" algn="l" rtl="0">
              <a:lnSpc>
                <a:spcPct val="115000"/>
              </a:lnSpc>
              <a:spcBef>
                <a:spcPts val="0"/>
              </a:spcBef>
              <a:spcAft>
                <a:spcPts val="0"/>
              </a:spcAft>
              <a:buNone/>
            </a:pPr>
            <a:r>
              <a:rPr lang="en-US" sz="2650">
                <a:solidFill>
                  <a:schemeClr val="dk1"/>
                </a:solidFill>
                <a:latin typeface="Montserrat"/>
                <a:ea typeface="Montserrat"/>
                <a:cs typeface="Montserrat"/>
                <a:sym typeface="Montserrat"/>
              </a:rPr>
              <a:t>connecté. </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Soyez franc et honnête - écouter avec empathie. </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Soyez prêt à vous engager avec vos pairs.</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Éliminez les distractions externes.</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Ne pas activer votre microphone, sauf pour poser des questions et contribuer à la discussion.</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Soyez pleinement présent et assistez aux cinq semaines - pas de multitâche.</a:t>
            </a:r>
            <a:endParaRPr sz="2650">
              <a:latin typeface="Montserrat"/>
              <a:ea typeface="Montserrat"/>
              <a:cs typeface="Montserrat"/>
              <a:sym typeface="Montserrat"/>
            </a:endParaRPr>
          </a:p>
        </p:txBody>
      </p:sp>
      <p:pic>
        <p:nvPicPr>
          <p:cNvPr id="233" name="Google Shape;233;g3119b532163_3_47"/>
          <p:cNvPicPr preferRelativeResize="0"/>
          <p:nvPr/>
        </p:nvPicPr>
        <p:blipFill rotWithShape="1">
          <a:blip r:embed="rId5">
            <a:alphaModFix/>
          </a:blip>
          <a:srcRect/>
          <a:stretch/>
        </p:blipFill>
        <p:spPr>
          <a:xfrm>
            <a:off x="293000" y="841788"/>
            <a:ext cx="1830401" cy="15259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g3119b532163_3_59"/>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graphicFrame>
        <p:nvGraphicFramePr>
          <p:cNvPr id="243" name="Google Shape;243;g3119b532163_3_59"/>
          <p:cNvGraphicFramePr/>
          <p:nvPr/>
        </p:nvGraphicFramePr>
        <p:xfrm>
          <a:off x="483118" y="2404774"/>
          <a:ext cx="3000000" cy="3000000"/>
        </p:xfrm>
        <a:graphic>
          <a:graphicData uri="http://schemas.openxmlformats.org/drawingml/2006/table">
            <a:tbl>
              <a:tblPr>
                <a:noFill/>
                <a:tableStyleId>{5352E260-918B-4FC0-9FFF-7E4824D792CF}</a:tableStyleId>
              </a:tblPr>
              <a:tblGrid>
                <a:gridCol w="17329875">
                  <a:extLst>
                    <a:ext uri="{9D8B030D-6E8A-4147-A177-3AD203B41FA5}">
                      <a16:colId xmlns:a16="http://schemas.microsoft.com/office/drawing/2014/main" val="20000"/>
                    </a:ext>
                  </a:extLst>
                </a:gridCol>
              </a:tblGrid>
              <a:tr h="4175325">
                <a:tc>
                  <a:txBody>
                    <a:bodyPr/>
                    <a:lstStyle/>
                    <a:p>
                      <a:pPr marL="0" lvl="0" indent="0" algn="l" rtl="0">
                        <a:lnSpc>
                          <a:spcPct val="100000"/>
                        </a:lnSpc>
                        <a:spcBef>
                          <a:spcPts val="120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 La capacité d'apprendre est la qualité la plus importante qu'un </a:t>
                      </a:r>
                      <a:endParaRPr sz="2750">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dirigeant puisse avoir. »</a:t>
                      </a:r>
                      <a:endParaRPr sz="2750">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r>
                        <a:rPr lang="en-US" sz="2750" b="1">
                          <a:solidFill>
                            <a:schemeClr val="dk1"/>
                          </a:solidFill>
                          <a:latin typeface="Montserrat"/>
                          <a:ea typeface="Montserrat"/>
                          <a:cs typeface="Montserrat"/>
                          <a:sym typeface="Montserrat"/>
                        </a:rPr>
                        <a:t>Padmasree Warrior, ingénieur chimiste et chef d’entreprise indienne</a:t>
                      </a:r>
                      <a:endParaRPr sz="2750" b="1">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1100"/>
                        <a:buFont typeface="Arial"/>
                        <a:buNone/>
                      </a:pPr>
                      <a:endParaRPr sz="2750" b="1">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 La nature nous a donné un cerveau qui survit dans un monde </a:t>
                      </a:r>
                      <a:endParaRPr sz="2750">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changeant en se transformant lui-même. »</a:t>
                      </a:r>
                      <a:endParaRPr sz="2750">
                        <a:solidFill>
                          <a:schemeClr val="dk1"/>
                        </a:solidFill>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r>
                        <a:rPr lang="en-US" sz="2750" b="1">
                          <a:solidFill>
                            <a:schemeClr val="dk1"/>
                          </a:solidFill>
                          <a:latin typeface="Montserrat"/>
                          <a:ea typeface="Montserrat"/>
                          <a:cs typeface="Montserrat"/>
                          <a:sym typeface="Montserrat"/>
                        </a:rPr>
                        <a:t>Norman Doidge, auteur et psychiatre canadien</a:t>
                      </a:r>
                      <a:endParaRPr sz="2750">
                        <a:solidFill>
                          <a:schemeClr val="dk1"/>
                        </a:solidFill>
                        <a:latin typeface="Montserrat"/>
                        <a:ea typeface="Montserrat"/>
                        <a:cs typeface="Montserrat"/>
                        <a:sym typeface="Montserrat"/>
                      </a:endParaRPr>
                    </a:p>
                  </a:txBody>
                  <a:tcPr marL="126650" marR="126650" marT="126650" marB="126650">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44" name="Google Shape;244;g3119b532163_3_59"/>
          <p:cNvPicPr preferRelativeResize="0"/>
          <p:nvPr/>
        </p:nvPicPr>
        <p:blipFill rotWithShape="1">
          <a:blip r:embed="rId4">
            <a:alphaModFix/>
          </a:blip>
          <a:srcRect/>
          <a:stretch/>
        </p:blipFill>
        <p:spPr>
          <a:xfrm>
            <a:off x="293000" y="613188"/>
            <a:ext cx="1830401" cy="1525966"/>
          </a:xfrm>
          <a:prstGeom prst="rect">
            <a:avLst/>
          </a:prstGeom>
          <a:noFill/>
          <a:ln>
            <a:noFill/>
          </a:ln>
        </p:spPr>
      </p:pic>
      <p:pic>
        <p:nvPicPr>
          <p:cNvPr id="245" name="Google Shape;245;g3119b532163_3_59"/>
          <p:cNvPicPr preferRelativeResize="0"/>
          <p:nvPr/>
        </p:nvPicPr>
        <p:blipFill rotWithShape="1">
          <a:blip r:embed="rId5">
            <a:alphaModFix/>
          </a:blip>
          <a:srcRect l="5773" r="4023" b="-2553"/>
          <a:stretch/>
        </p:blipFill>
        <p:spPr>
          <a:xfrm>
            <a:off x="13540625" y="555675"/>
            <a:ext cx="4714875" cy="5066750"/>
          </a:xfrm>
          <a:prstGeom prst="rect">
            <a:avLst/>
          </a:prstGeom>
          <a:noFill/>
          <a:ln>
            <a:noFill/>
          </a:ln>
        </p:spPr>
      </p:pic>
      <p:sp>
        <p:nvSpPr>
          <p:cNvPr id="246" name="Google Shape;246;g3119b532163_3_59"/>
          <p:cNvSpPr txBox="1"/>
          <p:nvPr/>
        </p:nvSpPr>
        <p:spPr>
          <a:xfrm>
            <a:off x="2123393" y="991420"/>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Autocompassion et neuroplasticité</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6"/>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56" name="Google Shape;256;p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257" name="Google Shape;257;p6"/>
          <p:cNvSpPr txBox="1"/>
          <p:nvPr/>
        </p:nvSpPr>
        <p:spPr>
          <a:xfrm>
            <a:off x="375274" y="1547500"/>
            <a:ext cx="101064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 </a:t>
            </a:r>
            <a:r>
              <a:rPr lang="en-US" sz="3156" b="1">
                <a:latin typeface="Montserrat"/>
                <a:ea typeface="Montserrat"/>
                <a:cs typeface="Montserrat"/>
                <a:sym typeface="Montserrat"/>
              </a:rPr>
              <a:t>Arrivée : Échauffement et debut de la réunion</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a:t>
            </a:r>
            <a:r>
              <a:rPr lang="en-US" sz="3156" b="1">
                <a:latin typeface="Montserrat"/>
                <a:ea typeface="Montserrat"/>
                <a:cs typeface="Montserrat"/>
                <a:sym typeface="Montserrat"/>
              </a:rPr>
              <a:t>8</a:t>
            </a:r>
            <a:r>
              <a:rPr lang="en-US" sz="3156" b="1" i="0" u="none" strike="noStrike" cap="none">
                <a:solidFill>
                  <a:srgbClr val="000000"/>
                </a:solidFill>
                <a:latin typeface="Montserrat"/>
                <a:ea typeface="Montserrat"/>
                <a:cs typeface="Montserrat"/>
                <a:sym typeface="Montserrat"/>
              </a:rPr>
              <a:t> minutes)</a:t>
            </a:r>
            <a:endParaRPr sz="1400" b="0" i="0" u="none" strike="noStrike" cap="none">
              <a:solidFill>
                <a:srgbClr val="000000"/>
              </a:solidFill>
              <a:latin typeface="Arial"/>
              <a:ea typeface="Arial"/>
              <a:cs typeface="Arial"/>
              <a:sym typeface="Arial"/>
            </a:endParaRPr>
          </a:p>
        </p:txBody>
      </p:sp>
      <p:sp>
        <p:nvSpPr>
          <p:cNvPr id="258" name="Google Shape;258;p6"/>
          <p:cNvSpPr/>
          <p:nvPr/>
        </p:nvSpPr>
        <p:spPr>
          <a:xfrm>
            <a:off x="2966090" y="2086031"/>
            <a:ext cx="361446" cy="476673"/>
          </a:xfrm>
          <a:custGeom>
            <a:avLst/>
            <a:gdLst/>
            <a:ahLst/>
            <a:cxnLst/>
            <a:rect l="l" t="t" r="r" b="b"/>
            <a:pathLst>
              <a:path w="361446" h="476673" extrusionOk="0">
                <a:moveTo>
                  <a:pt x="0" y="0"/>
                </a:moveTo>
                <a:lnTo>
                  <a:pt x="361446" y="0"/>
                </a:lnTo>
                <a:lnTo>
                  <a:pt x="361446" y="476672"/>
                </a:lnTo>
                <a:lnTo>
                  <a:pt x="0" y="476672"/>
                </a:lnTo>
                <a:lnTo>
                  <a:pt x="0" y="0"/>
                </a:lnTo>
                <a:close/>
              </a:path>
            </a:pathLst>
          </a:custGeom>
          <a:blipFill rotWithShape="1">
            <a:blip r:embed="rId5">
              <a:alphaModFix/>
            </a:blip>
            <a:stretch>
              <a:fillRect/>
            </a:stretch>
          </a:blipFill>
          <a:ln>
            <a:noFill/>
          </a:ln>
        </p:spPr>
        <p:txBody>
          <a:bodyPr/>
          <a:lstStyle/>
          <a:p>
            <a:endParaRPr lang="en-US"/>
          </a:p>
        </p:txBody>
      </p:sp>
      <p:graphicFrame>
        <p:nvGraphicFramePr>
          <p:cNvPr id="259" name="Google Shape;259;p6"/>
          <p:cNvGraphicFramePr/>
          <p:nvPr/>
        </p:nvGraphicFramePr>
        <p:xfrm>
          <a:off x="375278" y="8275082"/>
          <a:ext cx="3000000" cy="3000000"/>
        </p:xfrm>
        <a:graphic>
          <a:graphicData uri="http://schemas.openxmlformats.org/drawingml/2006/table">
            <a:tbl>
              <a:tblPr>
                <a:noFill/>
                <a:tableStyleId>{5352E260-918B-4FC0-9FFF-7E4824D792CF}</a:tableStyleId>
              </a:tblPr>
              <a:tblGrid>
                <a:gridCol w="17518400">
                  <a:extLst>
                    <a:ext uri="{9D8B030D-6E8A-4147-A177-3AD203B41FA5}">
                      <a16:colId xmlns:a16="http://schemas.microsoft.com/office/drawing/2014/main" val="20000"/>
                    </a:ext>
                  </a:extLst>
                </a:gridCol>
              </a:tblGrid>
              <a:tr h="1857375">
                <a:tc>
                  <a:txBody>
                    <a:bodyPr/>
                    <a:lstStyle/>
                    <a:p>
                      <a:pPr marL="0" marR="0" lvl="0" indent="0" algn="ctr" rtl="0">
                        <a:lnSpc>
                          <a:spcPct val="115000"/>
                        </a:lnSpc>
                        <a:spcBef>
                          <a:spcPts val="0"/>
                        </a:spcBef>
                        <a:spcAft>
                          <a:spcPts val="0"/>
                        </a:spcAft>
                        <a:buClr>
                          <a:srgbClr val="000000"/>
                        </a:buClr>
                        <a:buSzPts val="2660"/>
                        <a:buFont typeface="Arial"/>
                        <a:buNone/>
                      </a:pPr>
                      <a:r>
                        <a:rPr lang="en-US" sz="2660" b="1">
                          <a:latin typeface="Montserrat"/>
                          <a:ea typeface="Montserrat"/>
                          <a:cs typeface="Montserrat"/>
                          <a:sym typeface="Montserrat"/>
                        </a:rPr>
                        <a:t>Moment complice</a:t>
                      </a:r>
                      <a:endParaRPr sz="1100" u="none" strike="noStrike" cap="none"/>
                    </a:p>
                    <a:p>
                      <a:pPr marL="0" marR="0" lvl="0" indent="0" algn="ctr" rtl="0">
                        <a:lnSpc>
                          <a:spcPct val="115000"/>
                        </a:lnSpc>
                        <a:spcBef>
                          <a:spcPts val="0"/>
                        </a:spcBef>
                        <a:spcAft>
                          <a:spcPts val="0"/>
                        </a:spcAft>
                        <a:buClr>
                          <a:srgbClr val="000000"/>
                        </a:buClr>
                        <a:buSzPts val="1100"/>
                        <a:buFont typeface="Arial"/>
                        <a:buNone/>
                      </a:pPr>
                      <a:endParaRPr sz="1100" u="none" strike="noStrike" cap="none"/>
                    </a:p>
                    <a:p>
                      <a:pPr marL="0" marR="0" lvl="0" indent="0" algn="ctr" rtl="0">
                        <a:lnSpc>
                          <a:spcPct val="115000"/>
                        </a:lnSpc>
                        <a:spcBef>
                          <a:spcPts val="0"/>
                        </a:spcBef>
                        <a:spcAft>
                          <a:spcPts val="0"/>
                        </a:spcAft>
                        <a:buClr>
                          <a:srgbClr val="000000"/>
                        </a:buClr>
                        <a:buSzPts val="2100"/>
                        <a:buFont typeface="Arial"/>
                        <a:buNone/>
                      </a:pPr>
                      <a:r>
                        <a:rPr lang="en-US" sz="2100">
                          <a:latin typeface="Montserrat"/>
                          <a:ea typeface="Montserrat"/>
                          <a:cs typeface="Montserrat"/>
                          <a:sym typeface="Montserrat"/>
                        </a:rPr>
                        <a:t>Qu’aimez-vous faire pour vous adapter au changement ?</a:t>
                      </a:r>
                      <a:endParaRPr sz="1400" u="none" strike="noStrike" cap="none"/>
                    </a:p>
                    <a:p>
                      <a:pPr marL="0" marR="0" lvl="0" indent="0" algn="ctr" rtl="0">
                        <a:lnSpc>
                          <a:spcPct val="115000"/>
                        </a:lnSpc>
                        <a:spcBef>
                          <a:spcPts val="0"/>
                        </a:spcBef>
                        <a:spcAft>
                          <a:spcPts val="0"/>
                        </a:spcAft>
                        <a:buClr>
                          <a:srgbClr val="000000"/>
                        </a:buClr>
                        <a:buSzPts val="2100"/>
                        <a:buFont typeface="Arial"/>
                        <a:buNone/>
                      </a:pPr>
                      <a:r>
                        <a:rPr lang="en-US" sz="2100" u="none" strike="noStrike" cap="none">
                          <a:solidFill>
                            <a:srgbClr val="000000"/>
                          </a:solidFill>
                          <a:latin typeface="Montserrat"/>
                          <a:ea typeface="Montserrat"/>
                          <a:cs typeface="Montserrat"/>
                          <a:sym typeface="Montserrat"/>
                        </a:rPr>
                        <a:t>(10 seconds </a:t>
                      </a:r>
                      <a:r>
                        <a:rPr lang="en-US" sz="2100">
                          <a:latin typeface="Montserrat"/>
                          <a:ea typeface="Montserrat"/>
                          <a:cs typeface="Montserrat"/>
                          <a:sym typeface="Montserrat"/>
                        </a:rPr>
                        <a:t>chacun</a:t>
                      </a:r>
                      <a:r>
                        <a:rPr lang="en-US" sz="2100" u="none" strike="noStrike" cap="none">
                          <a:solidFill>
                            <a:srgbClr val="000000"/>
                          </a:solidFill>
                          <a:latin typeface="Montserrat"/>
                          <a:ea typeface="Montserrat"/>
                          <a:cs typeface="Montserrat"/>
                          <a:sym typeface="Montserrat"/>
                        </a:rPr>
                        <a:t>)</a:t>
                      </a:r>
                      <a:endParaRPr sz="1400" u="none" strike="noStrike" cap="none"/>
                    </a:p>
                  </a:txBody>
                  <a:tcPr marL="190500" marR="190500" marT="190500" marB="190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60" name="Google Shape;260;p6"/>
          <p:cNvSpPr/>
          <p:nvPr/>
        </p:nvSpPr>
        <p:spPr>
          <a:xfrm>
            <a:off x="3327536" y="5220734"/>
            <a:ext cx="11161191" cy="2985619"/>
          </a:xfrm>
          <a:custGeom>
            <a:avLst/>
            <a:gdLst/>
            <a:ahLst/>
            <a:cxnLst/>
            <a:rect l="l" t="t" r="r" b="b"/>
            <a:pathLst>
              <a:path w="11161191" h="2985619" extrusionOk="0">
                <a:moveTo>
                  <a:pt x="0" y="0"/>
                </a:moveTo>
                <a:lnTo>
                  <a:pt x="11161191" y="0"/>
                </a:lnTo>
                <a:lnTo>
                  <a:pt x="11161191" y="2985618"/>
                </a:lnTo>
                <a:lnTo>
                  <a:pt x="0" y="2985618"/>
                </a:lnTo>
                <a:lnTo>
                  <a:pt x="0" y="0"/>
                </a:lnTo>
                <a:close/>
              </a:path>
            </a:pathLst>
          </a:custGeom>
          <a:blipFill rotWithShape="1">
            <a:blip r:embed="rId6">
              <a:alphaModFix/>
            </a:blip>
            <a:stretch>
              <a:fillRect/>
            </a:stretch>
          </a:blipFill>
          <a:ln>
            <a:noFill/>
          </a:ln>
        </p:spPr>
        <p:txBody>
          <a:bodyPr/>
          <a:lstStyle/>
          <a:p>
            <a:endParaRPr lang="en-US"/>
          </a:p>
        </p:txBody>
      </p:sp>
      <p:sp>
        <p:nvSpPr>
          <p:cNvPr id="261" name="Google Shape;261;p6"/>
          <p:cNvSpPr txBox="1"/>
          <p:nvPr/>
        </p:nvSpPr>
        <p:spPr>
          <a:xfrm>
            <a:off x="375278" y="4083300"/>
            <a:ext cx="17537400" cy="8925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1200"/>
              </a:spcBef>
              <a:spcAft>
                <a:spcPts val="1200"/>
              </a:spcAft>
              <a:buClr>
                <a:schemeClr val="dk1"/>
              </a:buClr>
              <a:buSzPts val="1100"/>
              <a:buFont typeface="Arial"/>
              <a:buNone/>
            </a:pPr>
            <a:r>
              <a:rPr lang="en-US" sz="2899">
                <a:latin typeface="Montserrat Medium"/>
                <a:ea typeface="Montserrat Medium"/>
                <a:cs typeface="Montserrat Medium"/>
                <a:sym typeface="Montserrat Medium"/>
              </a:rPr>
              <a:t>Le changement est l'un des éléments les plus constants de la vie, une réalité particulièrement évidente ces dernières années.</a:t>
            </a:r>
            <a:endParaRPr sz="2899">
              <a:latin typeface="Montserrat Medium"/>
              <a:ea typeface="Montserrat Medium"/>
              <a:cs typeface="Montserrat Medium"/>
              <a:sym typeface="Montserrat Medium"/>
            </a:endParaRPr>
          </a:p>
        </p:txBody>
      </p:sp>
      <p:sp>
        <p:nvSpPr>
          <p:cNvPr id="262" name="Google Shape;262;p6"/>
          <p:cNvSpPr txBox="1"/>
          <p:nvPr/>
        </p:nvSpPr>
        <p:spPr>
          <a:xfrm>
            <a:off x="375275" y="2782750"/>
            <a:ext cx="34758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1.1 </a:t>
            </a:r>
            <a:r>
              <a:rPr lang="en-US" sz="3156" b="1">
                <a:latin typeface="Montserrat"/>
                <a:ea typeface="Montserrat"/>
                <a:cs typeface="Montserrat"/>
                <a:sym typeface="Montserrat"/>
              </a:rPr>
              <a:t>Bienvenue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 minute)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11b27db6ef_1_75"/>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9049" b="-39047"/>
            </a:stretch>
          </a:blipFill>
          <a:ln>
            <a:noFill/>
          </a:ln>
        </p:spPr>
        <p:txBody>
          <a:bodyPr/>
          <a:lstStyle/>
          <a:p>
            <a:endParaRPr lang="en-US"/>
          </a:p>
        </p:txBody>
      </p:sp>
      <p:sp>
        <p:nvSpPr>
          <p:cNvPr id="268" name="Google Shape;268;g311b27db6ef_1_75"/>
          <p:cNvSpPr txBox="1"/>
          <p:nvPr/>
        </p:nvSpPr>
        <p:spPr>
          <a:xfrm>
            <a:off x="0" y="651234"/>
            <a:ext cx="18288000" cy="123634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a:solidFill>
                  <a:srgbClr val="000000"/>
                </a:solidFill>
                <a:latin typeface="Montserrat"/>
                <a:ea typeface="Montserrat"/>
                <a:cs typeface="Montserrat"/>
                <a:sym typeface="Montserrat"/>
              </a:rPr>
              <a:t>Votre santé est primordiale</a:t>
            </a:r>
            <a:endParaRPr/>
          </a:p>
        </p:txBody>
      </p:sp>
      <p:sp>
        <p:nvSpPr>
          <p:cNvPr id="269" name="Google Shape;269;g311b27db6ef_1_75"/>
          <p:cNvSpPr txBox="1"/>
          <p:nvPr/>
        </p:nvSpPr>
        <p:spPr>
          <a:xfrm>
            <a:off x="1080195" y="2552911"/>
            <a:ext cx="16127700" cy="7199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399" b="1" i="0" u="none" strike="noStrike" cap="none">
                <a:solidFill>
                  <a:srgbClr val="000000"/>
                </a:solidFill>
                <a:latin typeface="Montserrat"/>
                <a:ea typeface="Montserrat"/>
                <a:cs typeface="Montserrat"/>
                <a:sym typeface="Montserrat"/>
              </a:rPr>
              <a:t>Ligne d’écoute d’espoir pour le mieux-être</a:t>
            </a:r>
            <a:endParaRPr sz="1000"/>
          </a:p>
          <a:p>
            <a:pPr marL="0" marR="0" lvl="0" indent="0" algn="ctr" rtl="0">
              <a:lnSpc>
                <a:spcPct val="140008"/>
              </a:lnSpc>
              <a:spcBef>
                <a:spcPts val="0"/>
              </a:spcBef>
              <a:spcAft>
                <a:spcPts val="0"/>
              </a:spcAft>
              <a:buNone/>
            </a:pPr>
            <a:r>
              <a:rPr lang="en-US" sz="4399" b="0" i="0" u="none" strike="noStrike" cap="none">
                <a:solidFill>
                  <a:srgbClr val="000000"/>
                </a:solidFill>
                <a:latin typeface="Montserrat"/>
                <a:ea typeface="Montserrat"/>
                <a:cs typeface="Montserrat"/>
                <a:sym typeface="Montserrat"/>
              </a:rPr>
              <a:t>1-855-242-3310</a:t>
            </a:r>
            <a:endParaRPr sz="1000"/>
          </a:p>
          <a:p>
            <a:pPr marL="0" marR="0" lvl="0" indent="0" algn="ctr" rtl="0">
              <a:lnSpc>
                <a:spcPct val="140008"/>
              </a:lnSpc>
              <a:spcBef>
                <a:spcPts val="0"/>
              </a:spcBef>
              <a:spcAft>
                <a:spcPts val="0"/>
              </a:spcAft>
              <a:buNone/>
            </a:pPr>
            <a:endParaRPr sz="4399"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4399" b="1" i="0" u="none" strike="noStrike" cap="none">
                <a:solidFill>
                  <a:srgbClr val="000000"/>
                </a:solidFill>
                <a:latin typeface="Montserrat"/>
                <a:ea typeface="Montserrat"/>
                <a:cs typeface="Montserrat"/>
                <a:sym typeface="Montserrat"/>
              </a:rPr>
              <a:t>Progamme d’aide aux employés (PAE)</a:t>
            </a:r>
            <a:endParaRPr sz="1000"/>
          </a:p>
          <a:p>
            <a:pPr marL="0" marR="0" lvl="0" indent="0" algn="ctr" rtl="0">
              <a:lnSpc>
                <a:spcPct val="140008"/>
              </a:lnSpc>
              <a:spcBef>
                <a:spcPts val="0"/>
              </a:spcBef>
              <a:spcAft>
                <a:spcPts val="0"/>
              </a:spcAft>
              <a:buNone/>
            </a:pPr>
            <a:r>
              <a:rPr lang="en-US" sz="4399" b="0" i="0" u="none" strike="noStrike" cap="none">
                <a:solidFill>
                  <a:srgbClr val="000000"/>
                </a:solidFill>
                <a:latin typeface="Montserrat"/>
                <a:ea typeface="Montserrat"/>
                <a:cs typeface="Montserrat"/>
                <a:sym typeface="Montserrat"/>
              </a:rPr>
              <a:t>Sans frais : 1-800-268-7708</a:t>
            </a:r>
            <a:endParaRPr sz="1000"/>
          </a:p>
          <a:p>
            <a:pPr marL="0" marR="0" lvl="0" indent="0" algn="ctr" rtl="0">
              <a:lnSpc>
                <a:spcPct val="134173"/>
              </a:lnSpc>
              <a:spcBef>
                <a:spcPts val="0"/>
              </a:spcBef>
              <a:spcAft>
                <a:spcPts val="0"/>
              </a:spcAft>
              <a:buNone/>
            </a:pPr>
            <a:endParaRPr sz="4399"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4199" b="0" i="0" u="none" strike="noStrike" cap="none">
                <a:solidFill>
                  <a:srgbClr val="000000"/>
                </a:solidFill>
                <a:latin typeface="Montserrat"/>
                <a:ea typeface="Montserrat"/>
                <a:cs typeface="Montserrat"/>
                <a:sym typeface="Montserrat"/>
              </a:rPr>
              <a:t>Pour les personnes sourdes ou malentendantes : </a:t>
            </a:r>
            <a:endParaRPr sz="1000"/>
          </a:p>
          <a:p>
            <a:pPr marL="0" marR="0" lvl="0" indent="0" algn="ctr" rtl="0">
              <a:lnSpc>
                <a:spcPct val="140008"/>
              </a:lnSpc>
              <a:spcBef>
                <a:spcPts val="0"/>
              </a:spcBef>
              <a:spcAft>
                <a:spcPts val="0"/>
              </a:spcAft>
              <a:buNone/>
            </a:pPr>
            <a:r>
              <a:rPr lang="en-US" sz="4199" b="0" i="0" u="none" strike="noStrike" cap="none">
                <a:solidFill>
                  <a:srgbClr val="000000"/>
                </a:solidFill>
                <a:latin typeface="Montserrat"/>
                <a:ea typeface="Montserrat"/>
                <a:cs typeface="Montserrat"/>
                <a:sym typeface="Montserrat"/>
              </a:rPr>
              <a:t>1-800-567-5803</a:t>
            </a:r>
            <a:endParaRPr sz="1000"/>
          </a:p>
        </p:txBody>
      </p:sp>
      <p:sp>
        <p:nvSpPr>
          <p:cNvPr id="270" name="Google Shape;270;g311b27db6ef_1_75"/>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8"/>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80" name="Google Shape;280;p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grpSp>
        <p:nvGrpSpPr>
          <p:cNvPr id="281" name="Google Shape;281;p8"/>
          <p:cNvGrpSpPr/>
          <p:nvPr/>
        </p:nvGrpSpPr>
        <p:grpSpPr>
          <a:xfrm>
            <a:off x="2633708" y="2290576"/>
            <a:ext cx="5970655" cy="3876924"/>
            <a:chOff x="0" y="0"/>
            <a:chExt cx="827989" cy="537638"/>
          </a:xfrm>
        </p:grpSpPr>
        <p:sp>
          <p:nvSpPr>
            <p:cNvPr id="282" name="Google Shape;282;p8"/>
            <p:cNvSpPr/>
            <p:nvPr/>
          </p:nvSpPr>
          <p:spPr>
            <a:xfrm>
              <a:off x="0" y="0"/>
              <a:ext cx="827989" cy="537638"/>
            </a:xfrm>
            <a:custGeom>
              <a:avLst/>
              <a:gdLst/>
              <a:ahLst/>
              <a:cxnLst/>
              <a:rect l="l" t="t" r="r" b="b"/>
              <a:pathLst>
                <a:path w="827989" h="537638" extrusionOk="0">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000000">
                <a:alpha val="0"/>
              </a:srgbClr>
            </a:solidFill>
            <a:ln w="38100" cap="sq" cmpd="sng">
              <a:solidFill>
                <a:srgbClr val="D36151"/>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8"/>
            <p:cNvSpPr txBox="1"/>
            <p:nvPr/>
          </p:nvSpPr>
          <p:spPr>
            <a:xfrm>
              <a:off x="38100" y="50800"/>
              <a:ext cx="736600" cy="406400"/>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1">
                  <a:latin typeface="Montserrat"/>
                  <a:ea typeface="Montserrat"/>
                  <a:cs typeface="Montserrat"/>
                  <a:sym typeface="Montserrat"/>
                </a:rPr>
                <a:t>Autocompassion</a:t>
              </a:r>
              <a:endParaRPr sz="2400" b="1">
                <a:latin typeface="Montserrat"/>
                <a:ea typeface="Montserrat"/>
                <a:cs typeface="Montserrat"/>
                <a:sym typeface="Montserrat"/>
              </a:endParaRPr>
            </a:p>
            <a:p>
              <a:pPr marL="0" marR="0" lvl="0" indent="0" algn="ctr" rtl="0">
                <a:lnSpc>
                  <a:spcPct val="115000"/>
                </a:lnSpc>
                <a:spcBef>
                  <a:spcPts val="1000"/>
                </a:spcBef>
                <a:spcAft>
                  <a:spcPts val="0"/>
                </a:spcAft>
                <a:buClr>
                  <a:srgbClr val="000000"/>
                </a:buClr>
                <a:buSzPts val="2400"/>
                <a:buFont typeface="Arial"/>
                <a:buNone/>
              </a:pPr>
              <a:endParaRPr sz="800" b="1">
                <a:latin typeface="Montserrat"/>
                <a:ea typeface="Montserrat"/>
                <a:cs typeface="Montserrat"/>
                <a:sym typeface="Montserrat"/>
              </a:endParaRPr>
            </a:p>
            <a:p>
              <a:pPr marL="0" lvl="0" indent="0" algn="ctr" rtl="0">
                <a:spcBef>
                  <a:spcPts val="1200"/>
                </a:spcBef>
                <a:spcAft>
                  <a:spcPts val="1200"/>
                </a:spcAft>
                <a:buClr>
                  <a:schemeClr val="dk1"/>
                </a:buClr>
                <a:buSzPts val="1100"/>
                <a:buFont typeface="Arial"/>
                <a:buNone/>
              </a:pPr>
              <a:r>
                <a:rPr lang="en-US" sz="2350" b="1">
                  <a:solidFill>
                    <a:schemeClr val="dk1"/>
                  </a:solidFill>
                  <a:latin typeface="Montserrat"/>
                  <a:ea typeface="Montserrat"/>
                  <a:cs typeface="Montserrat"/>
                  <a:sym typeface="Montserrat"/>
                </a:rPr>
                <a:t>Peuvent nous aider à percevoir des moments de changement comme des possibilités de croissance plutôt que comme des obstacles.</a:t>
              </a:r>
              <a:endParaRPr sz="2350" b="1" i="0" u="none" strike="noStrike" cap="none">
                <a:solidFill>
                  <a:srgbClr val="000000"/>
                </a:solidFill>
                <a:latin typeface="Montserrat"/>
                <a:ea typeface="Montserrat"/>
                <a:cs typeface="Montserrat"/>
                <a:sym typeface="Montserrat"/>
              </a:endParaRPr>
            </a:p>
          </p:txBody>
        </p:sp>
      </p:grpSp>
      <p:grpSp>
        <p:nvGrpSpPr>
          <p:cNvPr id="284" name="Google Shape;284;p8"/>
          <p:cNvGrpSpPr/>
          <p:nvPr/>
        </p:nvGrpSpPr>
        <p:grpSpPr>
          <a:xfrm>
            <a:off x="10228897" y="2134574"/>
            <a:ext cx="6172712" cy="3876924"/>
            <a:chOff x="0" y="0"/>
            <a:chExt cx="856009" cy="537638"/>
          </a:xfrm>
        </p:grpSpPr>
        <p:sp>
          <p:nvSpPr>
            <p:cNvPr id="285" name="Google Shape;285;p8"/>
            <p:cNvSpPr/>
            <p:nvPr/>
          </p:nvSpPr>
          <p:spPr>
            <a:xfrm>
              <a:off x="0" y="0"/>
              <a:ext cx="856009" cy="537638"/>
            </a:xfrm>
            <a:custGeom>
              <a:avLst/>
              <a:gdLst/>
              <a:ahLst/>
              <a:cxnLst/>
              <a:rect l="l" t="t" r="r" b="b"/>
              <a:pathLst>
                <a:path w="856009" h="537638" extrusionOk="0">
                  <a:moveTo>
                    <a:pt x="477399" y="0"/>
                  </a:moveTo>
                  <a:cubicBezTo>
                    <a:pt x="486622" y="0"/>
                    <a:pt x="495900" y="0"/>
                    <a:pt x="505104" y="0"/>
                  </a:cubicBezTo>
                  <a:cubicBezTo>
                    <a:pt x="578488" y="8909"/>
                    <a:pt x="624349" y="38564"/>
                    <a:pt x="645238" y="87090"/>
                  </a:cubicBezTo>
                  <a:cubicBezTo>
                    <a:pt x="767581" y="80618"/>
                    <a:pt x="856009" y="172373"/>
                    <a:pt x="802323" y="262426"/>
                  </a:cubicBezTo>
                  <a:cubicBezTo>
                    <a:pt x="820349" y="281349"/>
                    <a:pt x="835388" y="302517"/>
                    <a:pt x="840820" y="330926"/>
                  </a:cubicBezTo>
                  <a:cubicBezTo>
                    <a:pt x="840820" y="339065"/>
                    <a:pt x="840820" y="347184"/>
                    <a:pt x="840820" y="355321"/>
                  </a:cubicBezTo>
                  <a:cubicBezTo>
                    <a:pt x="824634" y="427627"/>
                    <a:pt x="754986" y="476486"/>
                    <a:pt x="640644" y="463333"/>
                  </a:cubicBezTo>
                  <a:cubicBezTo>
                    <a:pt x="611225" y="500459"/>
                    <a:pt x="558876" y="537638"/>
                    <a:pt x="477416" y="533008"/>
                  </a:cubicBezTo>
                  <a:cubicBezTo>
                    <a:pt x="435311" y="530570"/>
                    <a:pt x="406019" y="516453"/>
                    <a:pt x="380372" y="499302"/>
                  </a:cubicBezTo>
                  <a:cubicBezTo>
                    <a:pt x="353360" y="513559"/>
                    <a:pt x="324104" y="524747"/>
                    <a:pt x="281835" y="524871"/>
                  </a:cubicBezTo>
                  <a:cubicBezTo>
                    <a:pt x="184044" y="525082"/>
                    <a:pt x="118625" y="470155"/>
                    <a:pt x="117039" y="394815"/>
                  </a:cubicBezTo>
                  <a:cubicBezTo>
                    <a:pt x="54172" y="377190"/>
                    <a:pt x="11593" y="344291"/>
                    <a:pt x="0" y="287995"/>
                  </a:cubicBezTo>
                  <a:cubicBezTo>
                    <a:pt x="0" y="279858"/>
                    <a:pt x="0" y="271704"/>
                    <a:pt x="0" y="263601"/>
                  </a:cubicBezTo>
                  <a:cubicBezTo>
                    <a:pt x="12796" y="207816"/>
                    <a:pt x="53060" y="172776"/>
                    <a:pt x="120101" y="157922"/>
                  </a:cubicBezTo>
                  <a:cubicBezTo>
                    <a:pt x="116073" y="63818"/>
                    <a:pt x="250174" y="5016"/>
                    <a:pt x="360341" y="46474"/>
                  </a:cubicBezTo>
                  <a:cubicBezTo>
                    <a:pt x="386571" y="25973"/>
                    <a:pt x="423681" y="3613"/>
                    <a:pt x="477399" y="0"/>
                  </a:cubicBezTo>
                  <a:close/>
                </a:path>
              </a:pathLst>
            </a:custGeom>
            <a:solidFill>
              <a:srgbClr val="000000">
                <a:alpha val="0"/>
              </a:srgbClr>
            </a:solidFill>
            <a:ln w="38100" cap="sq" cmpd="sng">
              <a:solidFill>
                <a:srgbClr val="E8C243"/>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8"/>
            <p:cNvSpPr txBox="1"/>
            <p:nvPr/>
          </p:nvSpPr>
          <p:spPr>
            <a:xfrm>
              <a:off x="39413" y="50800"/>
              <a:ext cx="761993" cy="406400"/>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Clr>
                  <a:srgbClr val="000000"/>
                </a:buClr>
                <a:buSzPts val="2399"/>
                <a:buFont typeface="Arial"/>
                <a:buNone/>
              </a:pPr>
              <a:r>
                <a:rPr lang="en-US" sz="2399" b="1">
                  <a:latin typeface="Montserrat"/>
                  <a:ea typeface="Montserrat"/>
                  <a:cs typeface="Montserrat"/>
                  <a:sym typeface="Montserrat"/>
                </a:rPr>
                <a:t>Neuroplasticité</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399"/>
                <a:buFont typeface="Arial"/>
                <a:buNone/>
              </a:pPr>
              <a:endParaRPr sz="800" b="1"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2399"/>
                <a:buFont typeface="Arial"/>
                <a:buNone/>
              </a:pPr>
              <a:r>
                <a:rPr lang="en-US" sz="2350" b="1" i="0" u="none" strike="noStrike" cap="none">
                  <a:solidFill>
                    <a:srgbClr val="000000"/>
                  </a:solidFill>
                  <a:latin typeface="Montserrat"/>
                  <a:ea typeface="Montserrat"/>
                  <a:cs typeface="Montserrat"/>
                  <a:sym typeface="Montserrat"/>
                </a:rPr>
                <a:t>D</a:t>
              </a:r>
              <a:r>
                <a:rPr lang="en-US" sz="2350" b="1">
                  <a:solidFill>
                    <a:schemeClr val="dk1"/>
                  </a:solidFill>
                  <a:latin typeface="Montserrat"/>
                  <a:ea typeface="Montserrat"/>
                  <a:cs typeface="Montserrat"/>
                  <a:sym typeface="Montserrat"/>
                </a:rPr>
                <a:t>émontre que nos cerveaux sont comme des autoroutes flexibles dont les routes changent constamment</a:t>
              </a:r>
              <a:endParaRPr sz="2350" b="1" i="0" u="none" strike="noStrike" cap="none">
                <a:solidFill>
                  <a:srgbClr val="000000"/>
                </a:solidFill>
                <a:latin typeface="Montserrat"/>
                <a:ea typeface="Montserrat"/>
                <a:cs typeface="Montserrat"/>
                <a:sym typeface="Montserrat"/>
              </a:endParaRPr>
            </a:p>
          </p:txBody>
        </p:sp>
      </p:grpSp>
      <p:sp>
        <p:nvSpPr>
          <p:cNvPr id="287" name="Google Shape;287;p8"/>
          <p:cNvSpPr/>
          <p:nvPr/>
        </p:nvSpPr>
        <p:spPr>
          <a:xfrm>
            <a:off x="2103325" y="5723524"/>
            <a:ext cx="5190663" cy="4249855"/>
          </a:xfrm>
          <a:custGeom>
            <a:avLst/>
            <a:gdLst/>
            <a:ahLst/>
            <a:cxnLst/>
            <a:rect l="l" t="t" r="r" b="b"/>
            <a:pathLst>
              <a:path w="5190663" h="4249855" extrusionOk="0">
                <a:moveTo>
                  <a:pt x="0" y="0"/>
                </a:moveTo>
                <a:lnTo>
                  <a:pt x="5190663" y="0"/>
                </a:lnTo>
                <a:lnTo>
                  <a:pt x="5190663" y="4249855"/>
                </a:lnTo>
                <a:lnTo>
                  <a:pt x="0" y="4249855"/>
                </a:lnTo>
                <a:lnTo>
                  <a:pt x="0" y="0"/>
                </a:lnTo>
                <a:close/>
              </a:path>
            </a:pathLst>
          </a:custGeom>
          <a:blipFill rotWithShape="1">
            <a:blip r:embed="rId5">
              <a:alphaModFix/>
            </a:blip>
            <a:stretch>
              <a:fillRect/>
            </a:stretch>
          </a:blipFill>
          <a:ln>
            <a:noFill/>
          </a:ln>
        </p:spPr>
        <p:txBody>
          <a:bodyPr/>
          <a:lstStyle/>
          <a:p>
            <a:endParaRPr lang="en-US"/>
          </a:p>
        </p:txBody>
      </p:sp>
      <p:sp>
        <p:nvSpPr>
          <p:cNvPr id="288" name="Google Shape;288;p8"/>
          <p:cNvSpPr/>
          <p:nvPr/>
        </p:nvSpPr>
        <p:spPr>
          <a:xfrm>
            <a:off x="12018607" y="5304767"/>
            <a:ext cx="4273466" cy="4516212"/>
          </a:xfrm>
          <a:custGeom>
            <a:avLst/>
            <a:gdLst/>
            <a:ahLst/>
            <a:cxnLst/>
            <a:rect l="l" t="t" r="r" b="b"/>
            <a:pathLst>
              <a:path w="4273466" h="4516212" extrusionOk="0">
                <a:moveTo>
                  <a:pt x="0" y="0"/>
                </a:moveTo>
                <a:lnTo>
                  <a:pt x="4273466" y="0"/>
                </a:lnTo>
                <a:lnTo>
                  <a:pt x="4273466" y="4516212"/>
                </a:lnTo>
                <a:lnTo>
                  <a:pt x="0" y="4516212"/>
                </a:lnTo>
                <a:lnTo>
                  <a:pt x="0" y="0"/>
                </a:lnTo>
                <a:close/>
              </a:path>
            </a:pathLst>
          </a:custGeom>
          <a:blipFill rotWithShape="1">
            <a:blip r:embed="rId6">
              <a:alphaModFix/>
            </a:blip>
            <a:stretch>
              <a:fillRect/>
            </a:stretch>
          </a:blipFill>
          <a:ln>
            <a:noFill/>
          </a:ln>
        </p:spPr>
        <p:txBody>
          <a:bodyPr/>
          <a:lstStyle/>
          <a:p>
            <a:endParaRPr lang="en-US"/>
          </a:p>
        </p:txBody>
      </p:sp>
      <p:sp>
        <p:nvSpPr>
          <p:cNvPr id="289" name="Google Shape;289;p8"/>
          <p:cNvSpPr txBox="1"/>
          <p:nvPr/>
        </p:nvSpPr>
        <p:spPr>
          <a:xfrm>
            <a:off x="483118" y="1520034"/>
            <a:ext cx="2605500" cy="848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56"/>
              <a:buFont typeface="Arial"/>
              <a:buNone/>
            </a:pPr>
            <a:r>
              <a:rPr lang="en-US" sz="3056" b="1" i="0" u="none" strike="noStrike" cap="none">
                <a:solidFill>
                  <a:schemeClr val="dk1"/>
                </a:solidFill>
                <a:latin typeface="Montserrat"/>
                <a:ea typeface="Montserrat"/>
                <a:cs typeface="Montserrat"/>
                <a:sym typeface="Montserrat"/>
              </a:rPr>
              <a:t>1.3 </a:t>
            </a:r>
            <a:r>
              <a:rPr lang="en-US" sz="3056" b="1">
                <a:solidFill>
                  <a:schemeClr val="dk1"/>
                </a:solidFill>
                <a:latin typeface="Montserrat"/>
                <a:ea typeface="Montserrat"/>
                <a:cs typeface="Montserrat"/>
                <a:sym typeface="Montserrat"/>
              </a:rPr>
              <a:t>Aperçu</a:t>
            </a:r>
            <a:endParaRPr sz="13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chemeClr val="dk1"/>
                </a:solidFill>
                <a:latin typeface="Montserrat"/>
                <a:ea typeface="Montserrat"/>
                <a:cs typeface="Montserrat"/>
                <a:sym typeface="Montserrat"/>
              </a:rPr>
              <a:t>(2 minutes)</a:t>
            </a:r>
            <a:endParaRPr sz="13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6357</Words>
  <Application>Microsoft Macintosh PowerPoint</Application>
  <PresentationFormat>Custom</PresentationFormat>
  <Paragraphs>452</Paragraphs>
  <Slides>32</Slides>
  <Notes>32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Montserrat</vt:lpstr>
      <vt:lpstr>Montserrat Medium</vt:lpstr>
      <vt:lpstr>Arial</vt:lpstr>
      <vt:lpstr>Calibri</vt:lpstr>
      <vt:lpstr>Arimo</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2</cp:revision>
  <dcterms:created xsi:type="dcterms:W3CDTF">2006-08-16T00:00:00Z</dcterms:created>
  <dcterms:modified xsi:type="dcterms:W3CDTF">2024-11-04T17:04:20Z</dcterms:modified>
</cp:coreProperties>
</file>