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
  </p:notesMasterIdLst>
  <p:handoutMasterIdLst>
    <p:handoutMasterId r:id="rId10"/>
  </p:handoutMasterIdLst>
  <p:sldIdLst>
    <p:sldId id="384" r:id="rId2"/>
    <p:sldId id="403" r:id="rId3"/>
    <p:sldId id="404" r:id="rId4"/>
    <p:sldId id="405" r:id="rId5"/>
    <p:sldId id="406" r:id="rId6"/>
    <p:sldId id="407" r:id="rId7"/>
    <p:sldId id="408"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5255" autoAdjust="0"/>
  </p:normalViewPr>
  <p:slideViewPr>
    <p:cSldViewPr snapToGrid="0" snapToObjects="1">
      <p:cViewPr varScale="1">
        <p:scale>
          <a:sx n="107" d="100"/>
          <a:sy n="107" d="100"/>
        </p:scale>
        <p:origin x="1140" y="114"/>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5C462EA3-A63E-42D4-8AE7-EB0FC455D461}"/>
    <pc:docChg chg="modSld">
      <pc:chgData name="Dion3, Alain (SPAC/PSPC) (il-lui / he-him)" userId="b5972ad0-fee1-4393-9fd4-8bc589782ac7" providerId="ADAL" clId="{5C462EA3-A63E-42D4-8AE7-EB0FC455D461}" dt="2023-10-13T12:54:39.934" v="1" actId="20577"/>
      <pc:docMkLst>
        <pc:docMk/>
      </pc:docMkLst>
      <pc:sldChg chg="modSp mod">
        <pc:chgData name="Dion3, Alain (SPAC/PSPC) (il-lui / he-him)" userId="b5972ad0-fee1-4393-9fd4-8bc589782ac7" providerId="ADAL" clId="{5C462EA3-A63E-42D4-8AE7-EB0FC455D461}" dt="2023-10-13T12:27:34.227" v="0" actId="20577"/>
        <pc:sldMkLst>
          <pc:docMk/>
          <pc:sldMk cId="897513713" sldId="405"/>
        </pc:sldMkLst>
        <pc:spChg chg="mod">
          <ac:chgData name="Dion3, Alain (SPAC/PSPC) (il-lui / he-him)" userId="b5972ad0-fee1-4393-9fd4-8bc589782ac7" providerId="ADAL" clId="{5C462EA3-A63E-42D4-8AE7-EB0FC455D461}" dt="2023-10-13T12:27:34.227" v="0" actId="20577"/>
          <ac:spMkLst>
            <pc:docMk/>
            <pc:sldMk cId="897513713" sldId="405"/>
            <ac:spMk id="4" creationId="{85E60E0C-2C1B-6C02-C4F5-199051204183}"/>
          </ac:spMkLst>
        </pc:spChg>
      </pc:sldChg>
      <pc:sldChg chg="modSp mod">
        <pc:chgData name="Dion3, Alain (SPAC/PSPC) (il-lui / he-him)" userId="b5972ad0-fee1-4393-9fd4-8bc589782ac7" providerId="ADAL" clId="{5C462EA3-A63E-42D4-8AE7-EB0FC455D461}" dt="2023-10-13T12:54:39.934" v="1" actId="20577"/>
        <pc:sldMkLst>
          <pc:docMk/>
          <pc:sldMk cId="3684369212" sldId="406"/>
        </pc:sldMkLst>
        <pc:spChg chg="mod">
          <ac:chgData name="Dion3, Alain (SPAC/PSPC) (il-lui / he-him)" userId="b5972ad0-fee1-4393-9fd4-8bc589782ac7" providerId="ADAL" clId="{5C462EA3-A63E-42D4-8AE7-EB0FC455D461}" dt="2023-10-13T12:54:39.934" v="1" actId="20577"/>
          <ac:spMkLst>
            <pc:docMk/>
            <pc:sldMk cId="3684369212" sldId="406"/>
            <ac:spMk id="8" creationId="{E88FEF28-0653-E26E-B84C-FC50B98061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solidFill>
                <a:schemeClr val="bg1"/>
              </a:solidFill>
            </a:endParaRPr>
          </a:p>
        </p:txBody>
      </p:sp>
      <p:sp>
        <p:nvSpPr>
          <p:cNvPr id="4" name="Slide Number Placeholder 3"/>
          <p:cNvSpPr>
            <a:spLocks noGrp="1"/>
          </p:cNvSpPr>
          <p:nvPr>
            <p:ph type="sldNum" sz="quarter" idx="10"/>
          </p:nvPr>
        </p:nvSpPr>
        <p:spPr/>
        <p:txBody>
          <a:bodyPr/>
          <a:lstStyle/>
          <a:p>
            <a:pPr algn="l" rtl="0"/>
            <a:fld id="{11F9BAFD-0AFE-FC47-B839-C833EEBF7ECA}" type="slidenum">
              <a:rPr>
                <a:solidFill>
                  <a:prstClr val="black"/>
                </a:solidFill>
              </a:rPr>
              <a:pPr/>
              <a:t>1</a:t>
            </a:fld>
            <a:endParaRPr lang="fr-ca"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444638" y="581557"/>
            <a:ext cx="11101387" cy="517401"/>
          </a:xfrm>
        </p:spPr>
        <p:txBody>
          <a:bodyPr anchor="b">
            <a:normAutofit/>
          </a:bodyPr>
          <a:lstStyle>
            <a:lvl1pPr algn="l">
              <a:lnSpc>
                <a:spcPct val="100000"/>
              </a:lnSpc>
              <a:defRPr sz="2800">
                <a:solidFill>
                  <a:schemeClr val="accent5"/>
                </a:solidFill>
                <a:latin typeface="Arial Rounded MT Bold" panose="020F0704030504030204" pitchFamily="34" charset="0"/>
              </a:defRPr>
            </a:lvl1pPr>
          </a:lstStyle>
          <a:p>
            <a:r>
              <a:rPr lang="en-US" dirty="0"/>
              <a:t>Click to edit Master title style</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570128" y="206943"/>
            <a:ext cx="1363224" cy="267348"/>
          </a:xfrm>
          <a:prstGeom prst="rect">
            <a:avLst/>
          </a:prstGeom>
        </p:spPr>
      </p:pic>
      <p:pic>
        <p:nvPicPr>
          <p:cNvPr id="6" name="Picture 5">
            <a:extLst>
              <a:ext uri="{FF2B5EF4-FFF2-40B4-BE49-F238E27FC236}">
                <a16:creationId xmlns:a16="http://schemas.microsoft.com/office/drawing/2014/main" id="{6ECD3F89-AFE3-E5E7-5CAC-BB6B242F9C11}"/>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52450" y="6307139"/>
            <a:ext cx="2294641" cy="217128"/>
          </a:xfrm>
          <a:prstGeom prst="rect">
            <a:avLst/>
          </a:prstGeom>
        </p:spPr>
      </p:pic>
      <p:pic>
        <p:nvPicPr>
          <p:cNvPr id="7" name="Picture 6" descr="Image result for canada wordmark">
            <a:extLst>
              <a:ext uri="{FF2B5EF4-FFF2-40B4-BE49-F238E27FC236}">
                <a16:creationId xmlns:a16="http://schemas.microsoft.com/office/drawing/2014/main" id="{8840650C-1C00-ED32-4447-790D41A21B47}"/>
              </a:ext>
            </a:extLst>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695686" y="6307001"/>
            <a:ext cx="885392" cy="229331"/>
          </a:xfrm>
          <a:prstGeom prst="rect">
            <a:avLst/>
          </a:prstGeom>
          <a:noFill/>
          <a:ln>
            <a:noFill/>
          </a:ln>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5.jpg"/><Relationship Id="rId1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1.xml"/><Relationship Id="rId1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tags" Target="../tags/tag9.xml"/><Relationship Id="rId16" Type="http://schemas.openxmlformats.org/officeDocument/2006/relationships/image" Target="../media/image6.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xml"/><Relationship Id="rId5" Type="http://schemas.openxmlformats.org/officeDocument/2006/relationships/tags" Target="../tags/tag12.xml"/><Relationship Id="rId15" Type="http://schemas.openxmlformats.org/officeDocument/2006/relationships/image" Target="../media/image1.emf"/><Relationship Id="rId10" Type="http://schemas.openxmlformats.org/officeDocument/2006/relationships/tags" Target="../tags/tag17.xml"/><Relationship Id="rId19" Type="http://schemas.openxmlformats.org/officeDocument/2006/relationships/image" Target="../media/image7.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hyperlink" Target="https://wiki.gccollab.ca/images/d/db/WTP_-_Change_Agent_Network_Program_EN.pptx" TargetMode="External"/><Relationship Id="rId4" Type="http://schemas.openxmlformats.org/officeDocument/2006/relationships/hyperlink" Target="https://view.officeapps.live.com/op/view.aspx?src=https%3A%2F%2Fwiki.gccollab.ca%2Fimages%2Fe%2Fe1%2FWTP_-_DRAFT_-_Etablir_un_reseau_d%2527agents_de_changement_FR.pptx&amp;wdOrigin=BROWSELINK" TargetMode="Externa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hyperlink" Target="https://wiki.gccollab.ca/images/7/7f/WTP_-_DRAFT_-_Un_guide_pour_les_agents_de_changement_FR.docx" TargetMode="Externa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hyperlink" Target="https://wiki.gccollab.ca/images/5/59/WTP_-_CM_Monitoring_Questionnaire_FR.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hyperlink" Target="https://view.officeapps.live.com/op/view.aspx?src=https%3A%2F%2Fwiki.gccollab.ca%2Fimages%2Fb%2Fbb%2FWTP_-_Workplace_etiquette_posters_FR.pptx&amp;wdOrigin=BROWSELINK" TargetMode="External"/><Relationship Id="rId5" Type="http://schemas.openxmlformats.org/officeDocument/2006/relationships/hyperlink" Target="https://wiki.gccollab.ca/images/d/d3/WTP_-_Community_norms_poster_BIL.pptx" TargetMode="External"/><Relationship Id="rId4" Type="http://schemas.openxmlformats.org/officeDocument/2006/relationships/hyperlink" Target="https://wiki.gccollab.ca/images/7/77/WTP_-_A_day_in_a_life_into_a_GCworkplace_FR.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hyperlink" Target="https://wiki.gccollab.ca/images/7/7b/WTP_-_In-Person_Tour_Speaking_Points_template_FR.docx" TargetMode="External"/><Relationship Id="rId4" Type="http://schemas.openxmlformats.org/officeDocument/2006/relationships/hyperlink" Target="https://wiki.gccollab.ca/images/f/f2/WTP_-_Tours_of_the_new_workspace_FR.ppt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iki.gccollab.ca/images/b/b1/WTP_-_Programme_en_boite_de_GdC_FR.pdf" TargetMode="Externa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90553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473" imgH="473" progId="TCLayout.ActiveDocument.1">
                  <p:embed/>
                </p:oleObj>
              </mc:Choice>
              <mc:Fallback>
                <p:oleObj name="think-cell Slide" r:id="rId14" imgW="473" imgH="473" progId="TCLayout.ActiveDocument.1">
                  <p:embed/>
                  <p:pic>
                    <p:nvPicPr>
                      <p:cNvPr id="4" name="Object 3" hidden="1">
                        <a:extLst>
                          <a:ext uri="{C183D7F6-B498-43B3-948B-1728B52AA6E4}">
                            <adec:decorative xmlns:adec="http://schemas.microsoft.com/office/drawing/2017/decorative" val="1"/>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custDataLst>
              <p:tags r:id="rId3"/>
            </p:custDataLst>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sp>
        <p:nvSpPr>
          <p:cNvPr id="2" name="Title 1"/>
          <p:cNvSpPr>
            <a:spLocks noGrp="1"/>
          </p:cNvSpPr>
          <p:nvPr>
            <p:ph type="ctrTitle"/>
            <p:custDataLst>
              <p:tags r:id="rId4"/>
            </p:custDataLst>
          </p:nvPr>
        </p:nvSpPr>
        <p:spPr>
          <a:xfrm>
            <a:off x="511883" y="2087217"/>
            <a:ext cx="5517442" cy="1587701"/>
          </a:xfrm>
        </p:spPr>
        <p:txBody>
          <a:bodyPr>
            <a:noAutofit/>
          </a:bodyPr>
          <a:lstStyle/>
          <a:p>
            <a:pPr algn="l" rtl="0"/>
            <a:r>
              <a:rPr lang="fr-ca" sz="3200" dirty="0">
                <a:solidFill>
                  <a:schemeClr val="bg1"/>
                </a:solidFill>
              </a:rPr>
              <a:t>Exemple de p</a:t>
            </a:r>
            <a:r>
              <a:rPr lang="fr-ca" sz="3200" b="1" i="0" u="none" baseline="0" dirty="0">
                <a:solidFill>
                  <a:schemeClr val="bg1"/>
                </a:solidFill>
                <a:latin typeface="Arial Rounded MT Bold" panose="020F0704030504030204" pitchFamily="34" charset="0"/>
              </a:rPr>
              <a:t>rogrammation des activités du réseau d’agents de changement</a:t>
            </a:r>
            <a:endParaRPr lang="fr-ca" sz="3200" dirty="0">
              <a:latin typeface="Arial Rounded MT Bold" panose="020F0704030504030204" pitchFamily="34" charset="0"/>
            </a:endParaRPr>
          </a:p>
        </p:txBody>
      </p:sp>
      <p:sp>
        <p:nvSpPr>
          <p:cNvPr id="3" name="Subtitle 2"/>
          <p:cNvSpPr>
            <a:spLocks noGrp="1"/>
          </p:cNvSpPr>
          <p:nvPr>
            <p:ph type="subTitle" idx="4294967295"/>
            <p:custDataLst>
              <p:tags r:id="rId5"/>
            </p:custDataLst>
          </p:nvPr>
        </p:nvSpPr>
        <p:spPr>
          <a:xfrm>
            <a:off x="545307" y="3657327"/>
            <a:ext cx="4722018" cy="678352"/>
          </a:xfrm>
          <a:prstGeom prst="rect">
            <a:avLst/>
          </a:prstGeom>
        </p:spPr>
        <p:txBody>
          <a:bodyPr>
            <a:normAutofit fontScale="92500"/>
          </a:bodyPr>
          <a:lstStyle/>
          <a:p>
            <a:pPr marL="0" indent="0" algn="l" rtl="0">
              <a:buNone/>
            </a:pP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 </a:t>
            </a:r>
            <a:r>
              <a:rPr lang="fr-ca"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guide </a:t>
            </a:r>
            <a:r>
              <a:rPr lang="fr-ca" b="1"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pour les gestionnaires de changement</a:t>
            </a:r>
          </a:p>
        </p:txBody>
      </p:sp>
      <p:sp>
        <p:nvSpPr>
          <p:cNvPr id="7" name="Text Placeholder 6"/>
          <p:cNvSpPr>
            <a:spLocks noGrp="1"/>
          </p:cNvSpPr>
          <p:nvPr>
            <p:ph type="body" sz="quarter" idx="4294967295"/>
            <p:custDataLst>
              <p:tags r:id="rId6"/>
            </p:custDataLst>
          </p:nvPr>
        </p:nvSpPr>
        <p:spPr>
          <a:xfrm>
            <a:off x="572194" y="4193294"/>
            <a:ext cx="3494087" cy="526957"/>
          </a:xfrm>
          <a:prstGeom prst="rect">
            <a:avLst/>
          </a:prstGeom>
        </p:spPr>
        <p:txBody>
          <a:bodyPr/>
          <a:lstStyle/>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Version 1 </a:t>
            </a:r>
          </a:p>
          <a:p>
            <a:pPr marL="0" indent="0" algn="l" rtl="0">
              <a:lnSpc>
                <a:spcPts val="2000"/>
              </a:lnSpc>
              <a:spcBef>
                <a:spcPts val="0"/>
              </a:spcBef>
              <a:buNone/>
            </a:pP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a:t>
            </a:r>
            <a:r>
              <a:rPr lang="fr-ca" sz="14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Octobre 2023</a:t>
            </a:r>
            <a:endParaRPr lang="fr-ca" sz="1400" b="0" i="0" u="none"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custDataLst>
              <p:tags r:id="rId7"/>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rcRect/>
          <a:stretch/>
        </p:blipFill>
        <p:spPr>
          <a:xfrm>
            <a:off x="563399" y="409628"/>
            <a:ext cx="2709757" cy="514612"/>
          </a:xfrm>
          <a:prstGeom prst="rect">
            <a:avLst/>
          </a:prstGeom>
        </p:spPr>
      </p:pic>
      <p:pic>
        <p:nvPicPr>
          <p:cNvPr id="14" name="Picture 13">
            <a:hlinkClick r:id="rId1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ctrTitle"/>
            <p:custDataLst>
              <p:tags r:id="rId1"/>
            </p:custDataLst>
          </p:nvPr>
        </p:nvSpPr>
        <p:spPr>
          <a:xfrm>
            <a:off x="220520" y="228894"/>
            <a:ext cx="11101387" cy="517401"/>
          </a:xfrm>
        </p:spPr>
        <p:txBody>
          <a:bodyPr>
            <a:normAutofit fontScale="90000"/>
          </a:bodyPr>
          <a:lstStyle/>
          <a:p>
            <a:pPr algn="l" rtl="0"/>
            <a:r>
              <a:rPr lang="fr-ca" b="1" i="0" u="none" baseline="0" dirty="0"/>
              <a:t>À propos de cette programmation</a:t>
            </a:r>
            <a:endParaRPr lang="fr-ca" dirty="0"/>
          </a:p>
        </p:txBody>
      </p:sp>
      <p:sp>
        <p:nvSpPr>
          <p:cNvPr id="6" name="TextBox 5">
            <a:extLst>
              <a:ext uri="{FF2B5EF4-FFF2-40B4-BE49-F238E27FC236}">
                <a16:creationId xmlns:a16="http://schemas.microsoft.com/office/drawing/2014/main" id="{A2BD1636-0B06-4314-AE47-116EE81F83A6}"/>
              </a:ext>
            </a:extLst>
          </p:cNvPr>
          <p:cNvSpPr txBox="1"/>
          <p:nvPr>
            <p:custDataLst>
              <p:tags r:id="rId2"/>
            </p:custDataLst>
          </p:nvPr>
        </p:nvSpPr>
        <p:spPr>
          <a:xfrm>
            <a:off x="330579" y="1230134"/>
            <a:ext cx="11700056" cy="3170099"/>
          </a:xfrm>
          <a:prstGeom prst="rect">
            <a:avLst/>
          </a:prstGeom>
          <a:noFill/>
        </p:spPr>
        <p:txBody>
          <a:bodyPr wrap="square" rtlCol="0">
            <a:spAutoFit/>
          </a:bodyPr>
          <a:lstStyle/>
          <a:p>
            <a:pPr algn="just"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Cette programmation s’adresse aux gestionnaires de changement qui soutiennent les programmes de modernisation ou de transformation du lieu de travail.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Elle agit en complément au guide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4"/>
              </a:rPr>
              <a:t>Établir un réseau du changement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en proposant des idées concrètes d’activités à réaliser avec le réseau tout au long du projet, et même après. Les idées suggérées visent </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à</a:t>
            </a:r>
            <a:r>
              <a:rPr lang="fr-ca"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 aider les membres du réseau à jouer pleinement leur rôle.</a:t>
            </a:r>
          </a:p>
          <a:p>
            <a:pPr algn="just" rtl="0">
              <a:spcAft>
                <a:spcPts val="1200"/>
              </a:spcAft>
            </a:pPr>
            <a:r>
              <a:rPr lang="fr-ca" b="0" i="0" u="none" baseline="0" dirty="0">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rPr>
              <a:t>Ce document contient des activités pour: </a:t>
            </a: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Lancer le réseau des agents de changements et le </a:t>
            </a:r>
            <a:r>
              <a:rPr lang="fr-ca">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mettre à </a:t>
            </a: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5" action="ppaction://hlinksldjump">
                  <a:extLst>
                    <a:ext uri="{A12FA001-AC4F-418D-AE19-62706E023703}">
                      <ahyp:hlinkClr xmlns:ahyp="http://schemas.microsoft.com/office/drawing/2018/hyperlinkcolor" val="tx"/>
                    </a:ext>
                  </a:extLst>
                </a:hlinkClick>
              </a:rPr>
              <a:t>jour sur l’évolution du projet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6" action="ppaction://hlinksldjump">
                  <a:extLst>
                    <a:ext uri="{A12FA001-AC4F-418D-AE19-62706E023703}">
                      <ahyp:hlinkClr xmlns:ahyp="http://schemas.microsoft.com/office/drawing/2018/hyperlinkcolor" val="tx"/>
                    </a:ext>
                  </a:extLst>
                </a:hlinkClick>
              </a:rPr>
              <a:t>Obtenir de la rétroaction du réseau</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Faire en sorte que le réseau soutienne l’apprentissage</a:t>
            </a: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7" action="ppaction://hlinksldjump">
                  <a:extLst>
                    <a:ext uri="{A12FA001-AC4F-418D-AE19-62706E023703}">
                      <ahyp:hlinkClr xmlns:ahyp="http://schemas.microsoft.com/office/drawing/2018/hyperlinkcolor" val="tx"/>
                    </a:ext>
                  </a:extLst>
                </a:hlinkClick>
              </a:rPr>
              <a:t> des nouveautés du milieu de travail</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8" action="ppaction://hlinksldjump">
                  <a:extLst>
                    <a:ext uri="{A12FA001-AC4F-418D-AE19-62706E023703}">
                      <ahyp:hlinkClr xmlns:ahyp="http://schemas.microsoft.com/office/drawing/2018/hyperlinkcolor" val="tx"/>
                    </a:ext>
                  </a:extLst>
                </a:hlinkClick>
              </a:rPr>
              <a:t>Préparer les agents de changement à soutenir l’emménagement au nouveau milieu de travail</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a:p>
            <a:pPr marL="800100" lvl="1" indent="-342900" algn="just" rtl="0">
              <a:buClr>
                <a:schemeClr val="tx1"/>
              </a:buClr>
              <a:buFont typeface="+mj-lt"/>
              <a:buAutoNum type="arabicPeriod"/>
            </a:pPr>
            <a:r>
              <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Effectuer la t</a:t>
            </a:r>
            <a:r>
              <a:rPr lang="fr-ca" b="0" i="0" u="none" baseline="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sym typeface="Calibri" panose="020F0502020204030204" pitchFamily="34" charset="0"/>
                <a:hlinkClick r:id="rId9" action="ppaction://hlinksldjump">
                  <a:extLst>
                    <a:ext uri="{A12FA001-AC4F-418D-AE19-62706E023703}">
                      <ahyp:hlinkClr xmlns:ahyp="http://schemas.microsoft.com/office/drawing/2018/hyperlinkcolor" val="tx"/>
                    </a:ext>
                  </a:extLst>
                </a:hlinkClick>
              </a:rPr>
              <a:t>ransition du réseau vers un comité de maintien du changement</a:t>
            </a:r>
            <a:endParaRPr lang="fr-ca"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2B70A235-0F72-4303-BCE7-CB341A0F8EEC}"/>
              </a:ext>
            </a:extLst>
          </p:cNvPr>
          <p:cNvSpPr txBox="1"/>
          <p:nvPr/>
        </p:nvSpPr>
        <p:spPr>
          <a:xfrm>
            <a:off x="8097358" y="598709"/>
            <a:ext cx="4202218" cy="261610"/>
          </a:xfrm>
          <a:prstGeom prst="rect">
            <a:avLst/>
          </a:prstGeom>
          <a:noFill/>
        </p:spPr>
        <p:txBody>
          <a:bodyPr wrap="square">
            <a:spAutoFit/>
          </a:bodyPr>
          <a:lstStyle>
            <a:defPPr>
              <a:defRPr lang="en-US"/>
            </a:defPPr>
            <a:lvl1pPr>
              <a:defRPr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fr-CA" dirty="0"/>
              <a:t>*La version anglaise de de document est disponible ici : </a:t>
            </a:r>
            <a:r>
              <a:rPr lang="fr-CA" dirty="0">
                <a:hlinkClick r:id="rId10"/>
              </a:rPr>
              <a:t>Version ANG </a:t>
            </a:r>
            <a:endParaRPr lang="en-CA" dirty="0"/>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ctrTitle"/>
            <p:custDataLst>
              <p:tags r:id="rId1"/>
            </p:custDataLst>
          </p:nvPr>
        </p:nvSpPr>
        <p:spPr>
          <a:xfrm>
            <a:off x="238450" y="224244"/>
            <a:ext cx="11101387" cy="517401"/>
          </a:xfrm>
        </p:spPr>
        <p:txBody>
          <a:bodyPr>
            <a:normAutofit fontScale="90000"/>
          </a:bodyPr>
          <a:lstStyle/>
          <a:p>
            <a:pPr algn="l" rtl="0"/>
            <a:r>
              <a:rPr lang="fr-ca" b="1" i="0" u="none" baseline="0" dirty="0"/>
              <a:t>Lancer le réseau et l’informer sur le projet</a:t>
            </a:r>
            <a:endParaRPr lang="fr-ca" dirty="0"/>
          </a:p>
        </p:txBody>
      </p:sp>
      <p:graphicFrame>
        <p:nvGraphicFramePr>
          <p:cNvPr id="4" name="Tableau 2">
            <a:extLst>
              <a:ext uri="{FF2B5EF4-FFF2-40B4-BE49-F238E27FC236}">
                <a16:creationId xmlns:a16="http://schemas.microsoft.com/office/drawing/2014/main" id="{D764E3FC-F082-A4E7-1A69-B6ECF36B5BFC}"/>
              </a:ext>
            </a:extLst>
          </p:cNvPr>
          <p:cNvGraphicFramePr>
            <a:graphicFrameLocks noGrp="1"/>
          </p:cNvGraphicFramePr>
          <p:nvPr>
            <p:extLst>
              <p:ext uri="{D42A27DB-BD31-4B8C-83A1-F6EECF244321}">
                <p14:modId xmlns:p14="http://schemas.microsoft.com/office/powerpoint/2010/main" val="3117157902"/>
              </p:ext>
            </p:extLst>
          </p:nvPr>
        </p:nvGraphicFramePr>
        <p:xfrm>
          <a:off x="238450" y="761944"/>
          <a:ext cx="11650547" cy="5334111"/>
        </p:xfrm>
        <a:graphic>
          <a:graphicData uri="http://schemas.openxmlformats.org/drawingml/2006/table">
            <a:tbl>
              <a:tblPr firstRow="1" bandRow="1">
                <a:tableStyleId>{93296810-A885-4BE3-A3E7-6D5BEEA58F35}</a:tableStyleId>
              </a:tblPr>
              <a:tblGrid>
                <a:gridCol w="2514501">
                  <a:extLst>
                    <a:ext uri="{9D8B030D-6E8A-4147-A177-3AD203B41FA5}">
                      <a16:colId xmlns:a16="http://schemas.microsoft.com/office/drawing/2014/main" val="1245276507"/>
                    </a:ext>
                  </a:extLst>
                </a:gridCol>
                <a:gridCol w="4366641">
                  <a:extLst>
                    <a:ext uri="{9D8B030D-6E8A-4147-A177-3AD203B41FA5}">
                      <a16:colId xmlns:a16="http://schemas.microsoft.com/office/drawing/2014/main" val="3424659448"/>
                    </a:ext>
                  </a:extLst>
                </a:gridCol>
                <a:gridCol w="2861691">
                  <a:extLst>
                    <a:ext uri="{9D8B030D-6E8A-4147-A177-3AD203B41FA5}">
                      <a16:colId xmlns:a16="http://schemas.microsoft.com/office/drawing/2014/main" val="523916248"/>
                    </a:ext>
                  </a:extLst>
                </a:gridCol>
                <a:gridCol w="1907714">
                  <a:extLst>
                    <a:ext uri="{9D8B030D-6E8A-4147-A177-3AD203B41FA5}">
                      <a16:colId xmlns:a16="http://schemas.microsoft.com/office/drawing/2014/main" val="2763198383"/>
                    </a:ext>
                  </a:extLst>
                </a:gridCol>
              </a:tblGrid>
              <a:tr h="520841">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 / Ordre du jour suggéré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Outils disponibles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2164702">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Lancement du réseau des agents de changement</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de la première rencontre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Mot de bienvenue du Parrain de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de l’équipe du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Tour de table de présentation des agents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du rôle d’agent de changement et du contenu de la Boîte à outils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des moyens de communication (FAQ, Intranet, Teams, courriel)</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Boîte à outils pour les agents de changement</a:t>
                      </a: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fr-CA" sz="1400" b="1" i="1" dirty="0">
                          <a:latin typeface="Calibri Light" panose="020F0302020204030204" pitchFamily="34" charset="0"/>
                          <a:ea typeface="Calibri Light" panose="020F0302020204030204" pitchFamily="34" charset="0"/>
                          <a:cs typeface="Calibri Light" panose="020F0302020204030204" pitchFamily="34" charset="0"/>
                        </a:rPr>
                        <a:t>Suggestion</a:t>
                      </a:r>
                      <a:r>
                        <a:rPr lang="fr-CA" sz="1400" dirty="0">
                          <a:latin typeface="Calibri Light" panose="020F0302020204030204" pitchFamily="34" charset="0"/>
                          <a:ea typeface="Calibri Light" panose="020F0302020204030204" pitchFamily="34" charset="0"/>
                          <a:cs typeface="Calibri Light" panose="020F0302020204030204" pitchFamily="34" charset="0"/>
                        </a:rPr>
                        <a:t> : Si ce lancement se déroule en personne, débutez avec une activité brise-glace afin que les agents apprennent à se connaître!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1 - Planification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6004607"/>
                  </a:ext>
                </a:extLst>
              </a:tr>
              <a:tr h="789910">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Réunions type </a:t>
                      </a:r>
                      <a:r>
                        <a:rPr lang="fr-CA" sz="1400" b="1" i="1" dirty="0" err="1">
                          <a:latin typeface="Calibri Light" panose="020F0302020204030204" pitchFamily="34" charset="0"/>
                          <a:ea typeface="Calibri Light" panose="020F0302020204030204" pitchFamily="34" charset="0"/>
                          <a:cs typeface="Calibri Light" panose="020F0302020204030204" pitchFamily="34" charset="0"/>
                        </a:rPr>
                        <a:t>Touch</a:t>
                      </a:r>
                      <a:r>
                        <a:rPr lang="fr-CA" sz="1400" b="1" i="1" dirty="0">
                          <a:latin typeface="Calibri Light" panose="020F0302020204030204" pitchFamily="34" charset="0"/>
                          <a:ea typeface="Calibri Light" panose="020F0302020204030204" pitchFamily="34" charset="0"/>
                          <a:cs typeface="Calibri Light" panose="020F0302020204030204" pitchFamily="34" charset="0"/>
                        </a:rPr>
                        <a:t> point </a:t>
                      </a:r>
                    </a:p>
                    <a:p>
                      <a:r>
                        <a:rPr lang="fr-CA" sz="1400" i="0" dirty="0">
                          <a:latin typeface="Calibri Light" panose="020F0302020204030204" pitchFamily="34" charset="0"/>
                          <a:ea typeface="Calibri Light" panose="020F0302020204030204" pitchFamily="34" charset="0"/>
                          <a:cs typeface="Calibri Light" panose="020F0302020204030204" pitchFamily="34" charset="0"/>
                        </a:rPr>
                        <a:t>(30 minutes ou moins)</a:t>
                      </a:r>
                      <a:endParaRPr lang="en-CA" sz="1400" i="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a:t>
                      </a:r>
                    </a:p>
                  </a:txBody>
                  <a:tcPr/>
                </a:tc>
                <a:tc>
                  <a:txBody>
                    <a:bodyPr/>
                    <a:lstStyle/>
                    <a:p>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Ponctuellement, lorsqu’il y a moins d’éléments à partager.</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25931393"/>
                  </a:ext>
                </a:extLst>
              </a:tr>
              <a:tr h="1749554">
                <a:tc>
                  <a:txBody>
                    <a:bodyPr/>
                    <a:lstStyle/>
                    <a:p>
                      <a:r>
                        <a:rPr lang="fr-CA" sz="1400" b="1" i="0" dirty="0">
                          <a:latin typeface="Calibri Light" panose="020F0302020204030204" pitchFamily="34" charset="0"/>
                          <a:ea typeface="Calibri Light" panose="020F0302020204030204" pitchFamily="34" charset="0"/>
                          <a:cs typeface="Calibri Light" panose="020F0302020204030204" pitchFamily="34" charset="0"/>
                        </a:rPr>
                        <a:t>Réunions pour vérifier l’état de préparation des employés</a:t>
                      </a:r>
                      <a:endParaRPr lang="en-CA" sz="1400" b="1" i="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Demandez aux agents du changement de remplir 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4"/>
                        </a:rPr>
                        <a:t>Questionnaire de suivi de la gestion du changement</a:t>
                      </a:r>
                      <a:r>
                        <a:rPr lang="fr-CA" sz="1400" dirty="0">
                          <a:latin typeface="Calibri Light" panose="020F0302020204030204" pitchFamily="34" charset="0"/>
                          <a:ea typeface="Calibri Light" panose="020F0302020204030204" pitchFamily="34" charset="0"/>
                          <a:cs typeface="Calibri Light" panose="020F0302020204030204" pitchFamily="34" charset="0"/>
                        </a:rPr>
                        <a:t> avant la rencontre.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Compilez les résultats.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Présentez les résultats aux agents et discutez des éléments ayant un pointage plus bas afin de trouver des pistes de solutions et de mettre en place des mesures de redressement.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4"/>
                        </a:rPr>
                        <a:t>Questionnaire de suivi de la gestion du changement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À la fin des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Phases 1 Planification </a:t>
                      </a:r>
                      <a:r>
                        <a:rPr lang="fr-CA" sz="1400" dirty="0">
                          <a:latin typeface="Calibri Light" panose="020F0302020204030204" pitchFamily="34" charset="0"/>
                          <a:ea typeface="Calibri Light" panose="020F0302020204030204" pitchFamily="34" charset="0"/>
                          <a:cs typeface="Calibri Light" panose="020F0302020204030204" pitchFamily="34" charset="0"/>
                        </a:rPr>
                        <a:t>et </a:t>
                      </a:r>
                      <a:r>
                        <a:rPr lang="fr-CA" sz="1400" b="1" dirty="0">
                          <a:latin typeface="Calibri Light" panose="020F0302020204030204" pitchFamily="34" charset="0"/>
                          <a:ea typeface="Calibri Light" panose="020F0302020204030204" pitchFamily="34" charset="0"/>
                          <a:cs typeface="Calibri Light" panose="020F0302020204030204" pitchFamily="34" charset="0"/>
                        </a:rPr>
                        <a:t>2 Mise en œuvre.</a:t>
                      </a:r>
                    </a:p>
                    <a:p>
                      <a:endParaRPr lang="fr-CA" sz="1400" dirty="0">
                        <a:latin typeface="Calibri Light" panose="020F0302020204030204" pitchFamily="34" charset="0"/>
                        <a:ea typeface="Calibri Light" panose="020F0302020204030204" pitchFamily="34" charset="0"/>
                        <a:cs typeface="Calibri Light" panose="020F0302020204030204" pitchFamily="34" charset="0"/>
                      </a:endParaRPr>
                    </a:p>
                    <a:p>
                      <a:r>
                        <a:rPr lang="fr-CA" sz="1400" dirty="0">
                          <a:latin typeface="Calibri Light" panose="020F0302020204030204" pitchFamily="34" charset="0"/>
                          <a:ea typeface="Calibri Light" panose="020F0302020204030204" pitchFamily="34" charset="0"/>
                          <a:cs typeface="Calibri Light" panose="020F0302020204030204" pitchFamily="34" charset="0"/>
                        </a:rPr>
                        <a:t>Ponctuellement à un moment que vous considérez approprié.</a:t>
                      </a:r>
                    </a:p>
                  </a:txBody>
                  <a:tcPr/>
                </a:tc>
                <a:extLst>
                  <a:ext uri="{0D108BD9-81ED-4DB2-BD59-A6C34878D82A}">
                    <a16:rowId xmlns:a16="http://schemas.microsoft.com/office/drawing/2014/main" val="3847429287"/>
                  </a:ext>
                </a:extLst>
              </a:tr>
            </a:tbl>
          </a:graphicData>
        </a:graphic>
      </p:graphicFrame>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196413" y="257899"/>
            <a:ext cx="11101387" cy="517401"/>
          </a:xfrm>
        </p:spPr>
        <p:txBody>
          <a:bodyPr>
            <a:normAutofit fontScale="90000"/>
          </a:bodyPr>
          <a:lstStyle/>
          <a:p>
            <a:pPr algn="l" rtl="0"/>
            <a:r>
              <a:rPr lang="fr-ca" dirty="0"/>
              <a:t>Obtenir de la rétroaction</a:t>
            </a:r>
          </a:p>
        </p:txBody>
      </p:sp>
      <p:graphicFrame>
        <p:nvGraphicFramePr>
          <p:cNvPr id="3" name="Tableau 2">
            <a:extLst>
              <a:ext uri="{FF2B5EF4-FFF2-40B4-BE49-F238E27FC236}">
                <a16:creationId xmlns:a16="http://schemas.microsoft.com/office/drawing/2014/main" id="{A727B81F-1DD8-3C39-B999-F14B213231A2}"/>
              </a:ext>
            </a:extLst>
          </p:cNvPr>
          <p:cNvGraphicFramePr>
            <a:graphicFrameLocks noGrp="1"/>
          </p:cNvGraphicFramePr>
          <p:nvPr>
            <p:extLst>
              <p:ext uri="{D42A27DB-BD31-4B8C-83A1-F6EECF244321}">
                <p14:modId xmlns:p14="http://schemas.microsoft.com/office/powerpoint/2010/main" val="276892405"/>
              </p:ext>
            </p:extLst>
          </p:nvPr>
        </p:nvGraphicFramePr>
        <p:xfrm>
          <a:off x="149707" y="1852518"/>
          <a:ext cx="11892585" cy="4378394"/>
        </p:xfrm>
        <a:graphic>
          <a:graphicData uri="http://schemas.openxmlformats.org/drawingml/2006/table">
            <a:tbl>
              <a:tblPr firstRow="1" bandRow="1">
                <a:tableStyleId>{93296810-A885-4BE3-A3E7-6D5BEEA58F35}</a:tableStyleId>
              </a:tblPr>
              <a:tblGrid>
                <a:gridCol w="2595076">
                  <a:extLst>
                    <a:ext uri="{9D8B030D-6E8A-4147-A177-3AD203B41FA5}">
                      <a16:colId xmlns:a16="http://schemas.microsoft.com/office/drawing/2014/main" val="1245276507"/>
                    </a:ext>
                  </a:extLst>
                </a:gridCol>
                <a:gridCol w="4439028">
                  <a:extLst>
                    <a:ext uri="{9D8B030D-6E8A-4147-A177-3AD203B41FA5}">
                      <a16:colId xmlns:a16="http://schemas.microsoft.com/office/drawing/2014/main" val="3424659448"/>
                    </a:ext>
                  </a:extLst>
                </a:gridCol>
                <a:gridCol w="2915137">
                  <a:extLst>
                    <a:ext uri="{9D8B030D-6E8A-4147-A177-3AD203B41FA5}">
                      <a16:colId xmlns:a16="http://schemas.microsoft.com/office/drawing/2014/main" val="523916248"/>
                    </a:ext>
                  </a:extLst>
                </a:gridCol>
                <a:gridCol w="1943344">
                  <a:extLst>
                    <a:ext uri="{9D8B030D-6E8A-4147-A177-3AD203B41FA5}">
                      <a16:colId xmlns:a16="http://schemas.microsoft.com/office/drawing/2014/main" val="2763198383"/>
                    </a:ext>
                  </a:extLst>
                </a:gridCol>
              </a:tblGrid>
              <a:tr h="476954">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Ordre du jour suggéré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Outils disponibles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1516311">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Présentation des plans d’étage</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Retour sur les plans d’étage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Retour sur le zonage et les points de travail</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 et de rétroaction </a:t>
                      </a:r>
                    </a:p>
                    <a:p>
                      <a:pPr marL="0" indent="0">
                        <a:buFont typeface="Arial" panose="020B0604020202020204" pitchFamily="34" charset="0"/>
                        <a:buNone/>
                      </a:pPr>
                      <a:r>
                        <a:rPr lang="fr-CA" sz="1400" b="1" i="1" dirty="0">
                          <a:latin typeface="Calibri Light" panose="020F0302020204030204" pitchFamily="34" charset="0"/>
                          <a:ea typeface="Calibri Light" panose="020F0302020204030204" pitchFamily="34" charset="0"/>
                          <a:cs typeface="Calibri Light" panose="020F0302020204030204" pitchFamily="34" charset="0"/>
                        </a:rPr>
                        <a:t>Recommandation</a:t>
                      </a:r>
                      <a:r>
                        <a:rPr lang="fr-CA" sz="1400" dirty="0">
                          <a:latin typeface="Calibri Light" panose="020F0302020204030204" pitchFamily="34" charset="0"/>
                          <a:ea typeface="Calibri Light" panose="020F0302020204030204" pitchFamily="34" charset="0"/>
                          <a:cs typeface="Calibri Light" panose="020F0302020204030204" pitchFamily="34" charset="0"/>
                        </a:rPr>
                        <a:t> : Le parrain de projet devrait participer à la présentation et répondre aux questions.</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inclut une annonce du plan d’étage et un schéma d’aménagement au point 2.2.</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Après l’annonce des plans d’étage à tout le personnel afin que les agents puissent de recueillir les commentaires de leurs collègues. </a:t>
                      </a:r>
                    </a:p>
                  </a:txBody>
                  <a:tcPr/>
                </a:tc>
                <a:extLst>
                  <a:ext uri="{0D108BD9-81ED-4DB2-BD59-A6C34878D82A}">
                    <a16:rowId xmlns:a16="http://schemas.microsoft.com/office/drawing/2014/main" val="1171970772"/>
                  </a:ext>
                </a:extLst>
              </a:tr>
              <a:tr h="548069">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Présentation </a:t>
                      </a:r>
                      <a:r>
                        <a:rPr lang="fr-FR" sz="1400" b="1" dirty="0">
                          <a:latin typeface="Calibri Light" panose="020F0302020204030204" pitchFamily="34" charset="0"/>
                          <a:ea typeface="Calibri Light" panose="020F0302020204030204" pitchFamily="34" charset="0"/>
                          <a:cs typeface="Calibri Light" panose="020F0302020204030204" pitchFamily="34" charset="0"/>
                        </a:rPr>
                        <a:t>« Une journée dans la vie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a:t>
                      </a:r>
                      <a:r>
                        <a:rPr lang="fr-FR" sz="1400" b="0" dirty="0">
                          <a:latin typeface="Calibri Light" panose="020F0302020204030204" pitchFamily="34" charset="0"/>
                          <a:ea typeface="Calibri Light" panose="020F0302020204030204" pitchFamily="34" charset="0"/>
                          <a:cs typeface="Calibri Light" panose="020F0302020204030204" pitchFamily="34" charset="0"/>
                        </a:rPr>
                        <a:t>« Une journée dans la vie »</a:t>
                      </a:r>
                      <a:endParaRPr lang="fr-CA" sz="1400" b="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 et de rétroaction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inclut la  p</a:t>
                      </a:r>
                      <a:r>
                        <a:rPr lang="fr-CA" sz="1400" dirty="0">
                          <a:latin typeface="Calibri Light" panose="020F0302020204030204" pitchFamily="34" charset="0"/>
                          <a:ea typeface="Calibri Light" panose="020F0302020204030204" pitchFamily="34" charset="0"/>
                          <a:cs typeface="Calibri Light" panose="020F0302020204030204" pitchFamily="34" charset="0"/>
                        </a:rPr>
                        <a:t>résentation </a:t>
                      </a:r>
                      <a:r>
                        <a:rPr lang="fr-FR" sz="1400" b="0" dirty="0">
                          <a:latin typeface="Calibri Light" panose="020F0302020204030204" pitchFamily="34" charset="0"/>
                          <a:ea typeface="Calibri Light" panose="020F0302020204030204" pitchFamily="34" charset="0"/>
                          <a:cs typeface="Calibri Light" panose="020F0302020204030204" pitchFamily="34" charset="0"/>
                          <a:hlinkClick r:id="rId4"/>
                        </a:rPr>
                        <a:t>« Une journée dans la vie »</a:t>
                      </a:r>
                      <a:r>
                        <a:rPr lang="fr-FR" sz="1400" b="0" dirty="0">
                          <a:latin typeface="Calibri Light" panose="020F0302020204030204" pitchFamily="34" charset="0"/>
                          <a:ea typeface="Calibri Light" panose="020F0302020204030204" pitchFamily="34" charset="0"/>
                          <a:cs typeface="Calibri Light" panose="020F0302020204030204" pitchFamily="34" charset="0"/>
                        </a:rPr>
                        <a:t> (2.6).</a:t>
                      </a:r>
                      <a:endParaRPr lang="fr-CA" sz="1400" b="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Mise en œuvre.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r h="1200243">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Présentation des normes communautaires et de l’étiquette</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1" dirty="0">
                          <a:latin typeface="Calibri Light" panose="020F0302020204030204" pitchFamily="34" charset="0"/>
                          <a:ea typeface="Calibri Light" panose="020F0302020204030204" pitchFamily="34" charset="0"/>
                          <a:cs typeface="Calibri Light" panose="020F0302020204030204" pitchFamily="34" charset="0"/>
                        </a:rPr>
                        <a:t>Ordre du jour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Mise à jour sur le projet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Présentation des normes communautaires et de l’étiquette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Période de question et de rétroaction</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Vous trouverez dans le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5"/>
                        </a:rPr>
                        <a:t>Les affiches des n</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5"/>
                        </a:rPr>
                        <a:t>ormes communautaires </a:t>
                      </a:r>
                      <a:r>
                        <a:rPr lang="fr-CA" sz="1400" dirty="0">
                          <a:latin typeface="Calibri Light" panose="020F0302020204030204" pitchFamily="34" charset="0"/>
                          <a:ea typeface="Calibri Light" panose="020F0302020204030204" pitchFamily="34" charset="0"/>
                          <a:cs typeface="Calibri Light" panose="020F0302020204030204" pitchFamily="34" charset="0"/>
                        </a:rPr>
                        <a:t>(2.4)</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6"/>
                        </a:rPr>
                        <a:t>Les Affiches de l’étiquette en milieu de travail</a:t>
                      </a:r>
                      <a:r>
                        <a:rPr lang="fr-CA" sz="1400" dirty="0">
                          <a:latin typeface="Calibri Light" panose="020F0302020204030204" pitchFamily="34" charset="0"/>
                          <a:ea typeface="Calibri Light" panose="020F0302020204030204" pitchFamily="34" charset="0"/>
                          <a:cs typeface="Calibri Light" panose="020F0302020204030204" pitchFamily="34" charset="0"/>
                        </a:rPr>
                        <a:t> (2.8)</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Mise en œuvre.</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905999203"/>
                  </a:ext>
                </a:extLst>
              </a:tr>
            </a:tbl>
          </a:graphicData>
        </a:graphic>
      </p:graphicFrame>
      <p:sp>
        <p:nvSpPr>
          <p:cNvPr id="4" name="ZoneTexte 3">
            <a:extLst>
              <a:ext uri="{FF2B5EF4-FFF2-40B4-BE49-F238E27FC236}">
                <a16:creationId xmlns:a16="http://schemas.microsoft.com/office/drawing/2014/main" id="{85E60E0C-2C1B-6C02-C4F5-199051204183}"/>
              </a:ext>
            </a:extLst>
          </p:cNvPr>
          <p:cNvSpPr txBox="1"/>
          <p:nvPr/>
        </p:nvSpPr>
        <p:spPr>
          <a:xfrm>
            <a:off x="149707" y="775300"/>
            <a:ext cx="11892584" cy="1077218"/>
          </a:xfrm>
          <a:prstGeom prst="rect">
            <a:avLst/>
          </a:prstGeom>
          <a:noFill/>
        </p:spPr>
        <p:txBody>
          <a:bodyPr wrap="square" rtlCol="0">
            <a:spAutoFit/>
          </a:bodyPr>
          <a:lstStyle/>
          <a:p>
            <a:pPr algn="just"/>
            <a:r>
              <a:rPr lang="fr-CA" sz="1600" dirty="0">
                <a:latin typeface="Calibri Light" panose="020F0302020204030204" pitchFamily="34" charset="0"/>
                <a:ea typeface="Calibri Light" panose="020F0302020204030204" pitchFamily="34" charset="0"/>
                <a:cs typeface="Calibri Light" panose="020F0302020204030204" pitchFamily="34" charset="0"/>
              </a:rPr>
              <a:t>Les présentations ci-dessous aideront les agents de changement à remplir leurs rôles de </a:t>
            </a:r>
            <a:r>
              <a:rPr lang="fr-CA" sz="1600" b="1" dirty="0">
                <a:latin typeface="Calibri Light" panose="020F0302020204030204" pitchFamily="34" charset="0"/>
                <a:ea typeface="Calibri Light" panose="020F0302020204030204" pitchFamily="34" charset="0"/>
                <a:cs typeface="Calibri Light" panose="020F0302020204030204" pitchFamily="34" charset="0"/>
              </a:rPr>
              <a:t>vous fournir des renseignements </a:t>
            </a:r>
            <a:r>
              <a:rPr lang="fr-CA" sz="1600" dirty="0">
                <a:latin typeface="Calibri Light" panose="020F0302020204030204" pitchFamily="34" charset="0"/>
                <a:ea typeface="Calibri Light" panose="020F0302020204030204" pitchFamily="34" charset="0"/>
                <a:cs typeface="Calibri Light" panose="020F0302020204030204" pitchFamily="34" charset="0"/>
              </a:rPr>
              <a:t>et de </a:t>
            </a:r>
            <a:r>
              <a:rPr lang="fr-CA" sz="1600" b="1" dirty="0">
                <a:latin typeface="Calibri Light" panose="020F0302020204030204" pitchFamily="34" charset="0"/>
                <a:ea typeface="Calibri Light" panose="020F0302020204030204" pitchFamily="34" charset="0"/>
                <a:cs typeface="Calibri Light" panose="020F0302020204030204" pitchFamily="34" charset="0"/>
              </a:rPr>
              <a:t>soulever des enjeux</a:t>
            </a:r>
            <a:r>
              <a:rPr lang="fr-CA" sz="1600" dirty="0">
                <a:latin typeface="Calibri Light" panose="020F0302020204030204" pitchFamily="34" charset="0"/>
                <a:ea typeface="Calibri Light" panose="020F0302020204030204" pitchFamily="34" charset="0"/>
                <a:cs typeface="Calibri Light" panose="020F0302020204030204" pitchFamily="34" charset="0"/>
              </a:rPr>
              <a:t>. Vous devriez faire certaines de ces activités avant qu’elles soient réalisées avec tout le personnel. Cela vous permettra d’améliorer et d’ajuster le contenu en fonction d’éléments propres à votre organisation, ou encore les éléments qui suscitent des préoccupations, ainsi que d’anticiper des questions que pourrait vous poser le personnel.</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20521" y="214004"/>
            <a:ext cx="11101387" cy="517401"/>
          </a:xfrm>
        </p:spPr>
        <p:txBody>
          <a:bodyPr>
            <a:normAutofit fontScale="90000"/>
          </a:bodyPr>
          <a:lstStyle/>
          <a:p>
            <a:pPr algn="l" rtl="0"/>
            <a:r>
              <a:rPr lang="fr-ca" b="1" i="0" u="none" baseline="0" dirty="0"/>
              <a:t>Soutenir l’apprentissage des nouvelles façons de faire</a:t>
            </a:r>
            <a:endParaRPr lang="fr-ca" dirty="0"/>
          </a:p>
        </p:txBody>
      </p:sp>
      <p:sp>
        <p:nvSpPr>
          <p:cNvPr id="8" name="ZoneTexte 7">
            <a:extLst>
              <a:ext uri="{FF2B5EF4-FFF2-40B4-BE49-F238E27FC236}">
                <a16:creationId xmlns:a16="http://schemas.microsoft.com/office/drawing/2014/main" id="{E88FEF28-0653-E26E-B84C-FC50B98061EF}"/>
              </a:ext>
            </a:extLst>
          </p:cNvPr>
          <p:cNvSpPr txBox="1"/>
          <p:nvPr/>
        </p:nvSpPr>
        <p:spPr>
          <a:xfrm>
            <a:off x="220521" y="991358"/>
            <a:ext cx="11892584" cy="584775"/>
          </a:xfrm>
          <a:prstGeom prst="rect">
            <a:avLst/>
          </a:prstGeom>
          <a:noFill/>
        </p:spPr>
        <p:txBody>
          <a:bodyPr wrap="square" rtlCol="0">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Les </a:t>
            </a:r>
            <a:r>
              <a:rPr lang="fr-CA" sz="1600">
                <a:latin typeface="Calibri Light" panose="020F0302020204030204" pitchFamily="34" charset="0"/>
                <a:ea typeface="Calibri Light" panose="020F0302020204030204" pitchFamily="34" charset="0"/>
                <a:cs typeface="Calibri Light" panose="020F0302020204030204" pitchFamily="34" charset="0"/>
              </a:rPr>
              <a:t>activités ci-dessous </a:t>
            </a:r>
            <a:r>
              <a:rPr lang="fr-CA" sz="1600" dirty="0">
                <a:latin typeface="Calibri Light" panose="020F0302020204030204" pitchFamily="34" charset="0"/>
                <a:ea typeface="Calibri Light" panose="020F0302020204030204" pitchFamily="34" charset="0"/>
                <a:cs typeface="Calibri Light" panose="020F0302020204030204" pitchFamily="34" charset="0"/>
              </a:rPr>
              <a:t>aideront votre réseau d’agents de changement à remplir leur rôle de soutenir l’intégration et l’apprentissage du personnel.  En les formant préalablement sur le nouveau lieu de travail, ils pourront eux-mêmes soutenir leurs collègues.</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11" name="Tableau 2">
            <a:extLst>
              <a:ext uri="{FF2B5EF4-FFF2-40B4-BE49-F238E27FC236}">
                <a16:creationId xmlns:a16="http://schemas.microsoft.com/office/drawing/2014/main" id="{A52D51DE-FA4E-D756-4E8A-9505107F2F60}"/>
              </a:ext>
            </a:extLst>
          </p:cNvPr>
          <p:cNvGraphicFramePr>
            <a:graphicFrameLocks noGrp="1"/>
          </p:cNvGraphicFramePr>
          <p:nvPr>
            <p:extLst>
              <p:ext uri="{D42A27DB-BD31-4B8C-83A1-F6EECF244321}">
                <p14:modId xmlns:p14="http://schemas.microsoft.com/office/powerpoint/2010/main" val="1031000435"/>
              </p:ext>
            </p:extLst>
          </p:nvPr>
        </p:nvGraphicFramePr>
        <p:xfrm>
          <a:off x="280894" y="2019748"/>
          <a:ext cx="11630211" cy="3714969"/>
        </p:xfrm>
        <a:graphic>
          <a:graphicData uri="http://schemas.openxmlformats.org/drawingml/2006/table">
            <a:tbl>
              <a:tblPr firstRow="1" bandRow="1">
                <a:tableStyleId>{93296810-A885-4BE3-A3E7-6D5BEEA58F35}</a:tableStyleId>
              </a:tblPr>
              <a:tblGrid>
                <a:gridCol w="2111278">
                  <a:extLst>
                    <a:ext uri="{9D8B030D-6E8A-4147-A177-3AD203B41FA5}">
                      <a16:colId xmlns:a16="http://schemas.microsoft.com/office/drawing/2014/main" val="1245276507"/>
                    </a:ext>
                  </a:extLst>
                </a:gridCol>
                <a:gridCol w="5307106">
                  <a:extLst>
                    <a:ext uri="{9D8B030D-6E8A-4147-A177-3AD203B41FA5}">
                      <a16:colId xmlns:a16="http://schemas.microsoft.com/office/drawing/2014/main" val="3424659448"/>
                    </a:ext>
                  </a:extLst>
                </a:gridCol>
                <a:gridCol w="2311357">
                  <a:extLst>
                    <a:ext uri="{9D8B030D-6E8A-4147-A177-3AD203B41FA5}">
                      <a16:colId xmlns:a16="http://schemas.microsoft.com/office/drawing/2014/main" val="523916248"/>
                    </a:ext>
                  </a:extLst>
                </a:gridCol>
                <a:gridCol w="1900470">
                  <a:extLst>
                    <a:ext uri="{9D8B030D-6E8A-4147-A177-3AD203B41FA5}">
                      <a16:colId xmlns:a16="http://schemas.microsoft.com/office/drawing/2014/main" val="2763198383"/>
                    </a:ext>
                  </a:extLst>
                </a:gridCol>
              </a:tblGrid>
              <a:tr h="545049">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Notes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Visites guidées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Afin de se familiariser avec le concept du Milieu de travail GC, le réseau d’agents de changement pourrait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visiter le centre de démonstration du cotravail GC situé à PDP IV;</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Être parmi les premiers groupes à visiter le site une fois la modernisation terminée.</a:t>
                      </a: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Le 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inclut le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4"/>
                        </a:rPr>
                        <a:t>Gabarit de présentation pour les visites virtuelles</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ainsi que les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5"/>
                        </a:rPr>
                        <a:t>Points d’allocutions pour les visites en personnes </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(2.10)</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Pendant la </a:t>
                      </a:r>
                      <a:r>
                        <a:rPr lang="fr-CA" sz="1400" b="1" dirty="0">
                          <a:latin typeface="Calibri Light" panose="020F0302020204030204" pitchFamily="34" charset="0"/>
                          <a:ea typeface="Calibri Light" panose="020F0302020204030204" pitchFamily="34" charset="0"/>
                          <a:cs typeface="Calibri Light" panose="020F0302020204030204" pitchFamily="34" charset="0"/>
                        </a:rPr>
                        <a:t>Phase 2 – Mise en œuvre.</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550723016"/>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Démonstrations</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Procéder à des </a:t>
                      </a:r>
                      <a:r>
                        <a:rPr lang="fr-CA" sz="1400" b="1" dirty="0">
                          <a:latin typeface="Calibri Light" panose="020F0302020204030204" pitchFamily="34" charset="0"/>
                          <a:ea typeface="Calibri Light" panose="020F0302020204030204" pitchFamily="34" charset="0"/>
                          <a:cs typeface="Calibri Light" panose="020F0302020204030204" pitchFamily="34" charset="0"/>
                        </a:rPr>
                        <a:t>démonstrations portant sur </a:t>
                      </a:r>
                      <a:r>
                        <a:rPr lang="fr-CA" sz="1400" b="0" dirty="0">
                          <a:latin typeface="Calibri Light" panose="020F0302020204030204" pitchFamily="34" charset="0"/>
                          <a:ea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comment utiliser la plate-forme de réservation de points de travail et réserver des salles de réunions;</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comment ajuster son poste de travail de façon ergonomique;</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comment fonctionne l’équipement technologique et audio-visuel des salles de réunions.</a:t>
                      </a:r>
                    </a:p>
                    <a:p>
                      <a:pPr marL="285750" indent="-285750">
                        <a:buFont typeface="Arial" panose="020B0604020202020204" pitchFamily="34" charset="0"/>
                        <a:buChar char="•"/>
                      </a:pPr>
                      <a:endParaRPr lang="fr-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Sollicitez l’équipe de projet pour mener ces démonstrations!</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Ces sessions devraient se tenir en personne afin que les agents testent l’équipement.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Les semaines précédant l’ouverture du milieu de travail.</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20521" y="260101"/>
            <a:ext cx="11101387" cy="517401"/>
          </a:xfrm>
        </p:spPr>
        <p:txBody>
          <a:bodyPr>
            <a:normAutofit fontScale="90000"/>
          </a:bodyPr>
          <a:lstStyle/>
          <a:p>
            <a:pPr algn="l" rtl="0"/>
            <a:r>
              <a:rPr lang="fr-ca" b="1" i="0" u="none" baseline="0" dirty="0"/>
              <a:t>Soutien lors de l’emménagement</a:t>
            </a:r>
            <a:endParaRPr lang="fr-ca" dirty="0"/>
          </a:p>
        </p:txBody>
      </p:sp>
      <p:graphicFrame>
        <p:nvGraphicFramePr>
          <p:cNvPr id="9" name="Tableau 2">
            <a:extLst>
              <a:ext uri="{FF2B5EF4-FFF2-40B4-BE49-F238E27FC236}">
                <a16:creationId xmlns:a16="http://schemas.microsoft.com/office/drawing/2014/main" id="{FC86985E-2B98-8B1C-1549-7013FBD4460C}"/>
              </a:ext>
            </a:extLst>
          </p:cNvPr>
          <p:cNvGraphicFramePr>
            <a:graphicFrameLocks noGrp="1"/>
          </p:cNvGraphicFramePr>
          <p:nvPr>
            <p:extLst>
              <p:ext uri="{D42A27DB-BD31-4B8C-83A1-F6EECF244321}">
                <p14:modId xmlns:p14="http://schemas.microsoft.com/office/powerpoint/2010/main" val="2107896534"/>
              </p:ext>
            </p:extLst>
          </p:nvPr>
        </p:nvGraphicFramePr>
        <p:xfrm>
          <a:off x="399930" y="2032777"/>
          <a:ext cx="11056963" cy="4019769"/>
        </p:xfrm>
        <a:graphic>
          <a:graphicData uri="http://schemas.openxmlformats.org/drawingml/2006/table">
            <a:tbl>
              <a:tblPr firstRow="1" bandRow="1">
                <a:tableStyleId>{93296810-A885-4BE3-A3E7-6D5BEEA58F35}</a:tableStyleId>
              </a:tblPr>
              <a:tblGrid>
                <a:gridCol w="2335079">
                  <a:extLst>
                    <a:ext uri="{9D8B030D-6E8A-4147-A177-3AD203B41FA5}">
                      <a16:colId xmlns:a16="http://schemas.microsoft.com/office/drawing/2014/main" val="1245276507"/>
                    </a:ext>
                  </a:extLst>
                </a:gridCol>
                <a:gridCol w="5869674">
                  <a:extLst>
                    <a:ext uri="{9D8B030D-6E8A-4147-A177-3AD203B41FA5}">
                      <a16:colId xmlns:a16="http://schemas.microsoft.com/office/drawing/2014/main" val="3424659448"/>
                    </a:ext>
                  </a:extLst>
                </a:gridCol>
                <a:gridCol w="2852210">
                  <a:extLst>
                    <a:ext uri="{9D8B030D-6E8A-4147-A177-3AD203B41FA5}">
                      <a16:colId xmlns:a16="http://schemas.microsoft.com/office/drawing/2014/main" val="2763198383"/>
                    </a:ext>
                  </a:extLst>
                </a:gridCol>
              </a:tblGrid>
              <a:tr h="545049">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098927503"/>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Soutien pour les activités de retrait des biens professionnels et personnels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Les agents de changements peuvent devenir l’extension des équipes responsables des activités de retrait des biens (habituellement menées par la Gestion de l’information et d’Accommodation) en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Étant des personnes ressources sur place pour guider le personnel</a:t>
                      </a:r>
                    </a:p>
                  </a:txBody>
                  <a:tcPr/>
                </a:tc>
                <a:tc>
                  <a:txBody>
                    <a:bodyPr/>
                    <a:lstStyle/>
                    <a:p>
                      <a:r>
                        <a:rPr lang="fr-CA" sz="1400" dirty="0">
                          <a:latin typeface="Calibri Light" panose="020F0302020204030204" pitchFamily="34" charset="0"/>
                          <a:ea typeface="Calibri Light" panose="020F0302020204030204" pitchFamily="34" charset="0"/>
                          <a:cs typeface="Calibri Light" panose="020F0302020204030204" pitchFamily="34" charset="0"/>
                        </a:rPr>
                        <a:t>À déterminer avec l’équipe de projet.</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796482996"/>
                  </a:ext>
                </a:extLst>
              </a:tr>
              <a:tr h="80699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Accueillir et guider</a:t>
                      </a:r>
                    </a:p>
                    <a:p>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b="0" dirty="0">
                          <a:latin typeface="Calibri Light" panose="020F0302020204030204" pitchFamily="34" charset="0"/>
                          <a:ea typeface="Calibri Light" panose="020F0302020204030204" pitchFamily="34" charset="0"/>
                          <a:cs typeface="Calibri Light" panose="020F0302020204030204" pitchFamily="34" charset="0"/>
                        </a:rPr>
                        <a:t>Lors de l’ouverture du milieu de travail les agents de changement peuvent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Participer au comité d’accueil</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Offrir des visites guidées </a:t>
                      </a:r>
                    </a:p>
                    <a:p>
                      <a:pPr marL="285750" indent="-285750">
                        <a:buFont typeface="Arial" panose="020B0604020202020204" pitchFamily="34" charset="0"/>
                        <a:buChar char="•"/>
                      </a:pPr>
                      <a:r>
                        <a:rPr lang="fr-CA" sz="1400" b="0" dirty="0">
                          <a:latin typeface="Calibri Light" panose="020F0302020204030204" pitchFamily="34" charset="0"/>
                          <a:ea typeface="Calibri Light" panose="020F0302020204030204" pitchFamily="34" charset="0"/>
                          <a:cs typeface="Calibri Light" panose="020F0302020204030204" pitchFamily="34" charset="0"/>
                        </a:rPr>
                        <a:t>Faire des tournées sur les étages pour répondre aux questions ponctuelles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Lors de la semaine d’ouverture (Voir </a:t>
                      </a:r>
                      <a:r>
                        <a:rPr lang="fr-CA" sz="1400" dirty="0">
                          <a:latin typeface="Calibri Light" panose="020F0302020204030204" pitchFamily="34" charset="0"/>
                          <a:ea typeface="Calibri Light" panose="020F0302020204030204" pitchFamily="34" charset="0"/>
                          <a:cs typeface="Calibri Light" panose="020F0302020204030204" pitchFamily="34" charset="0"/>
                          <a:hlinkClick r:id="rId3"/>
                        </a:rPr>
                        <a:t>Programme</a:t>
                      </a:r>
                      <a:r>
                        <a:rPr lang="fr-CA" sz="1400" baseline="0" dirty="0">
                          <a:latin typeface="Calibri Light" panose="020F0302020204030204" pitchFamily="34" charset="0"/>
                          <a:ea typeface="Calibri Light" panose="020F0302020204030204" pitchFamily="34" charset="0"/>
                          <a:cs typeface="Calibri Light" panose="020F0302020204030204" pitchFamily="34" charset="0"/>
                          <a:hlinkClick r:id="rId3"/>
                        </a:rPr>
                        <a:t> en boite de Gestion du changement</a:t>
                      </a:r>
                      <a:r>
                        <a:rPr lang="fr-CA" sz="1400" baseline="0" dirty="0">
                          <a:latin typeface="Calibri Light" panose="020F0302020204030204" pitchFamily="34" charset="0"/>
                          <a:ea typeface="Calibri Light" panose="020F0302020204030204" pitchFamily="34" charset="0"/>
                          <a:cs typeface="Calibri Light" panose="020F0302020204030204" pitchFamily="34" charset="0"/>
                        </a:rPr>
                        <a:t>, 2.11 Semaine d’ouverture)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171970772"/>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Soutien post-emménagement</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Assurez-vous que les agents de changements soient bien connus au sein de votre organisation afin que le personnel puisse se diriger vers eux au besoin.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Communiquez leurs noms et coordonnées sur l’intranet</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Indiquez comment ils peuvent aider leurs collègues : avec l’équipement audio-visuel, le système de réservation, l’ergonomie de leur poste de travail,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Si votre organisation a adopté un modèle de travail hybride, prévoyez jusqu’à 6 semaines avant que le personnel soit à l’aise avec le nouveau milieu de travail.</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6517525"/>
                  </a:ext>
                </a:extLst>
              </a:tr>
            </a:tbl>
          </a:graphicData>
        </a:graphic>
      </p:graphicFrame>
      <p:sp>
        <p:nvSpPr>
          <p:cNvPr id="10" name="ZoneTexte 9">
            <a:extLst>
              <a:ext uri="{FF2B5EF4-FFF2-40B4-BE49-F238E27FC236}">
                <a16:creationId xmlns:a16="http://schemas.microsoft.com/office/drawing/2014/main" id="{EF879C98-7347-784C-343E-0AA4BED0B3D0}"/>
              </a:ext>
            </a:extLst>
          </p:cNvPr>
          <p:cNvSpPr txBox="1"/>
          <p:nvPr/>
        </p:nvSpPr>
        <p:spPr>
          <a:xfrm>
            <a:off x="320755" y="878362"/>
            <a:ext cx="11396116" cy="1077218"/>
          </a:xfrm>
          <a:prstGeom prst="rect">
            <a:avLst/>
          </a:prstGeom>
          <a:noFill/>
        </p:spPr>
        <p:txBody>
          <a:bodyPr wrap="square" rtlCol="0">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Maintenant que vous avez créé un réseau d’experts sur le milieu de travail modernisé, vous pouvez utiliser vos agents de changement pour soutenir le personnel lorsqu’il intégrera le lieu de travail.</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latin typeface="Calibri Light" panose="020F0302020204030204" pitchFamily="34" charset="0"/>
                <a:ea typeface="Calibri Light" panose="020F0302020204030204" pitchFamily="34" charset="0"/>
                <a:cs typeface="Calibri Light" panose="020F0302020204030204" pitchFamily="34" charset="0"/>
              </a:rPr>
              <a:t>Pour ces activités, songez à rendre les agents de changement visibles au moyen d’un accessoire comme un </a:t>
            </a:r>
            <a:r>
              <a:rPr lang="fr-CA" sz="1600" b="1" dirty="0">
                <a:latin typeface="Calibri Light" panose="020F0302020204030204" pitchFamily="34" charset="0"/>
                <a:ea typeface="Calibri Light" panose="020F0302020204030204" pitchFamily="34" charset="0"/>
                <a:cs typeface="Calibri Light" panose="020F0302020204030204" pitchFamily="34" charset="0"/>
              </a:rPr>
              <a:t>badge ou un chandail.</a:t>
            </a:r>
          </a:p>
        </p:txBody>
      </p: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ctrTitle"/>
            <p:custDataLst>
              <p:tags r:id="rId1"/>
            </p:custDataLst>
          </p:nvPr>
        </p:nvSpPr>
        <p:spPr>
          <a:xfrm>
            <a:off x="245114" y="257301"/>
            <a:ext cx="11101387" cy="517401"/>
          </a:xfrm>
        </p:spPr>
        <p:txBody>
          <a:bodyPr>
            <a:normAutofit fontScale="90000"/>
          </a:bodyPr>
          <a:lstStyle/>
          <a:p>
            <a:pPr algn="l" rtl="0"/>
            <a:r>
              <a:rPr lang="fr-ca" b="1" i="0" u="none" baseline="0" dirty="0"/>
              <a:t>Transition du réseau vers un comité de maintien du changement</a:t>
            </a:r>
            <a:endParaRPr lang="fr-ca" dirty="0"/>
          </a:p>
        </p:txBody>
      </p:sp>
      <p:sp>
        <p:nvSpPr>
          <p:cNvPr id="3" name="ZoneTexte 2">
            <a:extLst>
              <a:ext uri="{FF2B5EF4-FFF2-40B4-BE49-F238E27FC236}">
                <a16:creationId xmlns:a16="http://schemas.microsoft.com/office/drawing/2014/main" id="{FD276A76-162C-7E6F-306F-100608DFE8C0}"/>
              </a:ext>
            </a:extLst>
          </p:cNvPr>
          <p:cNvSpPr txBox="1"/>
          <p:nvPr/>
        </p:nvSpPr>
        <p:spPr>
          <a:xfrm>
            <a:off x="272009" y="774702"/>
            <a:ext cx="11647982" cy="1077218"/>
          </a:xfrm>
          <a:prstGeom prst="rect">
            <a:avLst/>
          </a:prstGeom>
          <a:noFill/>
        </p:spPr>
        <p:txBody>
          <a:bodyPr wrap="square" rtlCol="0">
            <a:spAutoFit/>
          </a:bodyPr>
          <a:lstStyle/>
          <a:p>
            <a:r>
              <a:rPr lang="fr-CA" sz="1600" dirty="0">
                <a:latin typeface="Calibri Light" panose="020F0302020204030204" pitchFamily="34" charset="0"/>
                <a:ea typeface="Calibri Light" panose="020F0302020204030204" pitchFamily="34" charset="0"/>
                <a:cs typeface="Calibri Light" panose="020F0302020204030204" pitchFamily="34" charset="0"/>
              </a:rPr>
              <a:t>Une fois que vous avez intégré votre nouveau milieu de travail, considérez faire une dernière rencontre avec votre réseau et le faire évoluer en comité de maintien du changement.</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dirty="0">
                <a:latin typeface="Calibri Light" panose="020F0302020204030204" pitchFamily="34" charset="0"/>
                <a:ea typeface="Calibri Light" panose="020F0302020204030204" pitchFamily="34" charset="0"/>
                <a:cs typeface="Calibri Light" panose="020F0302020204030204" pitchFamily="34" charset="0"/>
              </a:rPr>
              <a:t>Ces activités se dérouleront à la </a:t>
            </a:r>
            <a:r>
              <a:rPr lang="fr-CA" sz="1600" b="1" dirty="0">
                <a:latin typeface="Calibri Light" panose="020F0302020204030204" pitchFamily="34" charset="0"/>
                <a:ea typeface="Calibri Light" panose="020F0302020204030204" pitchFamily="34" charset="0"/>
                <a:cs typeface="Calibri Light" panose="020F0302020204030204" pitchFamily="34" charset="0"/>
              </a:rPr>
              <a:t>Phase 3 du projet – Après l’emménagement</a:t>
            </a:r>
            <a:r>
              <a:rPr lang="fr-CA" sz="1600" dirty="0">
                <a:latin typeface="Calibri Light" panose="020F0302020204030204" pitchFamily="34" charset="0"/>
                <a:ea typeface="Calibri Light" panose="020F0302020204030204" pitchFamily="34" charset="0"/>
                <a:cs typeface="Calibri Light" panose="020F0302020204030204" pitchFamily="34" charset="0"/>
              </a:rPr>
              <a:t>.</a:t>
            </a:r>
          </a:p>
        </p:txBody>
      </p:sp>
      <p:graphicFrame>
        <p:nvGraphicFramePr>
          <p:cNvPr id="5" name="Tableau 4">
            <a:extLst>
              <a:ext uri="{FF2B5EF4-FFF2-40B4-BE49-F238E27FC236}">
                <a16:creationId xmlns:a16="http://schemas.microsoft.com/office/drawing/2014/main" id="{3DF09435-B8CA-3AAA-32A7-C037353A1529}"/>
              </a:ext>
            </a:extLst>
          </p:cNvPr>
          <p:cNvGraphicFramePr>
            <a:graphicFrameLocks noGrp="1"/>
          </p:cNvGraphicFramePr>
          <p:nvPr>
            <p:extLst>
              <p:ext uri="{D42A27DB-BD31-4B8C-83A1-F6EECF244321}">
                <p14:modId xmlns:p14="http://schemas.microsoft.com/office/powerpoint/2010/main" val="323180764"/>
              </p:ext>
            </p:extLst>
          </p:nvPr>
        </p:nvGraphicFramePr>
        <p:xfrm>
          <a:off x="364411" y="1854654"/>
          <a:ext cx="11463178" cy="4315722"/>
        </p:xfrm>
        <a:graphic>
          <a:graphicData uri="http://schemas.openxmlformats.org/drawingml/2006/table">
            <a:tbl>
              <a:tblPr firstRow="1" bandRow="1">
                <a:tableStyleId>{93296810-A885-4BE3-A3E7-6D5BEEA58F35}</a:tableStyleId>
              </a:tblPr>
              <a:tblGrid>
                <a:gridCol w="2112089">
                  <a:extLst>
                    <a:ext uri="{9D8B030D-6E8A-4147-A177-3AD203B41FA5}">
                      <a16:colId xmlns:a16="http://schemas.microsoft.com/office/drawing/2014/main" val="2043706132"/>
                    </a:ext>
                  </a:extLst>
                </a:gridCol>
                <a:gridCol w="6922214">
                  <a:extLst>
                    <a:ext uri="{9D8B030D-6E8A-4147-A177-3AD203B41FA5}">
                      <a16:colId xmlns:a16="http://schemas.microsoft.com/office/drawing/2014/main" val="733357336"/>
                    </a:ext>
                  </a:extLst>
                </a:gridCol>
                <a:gridCol w="2428875">
                  <a:extLst>
                    <a:ext uri="{9D8B030D-6E8A-4147-A177-3AD203B41FA5}">
                      <a16:colId xmlns:a16="http://schemas.microsoft.com/office/drawing/2014/main" val="607590899"/>
                    </a:ext>
                  </a:extLst>
                </a:gridCol>
              </a:tblGrid>
              <a:tr h="627642">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Activité</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Détails</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fr-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Quand</a:t>
                      </a:r>
                      <a:endParaRPr lang="en-CA"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907541612"/>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Post-mortem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Organisez une rencontre pour faire un bilan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Qu’est-ce qui s’est bien passé, ce qui s’est moins bien passé</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Quelles sont les questions que les employés ont posées et les difficultés qu’ils ont rencontrées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6 semaines après l’ouverture officielle</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588212087"/>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Rencontres de rétroaction</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Organisez des rencontres pour recueillir les observations des agents sur différents éléments ainsi que pour discuter de pistes de solutions pour remédier à certains enjeux. Voici quelques exemples d’éléments à aborder:</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Le personnel utilise-t-il correctement le système de réservation?</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Les normes de communauté et l’étiquette est-elle respectée?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Qu’est-ce qui représente un défi dans le nouveau milieu de travail?</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Y-a-t ’il des éléments qui continuent de susciter de la résistance?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La fréquence pourrait être établie aux 4 à 6 semaines.</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2345401398"/>
                  </a:ext>
                </a:extLst>
              </a:tr>
              <a:tr h="869577">
                <a:tc>
                  <a:txBody>
                    <a:bodyPr/>
                    <a:lstStyle/>
                    <a:p>
                      <a:r>
                        <a:rPr lang="fr-CA" sz="1400" b="1" dirty="0">
                          <a:latin typeface="Calibri Light" panose="020F0302020204030204" pitchFamily="34" charset="0"/>
                          <a:ea typeface="Calibri Light" panose="020F0302020204030204" pitchFamily="34" charset="0"/>
                          <a:cs typeface="Calibri Light" panose="020F0302020204030204" pitchFamily="34" charset="0"/>
                        </a:rPr>
                        <a:t>Accueil des nouveaux employés</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indent="0">
                        <a:buFont typeface="Arial" panose="020B0604020202020204" pitchFamily="34" charset="0"/>
                        <a:buNone/>
                      </a:pPr>
                      <a:r>
                        <a:rPr lang="fr-CA" sz="1400" dirty="0">
                          <a:latin typeface="Calibri Light" panose="020F0302020204030204" pitchFamily="34" charset="0"/>
                          <a:ea typeface="Calibri Light" panose="020F0302020204030204" pitchFamily="34" charset="0"/>
                          <a:cs typeface="Calibri Light" panose="020F0302020204030204" pitchFamily="34" charset="0"/>
                        </a:rPr>
                        <a:t>Les membres de ce comité pourraient participer à l’accueil des nouveaux employés. Leurs tâches pourraient consister à :</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Offrir une visite guidée du milieu de travail, présenter les points de travail et l’étiquette</a:t>
                      </a:r>
                    </a:p>
                    <a:p>
                      <a:pPr marL="285750" indent="-285750">
                        <a:buFont typeface="Arial" panose="020B0604020202020204" pitchFamily="34" charset="0"/>
                        <a:buChar char="•"/>
                      </a:pPr>
                      <a:r>
                        <a:rPr lang="fr-CA" sz="1400" dirty="0">
                          <a:latin typeface="Calibri Light" panose="020F0302020204030204" pitchFamily="34" charset="0"/>
                          <a:ea typeface="Calibri Light" panose="020F0302020204030204" pitchFamily="34" charset="0"/>
                          <a:cs typeface="Calibri Light" panose="020F0302020204030204" pitchFamily="34" charset="0"/>
                        </a:rPr>
                        <a:t>Être disponible pour soutenir les nouveaux employés avec tout ce qui touche au milieu de travail (système de réservation, audio-visuel,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latin typeface="Calibri Light" panose="020F0302020204030204" pitchFamily="34" charset="0"/>
                          <a:ea typeface="Calibri Light" panose="020F0302020204030204" pitchFamily="34" charset="0"/>
                          <a:cs typeface="Calibri Light" panose="020F0302020204030204" pitchFamily="34" charset="0"/>
                        </a:rPr>
                        <a:t>Au besoin</a:t>
                      </a: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60154761"/>
                  </a:ext>
                </a:extLst>
              </a:tr>
            </a:tbl>
          </a:graphicData>
        </a:graphic>
      </p:graphicFrame>
    </p:spTree>
    <p:extLst>
      <p:ext uri="{BB962C8B-B14F-4D97-AF65-F5344CB8AC3E}">
        <p14:creationId xmlns:p14="http://schemas.microsoft.com/office/powerpoint/2010/main" val="1265818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15027</TotalTime>
  <Words>1477</Words>
  <Application>Microsoft Office PowerPoint</Application>
  <PresentationFormat>Widescreen</PresentationFormat>
  <Paragraphs>143</Paragraphs>
  <Slides>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Arial Rounded MT Bold</vt:lpstr>
      <vt:lpstr>Calibri</vt:lpstr>
      <vt:lpstr>Calibri Light</vt:lpstr>
      <vt:lpstr>Georgia</vt:lpstr>
      <vt:lpstr>1_Office Theme</vt:lpstr>
      <vt:lpstr>think-cell Slide</vt:lpstr>
      <vt:lpstr>Exemple de programmation des activités du réseau d’agents de changement</vt:lpstr>
      <vt:lpstr>À propos de cette programmation</vt:lpstr>
      <vt:lpstr>Lancer le réseau et l’informer sur le projet</vt:lpstr>
      <vt:lpstr>Obtenir de la rétroaction</vt:lpstr>
      <vt:lpstr>Soutenir l’apprentissage des nouvelles façons de faire</vt:lpstr>
      <vt:lpstr>Soutien lors de l’emménagement</vt:lpstr>
      <vt:lpstr>Transition du réseau vers un comité de maintien du changement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439</cp:revision>
  <dcterms:created xsi:type="dcterms:W3CDTF">2018-01-23T15:59:12Z</dcterms:created>
  <dcterms:modified xsi:type="dcterms:W3CDTF">2023-11-21T15:53:01Z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2023-09-12T20:11:40Z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efc9fa2b-582f-4a41-9fd7-7def45961e4c</vt:lpwstr>
  </property>
  <property fmtid="{D5CDD505-2E9C-101B-9397-08002B2CF9AE}" pid="8" name="MSIP_Label_834ed4f5-eae4-40c7-82be-b1cdf720a1b9_ContentBits">
    <vt:lpwstr>0</vt:lpwstr>
  </property>
</Properties>
</file>