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01" r:id="rId2"/>
    <p:sldId id="325" r:id="rId3"/>
    <p:sldId id="326" r:id="rId4"/>
    <p:sldId id="327" r:id="rId5"/>
    <p:sldId id="328" r:id="rId6"/>
    <p:sldId id="329" r:id="rId7"/>
    <p:sldId id="330" r:id="rId8"/>
    <p:sldId id="331" r:id="rId9"/>
    <p:sldId id="310" r:id="rId10"/>
    <p:sldId id="324" r:id="rId11"/>
    <p:sldId id="2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4660"/>
  </p:normalViewPr>
  <p:slideViewPr>
    <p:cSldViewPr snapToGrid="0">
      <p:cViewPr varScale="1">
        <p:scale>
          <a:sx n="86" d="100"/>
          <a:sy n="86" d="100"/>
        </p:scale>
        <p:origin x="66" y="153"/>
      </p:cViewPr>
      <p:guideLst/>
    </p:cSldViewPr>
  </p:slideViewPr>
  <p:notesTextViewPr>
    <p:cViewPr>
      <p:scale>
        <a:sx n="1" d="1"/>
        <a:sy n="1" d="1"/>
      </p:scale>
      <p:origin x="0" y="0"/>
    </p:cViewPr>
  </p:notesTextViewPr>
  <p:sorterViewPr>
    <p:cViewPr>
      <p:scale>
        <a:sx n="100" d="100"/>
        <a:sy n="100" d="100"/>
      </p:scale>
      <p:origin x="0" y="-32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2BEBAF-7C0B-4A57-9683-B02560F5C4EC}"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297E0BFC-816A-4DB9-AF65-6160B13997E2}">
      <dgm:prSet phldrT="[Text]" custT="1"/>
      <dgm:spPr/>
      <dgm:t>
        <a:bodyPr/>
        <a:lstStyle/>
        <a:p>
          <a:r>
            <a:rPr lang="en-US" sz="1400" b="1" dirty="0" err="1" smtClean="0"/>
            <a:t>Réseautage</a:t>
          </a:r>
          <a:endParaRPr lang="en-US" sz="1400" b="1" dirty="0"/>
        </a:p>
      </dgm:t>
    </dgm:pt>
    <dgm:pt modelId="{7D38413A-A3FC-43FA-AF2E-1D9DC5006F67}" type="parTrans" cxnId="{18BA1240-3571-4816-9B4A-894947166EC8}">
      <dgm:prSet/>
      <dgm:spPr/>
      <dgm:t>
        <a:bodyPr/>
        <a:lstStyle/>
        <a:p>
          <a:endParaRPr lang="en-US"/>
        </a:p>
      </dgm:t>
    </dgm:pt>
    <dgm:pt modelId="{4137A737-142E-4896-A506-CE29E408E23C}" type="sibTrans" cxnId="{18BA1240-3571-4816-9B4A-894947166EC8}">
      <dgm:prSet/>
      <dgm:spPr/>
      <dgm:t>
        <a:bodyPr/>
        <a:lstStyle/>
        <a:p>
          <a:endParaRPr lang="en-US"/>
        </a:p>
      </dgm:t>
    </dgm:pt>
    <dgm:pt modelId="{7F0A7048-41F1-497F-A8F2-B78EBCE9F63F}">
      <dgm:prSet phldrT="[Text]" custT="1"/>
      <dgm:spPr/>
      <dgm:t>
        <a:bodyPr/>
        <a:lstStyle/>
        <a:p>
          <a:r>
            <a:rPr lang="fr-CA" sz="1200" b="1" noProof="0" dirty="0" smtClean="0"/>
            <a:t>Limite l’isolation</a:t>
          </a:r>
          <a:endParaRPr lang="fr-CA" sz="1200" b="1" noProof="0" dirty="0"/>
        </a:p>
      </dgm:t>
    </dgm:pt>
    <dgm:pt modelId="{D8AC3E91-5D0F-403D-9625-BF0980FA0C2D}" type="parTrans" cxnId="{2EAA1990-0A50-4C4E-B7E2-A0EC708D60A7}">
      <dgm:prSet/>
      <dgm:spPr/>
      <dgm:t>
        <a:bodyPr/>
        <a:lstStyle/>
        <a:p>
          <a:endParaRPr lang="en-US"/>
        </a:p>
      </dgm:t>
    </dgm:pt>
    <dgm:pt modelId="{0B67C9DC-8197-440E-BDEC-04B421D8D33E}" type="sibTrans" cxnId="{2EAA1990-0A50-4C4E-B7E2-A0EC708D60A7}">
      <dgm:prSet/>
      <dgm:spPr/>
      <dgm:t>
        <a:bodyPr/>
        <a:lstStyle/>
        <a:p>
          <a:endParaRPr lang="en-US"/>
        </a:p>
      </dgm:t>
    </dgm:pt>
    <dgm:pt modelId="{6B328224-E58B-44CA-A4FC-27A07663D0F0}">
      <dgm:prSet phldrT="[Text]" custT="1"/>
      <dgm:spPr/>
      <dgm:t>
        <a:bodyPr/>
        <a:lstStyle/>
        <a:p>
          <a:r>
            <a:rPr lang="en-US" sz="1200" b="1" dirty="0" smtClean="0"/>
            <a:t>Face à face</a:t>
          </a:r>
          <a:endParaRPr lang="en-US" sz="1200" b="1" dirty="0"/>
        </a:p>
      </dgm:t>
    </dgm:pt>
    <dgm:pt modelId="{015F1E6F-92AF-4108-9C1B-766791275115}" type="parTrans" cxnId="{79E1FF04-85B9-440B-A572-52A6DB2967C7}">
      <dgm:prSet/>
      <dgm:spPr/>
      <dgm:t>
        <a:bodyPr/>
        <a:lstStyle/>
        <a:p>
          <a:endParaRPr lang="en-US"/>
        </a:p>
      </dgm:t>
    </dgm:pt>
    <dgm:pt modelId="{086E92E3-E09E-48E4-87DC-7FD247E9DE5A}" type="sibTrans" cxnId="{79E1FF04-85B9-440B-A572-52A6DB2967C7}">
      <dgm:prSet/>
      <dgm:spPr/>
      <dgm:t>
        <a:bodyPr/>
        <a:lstStyle/>
        <a:p>
          <a:endParaRPr lang="en-US"/>
        </a:p>
      </dgm:t>
    </dgm:pt>
    <dgm:pt modelId="{7EA3599A-EA41-45F2-99E8-432563F5672A}">
      <dgm:prSet phldrT="[Text]" custT="1"/>
      <dgm:spPr/>
      <dgm:t>
        <a:bodyPr/>
        <a:lstStyle/>
        <a:p>
          <a:r>
            <a:rPr lang="fr-CA" sz="1200" b="1" noProof="0" dirty="0" smtClean="0"/>
            <a:t>Connexions interministérielles</a:t>
          </a:r>
          <a:endParaRPr lang="fr-CA" sz="1200" b="1" noProof="0" dirty="0"/>
        </a:p>
      </dgm:t>
    </dgm:pt>
    <dgm:pt modelId="{C20945F8-0E41-47D5-A832-A03581575393}" type="parTrans" cxnId="{EA7F2FB3-80AB-4E0E-AF61-C085B9F57651}">
      <dgm:prSet/>
      <dgm:spPr/>
      <dgm:t>
        <a:bodyPr/>
        <a:lstStyle/>
        <a:p>
          <a:endParaRPr lang="en-US"/>
        </a:p>
      </dgm:t>
    </dgm:pt>
    <dgm:pt modelId="{836CC93F-B9DD-47D8-A57B-93F52659F2C8}" type="sibTrans" cxnId="{EA7F2FB3-80AB-4E0E-AF61-C085B9F57651}">
      <dgm:prSet/>
      <dgm:spPr/>
      <dgm:t>
        <a:bodyPr/>
        <a:lstStyle/>
        <a:p>
          <a:endParaRPr lang="en-US"/>
        </a:p>
      </dgm:t>
    </dgm:pt>
    <dgm:pt modelId="{87EFD948-139B-49CC-9D31-CA6586C47A1E}">
      <dgm:prSet phldrT="[Text]" custT="1"/>
      <dgm:spPr/>
      <dgm:t>
        <a:bodyPr/>
        <a:lstStyle/>
        <a:p>
          <a:r>
            <a:rPr lang="fr-CA" sz="1200" b="1" noProof="0" dirty="0" smtClean="0"/>
            <a:t>Discussions</a:t>
          </a:r>
        </a:p>
        <a:p>
          <a:r>
            <a:rPr lang="fr-CA" sz="1200" b="1" noProof="0" dirty="0" smtClean="0"/>
            <a:t>engagées</a:t>
          </a:r>
          <a:endParaRPr lang="fr-CA" sz="1200" b="1" noProof="0" dirty="0"/>
        </a:p>
      </dgm:t>
    </dgm:pt>
    <dgm:pt modelId="{A58623CA-9461-4FDA-8315-66D4BF54F5EF}" type="parTrans" cxnId="{4F6508CB-2AAF-4086-ACC7-3F7514D66718}">
      <dgm:prSet/>
      <dgm:spPr/>
      <dgm:t>
        <a:bodyPr/>
        <a:lstStyle/>
        <a:p>
          <a:endParaRPr lang="en-US"/>
        </a:p>
      </dgm:t>
    </dgm:pt>
    <dgm:pt modelId="{63D1981F-630A-4F72-AF6B-986072FA54A8}" type="sibTrans" cxnId="{4F6508CB-2AAF-4086-ACC7-3F7514D66718}">
      <dgm:prSet/>
      <dgm:spPr/>
      <dgm:t>
        <a:bodyPr/>
        <a:lstStyle/>
        <a:p>
          <a:endParaRPr lang="en-US"/>
        </a:p>
      </dgm:t>
    </dgm:pt>
    <dgm:pt modelId="{9F485E64-C7CF-457B-A7E5-2F53DADABA45}" type="pres">
      <dgm:prSet presAssocID="{422BEBAF-7C0B-4A57-9683-B02560F5C4EC}" presName="cycle" presStyleCnt="0">
        <dgm:presLayoutVars>
          <dgm:chMax val="1"/>
          <dgm:dir/>
          <dgm:animLvl val="ctr"/>
          <dgm:resizeHandles val="exact"/>
        </dgm:presLayoutVars>
      </dgm:prSet>
      <dgm:spPr/>
      <dgm:t>
        <a:bodyPr/>
        <a:lstStyle/>
        <a:p>
          <a:endParaRPr lang="en-US"/>
        </a:p>
      </dgm:t>
    </dgm:pt>
    <dgm:pt modelId="{90604B47-BB6E-451E-85E9-A40112C5CC7C}" type="pres">
      <dgm:prSet presAssocID="{297E0BFC-816A-4DB9-AF65-6160B13997E2}" presName="centerShape" presStyleLbl="node0" presStyleIdx="0" presStyleCnt="1" custScaleX="125957" custScaleY="125957"/>
      <dgm:spPr/>
      <dgm:t>
        <a:bodyPr/>
        <a:lstStyle/>
        <a:p>
          <a:endParaRPr lang="en-US"/>
        </a:p>
      </dgm:t>
    </dgm:pt>
    <dgm:pt modelId="{DE24A938-EA56-448C-AA7F-B56AC7FFD2BE}" type="pres">
      <dgm:prSet presAssocID="{D8AC3E91-5D0F-403D-9625-BF0980FA0C2D}" presName="parTrans" presStyleLbl="bgSibTrans2D1" presStyleIdx="0" presStyleCnt="4"/>
      <dgm:spPr/>
      <dgm:t>
        <a:bodyPr/>
        <a:lstStyle/>
        <a:p>
          <a:endParaRPr lang="en-US"/>
        </a:p>
      </dgm:t>
    </dgm:pt>
    <dgm:pt modelId="{BA70286E-6369-4A4D-B049-8B4C1180A2E1}" type="pres">
      <dgm:prSet presAssocID="{7F0A7048-41F1-497F-A8F2-B78EBCE9F63F}" presName="node" presStyleLbl="node1" presStyleIdx="0" presStyleCnt="4">
        <dgm:presLayoutVars>
          <dgm:bulletEnabled val="1"/>
        </dgm:presLayoutVars>
      </dgm:prSet>
      <dgm:spPr/>
      <dgm:t>
        <a:bodyPr/>
        <a:lstStyle/>
        <a:p>
          <a:endParaRPr lang="en-US"/>
        </a:p>
      </dgm:t>
    </dgm:pt>
    <dgm:pt modelId="{8159CE64-1462-4918-9E0E-631BA0FA5B7C}" type="pres">
      <dgm:prSet presAssocID="{015F1E6F-92AF-4108-9C1B-766791275115}" presName="parTrans" presStyleLbl="bgSibTrans2D1" presStyleIdx="1" presStyleCnt="4"/>
      <dgm:spPr/>
      <dgm:t>
        <a:bodyPr/>
        <a:lstStyle/>
        <a:p>
          <a:endParaRPr lang="en-US"/>
        </a:p>
      </dgm:t>
    </dgm:pt>
    <dgm:pt modelId="{54858F37-5070-4919-9B9E-619322CCD7A1}" type="pres">
      <dgm:prSet presAssocID="{6B328224-E58B-44CA-A4FC-27A07663D0F0}" presName="node" presStyleLbl="node1" presStyleIdx="1" presStyleCnt="4">
        <dgm:presLayoutVars>
          <dgm:bulletEnabled val="1"/>
        </dgm:presLayoutVars>
      </dgm:prSet>
      <dgm:spPr/>
      <dgm:t>
        <a:bodyPr/>
        <a:lstStyle/>
        <a:p>
          <a:endParaRPr lang="en-US"/>
        </a:p>
      </dgm:t>
    </dgm:pt>
    <dgm:pt modelId="{C01008E2-A46E-4303-BC6A-4201D0FFECB4}" type="pres">
      <dgm:prSet presAssocID="{C20945F8-0E41-47D5-A832-A03581575393}" presName="parTrans" presStyleLbl="bgSibTrans2D1" presStyleIdx="2" presStyleCnt="4"/>
      <dgm:spPr/>
      <dgm:t>
        <a:bodyPr/>
        <a:lstStyle/>
        <a:p>
          <a:endParaRPr lang="en-US"/>
        </a:p>
      </dgm:t>
    </dgm:pt>
    <dgm:pt modelId="{9EC815B4-A683-48CE-94E5-98665001B1BB}" type="pres">
      <dgm:prSet presAssocID="{7EA3599A-EA41-45F2-99E8-432563F5672A}" presName="node" presStyleLbl="node1" presStyleIdx="2" presStyleCnt="4" custScaleX="151684" custRadScaleRad="106193" custRadScaleInc="14250">
        <dgm:presLayoutVars>
          <dgm:bulletEnabled val="1"/>
        </dgm:presLayoutVars>
      </dgm:prSet>
      <dgm:spPr/>
      <dgm:t>
        <a:bodyPr/>
        <a:lstStyle/>
        <a:p>
          <a:endParaRPr lang="en-US"/>
        </a:p>
      </dgm:t>
    </dgm:pt>
    <dgm:pt modelId="{FE130BC1-93FE-4131-8E95-A0B18CA50C09}" type="pres">
      <dgm:prSet presAssocID="{A58623CA-9461-4FDA-8315-66D4BF54F5EF}" presName="parTrans" presStyleLbl="bgSibTrans2D1" presStyleIdx="3" presStyleCnt="4"/>
      <dgm:spPr/>
      <dgm:t>
        <a:bodyPr/>
        <a:lstStyle/>
        <a:p>
          <a:endParaRPr lang="en-US"/>
        </a:p>
      </dgm:t>
    </dgm:pt>
    <dgm:pt modelId="{8FB26F50-9C5B-4711-A043-595290972EA1}" type="pres">
      <dgm:prSet presAssocID="{87EFD948-139B-49CC-9D31-CA6586C47A1E}" presName="node" presStyleLbl="node1" presStyleIdx="3" presStyleCnt="4">
        <dgm:presLayoutVars>
          <dgm:bulletEnabled val="1"/>
        </dgm:presLayoutVars>
      </dgm:prSet>
      <dgm:spPr/>
      <dgm:t>
        <a:bodyPr/>
        <a:lstStyle/>
        <a:p>
          <a:endParaRPr lang="en-US"/>
        </a:p>
      </dgm:t>
    </dgm:pt>
  </dgm:ptLst>
  <dgm:cxnLst>
    <dgm:cxn modelId="{EECEC058-2A4E-4233-9EFB-913D9784B11B}" type="presOf" srcId="{A58623CA-9461-4FDA-8315-66D4BF54F5EF}" destId="{FE130BC1-93FE-4131-8E95-A0B18CA50C09}" srcOrd="0" destOrd="0" presId="urn:microsoft.com/office/officeart/2005/8/layout/radial4"/>
    <dgm:cxn modelId="{4F6508CB-2AAF-4086-ACC7-3F7514D66718}" srcId="{297E0BFC-816A-4DB9-AF65-6160B13997E2}" destId="{87EFD948-139B-49CC-9D31-CA6586C47A1E}" srcOrd="3" destOrd="0" parTransId="{A58623CA-9461-4FDA-8315-66D4BF54F5EF}" sibTransId="{63D1981F-630A-4F72-AF6B-986072FA54A8}"/>
    <dgm:cxn modelId="{A1E6BA62-3A02-4E93-8701-892A4D2B5433}" type="presOf" srcId="{297E0BFC-816A-4DB9-AF65-6160B13997E2}" destId="{90604B47-BB6E-451E-85E9-A40112C5CC7C}" srcOrd="0" destOrd="0" presId="urn:microsoft.com/office/officeart/2005/8/layout/radial4"/>
    <dgm:cxn modelId="{532C2282-F1C9-4404-A0E5-E4EF2CD78EC4}" type="presOf" srcId="{D8AC3E91-5D0F-403D-9625-BF0980FA0C2D}" destId="{DE24A938-EA56-448C-AA7F-B56AC7FFD2BE}" srcOrd="0" destOrd="0" presId="urn:microsoft.com/office/officeart/2005/8/layout/radial4"/>
    <dgm:cxn modelId="{6986DE6E-C130-475C-A474-531BC71C9C9F}" type="presOf" srcId="{6B328224-E58B-44CA-A4FC-27A07663D0F0}" destId="{54858F37-5070-4919-9B9E-619322CCD7A1}" srcOrd="0" destOrd="0" presId="urn:microsoft.com/office/officeart/2005/8/layout/radial4"/>
    <dgm:cxn modelId="{A5350892-D339-4BEC-A894-C43B266E9DF1}" type="presOf" srcId="{422BEBAF-7C0B-4A57-9683-B02560F5C4EC}" destId="{9F485E64-C7CF-457B-A7E5-2F53DADABA45}" srcOrd="0" destOrd="0" presId="urn:microsoft.com/office/officeart/2005/8/layout/radial4"/>
    <dgm:cxn modelId="{EA7F2FB3-80AB-4E0E-AF61-C085B9F57651}" srcId="{297E0BFC-816A-4DB9-AF65-6160B13997E2}" destId="{7EA3599A-EA41-45F2-99E8-432563F5672A}" srcOrd="2" destOrd="0" parTransId="{C20945F8-0E41-47D5-A832-A03581575393}" sibTransId="{836CC93F-B9DD-47D8-A57B-93F52659F2C8}"/>
    <dgm:cxn modelId="{28238098-12E2-4727-97CF-80257F70C74A}" type="presOf" srcId="{87EFD948-139B-49CC-9D31-CA6586C47A1E}" destId="{8FB26F50-9C5B-4711-A043-595290972EA1}" srcOrd="0" destOrd="0" presId="urn:microsoft.com/office/officeart/2005/8/layout/radial4"/>
    <dgm:cxn modelId="{2EAA1990-0A50-4C4E-B7E2-A0EC708D60A7}" srcId="{297E0BFC-816A-4DB9-AF65-6160B13997E2}" destId="{7F0A7048-41F1-497F-A8F2-B78EBCE9F63F}" srcOrd="0" destOrd="0" parTransId="{D8AC3E91-5D0F-403D-9625-BF0980FA0C2D}" sibTransId="{0B67C9DC-8197-440E-BDEC-04B421D8D33E}"/>
    <dgm:cxn modelId="{18BA1240-3571-4816-9B4A-894947166EC8}" srcId="{422BEBAF-7C0B-4A57-9683-B02560F5C4EC}" destId="{297E0BFC-816A-4DB9-AF65-6160B13997E2}" srcOrd="0" destOrd="0" parTransId="{7D38413A-A3FC-43FA-AF2E-1D9DC5006F67}" sibTransId="{4137A737-142E-4896-A506-CE29E408E23C}"/>
    <dgm:cxn modelId="{0F702113-E3AB-4417-A77A-84FD386E7FDA}" type="presOf" srcId="{7EA3599A-EA41-45F2-99E8-432563F5672A}" destId="{9EC815B4-A683-48CE-94E5-98665001B1BB}" srcOrd="0" destOrd="0" presId="urn:microsoft.com/office/officeart/2005/8/layout/radial4"/>
    <dgm:cxn modelId="{0F4E7BA7-5B38-4D2D-8A4D-CD6AC1D1EE83}" type="presOf" srcId="{C20945F8-0E41-47D5-A832-A03581575393}" destId="{C01008E2-A46E-4303-BC6A-4201D0FFECB4}" srcOrd="0" destOrd="0" presId="urn:microsoft.com/office/officeart/2005/8/layout/radial4"/>
    <dgm:cxn modelId="{79E1FF04-85B9-440B-A572-52A6DB2967C7}" srcId="{297E0BFC-816A-4DB9-AF65-6160B13997E2}" destId="{6B328224-E58B-44CA-A4FC-27A07663D0F0}" srcOrd="1" destOrd="0" parTransId="{015F1E6F-92AF-4108-9C1B-766791275115}" sibTransId="{086E92E3-E09E-48E4-87DC-7FD247E9DE5A}"/>
    <dgm:cxn modelId="{39CD6585-1BEF-4614-953A-9E7817A9F6BA}" type="presOf" srcId="{015F1E6F-92AF-4108-9C1B-766791275115}" destId="{8159CE64-1462-4918-9E0E-631BA0FA5B7C}" srcOrd="0" destOrd="0" presId="urn:microsoft.com/office/officeart/2005/8/layout/radial4"/>
    <dgm:cxn modelId="{C3E08442-DC19-4ABB-AD1A-30198C1BBFD8}" type="presOf" srcId="{7F0A7048-41F1-497F-A8F2-B78EBCE9F63F}" destId="{BA70286E-6369-4A4D-B049-8B4C1180A2E1}" srcOrd="0" destOrd="0" presId="urn:microsoft.com/office/officeart/2005/8/layout/radial4"/>
    <dgm:cxn modelId="{53D69931-4461-42D6-B7CE-B581048AB9E3}" type="presParOf" srcId="{9F485E64-C7CF-457B-A7E5-2F53DADABA45}" destId="{90604B47-BB6E-451E-85E9-A40112C5CC7C}" srcOrd="0" destOrd="0" presId="urn:microsoft.com/office/officeart/2005/8/layout/radial4"/>
    <dgm:cxn modelId="{0AD5DAA6-AA71-428F-8A45-F96AC6D8BC99}" type="presParOf" srcId="{9F485E64-C7CF-457B-A7E5-2F53DADABA45}" destId="{DE24A938-EA56-448C-AA7F-B56AC7FFD2BE}" srcOrd="1" destOrd="0" presId="urn:microsoft.com/office/officeart/2005/8/layout/radial4"/>
    <dgm:cxn modelId="{AB291771-E92A-4F39-9D82-2F540EE20797}" type="presParOf" srcId="{9F485E64-C7CF-457B-A7E5-2F53DADABA45}" destId="{BA70286E-6369-4A4D-B049-8B4C1180A2E1}" srcOrd="2" destOrd="0" presId="urn:microsoft.com/office/officeart/2005/8/layout/radial4"/>
    <dgm:cxn modelId="{AE16AC56-C670-438B-A725-1822DC66A638}" type="presParOf" srcId="{9F485E64-C7CF-457B-A7E5-2F53DADABA45}" destId="{8159CE64-1462-4918-9E0E-631BA0FA5B7C}" srcOrd="3" destOrd="0" presId="urn:microsoft.com/office/officeart/2005/8/layout/radial4"/>
    <dgm:cxn modelId="{0CDE3D93-4904-466B-89CF-19B66F9CAC0B}" type="presParOf" srcId="{9F485E64-C7CF-457B-A7E5-2F53DADABA45}" destId="{54858F37-5070-4919-9B9E-619322CCD7A1}" srcOrd="4" destOrd="0" presId="urn:microsoft.com/office/officeart/2005/8/layout/radial4"/>
    <dgm:cxn modelId="{06D861F5-4ECF-4481-9C99-84497D6E5DCB}" type="presParOf" srcId="{9F485E64-C7CF-457B-A7E5-2F53DADABA45}" destId="{C01008E2-A46E-4303-BC6A-4201D0FFECB4}" srcOrd="5" destOrd="0" presId="urn:microsoft.com/office/officeart/2005/8/layout/radial4"/>
    <dgm:cxn modelId="{879CA67D-5F88-4087-91EF-9DF3F3F2448B}" type="presParOf" srcId="{9F485E64-C7CF-457B-A7E5-2F53DADABA45}" destId="{9EC815B4-A683-48CE-94E5-98665001B1BB}" srcOrd="6" destOrd="0" presId="urn:microsoft.com/office/officeart/2005/8/layout/radial4"/>
    <dgm:cxn modelId="{C63A5082-10DA-4039-B59D-3CEEF2DDC604}" type="presParOf" srcId="{9F485E64-C7CF-457B-A7E5-2F53DADABA45}" destId="{FE130BC1-93FE-4131-8E95-A0B18CA50C09}" srcOrd="7" destOrd="0" presId="urn:microsoft.com/office/officeart/2005/8/layout/radial4"/>
    <dgm:cxn modelId="{5A8D5ED0-2B32-4E50-9C41-174C28745736}" type="presParOf" srcId="{9F485E64-C7CF-457B-A7E5-2F53DADABA45}" destId="{8FB26F50-9C5B-4711-A043-595290972EA1}"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04B47-BB6E-451E-85E9-A40112C5CC7C}">
      <dsp:nvSpPr>
        <dsp:cNvPr id="0" name=""/>
        <dsp:cNvSpPr/>
      </dsp:nvSpPr>
      <dsp:spPr>
        <a:xfrm>
          <a:off x="1326177" y="952076"/>
          <a:ext cx="1366875" cy="136687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err="1" smtClean="0"/>
            <a:t>Réseautage</a:t>
          </a:r>
          <a:endParaRPr lang="en-US" sz="1400" b="1" kern="1200" dirty="0"/>
        </a:p>
      </dsp:txBody>
      <dsp:txXfrm>
        <a:off x="1526351" y="1152250"/>
        <a:ext cx="966527" cy="966527"/>
      </dsp:txXfrm>
    </dsp:sp>
    <dsp:sp modelId="{DE24A938-EA56-448C-AA7F-B56AC7FFD2BE}">
      <dsp:nvSpPr>
        <dsp:cNvPr id="0" name=""/>
        <dsp:cNvSpPr/>
      </dsp:nvSpPr>
      <dsp:spPr>
        <a:xfrm rot="11700000">
          <a:off x="619969" y="1202568"/>
          <a:ext cx="701990" cy="30927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70286E-6369-4A4D-B049-8B4C1180A2E1}">
      <dsp:nvSpPr>
        <dsp:cNvPr id="0" name=""/>
        <dsp:cNvSpPr/>
      </dsp:nvSpPr>
      <dsp:spPr>
        <a:xfrm>
          <a:off x="116463" y="853991"/>
          <a:ext cx="1030932" cy="82474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fr-CA" sz="1200" b="1" kern="1200" noProof="0" dirty="0" smtClean="0"/>
            <a:t>Limite l’isolation</a:t>
          </a:r>
          <a:endParaRPr lang="fr-CA" sz="1200" b="1" kern="1200" noProof="0" dirty="0"/>
        </a:p>
      </dsp:txBody>
      <dsp:txXfrm>
        <a:off x="140619" y="878147"/>
        <a:ext cx="982620" cy="776433"/>
      </dsp:txXfrm>
    </dsp:sp>
    <dsp:sp modelId="{8159CE64-1462-4918-9E0E-631BA0FA5B7C}">
      <dsp:nvSpPr>
        <dsp:cNvPr id="0" name=""/>
        <dsp:cNvSpPr/>
      </dsp:nvSpPr>
      <dsp:spPr>
        <a:xfrm rot="14700000">
          <a:off x="1204182" y="506330"/>
          <a:ext cx="701990" cy="309279"/>
        </a:xfrm>
        <a:prstGeom prst="leftArrow">
          <a:avLst>
            <a:gd name="adj1" fmla="val 60000"/>
            <a:gd name="adj2" fmla="val 50000"/>
          </a:avLst>
        </a:prstGeom>
        <a:solidFill>
          <a:schemeClr val="accent3">
            <a:hueOff val="903533"/>
            <a:satOff val="33333"/>
            <a:lumOff val="-49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858F37-5070-4919-9B9E-619322CCD7A1}">
      <dsp:nvSpPr>
        <dsp:cNvPr id="0" name=""/>
        <dsp:cNvSpPr/>
      </dsp:nvSpPr>
      <dsp:spPr>
        <a:xfrm>
          <a:off x="891374" y="-69511"/>
          <a:ext cx="1030932" cy="824745"/>
        </a:xfrm>
        <a:prstGeom prst="roundRect">
          <a:avLst>
            <a:gd name="adj" fmla="val 10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smtClean="0"/>
            <a:t>Face à face</a:t>
          </a:r>
          <a:endParaRPr lang="en-US" sz="1200" b="1" kern="1200" dirty="0"/>
        </a:p>
      </dsp:txBody>
      <dsp:txXfrm>
        <a:off x="915530" y="-45355"/>
        <a:ext cx="982620" cy="776433"/>
      </dsp:txXfrm>
    </dsp:sp>
    <dsp:sp modelId="{C01008E2-A46E-4303-BC6A-4201D0FFECB4}">
      <dsp:nvSpPr>
        <dsp:cNvPr id="0" name=""/>
        <dsp:cNvSpPr/>
      </dsp:nvSpPr>
      <dsp:spPr>
        <a:xfrm rot="18084750">
          <a:off x="2201604" y="523417"/>
          <a:ext cx="785462" cy="309279"/>
        </a:xfrm>
        <a:prstGeom prst="leftArrow">
          <a:avLst>
            <a:gd name="adj1" fmla="val 60000"/>
            <a:gd name="adj2" fmla="val 50000"/>
          </a:avLst>
        </a:prstGeom>
        <a:solidFill>
          <a:schemeClr val="accent3">
            <a:hueOff val="1807066"/>
            <a:satOff val="66667"/>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C815B4-A683-48CE-94E5-98665001B1BB}">
      <dsp:nvSpPr>
        <dsp:cNvPr id="0" name=""/>
        <dsp:cNvSpPr/>
      </dsp:nvSpPr>
      <dsp:spPr>
        <a:xfrm>
          <a:off x="2017145" y="-69487"/>
          <a:ext cx="1563759" cy="824745"/>
        </a:xfrm>
        <a:prstGeom prst="roundRect">
          <a:avLst>
            <a:gd name="adj" fmla="val 1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fr-CA" sz="1200" b="1" kern="1200" noProof="0" dirty="0" smtClean="0"/>
            <a:t>Connexions interministérielles</a:t>
          </a:r>
          <a:endParaRPr lang="fr-CA" sz="1200" b="1" kern="1200" noProof="0" dirty="0"/>
        </a:p>
      </dsp:txBody>
      <dsp:txXfrm>
        <a:off x="2041301" y="-45331"/>
        <a:ext cx="1515447" cy="776433"/>
      </dsp:txXfrm>
    </dsp:sp>
    <dsp:sp modelId="{FE130BC1-93FE-4131-8E95-A0B18CA50C09}">
      <dsp:nvSpPr>
        <dsp:cNvPr id="0" name=""/>
        <dsp:cNvSpPr/>
      </dsp:nvSpPr>
      <dsp:spPr>
        <a:xfrm rot="20700000">
          <a:off x="2697269" y="1202568"/>
          <a:ext cx="701990" cy="309279"/>
        </a:xfrm>
        <a:prstGeom prst="lef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B26F50-9C5B-4711-A043-595290972EA1}">
      <dsp:nvSpPr>
        <dsp:cNvPr id="0" name=""/>
        <dsp:cNvSpPr/>
      </dsp:nvSpPr>
      <dsp:spPr>
        <a:xfrm>
          <a:off x="2871834" y="853991"/>
          <a:ext cx="1030932" cy="824745"/>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fr-CA" sz="1200" b="1" kern="1200" noProof="0" dirty="0" smtClean="0"/>
            <a:t>Discussions</a:t>
          </a:r>
        </a:p>
        <a:p>
          <a:pPr lvl="0" algn="ctr" defTabSz="533400">
            <a:lnSpc>
              <a:spcPct val="90000"/>
            </a:lnSpc>
            <a:spcBef>
              <a:spcPct val="0"/>
            </a:spcBef>
            <a:spcAft>
              <a:spcPct val="35000"/>
            </a:spcAft>
          </a:pPr>
          <a:r>
            <a:rPr lang="fr-CA" sz="1200" b="1" kern="1200" noProof="0" dirty="0" smtClean="0"/>
            <a:t>engagées</a:t>
          </a:r>
          <a:endParaRPr lang="fr-CA" sz="1200" b="1" kern="1200" noProof="0" dirty="0"/>
        </a:p>
      </dsp:txBody>
      <dsp:txXfrm>
        <a:off x="2895990" y="878147"/>
        <a:ext cx="982620" cy="77643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E4D6D-AC8F-41DF-87A9-0B0CBC517BEE}" type="datetimeFigureOut">
              <a:rPr lang="en-CA" smtClean="0"/>
              <a:t>2020-04-29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9A0D8-D74F-4021-85B9-DA9D6F9D2EE2}" type="slidenum">
              <a:rPr lang="en-CA" smtClean="0"/>
              <a:t>‹#›</a:t>
            </a:fld>
            <a:endParaRPr lang="en-CA"/>
          </a:p>
        </p:txBody>
      </p:sp>
    </p:spTree>
    <p:extLst>
      <p:ext uri="{BB962C8B-B14F-4D97-AF65-F5344CB8AC3E}">
        <p14:creationId xmlns:p14="http://schemas.microsoft.com/office/powerpoint/2010/main" val="2939098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4359029-DF24-4410-A87A-0DFF7F2CF1BC}" type="slidenum">
              <a:rPr lang="en-CA" smtClean="0"/>
              <a:t>1</a:t>
            </a:fld>
            <a:endParaRPr lang="en-CA"/>
          </a:p>
        </p:txBody>
      </p:sp>
    </p:spTree>
    <p:extLst>
      <p:ext uri="{BB962C8B-B14F-4D97-AF65-F5344CB8AC3E}">
        <p14:creationId xmlns:p14="http://schemas.microsoft.com/office/powerpoint/2010/main" val="2556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Voice: We are the voice of managers, we need to hear from them to know how we can become more agile, inclusive &amp; equipped.</a:t>
            </a:r>
          </a:p>
          <a:p>
            <a:endParaRPr lang="en-CA" dirty="0" smtClean="0"/>
          </a:p>
          <a:p>
            <a:r>
              <a:rPr lang="en-CA" dirty="0" smtClean="0"/>
              <a:t>Collaborate: How PCO</a:t>
            </a:r>
            <a:r>
              <a:rPr lang="en-CA" baseline="0" dirty="0" smtClean="0"/>
              <a:t> </a:t>
            </a:r>
            <a:r>
              <a:rPr lang="en-CA" dirty="0" smtClean="0"/>
              <a:t>had kiosks at all the managers exchanges as well as the lightning talks, participation during the armchair discussions</a:t>
            </a:r>
          </a:p>
          <a:p>
            <a:endParaRPr lang="en-CA" dirty="0" smtClean="0"/>
          </a:p>
          <a:p>
            <a:r>
              <a:rPr lang="en-CA" dirty="0" smtClean="0"/>
              <a:t>Outreach &amp; Engagement: We are promoting Boeyond2020 on all our platforms and involved with Innovation Fairs, project up North</a:t>
            </a:r>
            <a:endParaRPr lang="en-CA" dirty="0"/>
          </a:p>
        </p:txBody>
      </p:sp>
      <p:sp>
        <p:nvSpPr>
          <p:cNvPr id="4" name="Slide Number Placeholder 3"/>
          <p:cNvSpPr>
            <a:spLocks noGrp="1"/>
          </p:cNvSpPr>
          <p:nvPr>
            <p:ph type="sldNum" sz="quarter" idx="10"/>
          </p:nvPr>
        </p:nvSpPr>
        <p:spPr/>
        <p:txBody>
          <a:bodyPr/>
          <a:lstStyle/>
          <a:p>
            <a:fld id="{A4359029-DF24-4410-A87A-0DFF7F2CF1BC}" type="slidenum">
              <a:rPr lang="en-CA" smtClean="0"/>
              <a:t>3</a:t>
            </a:fld>
            <a:endParaRPr lang="en-CA"/>
          </a:p>
        </p:txBody>
      </p:sp>
    </p:spTree>
    <p:extLst>
      <p:ext uri="{BB962C8B-B14F-4D97-AF65-F5344CB8AC3E}">
        <p14:creationId xmlns:p14="http://schemas.microsoft.com/office/powerpoint/2010/main" val="2103320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smtClean="0"/>
              <a:t># of meetings for steering committees =</a:t>
            </a:r>
            <a:r>
              <a:rPr lang="en-CA" baseline="0" dirty="0" smtClean="0"/>
              <a:t> hours</a:t>
            </a:r>
            <a:endParaRPr lang="en-CA" dirty="0" smtClean="0"/>
          </a:p>
          <a:p>
            <a:r>
              <a:rPr lang="en-CA" dirty="0" smtClean="0"/>
              <a:t># of members</a:t>
            </a:r>
          </a:p>
          <a:p>
            <a:r>
              <a:rPr lang="en-CA" dirty="0" smtClean="0"/>
              <a:t># of</a:t>
            </a:r>
            <a:r>
              <a:rPr lang="en-CA" baseline="0" dirty="0" smtClean="0"/>
              <a:t> departments</a:t>
            </a:r>
          </a:p>
          <a:p>
            <a:r>
              <a:rPr lang="en-CA" baseline="0" dirty="0" smtClean="0"/>
              <a:t># of volunteers, hours</a:t>
            </a:r>
          </a:p>
          <a:p>
            <a:r>
              <a:rPr lang="en-CA" baseline="0" dirty="0" smtClean="0"/>
              <a:t># of meetings (in hours)</a:t>
            </a:r>
            <a:endParaRPr lang="en-CA" dirty="0"/>
          </a:p>
        </p:txBody>
      </p:sp>
      <p:sp>
        <p:nvSpPr>
          <p:cNvPr id="4" name="Slide Number Placeholder 3"/>
          <p:cNvSpPr>
            <a:spLocks noGrp="1"/>
          </p:cNvSpPr>
          <p:nvPr>
            <p:ph type="sldNum" sz="quarter" idx="10"/>
          </p:nvPr>
        </p:nvSpPr>
        <p:spPr/>
        <p:txBody>
          <a:bodyPr/>
          <a:lstStyle/>
          <a:p>
            <a:fld id="{A4359029-DF24-4410-A87A-0DFF7F2CF1BC}" type="slidenum">
              <a:rPr lang="en-CA" smtClean="0"/>
              <a:t>4</a:t>
            </a:fld>
            <a:endParaRPr lang="en-CA"/>
          </a:p>
        </p:txBody>
      </p:sp>
    </p:spTree>
    <p:extLst>
      <p:ext uri="{BB962C8B-B14F-4D97-AF65-F5344CB8AC3E}">
        <p14:creationId xmlns:p14="http://schemas.microsoft.com/office/powerpoint/2010/main" val="2160778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smtClean="0"/>
              <a:t>Mind-mapping = 6</a:t>
            </a:r>
            <a:r>
              <a:rPr lang="en-CA" baseline="0" dirty="0" smtClean="0"/>
              <a:t> senior leaders, events, 1 </a:t>
            </a:r>
            <a:r>
              <a:rPr lang="en-CA" baseline="0" dirty="0" err="1" smtClean="0"/>
              <a:t>sl</a:t>
            </a:r>
            <a:r>
              <a:rPr lang="en-CA" baseline="0" dirty="0" smtClean="0"/>
              <a:t> per event. </a:t>
            </a:r>
          </a:p>
          <a:p>
            <a:endParaRPr lang="en-CA" baseline="0" dirty="0" smtClean="0"/>
          </a:p>
          <a:p>
            <a:r>
              <a:rPr lang="en-CA" baseline="0" dirty="0" smtClean="0"/>
              <a:t>NMC – a trusted medium to engage managers.</a:t>
            </a:r>
            <a:endParaRPr lang="en-CA" dirty="0"/>
          </a:p>
        </p:txBody>
      </p:sp>
      <p:sp>
        <p:nvSpPr>
          <p:cNvPr id="4" name="Slide Number Placeholder 3"/>
          <p:cNvSpPr>
            <a:spLocks noGrp="1"/>
          </p:cNvSpPr>
          <p:nvPr>
            <p:ph type="sldNum" sz="quarter" idx="10"/>
          </p:nvPr>
        </p:nvSpPr>
        <p:spPr/>
        <p:txBody>
          <a:bodyPr/>
          <a:lstStyle/>
          <a:p>
            <a:fld id="{A4359029-DF24-4410-A87A-0DFF7F2CF1BC}" type="slidenum">
              <a:rPr lang="en-CA" smtClean="0"/>
              <a:t>5</a:t>
            </a:fld>
            <a:endParaRPr lang="en-CA"/>
          </a:p>
        </p:txBody>
      </p:sp>
    </p:spTree>
    <p:extLst>
      <p:ext uri="{BB962C8B-B14F-4D97-AF65-F5344CB8AC3E}">
        <p14:creationId xmlns:p14="http://schemas.microsoft.com/office/powerpoint/2010/main" val="116842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smtClean="0"/>
              <a:t>Provided # of opportunities for managers to network</a:t>
            </a:r>
          </a:p>
          <a:p>
            <a:r>
              <a:rPr lang="en-CA" dirty="0" smtClean="0"/>
              <a:t>We need our partners</a:t>
            </a:r>
            <a:r>
              <a:rPr lang="en-CA" baseline="0" dirty="0" smtClean="0"/>
              <a:t> to achieve more &amp; be effective</a:t>
            </a:r>
          </a:p>
        </p:txBody>
      </p:sp>
      <p:sp>
        <p:nvSpPr>
          <p:cNvPr id="4" name="Slide Number Placeholder 3"/>
          <p:cNvSpPr>
            <a:spLocks noGrp="1"/>
          </p:cNvSpPr>
          <p:nvPr>
            <p:ph type="sldNum" sz="quarter" idx="10"/>
          </p:nvPr>
        </p:nvSpPr>
        <p:spPr/>
        <p:txBody>
          <a:bodyPr/>
          <a:lstStyle/>
          <a:p>
            <a:fld id="{A4359029-DF24-4410-A87A-0DFF7F2CF1BC}" type="slidenum">
              <a:rPr lang="en-CA" smtClean="0"/>
              <a:t>6</a:t>
            </a:fld>
            <a:endParaRPr lang="en-CA"/>
          </a:p>
        </p:txBody>
      </p:sp>
    </p:spTree>
    <p:extLst>
      <p:ext uri="{BB962C8B-B14F-4D97-AF65-F5344CB8AC3E}">
        <p14:creationId xmlns:p14="http://schemas.microsoft.com/office/powerpoint/2010/main" val="1403488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smtClean="0"/>
              <a:t>Reaching out to managers </a:t>
            </a:r>
          </a:p>
          <a:p>
            <a:r>
              <a:rPr lang="en-CA" dirty="0" smtClean="0"/>
              <a:t>Review </a:t>
            </a:r>
            <a:r>
              <a:rPr lang="en-CA" dirty="0" err="1" smtClean="0"/>
              <a:t>workplan</a:t>
            </a:r>
            <a:r>
              <a:rPr lang="en-CA" dirty="0" smtClean="0"/>
              <a:t> &amp; social media posts</a:t>
            </a:r>
          </a:p>
          <a:p>
            <a:r>
              <a:rPr lang="en-CA" dirty="0" smtClean="0"/>
              <a:t>How many new steering committee members were recruited</a:t>
            </a:r>
            <a:r>
              <a:rPr lang="en-CA" baseline="0" dirty="0" smtClean="0"/>
              <a:t> this year? New co-chairs?</a:t>
            </a:r>
          </a:p>
          <a:p>
            <a:pPr defTabSz="914307">
              <a:defRPr/>
            </a:pPr>
            <a:r>
              <a:rPr lang="en-CA" baseline="0" dirty="0" smtClean="0"/>
              <a:t>International learning opportunities - Apolitical</a:t>
            </a:r>
            <a:endParaRPr lang="en-CA" dirty="0" smtClean="0"/>
          </a:p>
        </p:txBody>
      </p:sp>
      <p:sp>
        <p:nvSpPr>
          <p:cNvPr id="4" name="Slide Number Placeholder 3"/>
          <p:cNvSpPr>
            <a:spLocks noGrp="1"/>
          </p:cNvSpPr>
          <p:nvPr>
            <p:ph type="sldNum" sz="quarter" idx="10"/>
          </p:nvPr>
        </p:nvSpPr>
        <p:spPr/>
        <p:txBody>
          <a:bodyPr/>
          <a:lstStyle/>
          <a:p>
            <a:fld id="{A4359029-DF24-4410-A87A-0DFF7F2CF1BC}" type="slidenum">
              <a:rPr lang="en-CA" smtClean="0"/>
              <a:t>7</a:t>
            </a:fld>
            <a:endParaRPr lang="en-CA"/>
          </a:p>
        </p:txBody>
      </p:sp>
    </p:spTree>
    <p:extLst>
      <p:ext uri="{BB962C8B-B14F-4D97-AF65-F5344CB8AC3E}">
        <p14:creationId xmlns:p14="http://schemas.microsoft.com/office/powerpoint/2010/main" val="3163781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err="1" smtClean="0"/>
              <a:t>Developped</a:t>
            </a:r>
            <a:r>
              <a:rPr lang="en-CA" dirty="0" smtClean="0"/>
              <a:t> in consultation with networks, thanks the collaborators, CRA, DND, School</a:t>
            </a:r>
          </a:p>
          <a:p>
            <a:r>
              <a:rPr lang="en-CA" dirty="0" smtClean="0"/>
              <a:t>Quotes</a:t>
            </a:r>
            <a:r>
              <a:rPr lang="en-CA" baseline="0" dirty="0" smtClean="0"/>
              <a:t> from evaluations</a:t>
            </a:r>
          </a:p>
          <a:p>
            <a:r>
              <a:rPr lang="en-CA" baseline="0" dirty="0" smtClean="0"/>
              <a:t>Courtyard Café topics</a:t>
            </a:r>
          </a:p>
        </p:txBody>
      </p:sp>
      <p:sp>
        <p:nvSpPr>
          <p:cNvPr id="4" name="Slide Number Placeholder 3"/>
          <p:cNvSpPr>
            <a:spLocks noGrp="1"/>
          </p:cNvSpPr>
          <p:nvPr>
            <p:ph type="sldNum" sz="quarter" idx="10"/>
          </p:nvPr>
        </p:nvSpPr>
        <p:spPr/>
        <p:txBody>
          <a:bodyPr/>
          <a:lstStyle/>
          <a:p>
            <a:fld id="{A4359029-DF24-4410-A87A-0DFF7F2CF1BC}" type="slidenum">
              <a:rPr lang="en-CA" smtClean="0"/>
              <a:t>8</a:t>
            </a:fld>
            <a:endParaRPr lang="en-CA"/>
          </a:p>
        </p:txBody>
      </p:sp>
    </p:spTree>
    <p:extLst>
      <p:ext uri="{BB962C8B-B14F-4D97-AF65-F5344CB8AC3E}">
        <p14:creationId xmlns:p14="http://schemas.microsoft.com/office/powerpoint/2010/main" val="107504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4359029-DF24-4410-A87A-0DFF7F2CF1BC}" type="slidenum">
              <a:rPr lang="en-CA" smtClean="0"/>
              <a:t>9</a:t>
            </a:fld>
            <a:endParaRPr lang="en-CA"/>
          </a:p>
        </p:txBody>
      </p:sp>
    </p:spTree>
    <p:extLst>
      <p:ext uri="{BB962C8B-B14F-4D97-AF65-F5344CB8AC3E}">
        <p14:creationId xmlns:p14="http://schemas.microsoft.com/office/powerpoint/2010/main" val="1705806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effectLst/>
            </a:endParaRPr>
          </a:p>
        </p:txBody>
      </p:sp>
      <p:sp>
        <p:nvSpPr>
          <p:cNvPr id="4" name="Slide Number Placeholder 3"/>
          <p:cNvSpPr>
            <a:spLocks noGrp="1"/>
          </p:cNvSpPr>
          <p:nvPr>
            <p:ph type="sldNum" sz="quarter" idx="10"/>
          </p:nvPr>
        </p:nvSpPr>
        <p:spPr/>
        <p:txBody>
          <a:bodyPr/>
          <a:lstStyle/>
          <a:p>
            <a:fld id="{A4359029-DF24-4410-A87A-0DFF7F2CF1BC}" type="slidenum">
              <a:rPr lang="en-CA" smtClean="0"/>
              <a:t>10</a:t>
            </a:fld>
            <a:endParaRPr lang="en-CA"/>
          </a:p>
        </p:txBody>
      </p:sp>
    </p:spTree>
    <p:extLst>
      <p:ext uri="{BB962C8B-B14F-4D97-AF65-F5344CB8AC3E}">
        <p14:creationId xmlns:p14="http://schemas.microsoft.com/office/powerpoint/2010/main" val="1176950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BD391DE-48AF-4AFE-A0A1-69A5B087AE44}" type="datetimeFigureOut">
              <a:rPr lang="en-CA" smtClean="0"/>
              <a:t>2020-04-29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976490-9E4F-4A5C-8758-986496051E89}" type="slidenum">
              <a:rPr lang="en-CA" smtClean="0"/>
              <a:t>‹#›</a:t>
            </a:fld>
            <a:endParaRPr lang="en-CA"/>
          </a:p>
        </p:txBody>
      </p:sp>
    </p:spTree>
    <p:extLst>
      <p:ext uri="{BB962C8B-B14F-4D97-AF65-F5344CB8AC3E}">
        <p14:creationId xmlns:p14="http://schemas.microsoft.com/office/powerpoint/2010/main" val="3784884591"/>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BD391DE-48AF-4AFE-A0A1-69A5B087AE44}" type="datetimeFigureOut">
              <a:rPr lang="en-CA" smtClean="0"/>
              <a:t>2020-04-29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976490-9E4F-4A5C-8758-986496051E89}" type="slidenum">
              <a:rPr lang="en-CA" smtClean="0"/>
              <a:t>‹#›</a:t>
            </a:fld>
            <a:endParaRPr lang="en-CA"/>
          </a:p>
        </p:txBody>
      </p:sp>
    </p:spTree>
    <p:extLst>
      <p:ext uri="{BB962C8B-B14F-4D97-AF65-F5344CB8AC3E}">
        <p14:creationId xmlns:p14="http://schemas.microsoft.com/office/powerpoint/2010/main" val="4040458031"/>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BD391DE-48AF-4AFE-A0A1-69A5B087AE44}" type="datetimeFigureOut">
              <a:rPr lang="en-CA" smtClean="0"/>
              <a:t>2020-04-29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976490-9E4F-4A5C-8758-986496051E89}" type="slidenum">
              <a:rPr lang="en-CA" smtClean="0"/>
              <a:t>‹#›</a:t>
            </a:fld>
            <a:endParaRPr lang="en-CA"/>
          </a:p>
        </p:txBody>
      </p:sp>
    </p:spTree>
    <p:extLst>
      <p:ext uri="{BB962C8B-B14F-4D97-AF65-F5344CB8AC3E}">
        <p14:creationId xmlns:p14="http://schemas.microsoft.com/office/powerpoint/2010/main" val="1029431144"/>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BD391DE-48AF-4AFE-A0A1-69A5B087AE44}" type="datetimeFigureOut">
              <a:rPr lang="en-CA" smtClean="0"/>
              <a:t>2020-04-29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976490-9E4F-4A5C-8758-986496051E89}" type="slidenum">
              <a:rPr lang="en-CA" smtClean="0"/>
              <a:t>‹#›</a:t>
            </a:fld>
            <a:endParaRPr lang="en-CA"/>
          </a:p>
        </p:txBody>
      </p:sp>
    </p:spTree>
    <p:extLst>
      <p:ext uri="{BB962C8B-B14F-4D97-AF65-F5344CB8AC3E}">
        <p14:creationId xmlns:p14="http://schemas.microsoft.com/office/powerpoint/2010/main" val="2903277030"/>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D391DE-48AF-4AFE-A0A1-69A5B087AE44}" type="datetimeFigureOut">
              <a:rPr lang="en-CA" smtClean="0"/>
              <a:t>2020-04-29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976490-9E4F-4A5C-8758-986496051E89}" type="slidenum">
              <a:rPr lang="en-CA" smtClean="0"/>
              <a:t>‹#›</a:t>
            </a:fld>
            <a:endParaRPr lang="en-CA"/>
          </a:p>
        </p:txBody>
      </p:sp>
    </p:spTree>
    <p:extLst>
      <p:ext uri="{BB962C8B-B14F-4D97-AF65-F5344CB8AC3E}">
        <p14:creationId xmlns:p14="http://schemas.microsoft.com/office/powerpoint/2010/main" val="244197425"/>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BD391DE-48AF-4AFE-A0A1-69A5B087AE44}" type="datetimeFigureOut">
              <a:rPr lang="en-CA" smtClean="0"/>
              <a:t>2020-04-29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976490-9E4F-4A5C-8758-986496051E89}" type="slidenum">
              <a:rPr lang="en-CA" smtClean="0"/>
              <a:t>‹#›</a:t>
            </a:fld>
            <a:endParaRPr lang="en-CA"/>
          </a:p>
        </p:txBody>
      </p:sp>
    </p:spTree>
    <p:extLst>
      <p:ext uri="{BB962C8B-B14F-4D97-AF65-F5344CB8AC3E}">
        <p14:creationId xmlns:p14="http://schemas.microsoft.com/office/powerpoint/2010/main" val="374272087"/>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BD391DE-48AF-4AFE-A0A1-69A5B087AE44}" type="datetimeFigureOut">
              <a:rPr lang="en-CA" smtClean="0"/>
              <a:t>2020-04-29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4976490-9E4F-4A5C-8758-986496051E89}" type="slidenum">
              <a:rPr lang="en-CA" smtClean="0"/>
              <a:t>‹#›</a:t>
            </a:fld>
            <a:endParaRPr lang="en-CA"/>
          </a:p>
        </p:txBody>
      </p:sp>
    </p:spTree>
    <p:extLst>
      <p:ext uri="{BB962C8B-B14F-4D97-AF65-F5344CB8AC3E}">
        <p14:creationId xmlns:p14="http://schemas.microsoft.com/office/powerpoint/2010/main" val="3670909023"/>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BD391DE-48AF-4AFE-A0A1-69A5B087AE44}" type="datetimeFigureOut">
              <a:rPr lang="en-CA" smtClean="0"/>
              <a:t>2020-04-29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4976490-9E4F-4A5C-8758-986496051E89}" type="slidenum">
              <a:rPr lang="en-CA" smtClean="0"/>
              <a:t>‹#›</a:t>
            </a:fld>
            <a:endParaRPr lang="en-CA"/>
          </a:p>
        </p:txBody>
      </p:sp>
    </p:spTree>
    <p:extLst>
      <p:ext uri="{BB962C8B-B14F-4D97-AF65-F5344CB8AC3E}">
        <p14:creationId xmlns:p14="http://schemas.microsoft.com/office/powerpoint/2010/main" val="1926855138"/>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391DE-48AF-4AFE-A0A1-69A5B087AE44}" type="datetimeFigureOut">
              <a:rPr lang="en-CA" smtClean="0"/>
              <a:t>2020-04-29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4976490-9E4F-4A5C-8758-986496051E89}" type="slidenum">
              <a:rPr lang="en-CA" smtClean="0"/>
              <a:t>‹#›</a:t>
            </a:fld>
            <a:endParaRPr lang="en-CA"/>
          </a:p>
        </p:txBody>
      </p:sp>
    </p:spTree>
    <p:extLst>
      <p:ext uri="{BB962C8B-B14F-4D97-AF65-F5344CB8AC3E}">
        <p14:creationId xmlns:p14="http://schemas.microsoft.com/office/powerpoint/2010/main" val="47602476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391DE-48AF-4AFE-A0A1-69A5B087AE44}" type="datetimeFigureOut">
              <a:rPr lang="en-CA" smtClean="0"/>
              <a:t>2020-04-29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976490-9E4F-4A5C-8758-986496051E89}" type="slidenum">
              <a:rPr lang="en-CA" smtClean="0"/>
              <a:t>‹#›</a:t>
            </a:fld>
            <a:endParaRPr lang="en-CA"/>
          </a:p>
        </p:txBody>
      </p:sp>
    </p:spTree>
    <p:extLst>
      <p:ext uri="{BB962C8B-B14F-4D97-AF65-F5344CB8AC3E}">
        <p14:creationId xmlns:p14="http://schemas.microsoft.com/office/powerpoint/2010/main" val="1995093923"/>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391DE-48AF-4AFE-A0A1-69A5B087AE44}" type="datetimeFigureOut">
              <a:rPr lang="en-CA" smtClean="0"/>
              <a:t>2020-04-29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976490-9E4F-4A5C-8758-986496051E89}" type="slidenum">
              <a:rPr lang="en-CA" smtClean="0"/>
              <a:t>‹#›</a:t>
            </a:fld>
            <a:endParaRPr lang="en-CA"/>
          </a:p>
        </p:txBody>
      </p:sp>
    </p:spTree>
    <p:extLst>
      <p:ext uri="{BB962C8B-B14F-4D97-AF65-F5344CB8AC3E}">
        <p14:creationId xmlns:p14="http://schemas.microsoft.com/office/powerpoint/2010/main" val="87650546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391DE-48AF-4AFE-A0A1-69A5B087AE44}" type="datetimeFigureOut">
              <a:rPr lang="en-CA" smtClean="0"/>
              <a:t>2020-04-29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76490-9E4F-4A5C-8758-986496051E89}" type="slidenum">
              <a:rPr lang="en-CA" smtClean="0"/>
              <a:t>‹#›</a:t>
            </a:fld>
            <a:endParaRPr lang="en-CA"/>
          </a:p>
        </p:txBody>
      </p:sp>
    </p:spTree>
    <p:extLst>
      <p:ext uri="{BB962C8B-B14F-4D97-AF65-F5344CB8AC3E}">
        <p14:creationId xmlns:p14="http://schemas.microsoft.com/office/powerpoint/2010/main" val="74472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Tm="5000"/>
    </mc:Choice>
    <mc:Fallback xmlns="">
      <p:transition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s://youtu.be/VUaGHEL2r6Y" TargetMode="Externa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openxmlformats.org/officeDocument/2006/relationships/image" Target="../media/image12.png"/><Relationship Id="rId12"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hyperlink" Target="https://twitter.com/mela_scott/status/1187824166097117189" TargetMode="External"/><Relationship Id="rId5" Type="http://schemas.openxmlformats.org/officeDocument/2006/relationships/hyperlink" Target="https://twitter.com/hashtag/GCWellnessinMotion?src=hashtag_click" TargetMode="External"/><Relationship Id="rId10" Type="http://schemas.openxmlformats.org/officeDocument/2006/relationships/image" Target="../media/image15.png"/><Relationship Id="rId4" Type="http://schemas.openxmlformats.org/officeDocument/2006/relationships/image" Target="../media/image11.jpe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BAD1E2-B6F9-4093-8F7D-52CCE94F387F}" type="slidenum">
              <a:rPr lang="en-US" smtClean="0"/>
              <a:t>1</a:t>
            </a:fld>
            <a:endParaRPr lang="en-US"/>
          </a:p>
        </p:txBody>
      </p:sp>
      <p:pic>
        <p:nvPicPr>
          <p:cNvPr id="10"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9411" y="31799"/>
            <a:ext cx="10555354" cy="2584649"/>
          </a:xfr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69074"/>
          <a:stretch/>
        </p:blipFill>
        <p:spPr>
          <a:xfrm>
            <a:off x="10201523" y="5565402"/>
            <a:ext cx="1566407" cy="1156073"/>
          </a:xfrm>
          <a:prstGeom prst="rect">
            <a:avLst/>
          </a:prstGeom>
        </p:spPr>
      </p:pic>
      <p:sp>
        <p:nvSpPr>
          <p:cNvPr id="3" name="TextBox 2"/>
          <p:cNvSpPr txBox="1"/>
          <p:nvPr/>
        </p:nvSpPr>
        <p:spPr>
          <a:xfrm>
            <a:off x="832662" y="3119325"/>
            <a:ext cx="10558211" cy="1938992"/>
          </a:xfrm>
          <a:prstGeom prst="rect">
            <a:avLst/>
          </a:prstGeom>
          <a:noFill/>
        </p:spPr>
        <p:txBody>
          <a:bodyPr wrap="none" rtlCol="0">
            <a:spAutoFit/>
          </a:bodyPr>
          <a:lstStyle/>
          <a:p>
            <a:pPr algn="ctr"/>
            <a:r>
              <a:rPr lang="en-CA" sz="6000" dirty="0" smtClean="0">
                <a:solidFill>
                  <a:schemeClr val="bg1">
                    <a:lumMod val="50000"/>
                  </a:schemeClr>
                </a:solidFill>
              </a:rPr>
              <a:t>FYN Virtual Learning Series</a:t>
            </a:r>
          </a:p>
          <a:p>
            <a:pPr algn="ctr"/>
            <a:r>
              <a:rPr lang="en-CA" sz="6000" dirty="0" err="1" smtClean="0">
                <a:solidFill>
                  <a:schemeClr val="bg1">
                    <a:lumMod val="50000"/>
                  </a:schemeClr>
                </a:solidFill>
              </a:rPr>
              <a:t>Série</a:t>
            </a:r>
            <a:r>
              <a:rPr lang="en-CA" sz="6000" dirty="0" smtClean="0">
                <a:solidFill>
                  <a:schemeClr val="bg1">
                    <a:lumMod val="50000"/>
                  </a:schemeClr>
                </a:solidFill>
              </a:rPr>
              <a:t> </a:t>
            </a:r>
            <a:r>
              <a:rPr lang="en-CA" sz="6000" dirty="0" err="1" smtClean="0">
                <a:solidFill>
                  <a:schemeClr val="bg1">
                    <a:lumMod val="50000"/>
                  </a:schemeClr>
                </a:solidFill>
              </a:rPr>
              <a:t>d’apprentissage</a:t>
            </a:r>
            <a:r>
              <a:rPr lang="en-CA" sz="6000" dirty="0" smtClean="0">
                <a:solidFill>
                  <a:schemeClr val="bg1">
                    <a:lumMod val="50000"/>
                  </a:schemeClr>
                </a:solidFill>
              </a:rPr>
              <a:t> </a:t>
            </a:r>
            <a:r>
              <a:rPr lang="en-CA" sz="6000" dirty="0" err="1" smtClean="0">
                <a:solidFill>
                  <a:schemeClr val="bg1">
                    <a:lumMod val="50000"/>
                  </a:schemeClr>
                </a:solidFill>
              </a:rPr>
              <a:t>virtuel</a:t>
            </a:r>
            <a:r>
              <a:rPr lang="en-CA" sz="6000" dirty="0" smtClean="0">
                <a:solidFill>
                  <a:schemeClr val="bg1">
                    <a:lumMod val="50000"/>
                  </a:schemeClr>
                </a:solidFill>
              </a:rPr>
              <a:t> RJFF</a:t>
            </a:r>
            <a:endParaRPr lang="en-CA" sz="6000" dirty="0">
              <a:solidFill>
                <a:schemeClr val="bg1">
                  <a:lumMod val="50000"/>
                </a:schemeClr>
              </a:solidFill>
            </a:endParaRPr>
          </a:p>
        </p:txBody>
      </p:sp>
      <p:sp>
        <p:nvSpPr>
          <p:cNvPr id="5" name="TextBox 4"/>
          <p:cNvSpPr txBox="1"/>
          <p:nvPr/>
        </p:nvSpPr>
        <p:spPr>
          <a:xfrm>
            <a:off x="549411" y="5958772"/>
            <a:ext cx="6742551" cy="369332"/>
          </a:xfrm>
          <a:prstGeom prst="rect">
            <a:avLst/>
          </a:prstGeom>
          <a:noFill/>
        </p:spPr>
        <p:txBody>
          <a:bodyPr wrap="none" rtlCol="0">
            <a:spAutoFit/>
          </a:bodyPr>
          <a:lstStyle/>
          <a:p>
            <a:r>
              <a:rPr lang="en-CA" dirty="0" smtClean="0"/>
              <a:t>Kimberley Macies, Executive Director, NMC/ </a:t>
            </a:r>
            <a:r>
              <a:rPr lang="en-CA" dirty="0" err="1" smtClean="0"/>
              <a:t>Directrice</a:t>
            </a:r>
            <a:r>
              <a:rPr lang="en-CA" dirty="0" smtClean="0"/>
              <a:t> </a:t>
            </a:r>
            <a:r>
              <a:rPr lang="en-CA" dirty="0" err="1" smtClean="0"/>
              <a:t>exécutive</a:t>
            </a:r>
            <a:r>
              <a:rPr lang="en-CA" dirty="0" smtClean="0"/>
              <a:t>, CNG</a:t>
            </a:r>
            <a:endParaRPr lang="en-CA" dirty="0"/>
          </a:p>
        </p:txBody>
      </p:sp>
    </p:spTree>
    <p:extLst>
      <p:ext uri="{BB962C8B-B14F-4D97-AF65-F5344CB8AC3E}">
        <p14:creationId xmlns:p14="http://schemas.microsoft.com/office/powerpoint/2010/main" val="2439960951"/>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5</a:t>
            </a:r>
            <a:endParaRPr lang="en-CA" dirty="0"/>
          </a:p>
        </p:txBody>
      </p:sp>
      <p:sp>
        <p:nvSpPr>
          <p:cNvPr id="11" name="Title 1"/>
          <p:cNvSpPr>
            <a:spLocks noGrp="1"/>
          </p:cNvSpPr>
          <p:nvPr>
            <p:ph type="title"/>
          </p:nvPr>
        </p:nvSpPr>
        <p:spPr>
          <a:xfrm>
            <a:off x="335342" y="294657"/>
            <a:ext cx="10515600" cy="1325563"/>
          </a:xfrm>
        </p:spPr>
        <p:txBody>
          <a:bodyPr/>
          <a:lstStyle/>
          <a:p>
            <a:r>
              <a:rPr lang="fr-FR" b="1" dirty="0" smtClean="0">
                <a:solidFill>
                  <a:srgbClr val="C00000"/>
                </a:solidFill>
                <a:latin typeface="Gotham-Bold"/>
              </a:rPr>
              <a:t>LA CNG AGIRA SUR COMMENT ETRE…</a:t>
            </a:r>
            <a:endParaRPr lang="en-CA" b="1" dirty="0">
              <a:solidFill>
                <a:srgbClr val="C00000"/>
              </a:solidFill>
            </a:endParaRPr>
          </a:p>
        </p:txBody>
      </p:sp>
      <p:grpSp>
        <p:nvGrpSpPr>
          <p:cNvPr id="93" name="Group 92"/>
          <p:cNvGrpSpPr/>
          <p:nvPr/>
        </p:nvGrpSpPr>
        <p:grpSpPr>
          <a:xfrm>
            <a:off x="1817915" y="1915103"/>
            <a:ext cx="10879078" cy="3017341"/>
            <a:chOff x="1113372" y="4619959"/>
            <a:chExt cx="7134400" cy="1581571"/>
          </a:xfrm>
        </p:grpSpPr>
        <p:sp>
          <p:nvSpPr>
            <p:cNvPr id="94" name="Flowchart: Terminator 93"/>
            <p:cNvSpPr/>
            <p:nvPr/>
          </p:nvSpPr>
          <p:spPr>
            <a:xfrm>
              <a:off x="1113372" y="4619959"/>
              <a:ext cx="1284375" cy="415770"/>
            </a:xfrm>
            <a:prstGeom prst="flowChartTerminator">
              <a:avLst/>
            </a:prstGeom>
            <a:solidFill>
              <a:srgbClr val="C95127"/>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1F78"/>
                </a:solidFill>
              </a:endParaRPr>
            </a:p>
          </p:txBody>
        </p:sp>
        <p:grpSp>
          <p:nvGrpSpPr>
            <p:cNvPr id="96" name="Group 178"/>
            <p:cNvGrpSpPr>
              <a:grpSpLocks/>
            </p:cNvGrpSpPr>
            <p:nvPr/>
          </p:nvGrpSpPr>
          <p:grpSpPr bwMode="auto">
            <a:xfrm>
              <a:off x="1157339" y="5193608"/>
              <a:ext cx="452437" cy="469900"/>
              <a:chOff x="2220913" y="2620963"/>
              <a:chExt cx="452438" cy="469900"/>
            </a:xfrm>
          </p:grpSpPr>
          <p:sp>
            <p:nvSpPr>
              <p:cNvPr id="114" name="Freeform 81"/>
              <p:cNvSpPr>
                <a:spLocks/>
              </p:cNvSpPr>
              <p:nvPr/>
            </p:nvSpPr>
            <p:spPr bwMode="auto">
              <a:xfrm>
                <a:off x="2344738" y="2830513"/>
                <a:ext cx="92075" cy="92075"/>
              </a:xfrm>
              <a:custGeom>
                <a:avLst/>
                <a:gdLst>
                  <a:gd name="T0" fmla="*/ 2147483646 w 26"/>
                  <a:gd name="T1" fmla="*/ 2147483646 h 26"/>
                  <a:gd name="T2" fmla="*/ 2147483646 w 26"/>
                  <a:gd name="T3" fmla="*/ 2147483646 h 26"/>
                  <a:gd name="T4" fmla="*/ 2147483646 w 26"/>
                  <a:gd name="T5" fmla="*/ 2147483646 h 26"/>
                  <a:gd name="T6" fmla="*/ 0 w 26"/>
                  <a:gd name="T7" fmla="*/ 2147483646 h 26"/>
                  <a:gd name="T8" fmla="*/ 2147483646 w 26"/>
                  <a:gd name="T9" fmla="*/ 0 h 26"/>
                  <a:gd name="T10" fmla="*/ 2147483646 w 26"/>
                  <a:gd name="T11" fmla="*/ 2147483646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6">
                    <a:moveTo>
                      <a:pt x="26" y="9"/>
                    </a:moveTo>
                    <a:cubicBezTo>
                      <a:pt x="26" y="11"/>
                      <a:pt x="26" y="12"/>
                      <a:pt x="26" y="13"/>
                    </a:cubicBezTo>
                    <a:cubicBezTo>
                      <a:pt x="26" y="20"/>
                      <a:pt x="20" y="26"/>
                      <a:pt x="13" y="26"/>
                    </a:cubicBezTo>
                    <a:cubicBezTo>
                      <a:pt x="6" y="26"/>
                      <a:pt x="0" y="20"/>
                      <a:pt x="0" y="13"/>
                    </a:cubicBezTo>
                    <a:cubicBezTo>
                      <a:pt x="0" y="6"/>
                      <a:pt x="6" y="0"/>
                      <a:pt x="13" y="0"/>
                    </a:cubicBezTo>
                    <a:cubicBezTo>
                      <a:pt x="17" y="0"/>
                      <a:pt x="20" y="1"/>
                      <a:pt x="22" y="4"/>
                    </a:cubicBezTo>
                  </a:path>
                </a:pathLst>
              </a:custGeom>
              <a:solidFill>
                <a:srgbClr val="E956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82"/>
              <p:cNvSpPr>
                <a:spLocks/>
              </p:cNvSpPr>
              <p:nvPr/>
            </p:nvSpPr>
            <p:spPr bwMode="auto">
              <a:xfrm>
                <a:off x="2344738" y="2830513"/>
                <a:ext cx="92075" cy="92075"/>
              </a:xfrm>
              <a:custGeom>
                <a:avLst/>
                <a:gdLst>
                  <a:gd name="T0" fmla="*/ 2147483646 w 26"/>
                  <a:gd name="T1" fmla="*/ 2147483646 h 26"/>
                  <a:gd name="T2" fmla="*/ 2147483646 w 26"/>
                  <a:gd name="T3" fmla="*/ 2147483646 h 26"/>
                  <a:gd name="T4" fmla="*/ 2147483646 w 26"/>
                  <a:gd name="T5" fmla="*/ 2147483646 h 26"/>
                  <a:gd name="T6" fmla="*/ 0 w 26"/>
                  <a:gd name="T7" fmla="*/ 2147483646 h 26"/>
                  <a:gd name="T8" fmla="*/ 2147483646 w 26"/>
                  <a:gd name="T9" fmla="*/ 0 h 26"/>
                  <a:gd name="T10" fmla="*/ 2147483646 w 26"/>
                  <a:gd name="T11" fmla="*/ 2147483646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6">
                    <a:moveTo>
                      <a:pt x="26" y="9"/>
                    </a:moveTo>
                    <a:cubicBezTo>
                      <a:pt x="26" y="11"/>
                      <a:pt x="26" y="12"/>
                      <a:pt x="26" y="13"/>
                    </a:cubicBezTo>
                    <a:cubicBezTo>
                      <a:pt x="26" y="20"/>
                      <a:pt x="20" y="26"/>
                      <a:pt x="13" y="26"/>
                    </a:cubicBezTo>
                    <a:cubicBezTo>
                      <a:pt x="6" y="26"/>
                      <a:pt x="0" y="20"/>
                      <a:pt x="0" y="13"/>
                    </a:cubicBezTo>
                    <a:cubicBezTo>
                      <a:pt x="0" y="6"/>
                      <a:pt x="6" y="0"/>
                      <a:pt x="13" y="0"/>
                    </a:cubicBezTo>
                    <a:cubicBezTo>
                      <a:pt x="17" y="0"/>
                      <a:pt x="20" y="1"/>
                      <a:pt x="22" y="4"/>
                    </a:cubicBez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83"/>
              <p:cNvSpPr>
                <a:spLocks/>
              </p:cNvSpPr>
              <p:nvPr/>
            </p:nvSpPr>
            <p:spPr bwMode="auto">
              <a:xfrm>
                <a:off x="2284413" y="2770188"/>
                <a:ext cx="215900" cy="215900"/>
              </a:xfrm>
              <a:custGeom>
                <a:avLst/>
                <a:gdLst>
                  <a:gd name="T0" fmla="*/ 2147483646 w 61"/>
                  <a:gd name="T1" fmla="*/ 2147483646 h 61"/>
                  <a:gd name="T2" fmla="*/ 2147483646 w 61"/>
                  <a:gd name="T3" fmla="*/ 2147483646 h 61"/>
                  <a:gd name="T4" fmla="*/ 2147483646 w 61"/>
                  <a:gd name="T5" fmla="*/ 2147483646 h 61"/>
                  <a:gd name="T6" fmla="*/ 0 w 61"/>
                  <a:gd name="T7" fmla="*/ 2147483646 h 61"/>
                  <a:gd name="T8" fmla="*/ 2147483646 w 61"/>
                  <a:gd name="T9" fmla="*/ 0 h 61"/>
                  <a:gd name="T10" fmla="*/ 2147483646 w 61"/>
                  <a:gd name="T11" fmla="*/ 2147483646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61">
                    <a:moveTo>
                      <a:pt x="57" y="15"/>
                    </a:moveTo>
                    <a:cubicBezTo>
                      <a:pt x="59" y="20"/>
                      <a:pt x="61" y="25"/>
                      <a:pt x="61" y="30"/>
                    </a:cubicBezTo>
                    <a:cubicBezTo>
                      <a:pt x="61" y="47"/>
                      <a:pt x="47" y="61"/>
                      <a:pt x="30" y="61"/>
                    </a:cubicBezTo>
                    <a:cubicBezTo>
                      <a:pt x="13" y="61"/>
                      <a:pt x="0" y="47"/>
                      <a:pt x="0" y="30"/>
                    </a:cubicBezTo>
                    <a:cubicBezTo>
                      <a:pt x="0" y="13"/>
                      <a:pt x="13" y="0"/>
                      <a:pt x="30" y="0"/>
                    </a:cubicBezTo>
                    <a:cubicBezTo>
                      <a:pt x="39" y="0"/>
                      <a:pt x="46" y="3"/>
                      <a:pt x="52" y="8"/>
                    </a:cubicBez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84"/>
              <p:cNvSpPr>
                <a:spLocks/>
              </p:cNvSpPr>
              <p:nvPr/>
            </p:nvSpPr>
            <p:spPr bwMode="auto">
              <a:xfrm>
                <a:off x="2220913" y="2706688"/>
                <a:ext cx="339725" cy="339725"/>
              </a:xfrm>
              <a:custGeom>
                <a:avLst/>
                <a:gdLst>
                  <a:gd name="T0" fmla="*/ 2147483646 w 96"/>
                  <a:gd name="T1" fmla="*/ 2147483646 h 96"/>
                  <a:gd name="T2" fmla="*/ 2147483646 w 96"/>
                  <a:gd name="T3" fmla="*/ 2147483646 h 96"/>
                  <a:gd name="T4" fmla="*/ 2147483646 w 96"/>
                  <a:gd name="T5" fmla="*/ 2147483646 h 96"/>
                  <a:gd name="T6" fmla="*/ 0 w 96"/>
                  <a:gd name="T7" fmla="*/ 2147483646 h 96"/>
                  <a:gd name="T8" fmla="*/ 2147483646 w 96"/>
                  <a:gd name="T9" fmla="*/ 0 h 96"/>
                  <a:gd name="T10" fmla="*/ 2147483646 w 96"/>
                  <a:gd name="T11" fmla="*/ 2147483646 h 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96">
                    <a:moveTo>
                      <a:pt x="88" y="21"/>
                    </a:moveTo>
                    <a:cubicBezTo>
                      <a:pt x="93" y="29"/>
                      <a:pt x="96" y="38"/>
                      <a:pt x="96" y="48"/>
                    </a:cubicBezTo>
                    <a:cubicBezTo>
                      <a:pt x="96" y="75"/>
                      <a:pt x="75" y="96"/>
                      <a:pt x="48" y="96"/>
                    </a:cubicBezTo>
                    <a:cubicBezTo>
                      <a:pt x="22" y="96"/>
                      <a:pt x="0" y="75"/>
                      <a:pt x="0" y="48"/>
                    </a:cubicBezTo>
                    <a:cubicBezTo>
                      <a:pt x="0" y="21"/>
                      <a:pt x="22" y="0"/>
                      <a:pt x="48" y="0"/>
                    </a:cubicBezTo>
                    <a:cubicBezTo>
                      <a:pt x="61" y="0"/>
                      <a:pt x="73" y="5"/>
                      <a:pt x="82" y="14"/>
                    </a:cubicBez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Line 85"/>
              <p:cNvSpPr>
                <a:spLocks noChangeShapeType="1"/>
              </p:cNvSpPr>
              <p:nvPr/>
            </p:nvSpPr>
            <p:spPr bwMode="auto">
              <a:xfrm flipV="1">
                <a:off x="2390775" y="2652713"/>
                <a:ext cx="222250" cy="223838"/>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9" name="Oval 86"/>
              <p:cNvSpPr>
                <a:spLocks noChangeArrowheads="1"/>
              </p:cNvSpPr>
              <p:nvPr/>
            </p:nvSpPr>
            <p:spPr bwMode="auto">
              <a:xfrm>
                <a:off x="2433638" y="2851150"/>
                <a:ext cx="239713" cy="239713"/>
              </a:xfrm>
              <a:prstGeom prst="ellipse">
                <a:avLst/>
              </a:prstGeom>
              <a:solidFill>
                <a:srgbClr val="FFFFFF"/>
              </a:solidFill>
              <a:ln w="14288">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0" name="Freeform 87"/>
              <p:cNvSpPr>
                <a:spLocks/>
              </p:cNvSpPr>
              <p:nvPr/>
            </p:nvSpPr>
            <p:spPr bwMode="auto">
              <a:xfrm>
                <a:off x="2546350" y="2678113"/>
                <a:ext cx="34925" cy="34925"/>
              </a:xfrm>
              <a:custGeom>
                <a:avLst/>
                <a:gdLst>
                  <a:gd name="T0" fmla="*/ 2147483646 w 22"/>
                  <a:gd name="T1" fmla="*/ 2147483646 h 22"/>
                  <a:gd name="T2" fmla="*/ 0 w 22"/>
                  <a:gd name="T3" fmla="*/ 2147483646 h 22"/>
                  <a:gd name="T4" fmla="*/ 0 w 22"/>
                  <a:gd name="T5" fmla="*/ 0 h 22"/>
                  <a:gd name="T6" fmla="*/ 2147483646 w 22"/>
                  <a:gd name="T7" fmla="*/ 2147483646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2">
                    <a:moveTo>
                      <a:pt x="22" y="22"/>
                    </a:moveTo>
                    <a:lnTo>
                      <a:pt x="0" y="22"/>
                    </a:lnTo>
                    <a:lnTo>
                      <a:pt x="0" y="0"/>
                    </a:lnTo>
                    <a:lnTo>
                      <a:pt x="22" y="22"/>
                    </a:lnTo>
                    <a:close/>
                  </a:path>
                </a:pathLst>
              </a:custGeom>
              <a:solidFill>
                <a:srgbClr val="000000"/>
              </a:solidFill>
              <a:ln w="14288" cap="flat">
                <a:solidFill>
                  <a:srgbClr val="000000"/>
                </a:solidFill>
                <a:prstDash val="solid"/>
                <a:miter lim="800000"/>
                <a:headEnd/>
                <a:tailEnd/>
              </a:ln>
            </p:spPr>
            <p:txBody>
              <a:bodyPr/>
              <a:lstStyle/>
              <a:p>
                <a:endParaRPr lang="en-US"/>
              </a:p>
            </p:txBody>
          </p:sp>
          <p:sp>
            <p:nvSpPr>
              <p:cNvPr id="121" name="Freeform 88"/>
              <p:cNvSpPr>
                <a:spLocks/>
              </p:cNvSpPr>
              <p:nvPr/>
            </p:nvSpPr>
            <p:spPr bwMode="auto">
              <a:xfrm>
                <a:off x="2574925" y="2649538"/>
                <a:ext cx="34925" cy="34925"/>
              </a:xfrm>
              <a:custGeom>
                <a:avLst/>
                <a:gdLst>
                  <a:gd name="T0" fmla="*/ 2147483646 w 22"/>
                  <a:gd name="T1" fmla="*/ 2147483646 h 22"/>
                  <a:gd name="T2" fmla="*/ 0 w 22"/>
                  <a:gd name="T3" fmla="*/ 2147483646 h 22"/>
                  <a:gd name="T4" fmla="*/ 0 w 22"/>
                  <a:gd name="T5" fmla="*/ 0 h 22"/>
                  <a:gd name="T6" fmla="*/ 2147483646 w 22"/>
                  <a:gd name="T7" fmla="*/ 2147483646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2">
                    <a:moveTo>
                      <a:pt x="22" y="22"/>
                    </a:moveTo>
                    <a:lnTo>
                      <a:pt x="0" y="22"/>
                    </a:lnTo>
                    <a:lnTo>
                      <a:pt x="0" y="0"/>
                    </a:lnTo>
                    <a:lnTo>
                      <a:pt x="22" y="22"/>
                    </a:lnTo>
                    <a:close/>
                  </a:path>
                </a:pathLst>
              </a:custGeom>
              <a:solidFill>
                <a:srgbClr val="000000"/>
              </a:solidFill>
              <a:ln w="14288" cap="flat">
                <a:solidFill>
                  <a:srgbClr val="000000"/>
                </a:solidFill>
                <a:prstDash val="solid"/>
                <a:miter lim="800000"/>
                <a:headEnd/>
                <a:tailEnd/>
              </a:ln>
            </p:spPr>
            <p:txBody>
              <a:bodyPr/>
              <a:lstStyle/>
              <a:p>
                <a:endParaRPr lang="en-US"/>
              </a:p>
            </p:txBody>
          </p:sp>
          <p:sp>
            <p:nvSpPr>
              <p:cNvPr id="122" name="Freeform 89"/>
              <p:cNvSpPr>
                <a:spLocks/>
              </p:cNvSpPr>
              <p:nvPr/>
            </p:nvSpPr>
            <p:spPr bwMode="auto">
              <a:xfrm>
                <a:off x="2601913" y="2620963"/>
                <a:ext cx="36513" cy="36513"/>
              </a:xfrm>
              <a:custGeom>
                <a:avLst/>
                <a:gdLst>
                  <a:gd name="T0" fmla="*/ 2147483646 w 23"/>
                  <a:gd name="T1" fmla="*/ 2147483646 h 23"/>
                  <a:gd name="T2" fmla="*/ 0 w 23"/>
                  <a:gd name="T3" fmla="*/ 2147483646 h 23"/>
                  <a:gd name="T4" fmla="*/ 0 w 23"/>
                  <a:gd name="T5" fmla="*/ 0 h 23"/>
                  <a:gd name="T6" fmla="*/ 2147483646 w 23"/>
                  <a:gd name="T7" fmla="*/ 2147483646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3">
                    <a:moveTo>
                      <a:pt x="23" y="23"/>
                    </a:moveTo>
                    <a:lnTo>
                      <a:pt x="0" y="23"/>
                    </a:lnTo>
                    <a:lnTo>
                      <a:pt x="0" y="0"/>
                    </a:lnTo>
                    <a:lnTo>
                      <a:pt x="23" y="23"/>
                    </a:lnTo>
                    <a:close/>
                  </a:path>
                </a:pathLst>
              </a:custGeom>
              <a:solidFill>
                <a:srgbClr val="000000"/>
              </a:solidFill>
              <a:ln w="14288" cap="flat">
                <a:solidFill>
                  <a:srgbClr val="000000"/>
                </a:solidFill>
                <a:prstDash val="solid"/>
                <a:miter lim="800000"/>
                <a:headEnd/>
                <a:tailEnd/>
              </a:ln>
            </p:spPr>
            <p:txBody>
              <a:bodyPr/>
              <a:lstStyle/>
              <a:p>
                <a:endParaRPr lang="en-US"/>
              </a:p>
            </p:txBody>
          </p:sp>
          <p:sp>
            <p:nvSpPr>
              <p:cNvPr id="123" name="Rectangle 90"/>
              <p:cNvSpPr>
                <a:spLocks noChangeArrowheads="1"/>
              </p:cNvSpPr>
              <p:nvPr/>
            </p:nvSpPr>
            <p:spPr bwMode="auto">
              <a:xfrm>
                <a:off x="2489076" y="2908613"/>
                <a:ext cx="136661" cy="11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r>
                  <a:rPr lang="en-US" altLang="en-US" sz="1400" b="1" dirty="0" smtClean="0">
                    <a:solidFill>
                      <a:srgbClr val="000000"/>
                    </a:solidFill>
                    <a:latin typeface="Futura Md BT" charset="0"/>
                  </a:rPr>
                  <a:t>I-2</a:t>
                </a:r>
                <a:endParaRPr lang="en-US" altLang="en-US" sz="1400" dirty="0"/>
              </a:p>
            </p:txBody>
          </p:sp>
        </p:grpSp>
        <p:grpSp>
          <p:nvGrpSpPr>
            <p:cNvPr id="97" name="Group 189"/>
            <p:cNvGrpSpPr>
              <a:grpSpLocks/>
            </p:cNvGrpSpPr>
            <p:nvPr/>
          </p:nvGrpSpPr>
          <p:grpSpPr bwMode="auto">
            <a:xfrm>
              <a:off x="1157339" y="5731630"/>
              <a:ext cx="452437" cy="469900"/>
              <a:chOff x="3097213" y="2597150"/>
              <a:chExt cx="452438" cy="469900"/>
            </a:xfrm>
          </p:grpSpPr>
          <p:sp>
            <p:nvSpPr>
              <p:cNvPr id="104" name="Freeform 91"/>
              <p:cNvSpPr>
                <a:spLocks/>
              </p:cNvSpPr>
              <p:nvPr/>
            </p:nvSpPr>
            <p:spPr bwMode="auto">
              <a:xfrm>
                <a:off x="3221038" y="2805113"/>
                <a:ext cx="92075" cy="92075"/>
              </a:xfrm>
              <a:custGeom>
                <a:avLst/>
                <a:gdLst>
                  <a:gd name="T0" fmla="*/ 2147483646 w 26"/>
                  <a:gd name="T1" fmla="*/ 2147483646 h 26"/>
                  <a:gd name="T2" fmla="*/ 2147483646 w 26"/>
                  <a:gd name="T3" fmla="*/ 2147483646 h 26"/>
                  <a:gd name="T4" fmla="*/ 2147483646 w 26"/>
                  <a:gd name="T5" fmla="*/ 2147483646 h 26"/>
                  <a:gd name="T6" fmla="*/ 0 w 26"/>
                  <a:gd name="T7" fmla="*/ 2147483646 h 26"/>
                  <a:gd name="T8" fmla="*/ 2147483646 w 26"/>
                  <a:gd name="T9" fmla="*/ 0 h 26"/>
                  <a:gd name="T10" fmla="*/ 2147483646 w 26"/>
                  <a:gd name="T11" fmla="*/ 2147483646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6">
                    <a:moveTo>
                      <a:pt x="26" y="10"/>
                    </a:moveTo>
                    <a:cubicBezTo>
                      <a:pt x="26" y="11"/>
                      <a:pt x="26" y="12"/>
                      <a:pt x="26" y="13"/>
                    </a:cubicBezTo>
                    <a:cubicBezTo>
                      <a:pt x="26" y="20"/>
                      <a:pt x="20" y="26"/>
                      <a:pt x="13" y="26"/>
                    </a:cubicBezTo>
                    <a:cubicBezTo>
                      <a:pt x="6" y="26"/>
                      <a:pt x="0" y="20"/>
                      <a:pt x="0" y="13"/>
                    </a:cubicBezTo>
                    <a:cubicBezTo>
                      <a:pt x="0" y="6"/>
                      <a:pt x="6" y="0"/>
                      <a:pt x="13" y="0"/>
                    </a:cubicBezTo>
                    <a:cubicBezTo>
                      <a:pt x="17" y="0"/>
                      <a:pt x="20" y="1"/>
                      <a:pt x="22" y="4"/>
                    </a:cubicBezTo>
                  </a:path>
                </a:pathLst>
              </a:custGeom>
              <a:solidFill>
                <a:srgbClr val="E956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92"/>
              <p:cNvSpPr>
                <a:spLocks/>
              </p:cNvSpPr>
              <p:nvPr/>
            </p:nvSpPr>
            <p:spPr bwMode="auto">
              <a:xfrm>
                <a:off x="3221038" y="2805113"/>
                <a:ext cx="92075" cy="92075"/>
              </a:xfrm>
              <a:custGeom>
                <a:avLst/>
                <a:gdLst>
                  <a:gd name="T0" fmla="*/ 2147483646 w 26"/>
                  <a:gd name="T1" fmla="*/ 2147483646 h 26"/>
                  <a:gd name="T2" fmla="*/ 2147483646 w 26"/>
                  <a:gd name="T3" fmla="*/ 2147483646 h 26"/>
                  <a:gd name="T4" fmla="*/ 2147483646 w 26"/>
                  <a:gd name="T5" fmla="*/ 2147483646 h 26"/>
                  <a:gd name="T6" fmla="*/ 0 w 26"/>
                  <a:gd name="T7" fmla="*/ 2147483646 h 26"/>
                  <a:gd name="T8" fmla="*/ 2147483646 w 26"/>
                  <a:gd name="T9" fmla="*/ 0 h 26"/>
                  <a:gd name="T10" fmla="*/ 2147483646 w 26"/>
                  <a:gd name="T11" fmla="*/ 2147483646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6">
                    <a:moveTo>
                      <a:pt x="26" y="10"/>
                    </a:moveTo>
                    <a:cubicBezTo>
                      <a:pt x="26" y="11"/>
                      <a:pt x="26" y="12"/>
                      <a:pt x="26" y="13"/>
                    </a:cubicBezTo>
                    <a:cubicBezTo>
                      <a:pt x="26" y="20"/>
                      <a:pt x="20" y="26"/>
                      <a:pt x="13" y="26"/>
                    </a:cubicBezTo>
                    <a:cubicBezTo>
                      <a:pt x="6" y="26"/>
                      <a:pt x="0" y="20"/>
                      <a:pt x="0" y="13"/>
                    </a:cubicBezTo>
                    <a:cubicBezTo>
                      <a:pt x="0" y="6"/>
                      <a:pt x="6" y="0"/>
                      <a:pt x="13" y="0"/>
                    </a:cubicBezTo>
                    <a:cubicBezTo>
                      <a:pt x="17" y="0"/>
                      <a:pt x="20" y="1"/>
                      <a:pt x="22" y="4"/>
                    </a:cubicBez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93"/>
              <p:cNvSpPr>
                <a:spLocks/>
              </p:cNvSpPr>
              <p:nvPr/>
            </p:nvSpPr>
            <p:spPr bwMode="auto">
              <a:xfrm>
                <a:off x="3160713" y="2744788"/>
                <a:ext cx="215900" cy="215900"/>
              </a:xfrm>
              <a:custGeom>
                <a:avLst/>
                <a:gdLst>
                  <a:gd name="T0" fmla="*/ 2147483646 w 61"/>
                  <a:gd name="T1" fmla="*/ 2147483646 h 61"/>
                  <a:gd name="T2" fmla="*/ 2147483646 w 61"/>
                  <a:gd name="T3" fmla="*/ 2147483646 h 61"/>
                  <a:gd name="T4" fmla="*/ 2147483646 w 61"/>
                  <a:gd name="T5" fmla="*/ 2147483646 h 61"/>
                  <a:gd name="T6" fmla="*/ 0 w 61"/>
                  <a:gd name="T7" fmla="*/ 2147483646 h 61"/>
                  <a:gd name="T8" fmla="*/ 2147483646 w 61"/>
                  <a:gd name="T9" fmla="*/ 0 h 61"/>
                  <a:gd name="T10" fmla="*/ 2147483646 w 61"/>
                  <a:gd name="T11" fmla="*/ 2147483646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61">
                    <a:moveTo>
                      <a:pt x="57" y="15"/>
                    </a:moveTo>
                    <a:cubicBezTo>
                      <a:pt x="59" y="20"/>
                      <a:pt x="61" y="25"/>
                      <a:pt x="61" y="30"/>
                    </a:cubicBezTo>
                    <a:cubicBezTo>
                      <a:pt x="61" y="47"/>
                      <a:pt x="47" y="61"/>
                      <a:pt x="30" y="61"/>
                    </a:cubicBezTo>
                    <a:cubicBezTo>
                      <a:pt x="13" y="61"/>
                      <a:pt x="0" y="47"/>
                      <a:pt x="0" y="30"/>
                    </a:cubicBezTo>
                    <a:cubicBezTo>
                      <a:pt x="0" y="13"/>
                      <a:pt x="13" y="0"/>
                      <a:pt x="30" y="0"/>
                    </a:cubicBezTo>
                    <a:cubicBezTo>
                      <a:pt x="39" y="0"/>
                      <a:pt x="46" y="3"/>
                      <a:pt x="52" y="9"/>
                    </a:cubicBez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94"/>
              <p:cNvSpPr>
                <a:spLocks/>
              </p:cNvSpPr>
              <p:nvPr/>
            </p:nvSpPr>
            <p:spPr bwMode="auto">
              <a:xfrm>
                <a:off x="3097213" y="2681288"/>
                <a:ext cx="339725" cy="339725"/>
              </a:xfrm>
              <a:custGeom>
                <a:avLst/>
                <a:gdLst>
                  <a:gd name="T0" fmla="*/ 2147483646 w 96"/>
                  <a:gd name="T1" fmla="*/ 2147483646 h 96"/>
                  <a:gd name="T2" fmla="*/ 2147483646 w 96"/>
                  <a:gd name="T3" fmla="*/ 2147483646 h 96"/>
                  <a:gd name="T4" fmla="*/ 2147483646 w 96"/>
                  <a:gd name="T5" fmla="*/ 2147483646 h 96"/>
                  <a:gd name="T6" fmla="*/ 0 w 96"/>
                  <a:gd name="T7" fmla="*/ 2147483646 h 96"/>
                  <a:gd name="T8" fmla="*/ 2147483646 w 96"/>
                  <a:gd name="T9" fmla="*/ 0 h 96"/>
                  <a:gd name="T10" fmla="*/ 2147483646 w 96"/>
                  <a:gd name="T11" fmla="*/ 2147483646 h 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96">
                    <a:moveTo>
                      <a:pt x="88" y="21"/>
                    </a:moveTo>
                    <a:cubicBezTo>
                      <a:pt x="93" y="29"/>
                      <a:pt x="96" y="38"/>
                      <a:pt x="96" y="48"/>
                    </a:cubicBezTo>
                    <a:cubicBezTo>
                      <a:pt x="96" y="75"/>
                      <a:pt x="75" y="96"/>
                      <a:pt x="48" y="96"/>
                    </a:cubicBezTo>
                    <a:cubicBezTo>
                      <a:pt x="22" y="96"/>
                      <a:pt x="0" y="75"/>
                      <a:pt x="0" y="48"/>
                    </a:cubicBezTo>
                    <a:cubicBezTo>
                      <a:pt x="0" y="22"/>
                      <a:pt x="22" y="0"/>
                      <a:pt x="48" y="0"/>
                    </a:cubicBezTo>
                    <a:cubicBezTo>
                      <a:pt x="61" y="0"/>
                      <a:pt x="73" y="5"/>
                      <a:pt x="82" y="14"/>
                    </a:cubicBez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Line 95"/>
              <p:cNvSpPr>
                <a:spLocks noChangeShapeType="1"/>
              </p:cNvSpPr>
              <p:nvPr/>
            </p:nvSpPr>
            <p:spPr bwMode="auto">
              <a:xfrm flipV="1">
                <a:off x="3267075" y="2628900"/>
                <a:ext cx="222250" cy="222250"/>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9" name="Oval 96"/>
              <p:cNvSpPr>
                <a:spLocks noChangeArrowheads="1"/>
              </p:cNvSpPr>
              <p:nvPr/>
            </p:nvSpPr>
            <p:spPr bwMode="auto">
              <a:xfrm>
                <a:off x="3309938" y="2825750"/>
                <a:ext cx="239713" cy="241300"/>
              </a:xfrm>
              <a:prstGeom prst="ellipse">
                <a:avLst/>
              </a:prstGeom>
              <a:solidFill>
                <a:srgbClr val="FFFFFF"/>
              </a:solidFill>
              <a:ln w="14288">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0" name="Freeform 97"/>
              <p:cNvSpPr>
                <a:spLocks/>
              </p:cNvSpPr>
              <p:nvPr/>
            </p:nvSpPr>
            <p:spPr bwMode="auto">
              <a:xfrm>
                <a:off x="3422650" y="2652713"/>
                <a:ext cx="34925" cy="31750"/>
              </a:xfrm>
              <a:custGeom>
                <a:avLst/>
                <a:gdLst>
                  <a:gd name="T0" fmla="*/ 2147483646 w 22"/>
                  <a:gd name="T1" fmla="*/ 2147483646 h 20"/>
                  <a:gd name="T2" fmla="*/ 0 w 22"/>
                  <a:gd name="T3" fmla="*/ 2147483646 h 20"/>
                  <a:gd name="T4" fmla="*/ 0 w 22"/>
                  <a:gd name="T5" fmla="*/ 0 h 20"/>
                  <a:gd name="T6" fmla="*/ 2147483646 w 22"/>
                  <a:gd name="T7" fmla="*/ 2147483646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0">
                    <a:moveTo>
                      <a:pt x="22" y="20"/>
                    </a:moveTo>
                    <a:lnTo>
                      <a:pt x="0" y="20"/>
                    </a:lnTo>
                    <a:lnTo>
                      <a:pt x="0" y="0"/>
                    </a:lnTo>
                    <a:lnTo>
                      <a:pt x="22" y="20"/>
                    </a:lnTo>
                    <a:close/>
                  </a:path>
                </a:pathLst>
              </a:custGeom>
              <a:solidFill>
                <a:srgbClr val="000000"/>
              </a:solidFill>
              <a:ln w="14288" cap="flat">
                <a:solidFill>
                  <a:srgbClr val="000000"/>
                </a:solidFill>
                <a:prstDash val="solid"/>
                <a:miter lim="800000"/>
                <a:headEnd/>
                <a:tailEnd/>
              </a:ln>
            </p:spPr>
            <p:txBody>
              <a:bodyPr/>
              <a:lstStyle/>
              <a:p>
                <a:endParaRPr lang="en-US"/>
              </a:p>
            </p:txBody>
          </p:sp>
          <p:sp>
            <p:nvSpPr>
              <p:cNvPr id="111" name="Freeform 98"/>
              <p:cNvSpPr>
                <a:spLocks/>
              </p:cNvSpPr>
              <p:nvPr/>
            </p:nvSpPr>
            <p:spPr bwMode="auto">
              <a:xfrm>
                <a:off x="3451225" y="2624138"/>
                <a:ext cx="34925" cy="33338"/>
              </a:xfrm>
              <a:custGeom>
                <a:avLst/>
                <a:gdLst>
                  <a:gd name="T0" fmla="*/ 2147483646 w 22"/>
                  <a:gd name="T1" fmla="*/ 2147483646 h 21"/>
                  <a:gd name="T2" fmla="*/ 0 w 22"/>
                  <a:gd name="T3" fmla="*/ 2147483646 h 21"/>
                  <a:gd name="T4" fmla="*/ 0 w 22"/>
                  <a:gd name="T5" fmla="*/ 0 h 21"/>
                  <a:gd name="T6" fmla="*/ 2147483646 w 22"/>
                  <a:gd name="T7" fmla="*/ 2147483646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1">
                    <a:moveTo>
                      <a:pt x="22" y="21"/>
                    </a:moveTo>
                    <a:lnTo>
                      <a:pt x="0" y="21"/>
                    </a:lnTo>
                    <a:lnTo>
                      <a:pt x="0" y="0"/>
                    </a:lnTo>
                    <a:lnTo>
                      <a:pt x="22" y="21"/>
                    </a:lnTo>
                    <a:close/>
                  </a:path>
                </a:pathLst>
              </a:custGeom>
              <a:solidFill>
                <a:srgbClr val="000000"/>
              </a:solidFill>
              <a:ln w="14288" cap="flat">
                <a:solidFill>
                  <a:srgbClr val="000000"/>
                </a:solidFill>
                <a:prstDash val="solid"/>
                <a:miter lim="800000"/>
                <a:headEnd/>
                <a:tailEnd/>
              </a:ln>
            </p:spPr>
            <p:txBody>
              <a:bodyPr/>
              <a:lstStyle/>
              <a:p>
                <a:endParaRPr lang="en-US"/>
              </a:p>
            </p:txBody>
          </p:sp>
          <p:sp>
            <p:nvSpPr>
              <p:cNvPr id="112" name="Freeform 99"/>
              <p:cNvSpPr>
                <a:spLocks/>
              </p:cNvSpPr>
              <p:nvPr/>
            </p:nvSpPr>
            <p:spPr bwMode="auto">
              <a:xfrm>
                <a:off x="3479800" y="2597150"/>
                <a:ext cx="34925" cy="31750"/>
              </a:xfrm>
              <a:custGeom>
                <a:avLst/>
                <a:gdLst>
                  <a:gd name="T0" fmla="*/ 2147483646 w 22"/>
                  <a:gd name="T1" fmla="*/ 2147483646 h 20"/>
                  <a:gd name="T2" fmla="*/ 0 w 22"/>
                  <a:gd name="T3" fmla="*/ 2147483646 h 20"/>
                  <a:gd name="T4" fmla="*/ 0 w 22"/>
                  <a:gd name="T5" fmla="*/ 0 h 20"/>
                  <a:gd name="T6" fmla="*/ 2147483646 w 22"/>
                  <a:gd name="T7" fmla="*/ 2147483646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0">
                    <a:moveTo>
                      <a:pt x="22" y="20"/>
                    </a:moveTo>
                    <a:lnTo>
                      <a:pt x="0" y="20"/>
                    </a:lnTo>
                    <a:lnTo>
                      <a:pt x="0" y="0"/>
                    </a:lnTo>
                    <a:lnTo>
                      <a:pt x="22" y="20"/>
                    </a:lnTo>
                    <a:close/>
                  </a:path>
                </a:pathLst>
              </a:custGeom>
              <a:solidFill>
                <a:srgbClr val="000000"/>
              </a:solidFill>
              <a:ln w="14288" cap="flat">
                <a:solidFill>
                  <a:srgbClr val="000000"/>
                </a:solidFill>
                <a:prstDash val="solid"/>
                <a:miter lim="800000"/>
                <a:headEnd/>
                <a:tailEnd/>
              </a:ln>
            </p:spPr>
            <p:txBody>
              <a:bodyPr/>
              <a:lstStyle/>
              <a:p>
                <a:endParaRPr lang="en-US"/>
              </a:p>
            </p:txBody>
          </p:sp>
          <p:sp>
            <p:nvSpPr>
              <p:cNvPr id="113" name="Rectangle 100"/>
              <p:cNvSpPr>
                <a:spLocks noChangeArrowheads="1"/>
              </p:cNvSpPr>
              <p:nvPr/>
            </p:nvSpPr>
            <p:spPr bwMode="auto">
              <a:xfrm>
                <a:off x="3366125" y="2889464"/>
                <a:ext cx="136660" cy="11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r>
                  <a:rPr lang="en-US" altLang="en-US" sz="1400" b="1" dirty="0" smtClean="0">
                    <a:solidFill>
                      <a:srgbClr val="000000"/>
                    </a:solidFill>
                    <a:latin typeface="Futura Md BT" charset="0"/>
                  </a:rPr>
                  <a:t>I-3</a:t>
                </a:r>
                <a:endParaRPr lang="en-US" altLang="en-US" sz="1400" dirty="0"/>
              </a:p>
            </p:txBody>
          </p:sp>
        </p:grpSp>
        <p:sp>
          <p:nvSpPr>
            <p:cNvPr id="98" name="Rectangle 12"/>
            <p:cNvSpPr>
              <a:spLocks noChangeArrowheads="1"/>
            </p:cNvSpPr>
            <p:nvPr/>
          </p:nvSpPr>
          <p:spPr bwMode="auto">
            <a:xfrm>
              <a:off x="1281164" y="4671612"/>
              <a:ext cx="1000915" cy="26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r>
                <a:rPr lang="en-US" altLang="en-US" sz="3200" b="1" dirty="0" smtClean="0">
                  <a:solidFill>
                    <a:srgbClr val="FFFFFF"/>
                  </a:solidFill>
                  <a:latin typeface="Tw Cen MT" panose="020B0602020104020603" pitchFamily="34" charset="0"/>
                  <a:ea typeface="Segoe UI Black" panose="020B0A02040204020203" pitchFamily="34" charset="0"/>
                  <a:cs typeface="Segoe UI Black" panose="020B0A02040204020203" pitchFamily="34" charset="0"/>
                </a:rPr>
                <a:t>Inclusive</a:t>
              </a:r>
              <a:endParaRPr lang="en-US" altLang="en-US" sz="3200" dirty="0">
                <a:latin typeface="Tw Cen MT" panose="020B0602020104020603" pitchFamily="34" charset="0"/>
                <a:ea typeface="Segoe UI Black" panose="020B0A02040204020203" pitchFamily="34" charset="0"/>
                <a:cs typeface="Segoe UI Black" panose="020B0A02040204020203" pitchFamily="34" charset="0"/>
              </a:endParaRPr>
            </a:p>
          </p:txBody>
        </p:sp>
        <p:sp>
          <p:nvSpPr>
            <p:cNvPr id="99" name="TextBox 98"/>
            <p:cNvSpPr txBox="1"/>
            <p:nvPr/>
          </p:nvSpPr>
          <p:spPr>
            <a:xfrm>
              <a:off x="2397747" y="4674356"/>
              <a:ext cx="5226167" cy="274251"/>
            </a:xfrm>
            <a:prstGeom prst="rect">
              <a:avLst/>
            </a:prstGeom>
            <a:noFill/>
          </p:spPr>
          <p:txBody>
            <a:bodyPr wrap="square" rtlCol="0">
              <a:spAutoFit/>
            </a:bodyPr>
            <a:lstStyle/>
            <a:p>
              <a:r>
                <a:rPr lang="fr-CA" sz="2800" b="1" dirty="0">
                  <a:latin typeface="Tw Cen MT" panose="020B0602020104020603" pitchFamily="34" charset="0"/>
                </a:rPr>
                <a:t>Pour développer des idées et prendre des </a:t>
              </a:r>
              <a:r>
                <a:rPr lang="fr-CA" sz="2800" b="1" dirty="0" smtClean="0">
                  <a:latin typeface="Tw Cen MT" panose="020B0602020104020603" pitchFamily="34" charset="0"/>
                </a:rPr>
                <a:t>décisions</a:t>
              </a:r>
              <a:endParaRPr lang="fr-CA" sz="2800" dirty="0">
                <a:latin typeface="Tw Cen MT" panose="020B0602020104020603" pitchFamily="34" charset="0"/>
              </a:endParaRPr>
            </a:p>
          </p:txBody>
        </p:sp>
        <p:sp>
          <p:nvSpPr>
            <p:cNvPr id="101" name="Rectangle 100"/>
            <p:cNvSpPr/>
            <p:nvPr/>
          </p:nvSpPr>
          <p:spPr>
            <a:xfrm>
              <a:off x="1608548" y="5288545"/>
              <a:ext cx="5848325" cy="142503"/>
            </a:xfrm>
            <a:prstGeom prst="rect">
              <a:avLst/>
            </a:prstGeom>
          </p:spPr>
          <p:txBody>
            <a:bodyPr wrap="square">
              <a:spAutoFit/>
            </a:bodyPr>
            <a:lstStyle/>
            <a:p>
              <a:pPr>
                <a:lnSpc>
                  <a:spcPts val="1400"/>
                </a:lnSpc>
              </a:pPr>
              <a:r>
                <a:rPr lang="fr-CA" sz="2000" dirty="0"/>
                <a:t>Élargir les partenariats et éliminer les obstacles à la </a:t>
              </a:r>
              <a:r>
                <a:rPr lang="fr-CA" sz="2000" dirty="0" smtClean="0"/>
                <a:t>collaboration</a:t>
              </a:r>
              <a:r>
                <a:rPr lang="en-US" sz="2000" dirty="0">
                  <a:latin typeface="+mj-lt"/>
                </a:rPr>
                <a:t>.</a:t>
              </a:r>
              <a:endParaRPr lang="fr-CA" sz="2000" dirty="0"/>
            </a:p>
          </p:txBody>
        </p:sp>
        <p:sp>
          <p:nvSpPr>
            <p:cNvPr id="102" name="TextBox 101"/>
            <p:cNvSpPr txBox="1"/>
            <p:nvPr/>
          </p:nvSpPr>
          <p:spPr>
            <a:xfrm>
              <a:off x="1709788" y="5948193"/>
              <a:ext cx="4806635" cy="236609"/>
            </a:xfrm>
            <a:prstGeom prst="rect">
              <a:avLst/>
            </a:prstGeom>
            <a:noFill/>
          </p:spPr>
          <p:txBody>
            <a:bodyPr wrap="square" rtlCol="0">
              <a:spAutoFit/>
            </a:bodyPr>
            <a:lstStyle/>
            <a:p>
              <a:pPr>
                <a:lnSpc>
                  <a:spcPts val="1400"/>
                </a:lnSpc>
              </a:pPr>
              <a:r>
                <a:rPr lang="fr-CA" sz="2000" dirty="0"/>
                <a:t>Créer conjointement en apportant différents points de vue dans les </a:t>
              </a:r>
              <a:r>
                <a:rPr lang="fr-CA" sz="2000" dirty="0" smtClean="0"/>
                <a:t>discussions</a:t>
              </a:r>
              <a:r>
                <a:rPr lang="en-US" sz="2000" dirty="0">
                  <a:latin typeface="+mj-lt"/>
                </a:rPr>
                <a:t>.</a:t>
              </a:r>
              <a:endParaRPr lang="fr-CA" sz="2000" dirty="0"/>
            </a:p>
          </p:txBody>
        </p:sp>
        <p:cxnSp>
          <p:nvCxnSpPr>
            <p:cNvPr id="103" name="Straight Connector 102"/>
            <p:cNvCxnSpPr/>
            <p:nvPr/>
          </p:nvCxnSpPr>
          <p:spPr>
            <a:xfrm>
              <a:off x="1143862" y="5987217"/>
              <a:ext cx="7103910" cy="0"/>
            </a:xfrm>
            <a:prstGeom prst="line">
              <a:avLst/>
            </a:prstGeom>
            <a:ln>
              <a:noFill/>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9284899" y="5748444"/>
            <a:ext cx="1794122" cy="882518"/>
            <a:chOff x="1878013" y="3833813"/>
            <a:chExt cx="4014787" cy="1974850"/>
          </a:xfrm>
        </p:grpSpPr>
        <p:sp>
          <p:nvSpPr>
            <p:cNvPr id="125" name="Freeform 5"/>
            <p:cNvSpPr>
              <a:spLocks/>
            </p:cNvSpPr>
            <p:nvPr/>
          </p:nvSpPr>
          <p:spPr bwMode="auto">
            <a:xfrm>
              <a:off x="1878013" y="5384800"/>
              <a:ext cx="965200" cy="423863"/>
            </a:xfrm>
            <a:custGeom>
              <a:avLst/>
              <a:gdLst>
                <a:gd name="T0" fmla="*/ 608 w 608"/>
                <a:gd name="T1" fmla="*/ 0 h 267"/>
                <a:gd name="T2" fmla="*/ 574 w 608"/>
                <a:gd name="T3" fmla="*/ 267 h 267"/>
                <a:gd name="T4" fmla="*/ 0 w 608"/>
                <a:gd name="T5" fmla="*/ 267 h 267"/>
                <a:gd name="T6" fmla="*/ 38 w 608"/>
                <a:gd name="T7" fmla="*/ 0 h 267"/>
                <a:gd name="T8" fmla="*/ 608 w 608"/>
                <a:gd name="T9" fmla="*/ 0 h 267"/>
              </a:gdLst>
              <a:ahLst/>
              <a:cxnLst>
                <a:cxn ang="0">
                  <a:pos x="T0" y="T1"/>
                </a:cxn>
                <a:cxn ang="0">
                  <a:pos x="T2" y="T3"/>
                </a:cxn>
                <a:cxn ang="0">
                  <a:pos x="T4" y="T5"/>
                </a:cxn>
                <a:cxn ang="0">
                  <a:pos x="T6" y="T7"/>
                </a:cxn>
                <a:cxn ang="0">
                  <a:pos x="T8" y="T9"/>
                </a:cxn>
              </a:cxnLst>
              <a:rect l="0" t="0" r="r" b="b"/>
              <a:pathLst>
                <a:path w="608" h="267">
                  <a:moveTo>
                    <a:pt x="608" y="0"/>
                  </a:moveTo>
                  <a:lnTo>
                    <a:pt x="574" y="267"/>
                  </a:lnTo>
                  <a:lnTo>
                    <a:pt x="0" y="267"/>
                  </a:lnTo>
                  <a:lnTo>
                    <a:pt x="38" y="0"/>
                  </a:lnTo>
                  <a:lnTo>
                    <a:pt x="608" y="0"/>
                  </a:lnTo>
                  <a:close/>
                </a:path>
              </a:pathLst>
            </a:custGeom>
            <a:solidFill>
              <a:srgbClr val="E22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6"/>
            <p:cNvSpPr>
              <a:spLocks noEditPoints="1"/>
            </p:cNvSpPr>
            <p:nvPr/>
          </p:nvSpPr>
          <p:spPr bwMode="auto">
            <a:xfrm>
              <a:off x="1998663" y="5499100"/>
              <a:ext cx="174625" cy="184150"/>
            </a:xfrm>
            <a:custGeom>
              <a:avLst/>
              <a:gdLst>
                <a:gd name="T0" fmla="*/ 62 w 110"/>
                <a:gd name="T1" fmla="*/ 0 h 116"/>
                <a:gd name="T2" fmla="*/ 82 w 110"/>
                <a:gd name="T3" fmla="*/ 0 h 116"/>
                <a:gd name="T4" fmla="*/ 110 w 110"/>
                <a:gd name="T5" fmla="*/ 116 h 116"/>
                <a:gd name="T6" fmla="*/ 89 w 110"/>
                <a:gd name="T7" fmla="*/ 116 h 116"/>
                <a:gd name="T8" fmla="*/ 82 w 110"/>
                <a:gd name="T9" fmla="*/ 92 h 116"/>
                <a:gd name="T10" fmla="*/ 38 w 110"/>
                <a:gd name="T11" fmla="*/ 92 h 116"/>
                <a:gd name="T12" fmla="*/ 24 w 110"/>
                <a:gd name="T13" fmla="*/ 116 h 116"/>
                <a:gd name="T14" fmla="*/ 0 w 110"/>
                <a:gd name="T15" fmla="*/ 116 h 116"/>
                <a:gd name="T16" fmla="*/ 62 w 110"/>
                <a:gd name="T17" fmla="*/ 0 h 116"/>
                <a:gd name="T18" fmla="*/ 79 w 110"/>
                <a:gd name="T19" fmla="*/ 72 h 116"/>
                <a:gd name="T20" fmla="*/ 69 w 110"/>
                <a:gd name="T21" fmla="*/ 34 h 116"/>
                <a:gd name="T22" fmla="*/ 48 w 110"/>
                <a:gd name="T23" fmla="*/ 72 h 116"/>
                <a:gd name="T24" fmla="*/ 79 w 110"/>
                <a:gd name="T25"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16">
                  <a:moveTo>
                    <a:pt x="62" y="0"/>
                  </a:moveTo>
                  <a:lnTo>
                    <a:pt x="82" y="0"/>
                  </a:lnTo>
                  <a:lnTo>
                    <a:pt x="110" y="116"/>
                  </a:lnTo>
                  <a:lnTo>
                    <a:pt x="89" y="116"/>
                  </a:lnTo>
                  <a:lnTo>
                    <a:pt x="82" y="92"/>
                  </a:lnTo>
                  <a:lnTo>
                    <a:pt x="38" y="92"/>
                  </a:lnTo>
                  <a:lnTo>
                    <a:pt x="24" y="116"/>
                  </a:lnTo>
                  <a:lnTo>
                    <a:pt x="0" y="116"/>
                  </a:lnTo>
                  <a:lnTo>
                    <a:pt x="62" y="0"/>
                  </a:lnTo>
                  <a:close/>
                  <a:moveTo>
                    <a:pt x="79" y="72"/>
                  </a:moveTo>
                  <a:lnTo>
                    <a:pt x="69" y="34"/>
                  </a:lnTo>
                  <a:lnTo>
                    <a:pt x="48" y="72"/>
                  </a:lnTo>
                  <a:lnTo>
                    <a:pt x="79"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7"/>
            <p:cNvSpPr>
              <a:spLocks noEditPoints="1"/>
            </p:cNvSpPr>
            <p:nvPr/>
          </p:nvSpPr>
          <p:spPr bwMode="auto">
            <a:xfrm>
              <a:off x="2195513" y="5541963"/>
              <a:ext cx="152400" cy="195263"/>
            </a:xfrm>
            <a:custGeom>
              <a:avLst/>
              <a:gdLst>
                <a:gd name="T0" fmla="*/ 22 w 28"/>
                <a:gd name="T1" fmla="*/ 1 h 36"/>
                <a:gd name="T2" fmla="*/ 28 w 28"/>
                <a:gd name="T3" fmla="*/ 1 h 36"/>
                <a:gd name="T4" fmla="*/ 26 w 28"/>
                <a:gd name="T5" fmla="*/ 21 h 36"/>
                <a:gd name="T6" fmla="*/ 24 w 28"/>
                <a:gd name="T7" fmla="*/ 29 h 36"/>
                <a:gd name="T8" fmla="*/ 19 w 28"/>
                <a:gd name="T9" fmla="*/ 34 h 36"/>
                <a:gd name="T10" fmla="*/ 11 w 28"/>
                <a:gd name="T11" fmla="*/ 36 h 36"/>
                <a:gd name="T12" fmla="*/ 4 w 28"/>
                <a:gd name="T13" fmla="*/ 34 h 36"/>
                <a:gd name="T14" fmla="*/ 0 w 28"/>
                <a:gd name="T15" fmla="*/ 30 h 36"/>
                <a:gd name="T16" fmla="*/ 5 w 28"/>
                <a:gd name="T17" fmla="*/ 28 h 36"/>
                <a:gd name="T18" fmla="*/ 11 w 28"/>
                <a:gd name="T19" fmla="*/ 30 h 36"/>
                <a:gd name="T20" fmla="*/ 15 w 28"/>
                <a:gd name="T21" fmla="*/ 29 h 36"/>
                <a:gd name="T22" fmla="*/ 18 w 28"/>
                <a:gd name="T23" fmla="*/ 27 h 36"/>
                <a:gd name="T24" fmla="*/ 19 w 28"/>
                <a:gd name="T25" fmla="*/ 23 h 36"/>
                <a:gd name="T26" fmla="*/ 11 w 28"/>
                <a:gd name="T27" fmla="*/ 26 h 36"/>
                <a:gd name="T28" fmla="*/ 6 w 28"/>
                <a:gd name="T29" fmla="*/ 25 h 36"/>
                <a:gd name="T30" fmla="*/ 2 w 28"/>
                <a:gd name="T31" fmla="*/ 20 h 36"/>
                <a:gd name="T32" fmla="*/ 0 w 28"/>
                <a:gd name="T33" fmla="*/ 14 h 36"/>
                <a:gd name="T34" fmla="*/ 2 w 28"/>
                <a:gd name="T35" fmla="*/ 7 h 36"/>
                <a:gd name="T36" fmla="*/ 7 w 28"/>
                <a:gd name="T37" fmla="*/ 2 h 36"/>
                <a:gd name="T38" fmla="*/ 14 w 28"/>
                <a:gd name="T39" fmla="*/ 0 h 36"/>
                <a:gd name="T40" fmla="*/ 18 w 28"/>
                <a:gd name="T41" fmla="*/ 1 h 36"/>
                <a:gd name="T42" fmla="*/ 22 w 28"/>
                <a:gd name="T43" fmla="*/ 4 h 36"/>
                <a:gd name="T44" fmla="*/ 22 w 28"/>
                <a:gd name="T45" fmla="*/ 1 h 36"/>
                <a:gd name="T46" fmla="*/ 15 w 28"/>
                <a:gd name="T47" fmla="*/ 6 h 36"/>
                <a:gd name="T48" fmla="*/ 9 w 28"/>
                <a:gd name="T49" fmla="*/ 8 h 36"/>
                <a:gd name="T50" fmla="*/ 6 w 28"/>
                <a:gd name="T51" fmla="*/ 14 h 36"/>
                <a:gd name="T52" fmla="*/ 8 w 28"/>
                <a:gd name="T53" fmla="*/ 19 h 36"/>
                <a:gd name="T54" fmla="*/ 13 w 28"/>
                <a:gd name="T55" fmla="*/ 20 h 36"/>
                <a:gd name="T56" fmla="*/ 17 w 28"/>
                <a:gd name="T57" fmla="*/ 19 h 36"/>
                <a:gd name="T58" fmla="*/ 20 w 28"/>
                <a:gd name="T59" fmla="*/ 16 h 36"/>
                <a:gd name="T60" fmla="*/ 21 w 28"/>
                <a:gd name="T61" fmla="*/ 12 h 36"/>
                <a:gd name="T62" fmla="*/ 19 w 28"/>
                <a:gd name="T63" fmla="*/ 8 h 36"/>
                <a:gd name="T64" fmla="*/ 15 w 28"/>
                <a:gd name="T65"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6">
                  <a:moveTo>
                    <a:pt x="22" y="1"/>
                  </a:moveTo>
                  <a:cubicBezTo>
                    <a:pt x="28" y="1"/>
                    <a:pt x="28" y="1"/>
                    <a:pt x="28" y="1"/>
                  </a:cubicBezTo>
                  <a:cubicBezTo>
                    <a:pt x="26" y="21"/>
                    <a:pt x="26" y="21"/>
                    <a:pt x="26" y="21"/>
                  </a:cubicBezTo>
                  <a:cubicBezTo>
                    <a:pt x="25" y="25"/>
                    <a:pt x="24" y="28"/>
                    <a:pt x="24" y="29"/>
                  </a:cubicBezTo>
                  <a:cubicBezTo>
                    <a:pt x="23" y="31"/>
                    <a:pt x="21" y="33"/>
                    <a:pt x="19" y="34"/>
                  </a:cubicBezTo>
                  <a:cubicBezTo>
                    <a:pt x="17" y="35"/>
                    <a:pt x="14" y="36"/>
                    <a:pt x="11" y="36"/>
                  </a:cubicBezTo>
                  <a:cubicBezTo>
                    <a:pt x="8" y="36"/>
                    <a:pt x="6" y="35"/>
                    <a:pt x="4" y="34"/>
                  </a:cubicBezTo>
                  <a:cubicBezTo>
                    <a:pt x="2" y="33"/>
                    <a:pt x="1" y="32"/>
                    <a:pt x="0" y="30"/>
                  </a:cubicBezTo>
                  <a:cubicBezTo>
                    <a:pt x="5" y="28"/>
                    <a:pt x="5" y="28"/>
                    <a:pt x="5" y="28"/>
                  </a:cubicBezTo>
                  <a:cubicBezTo>
                    <a:pt x="7" y="29"/>
                    <a:pt x="9" y="30"/>
                    <a:pt x="11" y="30"/>
                  </a:cubicBezTo>
                  <a:cubicBezTo>
                    <a:pt x="13" y="30"/>
                    <a:pt x="14" y="30"/>
                    <a:pt x="15" y="29"/>
                  </a:cubicBezTo>
                  <a:cubicBezTo>
                    <a:pt x="16" y="29"/>
                    <a:pt x="17" y="28"/>
                    <a:pt x="18" y="27"/>
                  </a:cubicBezTo>
                  <a:cubicBezTo>
                    <a:pt x="19" y="26"/>
                    <a:pt x="19" y="25"/>
                    <a:pt x="19" y="23"/>
                  </a:cubicBezTo>
                  <a:cubicBezTo>
                    <a:pt x="17" y="25"/>
                    <a:pt x="14" y="26"/>
                    <a:pt x="11" y="26"/>
                  </a:cubicBezTo>
                  <a:cubicBezTo>
                    <a:pt x="9" y="26"/>
                    <a:pt x="8" y="25"/>
                    <a:pt x="6" y="25"/>
                  </a:cubicBezTo>
                  <a:cubicBezTo>
                    <a:pt x="4" y="24"/>
                    <a:pt x="3" y="22"/>
                    <a:pt x="2" y="20"/>
                  </a:cubicBezTo>
                  <a:cubicBezTo>
                    <a:pt x="1" y="18"/>
                    <a:pt x="0" y="16"/>
                    <a:pt x="0" y="14"/>
                  </a:cubicBezTo>
                  <a:cubicBezTo>
                    <a:pt x="0" y="12"/>
                    <a:pt x="1" y="9"/>
                    <a:pt x="2" y="7"/>
                  </a:cubicBezTo>
                  <a:cubicBezTo>
                    <a:pt x="4" y="5"/>
                    <a:pt x="5" y="3"/>
                    <a:pt x="7" y="2"/>
                  </a:cubicBezTo>
                  <a:cubicBezTo>
                    <a:pt x="10" y="1"/>
                    <a:pt x="12" y="0"/>
                    <a:pt x="14" y="0"/>
                  </a:cubicBezTo>
                  <a:cubicBezTo>
                    <a:pt x="16" y="0"/>
                    <a:pt x="17" y="0"/>
                    <a:pt x="18" y="1"/>
                  </a:cubicBezTo>
                  <a:cubicBezTo>
                    <a:pt x="20" y="2"/>
                    <a:pt x="21" y="3"/>
                    <a:pt x="22" y="4"/>
                  </a:cubicBezTo>
                  <a:lnTo>
                    <a:pt x="22" y="1"/>
                  </a:lnTo>
                  <a:close/>
                  <a:moveTo>
                    <a:pt x="15" y="6"/>
                  </a:moveTo>
                  <a:cubicBezTo>
                    <a:pt x="12" y="6"/>
                    <a:pt x="10" y="7"/>
                    <a:pt x="9" y="8"/>
                  </a:cubicBezTo>
                  <a:cubicBezTo>
                    <a:pt x="7" y="10"/>
                    <a:pt x="6" y="12"/>
                    <a:pt x="6" y="14"/>
                  </a:cubicBezTo>
                  <a:cubicBezTo>
                    <a:pt x="6" y="16"/>
                    <a:pt x="7" y="18"/>
                    <a:pt x="8" y="19"/>
                  </a:cubicBezTo>
                  <a:cubicBezTo>
                    <a:pt x="9" y="20"/>
                    <a:pt x="11" y="20"/>
                    <a:pt x="13" y="20"/>
                  </a:cubicBezTo>
                  <a:cubicBezTo>
                    <a:pt x="14" y="20"/>
                    <a:pt x="16" y="20"/>
                    <a:pt x="17" y="19"/>
                  </a:cubicBezTo>
                  <a:cubicBezTo>
                    <a:pt x="18" y="19"/>
                    <a:pt x="19" y="18"/>
                    <a:pt x="20" y="16"/>
                  </a:cubicBezTo>
                  <a:cubicBezTo>
                    <a:pt x="21" y="15"/>
                    <a:pt x="21" y="14"/>
                    <a:pt x="21" y="12"/>
                  </a:cubicBezTo>
                  <a:cubicBezTo>
                    <a:pt x="21" y="10"/>
                    <a:pt x="21" y="9"/>
                    <a:pt x="19" y="8"/>
                  </a:cubicBezTo>
                  <a:cubicBezTo>
                    <a:pt x="18" y="7"/>
                    <a:pt x="17" y="6"/>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8"/>
            <p:cNvSpPr>
              <a:spLocks noEditPoints="1"/>
            </p:cNvSpPr>
            <p:nvPr/>
          </p:nvSpPr>
          <p:spPr bwMode="auto">
            <a:xfrm>
              <a:off x="2359025" y="5492750"/>
              <a:ext cx="60325" cy="190500"/>
            </a:xfrm>
            <a:custGeom>
              <a:avLst/>
              <a:gdLst>
                <a:gd name="T0" fmla="*/ 3 w 11"/>
                <a:gd name="T1" fmla="*/ 10 h 35"/>
                <a:gd name="T2" fmla="*/ 10 w 11"/>
                <a:gd name="T3" fmla="*/ 10 h 35"/>
                <a:gd name="T4" fmla="*/ 6 w 11"/>
                <a:gd name="T5" fmla="*/ 35 h 35"/>
                <a:gd name="T6" fmla="*/ 0 w 11"/>
                <a:gd name="T7" fmla="*/ 35 h 35"/>
                <a:gd name="T8" fmla="*/ 3 w 11"/>
                <a:gd name="T9" fmla="*/ 10 h 35"/>
                <a:gd name="T10" fmla="*/ 8 w 11"/>
                <a:gd name="T11" fmla="*/ 0 h 35"/>
                <a:gd name="T12" fmla="*/ 10 w 11"/>
                <a:gd name="T13" fmla="*/ 1 h 35"/>
                <a:gd name="T14" fmla="*/ 11 w 11"/>
                <a:gd name="T15" fmla="*/ 3 h 35"/>
                <a:gd name="T16" fmla="*/ 10 w 11"/>
                <a:gd name="T17" fmla="*/ 6 h 35"/>
                <a:gd name="T18" fmla="*/ 8 w 11"/>
                <a:gd name="T19" fmla="*/ 7 h 35"/>
                <a:gd name="T20" fmla="*/ 5 w 11"/>
                <a:gd name="T21" fmla="*/ 6 h 35"/>
                <a:gd name="T22" fmla="*/ 4 w 11"/>
                <a:gd name="T23" fmla="*/ 3 h 35"/>
                <a:gd name="T24" fmla="*/ 5 w 11"/>
                <a:gd name="T25" fmla="*/ 1 h 35"/>
                <a:gd name="T26" fmla="*/ 8 w 11"/>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35">
                  <a:moveTo>
                    <a:pt x="3" y="10"/>
                  </a:moveTo>
                  <a:cubicBezTo>
                    <a:pt x="10" y="10"/>
                    <a:pt x="10" y="10"/>
                    <a:pt x="10" y="10"/>
                  </a:cubicBezTo>
                  <a:cubicBezTo>
                    <a:pt x="6" y="35"/>
                    <a:pt x="6" y="35"/>
                    <a:pt x="6" y="35"/>
                  </a:cubicBezTo>
                  <a:cubicBezTo>
                    <a:pt x="0" y="35"/>
                    <a:pt x="0" y="35"/>
                    <a:pt x="0" y="35"/>
                  </a:cubicBezTo>
                  <a:lnTo>
                    <a:pt x="3" y="10"/>
                  </a:lnTo>
                  <a:close/>
                  <a:moveTo>
                    <a:pt x="8" y="0"/>
                  </a:moveTo>
                  <a:cubicBezTo>
                    <a:pt x="9" y="0"/>
                    <a:pt x="10" y="0"/>
                    <a:pt x="10" y="1"/>
                  </a:cubicBezTo>
                  <a:cubicBezTo>
                    <a:pt x="11" y="1"/>
                    <a:pt x="11" y="2"/>
                    <a:pt x="11" y="3"/>
                  </a:cubicBezTo>
                  <a:cubicBezTo>
                    <a:pt x="11" y="4"/>
                    <a:pt x="11" y="5"/>
                    <a:pt x="10" y="6"/>
                  </a:cubicBezTo>
                  <a:cubicBezTo>
                    <a:pt x="10" y="7"/>
                    <a:pt x="9" y="7"/>
                    <a:pt x="8" y="7"/>
                  </a:cubicBezTo>
                  <a:cubicBezTo>
                    <a:pt x="7" y="7"/>
                    <a:pt x="6" y="7"/>
                    <a:pt x="5" y="6"/>
                  </a:cubicBezTo>
                  <a:cubicBezTo>
                    <a:pt x="4" y="5"/>
                    <a:pt x="4" y="4"/>
                    <a:pt x="4" y="3"/>
                  </a:cubicBezTo>
                  <a:cubicBezTo>
                    <a:pt x="4" y="2"/>
                    <a:pt x="4" y="1"/>
                    <a:pt x="5" y="1"/>
                  </a:cubicBezTo>
                  <a:cubicBezTo>
                    <a:pt x="6" y="0"/>
                    <a:pt x="7"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
            <p:cNvSpPr>
              <a:spLocks/>
            </p:cNvSpPr>
            <p:nvPr/>
          </p:nvSpPr>
          <p:spPr bwMode="auto">
            <a:xfrm>
              <a:off x="2419350" y="5492750"/>
              <a:ext cx="58737" cy="190500"/>
            </a:xfrm>
            <a:custGeom>
              <a:avLst/>
              <a:gdLst>
                <a:gd name="T0" fmla="*/ 17 w 37"/>
                <a:gd name="T1" fmla="*/ 0 h 120"/>
                <a:gd name="T2" fmla="*/ 37 w 37"/>
                <a:gd name="T3" fmla="*/ 0 h 120"/>
                <a:gd name="T4" fmla="*/ 20 w 37"/>
                <a:gd name="T5" fmla="*/ 120 h 120"/>
                <a:gd name="T6" fmla="*/ 0 w 37"/>
                <a:gd name="T7" fmla="*/ 120 h 120"/>
                <a:gd name="T8" fmla="*/ 17 w 37"/>
                <a:gd name="T9" fmla="*/ 0 h 120"/>
              </a:gdLst>
              <a:ahLst/>
              <a:cxnLst>
                <a:cxn ang="0">
                  <a:pos x="T0" y="T1"/>
                </a:cxn>
                <a:cxn ang="0">
                  <a:pos x="T2" y="T3"/>
                </a:cxn>
                <a:cxn ang="0">
                  <a:pos x="T4" y="T5"/>
                </a:cxn>
                <a:cxn ang="0">
                  <a:pos x="T6" y="T7"/>
                </a:cxn>
                <a:cxn ang="0">
                  <a:pos x="T8" y="T9"/>
                </a:cxn>
              </a:cxnLst>
              <a:rect l="0" t="0" r="r" b="b"/>
              <a:pathLst>
                <a:path w="37" h="120">
                  <a:moveTo>
                    <a:pt x="17" y="0"/>
                  </a:moveTo>
                  <a:lnTo>
                    <a:pt x="37" y="0"/>
                  </a:lnTo>
                  <a:lnTo>
                    <a:pt x="20" y="120"/>
                  </a:lnTo>
                  <a:lnTo>
                    <a:pt x="0" y="12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0"/>
            <p:cNvSpPr>
              <a:spLocks noEditPoints="1"/>
            </p:cNvSpPr>
            <p:nvPr/>
          </p:nvSpPr>
          <p:spPr bwMode="auto">
            <a:xfrm>
              <a:off x="2484438" y="5541963"/>
              <a:ext cx="141287" cy="147638"/>
            </a:xfrm>
            <a:custGeom>
              <a:avLst/>
              <a:gdLst>
                <a:gd name="T0" fmla="*/ 18 w 26"/>
                <a:gd name="T1" fmla="*/ 19 h 27"/>
                <a:gd name="T2" fmla="*/ 24 w 26"/>
                <a:gd name="T3" fmla="*/ 21 h 27"/>
                <a:gd name="T4" fmla="*/ 19 w 26"/>
                <a:gd name="T5" fmla="*/ 25 h 27"/>
                <a:gd name="T6" fmla="*/ 12 w 26"/>
                <a:gd name="T7" fmla="*/ 27 h 27"/>
                <a:gd name="T8" fmla="*/ 3 w 26"/>
                <a:gd name="T9" fmla="*/ 23 h 27"/>
                <a:gd name="T10" fmla="*/ 0 w 26"/>
                <a:gd name="T11" fmla="*/ 15 h 27"/>
                <a:gd name="T12" fmla="*/ 4 w 26"/>
                <a:gd name="T13" fmla="*/ 4 h 27"/>
                <a:gd name="T14" fmla="*/ 14 w 26"/>
                <a:gd name="T15" fmla="*/ 0 h 27"/>
                <a:gd name="T16" fmla="*/ 20 w 26"/>
                <a:gd name="T17" fmla="*/ 2 h 27"/>
                <a:gd name="T18" fmla="*/ 25 w 26"/>
                <a:gd name="T19" fmla="*/ 6 h 27"/>
                <a:gd name="T20" fmla="*/ 26 w 26"/>
                <a:gd name="T21" fmla="*/ 13 h 27"/>
                <a:gd name="T22" fmla="*/ 26 w 26"/>
                <a:gd name="T23" fmla="*/ 15 h 27"/>
                <a:gd name="T24" fmla="*/ 6 w 26"/>
                <a:gd name="T25" fmla="*/ 15 h 27"/>
                <a:gd name="T26" fmla="*/ 8 w 26"/>
                <a:gd name="T27" fmla="*/ 19 h 27"/>
                <a:gd name="T28" fmla="*/ 12 w 26"/>
                <a:gd name="T29" fmla="*/ 21 h 27"/>
                <a:gd name="T30" fmla="*/ 18 w 26"/>
                <a:gd name="T31" fmla="*/ 19 h 27"/>
                <a:gd name="T32" fmla="*/ 20 w 26"/>
                <a:gd name="T33" fmla="*/ 11 h 27"/>
                <a:gd name="T34" fmla="*/ 18 w 26"/>
                <a:gd name="T35" fmla="*/ 7 h 27"/>
                <a:gd name="T36" fmla="*/ 14 w 26"/>
                <a:gd name="T37" fmla="*/ 6 h 27"/>
                <a:gd name="T38" fmla="*/ 10 w 26"/>
                <a:gd name="T39" fmla="*/ 7 h 27"/>
                <a:gd name="T40" fmla="*/ 7 w 26"/>
                <a:gd name="T41" fmla="*/ 11 h 27"/>
                <a:gd name="T42" fmla="*/ 20 w 26"/>
                <a:gd name="T4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8" y="19"/>
                  </a:moveTo>
                  <a:cubicBezTo>
                    <a:pt x="24" y="21"/>
                    <a:pt x="24" y="21"/>
                    <a:pt x="24" y="21"/>
                  </a:cubicBezTo>
                  <a:cubicBezTo>
                    <a:pt x="23" y="23"/>
                    <a:pt x="21" y="24"/>
                    <a:pt x="19" y="25"/>
                  </a:cubicBezTo>
                  <a:cubicBezTo>
                    <a:pt x="17" y="26"/>
                    <a:pt x="15" y="27"/>
                    <a:pt x="12" y="27"/>
                  </a:cubicBezTo>
                  <a:cubicBezTo>
                    <a:pt x="8" y="27"/>
                    <a:pt x="5" y="26"/>
                    <a:pt x="3" y="23"/>
                  </a:cubicBezTo>
                  <a:cubicBezTo>
                    <a:pt x="1" y="21"/>
                    <a:pt x="0" y="18"/>
                    <a:pt x="0" y="15"/>
                  </a:cubicBezTo>
                  <a:cubicBezTo>
                    <a:pt x="0" y="11"/>
                    <a:pt x="1" y="7"/>
                    <a:pt x="4" y="4"/>
                  </a:cubicBezTo>
                  <a:cubicBezTo>
                    <a:pt x="7" y="2"/>
                    <a:pt x="10" y="0"/>
                    <a:pt x="14" y="0"/>
                  </a:cubicBezTo>
                  <a:cubicBezTo>
                    <a:pt x="16" y="0"/>
                    <a:pt x="18" y="1"/>
                    <a:pt x="20" y="2"/>
                  </a:cubicBezTo>
                  <a:cubicBezTo>
                    <a:pt x="22" y="3"/>
                    <a:pt x="24" y="4"/>
                    <a:pt x="25" y="6"/>
                  </a:cubicBezTo>
                  <a:cubicBezTo>
                    <a:pt x="26" y="8"/>
                    <a:pt x="26" y="10"/>
                    <a:pt x="26" y="13"/>
                  </a:cubicBezTo>
                  <a:cubicBezTo>
                    <a:pt x="26" y="13"/>
                    <a:pt x="26" y="14"/>
                    <a:pt x="26" y="15"/>
                  </a:cubicBezTo>
                  <a:cubicBezTo>
                    <a:pt x="6" y="15"/>
                    <a:pt x="6" y="15"/>
                    <a:pt x="6" y="15"/>
                  </a:cubicBezTo>
                  <a:cubicBezTo>
                    <a:pt x="6" y="17"/>
                    <a:pt x="7" y="18"/>
                    <a:pt x="8" y="19"/>
                  </a:cubicBezTo>
                  <a:cubicBezTo>
                    <a:pt x="9" y="20"/>
                    <a:pt x="10" y="21"/>
                    <a:pt x="12" y="21"/>
                  </a:cubicBezTo>
                  <a:cubicBezTo>
                    <a:pt x="14" y="21"/>
                    <a:pt x="17" y="20"/>
                    <a:pt x="18" y="19"/>
                  </a:cubicBezTo>
                  <a:close/>
                  <a:moveTo>
                    <a:pt x="20" y="11"/>
                  </a:moveTo>
                  <a:cubicBezTo>
                    <a:pt x="19" y="9"/>
                    <a:pt x="19" y="8"/>
                    <a:pt x="18" y="7"/>
                  </a:cubicBezTo>
                  <a:cubicBezTo>
                    <a:pt x="17" y="6"/>
                    <a:pt x="15" y="6"/>
                    <a:pt x="14" y="6"/>
                  </a:cubicBezTo>
                  <a:cubicBezTo>
                    <a:pt x="12" y="6"/>
                    <a:pt x="11" y="6"/>
                    <a:pt x="10" y="7"/>
                  </a:cubicBezTo>
                  <a:cubicBezTo>
                    <a:pt x="8" y="8"/>
                    <a:pt x="7" y="9"/>
                    <a:pt x="7" y="11"/>
                  </a:cubicBezTo>
                  <a:lnTo>
                    <a:pt x="2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1"/>
            <p:cNvSpPr>
              <a:spLocks/>
            </p:cNvSpPr>
            <p:nvPr/>
          </p:nvSpPr>
          <p:spPr bwMode="auto">
            <a:xfrm>
              <a:off x="2641600" y="5645150"/>
              <a:ext cx="44450" cy="44450"/>
            </a:xfrm>
            <a:custGeom>
              <a:avLst/>
              <a:gdLst>
                <a:gd name="T0" fmla="*/ 4 w 8"/>
                <a:gd name="T1" fmla="*/ 0 h 8"/>
                <a:gd name="T2" fmla="*/ 7 w 8"/>
                <a:gd name="T3" fmla="*/ 1 h 8"/>
                <a:gd name="T4" fmla="*/ 8 w 8"/>
                <a:gd name="T5" fmla="*/ 4 h 8"/>
                <a:gd name="T6" fmla="*/ 7 w 8"/>
                <a:gd name="T7" fmla="*/ 6 h 8"/>
                <a:gd name="T8" fmla="*/ 4 w 8"/>
                <a:gd name="T9" fmla="*/ 8 h 8"/>
                <a:gd name="T10" fmla="*/ 1 w 8"/>
                <a:gd name="T11" fmla="*/ 6 h 8"/>
                <a:gd name="T12" fmla="*/ 0 w 8"/>
                <a:gd name="T13" fmla="*/ 4 h 8"/>
                <a:gd name="T14" fmla="*/ 1 w 8"/>
                <a:gd name="T15" fmla="*/ 1 h 8"/>
                <a:gd name="T16" fmla="*/ 4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0"/>
                  </a:moveTo>
                  <a:cubicBezTo>
                    <a:pt x="5" y="0"/>
                    <a:pt x="6" y="0"/>
                    <a:pt x="7" y="1"/>
                  </a:cubicBezTo>
                  <a:cubicBezTo>
                    <a:pt x="7" y="2"/>
                    <a:pt x="8" y="3"/>
                    <a:pt x="8" y="4"/>
                  </a:cubicBezTo>
                  <a:cubicBezTo>
                    <a:pt x="8" y="5"/>
                    <a:pt x="7" y="6"/>
                    <a:pt x="7" y="6"/>
                  </a:cubicBezTo>
                  <a:cubicBezTo>
                    <a:pt x="6" y="7"/>
                    <a:pt x="5" y="8"/>
                    <a:pt x="4" y="8"/>
                  </a:cubicBezTo>
                  <a:cubicBezTo>
                    <a:pt x="3" y="8"/>
                    <a:pt x="2" y="7"/>
                    <a:pt x="1" y="6"/>
                  </a:cubicBezTo>
                  <a:cubicBezTo>
                    <a:pt x="0" y="6"/>
                    <a:pt x="0" y="5"/>
                    <a:pt x="0" y="4"/>
                  </a:cubicBezTo>
                  <a:cubicBezTo>
                    <a:pt x="0" y="3"/>
                    <a:pt x="0" y="2"/>
                    <a:pt x="1" y="1"/>
                  </a:cubicBezTo>
                  <a:cubicBezTo>
                    <a:pt x="2"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
            <p:cNvSpPr>
              <a:spLocks/>
            </p:cNvSpPr>
            <p:nvPr/>
          </p:nvSpPr>
          <p:spPr bwMode="auto">
            <a:xfrm>
              <a:off x="2811463" y="5384800"/>
              <a:ext cx="1406525" cy="423863"/>
            </a:xfrm>
            <a:custGeom>
              <a:avLst/>
              <a:gdLst>
                <a:gd name="T0" fmla="*/ 886 w 886"/>
                <a:gd name="T1" fmla="*/ 0 h 267"/>
                <a:gd name="T2" fmla="*/ 852 w 886"/>
                <a:gd name="T3" fmla="*/ 267 h 267"/>
                <a:gd name="T4" fmla="*/ 0 w 886"/>
                <a:gd name="T5" fmla="*/ 267 h 267"/>
                <a:gd name="T6" fmla="*/ 38 w 886"/>
                <a:gd name="T7" fmla="*/ 0 h 267"/>
                <a:gd name="T8" fmla="*/ 886 w 886"/>
                <a:gd name="T9" fmla="*/ 0 h 267"/>
              </a:gdLst>
              <a:ahLst/>
              <a:cxnLst>
                <a:cxn ang="0">
                  <a:pos x="T0" y="T1"/>
                </a:cxn>
                <a:cxn ang="0">
                  <a:pos x="T2" y="T3"/>
                </a:cxn>
                <a:cxn ang="0">
                  <a:pos x="T4" y="T5"/>
                </a:cxn>
                <a:cxn ang="0">
                  <a:pos x="T6" y="T7"/>
                </a:cxn>
                <a:cxn ang="0">
                  <a:pos x="T8" y="T9"/>
                </a:cxn>
              </a:cxnLst>
              <a:rect l="0" t="0" r="r" b="b"/>
              <a:pathLst>
                <a:path w="886" h="267">
                  <a:moveTo>
                    <a:pt x="886" y="0"/>
                  </a:moveTo>
                  <a:lnTo>
                    <a:pt x="852" y="267"/>
                  </a:lnTo>
                  <a:lnTo>
                    <a:pt x="0" y="267"/>
                  </a:lnTo>
                  <a:lnTo>
                    <a:pt x="38" y="0"/>
                  </a:lnTo>
                  <a:lnTo>
                    <a:pt x="886" y="0"/>
                  </a:lnTo>
                  <a:close/>
                </a:path>
              </a:pathLst>
            </a:custGeom>
            <a:solidFill>
              <a:srgbClr val="CA4F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
            <p:cNvSpPr>
              <a:spLocks/>
            </p:cNvSpPr>
            <p:nvPr/>
          </p:nvSpPr>
          <p:spPr bwMode="auto">
            <a:xfrm>
              <a:off x="2947988" y="5499100"/>
              <a:ext cx="60325" cy="184150"/>
            </a:xfrm>
            <a:custGeom>
              <a:avLst/>
              <a:gdLst>
                <a:gd name="T0" fmla="*/ 17 w 38"/>
                <a:gd name="T1" fmla="*/ 0 h 116"/>
                <a:gd name="T2" fmla="*/ 38 w 38"/>
                <a:gd name="T3" fmla="*/ 0 h 116"/>
                <a:gd name="T4" fmla="*/ 24 w 38"/>
                <a:gd name="T5" fmla="*/ 116 h 116"/>
                <a:gd name="T6" fmla="*/ 0 w 38"/>
                <a:gd name="T7" fmla="*/ 116 h 116"/>
                <a:gd name="T8" fmla="*/ 17 w 38"/>
                <a:gd name="T9" fmla="*/ 0 h 116"/>
              </a:gdLst>
              <a:ahLst/>
              <a:cxnLst>
                <a:cxn ang="0">
                  <a:pos x="T0" y="T1"/>
                </a:cxn>
                <a:cxn ang="0">
                  <a:pos x="T2" y="T3"/>
                </a:cxn>
                <a:cxn ang="0">
                  <a:pos x="T4" y="T5"/>
                </a:cxn>
                <a:cxn ang="0">
                  <a:pos x="T6" y="T7"/>
                </a:cxn>
                <a:cxn ang="0">
                  <a:pos x="T8" y="T9"/>
                </a:cxn>
              </a:cxnLst>
              <a:rect l="0" t="0" r="r" b="b"/>
              <a:pathLst>
                <a:path w="38" h="116">
                  <a:moveTo>
                    <a:pt x="17" y="0"/>
                  </a:moveTo>
                  <a:lnTo>
                    <a:pt x="38" y="0"/>
                  </a:lnTo>
                  <a:lnTo>
                    <a:pt x="24" y="116"/>
                  </a:lnTo>
                  <a:lnTo>
                    <a:pt x="0" y="116"/>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4"/>
            <p:cNvSpPr>
              <a:spLocks/>
            </p:cNvSpPr>
            <p:nvPr/>
          </p:nvSpPr>
          <p:spPr bwMode="auto">
            <a:xfrm>
              <a:off x="3017838" y="5541963"/>
              <a:ext cx="131762" cy="141288"/>
            </a:xfrm>
            <a:custGeom>
              <a:avLst/>
              <a:gdLst>
                <a:gd name="T0" fmla="*/ 3 w 24"/>
                <a:gd name="T1" fmla="*/ 1 h 26"/>
                <a:gd name="T2" fmla="*/ 10 w 24"/>
                <a:gd name="T3" fmla="*/ 1 h 26"/>
                <a:gd name="T4" fmla="*/ 9 w 24"/>
                <a:gd name="T5" fmla="*/ 3 h 26"/>
                <a:gd name="T6" fmla="*/ 17 w 24"/>
                <a:gd name="T7" fmla="*/ 0 h 26"/>
                <a:gd name="T8" fmla="*/ 22 w 24"/>
                <a:gd name="T9" fmla="*/ 2 h 26"/>
                <a:gd name="T10" fmla="*/ 24 w 24"/>
                <a:gd name="T11" fmla="*/ 7 h 26"/>
                <a:gd name="T12" fmla="*/ 24 w 24"/>
                <a:gd name="T13" fmla="*/ 12 h 26"/>
                <a:gd name="T14" fmla="*/ 22 w 24"/>
                <a:gd name="T15" fmla="*/ 26 h 26"/>
                <a:gd name="T16" fmla="*/ 15 w 24"/>
                <a:gd name="T17" fmla="*/ 26 h 26"/>
                <a:gd name="T18" fmla="*/ 17 w 24"/>
                <a:gd name="T19" fmla="*/ 12 h 26"/>
                <a:gd name="T20" fmla="*/ 18 w 24"/>
                <a:gd name="T21" fmla="*/ 9 h 26"/>
                <a:gd name="T22" fmla="*/ 17 w 24"/>
                <a:gd name="T23" fmla="*/ 7 h 26"/>
                <a:gd name="T24" fmla="*/ 14 w 24"/>
                <a:gd name="T25" fmla="*/ 6 h 26"/>
                <a:gd name="T26" fmla="*/ 11 w 24"/>
                <a:gd name="T27" fmla="*/ 7 h 26"/>
                <a:gd name="T28" fmla="*/ 9 w 24"/>
                <a:gd name="T29" fmla="*/ 10 h 26"/>
                <a:gd name="T30" fmla="*/ 7 w 24"/>
                <a:gd name="T31" fmla="*/ 17 h 26"/>
                <a:gd name="T32" fmla="*/ 6 w 24"/>
                <a:gd name="T33" fmla="*/ 26 h 26"/>
                <a:gd name="T34" fmla="*/ 0 w 24"/>
                <a:gd name="T35" fmla="*/ 26 h 26"/>
                <a:gd name="T36" fmla="*/ 3 w 24"/>
                <a:gd name="T3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6">
                  <a:moveTo>
                    <a:pt x="3" y="1"/>
                  </a:moveTo>
                  <a:cubicBezTo>
                    <a:pt x="10" y="1"/>
                    <a:pt x="10" y="1"/>
                    <a:pt x="10" y="1"/>
                  </a:cubicBezTo>
                  <a:cubicBezTo>
                    <a:pt x="9" y="3"/>
                    <a:pt x="9" y="3"/>
                    <a:pt x="9" y="3"/>
                  </a:cubicBezTo>
                  <a:cubicBezTo>
                    <a:pt x="12" y="1"/>
                    <a:pt x="14" y="0"/>
                    <a:pt x="17" y="0"/>
                  </a:cubicBezTo>
                  <a:cubicBezTo>
                    <a:pt x="19" y="0"/>
                    <a:pt x="20" y="1"/>
                    <a:pt x="22" y="2"/>
                  </a:cubicBezTo>
                  <a:cubicBezTo>
                    <a:pt x="23" y="4"/>
                    <a:pt x="24" y="5"/>
                    <a:pt x="24" y="7"/>
                  </a:cubicBezTo>
                  <a:cubicBezTo>
                    <a:pt x="24" y="8"/>
                    <a:pt x="24" y="10"/>
                    <a:pt x="24" y="12"/>
                  </a:cubicBezTo>
                  <a:cubicBezTo>
                    <a:pt x="22" y="26"/>
                    <a:pt x="22" y="26"/>
                    <a:pt x="22" y="26"/>
                  </a:cubicBezTo>
                  <a:cubicBezTo>
                    <a:pt x="15" y="26"/>
                    <a:pt x="15" y="26"/>
                    <a:pt x="15" y="26"/>
                  </a:cubicBezTo>
                  <a:cubicBezTo>
                    <a:pt x="17" y="12"/>
                    <a:pt x="17" y="12"/>
                    <a:pt x="17" y="12"/>
                  </a:cubicBezTo>
                  <a:cubicBezTo>
                    <a:pt x="18" y="11"/>
                    <a:pt x="18" y="10"/>
                    <a:pt x="18" y="9"/>
                  </a:cubicBezTo>
                  <a:cubicBezTo>
                    <a:pt x="18" y="8"/>
                    <a:pt x="17" y="7"/>
                    <a:pt x="17" y="7"/>
                  </a:cubicBezTo>
                  <a:cubicBezTo>
                    <a:pt x="16" y="6"/>
                    <a:pt x="15" y="6"/>
                    <a:pt x="14" y="6"/>
                  </a:cubicBezTo>
                  <a:cubicBezTo>
                    <a:pt x="13" y="6"/>
                    <a:pt x="12" y="6"/>
                    <a:pt x="11" y="7"/>
                  </a:cubicBezTo>
                  <a:cubicBezTo>
                    <a:pt x="10" y="8"/>
                    <a:pt x="9" y="9"/>
                    <a:pt x="9" y="10"/>
                  </a:cubicBezTo>
                  <a:cubicBezTo>
                    <a:pt x="8" y="11"/>
                    <a:pt x="8" y="14"/>
                    <a:pt x="7" y="17"/>
                  </a:cubicBezTo>
                  <a:cubicBezTo>
                    <a:pt x="6" y="26"/>
                    <a:pt x="6" y="26"/>
                    <a:pt x="6" y="26"/>
                  </a:cubicBezTo>
                  <a:cubicBezTo>
                    <a:pt x="0" y="26"/>
                    <a:pt x="0" y="26"/>
                    <a:pt x="0" y="26"/>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5"/>
            <p:cNvSpPr>
              <a:spLocks/>
            </p:cNvSpPr>
            <p:nvPr/>
          </p:nvSpPr>
          <p:spPr bwMode="auto">
            <a:xfrm>
              <a:off x="3171825" y="5541963"/>
              <a:ext cx="141287" cy="147638"/>
            </a:xfrm>
            <a:custGeom>
              <a:avLst/>
              <a:gdLst>
                <a:gd name="T0" fmla="*/ 26 w 26"/>
                <a:gd name="T1" fmla="*/ 6 h 27"/>
                <a:gd name="T2" fmla="*/ 21 w 26"/>
                <a:gd name="T3" fmla="*/ 9 h 27"/>
                <a:gd name="T4" fmla="*/ 15 w 26"/>
                <a:gd name="T5" fmla="*/ 6 h 27"/>
                <a:gd name="T6" fmla="*/ 11 w 26"/>
                <a:gd name="T7" fmla="*/ 7 h 27"/>
                <a:gd name="T8" fmla="*/ 7 w 26"/>
                <a:gd name="T9" fmla="*/ 10 h 27"/>
                <a:gd name="T10" fmla="*/ 6 w 26"/>
                <a:gd name="T11" fmla="*/ 15 h 27"/>
                <a:gd name="T12" fmla="*/ 8 w 26"/>
                <a:gd name="T13" fmla="*/ 19 h 27"/>
                <a:gd name="T14" fmla="*/ 13 w 26"/>
                <a:gd name="T15" fmla="*/ 21 h 27"/>
                <a:gd name="T16" fmla="*/ 20 w 26"/>
                <a:gd name="T17" fmla="*/ 18 h 27"/>
                <a:gd name="T18" fmla="*/ 25 w 26"/>
                <a:gd name="T19" fmla="*/ 21 h 27"/>
                <a:gd name="T20" fmla="*/ 20 w 26"/>
                <a:gd name="T21" fmla="*/ 25 h 27"/>
                <a:gd name="T22" fmla="*/ 13 w 26"/>
                <a:gd name="T23" fmla="*/ 27 h 27"/>
                <a:gd name="T24" fmla="*/ 4 w 26"/>
                <a:gd name="T25" fmla="*/ 23 h 27"/>
                <a:gd name="T26" fmla="*/ 0 w 26"/>
                <a:gd name="T27" fmla="*/ 15 h 27"/>
                <a:gd name="T28" fmla="*/ 4 w 26"/>
                <a:gd name="T29" fmla="*/ 4 h 27"/>
                <a:gd name="T30" fmla="*/ 15 w 26"/>
                <a:gd name="T31" fmla="*/ 0 h 27"/>
                <a:gd name="T32" fmla="*/ 26 w 26"/>
                <a:gd name="T33"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7">
                  <a:moveTo>
                    <a:pt x="26" y="6"/>
                  </a:moveTo>
                  <a:cubicBezTo>
                    <a:pt x="21" y="9"/>
                    <a:pt x="21" y="9"/>
                    <a:pt x="21" y="9"/>
                  </a:cubicBezTo>
                  <a:cubicBezTo>
                    <a:pt x="20" y="7"/>
                    <a:pt x="18" y="6"/>
                    <a:pt x="15" y="6"/>
                  </a:cubicBezTo>
                  <a:cubicBezTo>
                    <a:pt x="13" y="6"/>
                    <a:pt x="12" y="6"/>
                    <a:pt x="11" y="7"/>
                  </a:cubicBezTo>
                  <a:cubicBezTo>
                    <a:pt x="9" y="8"/>
                    <a:pt x="8" y="9"/>
                    <a:pt x="7" y="10"/>
                  </a:cubicBezTo>
                  <a:cubicBezTo>
                    <a:pt x="7" y="12"/>
                    <a:pt x="6" y="13"/>
                    <a:pt x="6" y="15"/>
                  </a:cubicBezTo>
                  <a:cubicBezTo>
                    <a:pt x="6" y="16"/>
                    <a:pt x="7" y="18"/>
                    <a:pt x="8" y="19"/>
                  </a:cubicBezTo>
                  <a:cubicBezTo>
                    <a:pt x="9" y="20"/>
                    <a:pt x="11" y="21"/>
                    <a:pt x="13" y="21"/>
                  </a:cubicBezTo>
                  <a:cubicBezTo>
                    <a:pt x="16" y="21"/>
                    <a:pt x="18" y="20"/>
                    <a:pt x="20" y="18"/>
                  </a:cubicBezTo>
                  <a:cubicBezTo>
                    <a:pt x="25" y="21"/>
                    <a:pt x="25" y="21"/>
                    <a:pt x="25" y="21"/>
                  </a:cubicBezTo>
                  <a:cubicBezTo>
                    <a:pt x="23" y="23"/>
                    <a:pt x="22" y="24"/>
                    <a:pt x="20" y="25"/>
                  </a:cubicBezTo>
                  <a:cubicBezTo>
                    <a:pt x="18" y="26"/>
                    <a:pt x="15" y="27"/>
                    <a:pt x="13" y="27"/>
                  </a:cubicBezTo>
                  <a:cubicBezTo>
                    <a:pt x="9" y="27"/>
                    <a:pt x="6" y="26"/>
                    <a:pt x="4" y="23"/>
                  </a:cubicBezTo>
                  <a:cubicBezTo>
                    <a:pt x="1" y="21"/>
                    <a:pt x="0" y="18"/>
                    <a:pt x="0" y="15"/>
                  </a:cubicBezTo>
                  <a:cubicBezTo>
                    <a:pt x="0" y="11"/>
                    <a:pt x="2" y="7"/>
                    <a:pt x="4" y="4"/>
                  </a:cubicBezTo>
                  <a:cubicBezTo>
                    <a:pt x="7" y="2"/>
                    <a:pt x="11" y="0"/>
                    <a:pt x="15" y="0"/>
                  </a:cubicBezTo>
                  <a:cubicBezTo>
                    <a:pt x="20" y="0"/>
                    <a:pt x="24" y="2"/>
                    <a:pt x="26"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6"/>
            <p:cNvSpPr>
              <a:spLocks/>
            </p:cNvSpPr>
            <p:nvPr/>
          </p:nvSpPr>
          <p:spPr bwMode="auto">
            <a:xfrm>
              <a:off x="3328988" y="5492750"/>
              <a:ext cx="60325" cy="190500"/>
            </a:xfrm>
            <a:custGeom>
              <a:avLst/>
              <a:gdLst>
                <a:gd name="T0" fmla="*/ 17 w 38"/>
                <a:gd name="T1" fmla="*/ 0 h 120"/>
                <a:gd name="T2" fmla="*/ 38 w 38"/>
                <a:gd name="T3" fmla="*/ 0 h 120"/>
                <a:gd name="T4" fmla="*/ 21 w 38"/>
                <a:gd name="T5" fmla="*/ 120 h 120"/>
                <a:gd name="T6" fmla="*/ 0 w 38"/>
                <a:gd name="T7" fmla="*/ 120 h 120"/>
                <a:gd name="T8" fmla="*/ 17 w 38"/>
                <a:gd name="T9" fmla="*/ 0 h 120"/>
              </a:gdLst>
              <a:ahLst/>
              <a:cxnLst>
                <a:cxn ang="0">
                  <a:pos x="T0" y="T1"/>
                </a:cxn>
                <a:cxn ang="0">
                  <a:pos x="T2" y="T3"/>
                </a:cxn>
                <a:cxn ang="0">
                  <a:pos x="T4" y="T5"/>
                </a:cxn>
                <a:cxn ang="0">
                  <a:pos x="T6" y="T7"/>
                </a:cxn>
                <a:cxn ang="0">
                  <a:pos x="T8" y="T9"/>
                </a:cxn>
              </a:cxnLst>
              <a:rect l="0" t="0" r="r" b="b"/>
              <a:pathLst>
                <a:path w="38" h="120">
                  <a:moveTo>
                    <a:pt x="17" y="0"/>
                  </a:moveTo>
                  <a:lnTo>
                    <a:pt x="38" y="0"/>
                  </a:lnTo>
                  <a:lnTo>
                    <a:pt x="21" y="120"/>
                  </a:lnTo>
                  <a:lnTo>
                    <a:pt x="0" y="12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7"/>
            <p:cNvSpPr>
              <a:spLocks/>
            </p:cNvSpPr>
            <p:nvPr/>
          </p:nvSpPr>
          <p:spPr bwMode="auto">
            <a:xfrm>
              <a:off x="3400425" y="5546725"/>
              <a:ext cx="130175" cy="142875"/>
            </a:xfrm>
            <a:custGeom>
              <a:avLst/>
              <a:gdLst>
                <a:gd name="T0" fmla="*/ 2 w 24"/>
                <a:gd name="T1" fmla="*/ 0 h 26"/>
                <a:gd name="T2" fmla="*/ 8 w 24"/>
                <a:gd name="T3" fmla="*/ 0 h 26"/>
                <a:gd name="T4" fmla="*/ 6 w 24"/>
                <a:gd name="T5" fmla="*/ 13 h 26"/>
                <a:gd name="T6" fmla="*/ 6 w 24"/>
                <a:gd name="T7" fmla="*/ 16 h 26"/>
                <a:gd name="T8" fmla="*/ 7 w 24"/>
                <a:gd name="T9" fmla="*/ 19 h 26"/>
                <a:gd name="T10" fmla="*/ 10 w 24"/>
                <a:gd name="T11" fmla="*/ 20 h 26"/>
                <a:gd name="T12" fmla="*/ 14 w 24"/>
                <a:gd name="T13" fmla="*/ 18 h 26"/>
                <a:gd name="T14" fmla="*/ 16 w 24"/>
                <a:gd name="T15" fmla="*/ 12 h 26"/>
                <a:gd name="T16" fmla="*/ 18 w 24"/>
                <a:gd name="T17" fmla="*/ 0 h 26"/>
                <a:gd name="T18" fmla="*/ 24 w 24"/>
                <a:gd name="T19" fmla="*/ 0 h 26"/>
                <a:gd name="T20" fmla="*/ 22 w 24"/>
                <a:gd name="T21" fmla="*/ 13 h 26"/>
                <a:gd name="T22" fmla="*/ 20 w 24"/>
                <a:gd name="T23" fmla="*/ 20 h 26"/>
                <a:gd name="T24" fmla="*/ 16 w 24"/>
                <a:gd name="T25" fmla="*/ 24 h 26"/>
                <a:gd name="T26" fmla="*/ 10 w 24"/>
                <a:gd name="T27" fmla="*/ 26 h 26"/>
                <a:gd name="T28" fmla="*/ 3 w 24"/>
                <a:gd name="T29" fmla="*/ 23 h 26"/>
                <a:gd name="T30" fmla="*/ 0 w 24"/>
                <a:gd name="T31" fmla="*/ 16 h 26"/>
                <a:gd name="T32" fmla="*/ 1 w 24"/>
                <a:gd name="T33" fmla="*/ 9 h 26"/>
                <a:gd name="T34" fmla="*/ 2 w 24"/>
                <a:gd name="T3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6">
                  <a:moveTo>
                    <a:pt x="2" y="0"/>
                  </a:moveTo>
                  <a:cubicBezTo>
                    <a:pt x="8" y="0"/>
                    <a:pt x="8" y="0"/>
                    <a:pt x="8" y="0"/>
                  </a:cubicBezTo>
                  <a:cubicBezTo>
                    <a:pt x="6" y="13"/>
                    <a:pt x="6" y="13"/>
                    <a:pt x="6" y="13"/>
                  </a:cubicBezTo>
                  <a:cubicBezTo>
                    <a:pt x="6" y="14"/>
                    <a:pt x="6" y="15"/>
                    <a:pt x="6" y="16"/>
                  </a:cubicBezTo>
                  <a:cubicBezTo>
                    <a:pt x="6" y="17"/>
                    <a:pt x="6" y="18"/>
                    <a:pt x="7" y="19"/>
                  </a:cubicBezTo>
                  <a:cubicBezTo>
                    <a:pt x="8" y="19"/>
                    <a:pt x="9" y="20"/>
                    <a:pt x="10" y="20"/>
                  </a:cubicBezTo>
                  <a:cubicBezTo>
                    <a:pt x="12" y="20"/>
                    <a:pt x="13" y="19"/>
                    <a:pt x="14" y="18"/>
                  </a:cubicBezTo>
                  <a:cubicBezTo>
                    <a:pt x="15" y="17"/>
                    <a:pt x="15" y="15"/>
                    <a:pt x="16" y="12"/>
                  </a:cubicBezTo>
                  <a:cubicBezTo>
                    <a:pt x="18" y="0"/>
                    <a:pt x="18" y="0"/>
                    <a:pt x="18" y="0"/>
                  </a:cubicBezTo>
                  <a:cubicBezTo>
                    <a:pt x="24" y="0"/>
                    <a:pt x="24" y="0"/>
                    <a:pt x="24" y="0"/>
                  </a:cubicBezTo>
                  <a:cubicBezTo>
                    <a:pt x="22" y="13"/>
                    <a:pt x="22" y="13"/>
                    <a:pt x="22" y="13"/>
                  </a:cubicBezTo>
                  <a:cubicBezTo>
                    <a:pt x="21" y="16"/>
                    <a:pt x="21" y="19"/>
                    <a:pt x="20" y="20"/>
                  </a:cubicBezTo>
                  <a:cubicBezTo>
                    <a:pt x="19" y="22"/>
                    <a:pt x="17" y="23"/>
                    <a:pt x="16" y="24"/>
                  </a:cubicBezTo>
                  <a:cubicBezTo>
                    <a:pt x="14" y="25"/>
                    <a:pt x="12" y="26"/>
                    <a:pt x="10" y="26"/>
                  </a:cubicBezTo>
                  <a:cubicBezTo>
                    <a:pt x="7" y="26"/>
                    <a:pt x="5" y="25"/>
                    <a:pt x="3" y="23"/>
                  </a:cubicBezTo>
                  <a:cubicBezTo>
                    <a:pt x="1" y="21"/>
                    <a:pt x="0" y="19"/>
                    <a:pt x="0" y="16"/>
                  </a:cubicBezTo>
                  <a:cubicBezTo>
                    <a:pt x="0" y="14"/>
                    <a:pt x="0" y="12"/>
                    <a:pt x="1" y="9"/>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8"/>
            <p:cNvSpPr>
              <a:spLocks/>
            </p:cNvSpPr>
            <p:nvPr/>
          </p:nvSpPr>
          <p:spPr bwMode="auto">
            <a:xfrm>
              <a:off x="3536950" y="5541963"/>
              <a:ext cx="103187" cy="147638"/>
            </a:xfrm>
            <a:custGeom>
              <a:avLst/>
              <a:gdLst>
                <a:gd name="T0" fmla="*/ 19 w 19"/>
                <a:gd name="T1" fmla="*/ 4 h 27"/>
                <a:gd name="T2" fmla="*/ 16 w 19"/>
                <a:gd name="T3" fmla="*/ 9 h 27"/>
                <a:gd name="T4" fmla="*/ 13 w 19"/>
                <a:gd name="T5" fmla="*/ 7 h 27"/>
                <a:gd name="T6" fmla="*/ 11 w 19"/>
                <a:gd name="T7" fmla="*/ 6 h 27"/>
                <a:gd name="T8" fmla="*/ 10 w 19"/>
                <a:gd name="T9" fmla="*/ 6 h 27"/>
                <a:gd name="T10" fmla="*/ 9 w 19"/>
                <a:gd name="T11" fmla="*/ 7 h 27"/>
                <a:gd name="T12" fmla="*/ 9 w 19"/>
                <a:gd name="T13" fmla="*/ 8 h 27"/>
                <a:gd name="T14" fmla="*/ 12 w 19"/>
                <a:gd name="T15" fmla="*/ 11 h 27"/>
                <a:gd name="T16" fmla="*/ 17 w 19"/>
                <a:gd name="T17" fmla="*/ 15 h 27"/>
                <a:gd name="T18" fmla="*/ 18 w 19"/>
                <a:gd name="T19" fmla="*/ 19 h 27"/>
                <a:gd name="T20" fmla="*/ 16 w 19"/>
                <a:gd name="T21" fmla="*/ 24 h 27"/>
                <a:gd name="T22" fmla="*/ 9 w 19"/>
                <a:gd name="T23" fmla="*/ 27 h 27"/>
                <a:gd name="T24" fmla="*/ 4 w 19"/>
                <a:gd name="T25" fmla="*/ 26 h 27"/>
                <a:gd name="T26" fmla="*/ 0 w 19"/>
                <a:gd name="T27" fmla="*/ 22 h 27"/>
                <a:gd name="T28" fmla="*/ 4 w 19"/>
                <a:gd name="T29" fmla="*/ 17 h 27"/>
                <a:gd name="T30" fmla="*/ 9 w 19"/>
                <a:gd name="T31" fmla="*/ 21 h 27"/>
                <a:gd name="T32" fmla="*/ 11 w 19"/>
                <a:gd name="T33" fmla="*/ 20 h 27"/>
                <a:gd name="T34" fmla="*/ 12 w 19"/>
                <a:gd name="T35" fmla="*/ 19 h 27"/>
                <a:gd name="T36" fmla="*/ 11 w 19"/>
                <a:gd name="T37" fmla="*/ 18 h 27"/>
                <a:gd name="T38" fmla="*/ 8 w 19"/>
                <a:gd name="T39" fmla="*/ 15 h 27"/>
                <a:gd name="T40" fmla="*/ 4 w 19"/>
                <a:gd name="T41" fmla="*/ 12 h 27"/>
                <a:gd name="T42" fmla="*/ 3 w 19"/>
                <a:gd name="T43" fmla="*/ 7 h 27"/>
                <a:gd name="T44" fmla="*/ 5 w 19"/>
                <a:gd name="T45" fmla="*/ 2 h 27"/>
                <a:gd name="T46" fmla="*/ 11 w 19"/>
                <a:gd name="T47" fmla="*/ 0 h 27"/>
                <a:gd name="T48" fmla="*/ 15 w 19"/>
                <a:gd name="T49" fmla="*/ 1 h 27"/>
                <a:gd name="T50" fmla="*/ 19 w 19"/>
                <a:gd name="T51"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7">
                  <a:moveTo>
                    <a:pt x="19" y="4"/>
                  </a:moveTo>
                  <a:cubicBezTo>
                    <a:pt x="16" y="9"/>
                    <a:pt x="16" y="9"/>
                    <a:pt x="16" y="9"/>
                  </a:cubicBezTo>
                  <a:cubicBezTo>
                    <a:pt x="15" y="8"/>
                    <a:pt x="14" y="7"/>
                    <a:pt x="13" y="7"/>
                  </a:cubicBezTo>
                  <a:cubicBezTo>
                    <a:pt x="12" y="6"/>
                    <a:pt x="12" y="6"/>
                    <a:pt x="11" y="6"/>
                  </a:cubicBezTo>
                  <a:cubicBezTo>
                    <a:pt x="10" y="6"/>
                    <a:pt x="10" y="6"/>
                    <a:pt x="10" y="6"/>
                  </a:cubicBezTo>
                  <a:cubicBezTo>
                    <a:pt x="9" y="7"/>
                    <a:pt x="9" y="7"/>
                    <a:pt x="9" y="7"/>
                  </a:cubicBezTo>
                  <a:cubicBezTo>
                    <a:pt x="9" y="8"/>
                    <a:pt x="9" y="8"/>
                    <a:pt x="9" y="8"/>
                  </a:cubicBezTo>
                  <a:cubicBezTo>
                    <a:pt x="10" y="9"/>
                    <a:pt x="11" y="9"/>
                    <a:pt x="12" y="11"/>
                  </a:cubicBezTo>
                  <a:cubicBezTo>
                    <a:pt x="14" y="12"/>
                    <a:pt x="16" y="14"/>
                    <a:pt x="17" y="15"/>
                  </a:cubicBezTo>
                  <a:cubicBezTo>
                    <a:pt x="18" y="16"/>
                    <a:pt x="18" y="17"/>
                    <a:pt x="18" y="19"/>
                  </a:cubicBezTo>
                  <a:cubicBezTo>
                    <a:pt x="18" y="21"/>
                    <a:pt x="17" y="22"/>
                    <a:pt x="16" y="24"/>
                  </a:cubicBezTo>
                  <a:cubicBezTo>
                    <a:pt x="14" y="26"/>
                    <a:pt x="12" y="27"/>
                    <a:pt x="9" y="27"/>
                  </a:cubicBezTo>
                  <a:cubicBezTo>
                    <a:pt x="7" y="27"/>
                    <a:pt x="6" y="26"/>
                    <a:pt x="4" y="26"/>
                  </a:cubicBezTo>
                  <a:cubicBezTo>
                    <a:pt x="3" y="25"/>
                    <a:pt x="1" y="24"/>
                    <a:pt x="0" y="22"/>
                  </a:cubicBezTo>
                  <a:cubicBezTo>
                    <a:pt x="4" y="17"/>
                    <a:pt x="4" y="17"/>
                    <a:pt x="4" y="17"/>
                  </a:cubicBezTo>
                  <a:cubicBezTo>
                    <a:pt x="5" y="20"/>
                    <a:pt x="7" y="21"/>
                    <a:pt x="9" y="21"/>
                  </a:cubicBezTo>
                  <a:cubicBezTo>
                    <a:pt x="10" y="21"/>
                    <a:pt x="11" y="21"/>
                    <a:pt x="11" y="20"/>
                  </a:cubicBezTo>
                  <a:cubicBezTo>
                    <a:pt x="12" y="20"/>
                    <a:pt x="12" y="19"/>
                    <a:pt x="12" y="19"/>
                  </a:cubicBezTo>
                  <a:cubicBezTo>
                    <a:pt x="12" y="18"/>
                    <a:pt x="12" y="18"/>
                    <a:pt x="11" y="18"/>
                  </a:cubicBezTo>
                  <a:cubicBezTo>
                    <a:pt x="11" y="17"/>
                    <a:pt x="10" y="16"/>
                    <a:pt x="8" y="15"/>
                  </a:cubicBezTo>
                  <a:cubicBezTo>
                    <a:pt x="6" y="14"/>
                    <a:pt x="5" y="13"/>
                    <a:pt x="4" y="12"/>
                  </a:cubicBezTo>
                  <a:cubicBezTo>
                    <a:pt x="3" y="10"/>
                    <a:pt x="3" y="9"/>
                    <a:pt x="3" y="7"/>
                  </a:cubicBezTo>
                  <a:cubicBezTo>
                    <a:pt x="3" y="5"/>
                    <a:pt x="4" y="3"/>
                    <a:pt x="5" y="2"/>
                  </a:cubicBezTo>
                  <a:cubicBezTo>
                    <a:pt x="7" y="1"/>
                    <a:pt x="9" y="0"/>
                    <a:pt x="11" y="0"/>
                  </a:cubicBezTo>
                  <a:cubicBezTo>
                    <a:pt x="12" y="0"/>
                    <a:pt x="14" y="1"/>
                    <a:pt x="15" y="1"/>
                  </a:cubicBezTo>
                  <a:cubicBezTo>
                    <a:pt x="17" y="2"/>
                    <a:pt x="18" y="3"/>
                    <a:pt x="1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9"/>
            <p:cNvSpPr>
              <a:spLocks noEditPoints="1"/>
            </p:cNvSpPr>
            <p:nvPr/>
          </p:nvSpPr>
          <p:spPr bwMode="auto">
            <a:xfrm>
              <a:off x="3651250" y="5492750"/>
              <a:ext cx="60325" cy="190500"/>
            </a:xfrm>
            <a:custGeom>
              <a:avLst/>
              <a:gdLst>
                <a:gd name="T0" fmla="*/ 3 w 11"/>
                <a:gd name="T1" fmla="*/ 10 h 35"/>
                <a:gd name="T2" fmla="*/ 9 w 11"/>
                <a:gd name="T3" fmla="*/ 10 h 35"/>
                <a:gd name="T4" fmla="*/ 6 w 11"/>
                <a:gd name="T5" fmla="*/ 35 h 35"/>
                <a:gd name="T6" fmla="*/ 0 w 11"/>
                <a:gd name="T7" fmla="*/ 35 h 35"/>
                <a:gd name="T8" fmla="*/ 3 w 11"/>
                <a:gd name="T9" fmla="*/ 10 h 35"/>
                <a:gd name="T10" fmla="*/ 8 w 11"/>
                <a:gd name="T11" fmla="*/ 0 h 35"/>
                <a:gd name="T12" fmla="*/ 10 w 11"/>
                <a:gd name="T13" fmla="*/ 1 h 35"/>
                <a:gd name="T14" fmla="*/ 11 w 11"/>
                <a:gd name="T15" fmla="*/ 3 h 35"/>
                <a:gd name="T16" fmla="*/ 10 w 11"/>
                <a:gd name="T17" fmla="*/ 6 h 35"/>
                <a:gd name="T18" fmla="*/ 8 w 11"/>
                <a:gd name="T19" fmla="*/ 7 h 35"/>
                <a:gd name="T20" fmla="*/ 5 w 11"/>
                <a:gd name="T21" fmla="*/ 6 h 35"/>
                <a:gd name="T22" fmla="*/ 4 w 11"/>
                <a:gd name="T23" fmla="*/ 3 h 35"/>
                <a:gd name="T24" fmla="*/ 5 w 11"/>
                <a:gd name="T25" fmla="*/ 1 h 35"/>
                <a:gd name="T26" fmla="*/ 8 w 11"/>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35">
                  <a:moveTo>
                    <a:pt x="3" y="10"/>
                  </a:moveTo>
                  <a:cubicBezTo>
                    <a:pt x="9" y="10"/>
                    <a:pt x="9" y="10"/>
                    <a:pt x="9" y="10"/>
                  </a:cubicBezTo>
                  <a:cubicBezTo>
                    <a:pt x="6" y="35"/>
                    <a:pt x="6" y="35"/>
                    <a:pt x="6" y="35"/>
                  </a:cubicBezTo>
                  <a:cubicBezTo>
                    <a:pt x="0" y="35"/>
                    <a:pt x="0" y="35"/>
                    <a:pt x="0" y="35"/>
                  </a:cubicBezTo>
                  <a:lnTo>
                    <a:pt x="3" y="10"/>
                  </a:lnTo>
                  <a:close/>
                  <a:moveTo>
                    <a:pt x="8" y="0"/>
                  </a:moveTo>
                  <a:cubicBezTo>
                    <a:pt x="9" y="0"/>
                    <a:pt x="10" y="0"/>
                    <a:pt x="10" y="1"/>
                  </a:cubicBezTo>
                  <a:cubicBezTo>
                    <a:pt x="11" y="1"/>
                    <a:pt x="11" y="2"/>
                    <a:pt x="11" y="3"/>
                  </a:cubicBezTo>
                  <a:cubicBezTo>
                    <a:pt x="11" y="4"/>
                    <a:pt x="11" y="5"/>
                    <a:pt x="10" y="6"/>
                  </a:cubicBezTo>
                  <a:cubicBezTo>
                    <a:pt x="10" y="7"/>
                    <a:pt x="9" y="7"/>
                    <a:pt x="8" y="7"/>
                  </a:cubicBezTo>
                  <a:cubicBezTo>
                    <a:pt x="7" y="7"/>
                    <a:pt x="6" y="7"/>
                    <a:pt x="5" y="6"/>
                  </a:cubicBezTo>
                  <a:cubicBezTo>
                    <a:pt x="4" y="5"/>
                    <a:pt x="4" y="4"/>
                    <a:pt x="4" y="3"/>
                  </a:cubicBezTo>
                  <a:cubicBezTo>
                    <a:pt x="4" y="2"/>
                    <a:pt x="4" y="1"/>
                    <a:pt x="5" y="1"/>
                  </a:cubicBezTo>
                  <a:cubicBezTo>
                    <a:pt x="6" y="0"/>
                    <a:pt x="7"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20"/>
            <p:cNvSpPr>
              <a:spLocks/>
            </p:cNvSpPr>
            <p:nvPr/>
          </p:nvSpPr>
          <p:spPr bwMode="auto">
            <a:xfrm>
              <a:off x="3716338" y="5546725"/>
              <a:ext cx="136525" cy="136525"/>
            </a:xfrm>
            <a:custGeom>
              <a:avLst/>
              <a:gdLst>
                <a:gd name="T0" fmla="*/ 0 w 86"/>
                <a:gd name="T1" fmla="*/ 0 h 86"/>
                <a:gd name="T2" fmla="*/ 21 w 86"/>
                <a:gd name="T3" fmla="*/ 0 h 86"/>
                <a:gd name="T4" fmla="*/ 35 w 86"/>
                <a:gd name="T5" fmla="*/ 48 h 86"/>
                <a:gd name="T6" fmla="*/ 62 w 86"/>
                <a:gd name="T7" fmla="*/ 0 h 86"/>
                <a:gd name="T8" fmla="*/ 86 w 86"/>
                <a:gd name="T9" fmla="*/ 0 h 86"/>
                <a:gd name="T10" fmla="*/ 35 w 86"/>
                <a:gd name="T11" fmla="*/ 86 h 86"/>
                <a:gd name="T12" fmla="*/ 24 w 86"/>
                <a:gd name="T13" fmla="*/ 86 h 86"/>
                <a:gd name="T14" fmla="*/ 0 w 86"/>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86">
                  <a:moveTo>
                    <a:pt x="0" y="0"/>
                  </a:moveTo>
                  <a:lnTo>
                    <a:pt x="21" y="0"/>
                  </a:lnTo>
                  <a:lnTo>
                    <a:pt x="35" y="48"/>
                  </a:lnTo>
                  <a:lnTo>
                    <a:pt x="62" y="0"/>
                  </a:lnTo>
                  <a:lnTo>
                    <a:pt x="86" y="0"/>
                  </a:lnTo>
                  <a:lnTo>
                    <a:pt x="35" y="86"/>
                  </a:lnTo>
                  <a:lnTo>
                    <a:pt x="24" y="8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21"/>
            <p:cNvSpPr>
              <a:spLocks noEditPoints="1"/>
            </p:cNvSpPr>
            <p:nvPr/>
          </p:nvSpPr>
          <p:spPr bwMode="auto">
            <a:xfrm>
              <a:off x="3857625" y="5541963"/>
              <a:ext cx="142875" cy="147638"/>
            </a:xfrm>
            <a:custGeom>
              <a:avLst/>
              <a:gdLst>
                <a:gd name="T0" fmla="*/ 18 w 26"/>
                <a:gd name="T1" fmla="*/ 19 h 27"/>
                <a:gd name="T2" fmla="*/ 24 w 26"/>
                <a:gd name="T3" fmla="*/ 21 h 27"/>
                <a:gd name="T4" fmla="*/ 19 w 26"/>
                <a:gd name="T5" fmla="*/ 25 h 27"/>
                <a:gd name="T6" fmla="*/ 12 w 26"/>
                <a:gd name="T7" fmla="*/ 27 h 27"/>
                <a:gd name="T8" fmla="*/ 3 w 26"/>
                <a:gd name="T9" fmla="*/ 23 h 27"/>
                <a:gd name="T10" fmla="*/ 0 w 26"/>
                <a:gd name="T11" fmla="*/ 15 h 27"/>
                <a:gd name="T12" fmla="*/ 4 w 26"/>
                <a:gd name="T13" fmla="*/ 4 h 27"/>
                <a:gd name="T14" fmla="*/ 14 w 26"/>
                <a:gd name="T15" fmla="*/ 0 h 27"/>
                <a:gd name="T16" fmla="*/ 20 w 26"/>
                <a:gd name="T17" fmla="*/ 2 h 27"/>
                <a:gd name="T18" fmla="*/ 25 w 26"/>
                <a:gd name="T19" fmla="*/ 6 h 27"/>
                <a:gd name="T20" fmla="*/ 26 w 26"/>
                <a:gd name="T21" fmla="*/ 13 h 27"/>
                <a:gd name="T22" fmla="*/ 26 w 26"/>
                <a:gd name="T23" fmla="*/ 15 h 27"/>
                <a:gd name="T24" fmla="*/ 6 w 26"/>
                <a:gd name="T25" fmla="*/ 15 h 27"/>
                <a:gd name="T26" fmla="*/ 8 w 26"/>
                <a:gd name="T27" fmla="*/ 19 h 27"/>
                <a:gd name="T28" fmla="*/ 12 w 26"/>
                <a:gd name="T29" fmla="*/ 21 h 27"/>
                <a:gd name="T30" fmla="*/ 18 w 26"/>
                <a:gd name="T31" fmla="*/ 19 h 27"/>
                <a:gd name="T32" fmla="*/ 20 w 26"/>
                <a:gd name="T33" fmla="*/ 11 h 27"/>
                <a:gd name="T34" fmla="*/ 18 w 26"/>
                <a:gd name="T35" fmla="*/ 7 h 27"/>
                <a:gd name="T36" fmla="*/ 14 w 26"/>
                <a:gd name="T37" fmla="*/ 6 h 27"/>
                <a:gd name="T38" fmla="*/ 10 w 26"/>
                <a:gd name="T39" fmla="*/ 7 h 27"/>
                <a:gd name="T40" fmla="*/ 7 w 26"/>
                <a:gd name="T41" fmla="*/ 11 h 27"/>
                <a:gd name="T42" fmla="*/ 20 w 26"/>
                <a:gd name="T4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8" y="19"/>
                  </a:moveTo>
                  <a:cubicBezTo>
                    <a:pt x="24" y="21"/>
                    <a:pt x="24" y="21"/>
                    <a:pt x="24" y="21"/>
                  </a:cubicBezTo>
                  <a:cubicBezTo>
                    <a:pt x="23" y="23"/>
                    <a:pt x="21" y="24"/>
                    <a:pt x="19" y="25"/>
                  </a:cubicBezTo>
                  <a:cubicBezTo>
                    <a:pt x="17" y="26"/>
                    <a:pt x="15" y="27"/>
                    <a:pt x="12" y="27"/>
                  </a:cubicBezTo>
                  <a:cubicBezTo>
                    <a:pt x="9" y="27"/>
                    <a:pt x="5" y="26"/>
                    <a:pt x="3" y="23"/>
                  </a:cubicBezTo>
                  <a:cubicBezTo>
                    <a:pt x="1" y="21"/>
                    <a:pt x="0" y="18"/>
                    <a:pt x="0" y="15"/>
                  </a:cubicBezTo>
                  <a:cubicBezTo>
                    <a:pt x="0" y="11"/>
                    <a:pt x="1" y="7"/>
                    <a:pt x="4" y="4"/>
                  </a:cubicBezTo>
                  <a:cubicBezTo>
                    <a:pt x="7" y="2"/>
                    <a:pt x="10" y="0"/>
                    <a:pt x="14" y="0"/>
                  </a:cubicBezTo>
                  <a:cubicBezTo>
                    <a:pt x="16" y="0"/>
                    <a:pt x="19" y="1"/>
                    <a:pt x="20" y="2"/>
                  </a:cubicBezTo>
                  <a:cubicBezTo>
                    <a:pt x="22" y="3"/>
                    <a:pt x="24" y="4"/>
                    <a:pt x="25" y="6"/>
                  </a:cubicBezTo>
                  <a:cubicBezTo>
                    <a:pt x="26" y="8"/>
                    <a:pt x="26" y="10"/>
                    <a:pt x="26" y="13"/>
                  </a:cubicBezTo>
                  <a:cubicBezTo>
                    <a:pt x="26" y="13"/>
                    <a:pt x="26" y="14"/>
                    <a:pt x="26" y="15"/>
                  </a:cubicBezTo>
                  <a:cubicBezTo>
                    <a:pt x="6" y="15"/>
                    <a:pt x="6" y="15"/>
                    <a:pt x="6" y="15"/>
                  </a:cubicBezTo>
                  <a:cubicBezTo>
                    <a:pt x="6" y="17"/>
                    <a:pt x="7" y="18"/>
                    <a:pt x="8" y="19"/>
                  </a:cubicBezTo>
                  <a:cubicBezTo>
                    <a:pt x="9" y="20"/>
                    <a:pt x="10" y="21"/>
                    <a:pt x="12" y="21"/>
                  </a:cubicBezTo>
                  <a:cubicBezTo>
                    <a:pt x="15" y="21"/>
                    <a:pt x="17" y="20"/>
                    <a:pt x="18" y="19"/>
                  </a:cubicBezTo>
                  <a:close/>
                  <a:moveTo>
                    <a:pt x="20" y="11"/>
                  </a:moveTo>
                  <a:cubicBezTo>
                    <a:pt x="20" y="9"/>
                    <a:pt x="19" y="8"/>
                    <a:pt x="18" y="7"/>
                  </a:cubicBezTo>
                  <a:cubicBezTo>
                    <a:pt x="17" y="6"/>
                    <a:pt x="15" y="6"/>
                    <a:pt x="14" y="6"/>
                  </a:cubicBezTo>
                  <a:cubicBezTo>
                    <a:pt x="12" y="6"/>
                    <a:pt x="11" y="6"/>
                    <a:pt x="10" y="7"/>
                  </a:cubicBezTo>
                  <a:cubicBezTo>
                    <a:pt x="8" y="8"/>
                    <a:pt x="8" y="9"/>
                    <a:pt x="7" y="11"/>
                  </a:cubicBezTo>
                  <a:lnTo>
                    <a:pt x="2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22"/>
            <p:cNvSpPr>
              <a:spLocks/>
            </p:cNvSpPr>
            <p:nvPr/>
          </p:nvSpPr>
          <p:spPr bwMode="auto">
            <a:xfrm>
              <a:off x="4016375" y="5645150"/>
              <a:ext cx="44450" cy="44450"/>
            </a:xfrm>
            <a:custGeom>
              <a:avLst/>
              <a:gdLst>
                <a:gd name="T0" fmla="*/ 4 w 8"/>
                <a:gd name="T1" fmla="*/ 0 h 8"/>
                <a:gd name="T2" fmla="*/ 7 w 8"/>
                <a:gd name="T3" fmla="*/ 1 h 8"/>
                <a:gd name="T4" fmla="*/ 8 w 8"/>
                <a:gd name="T5" fmla="*/ 4 h 8"/>
                <a:gd name="T6" fmla="*/ 7 w 8"/>
                <a:gd name="T7" fmla="*/ 6 h 8"/>
                <a:gd name="T8" fmla="*/ 4 w 8"/>
                <a:gd name="T9" fmla="*/ 8 h 8"/>
                <a:gd name="T10" fmla="*/ 1 w 8"/>
                <a:gd name="T11" fmla="*/ 6 h 8"/>
                <a:gd name="T12" fmla="*/ 0 w 8"/>
                <a:gd name="T13" fmla="*/ 4 h 8"/>
                <a:gd name="T14" fmla="*/ 1 w 8"/>
                <a:gd name="T15" fmla="*/ 1 h 8"/>
                <a:gd name="T16" fmla="*/ 4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0"/>
                  </a:moveTo>
                  <a:cubicBezTo>
                    <a:pt x="5" y="0"/>
                    <a:pt x="6" y="0"/>
                    <a:pt x="7" y="1"/>
                  </a:cubicBezTo>
                  <a:cubicBezTo>
                    <a:pt x="8" y="2"/>
                    <a:pt x="8" y="3"/>
                    <a:pt x="8" y="4"/>
                  </a:cubicBezTo>
                  <a:cubicBezTo>
                    <a:pt x="8" y="5"/>
                    <a:pt x="8" y="6"/>
                    <a:pt x="7" y="6"/>
                  </a:cubicBezTo>
                  <a:cubicBezTo>
                    <a:pt x="6" y="7"/>
                    <a:pt x="5" y="8"/>
                    <a:pt x="4" y="8"/>
                  </a:cubicBezTo>
                  <a:cubicBezTo>
                    <a:pt x="3" y="8"/>
                    <a:pt x="2" y="7"/>
                    <a:pt x="1" y="6"/>
                  </a:cubicBezTo>
                  <a:cubicBezTo>
                    <a:pt x="1" y="6"/>
                    <a:pt x="0" y="5"/>
                    <a:pt x="0" y="4"/>
                  </a:cubicBezTo>
                  <a:cubicBezTo>
                    <a:pt x="0" y="3"/>
                    <a:pt x="1" y="2"/>
                    <a:pt x="1" y="1"/>
                  </a:cubicBezTo>
                  <a:cubicBezTo>
                    <a:pt x="2"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23"/>
            <p:cNvSpPr>
              <a:spLocks/>
            </p:cNvSpPr>
            <p:nvPr/>
          </p:nvSpPr>
          <p:spPr bwMode="auto">
            <a:xfrm>
              <a:off x="4186238" y="5384800"/>
              <a:ext cx="1493837" cy="423863"/>
            </a:xfrm>
            <a:custGeom>
              <a:avLst/>
              <a:gdLst>
                <a:gd name="T0" fmla="*/ 941 w 941"/>
                <a:gd name="T1" fmla="*/ 0 h 267"/>
                <a:gd name="T2" fmla="*/ 903 w 941"/>
                <a:gd name="T3" fmla="*/ 267 h 267"/>
                <a:gd name="T4" fmla="*/ 0 w 941"/>
                <a:gd name="T5" fmla="*/ 267 h 267"/>
                <a:gd name="T6" fmla="*/ 37 w 941"/>
                <a:gd name="T7" fmla="*/ 0 h 267"/>
                <a:gd name="T8" fmla="*/ 941 w 941"/>
                <a:gd name="T9" fmla="*/ 0 h 267"/>
              </a:gdLst>
              <a:ahLst/>
              <a:cxnLst>
                <a:cxn ang="0">
                  <a:pos x="T0" y="T1"/>
                </a:cxn>
                <a:cxn ang="0">
                  <a:pos x="T2" y="T3"/>
                </a:cxn>
                <a:cxn ang="0">
                  <a:pos x="T4" y="T5"/>
                </a:cxn>
                <a:cxn ang="0">
                  <a:pos x="T6" y="T7"/>
                </a:cxn>
                <a:cxn ang="0">
                  <a:pos x="T8" y="T9"/>
                </a:cxn>
              </a:cxnLst>
              <a:rect l="0" t="0" r="r" b="b"/>
              <a:pathLst>
                <a:path w="941" h="267">
                  <a:moveTo>
                    <a:pt x="941" y="0"/>
                  </a:moveTo>
                  <a:lnTo>
                    <a:pt x="903" y="267"/>
                  </a:lnTo>
                  <a:lnTo>
                    <a:pt x="0" y="267"/>
                  </a:lnTo>
                  <a:lnTo>
                    <a:pt x="37" y="0"/>
                  </a:lnTo>
                  <a:lnTo>
                    <a:pt x="941" y="0"/>
                  </a:lnTo>
                  <a:close/>
                </a:path>
              </a:pathLst>
            </a:custGeom>
            <a:solidFill>
              <a:srgbClr val="7545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24"/>
            <p:cNvSpPr>
              <a:spLocks/>
            </p:cNvSpPr>
            <p:nvPr/>
          </p:nvSpPr>
          <p:spPr bwMode="auto">
            <a:xfrm>
              <a:off x="4321175" y="5499100"/>
              <a:ext cx="127000" cy="184150"/>
            </a:xfrm>
            <a:custGeom>
              <a:avLst/>
              <a:gdLst>
                <a:gd name="T0" fmla="*/ 18 w 80"/>
                <a:gd name="T1" fmla="*/ 0 h 116"/>
                <a:gd name="T2" fmla="*/ 80 w 80"/>
                <a:gd name="T3" fmla="*/ 0 h 116"/>
                <a:gd name="T4" fmla="*/ 80 w 80"/>
                <a:gd name="T5" fmla="*/ 20 h 116"/>
                <a:gd name="T6" fmla="*/ 38 w 80"/>
                <a:gd name="T7" fmla="*/ 20 h 116"/>
                <a:gd name="T8" fmla="*/ 35 w 80"/>
                <a:gd name="T9" fmla="*/ 44 h 116"/>
                <a:gd name="T10" fmla="*/ 76 w 80"/>
                <a:gd name="T11" fmla="*/ 44 h 116"/>
                <a:gd name="T12" fmla="*/ 73 w 80"/>
                <a:gd name="T13" fmla="*/ 65 h 116"/>
                <a:gd name="T14" fmla="*/ 31 w 80"/>
                <a:gd name="T15" fmla="*/ 65 h 116"/>
                <a:gd name="T16" fmla="*/ 28 w 80"/>
                <a:gd name="T17" fmla="*/ 96 h 116"/>
                <a:gd name="T18" fmla="*/ 69 w 80"/>
                <a:gd name="T19" fmla="*/ 96 h 116"/>
                <a:gd name="T20" fmla="*/ 66 w 80"/>
                <a:gd name="T21" fmla="*/ 116 h 116"/>
                <a:gd name="T22" fmla="*/ 0 w 80"/>
                <a:gd name="T23" fmla="*/ 116 h 116"/>
                <a:gd name="T24" fmla="*/ 18 w 80"/>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16">
                  <a:moveTo>
                    <a:pt x="18" y="0"/>
                  </a:moveTo>
                  <a:lnTo>
                    <a:pt x="80" y="0"/>
                  </a:lnTo>
                  <a:lnTo>
                    <a:pt x="80" y="20"/>
                  </a:lnTo>
                  <a:lnTo>
                    <a:pt x="38" y="20"/>
                  </a:lnTo>
                  <a:lnTo>
                    <a:pt x="35" y="44"/>
                  </a:lnTo>
                  <a:lnTo>
                    <a:pt x="76" y="44"/>
                  </a:lnTo>
                  <a:lnTo>
                    <a:pt x="73" y="65"/>
                  </a:lnTo>
                  <a:lnTo>
                    <a:pt x="31" y="65"/>
                  </a:lnTo>
                  <a:lnTo>
                    <a:pt x="28" y="96"/>
                  </a:lnTo>
                  <a:lnTo>
                    <a:pt x="69" y="96"/>
                  </a:lnTo>
                  <a:lnTo>
                    <a:pt x="66" y="116"/>
                  </a:lnTo>
                  <a:lnTo>
                    <a:pt x="0" y="116"/>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noEditPoints="1"/>
            </p:cNvSpPr>
            <p:nvPr/>
          </p:nvSpPr>
          <p:spPr bwMode="auto">
            <a:xfrm>
              <a:off x="4457700" y="5541963"/>
              <a:ext cx="142875" cy="190500"/>
            </a:xfrm>
            <a:custGeom>
              <a:avLst/>
              <a:gdLst>
                <a:gd name="T0" fmla="*/ 20 w 26"/>
                <a:gd name="T1" fmla="*/ 1 h 35"/>
                <a:gd name="T2" fmla="*/ 26 w 26"/>
                <a:gd name="T3" fmla="*/ 1 h 35"/>
                <a:gd name="T4" fmla="*/ 22 w 26"/>
                <a:gd name="T5" fmla="*/ 35 h 35"/>
                <a:gd name="T6" fmla="*/ 15 w 26"/>
                <a:gd name="T7" fmla="*/ 35 h 35"/>
                <a:gd name="T8" fmla="*/ 17 w 26"/>
                <a:gd name="T9" fmla="*/ 23 h 35"/>
                <a:gd name="T10" fmla="*/ 14 w 26"/>
                <a:gd name="T11" fmla="*/ 26 h 35"/>
                <a:gd name="T12" fmla="*/ 10 w 26"/>
                <a:gd name="T13" fmla="*/ 27 h 35"/>
                <a:gd name="T14" fmla="*/ 2 w 26"/>
                <a:gd name="T15" fmla="*/ 23 h 35"/>
                <a:gd name="T16" fmla="*/ 0 w 26"/>
                <a:gd name="T17" fmla="*/ 14 h 35"/>
                <a:gd name="T18" fmla="*/ 1 w 26"/>
                <a:gd name="T19" fmla="*/ 7 h 35"/>
                <a:gd name="T20" fmla="*/ 6 w 26"/>
                <a:gd name="T21" fmla="*/ 2 h 35"/>
                <a:gd name="T22" fmla="*/ 13 w 26"/>
                <a:gd name="T23" fmla="*/ 0 h 35"/>
                <a:gd name="T24" fmla="*/ 17 w 26"/>
                <a:gd name="T25" fmla="*/ 1 h 35"/>
                <a:gd name="T26" fmla="*/ 20 w 26"/>
                <a:gd name="T27" fmla="*/ 4 h 35"/>
                <a:gd name="T28" fmla="*/ 20 w 26"/>
                <a:gd name="T29" fmla="*/ 1 h 35"/>
                <a:gd name="T30" fmla="*/ 12 w 26"/>
                <a:gd name="T31" fmla="*/ 21 h 35"/>
                <a:gd name="T32" fmla="*/ 15 w 26"/>
                <a:gd name="T33" fmla="*/ 20 h 35"/>
                <a:gd name="T34" fmla="*/ 18 w 26"/>
                <a:gd name="T35" fmla="*/ 17 h 35"/>
                <a:gd name="T36" fmla="*/ 19 w 26"/>
                <a:gd name="T37" fmla="*/ 12 h 35"/>
                <a:gd name="T38" fmla="*/ 17 w 26"/>
                <a:gd name="T39" fmla="*/ 8 h 35"/>
                <a:gd name="T40" fmla="*/ 13 w 26"/>
                <a:gd name="T41" fmla="*/ 6 h 35"/>
                <a:gd name="T42" fmla="*/ 8 w 26"/>
                <a:gd name="T43" fmla="*/ 8 h 35"/>
                <a:gd name="T44" fmla="*/ 6 w 26"/>
                <a:gd name="T45" fmla="*/ 15 h 35"/>
                <a:gd name="T46" fmla="*/ 7 w 26"/>
                <a:gd name="T47" fmla="*/ 19 h 35"/>
                <a:gd name="T48" fmla="*/ 12 w 26"/>
                <a:gd name="T49"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5">
                  <a:moveTo>
                    <a:pt x="20" y="1"/>
                  </a:moveTo>
                  <a:cubicBezTo>
                    <a:pt x="26" y="1"/>
                    <a:pt x="26" y="1"/>
                    <a:pt x="26" y="1"/>
                  </a:cubicBezTo>
                  <a:cubicBezTo>
                    <a:pt x="22" y="35"/>
                    <a:pt x="22" y="35"/>
                    <a:pt x="22" y="35"/>
                  </a:cubicBezTo>
                  <a:cubicBezTo>
                    <a:pt x="15" y="35"/>
                    <a:pt x="15" y="35"/>
                    <a:pt x="15" y="35"/>
                  </a:cubicBezTo>
                  <a:cubicBezTo>
                    <a:pt x="17" y="23"/>
                    <a:pt x="17" y="23"/>
                    <a:pt x="17" y="23"/>
                  </a:cubicBezTo>
                  <a:cubicBezTo>
                    <a:pt x="16" y="24"/>
                    <a:pt x="15" y="25"/>
                    <a:pt x="14" y="26"/>
                  </a:cubicBezTo>
                  <a:cubicBezTo>
                    <a:pt x="12" y="26"/>
                    <a:pt x="11" y="27"/>
                    <a:pt x="10" y="27"/>
                  </a:cubicBezTo>
                  <a:cubicBezTo>
                    <a:pt x="7" y="27"/>
                    <a:pt x="4" y="25"/>
                    <a:pt x="2" y="23"/>
                  </a:cubicBezTo>
                  <a:cubicBezTo>
                    <a:pt x="1" y="21"/>
                    <a:pt x="0" y="18"/>
                    <a:pt x="0" y="14"/>
                  </a:cubicBezTo>
                  <a:cubicBezTo>
                    <a:pt x="0" y="12"/>
                    <a:pt x="0" y="10"/>
                    <a:pt x="1" y="7"/>
                  </a:cubicBezTo>
                  <a:cubicBezTo>
                    <a:pt x="3" y="5"/>
                    <a:pt x="4" y="3"/>
                    <a:pt x="6" y="2"/>
                  </a:cubicBezTo>
                  <a:cubicBezTo>
                    <a:pt x="8" y="1"/>
                    <a:pt x="10" y="0"/>
                    <a:pt x="13" y="0"/>
                  </a:cubicBezTo>
                  <a:cubicBezTo>
                    <a:pt x="14" y="0"/>
                    <a:pt x="15" y="1"/>
                    <a:pt x="17" y="1"/>
                  </a:cubicBezTo>
                  <a:cubicBezTo>
                    <a:pt x="18" y="2"/>
                    <a:pt x="19" y="3"/>
                    <a:pt x="20" y="4"/>
                  </a:cubicBezTo>
                  <a:lnTo>
                    <a:pt x="20" y="1"/>
                  </a:lnTo>
                  <a:close/>
                  <a:moveTo>
                    <a:pt x="12" y="21"/>
                  </a:moveTo>
                  <a:cubicBezTo>
                    <a:pt x="13" y="21"/>
                    <a:pt x="14" y="21"/>
                    <a:pt x="15" y="20"/>
                  </a:cubicBezTo>
                  <a:cubicBezTo>
                    <a:pt x="16" y="19"/>
                    <a:pt x="17" y="18"/>
                    <a:pt x="18" y="17"/>
                  </a:cubicBezTo>
                  <a:cubicBezTo>
                    <a:pt x="19" y="15"/>
                    <a:pt x="19" y="14"/>
                    <a:pt x="19" y="12"/>
                  </a:cubicBezTo>
                  <a:cubicBezTo>
                    <a:pt x="19" y="10"/>
                    <a:pt x="18" y="9"/>
                    <a:pt x="17" y="8"/>
                  </a:cubicBezTo>
                  <a:cubicBezTo>
                    <a:pt x="16" y="6"/>
                    <a:pt x="15" y="6"/>
                    <a:pt x="13" y="6"/>
                  </a:cubicBezTo>
                  <a:cubicBezTo>
                    <a:pt x="11" y="6"/>
                    <a:pt x="9" y="7"/>
                    <a:pt x="8" y="8"/>
                  </a:cubicBezTo>
                  <a:cubicBezTo>
                    <a:pt x="7" y="10"/>
                    <a:pt x="6" y="12"/>
                    <a:pt x="6" y="15"/>
                  </a:cubicBezTo>
                  <a:cubicBezTo>
                    <a:pt x="6" y="17"/>
                    <a:pt x="6" y="18"/>
                    <a:pt x="7" y="19"/>
                  </a:cubicBezTo>
                  <a:cubicBezTo>
                    <a:pt x="9" y="21"/>
                    <a:pt x="10" y="21"/>
                    <a:pt x="12"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4632325" y="5546725"/>
              <a:ext cx="125412" cy="142875"/>
            </a:xfrm>
            <a:custGeom>
              <a:avLst/>
              <a:gdLst>
                <a:gd name="T0" fmla="*/ 2 w 23"/>
                <a:gd name="T1" fmla="*/ 0 h 26"/>
                <a:gd name="T2" fmla="*/ 8 w 23"/>
                <a:gd name="T3" fmla="*/ 0 h 26"/>
                <a:gd name="T4" fmla="*/ 6 w 23"/>
                <a:gd name="T5" fmla="*/ 13 h 26"/>
                <a:gd name="T6" fmla="*/ 6 w 23"/>
                <a:gd name="T7" fmla="*/ 16 h 26"/>
                <a:gd name="T8" fmla="*/ 7 w 23"/>
                <a:gd name="T9" fmla="*/ 19 h 26"/>
                <a:gd name="T10" fmla="*/ 10 w 23"/>
                <a:gd name="T11" fmla="*/ 20 h 26"/>
                <a:gd name="T12" fmla="*/ 14 w 23"/>
                <a:gd name="T13" fmla="*/ 18 h 26"/>
                <a:gd name="T14" fmla="*/ 16 w 23"/>
                <a:gd name="T15" fmla="*/ 12 h 26"/>
                <a:gd name="T16" fmla="*/ 17 w 23"/>
                <a:gd name="T17" fmla="*/ 0 h 26"/>
                <a:gd name="T18" fmla="*/ 23 w 23"/>
                <a:gd name="T19" fmla="*/ 0 h 26"/>
                <a:gd name="T20" fmla="*/ 22 w 23"/>
                <a:gd name="T21" fmla="*/ 13 h 26"/>
                <a:gd name="T22" fmla="*/ 19 w 23"/>
                <a:gd name="T23" fmla="*/ 20 h 26"/>
                <a:gd name="T24" fmla="*/ 16 w 23"/>
                <a:gd name="T25" fmla="*/ 24 h 26"/>
                <a:gd name="T26" fmla="*/ 10 w 23"/>
                <a:gd name="T27" fmla="*/ 26 h 26"/>
                <a:gd name="T28" fmla="*/ 2 w 23"/>
                <a:gd name="T29" fmla="*/ 23 h 26"/>
                <a:gd name="T30" fmla="*/ 0 w 23"/>
                <a:gd name="T31" fmla="*/ 16 h 26"/>
                <a:gd name="T32" fmla="*/ 0 w 23"/>
                <a:gd name="T33" fmla="*/ 9 h 26"/>
                <a:gd name="T34" fmla="*/ 2 w 23"/>
                <a:gd name="T3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6">
                  <a:moveTo>
                    <a:pt x="2" y="0"/>
                  </a:moveTo>
                  <a:cubicBezTo>
                    <a:pt x="8" y="0"/>
                    <a:pt x="8" y="0"/>
                    <a:pt x="8" y="0"/>
                  </a:cubicBezTo>
                  <a:cubicBezTo>
                    <a:pt x="6" y="13"/>
                    <a:pt x="6" y="13"/>
                    <a:pt x="6" y="13"/>
                  </a:cubicBezTo>
                  <a:cubicBezTo>
                    <a:pt x="6" y="14"/>
                    <a:pt x="6" y="15"/>
                    <a:pt x="6" y="16"/>
                  </a:cubicBezTo>
                  <a:cubicBezTo>
                    <a:pt x="6" y="17"/>
                    <a:pt x="6" y="18"/>
                    <a:pt x="7" y="19"/>
                  </a:cubicBezTo>
                  <a:cubicBezTo>
                    <a:pt x="8" y="19"/>
                    <a:pt x="9" y="20"/>
                    <a:pt x="10" y="20"/>
                  </a:cubicBezTo>
                  <a:cubicBezTo>
                    <a:pt x="12" y="20"/>
                    <a:pt x="13" y="19"/>
                    <a:pt x="14" y="18"/>
                  </a:cubicBezTo>
                  <a:cubicBezTo>
                    <a:pt x="14" y="17"/>
                    <a:pt x="15" y="15"/>
                    <a:pt x="16" y="12"/>
                  </a:cubicBezTo>
                  <a:cubicBezTo>
                    <a:pt x="17" y="0"/>
                    <a:pt x="17" y="0"/>
                    <a:pt x="17" y="0"/>
                  </a:cubicBezTo>
                  <a:cubicBezTo>
                    <a:pt x="23" y="0"/>
                    <a:pt x="23" y="0"/>
                    <a:pt x="23" y="0"/>
                  </a:cubicBezTo>
                  <a:cubicBezTo>
                    <a:pt x="22" y="13"/>
                    <a:pt x="22" y="13"/>
                    <a:pt x="22" y="13"/>
                  </a:cubicBezTo>
                  <a:cubicBezTo>
                    <a:pt x="21" y="16"/>
                    <a:pt x="20" y="19"/>
                    <a:pt x="19" y="20"/>
                  </a:cubicBezTo>
                  <a:cubicBezTo>
                    <a:pt x="18" y="22"/>
                    <a:pt x="17" y="23"/>
                    <a:pt x="16" y="24"/>
                  </a:cubicBezTo>
                  <a:cubicBezTo>
                    <a:pt x="14" y="25"/>
                    <a:pt x="12" y="26"/>
                    <a:pt x="10" y="26"/>
                  </a:cubicBezTo>
                  <a:cubicBezTo>
                    <a:pt x="7" y="26"/>
                    <a:pt x="4" y="25"/>
                    <a:pt x="2" y="23"/>
                  </a:cubicBezTo>
                  <a:cubicBezTo>
                    <a:pt x="1" y="21"/>
                    <a:pt x="0" y="19"/>
                    <a:pt x="0" y="16"/>
                  </a:cubicBezTo>
                  <a:cubicBezTo>
                    <a:pt x="0" y="14"/>
                    <a:pt x="0" y="12"/>
                    <a:pt x="0" y="9"/>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27"/>
            <p:cNvSpPr>
              <a:spLocks noEditPoints="1"/>
            </p:cNvSpPr>
            <p:nvPr/>
          </p:nvSpPr>
          <p:spPr bwMode="auto">
            <a:xfrm>
              <a:off x="4768850" y="5492750"/>
              <a:ext cx="65087" cy="190500"/>
            </a:xfrm>
            <a:custGeom>
              <a:avLst/>
              <a:gdLst>
                <a:gd name="T0" fmla="*/ 4 w 12"/>
                <a:gd name="T1" fmla="*/ 10 h 35"/>
                <a:gd name="T2" fmla="*/ 10 w 12"/>
                <a:gd name="T3" fmla="*/ 10 h 35"/>
                <a:gd name="T4" fmla="*/ 6 w 12"/>
                <a:gd name="T5" fmla="*/ 35 h 35"/>
                <a:gd name="T6" fmla="*/ 0 w 12"/>
                <a:gd name="T7" fmla="*/ 35 h 35"/>
                <a:gd name="T8" fmla="*/ 4 w 12"/>
                <a:gd name="T9" fmla="*/ 10 h 35"/>
                <a:gd name="T10" fmla="*/ 8 w 12"/>
                <a:gd name="T11" fmla="*/ 0 h 35"/>
                <a:gd name="T12" fmla="*/ 11 w 12"/>
                <a:gd name="T13" fmla="*/ 1 h 35"/>
                <a:gd name="T14" fmla="*/ 12 w 12"/>
                <a:gd name="T15" fmla="*/ 3 h 35"/>
                <a:gd name="T16" fmla="*/ 11 w 12"/>
                <a:gd name="T17" fmla="*/ 6 h 35"/>
                <a:gd name="T18" fmla="*/ 8 w 12"/>
                <a:gd name="T19" fmla="*/ 7 h 35"/>
                <a:gd name="T20" fmla="*/ 5 w 12"/>
                <a:gd name="T21" fmla="*/ 6 h 35"/>
                <a:gd name="T22" fmla="*/ 4 w 12"/>
                <a:gd name="T23" fmla="*/ 3 h 35"/>
                <a:gd name="T24" fmla="*/ 5 w 12"/>
                <a:gd name="T25" fmla="*/ 1 h 35"/>
                <a:gd name="T26" fmla="*/ 8 w 12"/>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35">
                  <a:moveTo>
                    <a:pt x="4" y="10"/>
                  </a:moveTo>
                  <a:cubicBezTo>
                    <a:pt x="10" y="10"/>
                    <a:pt x="10" y="10"/>
                    <a:pt x="10" y="10"/>
                  </a:cubicBezTo>
                  <a:cubicBezTo>
                    <a:pt x="6" y="35"/>
                    <a:pt x="6" y="35"/>
                    <a:pt x="6" y="35"/>
                  </a:cubicBezTo>
                  <a:cubicBezTo>
                    <a:pt x="0" y="35"/>
                    <a:pt x="0" y="35"/>
                    <a:pt x="0" y="35"/>
                  </a:cubicBezTo>
                  <a:lnTo>
                    <a:pt x="4" y="10"/>
                  </a:lnTo>
                  <a:close/>
                  <a:moveTo>
                    <a:pt x="8" y="0"/>
                  </a:moveTo>
                  <a:cubicBezTo>
                    <a:pt x="9" y="0"/>
                    <a:pt x="10" y="0"/>
                    <a:pt x="11" y="1"/>
                  </a:cubicBezTo>
                  <a:cubicBezTo>
                    <a:pt x="11" y="1"/>
                    <a:pt x="12" y="2"/>
                    <a:pt x="12" y="3"/>
                  </a:cubicBezTo>
                  <a:cubicBezTo>
                    <a:pt x="12" y="4"/>
                    <a:pt x="11" y="5"/>
                    <a:pt x="11" y="6"/>
                  </a:cubicBezTo>
                  <a:cubicBezTo>
                    <a:pt x="10" y="7"/>
                    <a:pt x="9" y="7"/>
                    <a:pt x="8" y="7"/>
                  </a:cubicBezTo>
                  <a:cubicBezTo>
                    <a:pt x="7" y="7"/>
                    <a:pt x="6" y="7"/>
                    <a:pt x="5" y="6"/>
                  </a:cubicBezTo>
                  <a:cubicBezTo>
                    <a:pt x="5" y="5"/>
                    <a:pt x="4" y="4"/>
                    <a:pt x="4" y="3"/>
                  </a:cubicBezTo>
                  <a:cubicBezTo>
                    <a:pt x="4" y="2"/>
                    <a:pt x="5" y="1"/>
                    <a:pt x="5" y="1"/>
                  </a:cubicBezTo>
                  <a:cubicBezTo>
                    <a:pt x="6" y="0"/>
                    <a:pt x="7"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8"/>
            <p:cNvSpPr>
              <a:spLocks noEditPoints="1"/>
            </p:cNvSpPr>
            <p:nvPr/>
          </p:nvSpPr>
          <p:spPr bwMode="auto">
            <a:xfrm>
              <a:off x="4829175" y="5541963"/>
              <a:ext cx="158750" cy="190500"/>
            </a:xfrm>
            <a:custGeom>
              <a:avLst/>
              <a:gdLst>
                <a:gd name="T0" fmla="*/ 6 w 29"/>
                <a:gd name="T1" fmla="*/ 35 h 35"/>
                <a:gd name="T2" fmla="*/ 0 w 29"/>
                <a:gd name="T3" fmla="*/ 35 h 35"/>
                <a:gd name="T4" fmla="*/ 4 w 29"/>
                <a:gd name="T5" fmla="*/ 1 h 35"/>
                <a:gd name="T6" fmla="*/ 10 w 29"/>
                <a:gd name="T7" fmla="*/ 1 h 35"/>
                <a:gd name="T8" fmla="*/ 10 w 29"/>
                <a:gd name="T9" fmla="*/ 4 h 35"/>
                <a:gd name="T10" fmla="*/ 14 w 29"/>
                <a:gd name="T11" fmla="*/ 1 h 35"/>
                <a:gd name="T12" fmla="*/ 18 w 29"/>
                <a:gd name="T13" fmla="*/ 0 h 35"/>
                <a:gd name="T14" fmla="*/ 26 w 29"/>
                <a:gd name="T15" fmla="*/ 4 h 35"/>
                <a:gd name="T16" fmla="*/ 29 w 29"/>
                <a:gd name="T17" fmla="*/ 12 h 35"/>
                <a:gd name="T18" fmla="*/ 27 w 29"/>
                <a:gd name="T19" fmla="*/ 19 h 35"/>
                <a:gd name="T20" fmla="*/ 22 w 29"/>
                <a:gd name="T21" fmla="*/ 25 h 35"/>
                <a:gd name="T22" fmla="*/ 15 w 29"/>
                <a:gd name="T23" fmla="*/ 27 h 35"/>
                <a:gd name="T24" fmla="*/ 11 w 29"/>
                <a:gd name="T25" fmla="*/ 26 h 35"/>
                <a:gd name="T26" fmla="*/ 8 w 29"/>
                <a:gd name="T27" fmla="*/ 22 h 35"/>
                <a:gd name="T28" fmla="*/ 6 w 29"/>
                <a:gd name="T29" fmla="*/ 35 h 35"/>
                <a:gd name="T30" fmla="*/ 16 w 29"/>
                <a:gd name="T31" fmla="*/ 6 h 35"/>
                <a:gd name="T32" fmla="*/ 12 w 29"/>
                <a:gd name="T33" fmla="*/ 7 h 35"/>
                <a:gd name="T34" fmla="*/ 9 w 29"/>
                <a:gd name="T35" fmla="*/ 10 h 35"/>
                <a:gd name="T36" fmla="*/ 8 w 29"/>
                <a:gd name="T37" fmla="*/ 14 h 35"/>
                <a:gd name="T38" fmla="*/ 10 w 29"/>
                <a:gd name="T39" fmla="*/ 19 h 35"/>
                <a:gd name="T40" fmla="*/ 15 w 29"/>
                <a:gd name="T41" fmla="*/ 21 h 35"/>
                <a:gd name="T42" fmla="*/ 20 w 29"/>
                <a:gd name="T43" fmla="*/ 19 h 35"/>
                <a:gd name="T44" fmla="*/ 22 w 29"/>
                <a:gd name="T45" fmla="*/ 12 h 35"/>
                <a:gd name="T46" fmla="*/ 21 w 29"/>
                <a:gd name="T47" fmla="*/ 7 h 35"/>
                <a:gd name="T48" fmla="*/ 16 w 29"/>
                <a:gd name="T49"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35">
                  <a:moveTo>
                    <a:pt x="6" y="35"/>
                  </a:moveTo>
                  <a:cubicBezTo>
                    <a:pt x="0" y="35"/>
                    <a:pt x="0" y="35"/>
                    <a:pt x="0" y="35"/>
                  </a:cubicBezTo>
                  <a:cubicBezTo>
                    <a:pt x="4" y="1"/>
                    <a:pt x="4" y="1"/>
                    <a:pt x="4" y="1"/>
                  </a:cubicBezTo>
                  <a:cubicBezTo>
                    <a:pt x="10" y="1"/>
                    <a:pt x="10" y="1"/>
                    <a:pt x="10" y="1"/>
                  </a:cubicBezTo>
                  <a:cubicBezTo>
                    <a:pt x="10" y="4"/>
                    <a:pt x="10" y="4"/>
                    <a:pt x="10" y="4"/>
                  </a:cubicBezTo>
                  <a:cubicBezTo>
                    <a:pt x="11" y="2"/>
                    <a:pt x="13" y="1"/>
                    <a:pt x="14" y="1"/>
                  </a:cubicBezTo>
                  <a:cubicBezTo>
                    <a:pt x="15" y="0"/>
                    <a:pt x="16" y="0"/>
                    <a:pt x="18" y="0"/>
                  </a:cubicBezTo>
                  <a:cubicBezTo>
                    <a:pt x="21" y="0"/>
                    <a:pt x="24" y="1"/>
                    <a:pt x="26" y="4"/>
                  </a:cubicBezTo>
                  <a:cubicBezTo>
                    <a:pt x="28" y="6"/>
                    <a:pt x="29" y="9"/>
                    <a:pt x="29" y="12"/>
                  </a:cubicBezTo>
                  <a:cubicBezTo>
                    <a:pt x="29" y="15"/>
                    <a:pt x="28" y="17"/>
                    <a:pt x="27" y="19"/>
                  </a:cubicBezTo>
                  <a:cubicBezTo>
                    <a:pt x="25" y="22"/>
                    <a:pt x="24" y="23"/>
                    <a:pt x="22" y="25"/>
                  </a:cubicBezTo>
                  <a:cubicBezTo>
                    <a:pt x="20" y="26"/>
                    <a:pt x="17" y="27"/>
                    <a:pt x="15" y="27"/>
                  </a:cubicBezTo>
                  <a:cubicBezTo>
                    <a:pt x="14" y="27"/>
                    <a:pt x="12" y="26"/>
                    <a:pt x="11" y="26"/>
                  </a:cubicBezTo>
                  <a:cubicBezTo>
                    <a:pt x="9" y="25"/>
                    <a:pt x="8" y="24"/>
                    <a:pt x="8" y="22"/>
                  </a:cubicBezTo>
                  <a:lnTo>
                    <a:pt x="6" y="35"/>
                  </a:lnTo>
                  <a:close/>
                  <a:moveTo>
                    <a:pt x="16" y="6"/>
                  </a:moveTo>
                  <a:cubicBezTo>
                    <a:pt x="15" y="6"/>
                    <a:pt x="13" y="6"/>
                    <a:pt x="12" y="7"/>
                  </a:cubicBezTo>
                  <a:cubicBezTo>
                    <a:pt x="11" y="7"/>
                    <a:pt x="10" y="8"/>
                    <a:pt x="9" y="10"/>
                  </a:cubicBezTo>
                  <a:cubicBezTo>
                    <a:pt x="9" y="11"/>
                    <a:pt x="8" y="13"/>
                    <a:pt x="8" y="14"/>
                  </a:cubicBezTo>
                  <a:cubicBezTo>
                    <a:pt x="8" y="16"/>
                    <a:pt x="9" y="18"/>
                    <a:pt x="10" y="19"/>
                  </a:cubicBezTo>
                  <a:cubicBezTo>
                    <a:pt x="11" y="20"/>
                    <a:pt x="13" y="21"/>
                    <a:pt x="15" y="21"/>
                  </a:cubicBezTo>
                  <a:cubicBezTo>
                    <a:pt x="17" y="21"/>
                    <a:pt x="19" y="20"/>
                    <a:pt x="20" y="19"/>
                  </a:cubicBezTo>
                  <a:cubicBezTo>
                    <a:pt x="22" y="17"/>
                    <a:pt x="22" y="15"/>
                    <a:pt x="22" y="12"/>
                  </a:cubicBezTo>
                  <a:cubicBezTo>
                    <a:pt x="22" y="10"/>
                    <a:pt x="22" y="9"/>
                    <a:pt x="21" y="7"/>
                  </a:cubicBezTo>
                  <a:cubicBezTo>
                    <a:pt x="19" y="6"/>
                    <a:pt x="18" y="6"/>
                    <a:pt x="16"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9"/>
            <p:cNvSpPr>
              <a:spLocks noEditPoints="1"/>
            </p:cNvSpPr>
            <p:nvPr/>
          </p:nvSpPr>
          <p:spPr bwMode="auto">
            <a:xfrm>
              <a:off x="4992688" y="5541963"/>
              <a:ext cx="158750" cy="190500"/>
            </a:xfrm>
            <a:custGeom>
              <a:avLst/>
              <a:gdLst>
                <a:gd name="T0" fmla="*/ 7 w 29"/>
                <a:gd name="T1" fmla="*/ 35 h 35"/>
                <a:gd name="T2" fmla="*/ 0 w 29"/>
                <a:gd name="T3" fmla="*/ 35 h 35"/>
                <a:gd name="T4" fmla="*/ 5 w 29"/>
                <a:gd name="T5" fmla="*/ 1 h 35"/>
                <a:gd name="T6" fmla="*/ 11 w 29"/>
                <a:gd name="T7" fmla="*/ 1 h 35"/>
                <a:gd name="T8" fmla="*/ 11 w 29"/>
                <a:gd name="T9" fmla="*/ 4 h 35"/>
                <a:gd name="T10" fmla="*/ 15 w 29"/>
                <a:gd name="T11" fmla="*/ 1 h 35"/>
                <a:gd name="T12" fmla="*/ 18 w 29"/>
                <a:gd name="T13" fmla="*/ 0 h 35"/>
                <a:gd name="T14" fmla="*/ 26 w 29"/>
                <a:gd name="T15" fmla="*/ 4 h 35"/>
                <a:gd name="T16" fmla="*/ 29 w 29"/>
                <a:gd name="T17" fmla="*/ 12 h 35"/>
                <a:gd name="T18" fmla="*/ 27 w 29"/>
                <a:gd name="T19" fmla="*/ 19 h 35"/>
                <a:gd name="T20" fmla="*/ 22 w 29"/>
                <a:gd name="T21" fmla="*/ 25 h 35"/>
                <a:gd name="T22" fmla="*/ 16 w 29"/>
                <a:gd name="T23" fmla="*/ 27 h 35"/>
                <a:gd name="T24" fmla="*/ 12 w 29"/>
                <a:gd name="T25" fmla="*/ 26 h 35"/>
                <a:gd name="T26" fmla="*/ 8 w 29"/>
                <a:gd name="T27" fmla="*/ 22 h 35"/>
                <a:gd name="T28" fmla="*/ 7 w 29"/>
                <a:gd name="T29" fmla="*/ 35 h 35"/>
                <a:gd name="T30" fmla="*/ 17 w 29"/>
                <a:gd name="T31" fmla="*/ 6 h 35"/>
                <a:gd name="T32" fmla="*/ 13 w 29"/>
                <a:gd name="T33" fmla="*/ 7 h 35"/>
                <a:gd name="T34" fmla="*/ 10 w 29"/>
                <a:gd name="T35" fmla="*/ 10 h 35"/>
                <a:gd name="T36" fmla="*/ 9 w 29"/>
                <a:gd name="T37" fmla="*/ 14 h 35"/>
                <a:gd name="T38" fmla="*/ 11 w 29"/>
                <a:gd name="T39" fmla="*/ 19 h 35"/>
                <a:gd name="T40" fmla="*/ 15 w 29"/>
                <a:gd name="T41" fmla="*/ 21 h 35"/>
                <a:gd name="T42" fmla="*/ 21 w 29"/>
                <a:gd name="T43" fmla="*/ 19 h 35"/>
                <a:gd name="T44" fmla="*/ 23 w 29"/>
                <a:gd name="T45" fmla="*/ 12 h 35"/>
                <a:gd name="T46" fmla="*/ 21 w 29"/>
                <a:gd name="T47" fmla="*/ 7 h 35"/>
                <a:gd name="T48" fmla="*/ 17 w 29"/>
                <a:gd name="T49"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35">
                  <a:moveTo>
                    <a:pt x="7" y="35"/>
                  </a:moveTo>
                  <a:cubicBezTo>
                    <a:pt x="0" y="35"/>
                    <a:pt x="0" y="35"/>
                    <a:pt x="0" y="35"/>
                  </a:cubicBezTo>
                  <a:cubicBezTo>
                    <a:pt x="5" y="1"/>
                    <a:pt x="5" y="1"/>
                    <a:pt x="5" y="1"/>
                  </a:cubicBezTo>
                  <a:cubicBezTo>
                    <a:pt x="11" y="1"/>
                    <a:pt x="11" y="1"/>
                    <a:pt x="11" y="1"/>
                  </a:cubicBezTo>
                  <a:cubicBezTo>
                    <a:pt x="11" y="4"/>
                    <a:pt x="11" y="4"/>
                    <a:pt x="11" y="4"/>
                  </a:cubicBezTo>
                  <a:cubicBezTo>
                    <a:pt x="12" y="2"/>
                    <a:pt x="13" y="1"/>
                    <a:pt x="15" y="1"/>
                  </a:cubicBezTo>
                  <a:cubicBezTo>
                    <a:pt x="16" y="0"/>
                    <a:pt x="17" y="0"/>
                    <a:pt x="18" y="0"/>
                  </a:cubicBezTo>
                  <a:cubicBezTo>
                    <a:pt x="22" y="0"/>
                    <a:pt x="24" y="1"/>
                    <a:pt x="26" y="4"/>
                  </a:cubicBezTo>
                  <a:cubicBezTo>
                    <a:pt x="28" y="6"/>
                    <a:pt x="29" y="9"/>
                    <a:pt x="29" y="12"/>
                  </a:cubicBezTo>
                  <a:cubicBezTo>
                    <a:pt x="29" y="15"/>
                    <a:pt x="29" y="17"/>
                    <a:pt x="27" y="19"/>
                  </a:cubicBezTo>
                  <a:cubicBezTo>
                    <a:pt x="26" y="22"/>
                    <a:pt x="24" y="23"/>
                    <a:pt x="22" y="25"/>
                  </a:cubicBezTo>
                  <a:cubicBezTo>
                    <a:pt x="20" y="26"/>
                    <a:pt x="18" y="27"/>
                    <a:pt x="16" y="27"/>
                  </a:cubicBezTo>
                  <a:cubicBezTo>
                    <a:pt x="14" y="27"/>
                    <a:pt x="13" y="26"/>
                    <a:pt x="12" y="26"/>
                  </a:cubicBezTo>
                  <a:cubicBezTo>
                    <a:pt x="10" y="25"/>
                    <a:pt x="9" y="24"/>
                    <a:pt x="8" y="22"/>
                  </a:cubicBezTo>
                  <a:lnTo>
                    <a:pt x="7" y="35"/>
                  </a:lnTo>
                  <a:close/>
                  <a:moveTo>
                    <a:pt x="17" y="6"/>
                  </a:moveTo>
                  <a:cubicBezTo>
                    <a:pt x="16" y="6"/>
                    <a:pt x="14" y="6"/>
                    <a:pt x="13" y="7"/>
                  </a:cubicBezTo>
                  <a:cubicBezTo>
                    <a:pt x="12" y="7"/>
                    <a:pt x="11" y="8"/>
                    <a:pt x="10" y="10"/>
                  </a:cubicBezTo>
                  <a:cubicBezTo>
                    <a:pt x="10" y="11"/>
                    <a:pt x="9" y="13"/>
                    <a:pt x="9" y="14"/>
                  </a:cubicBezTo>
                  <a:cubicBezTo>
                    <a:pt x="9" y="16"/>
                    <a:pt x="10" y="18"/>
                    <a:pt x="11" y="19"/>
                  </a:cubicBezTo>
                  <a:cubicBezTo>
                    <a:pt x="12" y="20"/>
                    <a:pt x="13" y="21"/>
                    <a:pt x="15" y="21"/>
                  </a:cubicBezTo>
                  <a:cubicBezTo>
                    <a:pt x="18" y="21"/>
                    <a:pt x="19" y="20"/>
                    <a:pt x="21" y="19"/>
                  </a:cubicBezTo>
                  <a:cubicBezTo>
                    <a:pt x="22" y="17"/>
                    <a:pt x="23" y="15"/>
                    <a:pt x="23" y="12"/>
                  </a:cubicBezTo>
                  <a:cubicBezTo>
                    <a:pt x="23" y="10"/>
                    <a:pt x="23" y="9"/>
                    <a:pt x="21" y="7"/>
                  </a:cubicBezTo>
                  <a:cubicBezTo>
                    <a:pt x="20" y="6"/>
                    <a:pt x="19" y="6"/>
                    <a:pt x="1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0"/>
            <p:cNvSpPr>
              <a:spLocks noEditPoints="1"/>
            </p:cNvSpPr>
            <p:nvPr/>
          </p:nvSpPr>
          <p:spPr bwMode="auto">
            <a:xfrm>
              <a:off x="5172075" y="5541963"/>
              <a:ext cx="142875" cy="147638"/>
            </a:xfrm>
            <a:custGeom>
              <a:avLst/>
              <a:gdLst>
                <a:gd name="T0" fmla="*/ 18 w 26"/>
                <a:gd name="T1" fmla="*/ 19 h 27"/>
                <a:gd name="T2" fmla="*/ 24 w 26"/>
                <a:gd name="T3" fmla="*/ 21 h 27"/>
                <a:gd name="T4" fmla="*/ 19 w 26"/>
                <a:gd name="T5" fmla="*/ 25 h 27"/>
                <a:gd name="T6" fmla="*/ 12 w 26"/>
                <a:gd name="T7" fmla="*/ 27 h 27"/>
                <a:gd name="T8" fmla="*/ 3 w 26"/>
                <a:gd name="T9" fmla="*/ 23 h 27"/>
                <a:gd name="T10" fmla="*/ 0 w 26"/>
                <a:gd name="T11" fmla="*/ 15 h 27"/>
                <a:gd name="T12" fmla="*/ 4 w 26"/>
                <a:gd name="T13" fmla="*/ 4 h 27"/>
                <a:gd name="T14" fmla="*/ 14 w 26"/>
                <a:gd name="T15" fmla="*/ 0 h 27"/>
                <a:gd name="T16" fmla="*/ 20 w 26"/>
                <a:gd name="T17" fmla="*/ 2 h 27"/>
                <a:gd name="T18" fmla="*/ 25 w 26"/>
                <a:gd name="T19" fmla="*/ 6 h 27"/>
                <a:gd name="T20" fmla="*/ 26 w 26"/>
                <a:gd name="T21" fmla="*/ 13 h 27"/>
                <a:gd name="T22" fmla="*/ 26 w 26"/>
                <a:gd name="T23" fmla="*/ 15 h 27"/>
                <a:gd name="T24" fmla="*/ 6 w 26"/>
                <a:gd name="T25" fmla="*/ 15 h 27"/>
                <a:gd name="T26" fmla="*/ 8 w 26"/>
                <a:gd name="T27" fmla="*/ 19 h 27"/>
                <a:gd name="T28" fmla="*/ 12 w 26"/>
                <a:gd name="T29" fmla="*/ 21 h 27"/>
                <a:gd name="T30" fmla="*/ 18 w 26"/>
                <a:gd name="T31" fmla="*/ 19 h 27"/>
                <a:gd name="T32" fmla="*/ 20 w 26"/>
                <a:gd name="T33" fmla="*/ 11 h 27"/>
                <a:gd name="T34" fmla="*/ 18 w 26"/>
                <a:gd name="T35" fmla="*/ 7 h 27"/>
                <a:gd name="T36" fmla="*/ 14 w 26"/>
                <a:gd name="T37" fmla="*/ 6 h 27"/>
                <a:gd name="T38" fmla="*/ 10 w 26"/>
                <a:gd name="T39" fmla="*/ 7 h 27"/>
                <a:gd name="T40" fmla="*/ 7 w 26"/>
                <a:gd name="T41" fmla="*/ 11 h 27"/>
                <a:gd name="T42" fmla="*/ 20 w 26"/>
                <a:gd name="T4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8" y="19"/>
                  </a:moveTo>
                  <a:cubicBezTo>
                    <a:pt x="24" y="21"/>
                    <a:pt x="24" y="21"/>
                    <a:pt x="24" y="21"/>
                  </a:cubicBezTo>
                  <a:cubicBezTo>
                    <a:pt x="23" y="23"/>
                    <a:pt x="21" y="24"/>
                    <a:pt x="19" y="25"/>
                  </a:cubicBezTo>
                  <a:cubicBezTo>
                    <a:pt x="17" y="26"/>
                    <a:pt x="15" y="27"/>
                    <a:pt x="12" y="27"/>
                  </a:cubicBezTo>
                  <a:cubicBezTo>
                    <a:pt x="8" y="27"/>
                    <a:pt x="5" y="26"/>
                    <a:pt x="3" y="23"/>
                  </a:cubicBezTo>
                  <a:cubicBezTo>
                    <a:pt x="1" y="21"/>
                    <a:pt x="0" y="18"/>
                    <a:pt x="0" y="15"/>
                  </a:cubicBezTo>
                  <a:cubicBezTo>
                    <a:pt x="0" y="11"/>
                    <a:pt x="1" y="7"/>
                    <a:pt x="4" y="4"/>
                  </a:cubicBezTo>
                  <a:cubicBezTo>
                    <a:pt x="7" y="2"/>
                    <a:pt x="10" y="0"/>
                    <a:pt x="14" y="0"/>
                  </a:cubicBezTo>
                  <a:cubicBezTo>
                    <a:pt x="16" y="0"/>
                    <a:pt x="18" y="1"/>
                    <a:pt x="20" y="2"/>
                  </a:cubicBezTo>
                  <a:cubicBezTo>
                    <a:pt x="22" y="3"/>
                    <a:pt x="24" y="4"/>
                    <a:pt x="25" y="6"/>
                  </a:cubicBezTo>
                  <a:cubicBezTo>
                    <a:pt x="26" y="8"/>
                    <a:pt x="26" y="10"/>
                    <a:pt x="26" y="13"/>
                  </a:cubicBezTo>
                  <a:cubicBezTo>
                    <a:pt x="26" y="13"/>
                    <a:pt x="26" y="14"/>
                    <a:pt x="26" y="15"/>
                  </a:cubicBezTo>
                  <a:cubicBezTo>
                    <a:pt x="6" y="15"/>
                    <a:pt x="6" y="15"/>
                    <a:pt x="6" y="15"/>
                  </a:cubicBezTo>
                  <a:cubicBezTo>
                    <a:pt x="6" y="17"/>
                    <a:pt x="7" y="18"/>
                    <a:pt x="8" y="19"/>
                  </a:cubicBezTo>
                  <a:cubicBezTo>
                    <a:pt x="9" y="20"/>
                    <a:pt x="10" y="21"/>
                    <a:pt x="12" y="21"/>
                  </a:cubicBezTo>
                  <a:cubicBezTo>
                    <a:pt x="15" y="21"/>
                    <a:pt x="17" y="20"/>
                    <a:pt x="18" y="19"/>
                  </a:cubicBezTo>
                  <a:close/>
                  <a:moveTo>
                    <a:pt x="20" y="11"/>
                  </a:moveTo>
                  <a:cubicBezTo>
                    <a:pt x="19" y="9"/>
                    <a:pt x="19" y="8"/>
                    <a:pt x="18" y="7"/>
                  </a:cubicBezTo>
                  <a:cubicBezTo>
                    <a:pt x="17" y="6"/>
                    <a:pt x="15" y="6"/>
                    <a:pt x="14" y="6"/>
                  </a:cubicBezTo>
                  <a:cubicBezTo>
                    <a:pt x="12" y="6"/>
                    <a:pt x="11" y="6"/>
                    <a:pt x="10" y="7"/>
                  </a:cubicBezTo>
                  <a:cubicBezTo>
                    <a:pt x="8" y="8"/>
                    <a:pt x="7" y="9"/>
                    <a:pt x="7" y="11"/>
                  </a:cubicBezTo>
                  <a:lnTo>
                    <a:pt x="2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31"/>
            <p:cNvSpPr>
              <a:spLocks noEditPoints="1"/>
            </p:cNvSpPr>
            <p:nvPr/>
          </p:nvSpPr>
          <p:spPr bwMode="auto">
            <a:xfrm>
              <a:off x="5335588" y="5492750"/>
              <a:ext cx="158750" cy="196850"/>
            </a:xfrm>
            <a:custGeom>
              <a:avLst/>
              <a:gdLst>
                <a:gd name="T0" fmla="*/ 23 w 29"/>
                <a:gd name="T1" fmla="*/ 0 h 36"/>
                <a:gd name="T2" fmla="*/ 29 w 29"/>
                <a:gd name="T3" fmla="*/ 0 h 36"/>
                <a:gd name="T4" fmla="*/ 24 w 29"/>
                <a:gd name="T5" fmla="*/ 35 h 36"/>
                <a:gd name="T6" fmla="*/ 18 w 29"/>
                <a:gd name="T7" fmla="*/ 35 h 36"/>
                <a:gd name="T8" fmla="*/ 18 w 29"/>
                <a:gd name="T9" fmla="*/ 32 h 36"/>
                <a:gd name="T10" fmla="*/ 14 w 29"/>
                <a:gd name="T11" fmla="*/ 35 h 36"/>
                <a:gd name="T12" fmla="*/ 10 w 29"/>
                <a:gd name="T13" fmla="*/ 36 h 36"/>
                <a:gd name="T14" fmla="*/ 3 w 29"/>
                <a:gd name="T15" fmla="*/ 32 h 36"/>
                <a:gd name="T16" fmla="*/ 0 w 29"/>
                <a:gd name="T17" fmla="*/ 23 h 36"/>
                <a:gd name="T18" fmla="*/ 1 w 29"/>
                <a:gd name="T19" fmla="*/ 16 h 36"/>
                <a:gd name="T20" fmla="*/ 7 w 29"/>
                <a:gd name="T21" fmla="*/ 11 h 36"/>
                <a:gd name="T22" fmla="*/ 13 w 29"/>
                <a:gd name="T23" fmla="*/ 9 h 36"/>
                <a:gd name="T24" fmla="*/ 18 w 29"/>
                <a:gd name="T25" fmla="*/ 10 h 36"/>
                <a:gd name="T26" fmla="*/ 21 w 29"/>
                <a:gd name="T27" fmla="*/ 13 h 36"/>
                <a:gd name="T28" fmla="*/ 23 w 29"/>
                <a:gd name="T29" fmla="*/ 0 h 36"/>
                <a:gd name="T30" fmla="*/ 12 w 29"/>
                <a:gd name="T31" fmla="*/ 30 h 36"/>
                <a:gd name="T32" fmla="*/ 16 w 29"/>
                <a:gd name="T33" fmla="*/ 29 h 36"/>
                <a:gd name="T34" fmla="*/ 19 w 29"/>
                <a:gd name="T35" fmla="*/ 26 h 36"/>
                <a:gd name="T36" fmla="*/ 20 w 29"/>
                <a:gd name="T37" fmla="*/ 21 h 36"/>
                <a:gd name="T38" fmla="*/ 18 w 29"/>
                <a:gd name="T39" fmla="*/ 17 h 36"/>
                <a:gd name="T40" fmla="*/ 14 w 29"/>
                <a:gd name="T41" fmla="*/ 15 h 36"/>
                <a:gd name="T42" fmla="*/ 8 w 29"/>
                <a:gd name="T43" fmla="*/ 17 h 36"/>
                <a:gd name="T44" fmla="*/ 6 w 29"/>
                <a:gd name="T45" fmla="*/ 24 h 36"/>
                <a:gd name="T46" fmla="*/ 7 w 29"/>
                <a:gd name="T47" fmla="*/ 28 h 36"/>
                <a:gd name="T48" fmla="*/ 12 w 29"/>
                <a:gd name="T4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36">
                  <a:moveTo>
                    <a:pt x="23" y="0"/>
                  </a:moveTo>
                  <a:cubicBezTo>
                    <a:pt x="29" y="0"/>
                    <a:pt x="29" y="0"/>
                    <a:pt x="29" y="0"/>
                  </a:cubicBezTo>
                  <a:cubicBezTo>
                    <a:pt x="24" y="35"/>
                    <a:pt x="24" y="35"/>
                    <a:pt x="24" y="35"/>
                  </a:cubicBezTo>
                  <a:cubicBezTo>
                    <a:pt x="18" y="35"/>
                    <a:pt x="18" y="35"/>
                    <a:pt x="18" y="35"/>
                  </a:cubicBezTo>
                  <a:cubicBezTo>
                    <a:pt x="18" y="32"/>
                    <a:pt x="18" y="32"/>
                    <a:pt x="18" y="32"/>
                  </a:cubicBezTo>
                  <a:cubicBezTo>
                    <a:pt x="17" y="34"/>
                    <a:pt x="16" y="34"/>
                    <a:pt x="14" y="35"/>
                  </a:cubicBezTo>
                  <a:cubicBezTo>
                    <a:pt x="13" y="35"/>
                    <a:pt x="12" y="36"/>
                    <a:pt x="10" y="36"/>
                  </a:cubicBezTo>
                  <a:cubicBezTo>
                    <a:pt x="7" y="36"/>
                    <a:pt x="4" y="34"/>
                    <a:pt x="3" y="32"/>
                  </a:cubicBezTo>
                  <a:cubicBezTo>
                    <a:pt x="1" y="30"/>
                    <a:pt x="0" y="27"/>
                    <a:pt x="0" y="23"/>
                  </a:cubicBezTo>
                  <a:cubicBezTo>
                    <a:pt x="0" y="21"/>
                    <a:pt x="0" y="19"/>
                    <a:pt x="1" y="16"/>
                  </a:cubicBezTo>
                  <a:cubicBezTo>
                    <a:pt x="3" y="14"/>
                    <a:pt x="4" y="12"/>
                    <a:pt x="7" y="11"/>
                  </a:cubicBezTo>
                  <a:cubicBezTo>
                    <a:pt x="9" y="10"/>
                    <a:pt x="11" y="9"/>
                    <a:pt x="13" y="9"/>
                  </a:cubicBezTo>
                  <a:cubicBezTo>
                    <a:pt x="15" y="9"/>
                    <a:pt x="16" y="10"/>
                    <a:pt x="18" y="10"/>
                  </a:cubicBezTo>
                  <a:cubicBezTo>
                    <a:pt x="19" y="11"/>
                    <a:pt x="20" y="12"/>
                    <a:pt x="21" y="13"/>
                  </a:cubicBezTo>
                  <a:lnTo>
                    <a:pt x="23" y="0"/>
                  </a:lnTo>
                  <a:close/>
                  <a:moveTo>
                    <a:pt x="12" y="30"/>
                  </a:moveTo>
                  <a:cubicBezTo>
                    <a:pt x="13" y="30"/>
                    <a:pt x="15" y="30"/>
                    <a:pt x="16" y="29"/>
                  </a:cubicBezTo>
                  <a:cubicBezTo>
                    <a:pt x="17" y="28"/>
                    <a:pt x="18" y="27"/>
                    <a:pt x="19" y="26"/>
                  </a:cubicBezTo>
                  <a:cubicBezTo>
                    <a:pt x="20" y="24"/>
                    <a:pt x="20" y="23"/>
                    <a:pt x="20" y="21"/>
                  </a:cubicBezTo>
                  <a:cubicBezTo>
                    <a:pt x="20" y="19"/>
                    <a:pt x="19" y="18"/>
                    <a:pt x="18" y="17"/>
                  </a:cubicBezTo>
                  <a:cubicBezTo>
                    <a:pt x="17" y="15"/>
                    <a:pt x="16" y="15"/>
                    <a:pt x="14" y="15"/>
                  </a:cubicBezTo>
                  <a:cubicBezTo>
                    <a:pt x="11" y="15"/>
                    <a:pt x="10" y="16"/>
                    <a:pt x="8" y="17"/>
                  </a:cubicBezTo>
                  <a:cubicBezTo>
                    <a:pt x="6" y="19"/>
                    <a:pt x="6" y="21"/>
                    <a:pt x="6" y="24"/>
                  </a:cubicBezTo>
                  <a:cubicBezTo>
                    <a:pt x="6" y="26"/>
                    <a:pt x="6" y="27"/>
                    <a:pt x="7" y="28"/>
                  </a:cubicBezTo>
                  <a:cubicBezTo>
                    <a:pt x="9" y="30"/>
                    <a:pt x="10" y="30"/>
                    <a:pt x="12"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32"/>
            <p:cNvSpPr>
              <a:spLocks/>
            </p:cNvSpPr>
            <p:nvPr/>
          </p:nvSpPr>
          <p:spPr bwMode="auto">
            <a:xfrm>
              <a:off x="5500688" y="5645150"/>
              <a:ext cx="42862" cy="44450"/>
            </a:xfrm>
            <a:custGeom>
              <a:avLst/>
              <a:gdLst>
                <a:gd name="T0" fmla="*/ 4 w 8"/>
                <a:gd name="T1" fmla="*/ 0 h 8"/>
                <a:gd name="T2" fmla="*/ 7 w 8"/>
                <a:gd name="T3" fmla="*/ 1 h 8"/>
                <a:gd name="T4" fmla="*/ 8 w 8"/>
                <a:gd name="T5" fmla="*/ 4 h 8"/>
                <a:gd name="T6" fmla="*/ 7 w 8"/>
                <a:gd name="T7" fmla="*/ 6 h 8"/>
                <a:gd name="T8" fmla="*/ 4 w 8"/>
                <a:gd name="T9" fmla="*/ 8 h 8"/>
                <a:gd name="T10" fmla="*/ 1 w 8"/>
                <a:gd name="T11" fmla="*/ 6 h 8"/>
                <a:gd name="T12" fmla="*/ 0 w 8"/>
                <a:gd name="T13" fmla="*/ 4 h 8"/>
                <a:gd name="T14" fmla="*/ 1 w 8"/>
                <a:gd name="T15" fmla="*/ 1 h 8"/>
                <a:gd name="T16" fmla="*/ 4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0"/>
                  </a:moveTo>
                  <a:cubicBezTo>
                    <a:pt x="5" y="0"/>
                    <a:pt x="6" y="0"/>
                    <a:pt x="7" y="1"/>
                  </a:cubicBezTo>
                  <a:cubicBezTo>
                    <a:pt x="7" y="2"/>
                    <a:pt x="8" y="3"/>
                    <a:pt x="8" y="4"/>
                  </a:cubicBezTo>
                  <a:cubicBezTo>
                    <a:pt x="8" y="5"/>
                    <a:pt x="7" y="6"/>
                    <a:pt x="7" y="6"/>
                  </a:cubicBezTo>
                  <a:cubicBezTo>
                    <a:pt x="6" y="7"/>
                    <a:pt x="5" y="8"/>
                    <a:pt x="4" y="8"/>
                  </a:cubicBezTo>
                  <a:cubicBezTo>
                    <a:pt x="3" y="8"/>
                    <a:pt x="2" y="7"/>
                    <a:pt x="1" y="6"/>
                  </a:cubicBezTo>
                  <a:cubicBezTo>
                    <a:pt x="0" y="6"/>
                    <a:pt x="0" y="5"/>
                    <a:pt x="0" y="4"/>
                  </a:cubicBezTo>
                  <a:cubicBezTo>
                    <a:pt x="0" y="3"/>
                    <a:pt x="0" y="2"/>
                    <a:pt x="1" y="1"/>
                  </a:cubicBezTo>
                  <a:cubicBezTo>
                    <a:pt x="2"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33"/>
            <p:cNvSpPr>
              <a:spLocks/>
            </p:cNvSpPr>
            <p:nvPr/>
          </p:nvSpPr>
          <p:spPr bwMode="auto">
            <a:xfrm>
              <a:off x="2090738" y="3833813"/>
              <a:ext cx="1009650" cy="423863"/>
            </a:xfrm>
            <a:custGeom>
              <a:avLst/>
              <a:gdLst>
                <a:gd name="T0" fmla="*/ 636 w 636"/>
                <a:gd name="T1" fmla="*/ 0 h 267"/>
                <a:gd name="T2" fmla="*/ 598 w 636"/>
                <a:gd name="T3" fmla="*/ 267 h 267"/>
                <a:gd name="T4" fmla="*/ 0 w 636"/>
                <a:gd name="T5" fmla="*/ 267 h 267"/>
                <a:gd name="T6" fmla="*/ 38 w 636"/>
                <a:gd name="T7" fmla="*/ 0 h 267"/>
                <a:gd name="T8" fmla="*/ 636 w 636"/>
                <a:gd name="T9" fmla="*/ 0 h 267"/>
              </a:gdLst>
              <a:ahLst/>
              <a:cxnLst>
                <a:cxn ang="0">
                  <a:pos x="T0" y="T1"/>
                </a:cxn>
                <a:cxn ang="0">
                  <a:pos x="T2" y="T3"/>
                </a:cxn>
                <a:cxn ang="0">
                  <a:pos x="T4" y="T5"/>
                </a:cxn>
                <a:cxn ang="0">
                  <a:pos x="T6" y="T7"/>
                </a:cxn>
                <a:cxn ang="0">
                  <a:pos x="T8" y="T9"/>
                </a:cxn>
              </a:cxnLst>
              <a:rect l="0" t="0" r="r" b="b"/>
              <a:pathLst>
                <a:path w="636" h="267">
                  <a:moveTo>
                    <a:pt x="636" y="0"/>
                  </a:moveTo>
                  <a:lnTo>
                    <a:pt x="598" y="267"/>
                  </a:lnTo>
                  <a:lnTo>
                    <a:pt x="0" y="267"/>
                  </a:lnTo>
                  <a:lnTo>
                    <a:pt x="38" y="0"/>
                  </a:lnTo>
                  <a:lnTo>
                    <a:pt x="636" y="0"/>
                  </a:lnTo>
                  <a:close/>
                </a:path>
              </a:pathLst>
            </a:custGeom>
            <a:solidFill>
              <a:srgbClr val="E22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34"/>
            <p:cNvSpPr>
              <a:spLocks noEditPoints="1"/>
            </p:cNvSpPr>
            <p:nvPr/>
          </p:nvSpPr>
          <p:spPr bwMode="auto">
            <a:xfrm>
              <a:off x="2233613" y="3948113"/>
              <a:ext cx="174625" cy="184150"/>
            </a:xfrm>
            <a:custGeom>
              <a:avLst/>
              <a:gdLst>
                <a:gd name="T0" fmla="*/ 62 w 110"/>
                <a:gd name="T1" fmla="*/ 0 h 116"/>
                <a:gd name="T2" fmla="*/ 82 w 110"/>
                <a:gd name="T3" fmla="*/ 0 h 116"/>
                <a:gd name="T4" fmla="*/ 110 w 110"/>
                <a:gd name="T5" fmla="*/ 116 h 116"/>
                <a:gd name="T6" fmla="*/ 89 w 110"/>
                <a:gd name="T7" fmla="*/ 116 h 116"/>
                <a:gd name="T8" fmla="*/ 82 w 110"/>
                <a:gd name="T9" fmla="*/ 92 h 116"/>
                <a:gd name="T10" fmla="*/ 37 w 110"/>
                <a:gd name="T11" fmla="*/ 92 h 116"/>
                <a:gd name="T12" fmla="*/ 24 w 110"/>
                <a:gd name="T13" fmla="*/ 116 h 116"/>
                <a:gd name="T14" fmla="*/ 0 w 110"/>
                <a:gd name="T15" fmla="*/ 116 h 116"/>
                <a:gd name="T16" fmla="*/ 62 w 110"/>
                <a:gd name="T17" fmla="*/ 0 h 116"/>
                <a:gd name="T18" fmla="*/ 75 w 110"/>
                <a:gd name="T19" fmla="*/ 72 h 116"/>
                <a:gd name="T20" fmla="*/ 68 w 110"/>
                <a:gd name="T21" fmla="*/ 34 h 116"/>
                <a:gd name="T22" fmla="*/ 48 w 110"/>
                <a:gd name="T23" fmla="*/ 72 h 116"/>
                <a:gd name="T24" fmla="*/ 75 w 110"/>
                <a:gd name="T25"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16">
                  <a:moveTo>
                    <a:pt x="62" y="0"/>
                  </a:moveTo>
                  <a:lnTo>
                    <a:pt x="82" y="0"/>
                  </a:lnTo>
                  <a:lnTo>
                    <a:pt x="110" y="116"/>
                  </a:lnTo>
                  <a:lnTo>
                    <a:pt x="89" y="116"/>
                  </a:lnTo>
                  <a:lnTo>
                    <a:pt x="82" y="92"/>
                  </a:lnTo>
                  <a:lnTo>
                    <a:pt x="37" y="92"/>
                  </a:lnTo>
                  <a:lnTo>
                    <a:pt x="24" y="116"/>
                  </a:lnTo>
                  <a:lnTo>
                    <a:pt x="0" y="116"/>
                  </a:lnTo>
                  <a:lnTo>
                    <a:pt x="62" y="0"/>
                  </a:lnTo>
                  <a:close/>
                  <a:moveTo>
                    <a:pt x="75" y="72"/>
                  </a:moveTo>
                  <a:lnTo>
                    <a:pt x="68" y="34"/>
                  </a:lnTo>
                  <a:lnTo>
                    <a:pt x="48" y="72"/>
                  </a:lnTo>
                  <a:lnTo>
                    <a:pt x="75"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35"/>
            <p:cNvSpPr>
              <a:spLocks noEditPoints="1"/>
            </p:cNvSpPr>
            <p:nvPr/>
          </p:nvSpPr>
          <p:spPr bwMode="auto">
            <a:xfrm>
              <a:off x="2428875" y="3990975"/>
              <a:ext cx="153987" cy="196850"/>
            </a:xfrm>
            <a:custGeom>
              <a:avLst/>
              <a:gdLst>
                <a:gd name="T0" fmla="*/ 22 w 28"/>
                <a:gd name="T1" fmla="*/ 1 h 36"/>
                <a:gd name="T2" fmla="*/ 28 w 28"/>
                <a:gd name="T3" fmla="*/ 1 h 36"/>
                <a:gd name="T4" fmla="*/ 25 w 28"/>
                <a:gd name="T5" fmla="*/ 21 h 36"/>
                <a:gd name="T6" fmla="*/ 24 w 28"/>
                <a:gd name="T7" fmla="*/ 29 h 36"/>
                <a:gd name="T8" fmla="*/ 19 w 28"/>
                <a:gd name="T9" fmla="*/ 34 h 36"/>
                <a:gd name="T10" fmla="*/ 11 w 28"/>
                <a:gd name="T11" fmla="*/ 36 h 36"/>
                <a:gd name="T12" fmla="*/ 4 w 28"/>
                <a:gd name="T13" fmla="*/ 34 h 36"/>
                <a:gd name="T14" fmla="*/ 0 w 28"/>
                <a:gd name="T15" fmla="*/ 30 h 36"/>
                <a:gd name="T16" fmla="*/ 5 w 28"/>
                <a:gd name="T17" fmla="*/ 28 h 36"/>
                <a:gd name="T18" fmla="*/ 11 w 28"/>
                <a:gd name="T19" fmla="*/ 30 h 36"/>
                <a:gd name="T20" fmla="*/ 15 w 28"/>
                <a:gd name="T21" fmla="*/ 29 h 36"/>
                <a:gd name="T22" fmla="*/ 18 w 28"/>
                <a:gd name="T23" fmla="*/ 27 h 36"/>
                <a:gd name="T24" fmla="*/ 19 w 28"/>
                <a:gd name="T25" fmla="*/ 23 h 36"/>
                <a:gd name="T26" fmla="*/ 11 w 28"/>
                <a:gd name="T27" fmla="*/ 26 h 36"/>
                <a:gd name="T28" fmla="*/ 6 w 28"/>
                <a:gd name="T29" fmla="*/ 25 h 36"/>
                <a:gd name="T30" fmla="*/ 2 w 28"/>
                <a:gd name="T31" fmla="*/ 20 h 36"/>
                <a:gd name="T32" fmla="*/ 0 w 28"/>
                <a:gd name="T33" fmla="*/ 14 h 36"/>
                <a:gd name="T34" fmla="*/ 2 w 28"/>
                <a:gd name="T35" fmla="*/ 7 h 36"/>
                <a:gd name="T36" fmla="*/ 7 w 28"/>
                <a:gd name="T37" fmla="*/ 2 h 36"/>
                <a:gd name="T38" fmla="*/ 14 w 28"/>
                <a:gd name="T39" fmla="*/ 0 h 36"/>
                <a:gd name="T40" fmla="*/ 18 w 28"/>
                <a:gd name="T41" fmla="*/ 1 h 36"/>
                <a:gd name="T42" fmla="*/ 22 w 28"/>
                <a:gd name="T43" fmla="*/ 4 h 36"/>
                <a:gd name="T44" fmla="*/ 22 w 28"/>
                <a:gd name="T45" fmla="*/ 1 h 36"/>
                <a:gd name="T46" fmla="*/ 15 w 28"/>
                <a:gd name="T47" fmla="*/ 6 h 36"/>
                <a:gd name="T48" fmla="*/ 9 w 28"/>
                <a:gd name="T49" fmla="*/ 8 h 36"/>
                <a:gd name="T50" fmla="*/ 6 w 28"/>
                <a:gd name="T51" fmla="*/ 14 h 36"/>
                <a:gd name="T52" fmla="*/ 8 w 28"/>
                <a:gd name="T53" fmla="*/ 19 h 36"/>
                <a:gd name="T54" fmla="*/ 13 w 28"/>
                <a:gd name="T55" fmla="*/ 20 h 36"/>
                <a:gd name="T56" fmla="*/ 17 w 28"/>
                <a:gd name="T57" fmla="*/ 19 h 36"/>
                <a:gd name="T58" fmla="*/ 20 w 28"/>
                <a:gd name="T59" fmla="*/ 16 h 36"/>
                <a:gd name="T60" fmla="*/ 21 w 28"/>
                <a:gd name="T61" fmla="*/ 12 h 36"/>
                <a:gd name="T62" fmla="*/ 19 w 28"/>
                <a:gd name="T63" fmla="*/ 8 h 36"/>
                <a:gd name="T64" fmla="*/ 15 w 28"/>
                <a:gd name="T65"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6">
                  <a:moveTo>
                    <a:pt x="22" y="1"/>
                  </a:moveTo>
                  <a:cubicBezTo>
                    <a:pt x="28" y="1"/>
                    <a:pt x="28" y="1"/>
                    <a:pt x="28" y="1"/>
                  </a:cubicBezTo>
                  <a:cubicBezTo>
                    <a:pt x="25" y="21"/>
                    <a:pt x="25" y="21"/>
                    <a:pt x="25" y="21"/>
                  </a:cubicBezTo>
                  <a:cubicBezTo>
                    <a:pt x="25" y="25"/>
                    <a:pt x="24" y="28"/>
                    <a:pt x="24" y="29"/>
                  </a:cubicBezTo>
                  <a:cubicBezTo>
                    <a:pt x="23" y="31"/>
                    <a:pt x="21" y="33"/>
                    <a:pt x="19" y="34"/>
                  </a:cubicBezTo>
                  <a:cubicBezTo>
                    <a:pt x="17" y="35"/>
                    <a:pt x="14" y="36"/>
                    <a:pt x="11" y="36"/>
                  </a:cubicBezTo>
                  <a:cubicBezTo>
                    <a:pt x="8" y="36"/>
                    <a:pt x="6" y="35"/>
                    <a:pt x="4" y="34"/>
                  </a:cubicBezTo>
                  <a:cubicBezTo>
                    <a:pt x="2" y="33"/>
                    <a:pt x="1" y="32"/>
                    <a:pt x="0" y="30"/>
                  </a:cubicBezTo>
                  <a:cubicBezTo>
                    <a:pt x="5" y="28"/>
                    <a:pt x="5" y="28"/>
                    <a:pt x="5" y="28"/>
                  </a:cubicBezTo>
                  <a:cubicBezTo>
                    <a:pt x="7" y="29"/>
                    <a:pt x="9" y="30"/>
                    <a:pt x="11" y="30"/>
                  </a:cubicBezTo>
                  <a:cubicBezTo>
                    <a:pt x="13" y="30"/>
                    <a:pt x="14" y="30"/>
                    <a:pt x="15" y="29"/>
                  </a:cubicBezTo>
                  <a:cubicBezTo>
                    <a:pt x="16" y="29"/>
                    <a:pt x="17" y="28"/>
                    <a:pt x="18" y="27"/>
                  </a:cubicBezTo>
                  <a:cubicBezTo>
                    <a:pt x="18" y="26"/>
                    <a:pt x="19" y="25"/>
                    <a:pt x="19" y="23"/>
                  </a:cubicBezTo>
                  <a:cubicBezTo>
                    <a:pt x="17" y="25"/>
                    <a:pt x="14" y="26"/>
                    <a:pt x="11" y="26"/>
                  </a:cubicBezTo>
                  <a:cubicBezTo>
                    <a:pt x="9" y="26"/>
                    <a:pt x="7" y="26"/>
                    <a:pt x="6" y="25"/>
                  </a:cubicBezTo>
                  <a:cubicBezTo>
                    <a:pt x="4" y="24"/>
                    <a:pt x="3" y="22"/>
                    <a:pt x="2" y="20"/>
                  </a:cubicBezTo>
                  <a:cubicBezTo>
                    <a:pt x="1" y="19"/>
                    <a:pt x="0" y="17"/>
                    <a:pt x="0" y="14"/>
                  </a:cubicBezTo>
                  <a:cubicBezTo>
                    <a:pt x="0" y="12"/>
                    <a:pt x="1" y="10"/>
                    <a:pt x="2" y="7"/>
                  </a:cubicBezTo>
                  <a:cubicBezTo>
                    <a:pt x="3" y="5"/>
                    <a:pt x="5" y="3"/>
                    <a:pt x="7" y="2"/>
                  </a:cubicBezTo>
                  <a:cubicBezTo>
                    <a:pt x="10" y="1"/>
                    <a:pt x="12" y="0"/>
                    <a:pt x="14" y="0"/>
                  </a:cubicBezTo>
                  <a:cubicBezTo>
                    <a:pt x="16" y="0"/>
                    <a:pt x="17" y="0"/>
                    <a:pt x="18" y="1"/>
                  </a:cubicBezTo>
                  <a:cubicBezTo>
                    <a:pt x="19" y="2"/>
                    <a:pt x="21" y="3"/>
                    <a:pt x="22" y="4"/>
                  </a:cubicBezTo>
                  <a:lnTo>
                    <a:pt x="22" y="1"/>
                  </a:lnTo>
                  <a:close/>
                  <a:moveTo>
                    <a:pt x="15" y="6"/>
                  </a:moveTo>
                  <a:cubicBezTo>
                    <a:pt x="12" y="6"/>
                    <a:pt x="10" y="7"/>
                    <a:pt x="9" y="8"/>
                  </a:cubicBezTo>
                  <a:cubicBezTo>
                    <a:pt x="7" y="10"/>
                    <a:pt x="6" y="12"/>
                    <a:pt x="6" y="14"/>
                  </a:cubicBezTo>
                  <a:cubicBezTo>
                    <a:pt x="6" y="16"/>
                    <a:pt x="7" y="18"/>
                    <a:pt x="8" y="19"/>
                  </a:cubicBezTo>
                  <a:cubicBezTo>
                    <a:pt x="9" y="20"/>
                    <a:pt x="11" y="20"/>
                    <a:pt x="13" y="20"/>
                  </a:cubicBezTo>
                  <a:cubicBezTo>
                    <a:pt x="14" y="20"/>
                    <a:pt x="16" y="20"/>
                    <a:pt x="17" y="19"/>
                  </a:cubicBezTo>
                  <a:cubicBezTo>
                    <a:pt x="18" y="19"/>
                    <a:pt x="19" y="18"/>
                    <a:pt x="20" y="16"/>
                  </a:cubicBezTo>
                  <a:cubicBezTo>
                    <a:pt x="21" y="15"/>
                    <a:pt x="21" y="14"/>
                    <a:pt x="21" y="12"/>
                  </a:cubicBezTo>
                  <a:cubicBezTo>
                    <a:pt x="21" y="10"/>
                    <a:pt x="20" y="9"/>
                    <a:pt x="19" y="8"/>
                  </a:cubicBezTo>
                  <a:cubicBezTo>
                    <a:pt x="18" y="7"/>
                    <a:pt x="16" y="6"/>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36"/>
            <p:cNvSpPr>
              <a:spLocks noEditPoints="1"/>
            </p:cNvSpPr>
            <p:nvPr/>
          </p:nvSpPr>
          <p:spPr bwMode="auto">
            <a:xfrm>
              <a:off x="2592388" y="3941763"/>
              <a:ext cx="60325" cy="190500"/>
            </a:xfrm>
            <a:custGeom>
              <a:avLst/>
              <a:gdLst>
                <a:gd name="T0" fmla="*/ 3 w 11"/>
                <a:gd name="T1" fmla="*/ 10 h 35"/>
                <a:gd name="T2" fmla="*/ 9 w 11"/>
                <a:gd name="T3" fmla="*/ 10 h 35"/>
                <a:gd name="T4" fmla="*/ 6 w 11"/>
                <a:gd name="T5" fmla="*/ 35 h 35"/>
                <a:gd name="T6" fmla="*/ 0 w 11"/>
                <a:gd name="T7" fmla="*/ 35 h 35"/>
                <a:gd name="T8" fmla="*/ 3 w 11"/>
                <a:gd name="T9" fmla="*/ 10 h 35"/>
                <a:gd name="T10" fmla="*/ 8 w 11"/>
                <a:gd name="T11" fmla="*/ 0 h 35"/>
                <a:gd name="T12" fmla="*/ 10 w 11"/>
                <a:gd name="T13" fmla="*/ 1 h 35"/>
                <a:gd name="T14" fmla="*/ 11 w 11"/>
                <a:gd name="T15" fmla="*/ 3 h 35"/>
                <a:gd name="T16" fmla="*/ 10 w 11"/>
                <a:gd name="T17" fmla="*/ 6 h 35"/>
                <a:gd name="T18" fmla="*/ 8 w 11"/>
                <a:gd name="T19" fmla="*/ 7 h 35"/>
                <a:gd name="T20" fmla="*/ 5 w 11"/>
                <a:gd name="T21" fmla="*/ 6 h 35"/>
                <a:gd name="T22" fmla="*/ 4 w 11"/>
                <a:gd name="T23" fmla="*/ 3 h 35"/>
                <a:gd name="T24" fmla="*/ 5 w 11"/>
                <a:gd name="T25" fmla="*/ 1 h 35"/>
                <a:gd name="T26" fmla="*/ 8 w 11"/>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35">
                  <a:moveTo>
                    <a:pt x="3" y="10"/>
                  </a:moveTo>
                  <a:cubicBezTo>
                    <a:pt x="9" y="10"/>
                    <a:pt x="9" y="10"/>
                    <a:pt x="9" y="10"/>
                  </a:cubicBezTo>
                  <a:cubicBezTo>
                    <a:pt x="6" y="35"/>
                    <a:pt x="6" y="35"/>
                    <a:pt x="6" y="35"/>
                  </a:cubicBezTo>
                  <a:cubicBezTo>
                    <a:pt x="0" y="35"/>
                    <a:pt x="0" y="35"/>
                    <a:pt x="0" y="35"/>
                  </a:cubicBezTo>
                  <a:lnTo>
                    <a:pt x="3" y="10"/>
                  </a:lnTo>
                  <a:close/>
                  <a:moveTo>
                    <a:pt x="8" y="0"/>
                  </a:moveTo>
                  <a:cubicBezTo>
                    <a:pt x="9" y="0"/>
                    <a:pt x="9" y="0"/>
                    <a:pt x="10" y="1"/>
                  </a:cubicBezTo>
                  <a:cubicBezTo>
                    <a:pt x="11" y="1"/>
                    <a:pt x="11" y="2"/>
                    <a:pt x="11" y="3"/>
                  </a:cubicBezTo>
                  <a:cubicBezTo>
                    <a:pt x="11" y="4"/>
                    <a:pt x="11" y="5"/>
                    <a:pt x="10" y="6"/>
                  </a:cubicBezTo>
                  <a:cubicBezTo>
                    <a:pt x="9" y="7"/>
                    <a:pt x="9" y="7"/>
                    <a:pt x="8" y="7"/>
                  </a:cubicBezTo>
                  <a:cubicBezTo>
                    <a:pt x="6" y="7"/>
                    <a:pt x="6" y="7"/>
                    <a:pt x="5" y="6"/>
                  </a:cubicBezTo>
                  <a:cubicBezTo>
                    <a:pt x="4" y="5"/>
                    <a:pt x="4" y="4"/>
                    <a:pt x="4" y="3"/>
                  </a:cubicBezTo>
                  <a:cubicBezTo>
                    <a:pt x="4" y="2"/>
                    <a:pt x="4" y="1"/>
                    <a:pt x="5" y="1"/>
                  </a:cubicBezTo>
                  <a:cubicBezTo>
                    <a:pt x="6" y="0"/>
                    <a:pt x="6"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37"/>
            <p:cNvSpPr>
              <a:spLocks/>
            </p:cNvSpPr>
            <p:nvPr/>
          </p:nvSpPr>
          <p:spPr bwMode="auto">
            <a:xfrm>
              <a:off x="2652713" y="3941763"/>
              <a:ext cx="60325" cy="190500"/>
            </a:xfrm>
            <a:custGeom>
              <a:avLst/>
              <a:gdLst>
                <a:gd name="T0" fmla="*/ 17 w 38"/>
                <a:gd name="T1" fmla="*/ 0 h 120"/>
                <a:gd name="T2" fmla="*/ 38 w 38"/>
                <a:gd name="T3" fmla="*/ 0 h 120"/>
                <a:gd name="T4" fmla="*/ 21 w 38"/>
                <a:gd name="T5" fmla="*/ 120 h 120"/>
                <a:gd name="T6" fmla="*/ 0 w 38"/>
                <a:gd name="T7" fmla="*/ 120 h 120"/>
                <a:gd name="T8" fmla="*/ 17 w 38"/>
                <a:gd name="T9" fmla="*/ 0 h 120"/>
              </a:gdLst>
              <a:ahLst/>
              <a:cxnLst>
                <a:cxn ang="0">
                  <a:pos x="T0" y="T1"/>
                </a:cxn>
                <a:cxn ang="0">
                  <a:pos x="T2" y="T3"/>
                </a:cxn>
                <a:cxn ang="0">
                  <a:pos x="T4" y="T5"/>
                </a:cxn>
                <a:cxn ang="0">
                  <a:pos x="T6" y="T7"/>
                </a:cxn>
                <a:cxn ang="0">
                  <a:pos x="T8" y="T9"/>
                </a:cxn>
              </a:cxnLst>
              <a:rect l="0" t="0" r="r" b="b"/>
              <a:pathLst>
                <a:path w="38" h="120">
                  <a:moveTo>
                    <a:pt x="17" y="0"/>
                  </a:moveTo>
                  <a:lnTo>
                    <a:pt x="38" y="0"/>
                  </a:lnTo>
                  <a:lnTo>
                    <a:pt x="21" y="120"/>
                  </a:lnTo>
                  <a:lnTo>
                    <a:pt x="0" y="12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38"/>
            <p:cNvSpPr>
              <a:spLocks noEditPoints="1"/>
            </p:cNvSpPr>
            <p:nvPr/>
          </p:nvSpPr>
          <p:spPr bwMode="auto">
            <a:xfrm>
              <a:off x="2717800" y="3990975"/>
              <a:ext cx="142875" cy="147638"/>
            </a:xfrm>
            <a:custGeom>
              <a:avLst/>
              <a:gdLst>
                <a:gd name="T0" fmla="*/ 18 w 26"/>
                <a:gd name="T1" fmla="*/ 19 h 27"/>
                <a:gd name="T2" fmla="*/ 24 w 26"/>
                <a:gd name="T3" fmla="*/ 21 h 27"/>
                <a:gd name="T4" fmla="*/ 19 w 26"/>
                <a:gd name="T5" fmla="*/ 25 h 27"/>
                <a:gd name="T6" fmla="*/ 12 w 26"/>
                <a:gd name="T7" fmla="*/ 27 h 27"/>
                <a:gd name="T8" fmla="*/ 3 w 26"/>
                <a:gd name="T9" fmla="*/ 23 h 27"/>
                <a:gd name="T10" fmla="*/ 0 w 26"/>
                <a:gd name="T11" fmla="*/ 15 h 27"/>
                <a:gd name="T12" fmla="*/ 4 w 26"/>
                <a:gd name="T13" fmla="*/ 4 h 27"/>
                <a:gd name="T14" fmla="*/ 14 w 26"/>
                <a:gd name="T15" fmla="*/ 0 h 27"/>
                <a:gd name="T16" fmla="*/ 20 w 26"/>
                <a:gd name="T17" fmla="*/ 2 h 27"/>
                <a:gd name="T18" fmla="*/ 25 w 26"/>
                <a:gd name="T19" fmla="*/ 6 h 27"/>
                <a:gd name="T20" fmla="*/ 26 w 26"/>
                <a:gd name="T21" fmla="*/ 13 h 27"/>
                <a:gd name="T22" fmla="*/ 26 w 26"/>
                <a:gd name="T23" fmla="*/ 15 h 27"/>
                <a:gd name="T24" fmla="*/ 6 w 26"/>
                <a:gd name="T25" fmla="*/ 15 h 27"/>
                <a:gd name="T26" fmla="*/ 8 w 26"/>
                <a:gd name="T27" fmla="*/ 19 h 27"/>
                <a:gd name="T28" fmla="*/ 12 w 26"/>
                <a:gd name="T29" fmla="*/ 21 h 27"/>
                <a:gd name="T30" fmla="*/ 18 w 26"/>
                <a:gd name="T31" fmla="*/ 19 h 27"/>
                <a:gd name="T32" fmla="*/ 20 w 26"/>
                <a:gd name="T33" fmla="*/ 11 h 27"/>
                <a:gd name="T34" fmla="*/ 17 w 26"/>
                <a:gd name="T35" fmla="*/ 7 h 27"/>
                <a:gd name="T36" fmla="*/ 14 w 26"/>
                <a:gd name="T37" fmla="*/ 6 h 27"/>
                <a:gd name="T38" fmla="*/ 9 w 26"/>
                <a:gd name="T39" fmla="*/ 7 h 27"/>
                <a:gd name="T40" fmla="*/ 7 w 26"/>
                <a:gd name="T41" fmla="*/ 11 h 27"/>
                <a:gd name="T42" fmla="*/ 20 w 26"/>
                <a:gd name="T4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8" y="19"/>
                  </a:moveTo>
                  <a:cubicBezTo>
                    <a:pt x="24" y="21"/>
                    <a:pt x="24" y="21"/>
                    <a:pt x="24" y="21"/>
                  </a:cubicBezTo>
                  <a:cubicBezTo>
                    <a:pt x="22" y="23"/>
                    <a:pt x="21" y="24"/>
                    <a:pt x="19" y="25"/>
                  </a:cubicBezTo>
                  <a:cubicBezTo>
                    <a:pt x="17" y="26"/>
                    <a:pt x="15" y="27"/>
                    <a:pt x="12" y="27"/>
                  </a:cubicBezTo>
                  <a:cubicBezTo>
                    <a:pt x="8" y="27"/>
                    <a:pt x="5" y="26"/>
                    <a:pt x="3" y="23"/>
                  </a:cubicBezTo>
                  <a:cubicBezTo>
                    <a:pt x="1" y="21"/>
                    <a:pt x="0" y="18"/>
                    <a:pt x="0" y="15"/>
                  </a:cubicBezTo>
                  <a:cubicBezTo>
                    <a:pt x="0" y="11"/>
                    <a:pt x="1" y="7"/>
                    <a:pt x="4" y="4"/>
                  </a:cubicBezTo>
                  <a:cubicBezTo>
                    <a:pt x="7" y="2"/>
                    <a:pt x="10" y="0"/>
                    <a:pt x="14" y="0"/>
                  </a:cubicBezTo>
                  <a:cubicBezTo>
                    <a:pt x="16" y="0"/>
                    <a:pt x="18" y="1"/>
                    <a:pt x="20" y="2"/>
                  </a:cubicBezTo>
                  <a:cubicBezTo>
                    <a:pt x="22" y="3"/>
                    <a:pt x="24" y="4"/>
                    <a:pt x="25" y="6"/>
                  </a:cubicBezTo>
                  <a:cubicBezTo>
                    <a:pt x="26" y="8"/>
                    <a:pt x="26" y="10"/>
                    <a:pt x="26" y="13"/>
                  </a:cubicBezTo>
                  <a:cubicBezTo>
                    <a:pt x="26" y="13"/>
                    <a:pt x="26" y="14"/>
                    <a:pt x="26" y="15"/>
                  </a:cubicBezTo>
                  <a:cubicBezTo>
                    <a:pt x="6" y="15"/>
                    <a:pt x="6" y="15"/>
                    <a:pt x="6" y="15"/>
                  </a:cubicBezTo>
                  <a:cubicBezTo>
                    <a:pt x="6" y="17"/>
                    <a:pt x="6" y="18"/>
                    <a:pt x="8" y="19"/>
                  </a:cubicBezTo>
                  <a:cubicBezTo>
                    <a:pt x="9" y="20"/>
                    <a:pt x="10" y="21"/>
                    <a:pt x="12" y="21"/>
                  </a:cubicBezTo>
                  <a:cubicBezTo>
                    <a:pt x="14" y="21"/>
                    <a:pt x="16" y="20"/>
                    <a:pt x="18" y="19"/>
                  </a:cubicBezTo>
                  <a:close/>
                  <a:moveTo>
                    <a:pt x="20" y="11"/>
                  </a:moveTo>
                  <a:cubicBezTo>
                    <a:pt x="19" y="9"/>
                    <a:pt x="19" y="8"/>
                    <a:pt x="17" y="7"/>
                  </a:cubicBezTo>
                  <a:cubicBezTo>
                    <a:pt x="16" y="6"/>
                    <a:pt x="15" y="6"/>
                    <a:pt x="14" y="6"/>
                  </a:cubicBezTo>
                  <a:cubicBezTo>
                    <a:pt x="12" y="6"/>
                    <a:pt x="11" y="6"/>
                    <a:pt x="9" y="7"/>
                  </a:cubicBezTo>
                  <a:cubicBezTo>
                    <a:pt x="8" y="8"/>
                    <a:pt x="7" y="9"/>
                    <a:pt x="7" y="11"/>
                  </a:cubicBezTo>
                  <a:lnTo>
                    <a:pt x="2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39"/>
            <p:cNvSpPr>
              <a:spLocks/>
            </p:cNvSpPr>
            <p:nvPr/>
          </p:nvSpPr>
          <p:spPr bwMode="auto">
            <a:xfrm>
              <a:off x="2876550" y="4094163"/>
              <a:ext cx="44450" cy="44450"/>
            </a:xfrm>
            <a:custGeom>
              <a:avLst/>
              <a:gdLst>
                <a:gd name="T0" fmla="*/ 4 w 8"/>
                <a:gd name="T1" fmla="*/ 0 h 8"/>
                <a:gd name="T2" fmla="*/ 7 w 8"/>
                <a:gd name="T3" fmla="*/ 1 h 8"/>
                <a:gd name="T4" fmla="*/ 8 w 8"/>
                <a:gd name="T5" fmla="*/ 4 h 8"/>
                <a:gd name="T6" fmla="*/ 7 w 8"/>
                <a:gd name="T7" fmla="*/ 7 h 8"/>
                <a:gd name="T8" fmla="*/ 4 w 8"/>
                <a:gd name="T9" fmla="*/ 8 h 8"/>
                <a:gd name="T10" fmla="*/ 1 w 8"/>
                <a:gd name="T11" fmla="*/ 7 h 8"/>
                <a:gd name="T12" fmla="*/ 0 w 8"/>
                <a:gd name="T13" fmla="*/ 4 h 8"/>
                <a:gd name="T14" fmla="*/ 1 w 8"/>
                <a:gd name="T15" fmla="*/ 1 h 8"/>
                <a:gd name="T16" fmla="*/ 4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0"/>
                  </a:moveTo>
                  <a:cubicBezTo>
                    <a:pt x="5" y="0"/>
                    <a:pt x="6" y="0"/>
                    <a:pt x="7" y="1"/>
                  </a:cubicBezTo>
                  <a:cubicBezTo>
                    <a:pt x="7" y="2"/>
                    <a:pt x="8" y="3"/>
                    <a:pt x="8" y="4"/>
                  </a:cubicBezTo>
                  <a:cubicBezTo>
                    <a:pt x="8" y="5"/>
                    <a:pt x="7" y="6"/>
                    <a:pt x="7" y="7"/>
                  </a:cubicBezTo>
                  <a:cubicBezTo>
                    <a:pt x="6" y="7"/>
                    <a:pt x="5" y="8"/>
                    <a:pt x="4" y="8"/>
                  </a:cubicBezTo>
                  <a:cubicBezTo>
                    <a:pt x="3" y="8"/>
                    <a:pt x="2" y="7"/>
                    <a:pt x="1" y="7"/>
                  </a:cubicBezTo>
                  <a:cubicBezTo>
                    <a:pt x="0" y="6"/>
                    <a:pt x="0" y="5"/>
                    <a:pt x="0" y="4"/>
                  </a:cubicBezTo>
                  <a:cubicBezTo>
                    <a:pt x="0" y="3"/>
                    <a:pt x="0" y="2"/>
                    <a:pt x="1" y="1"/>
                  </a:cubicBezTo>
                  <a:cubicBezTo>
                    <a:pt x="2"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0"/>
            <p:cNvSpPr>
              <a:spLocks/>
            </p:cNvSpPr>
            <p:nvPr/>
          </p:nvSpPr>
          <p:spPr bwMode="auto">
            <a:xfrm>
              <a:off x="3067050" y="3833813"/>
              <a:ext cx="1450975" cy="423863"/>
            </a:xfrm>
            <a:custGeom>
              <a:avLst/>
              <a:gdLst>
                <a:gd name="T0" fmla="*/ 914 w 914"/>
                <a:gd name="T1" fmla="*/ 0 h 267"/>
                <a:gd name="T2" fmla="*/ 880 w 914"/>
                <a:gd name="T3" fmla="*/ 267 h 267"/>
                <a:gd name="T4" fmla="*/ 0 w 914"/>
                <a:gd name="T5" fmla="*/ 267 h 267"/>
                <a:gd name="T6" fmla="*/ 35 w 914"/>
                <a:gd name="T7" fmla="*/ 0 h 267"/>
                <a:gd name="T8" fmla="*/ 914 w 914"/>
                <a:gd name="T9" fmla="*/ 0 h 267"/>
              </a:gdLst>
              <a:ahLst/>
              <a:cxnLst>
                <a:cxn ang="0">
                  <a:pos x="T0" y="T1"/>
                </a:cxn>
                <a:cxn ang="0">
                  <a:pos x="T2" y="T3"/>
                </a:cxn>
                <a:cxn ang="0">
                  <a:pos x="T4" y="T5"/>
                </a:cxn>
                <a:cxn ang="0">
                  <a:pos x="T6" y="T7"/>
                </a:cxn>
                <a:cxn ang="0">
                  <a:pos x="T8" y="T9"/>
                </a:cxn>
              </a:cxnLst>
              <a:rect l="0" t="0" r="r" b="b"/>
              <a:pathLst>
                <a:path w="914" h="267">
                  <a:moveTo>
                    <a:pt x="914" y="0"/>
                  </a:moveTo>
                  <a:lnTo>
                    <a:pt x="880" y="267"/>
                  </a:lnTo>
                  <a:lnTo>
                    <a:pt x="0" y="267"/>
                  </a:lnTo>
                  <a:lnTo>
                    <a:pt x="35" y="0"/>
                  </a:lnTo>
                  <a:lnTo>
                    <a:pt x="914" y="0"/>
                  </a:lnTo>
                  <a:close/>
                </a:path>
              </a:pathLst>
            </a:custGeom>
            <a:solidFill>
              <a:srgbClr val="CA4F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1"/>
            <p:cNvSpPr>
              <a:spLocks/>
            </p:cNvSpPr>
            <p:nvPr/>
          </p:nvSpPr>
          <p:spPr bwMode="auto">
            <a:xfrm>
              <a:off x="3225800" y="3948113"/>
              <a:ext cx="60325" cy="184150"/>
            </a:xfrm>
            <a:custGeom>
              <a:avLst/>
              <a:gdLst>
                <a:gd name="T0" fmla="*/ 17 w 38"/>
                <a:gd name="T1" fmla="*/ 0 h 116"/>
                <a:gd name="T2" fmla="*/ 38 w 38"/>
                <a:gd name="T3" fmla="*/ 0 h 116"/>
                <a:gd name="T4" fmla="*/ 21 w 38"/>
                <a:gd name="T5" fmla="*/ 116 h 116"/>
                <a:gd name="T6" fmla="*/ 0 w 38"/>
                <a:gd name="T7" fmla="*/ 116 h 116"/>
                <a:gd name="T8" fmla="*/ 17 w 38"/>
                <a:gd name="T9" fmla="*/ 0 h 116"/>
              </a:gdLst>
              <a:ahLst/>
              <a:cxnLst>
                <a:cxn ang="0">
                  <a:pos x="T0" y="T1"/>
                </a:cxn>
                <a:cxn ang="0">
                  <a:pos x="T2" y="T3"/>
                </a:cxn>
                <a:cxn ang="0">
                  <a:pos x="T4" y="T5"/>
                </a:cxn>
                <a:cxn ang="0">
                  <a:pos x="T6" y="T7"/>
                </a:cxn>
                <a:cxn ang="0">
                  <a:pos x="T8" y="T9"/>
                </a:cxn>
              </a:cxnLst>
              <a:rect l="0" t="0" r="r" b="b"/>
              <a:pathLst>
                <a:path w="38" h="116">
                  <a:moveTo>
                    <a:pt x="17" y="0"/>
                  </a:moveTo>
                  <a:lnTo>
                    <a:pt x="38" y="0"/>
                  </a:lnTo>
                  <a:lnTo>
                    <a:pt x="21" y="116"/>
                  </a:lnTo>
                  <a:lnTo>
                    <a:pt x="0" y="116"/>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2"/>
            <p:cNvSpPr>
              <a:spLocks/>
            </p:cNvSpPr>
            <p:nvPr/>
          </p:nvSpPr>
          <p:spPr bwMode="auto">
            <a:xfrm>
              <a:off x="3297238" y="3990975"/>
              <a:ext cx="130175" cy="141288"/>
            </a:xfrm>
            <a:custGeom>
              <a:avLst/>
              <a:gdLst>
                <a:gd name="T0" fmla="*/ 3 w 24"/>
                <a:gd name="T1" fmla="*/ 1 h 26"/>
                <a:gd name="T2" fmla="*/ 9 w 24"/>
                <a:gd name="T3" fmla="*/ 1 h 26"/>
                <a:gd name="T4" fmla="*/ 9 w 24"/>
                <a:gd name="T5" fmla="*/ 3 h 26"/>
                <a:gd name="T6" fmla="*/ 16 w 24"/>
                <a:gd name="T7" fmla="*/ 0 h 26"/>
                <a:gd name="T8" fmla="*/ 22 w 24"/>
                <a:gd name="T9" fmla="*/ 2 h 26"/>
                <a:gd name="T10" fmla="*/ 24 w 24"/>
                <a:gd name="T11" fmla="*/ 8 h 26"/>
                <a:gd name="T12" fmla="*/ 23 w 24"/>
                <a:gd name="T13" fmla="*/ 12 h 26"/>
                <a:gd name="T14" fmla="*/ 22 w 24"/>
                <a:gd name="T15" fmla="*/ 26 h 26"/>
                <a:gd name="T16" fmla="*/ 15 w 24"/>
                <a:gd name="T17" fmla="*/ 26 h 26"/>
                <a:gd name="T18" fmla="*/ 17 w 24"/>
                <a:gd name="T19" fmla="*/ 12 h 26"/>
                <a:gd name="T20" fmla="*/ 18 w 24"/>
                <a:gd name="T21" fmla="*/ 9 h 26"/>
                <a:gd name="T22" fmla="*/ 17 w 24"/>
                <a:gd name="T23" fmla="*/ 7 h 26"/>
                <a:gd name="T24" fmla="*/ 14 w 24"/>
                <a:gd name="T25" fmla="*/ 6 h 26"/>
                <a:gd name="T26" fmla="*/ 11 w 24"/>
                <a:gd name="T27" fmla="*/ 7 h 26"/>
                <a:gd name="T28" fmla="*/ 9 w 24"/>
                <a:gd name="T29" fmla="*/ 10 h 26"/>
                <a:gd name="T30" fmla="*/ 7 w 24"/>
                <a:gd name="T31" fmla="*/ 17 h 26"/>
                <a:gd name="T32" fmla="*/ 6 w 24"/>
                <a:gd name="T33" fmla="*/ 26 h 26"/>
                <a:gd name="T34" fmla="*/ 0 w 24"/>
                <a:gd name="T35" fmla="*/ 26 h 26"/>
                <a:gd name="T36" fmla="*/ 3 w 24"/>
                <a:gd name="T3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6">
                  <a:moveTo>
                    <a:pt x="3" y="1"/>
                  </a:moveTo>
                  <a:cubicBezTo>
                    <a:pt x="9" y="1"/>
                    <a:pt x="9" y="1"/>
                    <a:pt x="9" y="1"/>
                  </a:cubicBezTo>
                  <a:cubicBezTo>
                    <a:pt x="9" y="3"/>
                    <a:pt x="9" y="3"/>
                    <a:pt x="9" y="3"/>
                  </a:cubicBezTo>
                  <a:cubicBezTo>
                    <a:pt x="11" y="1"/>
                    <a:pt x="14" y="0"/>
                    <a:pt x="16" y="0"/>
                  </a:cubicBezTo>
                  <a:cubicBezTo>
                    <a:pt x="19" y="0"/>
                    <a:pt x="20" y="1"/>
                    <a:pt x="22" y="2"/>
                  </a:cubicBezTo>
                  <a:cubicBezTo>
                    <a:pt x="23" y="4"/>
                    <a:pt x="24" y="5"/>
                    <a:pt x="24" y="8"/>
                  </a:cubicBezTo>
                  <a:cubicBezTo>
                    <a:pt x="24" y="8"/>
                    <a:pt x="24" y="10"/>
                    <a:pt x="23" y="12"/>
                  </a:cubicBezTo>
                  <a:cubicBezTo>
                    <a:pt x="22" y="26"/>
                    <a:pt x="22" y="26"/>
                    <a:pt x="22" y="26"/>
                  </a:cubicBezTo>
                  <a:cubicBezTo>
                    <a:pt x="15" y="26"/>
                    <a:pt x="15" y="26"/>
                    <a:pt x="15" y="26"/>
                  </a:cubicBezTo>
                  <a:cubicBezTo>
                    <a:pt x="17" y="12"/>
                    <a:pt x="17" y="12"/>
                    <a:pt x="17" y="12"/>
                  </a:cubicBezTo>
                  <a:cubicBezTo>
                    <a:pt x="17" y="11"/>
                    <a:pt x="18" y="10"/>
                    <a:pt x="18" y="9"/>
                  </a:cubicBezTo>
                  <a:cubicBezTo>
                    <a:pt x="18" y="8"/>
                    <a:pt x="17" y="7"/>
                    <a:pt x="17" y="7"/>
                  </a:cubicBezTo>
                  <a:cubicBezTo>
                    <a:pt x="16" y="6"/>
                    <a:pt x="15" y="6"/>
                    <a:pt x="14" y="6"/>
                  </a:cubicBezTo>
                  <a:cubicBezTo>
                    <a:pt x="13" y="6"/>
                    <a:pt x="12" y="6"/>
                    <a:pt x="11" y="7"/>
                  </a:cubicBezTo>
                  <a:cubicBezTo>
                    <a:pt x="10" y="8"/>
                    <a:pt x="9" y="9"/>
                    <a:pt x="9" y="10"/>
                  </a:cubicBezTo>
                  <a:cubicBezTo>
                    <a:pt x="8" y="11"/>
                    <a:pt x="8" y="14"/>
                    <a:pt x="7" y="17"/>
                  </a:cubicBezTo>
                  <a:cubicBezTo>
                    <a:pt x="6" y="26"/>
                    <a:pt x="6" y="26"/>
                    <a:pt x="6" y="26"/>
                  </a:cubicBezTo>
                  <a:cubicBezTo>
                    <a:pt x="0" y="26"/>
                    <a:pt x="0" y="26"/>
                    <a:pt x="0" y="26"/>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43"/>
            <p:cNvSpPr>
              <a:spLocks/>
            </p:cNvSpPr>
            <p:nvPr/>
          </p:nvSpPr>
          <p:spPr bwMode="auto">
            <a:xfrm>
              <a:off x="3449638" y="3990975"/>
              <a:ext cx="141287" cy="147638"/>
            </a:xfrm>
            <a:custGeom>
              <a:avLst/>
              <a:gdLst>
                <a:gd name="T0" fmla="*/ 26 w 26"/>
                <a:gd name="T1" fmla="*/ 6 h 27"/>
                <a:gd name="T2" fmla="*/ 21 w 26"/>
                <a:gd name="T3" fmla="*/ 9 h 27"/>
                <a:gd name="T4" fmla="*/ 15 w 26"/>
                <a:gd name="T5" fmla="*/ 6 h 27"/>
                <a:gd name="T6" fmla="*/ 10 w 26"/>
                <a:gd name="T7" fmla="*/ 7 h 27"/>
                <a:gd name="T8" fmla="*/ 7 w 26"/>
                <a:gd name="T9" fmla="*/ 10 h 27"/>
                <a:gd name="T10" fmla="*/ 6 w 26"/>
                <a:gd name="T11" fmla="*/ 15 h 27"/>
                <a:gd name="T12" fmla="*/ 8 w 26"/>
                <a:gd name="T13" fmla="*/ 19 h 27"/>
                <a:gd name="T14" fmla="*/ 13 w 26"/>
                <a:gd name="T15" fmla="*/ 21 h 27"/>
                <a:gd name="T16" fmla="*/ 20 w 26"/>
                <a:gd name="T17" fmla="*/ 18 h 27"/>
                <a:gd name="T18" fmla="*/ 25 w 26"/>
                <a:gd name="T19" fmla="*/ 21 h 27"/>
                <a:gd name="T20" fmla="*/ 20 w 26"/>
                <a:gd name="T21" fmla="*/ 25 h 27"/>
                <a:gd name="T22" fmla="*/ 13 w 26"/>
                <a:gd name="T23" fmla="*/ 27 h 27"/>
                <a:gd name="T24" fmla="*/ 3 w 26"/>
                <a:gd name="T25" fmla="*/ 23 h 27"/>
                <a:gd name="T26" fmla="*/ 0 w 26"/>
                <a:gd name="T27" fmla="*/ 15 h 27"/>
                <a:gd name="T28" fmla="*/ 4 w 26"/>
                <a:gd name="T29" fmla="*/ 5 h 27"/>
                <a:gd name="T30" fmla="*/ 15 w 26"/>
                <a:gd name="T31" fmla="*/ 0 h 27"/>
                <a:gd name="T32" fmla="*/ 26 w 26"/>
                <a:gd name="T33"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7">
                  <a:moveTo>
                    <a:pt x="26" y="6"/>
                  </a:moveTo>
                  <a:cubicBezTo>
                    <a:pt x="21" y="9"/>
                    <a:pt x="21" y="9"/>
                    <a:pt x="21" y="9"/>
                  </a:cubicBezTo>
                  <a:cubicBezTo>
                    <a:pt x="19" y="7"/>
                    <a:pt x="17" y="6"/>
                    <a:pt x="15" y="6"/>
                  </a:cubicBezTo>
                  <a:cubicBezTo>
                    <a:pt x="13" y="6"/>
                    <a:pt x="12" y="6"/>
                    <a:pt x="10" y="7"/>
                  </a:cubicBezTo>
                  <a:cubicBezTo>
                    <a:pt x="9" y="8"/>
                    <a:pt x="8" y="9"/>
                    <a:pt x="7" y="10"/>
                  </a:cubicBezTo>
                  <a:cubicBezTo>
                    <a:pt x="7" y="12"/>
                    <a:pt x="6" y="13"/>
                    <a:pt x="6" y="15"/>
                  </a:cubicBezTo>
                  <a:cubicBezTo>
                    <a:pt x="6" y="17"/>
                    <a:pt x="7" y="18"/>
                    <a:pt x="8" y="19"/>
                  </a:cubicBezTo>
                  <a:cubicBezTo>
                    <a:pt x="9" y="20"/>
                    <a:pt x="11" y="21"/>
                    <a:pt x="13" y="21"/>
                  </a:cubicBezTo>
                  <a:cubicBezTo>
                    <a:pt x="16" y="21"/>
                    <a:pt x="18" y="20"/>
                    <a:pt x="20" y="18"/>
                  </a:cubicBezTo>
                  <a:cubicBezTo>
                    <a:pt x="25" y="21"/>
                    <a:pt x="25" y="21"/>
                    <a:pt x="25" y="21"/>
                  </a:cubicBezTo>
                  <a:cubicBezTo>
                    <a:pt x="23" y="23"/>
                    <a:pt x="22" y="24"/>
                    <a:pt x="20" y="25"/>
                  </a:cubicBezTo>
                  <a:cubicBezTo>
                    <a:pt x="18" y="26"/>
                    <a:pt x="15" y="27"/>
                    <a:pt x="13" y="27"/>
                  </a:cubicBezTo>
                  <a:cubicBezTo>
                    <a:pt x="9" y="27"/>
                    <a:pt x="6" y="26"/>
                    <a:pt x="3" y="23"/>
                  </a:cubicBezTo>
                  <a:cubicBezTo>
                    <a:pt x="1" y="21"/>
                    <a:pt x="0" y="18"/>
                    <a:pt x="0" y="15"/>
                  </a:cubicBezTo>
                  <a:cubicBezTo>
                    <a:pt x="0" y="11"/>
                    <a:pt x="1" y="7"/>
                    <a:pt x="4" y="5"/>
                  </a:cubicBezTo>
                  <a:cubicBezTo>
                    <a:pt x="7" y="2"/>
                    <a:pt x="11" y="0"/>
                    <a:pt x="15" y="0"/>
                  </a:cubicBezTo>
                  <a:cubicBezTo>
                    <a:pt x="20" y="0"/>
                    <a:pt x="24" y="2"/>
                    <a:pt x="26"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44"/>
            <p:cNvSpPr>
              <a:spLocks/>
            </p:cNvSpPr>
            <p:nvPr/>
          </p:nvSpPr>
          <p:spPr bwMode="auto">
            <a:xfrm>
              <a:off x="3606800" y="3941763"/>
              <a:ext cx="60325" cy="190500"/>
            </a:xfrm>
            <a:custGeom>
              <a:avLst/>
              <a:gdLst>
                <a:gd name="T0" fmla="*/ 18 w 38"/>
                <a:gd name="T1" fmla="*/ 0 h 120"/>
                <a:gd name="T2" fmla="*/ 38 w 38"/>
                <a:gd name="T3" fmla="*/ 0 h 120"/>
                <a:gd name="T4" fmla="*/ 21 w 38"/>
                <a:gd name="T5" fmla="*/ 120 h 120"/>
                <a:gd name="T6" fmla="*/ 0 w 38"/>
                <a:gd name="T7" fmla="*/ 120 h 120"/>
                <a:gd name="T8" fmla="*/ 18 w 38"/>
                <a:gd name="T9" fmla="*/ 0 h 120"/>
              </a:gdLst>
              <a:ahLst/>
              <a:cxnLst>
                <a:cxn ang="0">
                  <a:pos x="T0" y="T1"/>
                </a:cxn>
                <a:cxn ang="0">
                  <a:pos x="T2" y="T3"/>
                </a:cxn>
                <a:cxn ang="0">
                  <a:pos x="T4" y="T5"/>
                </a:cxn>
                <a:cxn ang="0">
                  <a:pos x="T6" y="T7"/>
                </a:cxn>
                <a:cxn ang="0">
                  <a:pos x="T8" y="T9"/>
                </a:cxn>
              </a:cxnLst>
              <a:rect l="0" t="0" r="r" b="b"/>
              <a:pathLst>
                <a:path w="38" h="120">
                  <a:moveTo>
                    <a:pt x="18" y="0"/>
                  </a:moveTo>
                  <a:lnTo>
                    <a:pt x="38" y="0"/>
                  </a:lnTo>
                  <a:lnTo>
                    <a:pt x="21" y="120"/>
                  </a:lnTo>
                  <a:lnTo>
                    <a:pt x="0" y="12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45"/>
            <p:cNvSpPr>
              <a:spLocks/>
            </p:cNvSpPr>
            <p:nvPr/>
          </p:nvSpPr>
          <p:spPr bwMode="auto">
            <a:xfrm>
              <a:off x="3678238" y="3997325"/>
              <a:ext cx="131762" cy="141288"/>
            </a:xfrm>
            <a:custGeom>
              <a:avLst/>
              <a:gdLst>
                <a:gd name="T0" fmla="*/ 2 w 24"/>
                <a:gd name="T1" fmla="*/ 0 h 26"/>
                <a:gd name="T2" fmla="*/ 8 w 24"/>
                <a:gd name="T3" fmla="*/ 0 h 26"/>
                <a:gd name="T4" fmla="*/ 6 w 24"/>
                <a:gd name="T5" fmla="*/ 13 h 26"/>
                <a:gd name="T6" fmla="*/ 6 w 24"/>
                <a:gd name="T7" fmla="*/ 16 h 26"/>
                <a:gd name="T8" fmla="*/ 7 w 24"/>
                <a:gd name="T9" fmla="*/ 19 h 26"/>
                <a:gd name="T10" fmla="*/ 10 w 24"/>
                <a:gd name="T11" fmla="*/ 20 h 26"/>
                <a:gd name="T12" fmla="*/ 14 w 24"/>
                <a:gd name="T13" fmla="*/ 18 h 26"/>
                <a:gd name="T14" fmla="*/ 16 w 24"/>
                <a:gd name="T15" fmla="*/ 12 h 26"/>
                <a:gd name="T16" fmla="*/ 17 w 24"/>
                <a:gd name="T17" fmla="*/ 0 h 26"/>
                <a:gd name="T18" fmla="*/ 24 w 24"/>
                <a:gd name="T19" fmla="*/ 0 h 26"/>
                <a:gd name="T20" fmla="*/ 22 w 24"/>
                <a:gd name="T21" fmla="*/ 13 h 26"/>
                <a:gd name="T22" fmla="*/ 20 w 24"/>
                <a:gd name="T23" fmla="*/ 20 h 26"/>
                <a:gd name="T24" fmla="*/ 16 w 24"/>
                <a:gd name="T25" fmla="*/ 24 h 26"/>
                <a:gd name="T26" fmla="*/ 10 w 24"/>
                <a:gd name="T27" fmla="*/ 26 h 26"/>
                <a:gd name="T28" fmla="*/ 3 w 24"/>
                <a:gd name="T29" fmla="*/ 23 h 26"/>
                <a:gd name="T30" fmla="*/ 0 w 24"/>
                <a:gd name="T31" fmla="*/ 16 h 26"/>
                <a:gd name="T32" fmla="*/ 0 w 24"/>
                <a:gd name="T33" fmla="*/ 9 h 26"/>
                <a:gd name="T34" fmla="*/ 2 w 24"/>
                <a:gd name="T3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6">
                  <a:moveTo>
                    <a:pt x="2" y="0"/>
                  </a:moveTo>
                  <a:cubicBezTo>
                    <a:pt x="8" y="0"/>
                    <a:pt x="8" y="0"/>
                    <a:pt x="8" y="0"/>
                  </a:cubicBezTo>
                  <a:cubicBezTo>
                    <a:pt x="6" y="13"/>
                    <a:pt x="6" y="13"/>
                    <a:pt x="6" y="13"/>
                  </a:cubicBezTo>
                  <a:cubicBezTo>
                    <a:pt x="6" y="14"/>
                    <a:pt x="6" y="15"/>
                    <a:pt x="6" y="16"/>
                  </a:cubicBezTo>
                  <a:cubicBezTo>
                    <a:pt x="6" y="17"/>
                    <a:pt x="6" y="18"/>
                    <a:pt x="7" y="19"/>
                  </a:cubicBezTo>
                  <a:cubicBezTo>
                    <a:pt x="8" y="19"/>
                    <a:pt x="9" y="20"/>
                    <a:pt x="10" y="20"/>
                  </a:cubicBezTo>
                  <a:cubicBezTo>
                    <a:pt x="12" y="20"/>
                    <a:pt x="13" y="19"/>
                    <a:pt x="14" y="18"/>
                  </a:cubicBezTo>
                  <a:cubicBezTo>
                    <a:pt x="15" y="17"/>
                    <a:pt x="15" y="15"/>
                    <a:pt x="16" y="12"/>
                  </a:cubicBezTo>
                  <a:cubicBezTo>
                    <a:pt x="17" y="0"/>
                    <a:pt x="17" y="0"/>
                    <a:pt x="17" y="0"/>
                  </a:cubicBezTo>
                  <a:cubicBezTo>
                    <a:pt x="24" y="0"/>
                    <a:pt x="24" y="0"/>
                    <a:pt x="24" y="0"/>
                  </a:cubicBezTo>
                  <a:cubicBezTo>
                    <a:pt x="22" y="13"/>
                    <a:pt x="22" y="13"/>
                    <a:pt x="22" y="13"/>
                  </a:cubicBezTo>
                  <a:cubicBezTo>
                    <a:pt x="21" y="16"/>
                    <a:pt x="21" y="19"/>
                    <a:pt x="20" y="20"/>
                  </a:cubicBezTo>
                  <a:cubicBezTo>
                    <a:pt x="19" y="22"/>
                    <a:pt x="17" y="23"/>
                    <a:pt x="16" y="24"/>
                  </a:cubicBezTo>
                  <a:cubicBezTo>
                    <a:pt x="14" y="25"/>
                    <a:pt x="12" y="26"/>
                    <a:pt x="10" y="26"/>
                  </a:cubicBezTo>
                  <a:cubicBezTo>
                    <a:pt x="7" y="26"/>
                    <a:pt x="4" y="25"/>
                    <a:pt x="3" y="23"/>
                  </a:cubicBezTo>
                  <a:cubicBezTo>
                    <a:pt x="1" y="21"/>
                    <a:pt x="0" y="19"/>
                    <a:pt x="0" y="16"/>
                  </a:cubicBezTo>
                  <a:cubicBezTo>
                    <a:pt x="0" y="14"/>
                    <a:pt x="0" y="12"/>
                    <a:pt x="0" y="9"/>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46"/>
            <p:cNvSpPr>
              <a:spLocks/>
            </p:cNvSpPr>
            <p:nvPr/>
          </p:nvSpPr>
          <p:spPr bwMode="auto">
            <a:xfrm>
              <a:off x="3814763" y="3990975"/>
              <a:ext cx="103187" cy="147638"/>
            </a:xfrm>
            <a:custGeom>
              <a:avLst/>
              <a:gdLst>
                <a:gd name="T0" fmla="*/ 19 w 19"/>
                <a:gd name="T1" fmla="*/ 4 h 27"/>
                <a:gd name="T2" fmla="*/ 16 w 19"/>
                <a:gd name="T3" fmla="*/ 9 h 27"/>
                <a:gd name="T4" fmla="*/ 13 w 19"/>
                <a:gd name="T5" fmla="*/ 7 h 27"/>
                <a:gd name="T6" fmla="*/ 11 w 19"/>
                <a:gd name="T7" fmla="*/ 6 h 27"/>
                <a:gd name="T8" fmla="*/ 9 w 19"/>
                <a:gd name="T9" fmla="*/ 6 h 27"/>
                <a:gd name="T10" fmla="*/ 9 w 19"/>
                <a:gd name="T11" fmla="*/ 7 h 27"/>
                <a:gd name="T12" fmla="*/ 9 w 19"/>
                <a:gd name="T13" fmla="*/ 8 h 27"/>
                <a:gd name="T14" fmla="*/ 12 w 19"/>
                <a:gd name="T15" fmla="*/ 11 h 27"/>
                <a:gd name="T16" fmla="*/ 17 w 19"/>
                <a:gd name="T17" fmla="*/ 15 h 27"/>
                <a:gd name="T18" fmla="*/ 18 w 19"/>
                <a:gd name="T19" fmla="*/ 19 h 27"/>
                <a:gd name="T20" fmla="*/ 15 w 19"/>
                <a:gd name="T21" fmla="*/ 24 h 27"/>
                <a:gd name="T22" fmla="*/ 9 w 19"/>
                <a:gd name="T23" fmla="*/ 27 h 27"/>
                <a:gd name="T24" fmla="*/ 4 w 19"/>
                <a:gd name="T25" fmla="*/ 26 h 27"/>
                <a:gd name="T26" fmla="*/ 0 w 19"/>
                <a:gd name="T27" fmla="*/ 22 h 27"/>
                <a:gd name="T28" fmla="*/ 3 w 19"/>
                <a:gd name="T29" fmla="*/ 17 h 27"/>
                <a:gd name="T30" fmla="*/ 9 w 19"/>
                <a:gd name="T31" fmla="*/ 21 h 27"/>
                <a:gd name="T32" fmla="*/ 11 w 19"/>
                <a:gd name="T33" fmla="*/ 20 h 27"/>
                <a:gd name="T34" fmla="*/ 12 w 19"/>
                <a:gd name="T35" fmla="*/ 19 h 27"/>
                <a:gd name="T36" fmla="*/ 11 w 19"/>
                <a:gd name="T37" fmla="*/ 18 h 27"/>
                <a:gd name="T38" fmla="*/ 8 w 19"/>
                <a:gd name="T39" fmla="*/ 15 h 27"/>
                <a:gd name="T40" fmla="*/ 4 w 19"/>
                <a:gd name="T41" fmla="*/ 12 h 27"/>
                <a:gd name="T42" fmla="*/ 3 w 19"/>
                <a:gd name="T43" fmla="*/ 7 h 27"/>
                <a:gd name="T44" fmla="*/ 5 w 19"/>
                <a:gd name="T45" fmla="*/ 2 h 27"/>
                <a:gd name="T46" fmla="*/ 11 w 19"/>
                <a:gd name="T47" fmla="*/ 0 h 27"/>
                <a:gd name="T48" fmla="*/ 15 w 19"/>
                <a:gd name="T49" fmla="*/ 1 h 27"/>
                <a:gd name="T50" fmla="*/ 19 w 19"/>
                <a:gd name="T51"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7">
                  <a:moveTo>
                    <a:pt x="19" y="4"/>
                  </a:moveTo>
                  <a:cubicBezTo>
                    <a:pt x="16" y="9"/>
                    <a:pt x="16" y="9"/>
                    <a:pt x="16" y="9"/>
                  </a:cubicBezTo>
                  <a:cubicBezTo>
                    <a:pt x="15" y="8"/>
                    <a:pt x="14" y="7"/>
                    <a:pt x="13" y="7"/>
                  </a:cubicBezTo>
                  <a:cubicBezTo>
                    <a:pt x="12" y="6"/>
                    <a:pt x="12" y="6"/>
                    <a:pt x="11" y="6"/>
                  </a:cubicBezTo>
                  <a:cubicBezTo>
                    <a:pt x="10" y="6"/>
                    <a:pt x="10" y="6"/>
                    <a:pt x="9" y="6"/>
                  </a:cubicBezTo>
                  <a:cubicBezTo>
                    <a:pt x="9" y="7"/>
                    <a:pt x="9" y="7"/>
                    <a:pt x="9" y="7"/>
                  </a:cubicBezTo>
                  <a:cubicBezTo>
                    <a:pt x="9" y="8"/>
                    <a:pt x="9" y="8"/>
                    <a:pt x="9" y="8"/>
                  </a:cubicBezTo>
                  <a:cubicBezTo>
                    <a:pt x="10" y="9"/>
                    <a:pt x="11" y="10"/>
                    <a:pt x="12" y="11"/>
                  </a:cubicBezTo>
                  <a:cubicBezTo>
                    <a:pt x="14" y="12"/>
                    <a:pt x="16" y="14"/>
                    <a:pt x="17" y="15"/>
                  </a:cubicBezTo>
                  <a:cubicBezTo>
                    <a:pt x="17" y="16"/>
                    <a:pt x="18" y="17"/>
                    <a:pt x="18" y="19"/>
                  </a:cubicBezTo>
                  <a:cubicBezTo>
                    <a:pt x="18" y="21"/>
                    <a:pt x="17" y="23"/>
                    <a:pt x="15" y="24"/>
                  </a:cubicBezTo>
                  <a:cubicBezTo>
                    <a:pt x="14" y="26"/>
                    <a:pt x="12" y="27"/>
                    <a:pt x="9" y="27"/>
                  </a:cubicBezTo>
                  <a:cubicBezTo>
                    <a:pt x="7" y="27"/>
                    <a:pt x="6" y="26"/>
                    <a:pt x="4" y="26"/>
                  </a:cubicBezTo>
                  <a:cubicBezTo>
                    <a:pt x="3" y="25"/>
                    <a:pt x="1" y="24"/>
                    <a:pt x="0" y="22"/>
                  </a:cubicBezTo>
                  <a:cubicBezTo>
                    <a:pt x="3" y="17"/>
                    <a:pt x="3" y="17"/>
                    <a:pt x="3" y="17"/>
                  </a:cubicBezTo>
                  <a:cubicBezTo>
                    <a:pt x="5" y="20"/>
                    <a:pt x="7" y="21"/>
                    <a:pt x="9" y="21"/>
                  </a:cubicBezTo>
                  <a:cubicBezTo>
                    <a:pt x="10" y="21"/>
                    <a:pt x="11" y="21"/>
                    <a:pt x="11" y="20"/>
                  </a:cubicBezTo>
                  <a:cubicBezTo>
                    <a:pt x="12" y="20"/>
                    <a:pt x="12" y="19"/>
                    <a:pt x="12" y="19"/>
                  </a:cubicBezTo>
                  <a:cubicBezTo>
                    <a:pt x="12" y="18"/>
                    <a:pt x="12" y="18"/>
                    <a:pt x="11" y="18"/>
                  </a:cubicBezTo>
                  <a:cubicBezTo>
                    <a:pt x="11" y="17"/>
                    <a:pt x="10" y="16"/>
                    <a:pt x="8" y="15"/>
                  </a:cubicBezTo>
                  <a:cubicBezTo>
                    <a:pt x="6" y="14"/>
                    <a:pt x="5" y="13"/>
                    <a:pt x="4" y="12"/>
                  </a:cubicBezTo>
                  <a:cubicBezTo>
                    <a:pt x="3" y="10"/>
                    <a:pt x="3" y="9"/>
                    <a:pt x="3" y="7"/>
                  </a:cubicBezTo>
                  <a:cubicBezTo>
                    <a:pt x="3" y="5"/>
                    <a:pt x="3" y="4"/>
                    <a:pt x="5" y="2"/>
                  </a:cubicBezTo>
                  <a:cubicBezTo>
                    <a:pt x="7" y="1"/>
                    <a:pt x="9" y="0"/>
                    <a:pt x="11" y="0"/>
                  </a:cubicBezTo>
                  <a:cubicBezTo>
                    <a:pt x="12" y="0"/>
                    <a:pt x="14" y="1"/>
                    <a:pt x="15" y="1"/>
                  </a:cubicBezTo>
                  <a:cubicBezTo>
                    <a:pt x="16" y="2"/>
                    <a:pt x="18" y="3"/>
                    <a:pt x="1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47"/>
            <p:cNvSpPr>
              <a:spLocks noEditPoints="1"/>
            </p:cNvSpPr>
            <p:nvPr/>
          </p:nvSpPr>
          <p:spPr bwMode="auto">
            <a:xfrm>
              <a:off x="3929063" y="3941763"/>
              <a:ext cx="60325" cy="190500"/>
            </a:xfrm>
            <a:custGeom>
              <a:avLst/>
              <a:gdLst>
                <a:gd name="T0" fmla="*/ 3 w 11"/>
                <a:gd name="T1" fmla="*/ 10 h 35"/>
                <a:gd name="T2" fmla="*/ 9 w 11"/>
                <a:gd name="T3" fmla="*/ 10 h 35"/>
                <a:gd name="T4" fmla="*/ 6 w 11"/>
                <a:gd name="T5" fmla="*/ 35 h 35"/>
                <a:gd name="T6" fmla="*/ 0 w 11"/>
                <a:gd name="T7" fmla="*/ 35 h 35"/>
                <a:gd name="T8" fmla="*/ 3 w 11"/>
                <a:gd name="T9" fmla="*/ 10 h 35"/>
                <a:gd name="T10" fmla="*/ 7 w 11"/>
                <a:gd name="T11" fmla="*/ 0 h 35"/>
                <a:gd name="T12" fmla="*/ 10 w 11"/>
                <a:gd name="T13" fmla="*/ 1 h 35"/>
                <a:gd name="T14" fmla="*/ 11 w 11"/>
                <a:gd name="T15" fmla="*/ 3 h 35"/>
                <a:gd name="T16" fmla="*/ 10 w 11"/>
                <a:gd name="T17" fmla="*/ 6 h 35"/>
                <a:gd name="T18" fmla="*/ 7 w 11"/>
                <a:gd name="T19" fmla="*/ 7 h 35"/>
                <a:gd name="T20" fmla="*/ 5 w 11"/>
                <a:gd name="T21" fmla="*/ 6 h 35"/>
                <a:gd name="T22" fmla="*/ 4 w 11"/>
                <a:gd name="T23" fmla="*/ 3 h 35"/>
                <a:gd name="T24" fmla="*/ 5 w 11"/>
                <a:gd name="T25" fmla="*/ 1 h 35"/>
                <a:gd name="T26" fmla="*/ 7 w 11"/>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35">
                  <a:moveTo>
                    <a:pt x="3" y="10"/>
                  </a:moveTo>
                  <a:cubicBezTo>
                    <a:pt x="9" y="10"/>
                    <a:pt x="9" y="10"/>
                    <a:pt x="9" y="10"/>
                  </a:cubicBezTo>
                  <a:cubicBezTo>
                    <a:pt x="6" y="35"/>
                    <a:pt x="6" y="35"/>
                    <a:pt x="6" y="35"/>
                  </a:cubicBezTo>
                  <a:cubicBezTo>
                    <a:pt x="0" y="35"/>
                    <a:pt x="0" y="35"/>
                    <a:pt x="0" y="35"/>
                  </a:cubicBezTo>
                  <a:lnTo>
                    <a:pt x="3" y="10"/>
                  </a:lnTo>
                  <a:close/>
                  <a:moveTo>
                    <a:pt x="7" y="0"/>
                  </a:moveTo>
                  <a:cubicBezTo>
                    <a:pt x="9" y="0"/>
                    <a:pt x="9" y="0"/>
                    <a:pt x="10" y="1"/>
                  </a:cubicBezTo>
                  <a:cubicBezTo>
                    <a:pt x="11" y="1"/>
                    <a:pt x="11" y="2"/>
                    <a:pt x="11" y="3"/>
                  </a:cubicBezTo>
                  <a:cubicBezTo>
                    <a:pt x="11" y="4"/>
                    <a:pt x="11" y="5"/>
                    <a:pt x="10" y="6"/>
                  </a:cubicBezTo>
                  <a:cubicBezTo>
                    <a:pt x="9" y="7"/>
                    <a:pt x="9" y="7"/>
                    <a:pt x="7" y="7"/>
                  </a:cubicBezTo>
                  <a:cubicBezTo>
                    <a:pt x="6" y="7"/>
                    <a:pt x="6" y="7"/>
                    <a:pt x="5" y="6"/>
                  </a:cubicBezTo>
                  <a:cubicBezTo>
                    <a:pt x="4" y="5"/>
                    <a:pt x="4" y="4"/>
                    <a:pt x="4" y="3"/>
                  </a:cubicBezTo>
                  <a:cubicBezTo>
                    <a:pt x="4" y="2"/>
                    <a:pt x="4" y="1"/>
                    <a:pt x="5" y="1"/>
                  </a:cubicBezTo>
                  <a:cubicBezTo>
                    <a:pt x="6" y="0"/>
                    <a:pt x="6"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48"/>
            <p:cNvSpPr>
              <a:spLocks/>
            </p:cNvSpPr>
            <p:nvPr/>
          </p:nvSpPr>
          <p:spPr bwMode="auto">
            <a:xfrm>
              <a:off x="3994150" y="3997325"/>
              <a:ext cx="136525" cy="134938"/>
            </a:xfrm>
            <a:custGeom>
              <a:avLst/>
              <a:gdLst>
                <a:gd name="T0" fmla="*/ 0 w 86"/>
                <a:gd name="T1" fmla="*/ 0 h 85"/>
                <a:gd name="T2" fmla="*/ 21 w 86"/>
                <a:gd name="T3" fmla="*/ 0 h 85"/>
                <a:gd name="T4" fmla="*/ 35 w 86"/>
                <a:gd name="T5" fmla="*/ 48 h 85"/>
                <a:gd name="T6" fmla="*/ 62 w 86"/>
                <a:gd name="T7" fmla="*/ 0 h 85"/>
                <a:gd name="T8" fmla="*/ 86 w 86"/>
                <a:gd name="T9" fmla="*/ 0 h 85"/>
                <a:gd name="T10" fmla="*/ 35 w 86"/>
                <a:gd name="T11" fmla="*/ 85 h 85"/>
                <a:gd name="T12" fmla="*/ 24 w 86"/>
                <a:gd name="T13" fmla="*/ 85 h 85"/>
                <a:gd name="T14" fmla="*/ 0 w 86"/>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85">
                  <a:moveTo>
                    <a:pt x="0" y="0"/>
                  </a:moveTo>
                  <a:lnTo>
                    <a:pt x="21" y="0"/>
                  </a:lnTo>
                  <a:lnTo>
                    <a:pt x="35" y="48"/>
                  </a:lnTo>
                  <a:lnTo>
                    <a:pt x="62" y="0"/>
                  </a:lnTo>
                  <a:lnTo>
                    <a:pt x="86" y="0"/>
                  </a:lnTo>
                  <a:lnTo>
                    <a:pt x="35" y="85"/>
                  </a:lnTo>
                  <a:lnTo>
                    <a:pt x="24" y="8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49"/>
            <p:cNvSpPr>
              <a:spLocks noEditPoints="1"/>
            </p:cNvSpPr>
            <p:nvPr/>
          </p:nvSpPr>
          <p:spPr bwMode="auto">
            <a:xfrm>
              <a:off x="4137025" y="3990975"/>
              <a:ext cx="141287" cy="147638"/>
            </a:xfrm>
            <a:custGeom>
              <a:avLst/>
              <a:gdLst>
                <a:gd name="T0" fmla="*/ 18 w 26"/>
                <a:gd name="T1" fmla="*/ 19 h 27"/>
                <a:gd name="T2" fmla="*/ 24 w 26"/>
                <a:gd name="T3" fmla="*/ 21 h 27"/>
                <a:gd name="T4" fmla="*/ 19 w 26"/>
                <a:gd name="T5" fmla="*/ 25 h 27"/>
                <a:gd name="T6" fmla="*/ 12 w 26"/>
                <a:gd name="T7" fmla="*/ 27 h 27"/>
                <a:gd name="T8" fmla="*/ 3 w 26"/>
                <a:gd name="T9" fmla="*/ 23 h 27"/>
                <a:gd name="T10" fmla="*/ 0 w 26"/>
                <a:gd name="T11" fmla="*/ 15 h 27"/>
                <a:gd name="T12" fmla="*/ 4 w 26"/>
                <a:gd name="T13" fmla="*/ 4 h 27"/>
                <a:gd name="T14" fmla="*/ 14 w 26"/>
                <a:gd name="T15" fmla="*/ 0 h 27"/>
                <a:gd name="T16" fmla="*/ 20 w 26"/>
                <a:gd name="T17" fmla="*/ 2 h 27"/>
                <a:gd name="T18" fmla="*/ 25 w 26"/>
                <a:gd name="T19" fmla="*/ 6 h 27"/>
                <a:gd name="T20" fmla="*/ 26 w 26"/>
                <a:gd name="T21" fmla="*/ 13 h 27"/>
                <a:gd name="T22" fmla="*/ 26 w 26"/>
                <a:gd name="T23" fmla="*/ 15 h 27"/>
                <a:gd name="T24" fmla="*/ 6 w 26"/>
                <a:gd name="T25" fmla="*/ 15 h 27"/>
                <a:gd name="T26" fmla="*/ 8 w 26"/>
                <a:gd name="T27" fmla="*/ 19 h 27"/>
                <a:gd name="T28" fmla="*/ 12 w 26"/>
                <a:gd name="T29" fmla="*/ 21 h 27"/>
                <a:gd name="T30" fmla="*/ 18 w 26"/>
                <a:gd name="T31" fmla="*/ 19 h 27"/>
                <a:gd name="T32" fmla="*/ 20 w 26"/>
                <a:gd name="T33" fmla="*/ 11 h 27"/>
                <a:gd name="T34" fmla="*/ 18 w 26"/>
                <a:gd name="T35" fmla="*/ 7 h 27"/>
                <a:gd name="T36" fmla="*/ 14 w 26"/>
                <a:gd name="T37" fmla="*/ 6 h 27"/>
                <a:gd name="T38" fmla="*/ 10 w 26"/>
                <a:gd name="T39" fmla="*/ 7 h 27"/>
                <a:gd name="T40" fmla="*/ 7 w 26"/>
                <a:gd name="T41" fmla="*/ 11 h 27"/>
                <a:gd name="T42" fmla="*/ 20 w 26"/>
                <a:gd name="T4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8" y="19"/>
                  </a:moveTo>
                  <a:cubicBezTo>
                    <a:pt x="24" y="21"/>
                    <a:pt x="24" y="21"/>
                    <a:pt x="24" y="21"/>
                  </a:cubicBezTo>
                  <a:cubicBezTo>
                    <a:pt x="23" y="23"/>
                    <a:pt x="21" y="24"/>
                    <a:pt x="19" y="25"/>
                  </a:cubicBezTo>
                  <a:cubicBezTo>
                    <a:pt x="17" y="26"/>
                    <a:pt x="15" y="27"/>
                    <a:pt x="12" y="27"/>
                  </a:cubicBezTo>
                  <a:cubicBezTo>
                    <a:pt x="8" y="27"/>
                    <a:pt x="5" y="26"/>
                    <a:pt x="3" y="23"/>
                  </a:cubicBezTo>
                  <a:cubicBezTo>
                    <a:pt x="1" y="21"/>
                    <a:pt x="0" y="18"/>
                    <a:pt x="0" y="15"/>
                  </a:cubicBezTo>
                  <a:cubicBezTo>
                    <a:pt x="0" y="11"/>
                    <a:pt x="1" y="7"/>
                    <a:pt x="4" y="4"/>
                  </a:cubicBezTo>
                  <a:cubicBezTo>
                    <a:pt x="7" y="2"/>
                    <a:pt x="10" y="0"/>
                    <a:pt x="14" y="0"/>
                  </a:cubicBezTo>
                  <a:cubicBezTo>
                    <a:pt x="16" y="0"/>
                    <a:pt x="19" y="1"/>
                    <a:pt x="20" y="2"/>
                  </a:cubicBezTo>
                  <a:cubicBezTo>
                    <a:pt x="22" y="3"/>
                    <a:pt x="24" y="4"/>
                    <a:pt x="25" y="6"/>
                  </a:cubicBezTo>
                  <a:cubicBezTo>
                    <a:pt x="26" y="8"/>
                    <a:pt x="26" y="10"/>
                    <a:pt x="26" y="13"/>
                  </a:cubicBezTo>
                  <a:cubicBezTo>
                    <a:pt x="26" y="13"/>
                    <a:pt x="26" y="14"/>
                    <a:pt x="26" y="15"/>
                  </a:cubicBezTo>
                  <a:cubicBezTo>
                    <a:pt x="6" y="15"/>
                    <a:pt x="6" y="15"/>
                    <a:pt x="6" y="15"/>
                  </a:cubicBezTo>
                  <a:cubicBezTo>
                    <a:pt x="6" y="17"/>
                    <a:pt x="7" y="18"/>
                    <a:pt x="8" y="19"/>
                  </a:cubicBezTo>
                  <a:cubicBezTo>
                    <a:pt x="9" y="20"/>
                    <a:pt x="10" y="21"/>
                    <a:pt x="12" y="21"/>
                  </a:cubicBezTo>
                  <a:cubicBezTo>
                    <a:pt x="15" y="21"/>
                    <a:pt x="17" y="20"/>
                    <a:pt x="18" y="19"/>
                  </a:cubicBezTo>
                  <a:close/>
                  <a:moveTo>
                    <a:pt x="20" y="11"/>
                  </a:moveTo>
                  <a:cubicBezTo>
                    <a:pt x="19" y="9"/>
                    <a:pt x="19" y="8"/>
                    <a:pt x="18" y="7"/>
                  </a:cubicBezTo>
                  <a:cubicBezTo>
                    <a:pt x="17" y="6"/>
                    <a:pt x="15" y="6"/>
                    <a:pt x="14" y="6"/>
                  </a:cubicBezTo>
                  <a:cubicBezTo>
                    <a:pt x="12" y="6"/>
                    <a:pt x="11" y="6"/>
                    <a:pt x="10" y="7"/>
                  </a:cubicBezTo>
                  <a:cubicBezTo>
                    <a:pt x="8" y="8"/>
                    <a:pt x="7" y="9"/>
                    <a:pt x="7" y="11"/>
                  </a:cubicBezTo>
                  <a:lnTo>
                    <a:pt x="2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50"/>
            <p:cNvSpPr>
              <a:spLocks/>
            </p:cNvSpPr>
            <p:nvPr/>
          </p:nvSpPr>
          <p:spPr bwMode="auto">
            <a:xfrm>
              <a:off x="4294188" y="4094163"/>
              <a:ext cx="44450" cy="44450"/>
            </a:xfrm>
            <a:custGeom>
              <a:avLst/>
              <a:gdLst>
                <a:gd name="T0" fmla="*/ 4 w 8"/>
                <a:gd name="T1" fmla="*/ 0 h 8"/>
                <a:gd name="T2" fmla="*/ 7 w 8"/>
                <a:gd name="T3" fmla="*/ 1 h 8"/>
                <a:gd name="T4" fmla="*/ 8 w 8"/>
                <a:gd name="T5" fmla="*/ 4 h 8"/>
                <a:gd name="T6" fmla="*/ 7 w 8"/>
                <a:gd name="T7" fmla="*/ 7 h 8"/>
                <a:gd name="T8" fmla="*/ 4 w 8"/>
                <a:gd name="T9" fmla="*/ 8 h 8"/>
                <a:gd name="T10" fmla="*/ 1 w 8"/>
                <a:gd name="T11" fmla="*/ 7 h 8"/>
                <a:gd name="T12" fmla="*/ 0 w 8"/>
                <a:gd name="T13" fmla="*/ 4 h 8"/>
                <a:gd name="T14" fmla="*/ 1 w 8"/>
                <a:gd name="T15" fmla="*/ 1 h 8"/>
                <a:gd name="T16" fmla="*/ 4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0"/>
                  </a:moveTo>
                  <a:cubicBezTo>
                    <a:pt x="5" y="0"/>
                    <a:pt x="6" y="0"/>
                    <a:pt x="7" y="1"/>
                  </a:cubicBezTo>
                  <a:cubicBezTo>
                    <a:pt x="8" y="2"/>
                    <a:pt x="8" y="3"/>
                    <a:pt x="8" y="4"/>
                  </a:cubicBezTo>
                  <a:cubicBezTo>
                    <a:pt x="8" y="5"/>
                    <a:pt x="8" y="6"/>
                    <a:pt x="7" y="7"/>
                  </a:cubicBezTo>
                  <a:cubicBezTo>
                    <a:pt x="6" y="7"/>
                    <a:pt x="5" y="8"/>
                    <a:pt x="4" y="8"/>
                  </a:cubicBezTo>
                  <a:cubicBezTo>
                    <a:pt x="3" y="8"/>
                    <a:pt x="2" y="7"/>
                    <a:pt x="1" y="7"/>
                  </a:cubicBezTo>
                  <a:cubicBezTo>
                    <a:pt x="1" y="6"/>
                    <a:pt x="0" y="5"/>
                    <a:pt x="0" y="4"/>
                  </a:cubicBezTo>
                  <a:cubicBezTo>
                    <a:pt x="0" y="3"/>
                    <a:pt x="1" y="2"/>
                    <a:pt x="1" y="1"/>
                  </a:cubicBezTo>
                  <a:cubicBezTo>
                    <a:pt x="2"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51"/>
            <p:cNvSpPr>
              <a:spLocks/>
            </p:cNvSpPr>
            <p:nvPr/>
          </p:nvSpPr>
          <p:spPr bwMode="auto">
            <a:xfrm>
              <a:off x="4486275" y="3833813"/>
              <a:ext cx="1406525" cy="423863"/>
            </a:xfrm>
            <a:custGeom>
              <a:avLst/>
              <a:gdLst>
                <a:gd name="T0" fmla="*/ 886 w 886"/>
                <a:gd name="T1" fmla="*/ 0 h 267"/>
                <a:gd name="T2" fmla="*/ 848 w 886"/>
                <a:gd name="T3" fmla="*/ 267 h 267"/>
                <a:gd name="T4" fmla="*/ 0 w 886"/>
                <a:gd name="T5" fmla="*/ 267 h 267"/>
                <a:gd name="T6" fmla="*/ 37 w 886"/>
                <a:gd name="T7" fmla="*/ 0 h 267"/>
                <a:gd name="T8" fmla="*/ 886 w 886"/>
                <a:gd name="T9" fmla="*/ 0 h 267"/>
              </a:gdLst>
              <a:ahLst/>
              <a:cxnLst>
                <a:cxn ang="0">
                  <a:pos x="T0" y="T1"/>
                </a:cxn>
                <a:cxn ang="0">
                  <a:pos x="T2" y="T3"/>
                </a:cxn>
                <a:cxn ang="0">
                  <a:pos x="T4" y="T5"/>
                </a:cxn>
                <a:cxn ang="0">
                  <a:pos x="T6" y="T7"/>
                </a:cxn>
                <a:cxn ang="0">
                  <a:pos x="T8" y="T9"/>
                </a:cxn>
              </a:cxnLst>
              <a:rect l="0" t="0" r="r" b="b"/>
              <a:pathLst>
                <a:path w="886" h="267">
                  <a:moveTo>
                    <a:pt x="886" y="0"/>
                  </a:moveTo>
                  <a:lnTo>
                    <a:pt x="848" y="267"/>
                  </a:lnTo>
                  <a:lnTo>
                    <a:pt x="0" y="267"/>
                  </a:lnTo>
                  <a:lnTo>
                    <a:pt x="37" y="0"/>
                  </a:lnTo>
                  <a:lnTo>
                    <a:pt x="886" y="0"/>
                  </a:lnTo>
                  <a:close/>
                </a:path>
              </a:pathLst>
            </a:custGeom>
            <a:solidFill>
              <a:srgbClr val="7545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52"/>
            <p:cNvSpPr>
              <a:spLocks noEditPoints="1"/>
            </p:cNvSpPr>
            <p:nvPr/>
          </p:nvSpPr>
          <p:spPr bwMode="auto">
            <a:xfrm>
              <a:off x="4654550" y="3941763"/>
              <a:ext cx="196850" cy="196850"/>
            </a:xfrm>
            <a:custGeom>
              <a:avLst/>
              <a:gdLst>
                <a:gd name="T0" fmla="*/ 20 w 36"/>
                <a:gd name="T1" fmla="*/ 0 h 36"/>
                <a:gd name="T2" fmla="*/ 31 w 36"/>
                <a:gd name="T3" fmla="*/ 5 h 36"/>
                <a:gd name="T4" fmla="*/ 36 w 36"/>
                <a:gd name="T5" fmla="*/ 16 h 36"/>
                <a:gd name="T6" fmla="*/ 33 w 36"/>
                <a:gd name="T7" fmla="*/ 26 h 36"/>
                <a:gd name="T8" fmla="*/ 26 w 36"/>
                <a:gd name="T9" fmla="*/ 33 h 36"/>
                <a:gd name="T10" fmla="*/ 15 w 36"/>
                <a:gd name="T11" fmla="*/ 36 h 36"/>
                <a:gd name="T12" fmla="*/ 4 w 36"/>
                <a:gd name="T13" fmla="*/ 32 h 36"/>
                <a:gd name="T14" fmla="*/ 0 w 36"/>
                <a:gd name="T15" fmla="*/ 20 h 36"/>
                <a:gd name="T16" fmla="*/ 5 w 36"/>
                <a:gd name="T17" fmla="*/ 6 h 36"/>
                <a:gd name="T18" fmla="*/ 20 w 36"/>
                <a:gd name="T19" fmla="*/ 0 h 36"/>
                <a:gd name="T20" fmla="*/ 19 w 36"/>
                <a:gd name="T21" fmla="*/ 6 h 36"/>
                <a:gd name="T22" fmla="*/ 13 w 36"/>
                <a:gd name="T23" fmla="*/ 8 h 36"/>
                <a:gd name="T24" fmla="*/ 8 w 36"/>
                <a:gd name="T25" fmla="*/ 13 h 36"/>
                <a:gd name="T26" fmla="*/ 6 w 36"/>
                <a:gd name="T27" fmla="*/ 20 h 36"/>
                <a:gd name="T28" fmla="*/ 8 w 36"/>
                <a:gd name="T29" fmla="*/ 27 h 36"/>
                <a:gd name="T30" fmla="*/ 16 w 36"/>
                <a:gd name="T31" fmla="*/ 30 h 36"/>
                <a:gd name="T32" fmla="*/ 25 w 36"/>
                <a:gd name="T33" fmla="*/ 26 h 36"/>
                <a:gd name="T34" fmla="*/ 29 w 36"/>
                <a:gd name="T35" fmla="*/ 16 h 36"/>
                <a:gd name="T36" fmla="*/ 26 w 36"/>
                <a:gd name="T37" fmla="*/ 9 h 36"/>
                <a:gd name="T38" fmla="*/ 19 w 36"/>
                <a:gd name="T3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6">
                  <a:moveTo>
                    <a:pt x="20" y="0"/>
                  </a:moveTo>
                  <a:cubicBezTo>
                    <a:pt x="24" y="0"/>
                    <a:pt x="28" y="2"/>
                    <a:pt x="31" y="5"/>
                  </a:cubicBezTo>
                  <a:cubicBezTo>
                    <a:pt x="34" y="8"/>
                    <a:pt x="36" y="11"/>
                    <a:pt x="36" y="16"/>
                  </a:cubicBezTo>
                  <a:cubicBezTo>
                    <a:pt x="36" y="20"/>
                    <a:pt x="35" y="23"/>
                    <a:pt x="33" y="26"/>
                  </a:cubicBezTo>
                  <a:cubicBezTo>
                    <a:pt x="31" y="29"/>
                    <a:pt x="29" y="32"/>
                    <a:pt x="26" y="33"/>
                  </a:cubicBezTo>
                  <a:cubicBezTo>
                    <a:pt x="23" y="35"/>
                    <a:pt x="19" y="36"/>
                    <a:pt x="15" y="36"/>
                  </a:cubicBezTo>
                  <a:cubicBezTo>
                    <a:pt x="11" y="36"/>
                    <a:pt x="7" y="34"/>
                    <a:pt x="4" y="32"/>
                  </a:cubicBezTo>
                  <a:cubicBezTo>
                    <a:pt x="1" y="29"/>
                    <a:pt x="0" y="25"/>
                    <a:pt x="0" y="20"/>
                  </a:cubicBezTo>
                  <a:cubicBezTo>
                    <a:pt x="0" y="15"/>
                    <a:pt x="1" y="10"/>
                    <a:pt x="5" y="6"/>
                  </a:cubicBezTo>
                  <a:cubicBezTo>
                    <a:pt x="9" y="2"/>
                    <a:pt x="14" y="0"/>
                    <a:pt x="20" y="0"/>
                  </a:cubicBezTo>
                  <a:close/>
                  <a:moveTo>
                    <a:pt x="19" y="6"/>
                  </a:moveTo>
                  <a:cubicBezTo>
                    <a:pt x="17" y="6"/>
                    <a:pt x="15" y="7"/>
                    <a:pt x="13" y="8"/>
                  </a:cubicBezTo>
                  <a:cubicBezTo>
                    <a:pt x="11" y="9"/>
                    <a:pt x="9" y="11"/>
                    <a:pt x="8" y="13"/>
                  </a:cubicBezTo>
                  <a:cubicBezTo>
                    <a:pt x="6" y="15"/>
                    <a:pt x="6" y="18"/>
                    <a:pt x="6" y="20"/>
                  </a:cubicBezTo>
                  <a:cubicBezTo>
                    <a:pt x="6" y="23"/>
                    <a:pt x="7" y="25"/>
                    <a:pt x="8" y="27"/>
                  </a:cubicBezTo>
                  <a:cubicBezTo>
                    <a:pt x="10" y="29"/>
                    <a:pt x="13" y="30"/>
                    <a:pt x="16" y="30"/>
                  </a:cubicBezTo>
                  <a:cubicBezTo>
                    <a:pt x="20" y="30"/>
                    <a:pt x="23" y="29"/>
                    <a:pt x="25" y="26"/>
                  </a:cubicBezTo>
                  <a:cubicBezTo>
                    <a:pt x="28" y="23"/>
                    <a:pt x="29" y="20"/>
                    <a:pt x="29" y="16"/>
                  </a:cubicBezTo>
                  <a:cubicBezTo>
                    <a:pt x="29" y="13"/>
                    <a:pt x="28" y="11"/>
                    <a:pt x="26" y="9"/>
                  </a:cubicBezTo>
                  <a:cubicBezTo>
                    <a:pt x="25" y="7"/>
                    <a:pt x="22" y="6"/>
                    <a:pt x="19"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53"/>
            <p:cNvSpPr>
              <a:spLocks/>
            </p:cNvSpPr>
            <p:nvPr/>
          </p:nvSpPr>
          <p:spPr bwMode="auto">
            <a:xfrm>
              <a:off x="4872038" y="3997325"/>
              <a:ext cx="131762" cy="141288"/>
            </a:xfrm>
            <a:custGeom>
              <a:avLst/>
              <a:gdLst>
                <a:gd name="T0" fmla="*/ 2 w 24"/>
                <a:gd name="T1" fmla="*/ 0 h 26"/>
                <a:gd name="T2" fmla="*/ 8 w 24"/>
                <a:gd name="T3" fmla="*/ 0 h 26"/>
                <a:gd name="T4" fmla="*/ 6 w 24"/>
                <a:gd name="T5" fmla="*/ 13 h 26"/>
                <a:gd name="T6" fmla="*/ 6 w 24"/>
                <a:gd name="T7" fmla="*/ 16 h 26"/>
                <a:gd name="T8" fmla="*/ 7 w 24"/>
                <a:gd name="T9" fmla="*/ 19 h 26"/>
                <a:gd name="T10" fmla="*/ 10 w 24"/>
                <a:gd name="T11" fmla="*/ 20 h 26"/>
                <a:gd name="T12" fmla="*/ 14 w 24"/>
                <a:gd name="T13" fmla="*/ 18 h 26"/>
                <a:gd name="T14" fmla="*/ 16 w 24"/>
                <a:gd name="T15" fmla="*/ 12 h 26"/>
                <a:gd name="T16" fmla="*/ 18 w 24"/>
                <a:gd name="T17" fmla="*/ 0 h 26"/>
                <a:gd name="T18" fmla="*/ 24 w 24"/>
                <a:gd name="T19" fmla="*/ 0 h 26"/>
                <a:gd name="T20" fmla="*/ 22 w 24"/>
                <a:gd name="T21" fmla="*/ 13 h 26"/>
                <a:gd name="T22" fmla="*/ 20 w 24"/>
                <a:gd name="T23" fmla="*/ 20 h 26"/>
                <a:gd name="T24" fmla="*/ 16 w 24"/>
                <a:gd name="T25" fmla="*/ 24 h 26"/>
                <a:gd name="T26" fmla="*/ 10 w 24"/>
                <a:gd name="T27" fmla="*/ 26 h 26"/>
                <a:gd name="T28" fmla="*/ 3 w 24"/>
                <a:gd name="T29" fmla="*/ 23 h 26"/>
                <a:gd name="T30" fmla="*/ 0 w 24"/>
                <a:gd name="T31" fmla="*/ 16 h 26"/>
                <a:gd name="T32" fmla="*/ 1 w 24"/>
                <a:gd name="T33" fmla="*/ 9 h 26"/>
                <a:gd name="T34" fmla="*/ 2 w 24"/>
                <a:gd name="T3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6">
                  <a:moveTo>
                    <a:pt x="2" y="0"/>
                  </a:moveTo>
                  <a:cubicBezTo>
                    <a:pt x="8" y="0"/>
                    <a:pt x="8" y="0"/>
                    <a:pt x="8" y="0"/>
                  </a:cubicBezTo>
                  <a:cubicBezTo>
                    <a:pt x="6" y="13"/>
                    <a:pt x="6" y="13"/>
                    <a:pt x="6" y="13"/>
                  </a:cubicBezTo>
                  <a:cubicBezTo>
                    <a:pt x="6" y="14"/>
                    <a:pt x="6" y="15"/>
                    <a:pt x="6" y="16"/>
                  </a:cubicBezTo>
                  <a:cubicBezTo>
                    <a:pt x="6" y="17"/>
                    <a:pt x="6" y="18"/>
                    <a:pt x="7" y="19"/>
                  </a:cubicBezTo>
                  <a:cubicBezTo>
                    <a:pt x="8" y="19"/>
                    <a:pt x="9" y="20"/>
                    <a:pt x="10" y="20"/>
                  </a:cubicBezTo>
                  <a:cubicBezTo>
                    <a:pt x="12" y="20"/>
                    <a:pt x="13" y="19"/>
                    <a:pt x="14" y="18"/>
                  </a:cubicBezTo>
                  <a:cubicBezTo>
                    <a:pt x="15" y="17"/>
                    <a:pt x="15" y="15"/>
                    <a:pt x="16" y="12"/>
                  </a:cubicBezTo>
                  <a:cubicBezTo>
                    <a:pt x="18" y="0"/>
                    <a:pt x="18" y="0"/>
                    <a:pt x="18" y="0"/>
                  </a:cubicBezTo>
                  <a:cubicBezTo>
                    <a:pt x="24" y="0"/>
                    <a:pt x="24" y="0"/>
                    <a:pt x="24" y="0"/>
                  </a:cubicBezTo>
                  <a:cubicBezTo>
                    <a:pt x="22" y="13"/>
                    <a:pt x="22" y="13"/>
                    <a:pt x="22" y="13"/>
                  </a:cubicBezTo>
                  <a:cubicBezTo>
                    <a:pt x="21" y="16"/>
                    <a:pt x="21" y="19"/>
                    <a:pt x="20" y="20"/>
                  </a:cubicBezTo>
                  <a:cubicBezTo>
                    <a:pt x="19" y="22"/>
                    <a:pt x="17" y="23"/>
                    <a:pt x="16" y="24"/>
                  </a:cubicBezTo>
                  <a:cubicBezTo>
                    <a:pt x="14" y="25"/>
                    <a:pt x="12" y="26"/>
                    <a:pt x="10" y="26"/>
                  </a:cubicBezTo>
                  <a:cubicBezTo>
                    <a:pt x="7" y="26"/>
                    <a:pt x="5" y="25"/>
                    <a:pt x="3" y="23"/>
                  </a:cubicBezTo>
                  <a:cubicBezTo>
                    <a:pt x="1" y="21"/>
                    <a:pt x="0" y="19"/>
                    <a:pt x="0" y="16"/>
                  </a:cubicBezTo>
                  <a:cubicBezTo>
                    <a:pt x="0" y="14"/>
                    <a:pt x="0" y="12"/>
                    <a:pt x="1" y="9"/>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54"/>
            <p:cNvSpPr>
              <a:spLocks/>
            </p:cNvSpPr>
            <p:nvPr/>
          </p:nvSpPr>
          <p:spPr bwMode="auto">
            <a:xfrm>
              <a:off x="5019675" y="3941763"/>
              <a:ext cx="71437" cy="190500"/>
            </a:xfrm>
            <a:custGeom>
              <a:avLst/>
              <a:gdLst>
                <a:gd name="T0" fmla="*/ 17 w 45"/>
                <a:gd name="T1" fmla="*/ 0 h 120"/>
                <a:gd name="T2" fmla="*/ 38 w 45"/>
                <a:gd name="T3" fmla="*/ 0 h 120"/>
                <a:gd name="T4" fmla="*/ 35 w 45"/>
                <a:gd name="T5" fmla="*/ 35 h 120"/>
                <a:gd name="T6" fmla="*/ 45 w 45"/>
                <a:gd name="T7" fmla="*/ 35 h 120"/>
                <a:gd name="T8" fmla="*/ 45 w 45"/>
                <a:gd name="T9" fmla="*/ 52 h 120"/>
                <a:gd name="T10" fmla="*/ 31 w 45"/>
                <a:gd name="T11" fmla="*/ 52 h 120"/>
                <a:gd name="T12" fmla="*/ 21 w 45"/>
                <a:gd name="T13" fmla="*/ 120 h 120"/>
                <a:gd name="T14" fmla="*/ 0 w 45"/>
                <a:gd name="T15" fmla="*/ 120 h 120"/>
                <a:gd name="T16" fmla="*/ 11 w 45"/>
                <a:gd name="T17" fmla="*/ 52 h 120"/>
                <a:gd name="T18" fmla="*/ 0 w 45"/>
                <a:gd name="T19" fmla="*/ 52 h 120"/>
                <a:gd name="T20" fmla="*/ 0 w 45"/>
                <a:gd name="T21" fmla="*/ 35 h 120"/>
                <a:gd name="T22" fmla="*/ 11 w 45"/>
                <a:gd name="T23" fmla="*/ 35 h 120"/>
                <a:gd name="T24" fmla="*/ 17 w 4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120">
                  <a:moveTo>
                    <a:pt x="17" y="0"/>
                  </a:moveTo>
                  <a:lnTo>
                    <a:pt x="38" y="0"/>
                  </a:lnTo>
                  <a:lnTo>
                    <a:pt x="35" y="35"/>
                  </a:lnTo>
                  <a:lnTo>
                    <a:pt x="45" y="35"/>
                  </a:lnTo>
                  <a:lnTo>
                    <a:pt x="45" y="52"/>
                  </a:lnTo>
                  <a:lnTo>
                    <a:pt x="31" y="52"/>
                  </a:lnTo>
                  <a:lnTo>
                    <a:pt x="21" y="120"/>
                  </a:lnTo>
                  <a:lnTo>
                    <a:pt x="0" y="120"/>
                  </a:lnTo>
                  <a:lnTo>
                    <a:pt x="11" y="52"/>
                  </a:lnTo>
                  <a:lnTo>
                    <a:pt x="0" y="52"/>
                  </a:lnTo>
                  <a:lnTo>
                    <a:pt x="0" y="35"/>
                  </a:lnTo>
                  <a:lnTo>
                    <a:pt x="11" y="3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55"/>
            <p:cNvSpPr>
              <a:spLocks noEditPoints="1"/>
            </p:cNvSpPr>
            <p:nvPr/>
          </p:nvSpPr>
          <p:spPr bwMode="auto">
            <a:xfrm>
              <a:off x="5091113" y="3941763"/>
              <a:ext cx="65087" cy="190500"/>
            </a:xfrm>
            <a:custGeom>
              <a:avLst/>
              <a:gdLst>
                <a:gd name="T0" fmla="*/ 4 w 12"/>
                <a:gd name="T1" fmla="*/ 10 h 35"/>
                <a:gd name="T2" fmla="*/ 10 w 12"/>
                <a:gd name="T3" fmla="*/ 10 h 35"/>
                <a:gd name="T4" fmla="*/ 7 w 12"/>
                <a:gd name="T5" fmla="*/ 35 h 35"/>
                <a:gd name="T6" fmla="*/ 0 w 12"/>
                <a:gd name="T7" fmla="*/ 35 h 35"/>
                <a:gd name="T8" fmla="*/ 4 w 12"/>
                <a:gd name="T9" fmla="*/ 10 h 35"/>
                <a:gd name="T10" fmla="*/ 8 w 12"/>
                <a:gd name="T11" fmla="*/ 0 h 35"/>
                <a:gd name="T12" fmla="*/ 11 w 12"/>
                <a:gd name="T13" fmla="*/ 1 h 35"/>
                <a:gd name="T14" fmla="*/ 12 w 12"/>
                <a:gd name="T15" fmla="*/ 3 h 35"/>
                <a:gd name="T16" fmla="*/ 11 w 12"/>
                <a:gd name="T17" fmla="*/ 6 h 35"/>
                <a:gd name="T18" fmla="*/ 8 w 12"/>
                <a:gd name="T19" fmla="*/ 7 h 35"/>
                <a:gd name="T20" fmla="*/ 5 w 12"/>
                <a:gd name="T21" fmla="*/ 6 h 35"/>
                <a:gd name="T22" fmla="*/ 4 w 12"/>
                <a:gd name="T23" fmla="*/ 3 h 35"/>
                <a:gd name="T24" fmla="*/ 5 w 12"/>
                <a:gd name="T25" fmla="*/ 1 h 35"/>
                <a:gd name="T26" fmla="*/ 8 w 12"/>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35">
                  <a:moveTo>
                    <a:pt x="4" y="10"/>
                  </a:moveTo>
                  <a:cubicBezTo>
                    <a:pt x="10" y="10"/>
                    <a:pt x="10" y="10"/>
                    <a:pt x="10" y="10"/>
                  </a:cubicBezTo>
                  <a:cubicBezTo>
                    <a:pt x="7" y="35"/>
                    <a:pt x="7" y="35"/>
                    <a:pt x="7" y="35"/>
                  </a:cubicBezTo>
                  <a:cubicBezTo>
                    <a:pt x="0" y="35"/>
                    <a:pt x="0" y="35"/>
                    <a:pt x="0" y="35"/>
                  </a:cubicBezTo>
                  <a:lnTo>
                    <a:pt x="4" y="10"/>
                  </a:lnTo>
                  <a:close/>
                  <a:moveTo>
                    <a:pt x="8" y="0"/>
                  </a:moveTo>
                  <a:cubicBezTo>
                    <a:pt x="9" y="0"/>
                    <a:pt x="10" y="0"/>
                    <a:pt x="11" y="1"/>
                  </a:cubicBezTo>
                  <a:cubicBezTo>
                    <a:pt x="11" y="1"/>
                    <a:pt x="12" y="2"/>
                    <a:pt x="12" y="3"/>
                  </a:cubicBezTo>
                  <a:cubicBezTo>
                    <a:pt x="12" y="4"/>
                    <a:pt x="11" y="5"/>
                    <a:pt x="11" y="6"/>
                  </a:cubicBezTo>
                  <a:cubicBezTo>
                    <a:pt x="10" y="7"/>
                    <a:pt x="9" y="7"/>
                    <a:pt x="8" y="7"/>
                  </a:cubicBezTo>
                  <a:cubicBezTo>
                    <a:pt x="7" y="7"/>
                    <a:pt x="6" y="7"/>
                    <a:pt x="5" y="6"/>
                  </a:cubicBezTo>
                  <a:cubicBezTo>
                    <a:pt x="5" y="5"/>
                    <a:pt x="4" y="4"/>
                    <a:pt x="4" y="3"/>
                  </a:cubicBezTo>
                  <a:cubicBezTo>
                    <a:pt x="4" y="2"/>
                    <a:pt x="5" y="1"/>
                    <a:pt x="5" y="1"/>
                  </a:cubicBezTo>
                  <a:cubicBezTo>
                    <a:pt x="6" y="0"/>
                    <a:pt x="7"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56"/>
            <p:cNvSpPr>
              <a:spLocks/>
            </p:cNvSpPr>
            <p:nvPr/>
          </p:nvSpPr>
          <p:spPr bwMode="auto">
            <a:xfrm>
              <a:off x="5156200" y="3941763"/>
              <a:ext cx="60325" cy="190500"/>
            </a:xfrm>
            <a:custGeom>
              <a:avLst/>
              <a:gdLst>
                <a:gd name="T0" fmla="*/ 17 w 38"/>
                <a:gd name="T1" fmla="*/ 0 h 120"/>
                <a:gd name="T2" fmla="*/ 38 w 38"/>
                <a:gd name="T3" fmla="*/ 0 h 120"/>
                <a:gd name="T4" fmla="*/ 21 w 38"/>
                <a:gd name="T5" fmla="*/ 120 h 120"/>
                <a:gd name="T6" fmla="*/ 0 w 38"/>
                <a:gd name="T7" fmla="*/ 120 h 120"/>
                <a:gd name="T8" fmla="*/ 17 w 38"/>
                <a:gd name="T9" fmla="*/ 0 h 120"/>
              </a:gdLst>
              <a:ahLst/>
              <a:cxnLst>
                <a:cxn ang="0">
                  <a:pos x="T0" y="T1"/>
                </a:cxn>
                <a:cxn ang="0">
                  <a:pos x="T2" y="T3"/>
                </a:cxn>
                <a:cxn ang="0">
                  <a:pos x="T4" y="T5"/>
                </a:cxn>
                <a:cxn ang="0">
                  <a:pos x="T6" y="T7"/>
                </a:cxn>
                <a:cxn ang="0">
                  <a:pos x="T8" y="T9"/>
                </a:cxn>
              </a:cxnLst>
              <a:rect l="0" t="0" r="r" b="b"/>
              <a:pathLst>
                <a:path w="38" h="120">
                  <a:moveTo>
                    <a:pt x="17" y="0"/>
                  </a:moveTo>
                  <a:lnTo>
                    <a:pt x="38" y="0"/>
                  </a:lnTo>
                  <a:lnTo>
                    <a:pt x="21" y="120"/>
                  </a:lnTo>
                  <a:lnTo>
                    <a:pt x="0" y="12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57"/>
            <p:cNvSpPr>
              <a:spLocks/>
            </p:cNvSpPr>
            <p:nvPr/>
          </p:nvSpPr>
          <p:spPr bwMode="auto">
            <a:xfrm>
              <a:off x="5216525" y="3941763"/>
              <a:ext cx="60325" cy="190500"/>
            </a:xfrm>
            <a:custGeom>
              <a:avLst/>
              <a:gdLst>
                <a:gd name="T0" fmla="*/ 17 w 38"/>
                <a:gd name="T1" fmla="*/ 0 h 120"/>
                <a:gd name="T2" fmla="*/ 38 w 38"/>
                <a:gd name="T3" fmla="*/ 0 h 120"/>
                <a:gd name="T4" fmla="*/ 21 w 38"/>
                <a:gd name="T5" fmla="*/ 120 h 120"/>
                <a:gd name="T6" fmla="*/ 0 w 38"/>
                <a:gd name="T7" fmla="*/ 120 h 120"/>
                <a:gd name="T8" fmla="*/ 17 w 38"/>
                <a:gd name="T9" fmla="*/ 0 h 120"/>
              </a:gdLst>
              <a:ahLst/>
              <a:cxnLst>
                <a:cxn ang="0">
                  <a:pos x="T0" y="T1"/>
                </a:cxn>
                <a:cxn ang="0">
                  <a:pos x="T2" y="T3"/>
                </a:cxn>
                <a:cxn ang="0">
                  <a:pos x="T4" y="T5"/>
                </a:cxn>
                <a:cxn ang="0">
                  <a:pos x="T6" y="T7"/>
                </a:cxn>
                <a:cxn ang="0">
                  <a:pos x="T8" y="T9"/>
                </a:cxn>
              </a:cxnLst>
              <a:rect l="0" t="0" r="r" b="b"/>
              <a:pathLst>
                <a:path w="38" h="120">
                  <a:moveTo>
                    <a:pt x="17" y="0"/>
                  </a:moveTo>
                  <a:lnTo>
                    <a:pt x="38" y="0"/>
                  </a:lnTo>
                  <a:lnTo>
                    <a:pt x="21" y="120"/>
                  </a:lnTo>
                  <a:lnTo>
                    <a:pt x="0" y="12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58"/>
            <p:cNvSpPr>
              <a:spLocks noEditPoints="1"/>
            </p:cNvSpPr>
            <p:nvPr/>
          </p:nvSpPr>
          <p:spPr bwMode="auto">
            <a:xfrm>
              <a:off x="5287963" y="3921125"/>
              <a:ext cx="141287" cy="217488"/>
            </a:xfrm>
            <a:custGeom>
              <a:avLst/>
              <a:gdLst>
                <a:gd name="T0" fmla="*/ 18 w 26"/>
                <a:gd name="T1" fmla="*/ 32 h 40"/>
                <a:gd name="T2" fmla="*/ 24 w 26"/>
                <a:gd name="T3" fmla="*/ 34 h 40"/>
                <a:gd name="T4" fmla="*/ 19 w 26"/>
                <a:gd name="T5" fmla="*/ 38 h 40"/>
                <a:gd name="T6" fmla="*/ 12 w 26"/>
                <a:gd name="T7" fmla="*/ 40 h 40"/>
                <a:gd name="T8" fmla="*/ 3 w 26"/>
                <a:gd name="T9" fmla="*/ 36 h 40"/>
                <a:gd name="T10" fmla="*/ 0 w 26"/>
                <a:gd name="T11" fmla="*/ 28 h 40"/>
                <a:gd name="T12" fmla="*/ 4 w 26"/>
                <a:gd name="T13" fmla="*/ 17 h 40"/>
                <a:gd name="T14" fmla="*/ 14 w 26"/>
                <a:gd name="T15" fmla="*/ 13 h 40"/>
                <a:gd name="T16" fmla="*/ 20 w 26"/>
                <a:gd name="T17" fmla="*/ 15 h 40"/>
                <a:gd name="T18" fmla="*/ 24 w 26"/>
                <a:gd name="T19" fmla="*/ 19 h 40"/>
                <a:gd name="T20" fmla="*/ 26 w 26"/>
                <a:gd name="T21" fmla="*/ 26 h 40"/>
                <a:gd name="T22" fmla="*/ 26 w 26"/>
                <a:gd name="T23" fmla="*/ 28 h 40"/>
                <a:gd name="T24" fmla="*/ 6 w 26"/>
                <a:gd name="T25" fmla="*/ 28 h 40"/>
                <a:gd name="T26" fmla="*/ 7 w 26"/>
                <a:gd name="T27" fmla="*/ 32 h 40"/>
                <a:gd name="T28" fmla="*/ 12 w 26"/>
                <a:gd name="T29" fmla="*/ 34 h 40"/>
                <a:gd name="T30" fmla="*/ 18 w 26"/>
                <a:gd name="T31" fmla="*/ 32 h 40"/>
                <a:gd name="T32" fmla="*/ 20 w 26"/>
                <a:gd name="T33" fmla="*/ 24 h 40"/>
                <a:gd name="T34" fmla="*/ 17 w 26"/>
                <a:gd name="T35" fmla="*/ 20 h 40"/>
                <a:gd name="T36" fmla="*/ 13 w 26"/>
                <a:gd name="T37" fmla="*/ 19 h 40"/>
                <a:gd name="T38" fmla="*/ 9 w 26"/>
                <a:gd name="T39" fmla="*/ 20 h 40"/>
                <a:gd name="T40" fmla="*/ 7 w 26"/>
                <a:gd name="T41" fmla="*/ 24 h 40"/>
                <a:gd name="T42" fmla="*/ 20 w 26"/>
                <a:gd name="T43" fmla="*/ 24 h 40"/>
                <a:gd name="T44" fmla="*/ 18 w 26"/>
                <a:gd name="T45" fmla="*/ 0 h 40"/>
                <a:gd name="T46" fmla="*/ 25 w 26"/>
                <a:gd name="T47" fmla="*/ 0 h 40"/>
                <a:gd name="T48" fmla="*/ 15 w 26"/>
                <a:gd name="T49" fmla="*/ 9 h 40"/>
                <a:gd name="T50" fmla="*/ 11 w 26"/>
                <a:gd name="T51" fmla="*/ 9 h 40"/>
                <a:gd name="T52" fmla="*/ 18 w 26"/>
                <a:gd name="T5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18" y="32"/>
                  </a:moveTo>
                  <a:cubicBezTo>
                    <a:pt x="24" y="34"/>
                    <a:pt x="24" y="34"/>
                    <a:pt x="24" y="34"/>
                  </a:cubicBezTo>
                  <a:cubicBezTo>
                    <a:pt x="22" y="36"/>
                    <a:pt x="21" y="37"/>
                    <a:pt x="19" y="38"/>
                  </a:cubicBezTo>
                  <a:cubicBezTo>
                    <a:pt x="17" y="39"/>
                    <a:pt x="14" y="40"/>
                    <a:pt x="12" y="40"/>
                  </a:cubicBezTo>
                  <a:cubicBezTo>
                    <a:pt x="8" y="40"/>
                    <a:pt x="5" y="39"/>
                    <a:pt x="3" y="36"/>
                  </a:cubicBezTo>
                  <a:cubicBezTo>
                    <a:pt x="1" y="34"/>
                    <a:pt x="0" y="31"/>
                    <a:pt x="0" y="28"/>
                  </a:cubicBezTo>
                  <a:cubicBezTo>
                    <a:pt x="0" y="24"/>
                    <a:pt x="1" y="20"/>
                    <a:pt x="4" y="17"/>
                  </a:cubicBezTo>
                  <a:cubicBezTo>
                    <a:pt x="7" y="15"/>
                    <a:pt x="10" y="13"/>
                    <a:pt x="14" y="13"/>
                  </a:cubicBezTo>
                  <a:cubicBezTo>
                    <a:pt x="16" y="13"/>
                    <a:pt x="18" y="14"/>
                    <a:pt x="20" y="15"/>
                  </a:cubicBezTo>
                  <a:cubicBezTo>
                    <a:pt x="22" y="16"/>
                    <a:pt x="23" y="17"/>
                    <a:pt x="24" y="19"/>
                  </a:cubicBezTo>
                  <a:cubicBezTo>
                    <a:pt x="26" y="21"/>
                    <a:pt x="26" y="23"/>
                    <a:pt x="26" y="26"/>
                  </a:cubicBezTo>
                  <a:cubicBezTo>
                    <a:pt x="26" y="26"/>
                    <a:pt x="26" y="27"/>
                    <a:pt x="26" y="28"/>
                  </a:cubicBezTo>
                  <a:cubicBezTo>
                    <a:pt x="6" y="28"/>
                    <a:pt x="6" y="28"/>
                    <a:pt x="6" y="28"/>
                  </a:cubicBezTo>
                  <a:cubicBezTo>
                    <a:pt x="6" y="30"/>
                    <a:pt x="6" y="31"/>
                    <a:pt x="7" y="32"/>
                  </a:cubicBezTo>
                  <a:cubicBezTo>
                    <a:pt x="9" y="33"/>
                    <a:pt x="10" y="34"/>
                    <a:pt x="12" y="34"/>
                  </a:cubicBezTo>
                  <a:cubicBezTo>
                    <a:pt x="14" y="34"/>
                    <a:pt x="16" y="33"/>
                    <a:pt x="18" y="32"/>
                  </a:cubicBezTo>
                  <a:close/>
                  <a:moveTo>
                    <a:pt x="20" y="24"/>
                  </a:moveTo>
                  <a:cubicBezTo>
                    <a:pt x="19" y="22"/>
                    <a:pt x="18" y="21"/>
                    <a:pt x="17" y="20"/>
                  </a:cubicBezTo>
                  <a:cubicBezTo>
                    <a:pt x="16" y="19"/>
                    <a:pt x="15" y="19"/>
                    <a:pt x="13" y="19"/>
                  </a:cubicBezTo>
                  <a:cubicBezTo>
                    <a:pt x="12" y="19"/>
                    <a:pt x="11" y="19"/>
                    <a:pt x="9" y="20"/>
                  </a:cubicBezTo>
                  <a:cubicBezTo>
                    <a:pt x="8" y="21"/>
                    <a:pt x="7" y="22"/>
                    <a:pt x="7" y="24"/>
                  </a:cubicBezTo>
                  <a:lnTo>
                    <a:pt x="20" y="24"/>
                  </a:lnTo>
                  <a:close/>
                  <a:moveTo>
                    <a:pt x="18" y="0"/>
                  </a:moveTo>
                  <a:cubicBezTo>
                    <a:pt x="25" y="0"/>
                    <a:pt x="25" y="0"/>
                    <a:pt x="25" y="0"/>
                  </a:cubicBezTo>
                  <a:cubicBezTo>
                    <a:pt x="15" y="9"/>
                    <a:pt x="15" y="9"/>
                    <a:pt x="15" y="9"/>
                  </a:cubicBezTo>
                  <a:cubicBezTo>
                    <a:pt x="11" y="9"/>
                    <a:pt x="11" y="9"/>
                    <a:pt x="11" y="9"/>
                  </a:cubicBez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59"/>
            <p:cNvSpPr>
              <a:spLocks noEditPoints="1"/>
            </p:cNvSpPr>
            <p:nvPr/>
          </p:nvSpPr>
          <p:spPr bwMode="auto">
            <a:xfrm>
              <a:off x="5451475" y="3990975"/>
              <a:ext cx="141287" cy="147638"/>
            </a:xfrm>
            <a:custGeom>
              <a:avLst/>
              <a:gdLst>
                <a:gd name="T0" fmla="*/ 18 w 26"/>
                <a:gd name="T1" fmla="*/ 19 h 27"/>
                <a:gd name="T2" fmla="*/ 24 w 26"/>
                <a:gd name="T3" fmla="*/ 21 h 27"/>
                <a:gd name="T4" fmla="*/ 19 w 26"/>
                <a:gd name="T5" fmla="*/ 25 h 27"/>
                <a:gd name="T6" fmla="*/ 12 w 26"/>
                <a:gd name="T7" fmla="*/ 27 h 27"/>
                <a:gd name="T8" fmla="*/ 3 w 26"/>
                <a:gd name="T9" fmla="*/ 23 h 27"/>
                <a:gd name="T10" fmla="*/ 0 w 26"/>
                <a:gd name="T11" fmla="*/ 15 h 27"/>
                <a:gd name="T12" fmla="*/ 4 w 26"/>
                <a:gd name="T13" fmla="*/ 4 h 27"/>
                <a:gd name="T14" fmla="*/ 14 w 26"/>
                <a:gd name="T15" fmla="*/ 0 h 27"/>
                <a:gd name="T16" fmla="*/ 20 w 26"/>
                <a:gd name="T17" fmla="*/ 2 h 27"/>
                <a:gd name="T18" fmla="*/ 25 w 26"/>
                <a:gd name="T19" fmla="*/ 6 h 27"/>
                <a:gd name="T20" fmla="*/ 26 w 26"/>
                <a:gd name="T21" fmla="*/ 13 h 27"/>
                <a:gd name="T22" fmla="*/ 26 w 26"/>
                <a:gd name="T23" fmla="*/ 15 h 27"/>
                <a:gd name="T24" fmla="*/ 6 w 26"/>
                <a:gd name="T25" fmla="*/ 15 h 27"/>
                <a:gd name="T26" fmla="*/ 8 w 26"/>
                <a:gd name="T27" fmla="*/ 19 h 27"/>
                <a:gd name="T28" fmla="*/ 12 w 26"/>
                <a:gd name="T29" fmla="*/ 21 h 27"/>
                <a:gd name="T30" fmla="*/ 18 w 26"/>
                <a:gd name="T31" fmla="*/ 19 h 27"/>
                <a:gd name="T32" fmla="*/ 20 w 26"/>
                <a:gd name="T33" fmla="*/ 11 h 27"/>
                <a:gd name="T34" fmla="*/ 18 w 26"/>
                <a:gd name="T35" fmla="*/ 7 h 27"/>
                <a:gd name="T36" fmla="*/ 14 w 26"/>
                <a:gd name="T37" fmla="*/ 6 h 27"/>
                <a:gd name="T38" fmla="*/ 10 w 26"/>
                <a:gd name="T39" fmla="*/ 7 h 27"/>
                <a:gd name="T40" fmla="*/ 7 w 26"/>
                <a:gd name="T41" fmla="*/ 11 h 27"/>
                <a:gd name="T42" fmla="*/ 20 w 26"/>
                <a:gd name="T4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8" y="19"/>
                  </a:moveTo>
                  <a:cubicBezTo>
                    <a:pt x="24" y="21"/>
                    <a:pt x="24" y="21"/>
                    <a:pt x="24" y="21"/>
                  </a:cubicBezTo>
                  <a:cubicBezTo>
                    <a:pt x="23" y="23"/>
                    <a:pt x="21" y="24"/>
                    <a:pt x="19" y="25"/>
                  </a:cubicBezTo>
                  <a:cubicBezTo>
                    <a:pt x="17" y="26"/>
                    <a:pt x="15" y="27"/>
                    <a:pt x="12" y="27"/>
                  </a:cubicBezTo>
                  <a:cubicBezTo>
                    <a:pt x="9" y="27"/>
                    <a:pt x="5" y="26"/>
                    <a:pt x="3" y="23"/>
                  </a:cubicBezTo>
                  <a:cubicBezTo>
                    <a:pt x="1" y="21"/>
                    <a:pt x="0" y="18"/>
                    <a:pt x="0" y="15"/>
                  </a:cubicBezTo>
                  <a:cubicBezTo>
                    <a:pt x="0" y="11"/>
                    <a:pt x="1" y="7"/>
                    <a:pt x="4" y="4"/>
                  </a:cubicBezTo>
                  <a:cubicBezTo>
                    <a:pt x="7" y="2"/>
                    <a:pt x="10" y="0"/>
                    <a:pt x="14" y="0"/>
                  </a:cubicBezTo>
                  <a:cubicBezTo>
                    <a:pt x="17" y="0"/>
                    <a:pt x="19" y="1"/>
                    <a:pt x="20" y="2"/>
                  </a:cubicBezTo>
                  <a:cubicBezTo>
                    <a:pt x="22" y="3"/>
                    <a:pt x="24" y="4"/>
                    <a:pt x="25" y="6"/>
                  </a:cubicBezTo>
                  <a:cubicBezTo>
                    <a:pt x="26" y="8"/>
                    <a:pt x="26" y="10"/>
                    <a:pt x="26" y="13"/>
                  </a:cubicBezTo>
                  <a:cubicBezTo>
                    <a:pt x="26" y="13"/>
                    <a:pt x="26" y="14"/>
                    <a:pt x="26" y="15"/>
                  </a:cubicBezTo>
                  <a:cubicBezTo>
                    <a:pt x="6" y="15"/>
                    <a:pt x="6" y="15"/>
                    <a:pt x="6" y="15"/>
                  </a:cubicBezTo>
                  <a:cubicBezTo>
                    <a:pt x="6" y="17"/>
                    <a:pt x="7" y="18"/>
                    <a:pt x="8" y="19"/>
                  </a:cubicBezTo>
                  <a:cubicBezTo>
                    <a:pt x="9" y="20"/>
                    <a:pt x="10" y="21"/>
                    <a:pt x="12" y="21"/>
                  </a:cubicBezTo>
                  <a:cubicBezTo>
                    <a:pt x="15" y="21"/>
                    <a:pt x="17" y="20"/>
                    <a:pt x="18" y="19"/>
                  </a:cubicBezTo>
                  <a:close/>
                  <a:moveTo>
                    <a:pt x="20" y="11"/>
                  </a:moveTo>
                  <a:cubicBezTo>
                    <a:pt x="20" y="9"/>
                    <a:pt x="19" y="8"/>
                    <a:pt x="18" y="7"/>
                  </a:cubicBezTo>
                  <a:cubicBezTo>
                    <a:pt x="17" y="6"/>
                    <a:pt x="15" y="6"/>
                    <a:pt x="14" y="6"/>
                  </a:cubicBezTo>
                  <a:cubicBezTo>
                    <a:pt x="12" y="6"/>
                    <a:pt x="11" y="6"/>
                    <a:pt x="10" y="7"/>
                  </a:cubicBezTo>
                  <a:cubicBezTo>
                    <a:pt x="9" y="8"/>
                    <a:pt x="8" y="9"/>
                    <a:pt x="7" y="11"/>
                  </a:cubicBezTo>
                  <a:lnTo>
                    <a:pt x="2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60"/>
            <p:cNvSpPr>
              <a:spLocks/>
            </p:cNvSpPr>
            <p:nvPr/>
          </p:nvSpPr>
          <p:spPr bwMode="auto">
            <a:xfrm>
              <a:off x="5614988" y="4094163"/>
              <a:ext cx="42862" cy="44450"/>
            </a:xfrm>
            <a:custGeom>
              <a:avLst/>
              <a:gdLst>
                <a:gd name="T0" fmla="*/ 4 w 8"/>
                <a:gd name="T1" fmla="*/ 0 h 8"/>
                <a:gd name="T2" fmla="*/ 6 w 8"/>
                <a:gd name="T3" fmla="*/ 1 h 8"/>
                <a:gd name="T4" fmla="*/ 8 w 8"/>
                <a:gd name="T5" fmla="*/ 4 h 8"/>
                <a:gd name="T6" fmla="*/ 6 w 8"/>
                <a:gd name="T7" fmla="*/ 7 h 8"/>
                <a:gd name="T8" fmla="*/ 4 w 8"/>
                <a:gd name="T9" fmla="*/ 8 h 8"/>
                <a:gd name="T10" fmla="*/ 1 w 8"/>
                <a:gd name="T11" fmla="*/ 7 h 8"/>
                <a:gd name="T12" fmla="*/ 0 w 8"/>
                <a:gd name="T13" fmla="*/ 4 h 8"/>
                <a:gd name="T14" fmla="*/ 1 w 8"/>
                <a:gd name="T15" fmla="*/ 1 h 8"/>
                <a:gd name="T16" fmla="*/ 4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0"/>
                  </a:moveTo>
                  <a:cubicBezTo>
                    <a:pt x="5" y="0"/>
                    <a:pt x="6" y="0"/>
                    <a:pt x="6" y="1"/>
                  </a:cubicBezTo>
                  <a:cubicBezTo>
                    <a:pt x="7" y="2"/>
                    <a:pt x="8" y="3"/>
                    <a:pt x="8" y="4"/>
                  </a:cubicBezTo>
                  <a:cubicBezTo>
                    <a:pt x="8" y="5"/>
                    <a:pt x="7" y="6"/>
                    <a:pt x="6" y="7"/>
                  </a:cubicBezTo>
                  <a:cubicBezTo>
                    <a:pt x="6" y="7"/>
                    <a:pt x="5" y="8"/>
                    <a:pt x="4" y="8"/>
                  </a:cubicBezTo>
                  <a:cubicBezTo>
                    <a:pt x="3" y="8"/>
                    <a:pt x="2" y="7"/>
                    <a:pt x="1" y="7"/>
                  </a:cubicBezTo>
                  <a:cubicBezTo>
                    <a:pt x="0" y="6"/>
                    <a:pt x="0" y="5"/>
                    <a:pt x="0" y="4"/>
                  </a:cubicBezTo>
                  <a:cubicBezTo>
                    <a:pt x="0" y="3"/>
                    <a:pt x="0" y="2"/>
                    <a:pt x="1" y="1"/>
                  </a:cubicBezTo>
                  <a:cubicBezTo>
                    <a:pt x="2"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61"/>
            <p:cNvSpPr>
              <a:spLocks noEditPoints="1"/>
            </p:cNvSpPr>
            <p:nvPr/>
          </p:nvSpPr>
          <p:spPr bwMode="auto">
            <a:xfrm>
              <a:off x="2697163" y="4867275"/>
              <a:ext cx="136525" cy="212725"/>
            </a:xfrm>
            <a:custGeom>
              <a:avLst/>
              <a:gdLst>
                <a:gd name="T0" fmla="*/ 0 w 25"/>
                <a:gd name="T1" fmla="*/ 39 h 39"/>
                <a:gd name="T2" fmla="*/ 0 w 25"/>
                <a:gd name="T3" fmla="*/ 0 h 39"/>
                <a:gd name="T4" fmla="*/ 7 w 25"/>
                <a:gd name="T5" fmla="*/ 0 h 39"/>
                <a:gd name="T6" fmla="*/ 15 w 25"/>
                <a:gd name="T7" fmla="*/ 0 h 39"/>
                <a:gd name="T8" fmla="*/ 20 w 25"/>
                <a:gd name="T9" fmla="*/ 4 h 39"/>
                <a:gd name="T10" fmla="*/ 22 w 25"/>
                <a:gd name="T11" fmla="*/ 10 h 39"/>
                <a:gd name="T12" fmla="*/ 21 w 25"/>
                <a:gd name="T13" fmla="*/ 14 h 39"/>
                <a:gd name="T14" fmla="*/ 18 w 25"/>
                <a:gd name="T15" fmla="*/ 17 h 39"/>
                <a:gd name="T16" fmla="*/ 23 w 25"/>
                <a:gd name="T17" fmla="*/ 21 h 39"/>
                <a:gd name="T18" fmla="*/ 25 w 25"/>
                <a:gd name="T19" fmla="*/ 27 h 39"/>
                <a:gd name="T20" fmla="*/ 23 w 25"/>
                <a:gd name="T21" fmla="*/ 33 h 39"/>
                <a:gd name="T22" fmla="*/ 19 w 25"/>
                <a:gd name="T23" fmla="*/ 38 h 39"/>
                <a:gd name="T24" fmla="*/ 12 w 25"/>
                <a:gd name="T25" fmla="*/ 39 h 39"/>
                <a:gd name="T26" fmla="*/ 0 w 25"/>
                <a:gd name="T27" fmla="*/ 39 h 39"/>
                <a:gd name="T28" fmla="*/ 8 w 25"/>
                <a:gd name="T29" fmla="*/ 7 h 39"/>
                <a:gd name="T30" fmla="*/ 8 w 25"/>
                <a:gd name="T31" fmla="*/ 15 h 39"/>
                <a:gd name="T32" fmla="*/ 10 w 25"/>
                <a:gd name="T33" fmla="*/ 15 h 39"/>
                <a:gd name="T34" fmla="*/ 14 w 25"/>
                <a:gd name="T35" fmla="*/ 14 h 39"/>
                <a:gd name="T36" fmla="*/ 15 w 25"/>
                <a:gd name="T37" fmla="*/ 11 h 39"/>
                <a:gd name="T38" fmla="*/ 14 w 25"/>
                <a:gd name="T39" fmla="*/ 8 h 39"/>
                <a:gd name="T40" fmla="*/ 10 w 25"/>
                <a:gd name="T41" fmla="*/ 7 h 39"/>
                <a:gd name="T42" fmla="*/ 8 w 25"/>
                <a:gd name="T43" fmla="*/ 7 h 39"/>
                <a:gd name="T44" fmla="*/ 8 w 25"/>
                <a:gd name="T45" fmla="*/ 22 h 39"/>
                <a:gd name="T46" fmla="*/ 8 w 25"/>
                <a:gd name="T47" fmla="*/ 32 h 39"/>
                <a:gd name="T48" fmla="*/ 10 w 25"/>
                <a:gd name="T49" fmla="*/ 32 h 39"/>
                <a:gd name="T50" fmla="*/ 16 w 25"/>
                <a:gd name="T51" fmla="*/ 31 h 39"/>
                <a:gd name="T52" fmla="*/ 18 w 25"/>
                <a:gd name="T53" fmla="*/ 27 h 39"/>
                <a:gd name="T54" fmla="*/ 16 w 25"/>
                <a:gd name="T55" fmla="*/ 23 h 39"/>
                <a:gd name="T56" fmla="*/ 10 w 25"/>
                <a:gd name="T57" fmla="*/ 22 h 39"/>
                <a:gd name="T58" fmla="*/ 8 w 25"/>
                <a:gd name="T59"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39">
                  <a:moveTo>
                    <a:pt x="0" y="39"/>
                  </a:moveTo>
                  <a:cubicBezTo>
                    <a:pt x="0" y="0"/>
                    <a:pt x="0" y="0"/>
                    <a:pt x="0" y="0"/>
                  </a:cubicBezTo>
                  <a:cubicBezTo>
                    <a:pt x="7" y="0"/>
                    <a:pt x="7" y="0"/>
                    <a:pt x="7" y="0"/>
                  </a:cubicBezTo>
                  <a:cubicBezTo>
                    <a:pt x="10" y="0"/>
                    <a:pt x="13" y="0"/>
                    <a:pt x="15" y="0"/>
                  </a:cubicBezTo>
                  <a:cubicBezTo>
                    <a:pt x="17" y="1"/>
                    <a:pt x="19" y="2"/>
                    <a:pt x="20" y="4"/>
                  </a:cubicBezTo>
                  <a:cubicBezTo>
                    <a:pt x="22" y="5"/>
                    <a:pt x="22" y="7"/>
                    <a:pt x="22" y="10"/>
                  </a:cubicBezTo>
                  <a:cubicBezTo>
                    <a:pt x="22" y="11"/>
                    <a:pt x="22" y="13"/>
                    <a:pt x="21" y="14"/>
                  </a:cubicBezTo>
                  <a:cubicBezTo>
                    <a:pt x="21" y="15"/>
                    <a:pt x="20" y="16"/>
                    <a:pt x="18" y="17"/>
                  </a:cubicBezTo>
                  <a:cubicBezTo>
                    <a:pt x="21" y="18"/>
                    <a:pt x="22" y="20"/>
                    <a:pt x="23" y="21"/>
                  </a:cubicBezTo>
                  <a:cubicBezTo>
                    <a:pt x="25" y="23"/>
                    <a:pt x="25" y="25"/>
                    <a:pt x="25" y="27"/>
                  </a:cubicBezTo>
                  <a:cubicBezTo>
                    <a:pt x="25" y="30"/>
                    <a:pt x="25" y="32"/>
                    <a:pt x="23" y="33"/>
                  </a:cubicBezTo>
                  <a:cubicBezTo>
                    <a:pt x="22" y="35"/>
                    <a:pt x="21" y="37"/>
                    <a:pt x="19" y="38"/>
                  </a:cubicBezTo>
                  <a:cubicBezTo>
                    <a:pt x="17" y="38"/>
                    <a:pt x="15" y="39"/>
                    <a:pt x="12" y="39"/>
                  </a:cubicBezTo>
                  <a:lnTo>
                    <a:pt x="0" y="39"/>
                  </a:lnTo>
                  <a:close/>
                  <a:moveTo>
                    <a:pt x="8" y="7"/>
                  </a:moveTo>
                  <a:cubicBezTo>
                    <a:pt x="8" y="15"/>
                    <a:pt x="8" y="15"/>
                    <a:pt x="8" y="15"/>
                  </a:cubicBezTo>
                  <a:cubicBezTo>
                    <a:pt x="10" y="15"/>
                    <a:pt x="10" y="15"/>
                    <a:pt x="10" y="15"/>
                  </a:cubicBezTo>
                  <a:cubicBezTo>
                    <a:pt x="11" y="15"/>
                    <a:pt x="13" y="15"/>
                    <a:pt x="14" y="14"/>
                  </a:cubicBezTo>
                  <a:cubicBezTo>
                    <a:pt x="15" y="13"/>
                    <a:pt x="15" y="12"/>
                    <a:pt x="15" y="11"/>
                  </a:cubicBezTo>
                  <a:cubicBezTo>
                    <a:pt x="15" y="9"/>
                    <a:pt x="15" y="9"/>
                    <a:pt x="14" y="8"/>
                  </a:cubicBezTo>
                  <a:cubicBezTo>
                    <a:pt x="13" y="7"/>
                    <a:pt x="12" y="7"/>
                    <a:pt x="10" y="7"/>
                  </a:cubicBezTo>
                  <a:lnTo>
                    <a:pt x="8" y="7"/>
                  </a:lnTo>
                  <a:close/>
                  <a:moveTo>
                    <a:pt x="8" y="22"/>
                  </a:moveTo>
                  <a:cubicBezTo>
                    <a:pt x="8" y="32"/>
                    <a:pt x="8" y="32"/>
                    <a:pt x="8" y="32"/>
                  </a:cubicBezTo>
                  <a:cubicBezTo>
                    <a:pt x="10" y="32"/>
                    <a:pt x="10" y="32"/>
                    <a:pt x="10" y="32"/>
                  </a:cubicBezTo>
                  <a:cubicBezTo>
                    <a:pt x="13" y="32"/>
                    <a:pt x="15" y="31"/>
                    <a:pt x="16" y="31"/>
                  </a:cubicBezTo>
                  <a:cubicBezTo>
                    <a:pt x="17" y="30"/>
                    <a:pt x="18" y="29"/>
                    <a:pt x="18" y="27"/>
                  </a:cubicBezTo>
                  <a:cubicBezTo>
                    <a:pt x="18" y="25"/>
                    <a:pt x="17" y="24"/>
                    <a:pt x="16" y="23"/>
                  </a:cubicBezTo>
                  <a:cubicBezTo>
                    <a:pt x="15" y="22"/>
                    <a:pt x="12" y="22"/>
                    <a:pt x="10" y="22"/>
                  </a:cubicBezTo>
                  <a:lnTo>
                    <a:pt x="8" y="22"/>
                  </a:ln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62"/>
            <p:cNvSpPr>
              <a:spLocks noEditPoints="1"/>
            </p:cNvSpPr>
            <p:nvPr/>
          </p:nvSpPr>
          <p:spPr bwMode="auto">
            <a:xfrm>
              <a:off x="2860675" y="4916488"/>
              <a:ext cx="168275" cy="168275"/>
            </a:xfrm>
            <a:custGeom>
              <a:avLst/>
              <a:gdLst>
                <a:gd name="T0" fmla="*/ 31 w 31"/>
                <a:gd name="T1" fmla="*/ 17 h 31"/>
                <a:gd name="T2" fmla="*/ 7 w 31"/>
                <a:gd name="T3" fmla="*/ 17 h 31"/>
                <a:gd name="T4" fmla="*/ 10 w 31"/>
                <a:gd name="T5" fmla="*/ 22 h 31"/>
                <a:gd name="T6" fmla="*/ 16 w 31"/>
                <a:gd name="T7" fmla="*/ 24 h 31"/>
                <a:gd name="T8" fmla="*/ 23 w 31"/>
                <a:gd name="T9" fmla="*/ 21 h 31"/>
                <a:gd name="T10" fmla="*/ 29 w 31"/>
                <a:gd name="T11" fmla="*/ 24 h 31"/>
                <a:gd name="T12" fmla="*/ 23 w 31"/>
                <a:gd name="T13" fmla="*/ 29 h 31"/>
                <a:gd name="T14" fmla="*/ 16 w 31"/>
                <a:gd name="T15" fmla="*/ 31 h 31"/>
                <a:gd name="T16" fmla="*/ 4 w 31"/>
                <a:gd name="T17" fmla="*/ 26 h 31"/>
                <a:gd name="T18" fmla="*/ 0 w 31"/>
                <a:gd name="T19" fmla="*/ 16 h 31"/>
                <a:gd name="T20" fmla="*/ 4 w 31"/>
                <a:gd name="T21" fmla="*/ 4 h 31"/>
                <a:gd name="T22" fmla="*/ 15 w 31"/>
                <a:gd name="T23" fmla="*/ 0 h 31"/>
                <a:gd name="T24" fmla="*/ 26 w 31"/>
                <a:gd name="T25" fmla="*/ 4 h 31"/>
                <a:gd name="T26" fmla="*/ 31 w 31"/>
                <a:gd name="T27" fmla="*/ 16 h 31"/>
                <a:gd name="T28" fmla="*/ 31 w 31"/>
                <a:gd name="T29" fmla="*/ 17 h 31"/>
                <a:gd name="T30" fmla="*/ 23 w 31"/>
                <a:gd name="T31" fmla="*/ 12 h 31"/>
                <a:gd name="T32" fmla="*/ 20 w 31"/>
                <a:gd name="T33" fmla="*/ 8 h 31"/>
                <a:gd name="T34" fmla="*/ 16 w 31"/>
                <a:gd name="T35" fmla="*/ 6 h 31"/>
                <a:gd name="T36" fmla="*/ 10 w 31"/>
                <a:gd name="T37" fmla="*/ 8 h 31"/>
                <a:gd name="T38" fmla="*/ 7 w 31"/>
                <a:gd name="T39" fmla="*/ 12 h 31"/>
                <a:gd name="T40" fmla="*/ 23 w 31"/>
                <a:gd name="T4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1">
                  <a:moveTo>
                    <a:pt x="31" y="17"/>
                  </a:moveTo>
                  <a:cubicBezTo>
                    <a:pt x="7" y="17"/>
                    <a:pt x="7" y="17"/>
                    <a:pt x="7" y="17"/>
                  </a:cubicBezTo>
                  <a:cubicBezTo>
                    <a:pt x="8" y="20"/>
                    <a:pt x="8" y="21"/>
                    <a:pt x="10" y="22"/>
                  </a:cubicBezTo>
                  <a:cubicBezTo>
                    <a:pt x="11" y="24"/>
                    <a:pt x="13" y="24"/>
                    <a:pt x="16" y="24"/>
                  </a:cubicBezTo>
                  <a:cubicBezTo>
                    <a:pt x="18" y="24"/>
                    <a:pt x="21" y="23"/>
                    <a:pt x="23" y="21"/>
                  </a:cubicBezTo>
                  <a:cubicBezTo>
                    <a:pt x="29" y="24"/>
                    <a:pt x="29" y="24"/>
                    <a:pt x="29" y="24"/>
                  </a:cubicBezTo>
                  <a:cubicBezTo>
                    <a:pt x="27" y="26"/>
                    <a:pt x="25" y="28"/>
                    <a:pt x="23" y="29"/>
                  </a:cubicBezTo>
                  <a:cubicBezTo>
                    <a:pt x="21" y="30"/>
                    <a:pt x="19" y="31"/>
                    <a:pt x="16" y="31"/>
                  </a:cubicBezTo>
                  <a:cubicBezTo>
                    <a:pt x="11" y="31"/>
                    <a:pt x="7" y="29"/>
                    <a:pt x="4" y="26"/>
                  </a:cubicBezTo>
                  <a:cubicBezTo>
                    <a:pt x="2" y="23"/>
                    <a:pt x="0" y="20"/>
                    <a:pt x="0" y="16"/>
                  </a:cubicBezTo>
                  <a:cubicBezTo>
                    <a:pt x="0" y="11"/>
                    <a:pt x="2" y="7"/>
                    <a:pt x="4" y="4"/>
                  </a:cubicBezTo>
                  <a:cubicBezTo>
                    <a:pt x="7" y="2"/>
                    <a:pt x="11" y="0"/>
                    <a:pt x="15" y="0"/>
                  </a:cubicBezTo>
                  <a:cubicBezTo>
                    <a:pt x="20" y="0"/>
                    <a:pt x="23" y="2"/>
                    <a:pt x="26" y="4"/>
                  </a:cubicBezTo>
                  <a:cubicBezTo>
                    <a:pt x="29" y="7"/>
                    <a:pt x="31" y="11"/>
                    <a:pt x="31" y="16"/>
                  </a:cubicBezTo>
                  <a:lnTo>
                    <a:pt x="31" y="17"/>
                  </a:lnTo>
                  <a:close/>
                  <a:moveTo>
                    <a:pt x="23" y="12"/>
                  </a:moveTo>
                  <a:cubicBezTo>
                    <a:pt x="23" y="10"/>
                    <a:pt x="22" y="9"/>
                    <a:pt x="20" y="8"/>
                  </a:cubicBezTo>
                  <a:cubicBezTo>
                    <a:pt x="19" y="7"/>
                    <a:pt x="17" y="6"/>
                    <a:pt x="16" y="6"/>
                  </a:cubicBezTo>
                  <a:cubicBezTo>
                    <a:pt x="13" y="6"/>
                    <a:pt x="12" y="7"/>
                    <a:pt x="10" y="8"/>
                  </a:cubicBezTo>
                  <a:cubicBezTo>
                    <a:pt x="9" y="9"/>
                    <a:pt x="8" y="10"/>
                    <a:pt x="7" y="12"/>
                  </a:cubicBezTo>
                  <a:lnTo>
                    <a:pt x="23" y="12"/>
                  </a:ln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63"/>
            <p:cNvSpPr>
              <a:spLocks/>
            </p:cNvSpPr>
            <p:nvPr/>
          </p:nvSpPr>
          <p:spPr bwMode="auto">
            <a:xfrm>
              <a:off x="3040063" y="4921250"/>
              <a:ext cx="169862" cy="207963"/>
            </a:xfrm>
            <a:custGeom>
              <a:avLst/>
              <a:gdLst>
                <a:gd name="T0" fmla="*/ 21 w 107"/>
                <a:gd name="T1" fmla="*/ 131 h 131"/>
                <a:gd name="T2" fmla="*/ 45 w 107"/>
                <a:gd name="T3" fmla="*/ 131 h 131"/>
                <a:gd name="T4" fmla="*/ 107 w 107"/>
                <a:gd name="T5" fmla="*/ 0 h 131"/>
                <a:gd name="T6" fmla="*/ 79 w 107"/>
                <a:gd name="T7" fmla="*/ 0 h 131"/>
                <a:gd name="T8" fmla="*/ 52 w 107"/>
                <a:gd name="T9" fmla="*/ 62 h 131"/>
                <a:gd name="T10" fmla="*/ 24 w 107"/>
                <a:gd name="T11" fmla="*/ 0 h 131"/>
                <a:gd name="T12" fmla="*/ 0 w 107"/>
                <a:gd name="T13" fmla="*/ 0 h 131"/>
                <a:gd name="T14" fmla="*/ 38 w 107"/>
                <a:gd name="T15" fmla="*/ 93 h 131"/>
                <a:gd name="T16" fmla="*/ 21 w 107"/>
                <a:gd name="T1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31">
                  <a:moveTo>
                    <a:pt x="21" y="131"/>
                  </a:moveTo>
                  <a:lnTo>
                    <a:pt x="45" y="131"/>
                  </a:lnTo>
                  <a:lnTo>
                    <a:pt x="107" y="0"/>
                  </a:lnTo>
                  <a:lnTo>
                    <a:pt x="79" y="0"/>
                  </a:lnTo>
                  <a:lnTo>
                    <a:pt x="52" y="62"/>
                  </a:lnTo>
                  <a:lnTo>
                    <a:pt x="24" y="0"/>
                  </a:lnTo>
                  <a:lnTo>
                    <a:pt x="0" y="0"/>
                  </a:lnTo>
                  <a:lnTo>
                    <a:pt x="38" y="93"/>
                  </a:lnTo>
                  <a:lnTo>
                    <a:pt x="21" y="131"/>
                  </a:ln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64"/>
            <p:cNvSpPr>
              <a:spLocks noEditPoints="1"/>
            </p:cNvSpPr>
            <p:nvPr/>
          </p:nvSpPr>
          <p:spPr bwMode="auto">
            <a:xfrm>
              <a:off x="3221038" y="4916488"/>
              <a:ext cx="163512" cy="168275"/>
            </a:xfrm>
            <a:custGeom>
              <a:avLst/>
              <a:gdLst>
                <a:gd name="T0" fmla="*/ 15 w 30"/>
                <a:gd name="T1" fmla="*/ 0 h 31"/>
                <a:gd name="T2" fmla="*/ 22 w 30"/>
                <a:gd name="T3" fmla="*/ 2 h 31"/>
                <a:gd name="T4" fmla="*/ 28 w 30"/>
                <a:gd name="T5" fmla="*/ 8 h 31"/>
                <a:gd name="T6" fmla="*/ 30 w 30"/>
                <a:gd name="T7" fmla="*/ 15 h 31"/>
                <a:gd name="T8" fmla="*/ 28 w 30"/>
                <a:gd name="T9" fmla="*/ 23 h 31"/>
                <a:gd name="T10" fmla="*/ 23 w 30"/>
                <a:gd name="T11" fmla="*/ 29 h 31"/>
                <a:gd name="T12" fmla="*/ 15 w 30"/>
                <a:gd name="T13" fmla="*/ 31 h 31"/>
                <a:gd name="T14" fmla="*/ 4 w 30"/>
                <a:gd name="T15" fmla="*/ 26 h 31"/>
                <a:gd name="T16" fmla="*/ 0 w 30"/>
                <a:gd name="T17" fmla="*/ 15 h 31"/>
                <a:gd name="T18" fmla="*/ 5 w 30"/>
                <a:gd name="T19" fmla="*/ 4 h 31"/>
                <a:gd name="T20" fmla="*/ 15 w 30"/>
                <a:gd name="T21" fmla="*/ 0 h 31"/>
                <a:gd name="T22" fmla="*/ 15 w 30"/>
                <a:gd name="T23" fmla="*/ 7 h 31"/>
                <a:gd name="T24" fmla="*/ 9 w 30"/>
                <a:gd name="T25" fmla="*/ 9 h 31"/>
                <a:gd name="T26" fmla="*/ 7 w 30"/>
                <a:gd name="T27" fmla="*/ 15 h 31"/>
                <a:gd name="T28" fmla="*/ 9 w 30"/>
                <a:gd name="T29" fmla="*/ 22 h 31"/>
                <a:gd name="T30" fmla="*/ 15 w 30"/>
                <a:gd name="T31" fmla="*/ 24 h 31"/>
                <a:gd name="T32" fmla="*/ 21 w 30"/>
                <a:gd name="T33" fmla="*/ 22 h 31"/>
                <a:gd name="T34" fmla="*/ 23 w 30"/>
                <a:gd name="T35" fmla="*/ 15 h 31"/>
                <a:gd name="T36" fmla="*/ 21 w 30"/>
                <a:gd name="T37" fmla="*/ 9 h 31"/>
                <a:gd name="T38" fmla="*/ 15 w 30"/>
                <a:gd name="T39"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1">
                  <a:moveTo>
                    <a:pt x="15" y="0"/>
                  </a:moveTo>
                  <a:cubicBezTo>
                    <a:pt x="17" y="0"/>
                    <a:pt x="20" y="1"/>
                    <a:pt x="22" y="2"/>
                  </a:cubicBezTo>
                  <a:cubicBezTo>
                    <a:pt x="25" y="4"/>
                    <a:pt x="27" y="5"/>
                    <a:pt x="28" y="8"/>
                  </a:cubicBezTo>
                  <a:cubicBezTo>
                    <a:pt x="29" y="10"/>
                    <a:pt x="30" y="13"/>
                    <a:pt x="30" y="15"/>
                  </a:cubicBezTo>
                  <a:cubicBezTo>
                    <a:pt x="30" y="18"/>
                    <a:pt x="29" y="21"/>
                    <a:pt x="28" y="23"/>
                  </a:cubicBezTo>
                  <a:cubicBezTo>
                    <a:pt x="27" y="25"/>
                    <a:pt x="25" y="27"/>
                    <a:pt x="23" y="29"/>
                  </a:cubicBezTo>
                  <a:cubicBezTo>
                    <a:pt x="20" y="30"/>
                    <a:pt x="18" y="31"/>
                    <a:pt x="15" y="31"/>
                  </a:cubicBezTo>
                  <a:cubicBezTo>
                    <a:pt x="11" y="31"/>
                    <a:pt x="7" y="29"/>
                    <a:pt x="4" y="26"/>
                  </a:cubicBezTo>
                  <a:cubicBezTo>
                    <a:pt x="1" y="23"/>
                    <a:pt x="0" y="20"/>
                    <a:pt x="0" y="15"/>
                  </a:cubicBezTo>
                  <a:cubicBezTo>
                    <a:pt x="0" y="11"/>
                    <a:pt x="1" y="7"/>
                    <a:pt x="5" y="4"/>
                  </a:cubicBezTo>
                  <a:cubicBezTo>
                    <a:pt x="8" y="1"/>
                    <a:pt x="11" y="0"/>
                    <a:pt x="15" y="0"/>
                  </a:cubicBezTo>
                  <a:close/>
                  <a:moveTo>
                    <a:pt x="15" y="7"/>
                  </a:moveTo>
                  <a:cubicBezTo>
                    <a:pt x="13" y="7"/>
                    <a:pt x="11" y="8"/>
                    <a:pt x="9" y="9"/>
                  </a:cubicBezTo>
                  <a:cubicBezTo>
                    <a:pt x="8" y="11"/>
                    <a:pt x="7" y="13"/>
                    <a:pt x="7" y="15"/>
                  </a:cubicBezTo>
                  <a:cubicBezTo>
                    <a:pt x="7" y="18"/>
                    <a:pt x="8" y="20"/>
                    <a:pt x="9" y="22"/>
                  </a:cubicBezTo>
                  <a:cubicBezTo>
                    <a:pt x="11" y="23"/>
                    <a:pt x="13" y="24"/>
                    <a:pt x="15" y="24"/>
                  </a:cubicBezTo>
                  <a:cubicBezTo>
                    <a:pt x="17" y="24"/>
                    <a:pt x="19" y="23"/>
                    <a:pt x="21" y="22"/>
                  </a:cubicBezTo>
                  <a:cubicBezTo>
                    <a:pt x="22" y="20"/>
                    <a:pt x="23" y="18"/>
                    <a:pt x="23" y="15"/>
                  </a:cubicBezTo>
                  <a:cubicBezTo>
                    <a:pt x="23" y="13"/>
                    <a:pt x="22" y="11"/>
                    <a:pt x="21" y="9"/>
                  </a:cubicBezTo>
                  <a:cubicBezTo>
                    <a:pt x="19" y="8"/>
                    <a:pt x="17" y="7"/>
                    <a:pt x="15" y="7"/>
                  </a:cubicBez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65"/>
            <p:cNvSpPr>
              <a:spLocks/>
            </p:cNvSpPr>
            <p:nvPr/>
          </p:nvSpPr>
          <p:spPr bwMode="auto">
            <a:xfrm>
              <a:off x="3416300" y="4916488"/>
              <a:ext cx="142875" cy="163513"/>
            </a:xfrm>
            <a:custGeom>
              <a:avLst/>
              <a:gdLst>
                <a:gd name="T0" fmla="*/ 0 w 26"/>
                <a:gd name="T1" fmla="*/ 1 h 30"/>
                <a:gd name="T2" fmla="*/ 7 w 26"/>
                <a:gd name="T3" fmla="*/ 1 h 30"/>
                <a:gd name="T4" fmla="*/ 7 w 26"/>
                <a:gd name="T5" fmla="*/ 4 h 30"/>
                <a:gd name="T6" fmla="*/ 12 w 26"/>
                <a:gd name="T7" fmla="*/ 1 h 30"/>
                <a:gd name="T8" fmla="*/ 16 w 26"/>
                <a:gd name="T9" fmla="*/ 0 h 30"/>
                <a:gd name="T10" fmla="*/ 23 w 26"/>
                <a:gd name="T11" fmla="*/ 3 h 30"/>
                <a:gd name="T12" fmla="*/ 26 w 26"/>
                <a:gd name="T13" fmla="*/ 11 h 30"/>
                <a:gd name="T14" fmla="*/ 26 w 26"/>
                <a:gd name="T15" fmla="*/ 30 h 30"/>
                <a:gd name="T16" fmla="*/ 19 w 26"/>
                <a:gd name="T17" fmla="*/ 30 h 30"/>
                <a:gd name="T18" fmla="*/ 19 w 26"/>
                <a:gd name="T19" fmla="*/ 17 h 30"/>
                <a:gd name="T20" fmla="*/ 18 w 26"/>
                <a:gd name="T21" fmla="*/ 10 h 30"/>
                <a:gd name="T22" fmla="*/ 17 w 26"/>
                <a:gd name="T23" fmla="*/ 8 h 30"/>
                <a:gd name="T24" fmla="*/ 14 w 26"/>
                <a:gd name="T25" fmla="*/ 7 h 30"/>
                <a:gd name="T26" fmla="*/ 10 w 26"/>
                <a:gd name="T27" fmla="*/ 8 h 30"/>
                <a:gd name="T28" fmla="*/ 8 w 26"/>
                <a:gd name="T29" fmla="*/ 12 h 30"/>
                <a:gd name="T30" fmla="*/ 7 w 26"/>
                <a:gd name="T31" fmla="*/ 18 h 30"/>
                <a:gd name="T32" fmla="*/ 7 w 26"/>
                <a:gd name="T33" fmla="*/ 30 h 30"/>
                <a:gd name="T34" fmla="*/ 0 w 26"/>
                <a:gd name="T35" fmla="*/ 30 h 30"/>
                <a:gd name="T36" fmla="*/ 0 w 26"/>
                <a:gd name="T3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0">
                  <a:moveTo>
                    <a:pt x="0" y="1"/>
                  </a:moveTo>
                  <a:cubicBezTo>
                    <a:pt x="7" y="1"/>
                    <a:pt x="7" y="1"/>
                    <a:pt x="7" y="1"/>
                  </a:cubicBezTo>
                  <a:cubicBezTo>
                    <a:pt x="7" y="4"/>
                    <a:pt x="7" y="4"/>
                    <a:pt x="7" y="4"/>
                  </a:cubicBezTo>
                  <a:cubicBezTo>
                    <a:pt x="9" y="2"/>
                    <a:pt x="11" y="1"/>
                    <a:pt x="12" y="1"/>
                  </a:cubicBezTo>
                  <a:cubicBezTo>
                    <a:pt x="13" y="0"/>
                    <a:pt x="15" y="0"/>
                    <a:pt x="16" y="0"/>
                  </a:cubicBezTo>
                  <a:cubicBezTo>
                    <a:pt x="19" y="0"/>
                    <a:pt x="21" y="1"/>
                    <a:pt x="23" y="3"/>
                  </a:cubicBezTo>
                  <a:cubicBezTo>
                    <a:pt x="25" y="5"/>
                    <a:pt x="26" y="7"/>
                    <a:pt x="26" y="11"/>
                  </a:cubicBezTo>
                  <a:cubicBezTo>
                    <a:pt x="26" y="30"/>
                    <a:pt x="26" y="30"/>
                    <a:pt x="26" y="30"/>
                  </a:cubicBezTo>
                  <a:cubicBezTo>
                    <a:pt x="19" y="30"/>
                    <a:pt x="19" y="30"/>
                    <a:pt x="19" y="30"/>
                  </a:cubicBezTo>
                  <a:cubicBezTo>
                    <a:pt x="19" y="17"/>
                    <a:pt x="19" y="17"/>
                    <a:pt x="19" y="17"/>
                  </a:cubicBezTo>
                  <a:cubicBezTo>
                    <a:pt x="19" y="14"/>
                    <a:pt x="19" y="11"/>
                    <a:pt x="18" y="10"/>
                  </a:cubicBezTo>
                  <a:cubicBezTo>
                    <a:pt x="18" y="9"/>
                    <a:pt x="17" y="8"/>
                    <a:pt x="17" y="8"/>
                  </a:cubicBezTo>
                  <a:cubicBezTo>
                    <a:pt x="16" y="7"/>
                    <a:pt x="15" y="7"/>
                    <a:pt x="14" y="7"/>
                  </a:cubicBezTo>
                  <a:cubicBezTo>
                    <a:pt x="12" y="7"/>
                    <a:pt x="11" y="7"/>
                    <a:pt x="10" y="8"/>
                  </a:cubicBezTo>
                  <a:cubicBezTo>
                    <a:pt x="9" y="9"/>
                    <a:pt x="8" y="11"/>
                    <a:pt x="8" y="12"/>
                  </a:cubicBezTo>
                  <a:cubicBezTo>
                    <a:pt x="8" y="13"/>
                    <a:pt x="7" y="15"/>
                    <a:pt x="7" y="18"/>
                  </a:cubicBezTo>
                  <a:cubicBezTo>
                    <a:pt x="7" y="30"/>
                    <a:pt x="7" y="30"/>
                    <a:pt x="7" y="30"/>
                  </a:cubicBezTo>
                  <a:cubicBezTo>
                    <a:pt x="0" y="30"/>
                    <a:pt x="0" y="30"/>
                    <a:pt x="0" y="30"/>
                  </a:cubicBezTo>
                  <a:lnTo>
                    <a:pt x="0" y="1"/>
                  </a:ln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66"/>
            <p:cNvSpPr>
              <a:spLocks noEditPoints="1"/>
            </p:cNvSpPr>
            <p:nvPr/>
          </p:nvSpPr>
          <p:spPr bwMode="auto">
            <a:xfrm>
              <a:off x="3590925" y="4862513"/>
              <a:ext cx="163512" cy="222250"/>
            </a:xfrm>
            <a:custGeom>
              <a:avLst/>
              <a:gdLst>
                <a:gd name="T0" fmla="*/ 22 w 30"/>
                <a:gd name="T1" fmla="*/ 0 h 41"/>
                <a:gd name="T2" fmla="*/ 30 w 30"/>
                <a:gd name="T3" fmla="*/ 0 h 41"/>
                <a:gd name="T4" fmla="*/ 30 w 30"/>
                <a:gd name="T5" fmla="*/ 40 h 41"/>
                <a:gd name="T6" fmla="*/ 22 w 30"/>
                <a:gd name="T7" fmla="*/ 40 h 41"/>
                <a:gd name="T8" fmla="*/ 22 w 30"/>
                <a:gd name="T9" fmla="*/ 37 h 41"/>
                <a:gd name="T10" fmla="*/ 18 w 30"/>
                <a:gd name="T11" fmla="*/ 40 h 41"/>
                <a:gd name="T12" fmla="*/ 14 w 30"/>
                <a:gd name="T13" fmla="*/ 41 h 41"/>
                <a:gd name="T14" fmla="*/ 4 w 30"/>
                <a:gd name="T15" fmla="*/ 36 h 41"/>
                <a:gd name="T16" fmla="*/ 0 w 30"/>
                <a:gd name="T17" fmla="*/ 25 h 41"/>
                <a:gd name="T18" fmla="*/ 4 w 30"/>
                <a:gd name="T19" fmla="*/ 14 h 41"/>
                <a:gd name="T20" fmla="*/ 13 w 30"/>
                <a:gd name="T21" fmla="*/ 10 h 41"/>
                <a:gd name="T22" fmla="*/ 18 w 30"/>
                <a:gd name="T23" fmla="*/ 11 h 41"/>
                <a:gd name="T24" fmla="*/ 22 w 30"/>
                <a:gd name="T25" fmla="*/ 14 h 41"/>
                <a:gd name="T26" fmla="*/ 22 w 30"/>
                <a:gd name="T27" fmla="*/ 0 h 41"/>
                <a:gd name="T28" fmla="*/ 15 w 30"/>
                <a:gd name="T29" fmla="*/ 17 h 41"/>
                <a:gd name="T30" fmla="*/ 9 w 30"/>
                <a:gd name="T31" fmla="*/ 19 h 41"/>
                <a:gd name="T32" fmla="*/ 7 w 30"/>
                <a:gd name="T33" fmla="*/ 25 h 41"/>
                <a:gd name="T34" fmla="*/ 9 w 30"/>
                <a:gd name="T35" fmla="*/ 32 h 41"/>
                <a:gd name="T36" fmla="*/ 15 w 30"/>
                <a:gd name="T37" fmla="*/ 34 h 41"/>
                <a:gd name="T38" fmla="*/ 21 w 30"/>
                <a:gd name="T39" fmla="*/ 32 h 41"/>
                <a:gd name="T40" fmla="*/ 23 w 30"/>
                <a:gd name="T41" fmla="*/ 25 h 41"/>
                <a:gd name="T42" fmla="*/ 21 w 30"/>
                <a:gd name="T43" fmla="*/ 19 h 41"/>
                <a:gd name="T44" fmla="*/ 15 w 30"/>
                <a:gd name="T45"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41">
                  <a:moveTo>
                    <a:pt x="22" y="0"/>
                  </a:moveTo>
                  <a:cubicBezTo>
                    <a:pt x="30" y="0"/>
                    <a:pt x="30" y="0"/>
                    <a:pt x="30" y="0"/>
                  </a:cubicBezTo>
                  <a:cubicBezTo>
                    <a:pt x="30" y="40"/>
                    <a:pt x="30" y="40"/>
                    <a:pt x="30" y="40"/>
                  </a:cubicBezTo>
                  <a:cubicBezTo>
                    <a:pt x="22" y="40"/>
                    <a:pt x="22" y="40"/>
                    <a:pt x="22" y="40"/>
                  </a:cubicBezTo>
                  <a:cubicBezTo>
                    <a:pt x="22" y="37"/>
                    <a:pt x="22" y="37"/>
                    <a:pt x="22" y="37"/>
                  </a:cubicBezTo>
                  <a:cubicBezTo>
                    <a:pt x="21" y="38"/>
                    <a:pt x="20" y="39"/>
                    <a:pt x="18" y="40"/>
                  </a:cubicBezTo>
                  <a:cubicBezTo>
                    <a:pt x="17" y="40"/>
                    <a:pt x="15" y="41"/>
                    <a:pt x="14" y="41"/>
                  </a:cubicBezTo>
                  <a:cubicBezTo>
                    <a:pt x="10" y="41"/>
                    <a:pt x="7" y="39"/>
                    <a:pt x="4" y="36"/>
                  </a:cubicBezTo>
                  <a:cubicBezTo>
                    <a:pt x="1" y="33"/>
                    <a:pt x="0" y="30"/>
                    <a:pt x="0" y="25"/>
                  </a:cubicBezTo>
                  <a:cubicBezTo>
                    <a:pt x="0" y="21"/>
                    <a:pt x="1" y="17"/>
                    <a:pt x="4" y="14"/>
                  </a:cubicBezTo>
                  <a:cubicBezTo>
                    <a:pt x="6" y="12"/>
                    <a:pt x="10" y="10"/>
                    <a:pt x="13" y="10"/>
                  </a:cubicBezTo>
                  <a:cubicBezTo>
                    <a:pt x="15" y="10"/>
                    <a:pt x="17" y="10"/>
                    <a:pt x="18" y="11"/>
                  </a:cubicBezTo>
                  <a:cubicBezTo>
                    <a:pt x="20" y="12"/>
                    <a:pt x="21" y="13"/>
                    <a:pt x="22" y="14"/>
                  </a:cubicBezTo>
                  <a:lnTo>
                    <a:pt x="22" y="0"/>
                  </a:lnTo>
                  <a:close/>
                  <a:moveTo>
                    <a:pt x="15" y="17"/>
                  </a:moveTo>
                  <a:cubicBezTo>
                    <a:pt x="13" y="17"/>
                    <a:pt x="11" y="18"/>
                    <a:pt x="9" y="19"/>
                  </a:cubicBezTo>
                  <a:cubicBezTo>
                    <a:pt x="8" y="21"/>
                    <a:pt x="7" y="23"/>
                    <a:pt x="7" y="25"/>
                  </a:cubicBezTo>
                  <a:cubicBezTo>
                    <a:pt x="7" y="28"/>
                    <a:pt x="8" y="30"/>
                    <a:pt x="9" y="32"/>
                  </a:cubicBezTo>
                  <a:cubicBezTo>
                    <a:pt x="11" y="33"/>
                    <a:pt x="13" y="34"/>
                    <a:pt x="15" y="34"/>
                  </a:cubicBezTo>
                  <a:cubicBezTo>
                    <a:pt x="17" y="34"/>
                    <a:pt x="19" y="33"/>
                    <a:pt x="21" y="32"/>
                  </a:cubicBezTo>
                  <a:cubicBezTo>
                    <a:pt x="22" y="30"/>
                    <a:pt x="23" y="28"/>
                    <a:pt x="23" y="25"/>
                  </a:cubicBezTo>
                  <a:cubicBezTo>
                    <a:pt x="23" y="23"/>
                    <a:pt x="22" y="21"/>
                    <a:pt x="21" y="19"/>
                  </a:cubicBezTo>
                  <a:cubicBezTo>
                    <a:pt x="19" y="18"/>
                    <a:pt x="17" y="17"/>
                    <a:pt x="15" y="17"/>
                  </a:cubicBez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67"/>
            <p:cNvSpPr>
              <a:spLocks noEditPoints="1"/>
            </p:cNvSpPr>
            <p:nvPr/>
          </p:nvSpPr>
          <p:spPr bwMode="auto">
            <a:xfrm>
              <a:off x="2173288" y="4578350"/>
              <a:ext cx="206375" cy="217488"/>
            </a:xfrm>
            <a:custGeom>
              <a:avLst/>
              <a:gdLst>
                <a:gd name="T0" fmla="*/ 51 w 130"/>
                <a:gd name="T1" fmla="*/ 0 h 137"/>
                <a:gd name="T2" fmla="*/ 79 w 130"/>
                <a:gd name="T3" fmla="*/ 0 h 137"/>
                <a:gd name="T4" fmla="*/ 130 w 130"/>
                <a:gd name="T5" fmla="*/ 137 h 137"/>
                <a:gd name="T6" fmla="*/ 103 w 130"/>
                <a:gd name="T7" fmla="*/ 137 h 137"/>
                <a:gd name="T8" fmla="*/ 93 w 130"/>
                <a:gd name="T9" fmla="*/ 110 h 137"/>
                <a:gd name="T10" fmla="*/ 38 w 130"/>
                <a:gd name="T11" fmla="*/ 110 h 137"/>
                <a:gd name="T12" fmla="*/ 27 w 130"/>
                <a:gd name="T13" fmla="*/ 137 h 137"/>
                <a:gd name="T14" fmla="*/ 0 w 130"/>
                <a:gd name="T15" fmla="*/ 137 h 137"/>
                <a:gd name="T16" fmla="*/ 51 w 130"/>
                <a:gd name="T17" fmla="*/ 0 h 137"/>
                <a:gd name="T18" fmla="*/ 65 w 130"/>
                <a:gd name="T19" fmla="*/ 38 h 137"/>
                <a:gd name="T20" fmla="*/ 48 w 130"/>
                <a:gd name="T21" fmla="*/ 83 h 137"/>
                <a:gd name="T22" fmla="*/ 82 w 130"/>
                <a:gd name="T23" fmla="*/ 83 h 137"/>
                <a:gd name="T24" fmla="*/ 65 w 130"/>
                <a:gd name="T25" fmla="*/ 3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37">
                  <a:moveTo>
                    <a:pt x="51" y="0"/>
                  </a:moveTo>
                  <a:lnTo>
                    <a:pt x="79" y="0"/>
                  </a:lnTo>
                  <a:lnTo>
                    <a:pt x="130" y="137"/>
                  </a:lnTo>
                  <a:lnTo>
                    <a:pt x="103" y="137"/>
                  </a:lnTo>
                  <a:lnTo>
                    <a:pt x="93" y="110"/>
                  </a:lnTo>
                  <a:lnTo>
                    <a:pt x="38" y="110"/>
                  </a:lnTo>
                  <a:lnTo>
                    <a:pt x="27" y="137"/>
                  </a:lnTo>
                  <a:lnTo>
                    <a:pt x="0" y="137"/>
                  </a:lnTo>
                  <a:lnTo>
                    <a:pt x="51" y="0"/>
                  </a:lnTo>
                  <a:close/>
                  <a:moveTo>
                    <a:pt x="65" y="38"/>
                  </a:moveTo>
                  <a:lnTo>
                    <a:pt x="48" y="83"/>
                  </a:lnTo>
                  <a:lnTo>
                    <a:pt x="82" y="83"/>
                  </a:lnTo>
                  <a:lnTo>
                    <a:pt x="65" y="38"/>
                  </a:ln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68"/>
            <p:cNvSpPr>
              <a:spLocks/>
            </p:cNvSpPr>
            <p:nvPr/>
          </p:nvSpPr>
          <p:spPr bwMode="auto">
            <a:xfrm>
              <a:off x="2390775" y="4638675"/>
              <a:ext cx="136525" cy="163513"/>
            </a:xfrm>
            <a:custGeom>
              <a:avLst/>
              <a:gdLst>
                <a:gd name="T0" fmla="*/ 0 w 25"/>
                <a:gd name="T1" fmla="*/ 0 h 30"/>
                <a:gd name="T2" fmla="*/ 7 w 25"/>
                <a:gd name="T3" fmla="*/ 0 h 30"/>
                <a:gd name="T4" fmla="*/ 7 w 25"/>
                <a:gd name="T5" fmla="*/ 14 h 30"/>
                <a:gd name="T6" fmla="*/ 8 w 25"/>
                <a:gd name="T7" fmla="*/ 19 h 30"/>
                <a:gd name="T8" fmla="*/ 9 w 25"/>
                <a:gd name="T9" fmla="*/ 22 h 30"/>
                <a:gd name="T10" fmla="*/ 12 w 25"/>
                <a:gd name="T11" fmla="*/ 23 h 30"/>
                <a:gd name="T12" fmla="*/ 16 w 25"/>
                <a:gd name="T13" fmla="*/ 22 h 30"/>
                <a:gd name="T14" fmla="*/ 17 w 25"/>
                <a:gd name="T15" fmla="*/ 19 h 30"/>
                <a:gd name="T16" fmla="*/ 18 w 25"/>
                <a:gd name="T17" fmla="*/ 14 h 30"/>
                <a:gd name="T18" fmla="*/ 18 w 25"/>
                <a:gd name="T19" fmla="*/ 0 h 30"/>
                <a:gd name="T20" fmla="*/ 25 w 25"/>
                <a:gd name="T21" fmla="*/ 0 h 30"/>
                <a:gd name="T22" fmla="*/ 25 w 25"/>
                <a:gd name="T23" fmla="*/ 12 h 30"/>
                <a:gd name="T24" fmla="*/ 24 w 25"/>
                <a:gd name="T25" fmla="*/ 22 h 30"/>
                <a:gd name="T26" fmla="*/ 20 w 25"/>
                <a:gd name="T27" fmla="*/ 28 h 30"/>
                <a:gd name="T28" fmla="*/ 12 w 25"/>
                <a:gd name="T29" fmla="*/ 30 h 30"/>
                <a:gd name="T30" fmla="*/ 5 w 25"/>
                <a:gd name="T31" fmla="*/ 27 h 30"/>
                <a:gd name="T32" fmla="*/ 0 w 25"/>
                <a:gd name="T33" fmla="*/ 21 h 30"/>
                <a:gd name="T34" fmla="*/ 0 w 25"/>
                <a:gd name="T35" fmla="*/ 12 h 30"/>
                <a:gd name="T36" fmla="*/ 0 w 25"/>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30">
                  <a:moveTo>
                    <a:pt x="0" y="0"/>
                  </a:moveTo>
                  <a:cubicBezTo>
                    <a:pt x="7" y="0"/>
                    <a:pt x="7" y="0"/>
                    <a:pt x="7" y="0"/>
                  </a:cubicBezTo>
                  <a:cubicBezTo>
                    <a:pt x="7" y="14"/>
                    <a:pt x="7" y="14"/>
                    <a:pt x="7" y="14"/>
                  </a:cubicBezTo>
                  <a:cubicBezTo>
                    <a:pt x="7" y="16"/>
                    <a:pt x="7" y="18"/>
                    <a:pt x="8" y="19"/>
                  </a:cubicBezTo>
                  <a:cubicBezTo>
                    <a:pt x="8" y="20"/>
                    <a:pt x="9" y="21"/>
                    <a:pt x="9" y="22"/>
                  </a:cubicBezTo>
                  <a:cubicBezTo>
                    <a:pt x="10" y="22"/>
                    <a:pt x="11" y="23"/>
                    <a:pt x="12" y="23"/>
                  </a:cubicBezTo>
                  <a:cubicBezTo>
                    <a:pt x="14" y="23"/>
                    <a:pt x="15" y="22"/>
                    <a:pt x="16" y="22"/>
                  </a:cubicBezTo>
                  <a:cubicBezTo>
                    <a:pt x="16" y="21"/>
                    <a:pt x="17" y="20"/>
                    <a:pt x="17" y="19"/>
                  </a:cubicBezTo>
                  <a:cubicBezTo>
                    <a:pt x="18" y="18"/>
                    <a:pt x="18" y="17"/>
                    <a:pt x="18" y="14"/>
                  </a:cubicBezTo>
                  <a:cubicBezTo>
                    <a:pt x="18" y="0"/>
                    <a:pt x="18" y="0"/>
                    <a:pt x="18" y="0"/>
                  </a:cubicBezTo>
                  <a:cubicBezTo>
                    <a:pt x="25" y="0"/>
                    <a:pt x="25" y="0"/>
                    <a:pt x="25" y="0"/>
                  </a:cubicBezTo>
                  <a:cubicBezTo>
                    <a:pt x="25" y="12"/>
                    <a:pt x="25" y="12"/>
                    <a:pt x="25" y="12"/>
                  </a:cubicBezTo>
                  <a:cubicBezTo>
                    <a:pt x="25" y="17"/>
                    <a:pt x="25" y="21"/>
                    <a:pt x="24" y="22"/>
                  </a:cubicBezTo>
                  <a:cubicBezTo>
                    <a:pt x="23" y="25"/>
                    <a:pt x="22" y="26"/>
                    <a:pt x="20" y="28"/>
                  </a:cubicBezTo>
                  <a:cubicBezTo>
                    <a:pt x="18" y="29"/>
                    <a:pt x="15" y="30"/>
                    <a:pt x="12" y="30"/>
                  </a:cubicBezTo>
                  <a:cubicBezTo>
                    <a:pt x="9" y="30"/>
                    <a:pt x="7" y="29"/>
                    <a:pt x="5" y="27"/>
                  </a:cubicBezTo>
                  <a:cubicBezTo>
                    <a:pt x="3" y="26"/>
                    <a:pt x="1" y="24"/>
                    <a:pt x="0" y="21"/>
                  </a:cubicBezTo>
                  <a:cubicBezTo>
                    <a:pt x="0" y="20"/>
                    <a:pt x="0" y="16"/>
                    <a:pt x="0" y="12"/>
                  </a:cubicBezTo>
                  <a:lnTo>
                    <a:pt x="0" y="0"/>
                  </a:ln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69"/>
            <p:cNvSpPr>
              <a:spLocks noChangeArrowheads="1"/>
            </p:cNvSpPr>
            <p:nvPr/>
          </p:nvSpPr>
          <p:spPr bwMode="auto">
            <a:xfrm>
              <a:off x="2576513" y="4699000"/>
              <a:ext cx="71437" cy="38100"/>
            </a:xfrm>
            <a:prstGeom prst="rect">
              <a:avLst/>
            </a:prstGeom>
            <a:solidFill>
              <a:srgbClr val="2627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70"/>
            <p:cNvSpPr>
              <a:spLocks noEditPoints="1"/>
            </p:cNvSpPr>
            <p:nvPr/>
          </p:nvSpPr>
          <p:spPr bwMode="auto">
            <a:xfrm>
              <a:off x="2686050" y="4573588"/>
              <a:ext cx="163512" cy="228600"/>
            </a:xfrm>
            <a:custGeom>
              <a:avLst/>
              <a:gdLst>
                <a:gd name="T0" fmla="*/ 23 w 30"/>
                <a:gd name="T1" fmla="*/ 0 h 42"/>
                <a:gd name="T2" fmla="*/ 30 w 30"/>
                <a:gd name="T3" fmla="*/ 0 h 42"/>
                <a:gd name="T4" fmla="*/ 30 w 30"/>
                <a:gd name="T5" fmla="*/ 41 h 42"/>
                <a:gd name="T6" fmla="*/ 23 w 30"/>
                <a:gd name="T7" fmla="*/ 41 h 42"/>
                <a:gd name="T8" fmla="*/ 23 w 30"/>
                <a:gd name="T9" fmla="*/ 38 h 42"/>
                <a:gd name="T10" fmla="*/ 19 w 30"/>
                <a:gd name="T11" fmla="*/ 41 h 42"/>
                <a:gd name="T12" fmla="*/ 14 w 30"/>
                <a:gd name="T13" fmla="*/ 42 h 42"/>
                <a:gd name="T14" fmla="*/ 4 w 30"/>
                <a:gd name="T15" fmla="*/ 37 h 42"/>
                <a:gd name="T16" fmla="*/ 0 w 30"/>
                <a:gd name="T17" fmla="*/ 26 h 42"/>
                <a:gd name="T18" fmla="*/ 4 w 30"/>
                <a:gd name="T19" fmla="*/ 15 h 42"/>
                <a:gd name="T20" fmla="*/ 14 w 30"/>
                <a:gd name="T21" fmla="*/ 11 h 42"/>
                <a:gd name="T22" fmla="*/ 19 w 30"/>
                <a:gd name="T23" fmla="*/ 12 h 42"/>
                <a:gd name="T24" fmla="*/ 23 w 30"/>
                <a:gd name="T25" fmla="*/ 15 h 42"/>
                <a:gd name="T26" fmla="*/ 23 w 30"/>
                <a:gd name="T27" fmla="*/ 0 h 42"/>
                <a:gd name="T28" fmla="*/ 15 w 30"/>
                <a:gd name="T29" fmla="*/ 18 h 42"/>
                <a:gd name="T30" fmla="*/ 10 w 30"/>
                <a:gd name="T31" fmla="*/ 20 h 42"/>
                <a:gd name="T32" fmla="*/ 7 w 30"/>
                <a:gd name="T33" fmla="*/ 26 h 42"/>
                <a:gd name="T34" fmla="*/ 10 w 30"/>
                <a:gd name="T35" fmla="*/ 32 h 42"/>
                <a:gd name="T36" fmla="*/ 15 w 30"/>
                <a:gd name="T37" fmla="*/ 35 h 42"/>
                <a:gd name="T38" fmla="*/ 21 w 30"/>
                <a:gd name="T39" fmla="*/ 32 h 42"/>
                <a:gd name="T40" fmla="*/ 23 w 30"/>
                <a:gd name="T41" fmla="*/ 26 h 42"/>
                <a:gd name="T42" fmla="*/ 21 w 30"/>
                <a:gd name="T43" fmla="*/ 20 h 42"/>
                <a:gd name="T44" fmla="*/ 15 w 30"/>
                <a:gd name="T45"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42">
                  <a:moveTo>
                    <a:pt x="23" y="0"/>
                  </a:moveTo>
                  <a:cubicBezTo>
                    <a:pt x="30" y="0"/>
                    <a:pt x="30" y="0"/>
                    <a:pt x="30" y="0"/>
                  </a:cubicBezTo>
                  <a:cubicBezTo>
                    <a:pt x="30" y="41"/>
                    <a:pt x="30" y="41"/>
                    <a:pt x="30" y="41"/>
                  </a:cubicBezTo>
                  <a:cubicBezTo>
                    <a:pt x="23" y="41"/>
                    <a:pt x="23" y="41"/>
                    <a:pt x="23" y="41"/>
                  </a:cubicBezTo>
                  <a:cubicBezTo>
                    <a:pt x="23" y="38"/>
                    <a:pt x="23" y="38"/>
                    <a:pt x="23" y="38"/>
                  </a:cubicBezTo>
                  <a:cubicBezTo>
                    <a:pt x="22" y="39"/>
                    <a:pt x="20" y="40"/>
                    <a:pt x="19" y="41"/>
                  </a:cubicBezTo>
                  <a:cubicBezTo>
                    <a:pt x="17" y="41"/>
                    <a:pt x="16" y="42"/>
                    <a:pt x="14" y="42"/>
                  </a:cubicBezTo>
                  <a:cubicBezTo>
                    <a:pt x="10" y="42"/>
                    <a:pt x="7" y="40"/>
                    <a:pt x="4" y="37"/>
                  </a:cubicBezTo>
                  <a:cubicBezTo>
                    <a:pt x="2" y="34"/>
                    <a:pt x="0" y="31"/>
                    <a:pt x="0" y="26"/>
                  </a:cubicBezTo>
                  <a:cubicBezTo>
                    <a:pt x="0" y="22"/>
                    <a:pt x="1" y="18"/>
                    <a:pt x="4" y="15"/>
                  </a:cubicBezTo>
                  <a:cubicBezTo>
                    <a:pt x="7" y="12"/>
                    <a:pt x="10" y="11"/>
                    <a:pt x="14" y="11"/>
                  </a:cubicBezTo>
                  <a:cubicBezTo>
                    <a:pt x="16" y="11"/>
                    <a:pt x="17" y="11"/>
                    <a:pt x="19" y="12"/>
                  </a:cubicBezTo>
                  <a:cubicBezTo>
                    <a:pt x="20" y="13"/>
                    <a:pt x="22" y="14"/>
                    <a:pt x="23" y="15"/>
                  </a:cubicBezTo>
                  <a:lnTo>
                    <a:pt x="23" y="0"/>
                  </a:lnTo>
                  <a:close/>
                  <a:moveTo>
                    <a:pt x="15" y="18"/>
                  </a:moveTo>
                  <a:cubicBezTo>
                    <a:pt x="13" y="18"/>
                    <a:pt x="11" y="18"/>
                    <a:pt x="10" y="20"/>
                  </a:cubicBezTo>
                  <a:cubicBezTo>
                    <a:pt x="8" y="22"/>
                    <a:pt x="7" y="24"/>
                    <a:pt x="7" y="26"/>
                  </a:cubicBezTo>
                  <a:cubicBezTo>
                    <a:pt x="7" y="29"/>
                    <a:pt x="8" y="31"/>
                    <a:pt x="10" y="32"/>
                  </a:cubicBezTo>
                  <a:cubicBezTo>
                    <a:pt x="11" y="34"/>
                    <a:pt x="13" y="35"/>
                    <a:pt x="15" y="35"/>
                  </a:cubicBezTo>
                  <a:cubicBezTo>
                    <a:pt x="18" y="35"/>
                    <a:pt x="20" y="34"/>
                    <a:pt x="21" y="32"/>
                  </a:cubicBezTo>
                  <a:cubicBezTo>
                    <a:pt x="23" y="31"/>
                    <a:pt x="23" y="29"/>
                    <a:pt x="23" y="26"/>
                  </a:cubicBezTo>
                  <a:cubicBezTo>
                    <a:pt x="23" y="24"/>
                    <a:pt x="23" y="22"/>
                    <a:pt x="21" y="20"/>
                  </a:cubicBezTo>
                  <a:cubicBezTo>
                    <a:pt x="20" y="18"/>
                    <a:pt x="18" y="18"/>
                    <a:pt x="15" y="18"/>
                  </a:cubicBez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71"/>
            <p:cNvSpPr>
              <a:spLocks noEditPoints="1"/>
            </p:cNvSpPr>
            <p:nvPr/>
          </p:nvSpPr>
          <p:spPr bwMode="auto">
            <a:xfrm>
              <a:off x="2876550" y="4633913"/>
              <a:ext cx="169862" cy="168275"/>
            </a:xfrm>
            <a:custGeom>
              <a:avLst/>
              <a:gdLst>
                <a:gd name="T0" fmla="*/ 31 w 31"/>
                <a:gd name="T1" fmla="*/ 17 h 31"/>
                <a:gd name="T2" fmla="*/ 7 w 31"/>
                <a:gd name="T3" fmla="*/ 17 h 31"/>
                <a:gd name="T4" fmla="*/ 10 w 31"/>
                <a:gd name="T5" fmla="*/ 22 h 31"/>
                <a:gd name="T6" fmla="*/ 16 w 31"/>
                <a:gd name="T7" fmla="*/ 24 h 31"/>
                <a:gd name="T8" fmla="*/ 23 w 31"/>
                <a:gd name="T9" fmla="*/ 21 h 31"/>
                <a:gd name="T10" fmla="*/ 29 w 31"/>
                <a:gd name="T11" fmla="*/ 24 h 31"/>
                <a:gd name="T12" fmla="*/ 23 w 31"/>
                <a:gd name="T13" fmla="*/ 29 h 31"/>
                <a:gd name="T14" fmla="*/ 16 w 31"/>
                <a:gd name="T15" fmla="*/ 31 h 31"/>
                <a:gd name="T16" fmla="*/ 5 w 31"/>
                <a:gd name="T17" fmla="*/ 26 h 31"/>
                <a:gd name="T18" fmla="*/ 0 w 31"/>
                <a:gd name="T19" fmla="*/ 15 h 31"/>
                <a:gd name="T20" fmla="*/ 5 w 31"/>
                <a:gd name="T21" fmla="*/ 4 h 31"/>
                <a:gd name="T22" fmla="*/ 15 w 31"/>
                <a:gd name="T23" fmla="*/ 0 h 31"/>
                <a:gd name="T24" fmla="*/ 26 w 31"/>
                <a:gd name="T25" fmla="*/ 4 h 31"/>
                <a:gd name="T26" fmla="*/ 31 w 31"/>
                <a:gd name="T27" fmla="*/ 16 h 31"/>
                <a:gd name="T28" fmla="*/ 31 w 31"/>
                <a:gd name="T29" fmla="*/ 17 h 31"/>
                <a:gd name="T30" fmla="*/ 23 w 31"/>
                <a:gd name="T31" fmla="*/ 12 h 31"/>
                <a:gd name="T32" fmla="*/ 21 w 31"/>
                <a:gd name="T33" fmla="*/ 8 h 31"/>
                <a:gd name="T34" fmla="*/ 16 w 31"/>
                <a:gd name="T35" fmla="*/ 6 h 31"/>
                <a:gd name="T36" fmla="*/ 10 w 31"/>
                <a:gd name="T37" fmla="*/ 8 h 31"/>
                <a:gd name="T38" fmla="*/ 8 w 31"/>
                <a:gd name="T39" fmla="*/ 12 h 31"/>
                <a:gd name="T40" fmla="*/ 23 w 31"/>
                <a:gd name="T4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1">
                  <a:moveTo>
                    <a:pt x="31" y="17"/>
                  </a:moveTo>
                  <a:cubicBezTo>
                    <a:pt x="7" y="17"/>
                    <a:pt x="7" y="17"/>
                    <a:pt x="7" y="17"/>
                  </a:cubicBezTo>
                  <a:cubicBezTo>
                    <a:pt x="8" y="19"/>
                    <a:pt x="9" y="21"/>
                    <a:pt x="10" y="22"/>
                  </a:cubicBezTo>
                  <a:cubicBezTo>
                    <a:pt x="11" y="24"/>
                    <a:pt x="13" y="24"/>
                    <a:pt x="16" y="24"/>
                  </a:cubicBezTo>
                  <a:cubicBezTo>
                    <a:pt x="18" y="24"/>
                    <a:pt x="21" y="23"/>
                    <a:pt x="23" y="21"/>
                  </a:cubicBezTo>
                  <a:cubicBezTo>
                    <a:pt x="29" y="24"/>
                    <a:pt x="29" y="24"/>
                    <a:pt x="29" y="24"/>
                  </a:cubicBezTo>
                  <a:cubicBezTo>
                    <a:pt x="27" y="26"/>
                    <a:pt x="25" y="28"/>
                    <a:pt x="23" y="29"/>
                  </a:cubicBezTo>
                  <a:cubicBezTo>
                    <a:pt x="21" y="30"/>
                    <a:pt x="19" y="31"/>
                    <a:pt x="16" y="31"/>
                  </a:cubicBezTo>
                  <a:cubicBezTo>
                    <a:pt x="11" y="31"/>
                    <a:pt x="7" y="29"/>
                    <a:pt x="5" y="26"/>
                  </a:cubicBezTo>
                  <a:cubicBezTo>
                    <a:pt x="2" y="23"/>
                    <a:pt x="0" y="20"/>
                    <a:pt x="0" y="15"/>
                  </a:cubicBezTo>
                  <a:cubicBezTo>
                    <a:pt x="0" y="11"/>
                    <a:pt x="2" y="7"/>
                    <a:pt x="5" y="4"/>
                  </a:cubicBezTo>
                  <a:cubicBezTo>
                    <a:pt x="7" y="1"/>
                    <a:pt x="11" y="0"/>
                    <a:pt x="15" y="0"/>
                  </a:cubicBezTo>
                  <a:cubicBezTo>
                    <a:pt x="20" y="0"/>
                    <a:pt x="24" y="1"/>
                    <a:pt x="26" y="4"/>
                  </a:cubicBezTo>
                  <a:cubicBezTo>
                    <a:pt x="29" y="7"/>
                    <a:pt x="31" y="11"/>
                    <a:pt x="31" y="16"/>
                  </a:cubicBezTo>
                  <a:lnTo>
                    <a:pt x="31" y="17"/>
                  </a:lnTo>
                  <a:close/>
                  <a:moveTo>
                    <a:pt x="23" y="12"/>
                  </a:moveTo>
                  <a:cubicBezTo>
                    <a:pt x="23" y="10"/>
                    <a:pt x="22" y="9"/>
                    <a:pt x="21" y="8"/>
                  </a:cubicBezTo>
                  <a:cubicBezTo>
                    <a:pt x="19" y="7"/>
                    <a:pt x="18" y="6"/>
                    <a:pt x="16" y="6"/>
                  </a:cubicBezTo>
                  <a:cubicBezTo>
                    <a:pt x="14" y="6"/>
                    <a:pt x="12" y="7"/>
                    <a:pt x="10" y="8"/>
                  </a:cubicBezTo>
                  <a:cubicBezTo>
                    <a:pt x="9" y="9"/>
                    <a:pt x="8" y="10"/>
                    <a:pt x="8" y="12"/>
                  </a:cubicBezTo>
                  <a:lnTo>
                    <a:pt x="23" y="12"/>
                  </a:ln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72"/>
            <p:cNvSpPr>
              <a:spLocks noChangeArrowheads="1"/>
            </p:cNvSpPr>
            <p:nvPr/>
          </p:nvSpPr>
          <p:spPr bwMode="auto">
            <a:xfrm>
              <a:off x="3073400" y="4584700"/>
              <a:ext cx="38100" cy="211138"/>
            </a:xfrm>
            <a:prstGeom prst="rect">
              <a:avLst/>
            </a:prstGeom>
            <a:solidFill>
              <a:srgbClr val="2627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3"/>
            <p:cNvSpPr>
              <a:spLocks noEditPoints="1"/>
            </p:cNvSpPr>
            <p:nvPr/>
          </p:nvSpPr>
          <p:spPr bwMode="auto">
            <a:xfrm>
              <a:off x="3138488" y="4633913"/>
              <a:ext cx="168275" cy="168275"/>
            </a:xfrm>
            <a:custGeom>
              <a:avLst/>
              <a:gdLst>
                <a:gd name="T0" fmla="*/ 23 w 31"/>
                <a:gd name="T1" fmla="*/ 1 h 31"/>
                <a:gd name="T2" fmla="*/ 31 w 31"/>
                <a:gd name="T3" fmla="*/ 1 h 31"/>
                <a:gd name="T4" fmla="*/ 31 w 31"/>
                <a:gd name="T5" fmla="*/ 30 h 31"/>
                <a:gd name="T6" fmla="*/ 23 w 31"/>
                <a:gd name="T7" fmla="*/ 30 h 31"/>
                <a:gd name="T8" fmla="*/ 23 w 31"/>
                <a:gd name="T9" fmla="*/ 27 h 31"/>
                <a:gd name="T10" fmla="*/ 19 w 31"/>
                <a:gd name="T11" fmla="*/ 30 h 31"/>
                <a:gd name="T12" fmla="*/ 14 w 31"/>
                <a:gd name="T13" fmla="*/ 31 h 31"/>
                <a:gd name="T14" fmla="*/ 5 w 31"/>
                <a:gd name="T15" fmla="*/ 26 h 31"/>
                <a:gd name="T16" fmla="*/ 0 w 31"/>
                <a:gd name="T17" fmla="*/ 15 h 31"/>
                <a:gd name="T18" fmla="*/ 4 w 31"/>
                <a:gd name="T19" fmla="*/ 4 h 31"/>
                <a:gd name="T20" fmla="*/ 14 w 31"/>
                <a:gd name="T21" fmla="*/ 0 h 31"/>
                <a:gd name="T22" fmla="*/ 19 w 31"/>
                <a:gd name="T23" fmla="*/ 1 h 31"/>
                <a:gd name="T24" fmla="*/ 23 w 31"/>
                <a:gd name="T25" fmla="*/ 4 h 31"/>
                <a:gd name="T26" fmla="*/ 23 w 31"/>
                <a:gd name="T27" fmla="*/ 1 h 31"/>
                <a:gd name="T28" fmla="*/ 16 w 31"/>
                <a:gd name="T29" fmla="*/ 7 h 31"/>
                <a:gd name="T30" fmla="*/ 10 w 31"/>
                <a:gd name="T31" fmla="*/ 9 h 31"/>
                <a:gd name="T32" fmla="*/ 8 w 31"/>
                <a:gd name="T33" fmla="*/ 15 h 31"/>
                <a:gd name="T34" fmla="*/ 10 w 31"/>
                <a:gd name="T35" fmla="*/ 21 h 31"/>
                <a:gd name="T36" fmla="*/ 16 w 31"/>
                <a:gd name="T37" fmla="*/ 24 h 31"/>
                <a:gd name="T38" fmla="*/ 21 w 31"/>
                <a:gd name="T39" fmla="*/ 21 h 31"/>
                <a:gd name="T40" fmla="*/ 24 w 31"/>
                <a:gd name="T41" fmla="*/ 15 h 31"/>
                <a:gd name="T42" fmla="*/ 21 w 31"/>
                <a:gd name="T43" fmla="*/ 9 h 31"/>
                <a:gd name="T44" fmla="*/ 16 w 31"/>
                <a:gd name="T45"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1">
                  <a:moveTo>
                    <a:pt x="23" y="1"/>
                  </a:moveTo>
                  <a:cubicBezTo>
                    <a:pt x="31" y="1"/>
                    <a:pt x="31" y="1"/>
                    <a:pt x="31" y="1"/>
                  </a:cubicBezTo>
                  <a:cubicBezTo>
                    <a:pt x="31" y="30"/>
                    <a:pt x="31" y="30"/>
                    <a:pt x="31" y="30"/>
                  </a:cubicBezTo>
                  <a:cubicBezTo>
                    <a:pt x="23" y="30"/>
                    <a:pt x="23" y="30"/>
                    <a:pt x="23" y="30"/>
                  </a:cubicBezTo>
                  <a:cubicBezTo>
                    <a:pt x="23" y="27"/>
                    <a:pt x="23" y="27"/>
                    <a:pt x="23" y="27"/>
                  </a:cubicBezTo>
                  <a:cubicBezTo>
                    <a:pt x="22" y="28"/>
                    <a:pt x="20" y="29"/>
                    <a:pt x="19" y="30"/>
                  </a:cubicBezTo>
                  <a:cubicBezTo>
                    <a:pt x="18" y="30"/>
                    <a:pt x="16" y="31"/>
                    <a:pt x="14" y="31"/>
                  </a:cubicBezTo>
                  <a:cubicBezTo>
                    <a:pt x="11" y="31"/>
                    <a:pt x="7" y="29"/>
                    <a:pt x="5" y="26"/>
                  </a:cubicBezTo>
                  <a:cubicBezTo>
                    <a:pt x="2" y="23"/>
                    <a:pt x="0" y="20"/>
                    <a:pt x="0" y="15"/>
                  </a:cubicBezTo>
                  <a:cubicBezTo>
                    <a:pt x="0" y="11"/>
                    <a:pt x="2" y="7"/>
                    <a:pt x="4" y="4"/>
                  </a:cubicBezTo>
                  <a:cubicBezTo>
                    <a:pt x="7" y="1"/>
                    <a:pt x="10" y="0"/>
                    <a:pt x="14" y="0"/>
                  </a:cubicBezTo>
                  <a:cubicBezTo>
                    <a:pt x="16" y="0"/>
                    <a:pt x="17" y="0"/>
                    <a:pt x="19" y="1"/>
                  </a:cubicBezTo>
                  <a:cubicBezTo>
                    <a:pt x="21" y="2"/>
                    <a:pt x="22" y="3"/>
                    <a:pt x="23" y="4"/>
                  </a:cubicBezTo>
                  <a:lnTo>
                    <a:pt x="23" y="1"/>
                  </a:lnTo>
                  <a:close/>
                  <a:moveTo>
                    <a:pt x="16" y="7"/>
                  </a:moveTo>
                  <a:cubicBezTo>
                    <a:pt x="13" y="7"/>
                    <a:pt x="11" y="7"/>
                    <a:pt x="10" y="9"/>
                  </a:cubicBezTo>
                  <a:cubicBezTo>
                    <a:pt x="8" y="11"/>
                    <a:pt x="8" y="13"/>
                    <a:pt x="8" y="15"/>
                  </a:cubicBezTo>
                  <a:cubicBezTo>
                    <a:pt x="8" y="18"/>
                    <a:pt x="8" y="20"/>
                    <a:pt x="10" y="21"/>
                  </a:cubicBezTo>
                  <a:cubicBezTo>
                    <a:pt x="12" y="23"/>
                    <a:pt x="13" y="24"/>
                    <a:pt x="16" y="24"/>
                  </a:cubicBezTo>
                  <a:cubicBezTo>
                    <a:pt x="18" y="24"/>
                    <a:pt x="20" y="23"/>
                    <a:pt x="21" y="21"/>
                  </a:cubicBezTo>
                  <a:cubicBezTo>
                    <a:pt x="23" y="20"/>
                    <a:pt x="24" y="18"/>
                    <a:pt x="24" y="15"/>
                  </a:cubicBezTo>
                  <a:cubicBezTo>
                    <a:pt x="24" y="13"/>
                    <a:pt x="23" y="11"/>
                    <a:pt x="21" y="9"/>
                  </a:cubicBezTo>
                  <a:cubicBezTo>
                    <a:pt x="20" y="7"/>
                    <a:pt x="18" y="7"/>
                    <a:pt x="16" y="7"/>
                  </a:cubicBez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4"/>
            <p:cNvSpPr>
              <a:spLocks/>
            </p:cNvSpPr>
            <p:nvPr/>
          </p:nvSpPr>
          <p:spPr bwMode="auto">
            <a:xfrm>
              <a:off x="3176588" y="4557713"/>
              <a:ext cx="76200" cy="53975"/>
            </a:xfrm>
            <a:custGeom>
              <a:avLst/>
              <a:gdLst>
                <a:gd name="T0" fmla="*/ 48 w 48"/>
                <a:gd name="T1" fmla="*/ 34 h 34"/>
                <a:gd name="T2" fmla="*/ 31 w 48"/>
                <a:gd name="T3" fmla="*/ 34 h 34"/>
                <a:gd name="T4" fmla="*/ 0 w 48"/>
                <a:gd name="T5" fmla="*/ 0 h 34"/>
                <a:gd name="T6" fmla="*/ 28 w 48"/>
                <a:gd name="T7" fmla="*/ 0 h 34"/>
                <a:gd name="T8" fmla="*/ 48 w 48"/>
                <a:gd name="T9" fmla="*/ 34 h 34"/>
              </a:gdLst>
              <a:ahLst/>
              <a:cxnLst>
                <a:cxn ang="0">
                  <a:pos x="T0" y="T1"/>
                </a:cxn>
                <a:cxn ang="0">
                  <a:pos x="T2" y="T3"/>
                </a:cxn>
                <a:cxn ang="0">
                  <a:pos x="T4" y="T5"/>
                </a:cxn>
                <a:cxn ang="0">
                  <a:pos x="T6" y="T7"/>
                </a:cxn>
                <a:cxn ang="0">
                  <a:pos x="T8" y="T9"/>
                </a:cxn>
              </a:cxnLst>
              <a:rect l="0" t="0" r="r" b="b"/>
              <a:pathLst>
                <a:path w="48" h="34">
                  <a:moveTo>
                    <a:pt x="48" y="34"/>
                  </a:moveTo>
                  <a:lnTo>
                    <a:pt x="31" y="34"/>
                  </a:lnTo>
                  <a:lnTo>
                    <a:pt x="0" y="0"/>
                  </a:lnTo>
                  <a:lnTo>
                    <a:pt x="28" y="0"/>
                  </a:lnTo>
                  <a:lnTo>
                    <a:pt x="48" y="34"/>
                  </a:ln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5"/>
            <p:cNvSpPr>
              <a:spLocks noEditPoints="1"/>
            </p:cNvSpPr>
            <p:nvPr/>
          </p:nvSpPr>
          <p:spPr bwMode="auto">
            <a:xfrm>
              <a:off x="3400425" y="4573588"/>
              <a:ext cx="163512" cy="228600"/>
            </a:xfrm>
            <a:custGeom>
              <a:avLst/>
              <a:gdLst>
                <a:gd name="T0" fmla="*/ 22 w 30"/>
                <a:gd name="T1" fmla="*/ 0 h 42"/>
                <a:gd name="T2" fmla="*/ 30 w 30"/>
                <a:gd name="T3" fmla="*/ 0 h 42"/>
                <a:gd name="T4" fmla="*/ 30 w 30"/>
                <a:gd name="T5" fmla="*/ 41 h 42"/>
                <a:gd name="T6" fmla="*/ 22 w 30"/>
                <a:gd name="T7" fmla="*/ 41 h 42"/>
                <a:gd name="T8" fmla="*/ 22 w 30"/>
                <a:gd name="T9" fmla="*/ 38 h 42"/>
                <a:gd name="T10" fmla="*/ 18 w 30"/>
                <a:gd name="T11" fmla="*/ 41 h 42"/>
                <a:gd name="T12" fmla="*/ 13 w 30"/>
                <a:gd name="T13" fmla="*/ 42 h 42"/>
                <a:gd name="T14" fmla="*/ 4 w 30"/>
                <a:gd name="T15" fmla="*/ 37 h 42"/>
                <a:gd name="T16" fmla="*/ 0 w 30"/>
                <a:gd name="T17" fmla="*/ 26 h 42"/>
                <a:gd name="T18" fmla="*/ 4 w 30"/>
                <a:gd name="T19" fmla="*/ 15 h 42"/>
                <a:gd name="T20" fmla="*/ 13 w 30"/>
                <a:gd name="T21" fmla="*/ 11 h 42"/>
                <a:gd name="T22" fmla="*/ 18 w 30"/>
                <a:gd name="T23" fmla="*/ 12 h 42"/>
                <a:gd name="T24" fmla="*/ 22 w 30"/>
                <a:gd name="T25" fmla="*/ 15 h 42"/>
                <a:gd name="T26" fmla="*/ 22 w 30"/>
                <a:gd name="T27" fmla="*/ 0 h 42"/>
                <a:gd name="T28" fmla="*/ 15 w 30"/>
                <a:gd name="T29" fmla="*/ 18 h 42"/>
                <a:gd name="T30" fmla="*/ 9 w 30"/>
                <a:gd name="T31" fmla="*/ 20 h 42"/>
                <a:gd name="T32" fmla="*/ 7 w 30"/>
                <a:gd name="T33" fmla="*/ 26 h 42"/>
                <a:gd name="T34" fmla="*/ 9 w 30"/>
                <a:gd name="T35" fmla="*/ 32 h 42"/>
                <a:gd name="T36" fmla="*/ 15 w 30"/>
                <a:gd name="T37" fmla="*/ 35 h 42"/>
                <a:gd name="T38" fmla="*/ 20 w 30"/>
                <a:gd name="T39" fmla="*/ 32 h 42"/>
                <a:gd name="T40" fmla="*/ 23 w 30"/>
                <a:gd name="T41" fmla="*/ 26 h 42"/>
                <a:gd name="T42" fmla="*/ 20 w 30"/>
                <a:gd name="T43" fmla="*/ 20 h 42"/>
                <a:gd name="T44" fmla="*/ 15 w 30"/>
                <a:gd name="T45"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42">
                  <a:moveTo>
                    <a:pt x="22" y="0"/>
                  </a:moveTo>
                  <a:cubicBezTo>
                    <a:pt x="30" y="0"/>
                    <a:pt x="30" y="0"/>
                    <a:pt x="30" y="0"/>
                  </a:cubicBezTo>
                  <a:cubicBezTo>
                    <a:pt x="30" y="41"/>
                    <a:pt x="30" y="41"/>
                    <a:pt x="30" y="41"/>
                  </a:cubicBezTo>
                  <a:cubicBezTo>
                    <a:pt x="22" y="41"/>
                    <a:pt x="22" y="41"/>
                    <a:pt x="22" y="41"/>
                  </a:cubicBezTo>
                  <a:cubicBezTo>
                    <a:pt x="22" y="38"/>
                    <a:pt x="22" y="38"/>
                    <a:pt x="22" y="38"/>
                  </a:cubicBezTo>
                  <a:cubicBezTo>
                    <a:pt x="21" y="39"/>
                    <a:pt x="20" y="40"/>
                    <a:pt x="18" y="41"/>
                  </a:cubicBezTo>
                  <a:cubicBezTo>
                    <a:pt x="17" y="41"/>
                    <a:pt x="15" y="42"/>
                    <a:pt x="13" y="42"/>
                  </a:cubicBezTo>
                  <a:cubicBezTo>
                    <a:pt x="10" y="42"/>
                    <a:pt x="6" y="40"/>
                    <a:pt x="4" y="37"/>
                  </a:cubicBezTo>
                  <a:cubicBezTo>
                    <a:pt x="1" y="34"/>
                    <a:pt x="0" y="31"/>
                    <a:pt x="0" y="26"/>
                  </a:cubicBezTo>
                  <a:cubicBezTo>
                    <a:pt x="0" y="22"/>
                    <a:pt x="1" y="18"/>
                    <a:pt x="4" y="15"/>
                  </a:cubicBezTo>
                  <a:cubicBezTo>
                    <a:pt x="6" y="12"/>
                    <a:pt x="9" y="11"/>
                    <a:pt x="13" y="11"/>
                  </a:cubicBezTo>
                  <a:cubicBezTo>
                    <a:pt x="15" y="11"/>
                    <a:pt x="17" y="11"/>
                    <a:pt x="18" y="12"/>
                  </a:cubicBezTo>
                  <a:cubicBezTo>
                    <a:pt x="20" y="13"/>
                    <a:pt x="21" y="14"/>
                    <a:pt x="22" y="15"/>
                  </a:cubicBezTo>
                  <a:lnTo>
                    <a:pt x="22" y="0"/>
                  </a:lnTo>
                  <a:close/>
                  <a:moveTo>
                    <a:pt x="15" y="18"/>
                  </a:moveTo>
                  <a:cubicBezTo>
                    <a:pt x="12" y="18"/>
                    <a:pt x="11" y="18"/>
                    <a:pt x="9" y="20"/>
                  </a:cubicBezTo>
                  <a:cubicBezTo>
                    <a:pt x="8" y="22"/>
                    <a:pt x="7" y="24"/>
                    <a:pt x="7" y="26"/>
                  </a:cubicBezTo>
                  <a:cubicBezTo>
                    <a:pt x="7" y="29"/>
                    <a:pt x="8" y="31"/>
                    <a:pt x="9" y="32"/>
                  </a:cubicBezTo>
                  <a:cubicBezTo>
                    <a:pt x="11" y="34"/>
                    <a:pt x="13" y="35"/>
                    <a:pt x="15" y="35"/>
                  </a:cubicBezTo>
                  <a:cubicBezTo>
                    <a:pt x="17" y="35"/>
                    <a:pt x="19" y="34"/>
                    <a:pt x="20" y="32"/>
                  </a:cubicBezTo>
                  <a:cubicBezTo>
                    <a:pt x="22" y="31"/>
                    <a:pt x="23" y="29"/>
                    <a:pt x="23" y="26"/>
                  </a:cubicBezTo>
                  <a:cubicBezTo>
                    <a:pt x="23" y="24"/>
                    <a:pt x="22" y="22"/>
                    <a:pt x="20" y="20"/>
                  </a:cubicBezTo>
                  <a:cubicBezTo>
                    <a:pt x="19" y="18"/>
                    <a:pt x="17" y="18"/>
                    <a:pt x="15" y="18"/>
                  </a:cubicBez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76"/>
            <p:cNvSpPr>
              <a:spLocks noEditPoints="1"/>
            </p:cNvSpPr>
            <p:nvPr/>
          </p:nvSpPr>
          <p:spPr bwMode="auto">
            <a:xfrm>
              <a:off x="3597275" y="4633913"/>
              <a:ext cx="163512" cy="168275"/>
            </a:xfrm>
            <a:custGeom>
              <a:avLst/>
              <a:gdLst>
                <a:gd name="T0" fmla="*/ 30 w 30"/>
                <a:gd name="T1" fmla="*/ 17 h 31"/>
                <a:gd name="T2" fmla="*/ 7 w 30"/>
                <a:gd name="T3" fmla="*/ 17 h 31"/>
                <a:gd name="T4" fmla="*/ 9 w 30"/>
                <a:gd name="T5" fmla="*/ 22 h 31"/>
                <a:gd name="T6" fmla="*/ 15 w 30"/>
                <a:gd name="T7" fmla="*/ 24 h 31"/>
                <a:gd name="T8" fmla="*/ 22 w 30"/>
                <a:gd name="T9" fmla="*/ 21 h 31"/>
                <a:gd name="T10" fmla="*/ 28 w 30"/>
                <a:gd name="T11" fmla="*/ 24 h 31"/>
                <a:gd name="T12" fmla="*/ 23 w 30"/>
                <a:gd name="T13" fmla="*/ 29 h 31"/>
                <a:gd name="T14" fmla="*/ 15 w 30"/>
                <a:gd name="T15" fmla="*/ 31 h 31"/>
                <a:gd name="T16" fmla="*/ 4 w 30"/>
                <a:gd name="T17" fmla="*/ 26 h 31"/>
                <a:gd name="T18" fmla="*/ 0 w 30"/>
                <a:gd name="T19" fmla="*/ 15 h 31"/>
                <a:gd name="T20" fmla="*/ 4 w 30"/>
                <a:gd name="T21" fmla="*/ 4 h 31"/>
                <a:gd name="T22" fmla="*/ 15 w 30"/>
                <a:gd name="T23" fmla="*/ 0 h 31"/>
                <a:gd name="T24" fmla="*/ 26 w 30"/>
                <a:gd name="T25" fmla="*/ 4 h 31"/>
                <a:gd name="T26" fmla="*/ 30 w 30"/>
                <a:gd name="T27" fmla="*/ 16 h 31"/>
                <a:gd name="T28" fmla="*/ 30 w 30"/>
                <a:gd name="T29" fmla="*/ 17 h 31"/>
                <a:gd name="T30" fmla="*/ 23 w 30"/>
                <a:gd name="T31" fmla="*/ 12 h 31"/>
                <a:gd name="T32" fmla="*/ 20 w 30"/>
                <a:gd name="T33" fmla="*/ 8 h 31"/>
                <a:gd name="T34" fmla="*/ 15 w 30"/>
                <a:gd name="T35" fmla="*/ 6 h 31"/>
                <a:gd name="T36" fmla="*/ 10 w 30"/>
                <a:gd name="T37" fmla="*/ 8 h 31"/>
                <a:gd name="T38" fmla="*/ 7 w 30"/>
                <a:gd name="T39" fmla="*/ 12 h 31"/>
                <a:gd name="T40" fmla="*/ 23 w 30"/>
                <a:gd name="T4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1">
                  <a:moveTo>
                    <a:pt x="30" y="17"/>
                  </a:moveTo>
                  <a:cubicBezTo>
                    <a:pt x="7" y="17"/>
                    <a:pt x="7" y="17"/>
                    <a:pt x="7" y="17"/>
                  </a:cubicBezTo>
                  <a:cubicBezTo>
                    <a:pt x="7" y="19"/>
                    <a:pt x="8" y="21"/>
                    <a:pt x="9" y="22"/>
                  </a:cubicBezTo>
                  <a:cubicBezTo>
                    <a:pt x="11" y="24"/>
                    <a:pt x="13" y="24"/>
                    <a:pt x="15" y="24"/>
                  </a:cubicBezTo>
                  <a:cubicBezTo>
                    <a:pt x="18" y="24"/>
                    <a:pt x="20" y="23"/>
                    <a:pt x="22" y="21"/>
                  </a:cubicBezTo>
                  <a:cubicBezTo>
                    <a:pt x="28" y="24"/>
                    <a:pt x="28" y="24"/>
                    <a:pt x="28" y="24"/>
                  </a:cubicBezTo>
                  <a:cubicBezTo>
                    <a:pt x="27" y="26"/>
                    <a:pt x="25" y="28"/>
                    <a:pt x="23" y="29"/>
                  </a:cubicBezTo>
                  <a:cubicBezTo>
                    <a:pt x="21" y="30"/>
                    <a:pt x="18" y="31"/>
                    <a:pt x="15" y="31"/>
                  </a:cubicBezTo>
                  <a:cubicBezTo>
                    <a:pt x="11" y="31"/>
                    <a:pt x="7" y="29"/>
                    <a:pt x="4" y="26"/>
                  </a:cubicBezTo>
                  <a:cubicBezTo>
                    <a:pt x="1" y="23"/>
                    <a:pt x="0" y="20"/>
                    <a:pt x="0" y="15"/>
                  </a:cubicBezTo>
                  <a:cubicBezTo>
                    <a:pt x="0" y="11"/>
                    <a:pt x="1" y="7"/>
                    <a:pt x="4" y="4"/>
                  </a:cubicBezTo>
                  <a:cubicBezTo>
                    <a:pt x="7" y="1"/>
                    <a:pt x="10" y="0"/>
                    <a:pt x="15" y="0"/>
                  </a:cubicBezTo>
                  <a:cubicBezTo>
                    <a:pt x="19" y="0"/>
                    <a:pt x="23" y="1"/>
                    <a:pt x="26" y="4"/>
                  </a:cubicBezTo>
                  <a:cubicBezTo>
                    <a:pt x="29" y="7"/>
                    <a:pt x="30" y="11"/>
                    <a:pt x="30" y="16"/>
                  </a:cubicBezTo>
                  <a:lnTo>
                    <a:pt x="30" y="17"/>
                  </a:lnTo>
                  <a:close/>
                  <a:moveTo>
                    <a:pt x="23" y="12"/>
                  </a:moveTo>
                  <a:cubicBezTo>
                    <a:pt x="22" y="10"/>
                    <a:pt x="22" y="9"/>
                    <a:pt x="20" y="8"/>
                  </a:cubicBezTo>
                  <a:cubicBezTo>
                    <a:pt x="19" y="7"/>
                    <a:pt x="17" y="6"/>
                    <a:pt x="15" y="6"/>
                  </a:cubicBezTo>
                  <a:cubicBezTo>
                    <a:pt x="13" y="6"/>
                    <a:pt x="11" y="7"/>
                    <a:pt x="10" y="8"/>
                  </a:cubicBezTo>
                  <a:cubicBezTo>
                    <a:pt x="9" y="9"/>
                    <a:pt x="8" y="10"/>
                    <a:pt x="7" y="12"/>
                  </a:cubicBezTo>
                  <a:lnTo>
                    <a:pt x="23" y="12"/>
                  </a:ln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77"/>
            <p:cNvSpPr>
              <a:spLocks/>
            </p:cNvSpPr>
            <p:nvPr/>
          </p:nvSpPr>
          <p:spPr bwMode="auto">
            <a:xfrm>
              <a:off x="3852863" y="4557713"/>
              <a:ext cx="360362" cy="522288"/>
            </a:xfrm>
            <a:custGeom>
              <a:avLst/>
              <a:gdLst>
                <a:gd name="T0" fmla="*/ 46 w 66"/>
                <a:gd name="T1" fmla="*/ 62 h 96"/>
                <a:gd name="T2" fmla="*/ 61 w 66"/>
                <a:gd name="T3" fmla="*/ 44 h 96"/>
                <a:gd name="T4" fmla="*/ 64 w 66"/>
                <a:gd name="T5" fmla="*/ 29 h 96"/>
                <a:gd name="T6" fmla="*/ 56 w 66"/>
                <a:gd name="T7" fmla="*/ 9 h 96"/>
                <a:gd name="T8" fmla="*/ 35 w 66"/>
                <a:gd name="T9" fmla="*/ 0 h 96"/>
                <a:gd name="T10" fmla="*/ 13 w 66"/>
                <a:gd name="T11" fmla="*/ 9 h 96"/>
                <a:gd name="T12" fmla="*/ 4 w 66"/>
                <a:gd name="T13" fmla="*/ 32 h 96"/>
                <a:gd name="T14" fmla="*/ 4 w 66"/>
                <a:gd name="T15" fmla="*/ 33 h 96"/>
                <a:gd name="T16" fmla="*/ 14 w 66"/>
                <a:gd name="T17" fmla="*/ 33 h 96"/>
                <a:gd name="T18" fmla="*/ 15 w 66"/>
                <a:gd name="T19" fmla="*/ 32 h 96"/>
                <a:gd name="T20" fmla="*/ 21 w 66"/>
                <a:gd name="T21" fmla="*/ 17 h 96"/>
                <a:gd name="T22" fmla="*/ 35 w 66"/>
                <a:gd name="T23" fmla="*/ 11 h 96"/>
                <a:gd name="T24" fmla="*/ 48 w 66"/>
                <a:gd name="T25" fmla="*/ 16 h 96"/>
                <a:gd name="T26" fmla="*/ 53 w 66"/>
                <a:gd name="T27" fmla="*/ 29 h 96"/>
                <a:gd name="T28" fmla="*/ 50 w 66"/>
                <a:gd name="T29" fmla="*/ 40 h 96"/>
                <a:gd name="T30" fmla="*/ 37 w 66"/>
                <a:gd name="T31" fmla="*/ 56 h 96"/>
                <a:gd name="T32" fmla="*/ 0 w 66"/>
                <a:gd name="T33" fmla="*/ 96 h 96"/>
                <a:gd name="T34" fmla="*/ 66 w 66"/>
                <a:gd name="T35" fmla="*/ 96 h 96"/>
                <a:gd name="T36" fmla="*/ 66 w 66"/>
                <a:gd name="T37" fmla="*/ 85 h 96"/>
                <a:gd name="T38" fmla="*/ 25 w 66"/>
                <a:gd name="T39" fmla="*/ 85 h 96"/>
                <a:gd name="T40" fmla="*/ 46 w 66"/>
                <a:gd name="T41"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96">
                  <a:moveTo>
                    <a:pt x="46" y="62"/>
                  </a:moveTo>
                  <a:cubicBezTo>
                    <a:pt x="53" y="55"/>
                    <a:pt x="58" y="48"/>
                    <a:pt x="61" y="44"/>
                  </a:cubicBezTo>
                  <a:cubicBezTo>
                    <a:pt x="63" y="39"/>
                    <a:pt x="64" y="34"/>
                    <a:pt x="64" y="29"/>
                  </a:cubicBezTo>
                  <a:cubicBezTo>
                    <a:pt x="64" y="21"/>
                    <a:pt x="62" y="14"/>
                    <a:pt x="56" y="9"/>
                  </a:cubicBezTo>
                  <a:cubicBezTo>
                    <a:pt x="51" y="3"/>
                    <a:pt x="44" y="0"/>
                    <a:pt x="35" y="0"/>
                  </a:cubicBezTo>
                  <a:cubicBezTo>
                    <a:pt x="26" y="0"/>
                    <a:pt x="19" y="3"/>
                    <a:pt x="13" y="9"/>
                  </a:cubicBezTo>
                  <a:cubicBezTo>
                    <a:pt x="7" y="15"/>
                    <a:pt x="4" y="23"/>
                    <a:pt x="4" y="32"/>
                  </a:cubicBezTo>
                  <a:cubicBezTo>
                    <a:pt x="4" y="33"/>
                    <a:pt x="4" y="33"/>
                    <a:pt x="4" y="33"/>
                  </a:cubicBezTo>
                  <a:cubicBezTo>
                    <a:pt x="14" y="33"/>
                    <a:pt x="14" y="33"/>
                    <a:pt x="14" y="33"/>
                  </a:cubicBezTo>
                  <a:cubicBezTo>
                    <a:pt x="15" y="32"/>
                    <a:pt x="15" y="32"/>
                    <a:pt x="15" y="32"/>
                  </a:cubicBezTo>
                  <a:cubicBezTo>
                    <a:pt x="15" y="26"/>
                    <a:pt x="17" y="20"/>
                    <a:pt x="21" y="17"/>
                  </a:cubicBezTo>
                  <a:cubicBezTo>
                    <a:pt x="24" y="13"/>
                    <a:pt x="29" y="11"/>
                    <a:pt x="35" y="11"/>
                  </a:cubicBezTo>
                  <a:cubicBezTo>
                    <a:pt x="40" y="11"/>
                    <a:pt x="44" y="13"/>
                    <a:pt x="48" y="16"/>
                  </a:cubicBezTo>
                  <a:cubicBezTo>
                    <a:pt x="52" y="20"/>
                    <a:pt x="53" y="24"/>
                    <a:pt x="53" y="29"/>
                  </a:cubicBezTo>
                  <a:cubicBezTo>
                    <a:pt x="53" y="33"/>
                    <a:pt x="52" y="36"/>
                    <a:pt x="50" y="40"/>
                  </a:cubicBezTo>
                  <a:cubicBezTo>
                    <a:pt x="48" y="43"/>
                    <a:pt x="44" y="49"/>
                    <a:pt x="37" y="56"/>
                  </a:cubicBezTo>
                  <a:cubicBezTo>
                    <a:pt x="0" y="96"/>
                    <a:pt x="0" y="96"/>
                    <a:pt x="0" y="96"/>
                  </a:cubicBezTo>
                  <a:cubicBezTo>
                    <a:pt x="66" y="96"/>
                    <a:pt x="66" y="96"/>
                    <a:pt x="66" y="96"/>
                  </a:cubicBezTo>
                  <a:cubicBezTo>
                    <a:pt x="66" y="85"/>
                    <a:pt x="66" y="85"/>
                    <a:pt x="66" y="85"/>
                  </a:cubicBezTo>
                  <a:cubicBezTo>
                    <a:pt x="25" y="85"/>
                    <a:pt x="25" y="85"/>
                    <a:pt x="25" y="85"/>
                  </a:cubicBezTo>
                  <a:lnTo>
                    <a:pt x="46" y="62"/>
                  </a:ln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78"/>
            <p:cNvSpPr>
              <a:spLocks/>
            </p:cNvSpPr>
            <p:nvPr/>
          </p:nvSpPr>
          <p:spPr bwMode="auto">
            <a:xfrm>
              <a:off x="4611688" y="4557713"/>
              <a:ext cx="354012" cy="522288"/>
            </a:xfrm>
            <a:custGeom>
              <a:avLst/>
              <a:gdLst>
                <a:gd name="T0" fmla="*/ 65 w 65"/>
                <a:gd name="T1" fmla="*/ 85 h 96"/>
                <a:gd name="T2" fmla="*/ 65 w 65"/>
                <a:gd name="T3" fmla="*/ 96 h 96"/>
                <a:gd name="T4" fmla="*/ 0 w 65"/>
                <a:gd name="T5" fmla="*/ 96 h 96"/>
                <a:gd name="T6" fmla="*/ 36 w 65"/>
                <a:gd name="T7" fmla="*/ 56 h 96"/>
                <a:gd name="T8" fmla="*/ 50 w 65"/>
                <a:gd name="T9" fmla="*/ 40 h 96"/>
                <a:gd name="T10" fmla="*/ 53 w 65"/>
                <a:gd name="T11" fmla="*/ 29 h 96"/>
                <a:gd name="T12" fmla="*/ 47 w 65"/>
                <a:gd name="T13" fmla="*/ 16 h 96"/>
                <a:gd name="T14" fmla="*/ 34 w 65"/>
                <a:gd name="T15" fmla="*/ 11 h 96"/>
                <a:gd name="T16" fmla="*/ 20 w 65"/>
                <a:gd name="T17" fmla="*/ 17 h 96"/>
                <a:gd name="T18" fmla="*/ 14 w 65"/>
                <a:gd name="T19" fmla="*/ 32 h 96"/>
                <a:gd name="T20" fmla="*/ 14 w 65"/>
                <a:gd name="T21" fmla="*/ 33 h 96"/>
                <a:gd name="T22" fmla="*/ 3 w 65"/>
                <a:gd name="T23" fmla="*/ 33 h 96"/>
                <a:gd name="T24" fmla="*/ 3 w 65"/>
                <a:gd name="T25" fmla="*/ 32 h 96"/>
                <a:gd name="T26" fmla="*/ 4 w 65"/>
                <a:gd name="T27" fmla="*/ 24 h 96"/>
                <a:gd name="T28" fmla="*/ 12 w 65"/>
                <a:gd name="T29" fmla="*/ 9 h 96"/>
                <a:gd name="T30" fmla="*/ 35 w 65"/>
                <a:gd name="T31" fmla="*/ 0 h 96"/>
                <a:gd name="T32" fmla="*/ 56 w 65"/>
                <a:gd name="T33" fmla="*/ 9 h 96"/>
                <a:gd name="T34" fmla="*/ 63 w 65"/>
                <a:gd name="T35" fmla="*/ 22 h 96"/>
                <a:gd name="T36" fmla="*/ 64 w 65"/>
                <a:gd name="T37" fmla="*/ 29 h 96"/>
                <a:gd name="T38" fmla="*/ 60 w 65"/>
                <a:gd name="T39" fmla="*/ 44 h 96"/>
                <a:gd name="T40" fmla="*/ 55 w 65"/>
                <a:gd name="T41" fmla="*/ 51 h 96"/>
                <a:gd name="T42" fmla="*/ 45 w 65"/>
                <a:gd name="T43" fmla="*/ 62 h 96"/>
                <a:gd name="T44" fmla="*/ 24 w 65"/>
                <a:gd name="T45" fmla="*/ 85 h 96"/>
                <a:gd name="T46" fmla="*/ 65 w 65"/>
                <a:gd name="T47"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96">
                  <a:moveTo>
                    <a:pt x="65" y="85"/>
                  </a:moveTo>
                  <a:cubicBezTo>
                    <a:pt x="65" y="96"/>
                    <a:pt x="65" y="96"/>
                    <a:pt x="65" y="96"/>
                  </a:cubicBezTo>
                  <a:cubicBezTo>
                    <a:pt x="0" y="96"/>
                    <a:pt x="0" y="96"/>
                    <a:pt x="0" y="96"/>
                  </a:cubicBezTo>
                  <a:cubicBezTo>
                    <a:pt x="36" y="56"/>
                    <a:pt x="36" y="56"/>
                    <a:pt x="36" y="56"/>
                  </a:cubicBezTo>
                  <a:cubicBezTo>
                    <a:pt x="43" y="49"/>
                    <a:pt x="48" y="43"/>
                    <a:pt x="50" y="40"/>
                  </a:cubicBezTo>
                  <a:cubicBezTo>
                    <a:pt x="52" y="36"/>
                    <a:pt x="53" y="33"/>
                    <a:pt x="53" y="29"/>
                  </a:cubicBezTo>
                  <a:cubicBezTo>
                    <a:pt x="53" y="24"/>
                    <a:pt x="51" y="20"/>
                    <a:pt x="47" y="16"/>
                  </a:cubicBezTo>
                  <a:cubicBezTo>
                    <a:pt x="44" y="13"/>
                    <a:pt x="39" y="11"/>
                    <a:pt x="34" y="11"/>
                  </a:cubicBezTo>
                  <a:cubicBezTo>
                    <a:pt x="29" y="11"/>
                    <a:pt x="24" y="13"/>
                    <a:pt x="20" y="17"/>
                  </a:cubicBezTo>
                  <a:cubicBezTo>
                    <a:pt x="17" y="20"/>
                    <a:pt x="15" y="25"/>
                    <a:pt x="14" y="32"/>
                  </a:cubicBezTo>
                  <a:cubicBezTo>
                    <a:pt x="14" y="33"/>
                    <a:pt x="14" y="33"/>
                    <a:pt x="14" y="33"/>
                  </a:cubicBezTo>
                  <a:cubicBezTo>
                    <a:pt x="3" y="33"/>
                    <a:pt x="3" y="33"/>
                    <a:pt x="3" y="33"/>
                  </a:cubicBezTo>
                  <a:cubicBezTo>
                    <a:pt x="3" y="32"/>
                    <a:pt x="3" y="32"/>
                    <a:pt x="3" y="32"/>
                  </a:cubicBezTo>
                  <a:cubicBezTo>
                    <a:pt x="3" y="29"/>
                    <a:pt x="4" y="26"/>
                    <a:pt x="4" y="24"/>
                  </a:cubicBezTo>
                  <a:cubicBezTo>
                    <a:pt x="6" y="18"/>
                    <a:pt x="8" y="13"/>
                    <a:pt x="12" y="9"/>
                  </a:cubicBezTo>
                  <a:cubicBezTo>
                    <a:pt x="18" y="3"/>
                    <a:pt x="26" y="0"/>
                    <a:pt x="35" y="0"/>
                  </a:cubicBezTo>
                  <a:cubicBezTo>
                    <a:pt x="43" y="0"/>
                    <a:pt x="50" y="3"/>
                    <a:pt x="56" y="9"/>
                  </a:cubicBezTo>
                  <a:cubicBezTo>
                    <a:pt x="59" y="13"/>
                    <a:pt x="62" y="17"/>
                    <a:pt x="63" y="22"/>
                  </a:cubicBezTo>
                  <a:cubicBezTo>
                    <a:pt x="64" y="24"/>
                    <a:pt x="64" y="26"/>
                    <a:pt x="64" y="29"/>
                  </a:cubicBezTo>
                  <a:cubicBezTo>
                    <a:pt x="64" y="34"/>
                    <a:pt x="63" y="39"/>
                    <a:pt x="60" y="44"/>
                  </a:cubicBezTo>
                  <a:cubicBezTo>
                    <a:pt x="59" y="46"/>
                    <a:pt x="57" y="48"/>
                    <a:pt x="55" y="51"/>
                  </a:cubicBezTo>
                  <a:cubicBezTo>
                    <a:pt x="53" y="54"/>
                    <a:pt x="49" y="58"/>
                    <a:pt x="45" y="62"/>
                  </a:cubicBezTo>
                  <a:cubicBezTo>
                    <a:pt x="24" y="85"/>
                    <a:pt x="24" y="85"/>
                    <a:pt x="24" y="85"/>
                  </a:cubicBezTo>
                  <a:lnTo>
                    <a:pt x="65" y="85"/>
                  </a:ln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79"/>
            <p:cNvSpPr>
              <a:spLocks noEditPoints="1"/>
            </p:cNvSpPr>
            <p:nvPr/>
          </p:nvSpPr>
          <p:spPr bwMode="auto">
            <a:xfrm>
              <a:off x="4148138" y="4557713"/>
              <a:ext cx="522287" cy="522288"/>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86 h 96"/>
                <a:gd name="T12" fmla="*/ 10 w 96"/>
                <a:gd name="T13" fmla="*/ 48 h 96"/>
                <a:gd name="T14" fmla="*/ 48 w 96"/>
                <a:gd name="T15" fmla="*/ 10 h 96"/>
                <a:gd name="T16" fmla="*/ 86 w 96"/>
                <a:gd name="T17" fmla="*/ 48 h 96"/>
                <a:gd name="T18" fmla="*/ 48 w 96"/>
                <a:gd name="T19" fmla="*/ 8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2" y="0"/>
                    <a:pt x="0" y="22"/>
                    <a:pt x="0" y="48"/>
                  </a:cubicBezTo>
                  <a:cubicBezTo>
                    <a:pt x="0" y="75"/>
                    <a:pt x="22" y="96"/>
                    <a:pt x="48" y="96"/>
                  </a:cubicBezTo>
                  <a:cubicBezTo>
                    <a:pt x="75" y="96"/>
                    <a:pt x="96" y="75"/>
                    <a:pt x="96" y="48"/>
                  </a:cubicBezTo>
                  <a:cubicBezTo>
                    <a:pt x="96" y="22"/>
                    <a:pt x="75" y="0"/>
                    <a:pt x="48" y="0"/>
                  </a:cubicBezTo>
                  <a:close/>
                  <a:moveTo>
                    <a:pt x="48" y="86"/>
                  </a:moveTo>
                  <a:cubicBezTo>
                    <a:pt x="27" y="86"/>
                    <a:pt x="10" y="69"/>
                    <a:pt x="10" y="48"/>
                  </a:cubicBezTo>
                  <a:cubicBezTo>
                    <a:pt x="10" y="27"/>
                    <a:pt x="27" y="10"/>
                    <a:pt x="48" y="10"/>
                  </a:cubicBezTo>
                  <a:cubicBezTo>
                    <a:pt x="69" y="10"/>
                    <a:pt x="86" y="27"/>
                    <a:pt x="86" y="48"/>
                  </a:cubicBezTo>
                  <a:cubicBezTo>
                    <a:pt x="86" y="69"/>
                    <a:pt x="69" y="86"/>
                    <a:pt x="48" y="86"/>
                  </a:cubicBez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80"/>
            <p:cNvSpPr>
              <a:spLocks/>
            </p:cNvSpPr>
            <p:nvPr/>
          </p:nvSpPr>
          <p:spPr bwMode="auto">
            <a:xfrm>
              <a:off x="4911725" y="4676775"/>
              <a:ext cx="47625" cy="157163"/>
            </a:xfrm>
            <a:custGeom>
              <a:avLst/>
              <a:gdLst>
                <a:gd name="T0" fmla="*/ 0 w 9"/>
                <a:gd name="T1" fmla="*/ 26 h 29"/>
                <a:gd name="T2" fmla="*/ 0 w 9"/>
                <a:gd name="T3" fmla="*/ 29 h 29"/>
                <a:gd name="T4" fmla="*/ 5 w 9"/>
                <a:gd name="T5" fmla="*/ 22 h 29"/>
                <a:gd name="T6" fmla="*/ 9 w 9"/>
                <a:gd name="T7" fmla="*/ 7 h 29"/>
                <a:gd name="T8" fmla="*/ 8 w 9"/>
                <a:gd name="T9" fmla="*/ 0 h 29"/>
                <a:gd name="T10" fmla="*/ 0 w 9"/>
                <a:gd name="T11" fmla="*/ 26 h 29"/>
              </a:gdLst>
              <a:ahLst/>
              <a:cxnLst>
                <a:cxn ang="0">
                  <a:pos x="T0" y="T1"/>
                </a:cxn>
                <a:cxn ang="0">
                  <a:pos x="T2" y="T3"/>
                </a:cxn>
                <a:cxn ang="0">
                  <a:pos x="T4" y="T5"/>
                </a:cxn>
                <a:cxn ang="0">
                  <a:pos x="T6" y="T7"/>
                </a:cxn>
                <a:cxn ang="0">
                  <a:pos x="T8" y="T9"/>
                </a:cxn>
                <a:cxn ang="0">
                  <a:pos x="T10" y="T11"/>
                </a:cxn>
              </a:cxnLst>
              <a:rect l="0" t="0" r="r" b="b"/>
              <a:pathLst>
                <a:path w="9" h="29">
                  <a:moveTo>
                    <a:pt x="0" y="26"/>
                  </a:moveTo>
                  <a:cubicBezTo>
                    <a:pt x="0" y="27"/>
                    <a:pt x="0" y="28"/>
                    <a:pt x="0" y="29"/>
                  </a:cubicBezTo>
                  <a:cubicBezTo>
                    <a:pt x="2" y="26"/>
                    <a:pt x="4" y="24"/>
                    <a:pt x="5" y="22"/>
                  </a:cubicBezTo>
                  <a:cubicBezTo>
                    <a:pt x="8" y="17"/>
                    <a:pt x="9" y="12"/>
                    <a:pt x="9" y="7"/>
                  </a:cubicBezTo>
                  <a:cubicBezTo>
                    <a:pt x="9" y="4"/>
                    <a:pt x="9" y="2"/>
                    <a:pt x="8" y="0"/>
                  </a:cubicBezTo>
                  <a:cubicBezTo>
                    <a:pt x="3" y="7"/>
                    <a:pt x="0" y="16"/>
                    <a:pt x="0" y="26"/>
                  </a:cubicBez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81"/>
            <p:cNvSpPr>
              <a:spLocks/>
            </p:cNvSpPr>
            <p:nvPr/>
          </p:nvSpPr>
          <p:spPr bwMode="auto">
            <a:xfrm>
              <a:off x="4911725" y="4557713"/>
              <a:ext cx="347662" cy="504825"/>
            </a:xfrm>
            <a:custGeom>
              <a:avLst/>
              <a:gdLst>
                <a:gd name="T0" fmla="*/ 64 w 64"/>
                <a:gd name="T1" fmla="*/ 3 h 93"/>
                <a:gd name="T2" fmla="*/ 61 w 64"/>
                <a:gd name="T3" fmla="*/ 12 h 93"/>
                <a:gd name="T4" fmla="*/ 48 w 64"/>
                <a:gd name="T5" fmla="*/ 10 h 93"/>
                <a:gd name="T6" fmla="*/ 10 w 64"/>
                <a:gd name="T7" fmla="*/ 48 h 93"/>
                <a:gd name="T8" fmla="*/ 36 w 64"/>
                <a:gd name="T9" fmla="*/ 84 h 93"/>
                <a:gd name="T10" fmla="*/ 32 w 64"/>
                <a:gd name="T11" fmla="*/ 93 h 93"/>
                <a:gd name="T12" fmla="*/ 0 w 64"/>
                <a:gd name="T13" fmla="*/ 51 h 93"/>
                <a:gd name="T14" fmla="*/ 5 w 64"/>
                <a:gd name="T15" fmla="*/ 44 h 93"/>
                <a:gd name="T16" fmla="*/ 9 w 64"/>
                <a:gd name="T17" fmla="*/ 29 h 93"/>
                <a:gd name="T18" fmla="*/ 8 w 64"/>
                <a:gd name="T19" fmla="*/ 22 h 93"/>
                <a:gd name="T20" fmla="*/ 48 w 64"/>
                <a:gd name="T21" fmla="*/ 0 h 93"/>
                <a:gd name="T22" fmla="*/ 64 w 64"/>
                <a:gd name="T23" fmla="*/ 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93">
                  <a:moveTo>
                    <a:pt x="64" y="3"/>
                  </a:moveTo>
                  <a:cubicBezTo>
                    <a:pt x="61" y="12"/>
                    <a:pt x="61" y="12"/>
                    <a:pt x="61" y="12"/>
                  </a:cubicBezTo>
                  <a:cubicBezTo>
                    <a:pt x="57" y="11"/>
                    <a:pt x="52" y="10"/>
                    <a:pt x="48" y="10"/>
                  </a:cubicBezTo>
                  <a:cubicBezTo>
                    <a:pt x="27" y="10"/>
                    <a:pt x="10" y="27"/>
                    <a:pt x="10" y="48"/>
                  </a:cubicBezTo>
                  <a:cubicBezTo>
                    <a:pt x="10" y="65"/>
                    <a:pt x="21" y="79"/>
                    <a:pt x="36" y="84"/>
                  </a:cubicBezTo>
                  <a:cubicBezTo>
                    <a:pt x="32" y="93"/>
                    <a:pt x="32" y="93"/>
                    <a:pt x="32" y="93"/>
                  </a:cubicBezTo>
                  <a:cubicBezTo>
                    <a:pt x="14" y="87"/>
                    <a:pt x="1" y="71"/>
                    <a:pt x="0" y="51"/>
                  </a:cubicBezTo>
                  <a:cubicBezTo>
                    <a:pt x="2" y="48"/>
                    <a:pt x="4" y="46"/>
                    <a:pt x="5" y="44"/>
                  </a:cubicBezTo>
                  <a:cubicBezTo>
                    <a:pt x="8" y="39"/>
                    <a:pt x="9" y="34"/>
                    <a:pt x="9" y="29"/>
                  </a:cubicBezTo>
                  <a:cubicBezTo>
                    <a:pt x="9" y="26"/>
                    <a:pt x="9" y="24"/>
                    <a:pt x="8" y="22"/>
                  </a:cubicBezTo>
                  <a:cubicBezTo>
                    <a:pt x="17" y="9"/>
                    <a:pt x="31" y="0"/>
                    <a:pt x="48" y="0"/>
                  </a:cubicBezTo>
                  <a:cubicBezTo>
                    <a:pt x="54" y="0"/>
                    <a:pt x="59" y="1"/>
                    <a:pt x="64" y="3"/>
                  </a:cubicBez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82"/>
            <p:cNvSpPr>
              <a:spLocks/>
            </p:cNvSpPr>
            <p:nvPr/>
          </p:nvSpPr>
          <p:spPr bwMode="auto">
            <a:xfrm>
              <a:off x="5281613" y="4595813"/>
              <a:ext cx="141287" cy="168275"/>
            </a:xfrm>
            <a:custGeom>
              <a:avLst/>
              <a:gdLst>
                <a:gd name="T0" fmla="*/ 26 w 26"/>
                <a:gd name="T1" fmla="*/ 27 h 31"/>
                <a:gd name="T2" fmla="*/ 16 w 26"/>
                <a:gd name="T3" fmla="*/ 31 h 31"/>
                <a:gd name="T4" fmla="*/ 0 w 26"/>
                <a:gd name="T5" fmla="*/ 9 h 31"/>
                <a:gd name="T6" fmla="*/ 4 w 26"/>
                <a:gd name="T7" fmla="*/ 0 h 31"/>
                <a:gd name="T8" fmla="*/ 26 w 26"/>
                <a:gd name="T9" fmla="*/ 27 h 31"/>
              </a:gdLst>
              <a:ahLst/>
              <a:cxnLst>
                <a:cxn ang="0">
                  <a:pos x="T0" y="T1"/>
                </a:cxn>
                <a:cxn ang="0">
                  <a:pos x="T2" y="T3"/>
                </a:cxn>
                <a:cxn ang="0">
                  <a:pos x="T4" y="T5"/>
                </a:cxn>
                <a:cxn ang="0">
                  <a:pos x="T6" y="T7"/>
                </a:cxn>
                <a:cxn ang="0">
                  <a:pos x="T8" y="T9"/>
                </a:cxn>
              </a:cxnLst>
              <a:rect l="0" t="0" r="r" b="b"/>
              <a:pathLst>
                <a:path w="26" h="31">
                  <a:moveTo>
                    <a:pt x="26" y="27"/>
                  </a:moveTo>
                  <a:cubicBezTo>
                    <a:pt x="16" y="31"/>
                    <a:pt x="16" y="31"/>
                    <a:pt x="16" y="31"/>
                  </a:cubicBezTo>
                  <a:cubicBezTo>
                    <a:pt x="14" y="22"/>
                    <a:pt x="8" y="14"/>
                    <a:pt x="0" y="9"/>
                  </a:cubicBezTo>
                  <a:cubicBezTo>
                    <a:pt x="4" y="0"/>
                    <a:pt x="4" y="0"/>
                    <a:pt x="4" y="0"/>
                  </a:cubicBezTo>
                  <a:cubicBezTo>
                    <a:pt x="14" y="6"/>
                    <a:pt x="22" y="15"/>
                    <a:pt x="26" y="27"/>
                  </a:cubicBezTo>
                  <a:close/>
                </a:path>
              </a:pathLst>
            </a:custGeom>
            <a:solidFill>
              <a:srgbClr val="E22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83"/>
            <p:cNvSpPr>
              <a:spLocks/>
            </p:cNvSpPr>
            <p:nvPr/>
          </p:nvSpPr>
          <p:spPr bwMode="auto">
            <a:xfrm>
              <a:off x="5330825" y="4802188"/>
              <a:ext cx="103187" cy="190500"/>
            </a:xfrm>
            <a:custGeom>
              <a:avLst/>
              <a:gdLst>
                <a:gd name="T0" fmla="*/ 19 w 19"/>
                <a:gd name="T1" fmla="*/ 3 h 35"/>
                <a:gd name="T2" fmla="*/ 7 w 19"/>
                <a:gd name="T3" fmla="*/ 35 h 35"/>
                <a:gd name="T4" fmla="*/ 0 w 19"/>
                <a:gd name="T5" fmla="*/ 28 h 35"/>
                <a:gd name="T6" fmla="*/ 9 w 19"/>
                <a:gd name="T7" fmla="*/ 3 h 35"/>
                <a:gd name="T8" fmla="*/ 9 w 19"/>
                <a:gd name="T9" fmla="*/ 1 h 35"/>
                <a:gd name="T10" fmla="*/ 19 w 19"/>
                <a:gd name="T11" fmla="*/ 0 h 35"/>
                <a:gd name="T12" fmla="*/ 19 w 19"/>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19" h="35">
                  <a:moveTo>
                    <a:pt x="19" y="3"/>
                  </a:moveTo>
                  <a:cubicBezTo>
                    <a:pt x="19" y="15"/>
                    <a:pt x="14" y="27"/>
                    <a:pt x="7" y="35"/>
                  </a:cubicBezTo>
                  <a:cubicBezTo>
                    <a:pt x="0" y="28"/>
                    <a:pt x="0" y="28"/>
                    <a:pt x="0" y="28"/>
                  </a:cubicBezTo>
                  <a:cubicBezTo>
                    <a:pt x="5" y="21"/>
                    <a:pt x="9" y="13"/>
                    <a:pt x="9" y="3"/>
                  </a:cubicBezTo>
                  <a:cubicBezTo>
                    <a:pt x="9" y="3"/>
                    <a:pt x="9" y="2"/>
                    <a:pt x="9" y="1"/>
                  </a:cubicBezTo>
                  <a:cubicBezTo>
                    <a:pt x="19" y="0"/>
                    <a:pt x="19" y="0"/>
                    <a:pt x="19" y="0"/>
                  </a:cubicBezTo>
                  <a:cubicBezTo>
                    <a:pt x="19" y="1"/>
                    <a:pt x="19" y="2"/>
                    <a:pt x="19" y="3"/>
                  </a:cubicBezTo>
                  <a:close/>
                </a:path>
              </a:pathLst>
            </a:custGeom>
            <a:solidFill>
              <a:srgbClr val="C95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84"/>
            <p:cNvSpPr>
              <a:spLocks/>
            </p:cNvSpPr>
            <p:nvPr/>
          </p:nvSpPr>
          <p:spPr bwMode="auto">
            <a:xfrm>
              <a:off x="5133975" y="4986338"/>
              <a:ext cx="185737" cy="93663"/>
            </a:xfrm>
            <a:custGeom>
              <a:avLst/>
              <a:gdLst>
                <a:gd name="T0" fmla="*/ 34 w 34"/>
                <a:gd name="T1" fmla="*/ 9 h 17"/>
                <a:gd name="T2" fmla="*/ 7 w 34"/>
                <a:gd name="T3" fmla="*/ 17 h 17"/>
                <a:gd name="T4" fmla="*/ 0 w 34"/>
                <a:gd name="T5" fmla="*/ 16 h 17"/>
                <a:gd name="T6" fmla="*/ 3 w 34"/>
                <a:gd name="T7" fmla="*/ 7 h 17"/>
                <a:gd name="T8" fmla="*/ 7 w 34"/>
                <a:gd name="T9" fmla="*/ 7 h 17"/>
                <a:gd name="T10" fmla="*/ 29 w 34"/>
                <a:gd name="T11" fmla="*/ 0 h 17"/>
                <a:gd name="T12" fmla="*/ 34 w 34"/>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34" h="17">
                  <a:moveTo>
                    <a:pt x="34" y="9"/>
                  </a:moveTo>
                  <a:cubicBezTo>
                    <a:pt x="26" y="14"/>
                    <a:pt x="17" y="17"/>
                    <a:pt x="7" y="17"/>
                  </a:cubicBezTo>
                  <a:cubicBezTo>
                    <a:pt x="4" y="17"/>
                    <a:pt x="2" y="17"/>
                    <a:pt x="0" y="16"/>
                  </a:cubicBezTo>
                  <a:cubicBezTo>
                    <a:pt x="3" y="7"/>
                    <a:pt x="3" y="7"/>
                    <a:pt x="3" y="7"/>
                  </a:cubicBezTo>
                  <a:cubicBezTo>
                    <a:pt x="4" y="7"/>
                    <a:pt x="6" y="7"/>
                    <a:pt x="7" y="7"/>
                  </a:cubicBezTo>
                  <a:cubicBezTo>
                    <a:pt x="15" y="7"/>
                    <a:pt x="23" y="4"/>
                    <a:pt x="29" y="0"/>
                  </a:cubicBezTo>
                  <a:lnTo>
                    <a:pt x="34" y="9"/>
                  </a:lnTo>
                  <a:close/>
                </a:path>
              </a:pathLst>
            </a:custGeom>
            <a:solidFill>
              <a:srgbClr val="7545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7" name="Title 1"/>
          <p:cNvSpPr txBox="1">
            <a:spLocks/>
          </p:cNvSpPr>
          <p:nvPr/>
        </p:nvSpPr>
        <p:spPr>
          <a:xfrm>
            <a:off x="2572997" y="1057894"/>
            <a:ext cx="1536131" cy="5288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smtClean="0"/>
              <a:t>Rapport</a:t>
            </a:r>
            <a:endParaRPr lang="en-CA" sz="3000" b="1" dirty="0"/>
          </a:p>
        </p:txBody>
      </p:sp>
      <p:pic>
        <p:nvPicPr>
          <p:cNvPr id="208" name="Picture 2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5903" y="821910"/>
            <a:ext cx="3180510" cy="869402"/>
          </a:xfrm>
          <a:prstGeom prst="rect">
            <a:avLst/>
          </a:prstGeom>
        </p:spPr>
      </p:pic>
      <p:sp>
        <p:nvSpPr>
          <p:cNvPr id="205" name="Rectangle 204"/>
          <p:cNvSpPr/>
          <p:nvPr/>
        </p:nvSpPr>
        <p:spPr>
          <a:xfrm>
            <a:off x="160763" y="6311900"/>
            <a:ext cx="4049057" cy="369332"/>
          </a:xfrm>
          <a:prstGeom prst="rect">
            <a:avLst/>
          </a:prstGeom>
        </p:spPr>
        <p:txBody>
          <a:bodyPr wrap="none">
            <a:spAutoFit/>
          </a:bodyPr>
          <a:lstStyle/>
          <a:p>
            <a:r>
              <a:rPr lang="en-CA" dirty="0" smtClean="0"/>
              <a:t>RASSEMBLER </a:t>
            </a:r>
            <a:r>
              <a:rPr lang="en-CA" dirty="0"/>
              <a:t>- </a:t>
            </a:r>
            <a:r>
              <a:rPr lang="en-CA" dirty="0" smtClean="0"/>
              <a:t>MOBILISER </a:t>
            </a:r>
            <a:r>
              <a:rPr lang="en-CA" dirty="0"/>
              <a:t>- </a:t>
            </a:r>
            <a:r>
              <a:rPr lang="en-CA" dirty="0" smtClean="0"/>
              <a:t>COLLABORER</a:t>
            </a:r>
            <a:endParaRPr lang="en-CA" dirty="0"/>
          </a:p>
        </p:txBody>
      </p:sp>
      <p:pic>
        <p:nvPicPr>
          <p:cNvPr id="209" name="Picture 208"/>
          <p:cNvPicPr>
            <a:picLocks noChangeAspect="1"/>
          </p:cNvPicPr>
          <p:nvPr/>
        </p:nvPicPr>
        <p:blipFill rotWithShape="1">
          <a:blip r:embed="rId4" cstate="print">
            <a:extLst>
              <a:ext uri="{28A0092B-C50C-407E-A947-70E740481C1C}">
                <a14:useLocalDpi xmlns:a14="http://schemas.microsoft.com/office/drawing/2010/main" val="0"/>
              </a:ext>
            </a:extLst>
          </a:blip>
          <a:srcRect r="69074"/>
          <a:stretch/>
        </p:blipFill>
        <p:spPr>
          <a:xfrm>
            <a:off x="11155842" y="6087808"/>
            <a:ext cx="858579" cy="633667"/>
          </a:xfrm>
          <a:prstGeom prst="rect">
            <a:avLst/>
          </a:prstGeom>
        </p:spPr>
      </p:pic>
    </p:spTree>
    <p:extLst>
      <p:ext uri="{BB962C8B-B14F-4D97-AF65-F5344CB8AC3E}">
        <p14:creationId xmlns:p14="http://schemas.microsoft.com/office/powerpoint/2010/main" val="3991763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27" y="5499652"/>
            <a:ext cx="11847826" cy="1139687"/>
          </a:xfrm>
          <a:prstGeom prst="rect">
            <a:avLst/>
          </a:prstGeom>
        </p:spPr>
      </p:pic>
      <p:sp>
        <p:nvSpPr>
          <p:cNvPr id="5" name="Rounded Rectangle 4"/>
          <p:cNvSpPr/>
          <p:nvPr/>
        </p:nvSpPr>
        <p:spPr>
          <a:xfrm>
            <a:off x="1882165" y="1329538"/>
            <a:ext cx="8362950" cy="20963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fr-CA" sz="2400" dirty="0" smtClean="0">
                <a:effectLst/>
                <a:ea typeface="Times New Roman" panose="02020603050405020304" pitchFamily="18" charset="0"/>
                <a:cs typeface="Times New Roman" panose="02020603050405020304" pitchFamily="18" charset="0"/>
              </a:rPr>
              <a:t> En maintenant le contact avec la CNG, les gestionnaires ont veillé à ce que leur voix soit entendue et à ce qu’ils soient au courant des événements et des possibilités qui contribueront au développement d’une fonction publique plus agile, mieux outillée et plus inclusive.</a:t>
            </a:r>
            <a:endParaRPr lang="fr-CA" sz="2400" dirty="0">
              <a:effectLst/>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69074"/>
          <a:stretch/>
        </p:blipFill>
        <p:spPr>
          <a:xfrm>
            <a:off x="11155842" y="6159367"/>
            <a:ext cx="858579" cy="633667"/>
          </a:xfrm>
          <a:prstGeom prst="rect">
            <a:avLst/>
          </a:prstGeom>
        </p:spPr>
      </p:pic>
    </p:spTree>
    <p:extLst>
      <p:ext uri="{BB962C8B-B14F-4D97-AF65-F5344CB8AC3E}">
        <p14:creationId xmlns:p14="http://schemas.microsoft.com/office/powerpoint/2010/main" val="3407123216"/>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829610"/>
            <a:ext cx="10134600" cy="4339650"/>
          </a:xfrm>
          <a:prstGeom prst="rect">
            <a:avLst/>
          </a:prstGeom>
          <a:noFill/>
        </p:spPr>
        <p:txBody>
          <a:bodyPr wrap="square" rtlCol="0">
            <a:spAutoFit/>
          </a:bodyPr>
          <a:lstStyle/>
          <a:p>
            <a:pPr algn="ctr"/>
            <a:r>
              <a:rPr lang="en-CA" sz="3600" b="1" i="1" dirty="0">
                <a:solidFill>
                  <a:prstClr val="black"/>
                </a:solidFill>
                <a:latin typeface="Candara" panose="020E0502030303020204" pitchFamily="34" charset="0"/>
              </a:rPr>
              <a:t>RASSEMBLER, MOBILISER et COLLABORER</a:t>
            </a:r>
          </a:p>
          <a:p>
            <a:pPr algn="ctr"/>
            <a:endParaRPr lang="en-CA" sz="2000" i="1" dirty="0">
              <a:solidFill>
                <a:prstClr val="black"/>
              </a:solidFill>
              <a:latin typeface="Candara" panose="020E0502030303020204" pitchFamily="34" charset="0"/>
            </a:endParaRPr>
          </a:p>
          <a:p>
            <a:pPr algn="ctr"/>
            <a:r>
              <a:rPr lang="fr-FR" sz="2000" i="1" dirty="0">
                <a:solidFill>
                  <a:prstClr val="black"/>
                </a:solidFill>
                <a:latin typeface="Candara" panose="020E0502030303020204" pitchFamily="34" charset="0"/>
              </a:rPr>
              <a:t>La Communauté nationale des gestionnaires (CNG) est un réseau horizontal clé, dont la mission est de faire entendre la voix des </a:t>
            </a:r>
            <a:r>
              <a:rPr lang="en-CA" sz="2000" b="1" i="1" dirty="0">
                <a:solidFill>
                  <a:srgbClr val="C00000"/>
                </a:solidFill>
                <a:latin typeface="Candara" panose="020E0502030303020204" pitchFamily="34" charset="0"/>
              </a:rPr>
              <a:t>40,000+</a:t>
            </a:r>
            <a:r>
              <a:rPr lang="en-CA" sz="2000" b="1" i="1" dirty="0">
                <a:solidFill>
                  <a:prstClr val="black"/>
                </a:solidFill>
                <a:latin typeface="Candara" panose="020E0502030303020204" pitchFamily="34" charset="0"/>
              </a:rPr>
              <a:t> </a:t>
            </a:r>
            <a:r>
              <a:rPr lang="fr-FR" sz="2000" i="1" dirty="0">
                <a:solidFill>
                  <a:prstClr val="black"/>
                </a:solidFill>
                <a:latin typeface="Candara" panose="020E0502030303020204" pitchFamily="34" charset="0"/>
              </a:rPr>
              <a:t>gestionnaires qui s’efforce de :</a:t>
            </a:r>
          </a:p>
          <a:p>
            <a:pPr marL="257175" indent="-257175" algn="ctr">
              <a:buFont typeface="Arial" panose="020B0604020202020204" pitchFamily="34" charset="0"/>
              <a:buChar char="•"/>
            </a:pPr>
            <a:endParaRPr lang="en-CA" sz="2000" i="1" dirty="0">
              <a:solidFill>
                <a:prstClr val="black"/>
              </a:solidFill>
              <a:latin typeface="Candara" panose="020E0502030303020204" pitchFamily="34" charset="0"/>
            </a:endParaRPr>
          </a:p>
          <a:p>
            <a:pPr marL="257175" indent="-257175">
              <a:buFont typeface="Wingdings" panose="05000000000000000000" pitchFamily="2" charset="2"/>
              <a:buChar char="Ø"/>
            </a:pPr>
            <a:r>
              <a:rPr lang="en-CA" sz="2000" b="1" i="1" dirty="0">
                <a:solidFill>
                  <a:srgbClr val="C00000"/>
                </a:solidFill>
                <a:latin typeface="Candara" panose="020E0502030303020204" pitchFamily="34" charset="0"/>
              </a:rPr>
              <a:t>RASSEMBLER</a:t>
            </a:r>
            <a:r>
              <a:rPr lang="en-CA" sz="2000" i="1" dirty="0">
                <a:solidFill>
                  <a:srgbClr val="C00000"/>
                </a:solidFill>
                <a:latin typeface="Candara" panose="020E0502030303020204" pitchFamily="34" charset="0"/>
              </a:rPr>
              <a:t> </a:t>
            </a:r>
            <a:r>
              <a:rPr lang="fr-FR" sz="2000" i="1" dirty="0">
                <a:solidFill>
                  <a:prstClr val="black"/>
                </a:solidFill>
                <a:latin typeface="Candara" panose="020E0502030303020204" pitchFamily="34" charset="0"/>
              </a:rPr>
              <a:t>les gestionnaires avec leurs pairs et les cadres supérieurs et avec les ressources et les outils leur permettant de mieux atteindre leurs objectifs ;</a:t>
            </a:r>
            <a:endParaRPr lang="en-CA" sz="2000" i="1" dirty="0">
              <a:solidFill>
                <a:prstClr val="black"/>
              </a:solidFill>
              <a:latin typeface="Candara" panose="020E0502030303020204" pitchFamily="34" charset="0"/>
            </a:endParaRPr>
          </a:p>
          <a:p>
            <a:pPr marL="214313" indent="-214313">
              <a:buFont typeface="Wingdings" panose="05000000000000000000" pitchFamily="2" charset="2"/>
              <a:buChar char="Ø"/>
            </a:pPr>
            <a:endParaRPr lang="en-CA" sz="2000" i="1" dirty="0">
              <a:solidFill>
                <a:prstClr val="black"/>
              </a:solidFill>
              <a:latin typeface="Candara" panose="020E0502030303020204" pitchFamily="34" charset="0"/>
            </a:endParaRPr>
          </a:p>
          <a:p>
            <a:pPr marL="257175" indent="-257175">
              <a:buFont typeface="Wingdings" panose="05000000000000000000" pitchFamily="2" charset="2"/>
              <a:buChar char="Ø"/>
            </a:pPr>
            <a:r>
              <a:rPr lang="en-CA" sz="2000" b="1" i="1" dirty="0">
                <a:solidFill>
                  <a:srgbClr val="C00000"/>
                </a:solidFill>
                <a:latin typeface="Candara" panose="020E0502030303020204" pitchFamily="34" charset="0"/>
              </a:rPr>
              <a:t>MOBILISER</a:t>
            </a:r>
            <a:r>
              <a:rPr lang="en-CA" sz="2000" b="1" i="1" dirty="0">
                <a:solidFill>
                  <a:prstClr val="black"/>
                </a:solidFill>
                <a:latin typeface="Candara" panose="020E0502030303020204" pitchFamily="34" charset="0"/>
              </a:rPr>
              <a:t> </a:t>
            </a:r>
            <a:r>
              <a:rPr lang="fr-FR" sz="2000" i="1" dirty="0">
                <a:solidFill>
                  <a:prstClr val="black"/>
                </a:solidFill>
                <a:latin typeface="Candara" panose="020E0502030303020204" pitchFamily="34" charset="0"/>
              </a:rPr>
              <a:t>notre réseau et nos partenaires </a:t>
            </a:r>
            <a:r>
              <a:rPr lang="en-CA" sz="2000" i="1" dirty="0">
                <a:solidFill>
                  <a:prstClr val="black"/>
                </a:solidFill>
                <a:latin typeface="Candara" panose="020E0502030303020204" pitchFamily="34" charset="0"/>
              </a:rPr>
              <a:t>; et</a:t>
            </a:r>
          </a:p>
          <a:p>
            <a:pPr marL="214313" indent="-214313">
              <a:buFont typeface="Wingdings" panose="05000000000000000000" pitchFamily="2" charset="2"/>
              <a:buChar char="Ø"/>
            </a:pPr>
            <a:endParaRPr lang="en-CA" sz="2000" i="1" dirty="0">
              <a:solidFill>
                <a:prstClr val="black"/>
              </a:solidFill>
              <a:latin typeface="Candara" panose="020E0502030303020204" pitchFamily="34" charset="0"/>
            </a:endParaRPr>
          </a:p>
          <a:p>
            <a:pPr marL="257175" indent="-257175">
              <a:buFont typeface="Wingdings" panose="05000000000000000000" pitchFamily="2" charset="2"/>
              <a:buChar char="Ø"/>
            </a:pPr>
            <a:r>
              <a:rPr lang="en-CA" sz="2000" b="1" i="1" dirty="0">
                <a:solidFill>
                  <a:srgbClr val="C00000"/>
                </a:solidFill>
                <a:latin typeface="Candara" panose="020E0502030303020204" pitchFamily="34" charset="0"/>
              </a:rPr>
              <a:t>COLLABORER</a:t>
            </a:r>
            <a:r>
              <a:rPr lang="en-CA" sz="2000" i="1" dirty="0">
                <a:solidFill>
                  <a:prstClr val="black"/>
                </a:solidFill>
                <a:latin typeface="Candara" panose="020E0502030303020204" pitchFamily="34" charset="0"/>
              </a:rPr>
              <a:t> </a:t>
            </a:r>
            <a:r>
              <a:rPr lang="fr-FR" sz="2000" i="1" dirty="0">
                <a:solidFill>
                  <a:prstClr val="black"/>
                </a:solidFill>
                <a:latin typeface="Candara" panose="020E0502030303020204" pitchFamily="34" charset="0"/>
              </a:rPr>
              <a:t>avec les organismes centraux et d’autres partenaires afin d’appuyer les priorités à l’échelle de la fonction publique.</a:t>
            </a:r>
            <a:endParaRPr lang="en-CA" sz="2000" i="1" dirty="0">
              <a:solidFill>
                <a:prstClr val="black"/>
              </a:solidFill>
              <a:latin typeface="Candara" panose="020E0502030303020204" pitchFamily="34" charset="0"/>
            </a:endParaRPr>
          </a:p>
          <a:p>
            <a:pPr algn="ctr"/>
            <a:endParaRPr lang="en-CA" sz="2000" i="1" dirty="0">
              <a:solidFill>
                <a:prstClr val="black"/>
              </a:solidFill>
              <a:latin typeface="Candara" panose="020E0502030303020204" pitchFamily="34" charset="0"/>
            </a:endParaRPr>
          </a:p>
        </p:txBody>
      </p:sp>
      <p:sp>
        <p:nvSpPr>
          <p:cNvPr id="6"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rgbClr val="C00000"/>
                </a:solidFill>
                <a:latin typeface="Gotham-Bold"/>
              </a:rPr>
              <a:t>MANDAT DE LA CNG</a:t>
            </a:r>
            <a:endParaRPr lang="en-CA" dirty="0"/>
          </a:p>
        </p:txBody>
      </p:sp>
      <p:sp>
        <p:nvSpPr>
          <p:cNvPr id="8" name="Rectangle 7"/>
          <p:cNvSpPr/>
          <p:nvPr/>
        </p:nvSpPr>
        <p:spPr>
          <a:xfrm>
            <a:off x="160763" y="6311900"/>
            <a:ext cx="4049057" cy="369332"/>
          </a:xfrm>
          <a:prstGeom prst="rect">
            <a:avLst/>
          </a:prstGeom>
        </p:spPr>
        <p:txBody>
          <a:bodyPr wrap="none">
            <a:spAutoFit/>
          </a:bodyPr>
          <a:lstStyle/>
          <a:p>
            <a:r>
              <a:rPr lang="en-CA" dirty="0" smtClean="0"/>
              <a:t>RASSEMBLER </a:t>
            </a:r>
            <a:r>
              <a:rPr lang="en-CA" dirty="0"/>
              <a:t>- </a:t>
            </a:r>
            <a:r>
              <a:rPr lang="en-CA" dirty="0" smtClean="0"/>
              <a:t>MOBILISER </a:t>
            </a:r>
            <a:r>
              <a:rPr lang="en-CA" dirty="0"/>
              <a:t>- </a:t>
            </a:r>
            <a:r>
              <a:rPr lang="en-CA" dirty="0" smtClean="0"/>
              <a:t>COLLABORER</a:t>
            </a:r>
            <a:endParaRPr lang="en-CA"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69074"/>
          <a:stretch/>
        </p:blipFill>
        <p:spPr>
          <a:xfrm>
            <a:off x="11155842" y="6087808"/>
            <a:ext cx="858579" cy="633667"/>
          </a:xfrm>
          <a:prstGeom prst="rect">
            <a:avLst/>
          </a:prstGeom>
        </p:spPr>
      </p:pic>
    </p:spTree>
    <p:extLst>
      <p:ext uri="{BB962C8B-B14F-4D97-AF65-F5344CB8AC3E}">
        <p14:creationId xmlns:p14="http://schemas.microsoft.com/office/powerpoint/2010/main" val="66111101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lide Number Placeholder 3"/>
          <p:cNvSpPr>
            <a:spLocks noGrp="1"/>
          </p:cNvSpPr>
          <p:nvPr>
            <p:ph type="sldNum" sz="quarter" idx="12"/>
          </p:nvPr>
        </p:nvSpPr>
        <p:spPr>
          <a:xfrm>
            <a:off x="8610600" y="6356350"/>
            <a:ext cx="2743200" cy="365125"/>
          </a:xfrm>
        </p:spPr>
        <p:txBody>
          <a:bodyPr/>
          <a:lstStyle/>
          <a:p>
            <a:fld id="{DA9509D6-08E5-4E4F-A818-6DDBBF3074DF}" type="slidenum">
              <a:rPr lang="en-CA" smtClean="0"/>
              <a:t>3</a:t>
            </a:fld>
            <a:endParaRPr lang="en-CA"/>
          </a:p>
        </p:txBody>
      </p:sp>
      <p:sp>
        <p:nvSpPr>
          <p:cNvPr id="17" name="Title 1"/>
          <p:cNvSpPr txBox="1">
            <a:spLocks/>
          </p:cNvSpPr>
          <p:nvPr/>
        </p:nvSpPr>
        <p:spPr>
          <a:xfrm>
            <a:off x="508103" y="2909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rgbClr val="C00000"/>
                </a:solidFill>
                <a:latin typeface="Gotham-Bold"/>
              </a:rPr>
              <a:t>OBJECTIFS STRATÉGIQUES</a:t>
            </a:r>
            <a:endParaRPr lang="en-CA" b="1" dirty="0">
              <a:solidFill>
                <a:srgbClr val="C00000"/>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6258" y="1248735"/>
            <a:ext cx="5678504" cy="5247831"/>
          </a:xfrm>
          <a:prstGeom prst="rect">
            <a:avLst/>
          </a:prstGeom>
        </p:spPr>
      </p:pic>
      <p:sp>
        <p:nvSpPr>
          <p:cNvPr id="18" name="Rectangle 17"/>
          <p:cNvSpPr/>
          <p:nvPr/>
        </p:nvSpPr>
        <p:spPr>
          <a:xfrm>
            <a:off x="160763" y="6311900"/>
            <a:ext cx="4049057" cy="369332"/>
          </a:xfrm>
          <a:prstGeom prst="rect">
            <a:avLst/>
          </a:prstGeom>
        </p:spPr>
        <p:txBody>
          <a:bodyPr wrap="none">
            <a:spAutoFit/>
          </a:bodyPr>
          <a:lstStyle/>
          <a:p>
            <a:r>
              <a:rPr lang="en-CA" dirty="0" smtClean="0"/>
              <a:t>RASSEMBLER </a:t>
            </a:r>
            <a:r>
              <a:rPr lang="en-CA" dirty="0"/>
              <a:t>- </a:t>
            </a:r>
            <a:r>
              <a:rPr lang="en-CA" dirty="0" smtClean="0"/>
              <a:t>MOBILISER </a:t>
            </a:r>
            <a:r>
              <a:rPr lang="en-CA" dirty="0"/>
              <a:t>- </a:t>
            </a:r>
            <a:r>
              <a:rPr lang="en-CA" dirty="0" smtClean="0"/>
              <a:t>COLLABORER</a:t>
            </a:r>
            <a:endParaRPr lang="en-CA" dirty="0"/>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r="69074"/>
          <a:stretch/>
        </p:blipFill>
        <p:spPr>
          <a:xfrm>
            <a:off x="11155842" y="6087808"/>
            <a:ext cx="858579" cy="633667"/>
          </a:xfrm>
          <a:prstGeom prst="rect">
            <a:avLst/>
          </a:prstGeom>
        </p:spPr>
      </p:pic>
    </p:spTree>
    <p:extLst>
      <p:ext uri="{BB962C8B-B14F-4D97-AF65-F5344CB8AC3E}">
        <p14:creationId xmlns:p14="http://schemas.microsoft.com/office/powerpoint/2010/main" val="197123277"/>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loud 18"/>
          <p:cNvSpPr/>
          <p:nvPr/>
        </p:nvSpPr>
        <p:spPr>
          <a:xfrm>
            <a:off x="6216084" y="3113215"/>
            <a:ext cx="4807620" cy="2502423"/>
          </a:xfrm>
          <a:prstGeom prst="cloud">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8" name="TextBox 7"/>
          <p:cNvSpPr txBox="1"/>
          <p:nvPr/>
        </p:nvSpPr>
        <p:spPr>
          <a:xfrm>
            <a:off x="6989197" y="3359795"/>
            <a:ext cx="3652235" cy="707886"/>
          </a:xfrm>
          <a:prstGeom prst="rect">
            <a:avLst/>
          </a:prstGeom>
          <a:noFill/>
        </p:spPr>
        <p:txBody>
          <a:bodyPr wrap="square" rtlCol="0">
            <a:spAutoFit/>
          </a:bodyPr>
          <a:lstStyle/>
          <a:p>
            <a:pPr algn="ctr"/>
            <a:r>
              <a:rPr lang="en-CA" sz="4000" b="1" dirty="0" err="1">
                <a:solidFill>
                  <a:srgbClr val="C00000"/>
                </a:solidFill>
                <a:latin typeface="Bradley Hand ITC" panose="03070402050302030203" pitchFamily="66" charset="0"/>
              </a:rPr>
              <a:t>Saviez-vous</a:t>
            </a:r>
            <a:r>
              <a:rPr lang="en-CA" sz="4000" b="1" dirty="0">
                <a:solidFill>
                  <a:srgbClr val="C00000"/>
                </a:solidFill>
                <a:latin typeface="Bradley Hand ITC" panose="03070402050302030203" pitchFamily="66" charset="0"/>
              </a:rPr>
              <a:t> ?</a:t>
            </a:r>
          </a:p>
        </p:txBody>
      </p:sp>
      <p:sp>
        <p:nvSpPr>
          <p:cNvPr id="24" name="TextBox 23"/>
          <p:cNvSpPr txBox="1"/>
          <p:nvPr/>
        </p:nvSpPr>
        <p:spPr>
          <a:xfrm>
            <a:off x="508103" y="1322072"/>
            <a:ext cx="11161521" cy="1323439"/>
          </a:xfrm>
          <a:prstGeom prst="rect">
            <a:avLst/>
          </a:prstGeom>
          <a:noFill/>
        </p:spPr>
        <p:txBody>
          <a:bodyPr wrap="square" rtlCol="0">
            <a:spAutoFit/>
          </a:bodyPr>
          <a:lstStyle/>
          <a:p>
            <a:r>
              <a:rPr lang="fr-CA" sz="2000" b="1" i="1" dirty="0">
                <a:solidFill>
                  <a:srgbClr val="CC9900"/>
                </a:solidFill>
              </a:rPr>
              <a:t>L’accroissement de la portée du réseau de la CNG à l’échelle des ministères, des organismes et des régions permet à un plus grand nombre de gestionnaires de mieux connecter, échanger et collaborer avec les fonctionnaires à tous les niveaux pour atteindre leurs objectifs et réaliser les priorités pangouvernementales.</a:t>
            </a:r>
            <a:endParaRPr lang="en-CA" sz="2000" dirty="0">
              <a:solidFill>
                <a:srgbClr val="CC9900"/>
              </a:solidFill>
            </a:endParaRPr>
          </a:p>
        </p:txBody>
      </p:sp>
      <p:sp>
        <p:nvSpPr>
          <p:cNvPr id="7" name="Rectangle 6"/>
          <p:cNvSpPr/>
          <p:nvPr/>
        </p:nvSpPr>
        <p:spPr>
          <a:xfrm>
            <a:off x="6405031" y="3868881"/>
            <a:ext cx="4440547" cy="1169551"/>
          </a:xfrm>
          <a:prstGeom prst="rect">
            <a:avLst/>
          </a:prstGeom>
        </p:spPr>
        <p:txBody>
          <a:bodyPr wrap="square">
            <a:spAutoFit/>
          </a:bodyPr>
          <a:lstStyle/>
          <a:p>
            <a:pPr algn="ctr"/>
            <a:r>
              <a:rPr lang="fr-CA" sz="1400" dirty="0"/>
              <a:t>Les membres des comités directeurs et des conseils consultatifs provinciaux ont passé</a:t>
            </a:r>
            <a:r>
              <a:rPr lang="fr-CA" sz="1400" b="1" dirty="0"/>
              <a:t> </a:t>
            </a:r>
            <a:r>
              <a:rPr lang="fr-CA" sz="1400" b="1" dirty="0">
                <a:solidFill>
                  <a:srgbClr val="C00000"/>
                </a:solidFill>
              </a:rPr>
              <a:t>3 500</a:t>
            </a:r>
            <a:r>
              <a:rPr lang="fr-CA" sz="1400" b="1" dirty="0"/>
              <a:t> </a:t>
            </a:r>
            <a:r>
              <a:rPr lang="fr-CA" sz="1400" dirty="0"/>
              <a:t>heures sur le coin de leur bureau, à discuter avec le réseau de la CNG de questions importantes pour la communauté des gestionnaires.</a:t>
            </a:r>
            <a:endParaRPr lang="en-CA" sz="1400" dirty="0"/>
          </a:p>
        </p:txBody>
      </p:sp>
      <p:sp>
        <p:nvSpPr>
          <p:cNvPr id="25" name="Title 1"/>
          <p:cNvSpPr txBox="1">
            <a:spLocks/>
          </p:cNvSpPr>
          <p:nvPr/>
        </p:nvSpPr>
        <p:spPr>
          <a:xfrm>
            <a:off x="508103" y="2909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rgbClr val="C00000"/>
                </a:solidFill>
                <a:latin typeface="Gotham-Bold"/>
              </a:rPr>
              <a:t>R</a:t>
            </a:r>
            <a:r>
              <a:rPr lang="en-CA" b="1" dirty="0" smtClean="0">
                <a:solidFill>
                  <a:srgbClr val="C00000"/>
                </a:solidFill>
                <a:latin typeface="Gotham-Bold"/>
              </a:rPr>
              <a:t>ÉSEAU DE LA CNG</a:t>
            </a:r>
            <a:endParaRPr lang="en-CA" b="1" dirty="0">
              <a:solidFill>
                <a:srgbClr val="C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301" y="2586239"/>
            <a:ext cx="4076700" cy="3752850"/>
          </a:xfrm>
          <a:prstGeom prst="rect">
            <a:avLst/>
          </a:prstGeom>
        </p:spPr>
      </p:pic>
      <p:sp>
        <p:nvSpPr>
          <p:cNvPr id="32" name="Rectangle 31"/>
          <p:cNvSpPr/>
          <p:nvPr/>
        </p:nvSpPr>
        <p:spPr>
          <a:xfrm>
            <a:off x="160763" y="6311900"/>
            <a:ext cx="4049057" cy="369332"/>
          </a:xfrm>
          <a:prstGeom prst="rect">
            <a:avLst/>
          </a:prstGeom>
        </p:spPr>
        <p:txBody>
          <a:bodyPr wrap="none">
            <a:spAutoFit/>
          </a:bodyPr>
          <a:lstStyle/>
          <a:p>
            <a:r>
              <a:rPr lang="en-CA" dirty="0" smtClean="0"/>
              <a:t>RASSEMBLER </a:t>
            </a:r>
            <a:r>
              <a:rPr lang="en-CA" dirty="0"/>
              <a:t>- </a:t>
            </a:r>
            <a:r>
              <a:rPr lang="en-CA" dirty="0" smtClean="0"/>
              <a:t>MOBILISER </a:t>
            </a:r>
            <a:r>
              <a:rPr lang="en-CA" dirty="0"/>
              <a:t>- </a:t>
            </a:r>
            <a:r>
              <a:rPr lang="en-CA" dirty="0" smtClean="0"/>
              <a:t>COLLABORER</a:t>
            </a:r>
            <a:endParaRPr lang="en-CA" dirty="0"/>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69074"/>
          <a:stretch/>
        </p:blipFill>
        <p:spPr>
          <a:xfrm>
            <a:off x="11155842" y="6087808"/>
            <a:ext cx="858579" cy="633667"/>
          </a:xfrm>
          <a:prstGeom prst="rect">
            <a:avLst/>
          </a:prstGeom>
        </p:spPr>
      </p:pic>
    </p:spTree>
    <p:extLst>
      <p:ext uri="{BB962C8B-B14F-4D97-AF65-F5344CB8AC3E}">
        <p14:creationId xmlns:p14="http://schemas.microsoft.com/office/powerpoint/2010/main" val="3793046890"/>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51732" y="4397251"/>
            <a:ext cx="3178025" cy="1477328"/>
          </a:xfrm>
          <a:prstGeom prst="rect">
            <a:avLst/>
          </a:prstGeom>
          <a:noFill/>
          <a:ln>
            <a:solidFill>
              <a:schemeClr val="accent1"/>
            </a:solidFill>
          </a:ln>
        </p:spPr>
        <p:txBody>
          <a:bodyPr wrap="square" rtlCol="0">
            <a:spAutoFit/>
          </a:bodyPr>
          <a:lstStyle/>
          <a:p>
            <a:pPr algn="ctr"/>
            <a:r>
              <a:rPr lang="fr-CA" b="1" dirty="0">
                <a:solidFill>
                  <a:srgbClr val="C00000"/>
                </a:solidFill>
              </a:rPr>
              <a:t>La CNG est un moyen fiable de mobiliser les gestionnaires; le réseau a été consulté 32 fois pour définir les priorités du gouvernement du </a:t>
            </a:r>
            <a:r>
              <a:rPr lang="fr-CA" b="1" dirty="0" smtClean="0">
                <a:solidFill>
                  <a:srgbClr val="C00000"/>
                </a:solidFill>
              </a:rPr>
              <a:t>Canada</a:t>
            </a:r>
            <a:r>
              <a:rPr lang="fr-CA" b="1" dirty="0">
                <a:solidFill>
                  <a:srgbClr val="C00000"/>
                </a:solidFill>
              </a:rPr>
              <a:t>.</a:t>
            </a:r>
            <a:endParaRPr lang="en-CA" b="1" dirty="0">
              <a:solidFill>
                <a:srgbClr val="C00000"/>
              </a:solidFill>
            </a:endParaRPr>
          </a:p>
        </p:txBody>
      </p:sp>
      <p:sp>
        <p:nvSpPr>
          <p:cNvPr id="11" name="TextBox 10"/>
          <p:cNvSpPr txBox="1"/>
          <p:nvPr/>
        </p:nvSpPr>
        <p:spPr>
          <a:xfrm>
            <a:off x="4523373" y="2772192"/>
            <a:ext cx="4637418" cy="646331"/>
          </a:xfrm>
          <a:prstGeom prst="rect">
            <a:avLst/>
          </a:prstGeom>
          <a:solidFill>
            <a:schemeClr val="accent2"/>
          </a:solidFill>
        </p:spPr>
        <p:txBody>
          <a:bodyPr wrap="square" rtlCol="0">
            <a:spAutoFit/>
          </a:bodyPr>
          <a:lstStyle/>
          <a:p>
            <a:pPr algn="ctr"/>
            <a:r>
              <a:rPr lang="fr-CA" b="1" dirty="0"/>
              <a:t>La CNG a représenté les gestionnaires auprès </a:t>
            </a:r>
            <a:endParaRPr lang="fr-CA" b="1" dirty="0" smtClean="0"/>
          </a:p>
          <a:p>
            <a:pPr algn="ctr"/>
            <a:r>
              <a:rPr lang="fr-CA" b="1" dirty="0" smtClean="0"/>
              <a:t>de plus </a:t>
            </a:r>
            <a:r>
              <a:rPr lang="fr-CA" b="1" dirty="0"/>
              <a:t>de 1 000 hauts </a:t>
            </a:r>
            <a:r>
              <a:rPr lang="fr-CA" b="1" dirty="0" smtClean="0"/>
              <a:t>dirigeants</a:t>
            </a:r>
            <a:r>
              <a:rPr lang="fr-CA" dirty="0">
                <a:solidFill>
                  <a:srgbClr val="C00000"/>
                </a:solidFill>
              </a:rPr>
              <a:t>.</a:t>
            </a:r>
            <a:endParaRPr lang="en-CA" dirty="0">
              <a:solidFill>
                <a:srgbClr val="C00000"/>
              </a:solidFill>
            </a:endParaRPr>
          </a:p>
        </p:txBody>
      </p:sp>
      <p:sp>
        <p:nvSpPr>
          <p:cNvPr id="17" name="TextBox 16"/>
          <p:cNvSpPr txBox="1"/>
          <p:nvPr/>
        </p:nvSpPr>
        <p:spPr>
          <a:xfrm>
            <a:off x="508103" y="1165076"/>
            <a:ext cx="10965629" cy="1015663"/>
          </a:xfrm>
          <a:prstGeom prst="rect">
            <a:avLst/>
          </a:prstGeom>
          <a:noFill/>
        </p:spPr>
        <p:txBody>
          <a:bodyPr wrap="square" rtlCol="0">
            <a:spAutoFit/>
          </a:bodyPr>
          <a:lstStyle/>
          <a:p>
            <a:r>
              <a:rPr lang="fr-CA" sz="2000" b="1" i="1" dirty="0">
                <a:solidFill>
                  <a:srgbClr val="CC9900"/>
                </a:solidFill>
              </a:rPr>
              <a:t>Présenter les observations, les besoins et les intérêts des gestionnaires aux hauts fonctionnaires et aux principaux intervenants afin de les sensibiliser aux obstacles à la réussite et de permettre aux gestionnaires de se faire entendre partout au Canada.</a:t>
            </a:r>
            <a:endParaRPr lang="en-CA" sz="2000" dirty="0">
              <a:solidFill>
                <a:srgbClr val="CC9900"/>
              </a:solidFill>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23806"/>
          <a:stretch/>
        </p:blipFill>
        <p:spPr>
          <a:xfrm>
            <a:off x="9335560" y="1975662"/>
            <a:ext cx="2489588" cy="2326917"/>
          </a:xfrm>
          <a:prstGeom prst="rect">
            <a:avLst/>
          </a:prstGeom>
        </p:spPr>
      </p:pic>
      <p:sp>
        <p:nvSpPr>
          <p:cNvPr id="3" name="Rectangle 2"/>
          <p:cNvSpPr/>
          <p:nvPr/>
        </p:nvSpPr>
        <p:spPr>
          <a:xfrm>
            <a:off x="310934" y="4658420"/>
            <a:ext cx="4811592" cy="2031325"/>
          </a:xfrm>
          <a:prstGeom prst="rect">
            <a:avLst/>
          </a:prstGeom>
        </p:spPr>
        <p:txBody>
          <a:bodyPr wrap="square">
            <a:spAutoFit/>
          </a:bodyPr>
          <a:lstStyle/>
          <a:p>
            <a:pPr algn="ctr"/>
            <a:r>
              <a:rPr lang="fr-CA" b="1" dirty="0">
                <a:solidFill>
                  <a:schemeClr val="accent2">
                    <a:lumMod val="75000"/>
                  </a:schemeClr>
                </a:solidFill>
              </a:rPr>
              <a:t>La CNG a réuni des gestionnaires de toutes les régions du Canada afin d’enregistrer une vidéo présentant un aperçu de leur réalité quotidienne. Elle a été présentée aux sous-ministres à la réunion du Comité consultatif sur la gestion de la fonction publique (CCGFP), le 21 juin 2019.</a:t>
            </a:r>
            <a:endParaRPr lang="en-CA" b="1" dirty="0">
              <a:solidFill>
                <a:schemeClr val="accent2">
                  <a:lumMod val="75000"/>
                </a:schemeClr>
              </a:solidFill>
            </a:endParaRPr>
          </a:p>
        </p:txBody>
      </p:sp>
      <p:pic>
        <p:nvPicPr>
          <p:cNvPr id="9" name="Picture 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8078" y="2428967"/>
            <a:ext cx="2537304" cy="1455480"/>
          </a:xfrm>
          <a:prstGeom prst="rect">
            <a:avLst/>
          </a:prstGeom>
        </p:spPr>
      </p:pic>
      <p:sp>
        <p:nvSpPr>
          <p:cNvPr id="10" name="Rectangle 9"/>
          <p:cNvSpPr/>
          <p:nvPr/>
        </p:nvSpPr>
        <p:spPr>
          <a:xfrm>
            <a:off x="421871" y="4009976"/>
            <a:ext cx="5148110" cy="523220"/>
          </a:xfrm>
          <a:prstGeom prst="rect">
            <a:avLst/>
          </a:prstGeom>
        </p:spPr>
        <p:txBody>
          <a:bodyPr wrap="square">
            <a:spAutoFit/>
          </a:bodyPr>
          <a:lstStyle/>
          <a:p>
            <a:r>
              <a:rPr lang="en-CA" sz="1400" b="1" i="1" dirty="0" err="1"/>
              <a:t>Vidéo</a:t>
            </a:r>
            <a:r>
              <a:rPr lang="en-CA" sz="1400" b="1" i="1" dirty="0"/>
              <a:t> de la CNG: </a:t>
            </a:r>
            <a:r>
              <a:rPr lang="fr-CA" sz="1400" b="1" i="1" dirty="0"/>
              <a:t>Les gestionnaires de la fonction publique fédérale du Canada : les mobilisateurs, influenceurs et innovateurs</a:t>
            </a:r>
            <a:endParaRPr lang="en-CA" sz="1400" b="1" i="1" dirty="0"/>
          </a:p>
        </p:txBody>
      </p:sp>
      <p:pic>
        <p:nvPicPr>
          <p:cNvPr id="25" name="Picture 24" descr="Dosya:Video-film.svg - Vikipedi"/>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934" y="2668593"/>
            <a:ext cx="1259602" cy="1064451"/>
          </a:xfrm>
          <a:prstGeom prst="rect">
            <a:avLst/>
          </a:prstGeom>
        </p:spPr>
      </p:pic>
      <p:sp>
        <p:nvSpPr>
          <p:cNvPr id="28" name="Title 1"/>
          <p:cNvSpPr txBox="1">
            <a:spLocks/>
          </p:cNvSpPr>
          <p:nvPr/>
        </p:nvSpPr>
        <p:spPr>
          <a:xfrm>
            <a:off x="508103" y="2909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rgbClr val="C00000"/>
                </a:solidFill>
                <a:latin typeface="Gotham-Bold"/>
              </a:rPr>
              <a:t>LA VOIX</a:t>
            </a:r>
            <a:endParaRPr lang="en-CA" b="1" dirty="0">
              <a:solidFill>
                <a:srgbClr val="C00000"/>
              </a:solidFill>
            </a:endParaRPr>
          </a:p>
        </p:txBody>
      </p:sp>
      <p:sp>
        <p:nvSpPr>
          <p:cNvPr id="26" name="Cloud 25"/>
          <p:cNvSpPr/>
          <p:nvPr/>
        </p:nvSpPr>
        <p:spPr>
          <a:xfrm>
            <a:off x="9236467" y="4074782"/>
            <a:ext cx="2799965" cy="2237118"/>
          </a:xfrm>
          <a:prstGeom prst="cloud">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3" name="TextBox 22"/>
          <p:cNvSpPr txBox="1"/>
          <p:nvPr/>
        </p:nvSpPr>
        <p:spPr>
          <a:xfrm>
            <a:off x="9488270" y="4302579"/>
            <a:ext cx="2511647" cy="461665"/>
          </a:xfrm>
          <a:prstGeom prst="rect">
            <a:avLst/>
          </a:prstGeom>
          <a:noFill/>
        </p:spPr>
        <p:txBody>
          <a:bodyPr wrap="square" rtlCol="0">
            <a:spAutoFit/>
          </a:bodyPr>
          <a:lstStyle/>
          <a:p>
            <a:pPr algn="ctr"/>
            <a:r>
              <a:rPr lang="en-CA" sz="2400" b="1" dirty="0" err="1">
                <a:solidFill>
                  <a:srgbClr val="C00000"/>
                </a:solidFill>
                <a:latin typeface="Bradley Hand ITC" panose="03070402050302030203" pitchFamily="66" charset="0"/>
              </a:rPr>
              <a:t>Saviez-vous</a:t>
            </a:r>
            <a:r>
              <a:rPr lang="en-CA" sz="2400" b="1" dirty="0">
                <a:solidFill>
                  <a:srgbClr val="C00000"/>
                </a:solidFill>
                <a:latin typeface="Bradley Hand ITC" panose="03070402050302030203" pitchFamily="66" charset="0"/>
              </a:rPr>
              <a:t>?</a:t>
            </a:r>
          </a:p>
        </p:txBody>
      </p:sp>
      <p:sp>
        <p:nvSpPr>
          <p:cNvPr id="4" name="Rectangle 3"/>
          <p:cNvSpPr/>
          <p:nvPr/>
        </p:nvSpPr>
        <p:spPr>
          <a:xfrm>
            <a:off x="9488271" y="4671911"/>
            <a:ext cx="2336878" cy="1384995"/>
          </a:xfrm>
          <a:prstGeom prst="rect">
            <a:avLst/>
          </a:prstGeom>
        </p:spPr>
        <p:txBody>
          <a:bodyPr wrap="square">
            <a:spAutoFit/>
          </a:bodyPr>
          <a:lstStyle/>
          <a:p>
            <a:pPr algn="ctr"/>
            <a:r>
              <a:rPr lang="fr-CA" sz="1400" dirty="0"/>
              <a:t>La CNG a travaillé avec la CFP pour permettre à Patrick </a:t>
            </a:r>
            <a:r>
              <a:rPr lang="fr-CA" sz="1400" dirty="0" err="1"/>
              <a:t>Borbey</a:t>
            </a:r>
            <a:r>
              <a:rPr lang="fr-CA" sz="1400" dirty="0"/>
              <a:t>, président de la CFP, d’écouter directement </a:t>
            </a:r>
            <a:r>
              <a:rPr lang="fr-CA" sz="1400" b="1" dirty="0">
                <a:solidFill>
                  <a:srgbClr val="C00000"/>
                </a:solidFill>
              </a:rPr>
              <a:t>114 </a:t>
            </a:r>
            <a:r>
              <a:rPr lang="fr-CA" sz="1400" dirty="0"/>
              <a:t>gestionnaires, partout </a:t>
            </a:r>
            <a:endParaRPr lang="fr-CA" sz="1400" dirty="0" smtClean="0"/>
          </a:p>
          <a:p>
            <a:pPr algn="ctr"/>
            <a:r>
              <a:rPr lang="fr-CA" sz="1400" dirty="0" smtClean="0"/>
              <a:t>au </a:t>
            </a:r>
            <a:r>
              <a:rPr lang="fr-CA" sz="1400" dirty="0"/>
              <a:t>pays.</a:t>
            </a:r>
            <a:endParaRPr lang="en-CA" sz="1400" dirty="0"/>
          </a:p>
        </p:txBody>
      </p:sp>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r="69074"/>
          <a:stretch/>
        </p:blipFill>
        <p:spPr>
          <a:xfrm>
            <a:off x="11155842" y="6087808"/>
            <a:ext cx="858579" cy="633667"/>
          </a:xfrm>
          <a:prstGeom prst="rect">
            <a:avLst/>
          </a:prstGeom>
        </p:spPr>
      </p:pic>
    </p:spTree>
    <p:extLst>
      <p:ext uri="{BB962C8B-B14F-4D97-AF65-F5344CB8AC3E}">
        <p14:creationId xmlns:p14="http://schemas.microsoft.com/office/powerpoint/2010/main" val="1567296554"/>
      </p:ext>
    </p:extLst>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r="69074"/>
          <a:stretch/>
        </p:blipFill>
        <p:spPr>
          <a:xfrm>
            <a:off x="11155842" y="6087808"/>
            <a:ext cx="858579" cy="633667"/>
          </a:xfrm>
          <a:prstGeom prst="rect">
            <a:avLst/>
          </a:prstGeom>
        </p:spPr>
      </p:pic>
      <p:sp>
        <p:nvSpPr>
          <p:cNvPr id="22" name="Cloud 21"/>
          <p:cNvSpPr/>
          <p:nvPr/>
        </p:nvSpPr>
        <p:spPr>
          <a:xfrm>
            <a:off x="8098981" y="4813273"/>
            <a:ext cx="3486150" cy="1867959"/>
          </a:xfrm>
          <a:prstGeom prst="cloud">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8" name="Rectangle 27"/>
          <p:cNvSpPr/>
          <p:nvPr/>
        </p:nvSpPr>
        <p:spPr>
          <a:xfrm>
            <a:off x="4209820" y="2426935"/>
            <a:ext cx="3608256" cy="3539430"/>
          </a:xfrm>
          <a:prstGeom prst="rect">
            <a:avLst/>
          </a:prstGeom>
          <a:noFill/>
        </p:spPr>
        <p:txBody>
          <a:bodyPr wrap="square">
            <a:spAutoFit/>
          </a:bodyPr>
          <a:lstStyle/>
          <a:p>
            <a:r>
              <a:rPr lang="en-CA" sz="1400" b="1" dirty="0" err="1" smtClean="0">
                <a:solidFill>
                  <a:srgbClr val="C00000"/>
                </a:solidFill>
              </a:rPr>
              <a:t>Merci</a:t>
            </a:r>
            <a:r>
              <a:rPr lang="en-CA" sz="1400" b="1" dirty="0" smtClean="0">
                <a:solidFill>
                  <a:srgbClr val="C00000"/>
                </a:solidFill>
              </a:rPr>
              <a:t> à </a:t>
            </a:r>
            <a:r>
              <a:rPr lang="en-CA" sz="1400" b="1" dirty="0" err="1">
                <a:solidFill>
                  <a:srgbClr val="C00000"/>
                </a:solidFill>
              </a:rPr>
              <a:t>nos</a:t>
            </a:r>
            <a:r>
              <a:rPr lang="en-CA" sz="1400" b="1" dirty="0">
                <a:solidFill>
                  <a:srgbClr val="C00000"/>
                </a:solidFill>
              </a:rPr>
              <a:t> </a:t>
            </a:r>
            <a:r>
              <a:rPr lang="en-CA" sz="1400" b="1" dirty="0" err="1">
                <a:solidFill>
                  <a:srgbClr val="C00000"/>
                </a:solidFill>
              </a:rPr>
              <a:t>principaux</a:t>
            </a:r>
            <a:r>
              <a:rPr lang="en-CA" sz="1400" b="1" dirty="0">
                <a:solidFill>
                  <a:srgbClr val="C00000"/>
                </a:solidFill>
              </a:rPr>
              <a:t> </a:t>
            </a:r>
            <a:r>
              <a:rPr lang="en-CA" sz="1400" b="1" dirty="0" err="1" smtClean="0">
                <a:solidFill>
                  <a:srgbClr val="C00000"/>
                </a:solidFill>
              </a:rPr>
              <a:t>partenaires</a:t>
            </a:r>
            <a:r>
              <a:rPr lang="en-CA" sz="1400" b="1" dirty="0" smtClean="0">
                <a:solidFill>
                  <a:srgbClr val="C00000"/>
                </a:solidFill>
              </a:rPr>
              <a:t> </a:t>
            </a:r>
            <a:r>
              <a:rPr lang="en-CA" sz="1400" b="1" dirty="0">
                <a:solidFill>
                  <a:srgbClr val="C00000"/>
                </a:solidFill>
              </a:rPr>
              <a:t>et </a:t>
            </a:r>
            <a:r>
              <a:rPr lang="en-CA" sz="1400" b="1" dirty="0" err="1">
                <a:solidFill>
                  <a:srgbClr val="C00000"/>
                </a:solidFill>
              </a:rPr>
              <a:t>ambassadeurs</a:t>
            </a:r>
            <a:r>
              <a:rPr lang="en-CA" sz="1400" b="1" dirty="0">
                <a:solidFill>
                  <a:srgbClr val="C00000"/>
                </a:solidFill>
              </a:rPr>
              <a:t> qui nous </a:t>
            </a:r>
            <a:r>
              <a:rPr lang="en-CA" sz="1400" b="1" dirty="0" err="1">
                <a:solidFill>
                  <a:srgbClr val="C00000"/>
                </a:solidFill>
              </a:rPr>
              <a:t>permettent</a:t>
            </a:r>
            <a:r>
              <a:rPr lang="en-CA" sz="1400" b="1" dirty="0">
                <a:solidFill>
                  <a:srgbClr val="C00000"/>
                </a:solidFill>
              </a:rPr>
              <a:t> de </a:t>
            </a:r>
            <a:r>
              <a:rPr lang="en-CA" sz="1400" b="1" dirty="0" err="1">
                <a:solidFill>
                  <a:srgbClr val="C00000"/>
                </a:solidFill>
              </a:rPr>
              <a:t>progresser</a:t>
            </a:r>
            <a:r>
              <a:rPr lang="en-CA" sz="1400" b="1" dirty="0">
                <a:solidFill>
                  <a:srgbClr val="C00000"/>
                </a:solidFill>
              </a:rPr>
              <a:t> et de </a:t>
            </a:r>
            <a:r>
              <a:rPr lang="en-CA" sz="1400" b="1" dirty="0" err="1">
                <a:solidFill>
                  <a:srgbClr val="C00000"/>
                </a:solidFill>
              </a:rPr>
              <a:t>soutenir</a:t>
            </a:r>
            <a:r>
              <a:rPr lang="en-CA" sz="1400" b="1" dirty="0">
                <a:solidFill>
                  <a:srgbClr val="C00000"/>
                </a:solidFill>
              </a:rPr>
              <a:t> </a:t>
            </a:r>
            <a:r>
              <a:rPr lang="en-CA" sz="1400" b="1" dirty="0" err="1">
                <a:solidFill>
                  <a:srgbClr val="C00000"/>
                </a:solidFill>
              </a:rPr>
              <a:t>davantage</a:t>
            </a:r>
            <a:r>
              <a:rPr lang="en-CA" sz="1400" b="1" dirty="0">
                <a:solidFill>
                  <a:srgbClr val="C00000"/>
                </a:solidFill>
              </a:rPr>
              <a:t> les </a:t>
            </a:r>
            <a:r>
              <a:rPr lang="en-CA" sz="1400" b="1" dirty="0" err="1">
                <a:solidFill>
                  <a:srgbClr val="C00000"/>
                </a:solidFill>
              </a:rPr>
              <a:t>gestionnaires</a:t>
            </a:r>
            <a:r>
              <a:rPr lang="en-CA" sz="1400" b="1" dirty="0">
                <a:solidFill>
                  <a:srgbClr val="C00000"/>
                </a:solidFill>
              </a:rPr>
              <a:t>!</a:t>
            </a:r>
          </a:p>
          <a:p>
            <a:pPr marL="214313" indent="-214313">
              <a:buFont typeface="Arial" panose="020B0604020202020204" pitchFamily="34" charset="0"/>
              <a:buChar char="•"/>
            </a:pPr>
            <a:r>
              <a:rPr lang="fr-CA" sz="1400" dirty="0"/>
              <a:t>Secrétariat du renouvellement de la fonction publique, BCP</a:t>
            </a:r>
          </a:p>
          <a:p>
            <a:pPr marL="214313" indent="-214313">
              <a:buFont typeface="Arial" panose="020B0604020202020204" pitchFamily="34" charset="0"/>
              <a:buChar char="•"/>
            </a:pPr>
            <a:r>
              <a:rPr lang="fr-CA" sz="1400" dirty="0"/>
              <a:t>Bureau du dirigeant principal des ressources humaines</a:t>
            </a:r>
          </a:p>
          <a:p>
            <a:pPr marL="214313" indent="-214313">
              <a:buFont typeface="Arial" panose="020B0604020202020204" pitchFamily="34" charset="0"/>
              <a:buChar char="•"/>
            </a:pPr>
            <a:r>
              <a:rPr lang="fr-CA" sz="1400" dirty="0"/>
              <a:t>Commission de la fonction publique du Canada</a:t>
            </a:r>
          </a:p>
          <a:p>
            <a:pPr marL="214313" indent="-214313">
              <a:buFont typeface="Arial" panose="020B0604020202020204" pitchFamily="34" charset="0"/>
              <a:buChar char="•"/>
            </a:pPr>
            <a:r>
              <a:rPr lang="fr-CA" sz="1400" dirty="0"/>
              <a:t>Conseils fédéraux régionaux</a:t>
            </a:r>
          </a:p>
          <a:p>
            <a:pPr marL="214313" indent="-214313">
              <a:buFont typeface="Arial" panose="020B0604020202020204" pitchFamily="34" charset="0"/>
              <a:buChar char="•"/>
            </a:pPr>
            <a:r>
              <a:rPr lang="fr-CA" sz="1400" dirty="0"/>
              <a:t>École de la fonction publique du Canada</a:t>
            </a:r>
          </a:p>
          <a:p>
            <a:pPr marL="214313" indent="-214313">
              <a:buFont typeface="Arial" panose="020B0604020202020204" pitchFamily="34" charset="0"/>
              <a:buChar char="•"/>
            </a:pPr>
            <a:r>
              <a:rPr lang="fr-FR" sz="1400" dirty="0"/>
              <a:t>Réseau des jeunes fonctionnaires fédéraux </a:t>
            </a:r>
            <a:endParaRPr lang="fr-CA" sz="1400" dirty="0"/>
          </a:p>
          <a:p>
            <a:pPr marL="214313" indent="-214313">
              <a:buFont typeface="Arial" panose="020B0604020202020204" pitchFamily="34" charset="0"/>
              <a:buChar char="•"/>
            </a:pPr>
            <a:r>
              <a:rPr lang="fr-CA" sz="1400" dirty="0"/>
              <a:t>Bureau d'accessibilité de la fonction publique</a:t>
            </a:r>
          </a:p>
          <a:p>
            <a:pPr marL="214313" indent="-214313">
              <a:buFont typeface="Arial" panose="020B0604020202020204" pitchFamily="34" charset="0"/>
              <a:buChar char="•"/>
            </a:pPr>
            <a:r>
              <a:rPr lang="fr-CA" sz="1400" dirty="0"/>
              <a:t>Réseaux des hauts dirigeants</a:t>
            </a:r>
          </a:p>
        </p:txBody>
      </p:sp>
      <p:sp>
        <p:nvSpPr>
          <p:cNvPr id="29" name="TextBox 28"/>
          <p:cNvSpPr txBox="1"/>
          <p:nvPr/>
        </p:nvSpPr>
        <p:spPr>
          <a:xfrm>
            <a:off x="508959" y="1229337"/>
            <a:ext cx="10956822" cy="1015663"/>
          </a:xfrm>
          <a:prstGeom prst="rect">
            <a:avLst/>
          </a:prstGeom>
          <a:noFill/>
        </p:spPr>
        <p:txBody>
          <a:bodyPr wrap="square" rtlCol="0">
            <a:spAutoFit/>
          </a:bodyPr>
          <a:lstStyle/>
          <a:p>
            <a:r>
              <a:rPr lang="en-CA" sz="2000" b="1" i="1" dirty="0">
                <a:solidFill>
                  <a:srgbClr val="CC9900"/>
                </a:solidFill>
              </a:rPr>
              <a:t>La collaboration avec les </a:t>
            </a:r>
            <a:r>
              <a:rPr lang="en-CA" sz="2000" b="1" i="1" dirty="0" err="1">
                <a:solidFill>
                  <a:srgbClr val="CC9900"/>
                </a:solidFill>
              </a:rPr>
              <a:t>principaux</a:t>
            </a:r>
            <a:r>
              <a:rPr lang="en-CA" sz="2000" b="1" i="1" dirty="0">
                <a:solidFill>
                  <a:srgbClr val="CC9900"/>
                </a:solidFill>
              </a:rPr>
              <a:t> </a:t>
            </a:r>
            <a:r>
              <a:rPr lang="en-CA" sz="2000" b="1" i="1" dirty="0" err="1">
                <a:solidFill>
                  <a:srgbClr val="CC9900"/>
                </a:solidFill>
              </a:rPr>
              <a:t>intervenants</a:t>
            </a:r>
            <a:r>
              <a:rPr lang="en-CA" sz="2000" b="1" i="1" dirty="0">
                <a:solidFill>
                  <a:srgbClr val="CC9900"/>
                </a:solidFill>
              </a:rPr>
              <a:t> </a:t>
            </a:r>
            <a:r>
              <a:rPr lang="en-CA" sz="2000" b="1" i="1" dirty="0" err="1">
                <a:solidFill>
                  <a:srgbClr val="CC9900"/>
                </a:solidFill>
              </a:rPr>
              <a:t>permet</a:t>
            </a:r>
            <a:r>
              <a:rPr lang="en-CA" sz="2000" b="1" i="1" dirty="0">
                <a:solidFill>
                  <a:srgbClr val="CC9900"/>
                </a:solidFill>
              </a:rPr>
              <a:t> à la CNG de </a:t>
            </a:r>
            <a:r>
              <a:rPr lang="en-CA" sz="2000" b="1" i="1" dirty="0" err="1">
                <a:solidFill>
                  <a:srgbClr val="CC9900"/>
                </a:solidFill>
              </a:rPr>
              <a:t>fournir</a:t>
            </a:r>
            <a:r>
              <a:rPr lang="en-CA" sz="2000" b="1" i="1" dirty="0">
                <a:solidFill>
                  <a:srgbClr val="CC9900"/>
                </a:solidFill>
              </a:rPr>
              <a:t> des occasions aux  </a:t>
            </a:r>
            <a:r>
              <a:rPr lang="en-CA" sz="2000" b="1" i="1" dirty="0" err="1">
                <a:solidFill>
                  <a:srgbClr val="CC9900"/>
                </a:solidFill>
              </a:rPr>
              <a:t>gestionnaires</a:t>
            </a:r>
            <a:r>
              <a:rPr lang="en-CA" sz="2000" b="1" i="1" dirty="0">
                <a:solidFill>
                  <a:srgbClr val="CC9900"/>
                </a:solidFill>
              </a:rPr>
              <a:t> de </a:t>
            </a:r>
            <a:r>
              <a:rPr lang="en-CA" sz="2000" b="1" i="1" dirty="0" err="1">
                <a:solidFill>
                  <a:srgbClr val="CC9900"/>
                </a:solidFill>
              </a:rPr>
              <a:t>tous</a:t>
            </a:r>
            <a:r>
              <a:rPr lang="en-CA" sz="2000" b="1" i="1" dirty="0">
                <a:solidFill>
                  <a:srgbClr val="CC9900"/>
                </a:solidFill>
              </a:rPr>
              <a:t> les </a:t>
            </a:r>
            <a:r>
              <a:rPr lang="en-CA" sz="2000" b="1" i="1" dirty="0" err="1">
                <a:solidFill>
                  <a:srgbClr val="CC9900"/>
                </a:solidFill>
              </a:rPr>
              <a:t>ministères</a:t>
            </a:r>
            <a:r>
              <a:rPr lang="en-CA" sz="2000" b="1" i="1" dirty="0">
                <a:solidFill>
                  <a:srgbClr val="CC9900"/>
                </a:solidFill>
              </a:rPr>
              <a:t> et </a:t>
            </a:r>
            <a:r>
              <a:rPr lang="en-CA" sz="2000" b="1" i="1" dirty="0" err="1">
                <a:solidFill>
                  <a:srgbClr val="CC9900"/>
                </a:solidFill>
              </a:rPr>
              <a:t>régions</a:t>
            </a:r>
            <a:r>
              <a:rPr lang="en-CA" sz="2000" b="1" i="1" dirty="0">
                <a:solidFill>
                  <a:srgbClr val="CC9900"/>
                </a:solidFill>
              </a:rPr>
              <a:t> du Canada de connecter avec </a:t>
            </a:r>
            <a:r>
              <a:rPr lang="en-CA" sz="2000" b="1" i="1" dirty="0" err="1">
                <a:solidFill>
                  <a:srgbClr val="CC9900"/>
                </a:solidFill>
              </a:rPr>
              <a:t>leurs</a:t>
            </a:r>
            <a:r>
              <a:rPr lang="en-CA" sz="2000" b="1" i="1" dirty="0">
                <a:solidFill>
                  <a:srgbClr val="CC9900"/>
                </a:solidFill>
              </a:rPr>
              <a:t> pairs et les </a:t>
            </a:r>
            <a:r>
              <a:rPr lang="en-CA" sz="2000" b="1" i="1" dirty="0" err="1">
                <a:solidFill>
                  <a:srgbClr val="CC9900"/>
                </a:solidFill>
              </a:rPr>
              <a:t>hauts</a:t>
            </a:r>
            <a:r>
              <a:rPr lang="en-CA" sz="2000" b="1" i="1" dirty="0">
                <a:solidFill>
                  <a:srgbClr val="CC9900"/>
                </a:solidFill>
              </a:rPr>
              <a:t> </a:t>
            </a:r>
            <a:r>
              <a:rPr lang="en-CA" sz="2000" b="1" i="1" dirty="0" err="1">
                <a:solidFill>
                  <a:srgbClr val="CC9900"/>
                </a:solidFill>
              </a:rPr>
              <a:t>dirigeants</a:t>
            </a:r>
            <a:r>
              <a:rPr lang="en-CA" sz="2000" b="1" i="1" dirty="0">
                <a:solidFill>
                  <a:srgbClr val="CC9900"/>
                </a:solidFill>
              </a:rPr>
              <a:t>, de </a:t>
            </a:r>
            <a:r>
              <a:rPr lang="en-CA" sz="2000" b="1" i="1" dirty="0" err="1">
                <a:solidFill>
                  <a:srgbClr val="CC9900"/>
                </a:solidFill>
              </a:rPr>
              <a:t>renforcer</a:t>
            </a:r>
            <a:r>
              <a:rPr lang="en-CA" sz="2000" b="1" i="1" dirty="0">
                <a:solidFill>
                  <a:srgbClr val="CC9900"/>
                </a:solidFill>
              </a:rPr>
              <a:t> </a:t>
            </a:r>
            <a:r>
              <a:rPr lang="en-CA" sz="2000" b="1" i="1" dirty="0" err="1">
                <a:solidFill>
                  <a:srgbClr val="CC9900"/>
                </a:solidFill>
              </a:rPr>
              <a:t>leur</a:t>
            </a:r>
            <a:r>
              <a:rPr lang="en-CA" sz="2000" b="1" i="1" dirty="0">
                <a:solidFill>
                  <a:srgbClr val="CC9900"/>
                </a:solidFill>
              </a:rPr>
              <a:t> </a:t>
            </a:r>
            <a:r>
              <a:rPr lang="en-CA" sz="2000" b="1" i="1" dirty="0" err="1">
                <a:solidFill>
                  <a:srgbClr val="CC9900"/>
                </a:solidFill>
              </a:rPr>
              <a:t>réseau</a:t>
            </a:r>
            <a:r>
              <a:rPr lang="en-CA" sz="2000" b="1" i="1" dirty="0">
                <a:solidFill>
                  <a:srgbClr val="CC9900"/>
                </a:solidFill>
              </a:rPr>
              <a:t> et </a:t>
            </a:r>
            <a:r>
              <a:rPr lang="en-CA" sz="2000" b="1" i="1" dirty="0" err="1">
                <a:solidFill>
                  <a:srgbClr val="CC9900"/>
                </a:solidFill>
              </a:rPr>
              <a:t>d'acquérir</a:t>
            </a:r>
            <a:r>
              <a:rPr lang="en-CA" sz="2000" b="1" i="1" dirty="0">
                <a:solidFill>
                  <a:srgbClr val="CC9900"/>
                </a:solidFill>
              </a:rPr>
              <a:t> des </a:t>
            </a:r>
            <a:r>
              <a:rPr lang="en-CA" sz="2000" b="1" i="1" dirty="0" err="1">
                <a:solidFill>
                  <a:srgbClr val="CC9900"/>
                </a:solidFill>
              </a:rPr>
              <a:t>ressources</a:t>
            </a:r>
            <a:r>
              <a:rPr lang="en-CA" sz="2000" b="1" i="1" dirty="0">
                <a:solidFill>
                  <a:srgbClr val="CC9900"/>
                </a:solidFill>
              </a:rPr>
              <a:t> et des outils.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3850" y="2210716"/>
            <a:ext cx="3834460" cy="1461148"/>
          </a:xfrm>
          <a:prstGeom prst="rect">
            <a:avLst/>
          </a:prstGeom>
        </p:spPr>
      </p:pic>
      <p:sp>
        <p:nvSpPr>
          <p:cNvPr id="3" name="TextBox 2"/>
          <p:cNvSpPr txBox="1"/>
          <p:nvPr/>
        </p:nvSpPr>
        <p:spPr>
          <a:xfrm>
            <a:off x="7943850" y="3719597"/>
            <a:ext cx="3967843" cy="954107"/>
          </a:xfrm>
          <a:prstGeom prst="rect">
            <a:avLst/>
          </a:prstGeom>
          <a:noFill/>
        </p:spPr>
        <p:txBody>
          <a:bodyPr wrap="square" rtlCol="0">
            <a:spAutoFit/>
          </a:bodyPr>
          <a:lstStyle/>
          <a:p>
            <a:r>
              <a:rPr lang="en-US" sz="1400" b="1" i="1" dirty="0"/>
              <a:t>29 </a:t>
            </a:r>
            <a:r>
              <a:rPr lang="en-US" sz="1400" b="1" i="1" dirty="0" err="1"/>
              <a:t>hauts</a:t>
            </a:r>
            <a:r>
              <a:rPr lang="en-US" sz="1400" b="1" i="1" dirty="0"/>
              <a:t> </a:t>
            </a:r>
            <a:r>
              <a:rPr lang="en-US" sz="1400" b="1" i="1" dirty="0" err="1"/>
              <a:t>dirigeants</a:t>
            </a:r>
            <a:r>
              <a:rPr lang="en-US" sz="1400" b="1" i="1" dirty="0"/>
              <a:t> et 10 </a:t>
            </a:r>
            <a:r>
              <a:rPr lang="en-US" sz="1400" b="1" i="1" dirty="0" err="1"/>
              <a:t>gestionnaires</a:t>
            </a:r>
            <a:r>
              <a:rPr lang="en-US" sz="1400" b="1" i="1" dirty="0"/>
              <a:t> de </a:t>
            </a:r>
            <a:r>
              <a:rPr lang="en-US" sz="1400" b="1" i="1" dirty="0" err="1"/>
              <a:t>chaque</a:t>
            </a:r>
            <a:r>
              <a:rPr lang="en-US" sz="1400" b="1" i="1" dirty="0"/>
              <a:t> region au Canada </a:t>
            </a:r>
            <a:r>
              <a:rPr lang="en-US" sz="1400" b="1" i="1" dirty="0" err="1"/>
              <a:t>ont</a:t>
            </a:r>
            <a:r>
              <a:rPr lang="en-US" sz="1400" b="1" i="1" dirty="0"/>
              <a:t> </a:t>
            </a:r>
            <a:r>
              <a:rPr lang="en-US" sz="1400" b="1" i="1" dirty="0" err="1"/>
              <a:t>participé</a:t>
            </a:r>
            <a:r>
              <a:rPr lang="en-US" sz="1400" b="1" i="1" dirty="0"/>
              <a:t> au Forum des SMA le 25 </a:t>
            </a:r>
            <a:r>
              <a:rPr lang="en-US" sz="1400" b="1" i="1" dirty="0" err="1"/>
              <a:t>avril</a:t>
            </a:r>
            <a:r>
              <a:rPr lang="en-US" sz="1400" b="1" i="1" dirty="0"/>
              <a:t> 2019 </a:t>
            </a:r>
            <a:r>
              <a:rPr lang="en-CA" sz="1400" b="1" i="1" dirty="0"/>
              <a:t>pour </a:t>
            </a:r>
            <a:r>
              <a:rPr lang="en-CA" sz="1400" b="1" i="1" dirty="0" err="1"/>
              <a:t>discuter</a:t>
            </a:r>
            <a:r>
              <a:rPr lang="en-CA" sz="1400" b="1" i="1" dirty="0"/>
              <a:t> au </a:t>
            </a:r>
            <a:r>
              <a:rPr lang="en-CA" sz="1400" b="1" i="1" dirty="0" err="1"/>
              <a:t>sujet</a:t>
            </a:r>
            <a:r>
              <a:rPr lang="en-CA" sz="1400" b="1" i="1" dirty="0"/>
              <a:t> de </a:t>
            </a:r>
            <a:r>
              <a:rPr lang="en-CA" sz="1400" b="1" i="1" dirty="0" err="1"/>
              <a:t>stimuler</a:t>
            </a:r>
            <a:r>
              <a:rPr lang="en-CA" sz="1400" b="1" i="1" dirty="0"/>
              <a:t> le leadership pour </a:t>
            </a:r>
            <a:r>
              <a:rPr lang="en-CA" sz="1400" b="1" i="1" dirty="0" err="1"/>
              <a:t>l'avenir</a:t>
            </a:r>
            <a:r>
              <a:rPr lang="en-CA" sz="1400" b="1" i="1" dirty="0"/>
              <a:t>. </a:t>
            </a:r>
          </a:p>
        </p:txBody>
      </p:sp>
      <p:graphicFrame>
        <p:nvGraphicFramePr>
          <p:cNvPr id="17" name="Diagram 16"/>
          <p:cNvGraphicFramePr/>
          <p:nvPr>
            <p:extLst>
              <p:ext uri="{D42A27DB-BD31-4B8C-83A1-F6EECF244321}">
                <p14:modId xmlns:p14="http://schemas.microsoft.com/office/powerpoint/2010/main" val="4185639133"/>
              </p:ext>
            </p:extLst>
          </p:nvPr>
        </p:nvGraphicFramePr>
        <p:xfrm>
          <a:off x="64816" y="3048370"/>
          <a:ext cx="4019230" cy="22494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TextBox 20"/>
          <p:cNvSpPr txBox="1"/>
          <p:nvPr/>
        </p:nvSpPr>
        <p:spPr>
          <a:xfrm>
            <a:off x="8612725" y="4957216"/>
            <a:ext cx="2496709" cy="523220"/>
          </a:xfrm>
          <a:prstGeom prst="rect">
            <a:avLst/>
          </a:prstGeom>
          <a:noFill/>
        </p:spPr>
        <p:txBody>
          <a:bodyPr wrap="square" rtlCol="0">
            <a:spAutoFit/>
          </a:bodyPr>
          <a:lstStyle/>
          <a:p>
            <a:pPr algn="ctr"/>
            <a:r>
              <a:rPr lang="en-CA" sz="2800" b="1" dirty="0" err="1">
                <a:solidFill>
                  <a:srgbClr val="C00000"/>
                </a:solidFill>
                <a:latin typeface="Bradley Hand ITC" panose="03070402050302030203" pitchFamily="66" charset="0"/>
              </a:rPr>
              <a:t>Saviez-vous</a:t>
            </a:r>
            <a:r>
              <a:rPr lang="en-CA" sz="2800" b="1" dirty="0">
                <a:solidFill>
                  <a:srgbClr val="C00000"/>
                </a:solidFill>
                <a:latin typeface="Bradley Hand ITC" panose="03070402050302030203" pitchFamily="66" charset="0"/>
              </a:rPr>
              <a:t> ?</a:t>
            </a:r>
          </a:p>
        </p:txBody>
      </p:sp>
      <p:sp>
        <p:nvSpPr>
          <p:cNvPr id="4" name="Rectangle 3"/>
          <p:cNvSpPr/>
          <p:nvPr/>
        </p:nvSpPr>
        <p:spPr>
          <a:xfrm>
            <a:off x="8452236" y="5350735"/>
            <a:ext cx="2657197" cy="923330"/>
          </a:xfrm>
          <a:prstGeom prst="rect">
            <a:avLst/>
          </a:prstGeom>
        </p:spPr>
        <p:txBody>
          <a:bodyPr wrap="square">
            <a:spAutoFit/>
          </a:bodyPr>
          <a:lstStyle/>
          <a:p>
            <a:pPr algn="ctr"/>
            <a:r>
              <a:rPr lang="en-US" b="1" dirty="0">
                <a:solidFill>
                  <a:srgbClr val="C00000"/>
                </a:solidFill>
              </a:rPr>
              <a:t>140</a:t>
            </a:r>
            <a:r>
              <a:rPr lang="en-US" dirty="0"/>
              <a:t> </a:t>
            </a:r>
            <a:r>
              <a:rPr lang="en-US" dirty="0" err="1"/>
              <a:t>hauts</a:t>
            </a:r>
            <a:r>
              <a:rPr lang="en-US" dirty="0"/>
              <a:t> </a:t>
            </a:r>
            <a:r>
              <a:rPr lang="en-US" dirty="0" err="1"/>
              <a:t>dirigeants</a:t>
            </a:r>
            <a:r>
              <a:rPr lang="en-US" dirty="0"/>
              <a:t> </a:t>
            </a:r>
            <a:r>
              <a:rPr lang="en-US" dirty="0" err="1"/>
              <a:t>ont</a:t>
            </a:r>
            <a:r>
              <a:rPr lang="en-US" dirty="0"/>
              <a:t> </a:t>
            </a:r>
            <a:r>
              <a:rPr lang="en-US" dirty="0" err="1"/>
              <a:t>participé</a:t>
            </a:r>
            <a:r>
              <a:rPr lang="en-US" dirty="0"/>
              <a:t> aux </a:t>
            </a:r>
            <a:r>
              <a:rPr lang="en-US" dirty="0" err="1"/>
              <a:t>événements</a:t>
            </a:r>
            <a:r>
              <a:rPr lang="en-US" dirty="0"/>
              <a:t> de la CNG </a:t>
            </a:r>
            <a:r>
              <a:rPr lang="en-US" dirty="0" err="1"/>
              <a:t>en</a:t>
            </a:r>
            <a:r>
              <a:rPr lang="en-US" dirty="0"/>
              <a:t> 2019.</a:t>
            </a:r>
            <a:endParaRPr lang="en-CA" dirty="0"/>
          </a:p>
        </p:txBody>
      </p:sp>
      <p:sp>
        <p:nvSpPr>
          <p:cNvPr id="27" name="Title 1"/>
          <p:cNvSpPr txBox="1">
            <a:spLocks/>
          </p:cNvSpPr>
          <p:nvPr/>
        </p:nvSpPr>
        <p:spPr>
          <a:xfrm>
            <a:off x="508103" y="2909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rgbClr val="C00000"/>
                </a:solidFill>
                <a:latin typeface="Gotham-Bold"/>
              </a:rPr>
              <a:t>COLLABORER ET CONNECTER</a:t>
            </a:r>
            <a:endParaRPr lang="en-CA" b="1" dirty="0">
              <a:solidFill>
                <a:srgbClr val="C00000"/>
              </a:solidFill>
            </a:endParaRPr>
          </a:p>
        </p:txBody>
      </p:sp>
      <p:sp>
        <p:nvSpPr>
          <p:cNvPr id="31" name="Rectangle 30"/>
          <p:cNvSpPr/>
          <p:nvPr/>
        </p:nvSpPr>
        <p:spPr>
          <a:xfrm>
            <a:off x="160763" y="6311900"/>
            <a:ext cx="4049057" cy="369332"/>
          </a:xfrm>
          <a:prstGeom prst="rect">
            <a:avLst/>
          </a:prstGeom>
        </p:spPr>
        <p:txBody>
          <a:bodyPr wrap="none">
            <a:spAutoFit/>
          </a:bodyPr>
          <a:lstStyle/>
          <a:p>
            <a:r>
              <a:rPr lang="en-CA" dirty="0" smtClean="0"/>
              <a:t>RASSEMBLER </a:t>
            </a:r>
            <a:r>
              <a:rPr lang="en-CA" dirty="0"/>
              <a:t>- </a:t>
            </a:r>
            <a:r>
              <a:rPr lang="en-CA" dirty="0" smtClean="0"/>
              <a:t>MOBILISER </a:t>
            </a:r>
            <a:r>
              <a:rPr lang="en-CA" dirty="0"/>
              <a:t>- </a:t>
            </a:r>
            <a:r>
              <a:rPr lang="en-CA" dirty="0" smtClean="0"/>
              <a:t>COLLABORER</a:t>
            </a:r>
            <a:endParaRPr lang="en-CA" dirty="0"/>
          </a:p>
        </p:txBody>
      </p:sp>
    </p:spTree>
    <p:extLst>
      <p:ext uri="{BB962C8B-B14F-4D97-AF65-F5344CB8AC3E}">
        <p14:creationId xmlns:p14="http://schemas.microsoft.com/office/powerpoint/2010/main" val="2706903267"/>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549688" y="1339515"/>
            <a:ext cx="10908141" cy="531516"/>
          </a:xfrm>
          <a:prstGeom prst="rect">
            <a:avLst/>
          </a:prstGeom>
          <a:noFill/>
          <a:ln>
            <a:noFill/>
          </a:ln>
          <a:effectLst/>
          <a:extLst>
            <a:ext uri="{909E8E84-426E-40DD-AFC4-6F175D3DCCD1}">
              <a14:hiddenFill xmlns:a14="http://schemas.microsoft.com/office/drawing/2010/main">
                <a:solidFill>
                  <a:srgbClr val="66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8" tIns="36578" rIns="36578" bIns="36578" numCol="1" anchor="t" anchorCtr="0" compatLnSpc="1">
            <a:prstTxWarp prst="textNoShape">
              <a:avLst/>
            </a:prstTxWarp>
          </a:bodyPr>
          <a:lstStyle/>
          <a:p>
            <a:r>
              <a:rPr lang="fr-CA" sz="2000" b="1" i="1" dirty="0">
                <a:solidFill>
                  <a:srgbClr val="CC9900"/>
                </a:solidFill>
              </a:rPr>
              <a:t>En mobilisant les gestionnaires dans le cadre d’interactions proactives et ciblées, la CNG agit comme lieu central pour faciliter le dialogue et la mise en commun de renseignements et de pratiques exemplaires sur les enjeux clés et à venir. La CNG met à l’essai différentes méthodes visant à atteindre de nouveaux gestionnaires et à accroître la portée de son réseau. </a:t>
            </a:r>
            <a:endParaRPr lang="en-CA" sz="2000" dirty="0">
              <a:solidFill>
                <a:srgbClr val="CC9900"/>
              </a:solidFill>
            </a:endParaRPr>
          </a:p>
        </p:txBody>
      </p:sp>
      <p:sp>
        <p:nvSpPr>
          <p:cNvPr id="5" name="TextBox 4"/>
          <p:cNvSpPr txBox="1"/>
          <p:nvPr/>
        </p:nvSpPr>
        <p:spPr>
          <a:xfrm>
            <a:off x="4008758" y="3137679"/>
            <a:ext cx="2039634" cy="954107"/>
          </a:xfrm>
          <a:prstGeom prst="rect">
            <a:avLst/>
          </a:prstGeom>
          <a:solidFill>
            <a:srgbClr val="C00000"/>
          </a:solidFill>
        </p:spPr>
        <p:txBody>
          <a:bodyPr wrap="square" rtlCol="0">
            <a:spAutoFit/>
          </a:bodyPr>
          <a:lstStyle/>
          <a:p>
            <a:pPr algn="ctr"/>
            <a:r>
              <a:rPr lang="en-CA" sz="1400" dirty="0">
                <a:solidFill>
                  <a:schemeClr val="bg1"/>
                </a:solidFill>
              </a:rPr>
              <a:t>La CNG a </a:t>
            </a:r>
            <a:r>
              <a:rPr lang="en-CA" sz="1400" dirty="0" err="1">
                <a:solidFill>
                  <a:schemeClr val="bg1"/>
                </a:solidFill>
              </a:rPr>
              <a:t>relancé</a:t>
            </a:r>
            <a:r>
              <a:rPr lang="en-CA" sz="1400" dirty="0">
                <a:solidFill>
                  <a:schemeClr val="bg1"/>
                </a:solidFill>
              </a:rPr>
              <a:t> son site Web </a:t>
            </a:r>
            <a:r>
              <a:rPr lang="en-CA" sz="1400" dirty="0" err="1">
                <a:solidFill>
                  <a:schemeClr val="bg1"/>
                </a:solidFill>
              </a:rPr>
              <a:t>en</a:t>
            </a:r>
            <a:r>
              <a:rPr lang="en-CA" sz="1400" dirty="0">
                <a:solidFill>
                  <a:schemeClr val="bg1"/>
                </a:solidFill>
              </a:rPr>
              <a:t> </a:t>
            </a:r>
            <a:r>
              <a:rPr lang="en-CA" sz="1400" dirty="0" err="1">
                <a:solidFill>
                  <a:schemeClr val="bg1"/>
                </a:solidFill>
              </a:rPr>
              <a:t>juillet</a:t>
            </a:r>
            <a:r>
              <a:rPr lang="en-CA" sz="1400" dirty="0">
                <a:solidFill>
                  <a:schemeClr val="bg1"/>
                </a:solidFill>
              </a:rPr>
              <a:t>. </a:t>
            </a:r>
            <a:r>
              <a:rPr lang="en-CA" sz="1400" dirty="0" err="1">
                <a:solidFill>
                  <a:schemeClr val="bg1"/>
                </a:solidFill>
              </a:rPr>
              <a:t>Allez</a:t>
            </a:r>
            <a:r>
              <a:rPr lang="en-CA" sz="1400" dirty="0">
                <a:solidFill>
                  <a:schemeClr val="bg1"/>
                </a:solidFill>
              </a:rPr>
              <a:t> </a:t>
            </a:r>
            <a:r>
              <a:rPr lang="en-CA" sz="1400" dirty="0" err="1">
                <a:solidFill>
                  <a:schemeClr val="bg1"/>
                </a:solidFill>
              </a:rPr>
              <a:t>voir</a:t>
            </a:r>
            <a:r>
              <a:rPr lang="en-CA" sz="1400" dirty="0">
                <a:solidFill>
                  <a:schemeClr val="bg1"/>
                </a:solidFill>
              </a:rPr>
              <a:t>!</a:t>
            </a:r>
          </a:p>
          <a:p>
            <a:pPr algn="ctr"/>
            <a:r>
              <a:rPr lang="en-CA" sz="1400" b="1" i="1" dirty="0">
                <a:solidFill>
                  <a:schemeClr val="bg1"/>
                </a:solidFill>
              </a:rPr>
              <a:t>www.managers-gestionnaires.gc.ca</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49" y="2710849"/>
            <a:ext cx="2306369" cy="3146300"/>
          </a:xfrm>
          <a:prstGeom prst="rect">
            <a:avLst/>
          </a:prstGeom>
        </p:spPr>
      </p:pic>
      <p:sp>
        <p:nvSpPr>
          <p:cNvPr id="23" name="TextBox 22"/>
          <p:cNvSpPr txBox="1"/>
          <p:nvPr/>
        </p:nvSpPr>
        <p:spPr>
          <a:xfrm>
            <a:off x="3178711" y="4511640"/>
            <a:ext cx="2924198" cy="400110"/>
          </a:xfrm>
          <a:prstGeom prst="rect">
            <a:avLst/>
          </a:prstGeom>
          <a:noFill/>
        </p:spPr>
        <p:txBody>
          <a:bodyPr wrap="none" rtlCol="0">
            <a:spAutoFit/>
          </a:bodyPr>
          <a:lstStyle/>
          <a:p>
            <a:r>
              <a:rPr lang="en-US" sz="2000" b="1" dirty="0" err="1">
                <a:solidFill>
                  <a:schemeClr val="accent1">
                    <a:lumMod val="50000"/>
                  </a:schemeClr>
                </a:solidFill>
              </a:rPr>
              <a:t>Médias</a:t>
            </a:r>
            <a:r>
              <a:rPr lang="en-US" sz="2000" b="1" dirty="0">
                <a:solidFill>
                  <a:schemeClr val="accent1">
                    <a:lumMod val="50000"/>
                  </a:schemeClr>
                </a:solidFill>
              </a:rPr>
              <a:t> </a:t>
            </a:r>
            <a:r>
              <a:rPr lang="en-US" sz="2000" b="1" dirty="0" err="1">
                <a:solidFill>
                  <a:schemeClr val="accent1">
                    <a:lumMod val="50000"/>
                  </a:schemeClr>
                </a:solidFill>
              </a:rPr>
              <a:t>sociaux</a:t>
            </a:r>
            <a:r>
              <a:rPr lang="en-US" sz="2000" b="1" dirty="0">
                <a:solidFill>
                  <a:schemeClr val="accent1">
                    <a:lumMod val="50000"/>
                  </a:schemeClr>
                </a:solidFill>
              </a:rPr>
              <a:t> - </a:t>
            </a:r>
            <a:r>
              <a:rPr lang="en-US" sz="2000" b="1" dirty="0" err="1">
                <a:solidFill>
                  <a:schemeClr val="accent1">
                    <a:lumMod val="50000"/>
                  </a:schemeClr>
                </a:solidFill>
              </a:rPr>
              <a:t>abonnés</a:t>
            </a:r>
            <a:endParaRPr lang="en-CA" sz="2000" b="1" dirty="0">
              <a:solidFill>
                <a:schemeClr val="accent1">
                  <a:lumMod val="50000"/>
                </a:schemeClr>
              </a:solidFill>
            </a:endParaRPr>
          </a:p>
        </p:txBody>
      </p:sp>
      <p:sp>
        <p:nvSpPr>
          <p:cNvPr id="28" name="Rectangle 27"/>
          <p:cNvSpPr/>
          <p:nvPr/>
        </p:nvSpPr>
        <p:spPr>
          <a:xfrm>
            <a:off x="6393277" y="4474599"/>
            <a:ext cx="2766627" cy="2400657"/>
          </a:xfrm>
          <a:prstGeom prst="rect">
            <a:avLst/>
          </a:prstGeom>
        </p:spPr>
        <p:txBody>
          <a:bodyPr wrap="square">
            <a:spAutoFit/>
          </a:bodyPr>
          <a:lstStyle/>
          <a:p>
            <a:r>
              <a:rPr lang="fr-CA" sz="2400" b="1" dirty="0">
                <a:solidFill>
                  <a:srgbClr val="009999"/>
                </a:solidFill>
                <a:latin typeface="Brush Script MT" panose="03060802040406070304" pitchFamily="66" charset="0"/>
                <a:ea typeface="Times New Roman" panose="02020603050405020304" pitchFamily="18" charset="0"/>
                <a:cs typeface="Times New Roman" panose="02020603050405020304" pitchFamily="18" charset="0"/>
              </a:rPr>
              <a:t>Félicitations!</a:t>
            </a:r>
          </a:p>
          <a:p>
            <a:endParaRPr lang="fr-CA" sz="900" b="1" dirty="0">
              <a:solidFill>
                <a:srgbClr val="009999"/>
              </a:solidFill>
              <a:latin typeface="Calibri" panose="020F0502020204030204" pitchFamily="34" charset="0"/>
              <a:ea typeface="Times New Roman" panose="02020603050405020304" pitchFamily="18" charset="0"/>
              <a:cs typeface="Times New Roman" panose="02020603050405020304" pitchFamily="18" charset="0"/>
            </a:endParaRPr>
          </a:p>
          <a:p>
            <a:r>
              <a:rPr lang="fr-CA" sz="1400" b="1"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Top trois ministères :</a:t>
            </a:r>
          </a:p>
          <a:p>
            <a:r>
              <a:rPr lang="fr-CA" sz="1400"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1 – IRCC = 8 606 minutes</a:t>
            </a:r>
          </a:p>
          <a:p>
            <a:r>
              <a:rPr lang="fr-CA" sz="1400"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2 – CISR = 4 942 minutes</a:t>
            </a:r>
          </a:p>
          <a:p>
            <a:r>
              <a:rPr lang="fr-CA" sz="1400"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3 – SPC = 4 097 minutes</a:t>
            </a:r>
          </a:p>
          <a:p>
            <a:endParaRPr lang="fr-CA" sz="1400" dirty="0">
              <a:solidFill>
                <a:srgbClr val="009999"/>
              </a:solidFill>
              <a:latin typeface="Calibri" panose="020F0502020204030204" pitchFamily="34" charset="0"/>
              <a:ea typeface="Times New Roman" panose="02020603050405020304" pitchFamily="18" charset="0"/>
              <a:cs typeface="Times New Roman" panose="02020603050405020304" pitchFamily="18" charset="0"/>
            </a:endParaRPr>
          </a:p>
          <a:p>
            <a:r>
              <a:rPr lang="fr-CA" sz="1400" b="1"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Gagnant individuel :</a:t>
            </a:r>
          </a:p>
          <a:p>
            <a:r>
              <a:rPr lang="fr-CA" sz="1400"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David </a:t>
            </a:r>
            <a:r>
              <a:rPr lang="fr-CA" sz="1400" dirty="0" err="1">
                <a:solidFill>
                  <a:srgbClr val="009999"/>
                </a:solidFill>
                <a:latin typeface="Calibri" panose="020F0502020204030204" pitchFamily="34" charset="0"/>
                <a:ea typeface="Times New Roman" panose="02020603050405020304" pitchFamily="18" charset="0"/>
                <a:cs typeface="Times New Roman" panose="02020603050405020304" pitchFamily="18" charset="0"/>
              </a:rPr>
              <a:t>Meloshko</a:t>
            </a:r>
            <a:r>
              <a:rPr lang="fr-CA" sz="1400"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 d’IRCC (Alberta) avec 4 310 minutes</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8734" y="2696639"/>
            <a:ext cx="5092463" cy="821261"/>
          </a:xfrm>
          <a:prstGeom prst="rect">
            <a:avLst/>
          </a:prstGeom>
        </p:spPr>
      </p:pic>
      <p:sp>
        <p:nvSpPr>
          <p:cNvPr id="11" name="TextBox 10"/>
          <p:cNvSpPr txBox="1"/>
          <p:nvPr/>
        </p:nvSpPr>
        <p:spPr>
          <a:xfrm>
            <a:off x="6358604" y="3520492"/>
            <a:ext cx="5202593" cy="954107"/>
          </a:xfrm>
          <a:prstGeom prst="rect">
            <a:avLst/>
          </a:prstGeom>
          <a:noFill/>
        </p:spPr>
        <p:txBody>
          <a:bodyPr wrap="square" rtlCol="0">
            <a:spAutoFit/>
          </a:bodyPr>
          <a:lstStyle/>
          <a:p>
            <a:r>
              <a:rPr lang="fr-CA" sz="1400" dirty="0"/>
              <a:t>Octobre est le Mois de la santé au travail! En 2019, la CNG et le Réseau des jeunes fonctionnaires fédéraux ont lancé le défi </a:t>
            </a:r>
            <a:r>
              <a:rPr lang="fr-CA" sz="1400" u="sng" dirty="0">
                <a:hlinkClick r:id="rId5"/>
              </a:rPr>
              <a:t>#</a:t>
            </a:r>
            <a:r>
              <a:rPr lang="fr-CA" sz="1400" u="sng" dirty="0" err="1">
                <a:hlinkClick r:id="rId5"/>
              </a:rPr>
              <a:t>MieuxÊtreEnAction</a:t>
            </a:r>
            <a:r>
              <a:rPr lang="fr-CA" sz="1400" dirty="0"/>
              <a:t>, pour encourager les fonctionnaires de tout le pays à faire de l’exercice. </a:t>
            </a:r>
            <a:endParaRPr lang="en-CA" sz="1400" dirty="0"/>
          </a:p>
        </p:txBody>
      </p:sp>
      <p:sp>
        <p:nvSpPr>
          <p:cNvPr id="7" name="32-Point Star 6"/>
          <p:cNvSpPr/>
          <p:nvPr/>
        </p:nvSpPr>
        <p:spPr>
          <a:xfrm>
            <a:off x="2437573" y="2564330"/>
            <a:ext cx="1371102" cy="1367727"/>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 name="TextBox 5"/>
          <p:cNvSpPr txBox="1"/>
          <p:nvPr/>
        </p:nvSpPr>
        <p:spPr>
          <a:xfrm>
            <a:off x="2409861" y="2682626"/>
            <a:ext cx="1426525" cy="830997"/>
          </a:xfrm>
          <a:prstGeom prst="rect">
            <a:avLst/>
          </a:prstGeom>
          <a:noFill/>
        </p:spPr>
        <p:txBody>
          <a:bodyPr wrap="square" rtlCol="0">
            <a:spAutoFit/>
          </a:bodyPr>
          <a:lstStyle/>
          <a:p>
            <a:pPr algn="ctr"/>
            <a:r>
              <a:rPr lang="en-CA" sz="2800" b="1" dirty="0">
                <a:solidFill>
                  <a:srgbClr val="C00000"/>
                </a:solidFill>
              </a:rPr>
              <a:t>32</a:t>
            </a:r>
            <a:r>
              <a:rPr lang="en-CA" sz="2800" b="1" dirty="0"/>
              <a:t> </a:t>
            </a:r>
          </a:p>
          <a:p>
            <a:pPr algn="ctr"/>
            <a:r>
              <a:rPr lang="en-CA" sz="2000" b="1" dirty="0" err="1"/>
              <a:t>Kiosques</a:t>
            </a:r>
            <a:endParaRPr lang="en-CA" sz="2000" dirty="0"/>
          </a:p>
        </p:txBody>
      </p:sp>
      <p:sp>
        <p:nvSpPr>
          <p:cNvPr id="29" name="Title 1"/>
          <p:cNvSpPr txBox="1">
            <a:spLocks/>
          </p:cNvSpPr>
          <p:nvPr/>
        </p:nvSpPr>
        <p:spPr>
          <a:xfrm>
            <a:off x="508103" y="2909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rgbClr val="C00000"/>
                </a:solidFill>
                <a:latin typeface="Gotham-Bold"/>
              </a:rPr>
              <a:t>SENSIBILISATION ET MOBILISATION</a:t>
            </a:r>
            <a:endParaRPr lang="en-CA" b="1" dirty="0">
              <a:solidFill>
                <a:srgbClr val="C00000"/>
              </a:solidFill>
            </a:endParaRPr>
          </a:p>
        </p:txBody>
      </p:sp>
      <p:sp>
        <p:nvSpPr>
          <p:cNvPr id="31" name="Rectangle 30"/>
          <p:cNvSpPr/>
          <p:nvPr/>
        </p:nvSpPr>
        <p:spPr>
          <a:xfrm>
            <a:off x="160763" y="6311900"/>
            <a:ext cx="4049057" cy="369332"/>
          </a:xfrm>
          <a:prstGeom prst="rect">
            <a:avLst/>
          </a:prstGeom>
        </p:spPr>
        <p:txBody>
          <a:bodyPr wrap="none">
            <a:spAutoFit/>
          </a:bodyPr>
          <a:lstStyle/>
          <a:p>
            <a:r>
              <a:rPr lang="en-CA" dirty="0" smtClean="0"/>
              <a:t>RASSEMBLER </a:t>
            </a:r>
            <a:r>
              <a:rPr lang="en-CA" dirty="0"/>
              <a:t>- </a:t>
            </a:r>
            <a:r>
              <a:rPr lang="en-CA" dirty="0" smtClean="0"/>
              <a:t>MOBILISER </a:t>
            </a:r>
            <a:r>
              <a:rPr lang="en-CA" dirty="0"/>
              <a:t>- </a:t>
            </a:r>
            <a:r>
              <a:rPr lang="en-CA" dirty="0" smtClean="0"/>
              <a:t>COLLABORER</a:t>
            </a:r>
            <a:endParaRPr lang="en-CA" dirty="0"/>
          </a:p>
        </p:txBody>
      </p:sp>
      <p:pic>
        <p:nvPicPr>
          <p:cNvPr id="32" name="Picture 31"/>
          <p:cNvPicPr>
            <a:picLocks noChangeAspect="1"/>
          </p:cNvPicPr>
          <p:nvPr/>
        </p:nvPicPr>
        <p:blipFill rotWithShape="1">
          <a:blip r:embed="rId6" cstate="print">
            <a:extLst>
              <a:ext uri="{28A0092B-C50C-407E-A947-70E740481C1C}">
                <a14:useLocalDpi xmlns:a14="http://schemas.microsoft.com/office/drawing/2010/main" val="0"/>
              </a:ext>
            </a:extLst>
          </a:blip>
          <a:srcRect r="69074"/>
          <a:stretch/>
        </p:blipFill>
        <p:spPr>
          <a:xfrm>
            <a:off x="11155842" y="6087808"/>
            <a:ext cx="858579" cy="633667"/>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4405" y="4692493"/>
            <a:ext cx="2696211" cy="1506946"/>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75360" y="5628242"/>
            <a:ext cx="223218" cy="223218"/>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40457" y="5311904"/>
            <a:ext cx="240835" cy="196028"/>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40687" y="4911037"/>
            <a:ext cx="257891" cy="255204"/>
          </a:xfrm>
          <a:prstGeom prst="rect">
            <a:avLst/>
          </a:prstGeom>
        </p:spPr>
      </p:pic>
      <p:pic>
        <p:nvPicPr>
          <p:cNvPr id="24" name="Picture 23">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56533" y="4194915"/>
            <a:ext cx="2196542" cy="2576711"/>
          </a:xfrm>
          <a:prstGeom prst="rect">
            <a:avLst/>
          </a:prstGeom>
        </p:spPr>
      </p:pic>
    </p:spTree>
    <p:extLst>
      <p:ext uri="{BB962C8B-B14F-4D97-AF65-F5344CB8AC3E}">
        <p14:creationId xmlns:p14="http://schemas.microsoft.com/office/powerpoint/2010/main" val="2322596750"/>
      </p:ext>
    </p:extLst>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445" y="2586738"/>
            <a:ext cx="4875067" cy="3354765"/>
          </a:xfrm>
          <a:prstGeom prst="rect">
            <a:avLst/>
          </a:prstGeom>
        </p:spPr>
        <p:txBody>
          <a:bodyPr wrap="square">
            <a:spAutoFit/>
          </a:bodyPr>
          <a:lstStyle/>
          <a:p>
            <a:r>
              <a:rPr lang="fr-CA" sz="2000" b="1" dirty="0">
                <a:solidFill>
                  <a:srgbClr val="C00000"/>
                </a:solidFill>
              </a:rPr>
              <a:t>OBJECTIFS</a:t>
            </a:r>
            <a:endParaRPr lang="en-CA" sz="2000" dirty="0">
              <a:solidFill>
                <a:srgbClr val="C00000"/>
              </a:solidFill>
            </a:endParaRPr>
          </a:p>
          <a:p>
            <a:pPr marL="128588" indent="-128588">
              <a:buFont typeface="Wingdings" panose="05000000000000000000" pitchFamily="2" charset="2"/>
              <a:buChar char="Ø"/>
            </a:pPr>
            <a:r>
              <a:rPr lang="fr-CA" sz="1600" spc="-8" dirty="0"/>
              <a:t>Donner aux gestionnaires et aux aspirants gestionnaires l’occasion d’apprendre collectivement et d’ainsi renforcer leurs réseaux et leur communauté.</a:t>
            </a:r>
            <a:endParaRPr lang="en-CA" sz="1600" spc="-8" dirty="0"/>
          </a:p>
          <a:p>
            <a:pPr marL="128588" indent="-128588">
              <a:buFont typeface="Wingdings" panose="05000000000000000000" pitchFamily="2" charset="2"/>
              <a:buChar char="Ø"/>
            </a:pPr>
            <a:r>
              <a:rPr lang="fr-CA" sz="1600" spc="-8" dirty="0"/>
              <a:t>Examiner les pratiques de gestion et de leadership qui favorisent la résilience, la croissance personnelle, l’inclusion, la sécurité du milieu de travail et l’excellence de la fonction publique.</a:t>
            </a:r>
            <a:endParaRPr lang="en-CA" sz="1600" spc="-8" dirty="0"/>
          </a:p>
          <a:p>
            <a:pPr marL="128588" indent="-128588">
              <a:buFont typeface="Wingdings" panose="05000000000000000000" pitchFamily="2" charset="2"/>
              <a:buChar char="Ø"/>
            </a:pPr>
            <a:r>
              <a:rPr lang="fr-CA" sz="1600" spc="-8" dirty="0"/>
              <a:t>Comprendre les préjugés inconscients et la façon dont ils peuvent façonner les tendances et la prise de décisions.</a:t>
            </a:r>
            <a:endParaRPr lang="en-CA" sz="1600" spc="-8" dirty="0"/>
          </a:p>
          <a:p>
            <a:pPr marL="128588" indent="-128588">
              <a:buFont typeface="Wingdings" panose="05000000000000000000" pitchFamily="2" charset="2"/>
              <a:buChar char="Ø"/>
            </a:pPr>
            <a:r>
              <a:rPr lang="fr-CA" sz="1600" dirty="0"/>
              <a:t>Explorer les moyens de renforcer la résilience des équipes au travail et les stratégies visant à l'améliorer</a:t>
            </a:r>
            <a:endParaRPr lang="en-CA" sz="1600" spc="-8" dirty="0"/>
          </a:p>
        </p:txBody>
      </p:sp>
      <p:sp>
        <p:nvSpPr>
          <p:cNvPr id="13" name="TextBox 12"/>
          <p:cNvSpPr txBox="1"/>
          <p:nvPr/>
        </p:nvSpPr>
        <p:spPr>
          <a:xfrm>
            <a:off x="7416181" y="179190"/>
            <a:ext cx="4439213" cy="3477875"/>
          </a:xfrm>
          <a:prstGeom prst="rect">
            <a:avLst/>
          </a:prstGeom>
          <a:noFill/>
        </p:spPr>
        <p:txBody>
          <a:bodyPr wrap="square" rtlCol="0">
            <a:spAutoFit/>
          </a:bodyPr>
          <a:lstStyle/>
          <a:p>
            <a:r>
              <a:rPr lang="fr-CA" sz="2000" b="1" i="1" dirty="0">
                <a:solidFill>
                  <a:srgbClr val="CC9900"/>
                </a:solidFill>
              </a:rPr>
              <a:t>Le programme Journée d’apprentissage pour les gestionnaires (JAG) a été élaboré à partir de consultations avec le réseau étendu de la CNG, à l’échelle du Canada; on nous a dit qu’il était important de consacrer une journée aux gestionnaires afin de leur permettre de tisser des liens pour renforcer leur cercle et de trouver des outils pour s’appuyer eux-mêmes et appuyer leurs équipes.</a:t>
            </a:r>
            <a:endParaRPr lang="en-CA" sz="2000" dirty="0">
              <a:solidFill>
                <a:srgbClr val="CC9900"/>
              </a:solidFill>
            </a:endParaRPr>
          </a:p>
          <a:p>
            <a:endParaRPr lang="en-CA" sz="2000" b="1" i="1" dirty="0">
              <a:solidFill>
                <a:srgbClr val="CC9900"/>
              </a:solidFill>
            </a:endParaRPr>
          </a:p>
        </p:txBody>
      </p:sp>
      <p:sp>
        <p:nvSpPr>
          <p:cNvPr id="5" name="TextBox 4"/>
          <p:cNvSpPr txBox="1"/>
          <p:nvPr/>
        </p:nvSpPr>
        <p:spPr>
          <a:xfrm>
            <a:off x="6203725" y="5279783"/>
            <a:ext cx="2537882" cy="1323439"/>
          </a:xfrm>
          <a:prstGeom prst="rect">
            <a:avLst/>
          </a:prstGeom>
          <a:noFill/>
        </p:spPr>
        <p:txBody>
          <a:bodyPr wrap="square" rtlCol="0">
            <a:spAutoFit/>
          </a:bodyPr>
          <a:lstStyle/>
          <a:p>
            <a:pPr algn="ctr"/>
            <a:r>
              <a:rPr lang="fr-CA" sz="1600" b="1" i="1" dirty="0">
                <a:solidFill>
                  <a:srgbClr val="C00000"/>
                </a:solidFill>
              </a:rPr>
              <a:t>Un GROS merci à l’ARC, au MDN, à l’ÉFPC et aux CFR pour leur collaboration et leur soutien pendant le JAG cette année!</a:t>
            </a:r>
            <a:endParaRPr lang="en-CA" sz="16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3899" y="3343819"/>
            <a:ext cx="3140764" cy="2078149"/>
          </a:xfrm>
          <a:prstGeom prst="rect">
            <a:avLst/>
          </a:prstGeom>
        </p:spPr>
      </p:pic>
      <p:sp>
        <p:nvSpPr>
          <p:cNvPr id="16" name="TextBox 15"/>
          <p:cNvSpPr txBox="1"/>
          <p:nvPr/>
        </p:nvSpPr>
        <p:spPr>
          <a:xfrm>
            <a:off x="8833899" y="5411039"/>
            <a:ext cx="3236264" cy="954107"/>
          </a:xfrm>
          <a:prstGeom prst="rect">
            <a:avLst/>
          </a:prstGeom>
          <a:noFill/>
        </p:spPr>
        <p:txBody>
          <a:bodyPr wrap="square" rtlCol="0">
            <a:spAutoFit/>
          </a:bodyPr>
          <a:lstStyle/>
          <a:p>
            <a:r>
              <a:rPr lang="fr-CA" sz="1400" b="1" i="1" dirty="0"/>
              <a:t>Robert Armstrong a présenté un exposé sur les équipes résilientes, dans le cadre de la JAG, à Halifax, le 13 novembre 2019.</a:t>
            </a:r>
            <a:endParaRPr lang="en-CA" sz="1400" dirty="0"/>
          </a:p>
        </p:txBody>
      </p:sp>
      <p:sp>
        <p:nvSpPr>
          <p:cNvPr id="20" name="Rounded Rectangle 19"/>
          <p:cNvSpPr/>
          <p:nvPr/>
        </p:nvSpPr>
        <p:spPr>
          <a:xfrm>
            <a:off x="5229828" y="4244360"/>
            <a:ext cx="3158798" cy="45486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rPr>
              <a:t>27</a:t>
            </a:r>
            <a:r>
              <a:rPr lang="en-CA" sz="1600" b="1" dirty="0">
                <a:solidFill>
                  <a:srgbClr val="C00000"/>
                </a:solidFill>
              </a:rPr>
              <a:t> </a:t>
            </a:r>
            <a:r>
              <a:rPr lang="en-CA" sz="1600" dirty="0" err="1">
                <a:solidFill>
                  <a:schemeClr val="tx1"/>
                </a:solidFill>
              </a:rPr>
              <a:t>ministères</a:t>
            </a:r>
            <a:r>
              <a:rPr lang="en-CA" sz="1600" dirty="0">
                <a:solidFill>
                  <a:schemeClr val="tx1"/>
                </a:solidFill>
              </a:rPr>
              <a:t> </a:t>
            </a:r>
            <a:r>
              <a:rPr lang="en-CA" sz="1600" dirty="0" err="1">
                <a:solidFill>
                  <a:schemeClr val="tx1"/>
                </a:solidFill>
              </a:rPr>
              <a:t>ont</a:t>
            </a:r>
            <a:r>
              <a:rPr lang="en-CA" sz="1600" dirty="0">
                <a:solidFill>
                  <a:schemeClr val="tx1"/>
                </a:solidFill>
              </a:rPr>
              <a:t> </a:t>
            </a:r>
            <a:r>
              <a:rPr lang="en-CA" sz="1600" dirty="0" err="1">
                <a:solidFill>
                  <a:schemeClr val="tx1"/>
                </a:solidFill>
              </a:rPr>
              <a:t>participés</a:t>
            </a:r>
            <a:endParaRPr lang="en-CA" sz="1600" dirty="0">
              <a:solidFill>
                <a:schemeClr val="tx1"/>
              </a:solidFill>
            </a:endParaRPr>
          </a:p>
        </p:txBody>
      </p:sp>
      <p:cxnSp>
        <p:nvCxnSpPr>
          <p:cNvPr id="39" name="Straight Arrow Connector 38"/>
          <p:cNvCxnSpPr/>
          <p:nvPr/>
        </p:nvCxnSpPr>
        <p:spPr>
          <a:xfrm>
            <a:off x="8098225" y="3872976"/>
            <a:ext cx="7883" cy="48325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229828" y="3502661"/>
            <a:ext cx="3158798" cy="457089"/>
          </a:xfrm>
          <a:prstGeom prst="round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rPr>
              <a:t>680</a:t>
            </a:r>
            <a:r>
              <a:rPr lang="en-CA" sz="1600" dirty="0">
                <a:solidFill>
                  <a:schemeClr val="tx1"/>
                </a:solidFill>
              </a:rPr>
              <a:t> participants à </a:t>
            </a:r>
            <a:r>
              <a:rPr lang="en-CA" sz="2000" b="1" dirty="0">
                <a:solidFill>
                  <a:schemeClr val="bg1"/>
                </a:solidFill>
              </a:rPr>
              <a:t>12</a:t>
            </a:r>
            <a:r>
              <a:rPr lang="en-CA" sz="1600" dirty="0">
                <a:solidFill>
                  <a:schemeClr val="tx1"/>
                </a:solidFill>
              </a:rPr>
              <a:t> JAG</a:t>
            </a:r>
          </a:p>
        </p:txBody>
      </p:sp>
      <p:pic>
        <p:nvPicPr>
          <p:cNvPr id="19" name="Picture 18" descr="File:Megaphone.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3865" y="5131008"/>
            <a:ext cx="1502166" cy="1258799"/>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446" y="179190"/>
            <a:ext cx="7086466" cy="2362155"/>
          </a:xfrm>
          <a:prstGeom prst="rect">
            <a:avLst/>
          </a:prstGeom>
        </p:spPr>
      </p:pic>
      <p:sp>
        <p:nvSpPr>
          <p:cNvPr id="24" name="Rectangle 23"/>
          <p:cNvSpPr/>
          <p:nvPr/>
        </p:nvSpPr>
        <p:spPr>
          <a:xfrm>
            <a:off x="160763" y="6311900"/>
            <a:ext cx="4049057" cy="369332"/>
          </a:xfrm>
          <a:prstGeom prst="rect">
            <a:avLst/>
          </a:prstGeom>
        </p:spPr>
        <p:txBody>
          <a:bodyPr wrap="none">
            <a:spAutoFit/>
          </a:bodyPr>
          <a:lstStyle/>
          <a:p>
            <a:r>
              <a:rPr lang="en-CA" dirty="0" smtClean="0"/>
              <a:t>RASSEMBLER </a:t>
            </a:r>
            <a:r>
              <a:rPr lang="en-CA" dirty="0"/>
              <a:t>- </a:t>
            </a:r>
            <a:r>
              <a:rPr lang="en-CA" dirty="0" smtClean="0"/>
              <a:t>MOBILISER </a:t>
            </a:r>
            <a:r>
              <a:rPr lang="en-CA" dirty="0"/>
              <a:t>- </a:t>
            </a:r>
            <a:r>
              <a:rPr lang="en-CA" dirty="0" smtClean="0"/>
              <a:t>COLLABORER</a:t>
            </a:r>
            <a:endParaRPr lang="en-CA" dirty="0"/>
          </a:p>
        </p:txBody>
      </p:sp>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r="69074"/>
          <a:stretch/>
        </p:blipFill>
        <p:spPr>
          <a:xfrm>
            <a:off x="11155842" y="6087808"/>
            <a:ext cx="858579" cy="633667"/>
          </a:xfrm>
          <a:prstGeom prst="rect">
            <a:avLst/>
          </a:prstGeom>
        </p:spPr>
      </p:pic>
    </p:spTree>
    <p:extLst>
      <p:ext uri="{BB962C8B-B14F-4D97-AF65-F5344CB8AC3E}">
        <p14:creationId xmlns:p14="http://schemas.microsoft.com/office/powerpoint/2010/main" val="3660361186"/>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6195" t="13236" r="19025" b="11057"/>
          <a:stretch/>
        </p:blipFill>
        <p:spPr>
          <a:xfrm>
            <a:off x="4962034" y="103651"/>
            <a:ext cx="7085791" cy="6738448"/>
          </a:xfrm>
          <a:prstGeom prst="rect">
            <a:avLst/>
          </a:prstGeom>
        </p:spPr>
      </p:pic>
      <p:sp>
        <p:nvSpPr>
          <p:cNvPr id="5" name="TextBox 4"/>
          <p:cNvSpPr txBox="1"/>
          <p:nvPr/>
        </p:nvSpPr>
        <p:spPr>
          <a:xfrm>
            <a:off x="278750" y="1307493"/>
            <a:ext cx="4786607" cy="923330"/>
          </a:xfrm>
          <a:prstGeom prst="rect">
            <a:avLst/>
          </a:prstGeom>
          <a:noFill/>
        </p:spPr>
        <p:txBody>
          <a:bodyPr wrap="square" rtlCol="0">
            <a:spAutoFit/>
          </a:bodyPr>
          <a:lstStyle/>
          <a:p>
            <a:r>
              <a:rPr lang="fr-CA" b="1" dirty="0" smtClean="0">
                <a:solidFill>
                  <a:schemeClr val="bg1">
                    <a:lumMod val="50000"/>
                  </a:schemeClr>
                </a:solidFill>
              </a:rPr>
              <a:t>En </a:t>
            </a:r>
            <a:r>
              <a:rPr lang="fr-CA" b="1" dirty="0">
                <a:solidFill>
                  <a:schemeClr val="bg1">
                    <a:lumMod val="50000"/>
                  </a:schemeClr>
                </a:solidFill>
              </a:rPr>
              <a:t>2019, la CNG a </a:t>
            </a:r>
            <a:r>
              <a:rPr lang="fr-CA" b="1" dirty="0">
                <a:solidFill>
                  <a:srgbClr val="C00000"/>
                </a:solidFill>
              </a:rPr>
              <a:t>connecté </a:t>
            </a:r>
            <a:r>
              <a:rPr lang="fr-CA" b="1" dirty="0">
                <a:solidFill>
                  <a:schemeClr val="bg1">
                    <a:lumMod val="50000"/>
                  </a:schemeClr>
                </a:solidFill>
              </a:rPr>
              <a:t>avec et </a:t>
            </a:r>
            <a:r>
              <a:rPr lang="fr-CA" b="1" dirty="0">
                <a:solidFill>
                  <a:srgbClr val="C00000"/>
                </a:solidFill>
              </a:rPr>
              <a:t>outillé 3 000</a:t>
            </a:r>
            <a:r>
              <a:rPr lang="fr-CA" b="1" dirty="0">
                <a:solidFill>
                  <a:schemeClr val="bg1">
                    <a:lumMod val="50000"/>
                  </a:schemeClr>
                </a:solidFill>
              </a:rPr>
              <a:t> gestionnaires dans le cadre de </a:t>
            </a:r>
            <a:r>
              <a:rPr lang="fr-CA" b="1" dirty="0">
                <a:solidFill>
                  <a:srgbClr val="C00000"/>
                </a:solidFill>
              </a:rPr>
              <a:t>88</a:t>
            </a:r>
            <a:r>
              <a:rPr lang="fr-CA" b="1" dirty="0">
                <a:solidFill>
                  <a:schemeClr val="bg1">
                    <a:lumMod val="50000"/>
                  </a:schemeClr>
                </a:solidFill>
              </a:rPr>
              <a:t> événements de la </a:t>
            </a:r>
            <a:r>
              <a:rPr lang="fr-CA" b="1" dirty="0" smtClean="0">
                <a:solidFill>
                  <a:schemeClr val="bg1">
                    <a:lumMod val="50000"/>
                  </a:schemeClr>
                </a:solidFill>
              </a:rPr>
              <a:t>CNG</a:t>
            </a:r>
            <a:r>
              <a:rPr lang="fr-CA" b="1" dirty="0">
                <a:solidFill>
                  <a:schemeClr val="bg1">
                    <a:lumMod val="50000"/>
                  </a:schemeClr>
                </a:solidFill>
              </a:rPr>
              <a:t>, dans toutes les régions du Canada!</a:t>
            </a:r>
          </a:p>
        </p:txBody>
      </p:sp>
      <p:sp>
        <p:nvSpPr>
          <p:cNvPr id="8" name="Title 1"/>
          <p:cNvSpPr txBox="1">
            <a:spLocks/>
          </p:cNvSpPr>
          <p:nvPr/>
        </p:nvSpPr>
        <p:spPr>
          <a:xfrm>
            <a:off x="278750" y="1752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smtClean="0">
                <a:solidFill>
                  <a:srgbClr val="C00000"/>
                </a:solidFill>
                <a:latin typeface="Gotham-Bold"/>
              </a:rPr>
              <a:t>ÉVÉNEMENTS DE LA CNG</a:t>
            </a:r>
            <a:endParaRPr lang="en-CA" sz="3600" b="1" dirty="0">
              <a:solidFill>
                <a:srgbClr val="C00000"/>
              </a:solidFill>
            </a:endParaRPr>
          </a:p>
        </p:txBody>
      </p:sp>
      <p:sp>
        <p:nvSpPr>
          <p:cNvPr id="9" name="Rectangle 8"/>
          <p:cNvSpPr/>
          <p:nvPr/>
        </p:nvSpPr>
        <p:spPr>
          <a:xfrm>
            <a:off x="189658" y="6404641"/>
            <a:ext cx="4049057" cy="369332"/>
          </a:xfrm>
          <a:prstGeom prst="rect">
            <a:avLst/>
          </a:prstGeom>
        </p:spPr>
        <p:txBody>
          <a:bodyPr wrap="none">
            <a:spAutoFit/>
          </a:bodyPr>
          <a:lstStyle/>
          <a:p>
            <a:r>
              <a:rPr lang="en-CA" dirty="0" smtClean="0"/>
              <a:t>RASSEMBLER </a:t>
            </a:r>
            <a:r>
              <a:rPr lang="en-CA" dirty="0"/>
              <a:t>- </a:t>
            </a:r>
            <a:r>
              <a:rPr lang="en-CA" dirty="0" smtClean="0"/>
              <a:t>MOBILISER </a:t>
            </a:r>
            <a:r>
              <a:rPr lang="en-CA" dirty="0"/>
              <a:t>- </a:t>
            </a:r>
            <a:r>
              <a:rPr lang="en-CA" dirty="0" smtClean="0"/>
              <a:t>COLLABORER</a:t>
            </a:r>
            <a:endParaRPr lang="en-CA" dirty="0"/>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69074"/>
          <a:stretch/>
        </p:blipFill>
        <p:spPr>
          <a:xfrm>
            <a:off x="11155842" y="6087808"/>
            <a:ext cx="858579" cy="633667"/>
          </a:xfrm>
          <a:prstGeom prst="rect">
            <a:avLst/>
          </a:prstGeom>
        </p:spPr>
      </p:pic>
    </p:spTree>
    <p:extLst>
      <p:ext uri="{BB962C8B-B14F-4D97-AF65-F5344CB8AC3E}">
        <p14:creationId xmlns:p14="http://schemas.microsoft.com/office/powerpoint/2010/main" val="648153881"/>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2432</TotalTime>
  <Words>1332</Words>
  <Application>Microsoft Office PowerPoint</Application>
  <PresentationFormat>Widescreen</PresentationFormat>
  <Paragraphs>128</Paragraphs>
  <Slides>11</Slides>
  <Notes>9</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Arial</vt:lpstr>
      <vt:lpstr>Bradley Hand ITC</vt:lpstr>
      <vt:lpstr>Brush Script MT</vt:lpstr>
      <vt:lpstr>Calibri</vt:lpstr>
      <vt:lpstr>Calibri Light</vt:lpstr>
      <vt:lpstr>Candara</vt:lpstr>
      <vt:lpstr>Futura Md BT</vt:lpstr>
      <vt:lpstr>Gotham-Bold</vt:lpstr>
      <vt:lpstr>Segoe UI Black</vt:lpstr>
      <vt:lpstr>Times New Roman</vt:lpstr>
      <vt:lpstr>Tw Cen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CNG AGIRA SUR COMMENT ETRE…</vt:lpstr>
      <vt:lpstr>PowerPoint Presentation</vt:lpstr>
    </vt:vector>
  </TitlesOfParts>
  <Company>Government of Canada\Gouvernement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Nathalie Schofield</dc:creator>
  <cp:lastModifiedBy>Jennifer MacDougall</cp:lastModifiedBy>
  <cp:revision>89</cp:revision>
  <dcterms:modified xsi:type="dcterms:W3CDTF">2020-04-29T12:04:30Z</dcterms:modified>
</cp:coreProperties>
</file>