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 id="2147483655" r:id="rId2"/>
    <p:sldMasterId id="2147483656" r:id="rId3"/>
    <p:sldMasterId id="2147483657" r:id="rId4"/>
    <p:sldMasterId id="2147483658" r:id="rId5"/>
  </p:sldMasterIdLst>
  <p:notesMasterIdLst>
    <p:notesMasterId r:id="rId2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2D200454-40CA-4A62-9FC3-DE9A4176ACB9}">
      <p15:notesGuideLst xmlns:p15="http://schemas.microsoft.com/office/powerpoint/2012/main">
        <p15:guide id="1" orient="horz" pos="2928">
          <p15:clr>
            <a:srgbClr val="000000"/>
          </p15:clr>
        </p15:guide>
        <p15:guide id="2" pos="2208">
          <p15:clr>
            <a:srgbClr val="000000"/>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e Vezin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26" y="14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7"/>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7" y="0"/>
            <a:ext cx="3038475" cy="465137"/>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2"/>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675"/>
            <a:ext cx="3038475" cy="465137"/>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287219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406400" y="696912"/>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5" name="Google Shape;85;p1: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800"/>
              <a:buNone/>
            </a:pPr>
            <a:r>
              <a:rPr lang="en-US"/>
              <a:t>Add references</a:t>
            </a:r>
            <a:endParaRPr/>
          </a:p>
        </p:txBody>
      </p:sp>
      <p:sp>
        <p:nvSpPr>
          <p:cNvPr id="86" name="Google Shape;86;p1: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5267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Nous devons avoir un maximum de 6 liens par catégorie. Le design est itératif - et sera construit au fil du temps en fonction des besoins qui nous sont présentés. Nous aurons une section «focus sur» où nous ajouterons des éléments qui prennent en charge tous les domaines. Mais tant que nous n'aurons pas une vision complète de ce qui s'en vient, nous n'aurons pas de carte de contenu précise à ce stade. Sera construit avec partenaire intel via un mécanisme d'inventaire si possible.</a:t>
            </a:r>
            <a:endParaRPr/>
          </a:p>
          <a:p>
            <a:pPr marL="0" lvl="0" indent="0" algn="l" rtl="0">
              <a:lnSpc>
                <a:spcPct val="100000"/>
              </a:lnSpc>
              <a:spcBef>
                <a:spcPts val="0"/>
              </a:spcBef>
              <a:spcAft>
                <a:spcPts val="0"/>
              </a:spcAft>
              <a:buSzPts val="1400"/>
              <a:buNone/>
            </a:pPr>
            <a:endParaRPr/>
          </a:p>
        </p:txBody>
      </p:sp>
      <p:sp>
        <p:nvSpPr>
          <p:cNvPr id="170" name="Google Shape;170;p10:notes"/>
          <p:cNvSpPr>
            <a:spLocks noGrp="1" noRot="1" noChangeAspect="1"/>
          </p:cNvSpPr>
          <p:nvPr>
            <p:ph type="sldImg" idx="2"/>
          </p:nvPr>
        </p:nvSpPr>
        <p:spPr>
          <a:xfrm>
            <a:off x="406400" y="696912"/>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684796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79" name="Google Shape;179;p9:notes"/>
          <p:cNvSpPr>
            <a:spLocks noGrp="1" noRot="1" noChangeAspect="1"/>
          </p:cNvSpPr>
          <p:nvPr>
            <p:ph type="sldImg" idx="2"/>
          </p:nvPr>
        </p:nvSpPr>
        <p:spPr>
          <a:xfrm>
            <a:off x="406400" y="696912"/>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074156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1f3db6bf3_0_9:notes"/>
          <p:cNvSpPr>
            <a:spLocks noGrp="1" noRot="1" noChangeAspect="1"/>
          </p:cNvSpPr>
          <p:nvPr>
            <p:ph type="sldImg" idx="2"/>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85" name="Google Shape;185;g71f3db6bf3_0_9: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solidFill>
                  <a:schemeClr val="dk1"/>
                </a:solidFill>
              </a:rPr>
              <a:t>Pour y accéder, vous devez rejoindre le groupe GCconnex - Coronavirus Shared Files</a:t>
            </a:r>
            <a:endParaRPr>
              <a:solidFill>
                <a:schemeClr val="dk1"/>
              </a:solidFill>
            </a:endParaRPr>
          </a:p>
          <a:p>
            <a:pPr marL="0" lvl="0" indent="0" algn="l" rtl="0">
              <a:lnSpc>
                <a:spcPct val="100000"/>
              </a:lnSpc>
              <a:spcBef>
                <a:spcPts val="0"/>
              </a:spcBef>
              <a:spcAft>
                <a:spcPts val="0"/>
              </a:spcAft>
              <a:buSzPts val="1400"/>
              <a:buNone/>
            </a:pPr>
            <a:endParaRPr/>
          </a:p>
          <a:p>
            <a:pPr marL="457200" lvl="0" indent="-317500" algn="l" rtl="0">
              <a:spcBef>
                <a:spcPts val="0"/>
              </a:spcBef>
              <a:spcAft>
                <a:spcPts val="0"/>
              </a:spcAft>
              <a:buSzPts val="1400"/>
              <a:buAutoNum type="arabicPeriod"/>
            </a:pPr>
            <a:r>
              <a:rPr lang="en-US">
                <a:solidFill>
                  <a:schemeClr val="dk1"/>
                </a:solidFill>
              </a:rPr>
              <a:t>Allez dans GCConnex</a:t>
            </a:r>
            <a:endParaRPr>
              <a:solidFill>
                <a:schemeClr val="dk1"/>
              </a:solidFill>
            </a:endParaRPr>
          </a:p>
          <a:p>
            <a:pPr marL="457200" lvl="0" indent="-317500" algn="l" rtl="0">
              <a:spcBef>
                <a:spcPts val="0"/>
              </a:spcBef>
              <a:spcAft>
                <a:spcPts val="0"/>
              </a:spcAft>
              <a:buClr>
                <a:schemeClr val="dk1"/>
              </a:buClr>
              <a:buSzPts val="1400"/>
              <a:buAutoNum type="arabicPeriod"/>
            </a:pPr>
            <a:r>
              <a:rPr lang="en-US">
                <a:solidFill>
                  <a:schemeClr val="dk1"/>
                </a:solidFill>
              </a:rPr>
              <a:t>Sélectionnez l'onglet "Groupes"</a:t>
            </a:r>
            <a:endParaRPr>
              <a:solidFill>
                <a:schemeClr val="dk1"/>
              </a:solidFill>
            </a:endParaRPr>
          </a:p>
          <a:p>
            <a:pPr marL="457200" lvl="0" indent="-317500" algn="l" rtl="0">
              <a:spcBef>
                <a:spcPts val="0"/>
              </a:spcBef>
              <a:spcAft>
                <a:spcPts val="0"/>
              </a:spcAft>
              <a:buClr>
                <a:schemeClr val="dk1"/>
              </a:buClr>
              <a:buSzPts val="1400"/>
              <a:buAutoNum type="arabicPeriod"/>
            </a:pPr>
            <a:r>
              <a:rPr lang="en-US">
                <a:solidFill>
                  <a:schemeClr val="dk1"/>
                </a:solidFill>
              </a:rPr>
              <a:t>Dans la case «Rechercher des groupes», entrez coronavirus</a:t>
            </a:r>
            <a:endParaRPr>
              <a:solidFill>
                <a:schemeClr val="dk1"/>
              </a:solidFill>
            </a:endParaRPr>
          </a:p>
          <a:p>
            <a:pPr marL="457200" lvl="0" indent="-317500" algn="l" rtl="0">
              <a:spcBef>
                <a:spcPts val="0"/>
              </a:spcBef>
              <a:spcAft>
                <a:spcPts val="0"/>
              </a:spcAft>
              <a:buClr>
                <a:schemeClr val="dk1"/>
              </a:buClr>
              <a:buSzPts val="1400"/>
              <a:buAutoNum type="arabicPeriod"/>
            </a:pPr>
            <a:r>
              <a:rPr lang="en-US">
                <a:solidFill>
                  <a:schemeClr val="dk1"/>
                </a:solidFill>
              </a:rPr>
              <a:t>Sélectionnez «Coronavirus Shared Files»</a:t>
            </a:r>
            <a:endParaRPr>
              <a:solidFill>
                <a:schemeClr val="dk1"/>
              </a:solidFill>
            </a:endParaRPr>
          </a:p>
          <a:p>
            <a:pPr marL="457200" lvl="0" indent="-317500" algn="l" rtl="0">
              <a:spcBef>
                <a:spcPts val="0"/>
              </a:spcBef>
              <a:spcAft>
                <a:spcPts val="0"/>
              </a:spcAft>
              <a:buClr>
                <a:schemeClr val="dk1"/>
              </a:buClr>
              <a:buSzPts val="1400"/>
              <a:buAutoNum type="arabicPeriod"/>
            </a:pPr>
            <a:r>
              <a:rPr lang="en-US">
                <a:solidFill>
                  <a:schemeClr val="dk1"/>
                </a:solidFill>
              </a:rPr>
              <a:t>Sélectionnez le bouton «Rejoindre le groupe»</a:t>
            </a:r>
            <a:endParaRPr>
              <a:solidFill>
                <a:schemeClr val="dk1"/>
              </a:solidFill>
            </a:endParaRPr>
          </a:p>
          <a:p>
            <a:pPr marL="0" lvl="0" indent="0" algn="l" rtl="0">
              <a:lnSpc>
                <a:spcPct val="100000"/>
              </a:lnSpc>
              <a:spcBef>
                <a:spcPts val="0"/>
              </a:spcBef>
              <a:spcAft>
                <a:spcPts val="0"/>
              </a:spcAft>
              <a:buNone/>
            </a:pPr>
            <a:endParaRPr/>
          </a:p>
          <a:p>
            <a:pPr marL="45720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sp>
        <p:nvSpPr>
          <p:cNvPr id="186" name="Google Shape;186;g71f3db6bf3_0_9:notes"/>
          <p:cNvSpPr txBox="1">
            <a:spLocks noGrp="1"/>
          </p:cNvSpPr>
          <p:nvPr>
            <p:ph type="sldNum" idx="12"/>
          </p:nvPr>
        </p:nvSpPr>
        <p:spPr>
          <a:xfrm>
            <a:off x="3970337" y="8829675"/>
            <a:ext cx="3038400" cy="4650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12</a:t>
            </a:fld>
            <a:endParaRPr sz="1400">
              <a:latin typeface="Arial"/>
              <a:ea typeface="Arial"/>
              <a:cs typeface="Arial"/>
              <a:sym typeface="Arial"/>
            </a:endParaRPr>
          </a:p>
        </p:txBody>
      </p:sp>
    </p:spTree>
    <p:extLst>
      <p:ext uri="{BB962C8B-B14F-4D97-AF65-F5344CB8AC3E}">
        <p14:creationId xmlns:p14="http://schemas.microsoft.com/office/powerpoint/2010/main" val="1642134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1f3db6bf3_0_0:notes"/>
          <p:cNvSpPr>
            <a:spLocks noGrp="1" noRot="1" noChangeAspect="1"/>
          </p:cNvSpPr>
          <p:nvPr>
            <p:ph type="sldImg" idx="2"/>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92" name="Google Shape;192;g71f3db6bf3_0_0: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3" name="Google Shape;193;g71f3db6bf3_0_0:notes"/>
          <p:cNvSpPr txBox="1">
            <a:spLocks noGrp="1"/>
          </p:cNvSpPr>
          <p:nvPr>
            <p:ph type="sldNum" idx="12"/>
          </p:nvPr>
        </p:nvSpPr>
        <p:spPr>
          <a:xfrm>
            <a:off x="3970337" y="8829675"/>
            <a:ext cx="3038400" cy="4650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13</a:t>
            </a:fld>
            <a:endParaRPr sz="1400">
              <a:latin typeface="Arial"/>
              <a:ea typeface="Arial"/>
              <a:cs typeface="Arial"/>
              <a:sym typeface="Arial"/>
            </a:endParaRPr>
          </a:p>
        </p:txBody>
      </p:sp>
    </p:spTree>
    <p:extLst>
      <p:ext uri="{BB962C8B-B14F-4D97-AF65-F5344CB8AC3E}">
        <p14:creationId xmlns:p14="http://schemas.microsoft.com/office/powerpoint/2010/main" val="3946082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5: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Une seule page doit avoir le titre coronavirus (COVID-19)</a:t>
            </a:r>
            <a:endParaRPr/>
          </a:p>
        </p:txBody>
      </p:sp>
      <p:sp>
        <p:nvSpPr>
          <p:cNvPr id="199" name="Google Shape;199;p15:notes"/>
          <p:cNvSpPr>
            <a:spLocks noGrp="1" noRot="1" noChangeAspect="1"/>
          </p:cNvSpPr>
          <p:nvPr>
            <p:ph type="sldImg" idx="2"/>
          </p:nvPr>
        </p:nvSpPr>
        <p:spPr>
          <a:xfrm>
            <a:off x="406400" y="696912"/>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4144283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1150">
                <a:solidFill>
                  <a:srgbClr val="1D1C1D"/>
                </a:solidFill>
                <a:highlight>
                  <a:srgbClr val="F8F8F8"/>
                </a:highlight>
              </a:rPr>
              <a:t>suivi des analyses depuis le 16 janvier</a:t>
            </a:r>
            <a:endParaRPr sz="1150">
              <a:solidFill>
                <a:srgbClr val="1D1C1D"/>
              </a:solidFill>
              <a:highlight>
                <a:srgbClr val="F8F8F8"/>
              </a:highlight>
            </a:endParaRPr>
          </a:p>
          <a:p>
            <a:pPr marL="0" lvl="0" indent="0" algn="l" rtl="0">
              <a:lnSpc>
                <a:spcPct val="90000"/>
              </a:lnSpc>
              <a:spcBef>
                <a:spcPts val="1000"/>
              </a:spcBef>
              <a:spcAft>
                <a:spcPts val="0"/>
              </a:spcAft>
              <a:buClr>
                <a:schemeClr val="dk1"/>
              </a:buClr>
              <a:buSzPts val="1100"/>
              <a:buFont typeface="Arial"/>
              <a:buNone/>
            </a:pPr>
            <a:r>
              <a:rPr lang="en-US" sz="1150">
                <a:solidFill>
                  <a:srgbClr val="1D1C1D"/>
                </a:solidFill>
                <a:highlight>
                  <a:srgbClr val="F8F8F8"/>
                </a:highlight>
              </a:rPr>
              <a:t>• Page Coronavirus - une page générale (pas celle spécifique à COVID-19) a été mise en ligne le 16 janvier à 17 h 56.</a:t>
            </a:r>
            <a:endParaRPr sz="1150">
              <a:solidFill>
                <a:srgbClr val="1D1C1D"/>
              </a:solidFill>
              <a:highlight>
                <a:srgbClr val="F8F8F8"/>
              </a:highlight>
            </a:endParaRPr>
          </a:p>
          <a:p>
            <a:pPr marL="0" lvl="0" indent="0" algn="l" rtl="0">
              <a:lnSpc>
                <a:spcPct val="90000"/>
              </a:lnSpc>
              <a:spcBef>
                <a:spcPts val="1000"/>
              </a:spcBef>
              <a:spcAft>
                <a:spcPts val="0"/>
              </a:spcAft>
              <a:buClr>
                <a:schemeClr val="dk1"/>
              </a:buClr>
              <a:buSzPts val="1100"/>
              <a:buFont typeface="Arial"/>
              <a:buNone/>
            </a:pPr>
            <a:r>
              <a:rPr lang="en-US" sz="1150">
                <a:solidFill>
                  <a:srgbClr val="1D1C1D"/>
                </a:solidFill>
                <a:highlight>
                  <a:srgbClr val="F8F8F8"/>
                </a:highlight>
              </a:rPr>
              <a:t>• Pages sur les nouveaux coronavirus - mises en ligne le 21 janvier à 16 h 17</a:t>
            </a:r>
            <a:endParaRPr sz="1150">
              <a:solidFill>
                <a:srgbClr val="1D1C1D"/>
              </a:solidFill>
              <a:highlight>
                <a:srgbClr val="F8F8F8"/>
              </a:highlight>
            </a:endParaRPr>
          </a:p>
          <a:p>
            <a:pPr marL="0" lvl="0" indent="0" algn="l" rtl="0">
              <a:lnSpc>
                <a:spcPct val="90000"/>
              </a:lnSpc>
              <a:spcBef>
                <a:spcPts val="1000"/>
              </a:spcBef>
              <a:spcAft>
                <a:spcPts val="0"/>
              </a:spcAft>
              <a:buClr>
                <a:schemeClr val="dk1"/>
              </a:buClr>
              <a:buSzPts val="1100"/>
              <a:buFont typeface="Arial"/>
              <a:buNone/>
            </a:pPr>
            <a:r>
              <a:rPr lang="en-US" sz="1150">
                <a:solidFill>
                  <a:srgbClr val="1D1C1D"/>
                </a:solidFill>
                <a:highlight>
                  <a:srgbClr val="F8F8F8"/>
                </a:highlight>
              </a:rPr>
              <a:t>• Le premier cas CDN a eu lieu le 25 janvier</a:t>
            </a:r>
            <a:endParaRPr sz="1150">
              <a:solidFill>
                <a:srgbClr val="1D1C1D"/>
              </a:solidFill>
              <a:highlight>
                <a:srgbClr val="F8F8F8"/>
              </a:highlight>
            </a:endParaRPr>
          </a:p>
          <a:p>
            <a:pPr marL="0" lvl="0" indent="0" algn="l" rtl="0">
              <a:lnSpc>
                <a:spcPct val="90000"/>
              </a:lnSpc>
              <a:spcBef>
                <a:spcPts val="1000"/>
              </a:spcBef>
              <a:spcAft>
                <a:spcPts val="0"/>
              </a:spcAft>
              <a:buClr>
                <a:schemeClr val="dk1"/>
              </a:buClr>
              <a:buSzPts val="1100"/>
              <a:buFont typeface="Arial"/>
              <a:buNone/>
            </a:pPr>
            <a:endParaRPr sz="1150">
              <a:solidFill>
                <a:srgbClr val="1D1C1D"/>
              </a:solidFill>
              <a:highlight>
                <a:srgbClr val="F8F8F8"/>
              </a:highlight>
            </a:endParaRPr>
          </a:p>
        </p:txBody>
      </p:sp>
      <p:sp>
        <p:nvSpPr>
          <p:cNvPr id="205" name="Google Shape;205;p12:notes"/>
          <p:cNvSpPr>
            <a:spLocks noGrp="1" noRot="1" noChangeAspect="1"/>
          </p:cNvSpPr>
          <p:nvPr>
            <p:ph type="sldImg" idx="2"/>
          </p:nvPr>
        </p:nvSpPr>
        <p:spPr>
          <a:xfrm>
            <a:off x="406400" y="696912"/>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722300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3:notes"/>
          <p:cNvSpPr>
            <a:spLocks noGrp="1" noRot="1" noChangeAspect="1"/>
          </p:cNvSpPr>
          <p:nvPr>
            <p:ph type="sldImg" idx="2"/>
          </p:nvPr>
        </p:nvSpPr>
        <p:spPr>
          <a:xfrm>
            <a:off x="406400" y="696912"/>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824179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4:notes"/>
          <p:cNvSpPr>
            <a:spLocks noGrp="1" noRot="1" noChangeAspect="1"/>
          </p:cNvSpPr>
          <p:nvPr>
            <p:ph type="sldImg" idx="2"/>
          </p:nvPr>
        </p:nvSpPr>
        <p:spPr>
          <a:xfrm>
            <a:off x="406400" y="696912"/>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963479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1f3db6bf3_0_17:notes"/>
          <p:cNvSpPr>
            <a:spLocks noGrp="1" noRot="1" noChangeAspect="1"/>
          </p:cNvSpPr>
          <p:nvPr>
            <p:ph type="sldImg" idx="2"/>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29" name="Google Shape;229;g71f3db6bf3_0_17: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0" name="Google Shape;230;g71f3db6bf3_0_17:notes"/>
          <p:cNvSpPr txBox="1">
            <a:spLocks noGrp="1"/>
          </p:cNvSpPr>
          <p:nvPr>
            <p:ph type="sldNum" idx="12"/>
          </p:nvPr>
        </p:nvSpPr>
        <p:spPr>
          <a:xfrm>
            <a:off x="3970337" y="8829675"/>
            <a:ext cx="3038400" cy="4650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18</a:t>
            </a:fld>
            <a:endParaRPr sz="1400">
              <a:latin typeface="Arial"/>
              <a:ea typeface="Arial"/>
              <a:cs typeface="Arial"/>
              <a:sym typeface="Arial"/>
            </a:endParaRPr>
          </a:p>
        </p:txBody>
      </p:sp>
    </p:spTree>
    <p:extLst>
      <p:ext uri="{BB962C8B-B14F-4D97-AF65-F5344CB8AC3E}">
        <p14:creationId xmlns:p14="http://schemas.microsoft.com/office/powerpoint/2010/main" val="903299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71f3db6bf3_0_37:notes"/>
          <p:cNvSpPr>
            <a:spLocks noGrp="1" noRot="1" noChangeAspect="1"/>
          </p:cNvSpPr>
          <p:nvPr>
            <p:ph type="sldImg" idx="2"/>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36" name="Google Shape;236;g71f3db6bf3_0_37: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7" name="Google Shape;237;g71f3db6bf3_0_37:notes"/>
          <p:cNvSpPr txBox="1">
            <a:spLocks noGrp="1"/>
          </p:cNvSpPr>
          <p:nvPr>
            <p:ph type="sldNum" idx="12"/>
          </p:nvPr>
        </p:nvSpPr>
        <p:spPr>
          <a:xfrm>
            <a:off x="3970337" y="8829675"/>
            <a:ext cx="3038400" cy="4650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19</a:t>
            </a:fld>
            <a:endParaRPr sz="1400">
              <a:latin typeface="Arial"/>
              <a:ea typeface="Arial"/>
              <a:cs typeface="Arial"/>
              <a:sym typeface="Arial"/>
            </a:endParaRPr>
          </a:p>
        </p:txBody>
      </p:sp>
    </p:spTree>
    <p:extLst>
      <p:ext uri="{BB962C8B-B14F-4D97-AF65-F5344CB8AC3E}">
        <p14:creationId xmlns:p14="http://schemas.microsoft.com/office/powerpoint/2010/main" val="590597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406400" y="696912"/>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5" name="Google Shape;95;p2: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800"/>
              <a:buNone/>
            </a:pPr>
            <a:r>
              <a:rPr lang="en-US"/>
              <a:t> </a:t>
            </a:r>
            <a:endParaRPr/>
          </a:p>
        </p:txBody>
      </p:sp>
      <p:sp>
        <p:nvSpPr>
          <p:cNvPr id="96" name="Google Shape;96;p2: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19238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1f3db6bf3_0_31:notes"/>
          <p:cNvSpPr>
            <a:spLocks noGrp="1" noRot="1" noChangeAspect="1"/>
          </p:cNvSpPr>
          <p:nvPr>
            <p:ph type="sldImg" idx="2"/>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42" name="Google Shape;242;g71f3db6bf3_0_31: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3" name="Google Shape;243;g71f3db6bf3_0_31:notes"/>
          <p:cNvSpPr txBox="1">
            <a:spLocks noGrp="1"/>
          </p:cNvSpPr>
          <p:nvPr>
            <p:ph type="sldNum" idx="12"/>
          </p:nvPr>
        </p:nvSpPr>
        <p:spPr>
          <a:xfrm>
            <a:off x="3970337" y="8829675"/>
            <a:ext cx="3038400" cy="4650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20</a:t>
            </a:fld>
            <a:endParaRPr sz="1400">
              <a:latin typeface="Arial"/>
              <a:ea typeface="Arial"/>
              <a:cs typeface="Arial"/>
              <a:sym typeface="Arial"/>
            </a:endParaRPr>
          </a:p>
        </p:txBody>
      </p:sp>
    </p:spTree>
    <p:extLst>
      <p:ext uri="{BB962C8B-B14F-4D97-AF65-F5344CB8AC3E}">
        <p14:creationId xmlns:p14="http://schemas.microsoft.com/office/powerpoint/2010/main" val="4121144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8:notes"/>
          <p:cNvSpPr>
            <a:spLocks noGrp="1" noRot="1" noChangeAspect="1"/>
          </p:cNvSpPr>
          <p:nvPr>
            <p:ph type="sldImg" idx="2"/>
          </p:nvPr>
        </p:nvSpPr>
        <p:spPr>
          <a:xfrm>
            <a:off x="406400" y="696912"/>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655029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6: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7" name="Google Shape;257;p16:notes"/>
          <p:cNvSpPr>
            <a:spLocks noGrp="1" noRot="1" noChangeAspect="1"/>
          </p:cNvSpPr>
          <p:nvPr>
            <p:ph type="sldImg" idx="2"/>
          </p:nvPr>
        </p:nvSpPr>
        <p:spPr>
          <a:xfrm>
            <a:off x="406400" y="696912"/>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995473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6" name="Google Shape;266;p17:notes"/>
          <p:cNvSpPr>
            <a:spLocks noGrp="1" noRot="1" noChangeAspect="1"/>
          </p:cNvSpPr>
          <p:nvPr>
            <p:ph type="sldImg" idx="2"/>
          </p:nvPr>
        </p:nvSpPr>
        <p:spPr>
          <a:xfrm>
            <a:off x="406400" y="696912"/>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84529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02" name="Google Shape;102;p4:notes"/>
          <p:cNvSpPr>
            <a:spLocks noGrp="1" noRot="1" noChangeAspect="1"/>
          </p:cNvSpPr>
          <p:nvPr>
            <p:ph type="sldImg" idx="2"/>
          </p:nvPr>
        </p:nvSpPr>
        <p:spPr>
          <a:xfrm>
            <a:off x="406400" y="696912"/>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58640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09" name="Google Shape;109;p3:notes"/>
          <p:cNvSpPr>
            <a:spLocks noGrp="1" noRot="1" noChangeAspect="1"/>
          </p:cNvSpPr>
          <p:nvPr>
            <p:ph type="sldImg" idx="2"/>
          </p:nvPr>
        </p:nvSpPr>
        <p:spPr>
          <a:xfrm>
            <a:off x="406400" y="696912"/>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016120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6" name="Google Shape;116;p5:notes"/>
          <p:cNvSpPr>
            <a:spLocks noGrp="1" noRot="1" noChangeAspect="1"/>
          </p:cNvSpPr>
          <p:nvPr>
            <p:ph type="sldImg" idx="2"/>
          </p:nvPr>
        </p:nvSpPr>
        <p:spPr>
          <a:xfrm>
            <a:off x="406400" y="696912"/>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08723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22" name="Google Shape;122;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376858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31" name="Google Shape;131;p7:notes"/>
          <p:cNvSpPr>
            <a:spLocks noGrp="1" noRot="1" noChangeAspect="1"/>
          </p:cNvSpPr>
          <p:nvPr>
            <p:ph type="sldImg" idx="2"/>
          </p:nvPr>
        </p:nvSpPr>
        <p:spPr>
          <a:xfrm>
            <a:off x="406400" y="696912"/>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699270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46" name="Google Shape;146;p8:notes"/>
          <p:cNvSpPr>
            <a:spLocks noGrp="1" noRot="1" noChangeAspect="1"/>
          </p:cNvSpPr>
          <p:nvPr>
            <p:ph type="sldImg" idx="2"/>
          </p:nvPr>
        </p:nvSpPr>
        <p:spPr>
          <a:xfrm>
            <a:off x="406400" y="696912"/>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56153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1:notes"/>
          <p:cNvSpPr>
            <a:spLocks noGrp="1" noRot="1" noChangeAspect="1"/>
          </p:cNvSpPr>
          <p:nvPr>
            <p:ph type="sldImg" idx="2"/>
          </p:nvPr>
        </p:nvSpPr>
        <p:spPr>
          <a:xfrm>
            <a:off x="406400" y="696912"/>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706790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2204812" y="2278884"/>
            <a:ext cx="7973229" cy="114413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5000" b="0" i="0">
                <a:latin typeface="Times New Roman"/>
                <a:ea typeface="Times New Roman"/>
                <a:cs typeface="Times New Roman"/>
                <a:sym typeface="Times New Roman"/>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2214963" y="3687510"/>
            <a:ext cx="7963078" cy="1684486"/>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dk1"/>
              </a:buClr>
              <a:buSzPts val="2800"/>
              <a:buNone/>
              <a:defRPr sz="2800" b="0" i="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2"/>
          <p:cNvSpPr txBox="1">
            <a:spLocks noGrp="1"/>
          </p:cNvSpPr>
          <p:nvPr>
            <p:ph type="sldNum" idx="12"/>
          </p:nvPr>
        </p:nvSpPr>
        <p:spPr>
          <a:xfrm>
            <a:off x="7107237" y="6127750"/>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OBJECT 2">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5" name="Google Shape;65;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8" name="Google Shape;78;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p:nvPr/>
        </p:nvSpPr>
        <p:spPr>
          <a:xfrm>
            <a:off x="-14287" y="1587"/>
            <a:ext cx="12192000" cy="5849937"/>
          </a:xfrm>
          <a:prstGeom prst="rect">
            <a:avLst/>
          </a:prstGeom>
          <a:solidFill>
            <a:srgbClr val="333132">
              <a:alpha val="431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 name="Google Shape;11;p1"/>
          <p:cNvPicPr preferRelativeResize="0"/>
          <p:nvPr/>
        </p:nvPicPr>
        <p:blipFill rotWithShape="1">
          <a:blip r:embed="rId4">
            <a:alphaModFix/>
          </a:blip>
          <a:srcRect/>
          <a:stretch/>
        </p:blipFill>
        <p:spPr>
          <a:xfrm>
            <a:off x="8939212" y="1587"/>
            <a:ext cx="3238500" cy="3238500"/>
          </a:xfrm>
          <a:prstGeom prst="rect">
            <a:avLst/>
          </a:prstGeom>
          <a:noFill/>
          <a:ln>
            <a:noFill/>
          </a:ln>
        </p:spPr>
      </p:pic>
      <p:pic>
        <p:nvPicPr>
          <p:cNvPr id="12" name="Google Shape;12;p1"/>
          <p:cNvPicPr preferRelativeResize="0"/>
          <p:nvPr/>
        </p:nvPicPr>
        <p:blipFill rotWithShape="1">
          <a:blip r:embed="rId5">
            <a:alphaModFix/>
          </a:blip>
          <a:srcRect/>
          <a:stretch/>
        </p:blipFill>
        <p:spPr>
          <a:xfrm>
            <a:off x="-431800" y="390525"/>
            <a:ext cx="4621212" cy="4338637"/>
          </a:xfrm>
          <a:prstGeom prst="rect">
            <a:avLst/>
          </a:prstGeom>
          <a:noFill/>
          <a:ln>
            <a:noFill/>
          </a:ln>
        </p:spPr>
      </p:pic>
      <p:cxnSp>
        <p:nvCxnSpPr>
          <p:cNvPr id="13" name="Google Shape;13;p1"/>
          <p:cNvCxnSpPr/>
          <p:nvPr/>
        </p:nvCxnSpPr>
        <p:spPr>
          <a:xfrm>
            <a:off x="2208212" y="3509962"/>
            <a:ext cx="5202237" cy="0"/>
          </a:xfrm>
          <a:prstGeom prst="straightConnector1">
            <a:avLst/>
          </a:prstGeom>
          <a:noFill/>
          <a:ln w="38100" cap="flat" cmpd="sng">
            <a:solidFill>
              <a:srgbClr val="BAD66B"/>
            </a:solidFill>
            <a:prstDash val="solid"/>
            <a:miter lim="800000"/>
            <a:headEnd type="none" w="sm" len="sm"/>
            <a:tailEnd type="none" w="sm" len="sm"/>
          </a:ln>
        </p:spPr>
      </p:cxnSp>
      <p:pic>
        <p:nvPicPr>
          <p:cNvPr id="14" name="Google Shape;14;p1"/>
          <p:cNvPicPr preferRelativeResize="0"/>
          <p:nvPr/>
        </p:nvPicPr>
        <p:blipFill rotWithShape="1">
          <a:blip r:embed="rId6">
            <a:alphaModFix/>
          </a:blip>
          <a:srcRect/>
          <a:stretch/>
        </p:blipFill>
        <p:spPr>
          <a:xfrm>
            <a:off x="487362" y="6240462"/>
            <a:ext cx="2640012" cy="252412"/>
          </a:xfrm>
          <a:prstGeom prst="rect">
            <a:avLst/>
          </a:prstGeom>
          <a:noFill/>
          <a:ln>
            <a:noFill/>
          </a:ln>
        </p:spPr>
      </p:pic>
      <p:pic>
        <p:nvPicPr>
          <p:cNvPr id="15" name="Google Shape;15;p1"/>
          <p:cNvPicPr preferRelativeResize="0"/>
          <p:nvPr/>
        </p:nvPicPr>
        <p:blipFill rotWithShape="1">
          <a:blip r:embed="rId7">
            <a:alphaModFix/>
          </a:blip>
          <a:srcRect/>
          <a:stretch/>
        </p:blipFill>
        <p:spPr>
          <a:xfrm>
            <a:off x="481012" y="7135812"/>
            <a:ext cx="2646362" cy="255587"/>
          </a:xfrm>
          <a:prstGeom prst="rect">
            <a:avLst/>
          </a:prstGeom>
          <a:noFill/>
          <a:ln>
            <a:noFill/>
          </a:ln>
        </p:spPr>
      </p:pic>
      <p:pic>
        <p:nvPicPr>
          <p:cNvPr id="16" name="Google Shape;16;p1"/>
          <p:cNvPicPr preferRelativeResize="0"/>
          <p:nvPr/>
        </p:nvPicPr>
        <p:blipFill rotWithShape="1">
          <a:blip r:embed="rId8">
            <a:alphaModFix/>
          </a:blip>
          <a:srcRect/>
          <a:stretch/>
        </p:blipFill>
        <p:spPr>
          <a:xfrm>
            <a:off x="10037762" y="6116637"/>
            <a:ext cx="1654175" cy="393700"/>
          </a:xfrm>
          <a:prstGeom prst="rect">
            <a:avLst/>
          </a:prstGeom>
          <a:noFill/>
          <a:ln>
            <a:noFill/>
          </a:ln>
        </p:spPr>
      </p:pic>
      <p:sp>
        <p:nvSpPr>
          <p:cNvPr id="17" name="Google Shape;17;p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8" name="Google Shape;18;p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Google Shape;19;p1"/>
          <p:cNvSpPr txBox="1">
            <a:spLocks noGrp="1"/>
          </p:cNvSpPr>
          <p:nvPr>
            <p:ph type="sldNum" idx="12"/>
          </p:nvPr>
        </p:nvSpPr>
        <p:spPr>
          <a:xfrm>
            <a:off x="7107237" y="61277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59" name="Google Shape;59;p8"/>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canada.ca/fr/sante-publique/services/maladies/2019-nouveau-coronavirus/symptomes.html" TargetMode="External"/><Relationship Id="rId3" Type="http://schemas.openxmlformats.org/officeDocument/2006/relationships/hyperlink" Target="https://www.canada.ca/fr/sante-publique/services/maladies/2019-nouveau-coronavirus.html" TargetMode="External"/><Relationship Id="rId7" Type="http://schemas.openxmlformats.org/officeDocument/2006/relationships/hyperlink" Target="https://www.canada.ca/fr/sante-publique/services/maladies/2019-nouveau-coronavirus/preparation.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acb" TargetMode="External"/><Relationship Id="rId11" Type="http://schemas.openxmlformats.org/officeDocument/2006/relationships/hyperlink" Target="https://www.canada.ca/fr/sante-publique/services/maladies/2019-nouveau-coronavirus/ressources-sensibilisation.html" TargetMode="External"/><Relationship Id="rId5" Type="http://schemas.openxmlformats.org/officeDocument/2006/relationships/hyperlink" Target="https://www.canada.ca/fr/sante-publique/services/maladies/2019-nouveau-coronavirus/derniers-conseils-sante-voyageurs.html" TargetMode="External"/><Relationship Id="rId10" Type="http://schemas.openxmlformats.org/officeDocument/2006/relationships/hyperlink" Target="https://www.canada.ca/fr/sante-publique/services/publications/maladies-affections/maladie-coronavirus-covid-19-comment-auto-isoler-maison-contact-sans-symptomes.html" TargetMode="External"/><Relationship Id="rId4" Type="http://schemas.openxmlformats.org/officeDocument/2006/relationships/hyperlink" Target="https://www.canada.ca/fr/sante-publique/services/maladies/2019-nouveau-coronavirus/reponse-canada.html" TargetMode="External"/><Relationship Id="rId9" Type="http://schemas.openxmlformats.org/officeDocument/2006/relationships/hyperlink" Target="https://www.canada.ca/fr/sante-publique/services/maladies/2019-nouveau-coronavirus/prevention-risques.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iki.gccollab.ca/Covid_19_DTO-BTN"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cconnex.gc.ca/file/group/61785806/al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canada.ca/coronaviru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canada.ca/coronavirus-business" TargetMode="External"/><Relationship Id="rId5" Type="http://schemas.openxmlformats.org/officeDocument/2006/relationships/hyperlink" Target="http://canada.ca/coronavirus-taxes" TargetMode="External"/><Relationship Id="rId4" Type="http://schemas.openxmlformats.org/officeDocument/2006/relationships/hyperlink" Target="http://canada.ca/le-coronaviru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requestform.portal.gc.ca/billets.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hc.healthwebanalytics-analysewebdelasante.sc@canada.ca"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conception.canada.ca/crise/contenu.html"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canada.ca/en/treasury-board-secretariat/services/government-communications/canada-content-style-guide.html"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804862" y="1771650"/>
            <a:ext cx="10225087" cy="155892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Times New Roman"/>
              <a:buNone/>
            </a:pPr>
            <a:r>
              <a:rPr lang="en-US" sz="6000" b="1" i="0" u="none">
                <a:solidFill>
                  <a:schemeClr val="dk1"/>
                </a:solidFill>
                <a:latin typeface="Times New Roman"/>
                <a:ea typeface="Times New Roman"/>
                <a:cs typeface="Times New Roman"/>
                <a:sym typeface="Times New Roman"/>
              </a:rPr>
              <a:t>Pr</a:t>
            </a:r>
            <a:r>
              <a:rPr lang="en-US" sz="6000" b="1"/>
              <a:t>é</a:t>
            </a:r>
            <a:r>
              <a:rPr lang="en-US" sz="6000" b="1" i="0" u="none">
                <a:solidFill>
                  <a:schemeClr val="dk1"/>
                </a:solidFill>
                <a:latin typeface="Times New Roman"/>
                <a:ea typeface="Times New Roman"/>
                <a:cs typeface="Times New Roman"/>
                <a:sym typeface="Times New Roman"/>
              </a:rPr>
              <a:t>sence numérique</a:t>
            </a:r>
            <a:endParaRPr sz="2100">
              <a:solidFill>
                <a:srgbClr val="222222"/>
              </a:solidFill>
              <a:highlight>
                <a:srgbClr val="F8F9FA"/>
              </a:highlight>
              <a:latin typeface="Arial"/>
              <a:ea typeface="Arial"/>
              <a:cs typeface="Arial"/>
              <a:sym typeface="Arial"/>
            </a:endParaRPr>
          </a:p>
          <a:p>
            <a:pPr marL="0" lvl="0" indent="0" algn="l" rtl="0">
              <a:lnSpc>
                <a:spcPct val="90000"/>
              </a:lnSpc>
              <a:spcBef>
                <a:spcPts val="0"/>
              </a:spcBef>
              <a:spcAft>
                <a:spcPts val="0"/>
              </a:spcAft>
              <a:buClr>
                <a:schemeClr val="dk1"/>
              </a:buClr>
              <a:buSzPts val="6000"/>
              <a:buFont typeface="Times New Roman"/>
              <a:buNone/>
            </a:pPr>
            <a:r>
              <a:rPr lang="en-US" sz="4000" b="1"/>
              <a:t>Réponse du Canada de </a:t>
            </a:r>
            <a:r>
              <a:rPr lang="en-US" sz="4000" b="1" i="0" u="none">
                <a:solidFill>
                  <a:schemeClr val="dk1"/>
                </a:solidFill>
                <a:latin typeface="Times New Roman"/>
                <a:ea typeface="Times New Roman"/>
                <a:cs typeface="Times New Roman"/>
                <a:sym typeface="Times New Roman"/>
              </a:rPr>
              <a:t>COVID-19 </a:t>
            </a:r>
            <a:endParaRPr/>
          </a:p>
        </p:txBody>
      </p:sp>
      <p:sp>
        <p:nvSpPr>
          <p:cNvPr id="89" name="Google Shape;89;p12"/>
          <p:cNvSpPr txBox="1">
            <a:spLocks noGrp="1"/>
          </p:cNvSpPr>
          <p:nvPr>
            <p:ph type="subTitle" idx="1"/>
          </p:nvPr>
        </p:nvSpPr>
        <p:spPr>
          <a:xfrm>
            <a:off x="2208200" y="3833800"/>
            <a:ext cx="7962900" cy="230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1800" b="0" i="0" u="none">
                <a:solidFill>
                  <a:schemeClr val="dk1"/>
                </a:solidFill>
                <a:latin typeface="Calibri"/>
                <a:ea typeface="Calibri"/>
                <a:cs typeface="Calibri"/>
                <a:sym typeface="Calibri"/>
              </a:rPr>
              <a:t>Comité de gestion des thèmes de </a:t>
            </a:r>
            <a:r>
              <a:rPr lang="en-US" sz="1800">
                <a:latin typeface="Calibri"/>
                <a:ea typeface="Calibri"/>
                <a:cs typeface="Calibri"/>
                <a:sym typeface="Calibri"/>
              </a:rPr>
              <a:t>la Santé de C</a:t>
            </a:r>
            <a:r>
              <a:rPr lang="en-US" sz="1800" b="0" i="0" u="none">
                <a:solidFill>
                  <a:schemeClr val="dk1"/>
                </a:solidFill>
                <a:latin typeface="Calibri"/>
                <a:ea typeface="Calibri"/>
                <a:cs typeface="Calibri"/>
                <a:sym typeface="Calibri"/>
              </a:rPr>
              <a:t>anada.ca </a:t>
            </a:r>
            <a:endParaRPr sz="1800">
              <a:latin typeface="Calibri"/>
              <a:ea typeface="Calibri"/>
              <a:cs typeface="Calibri"/>
              <a:sym typeface="Calibri"/>
            </a:endParaRPr>
          </a:p>
          <a:p>
            <a:pPr marL="0" lvl="0" indent="0" algn="l" rtl="0">
              <a:lnSpc>
                <a:spcPct val="90000"/>
              </a:lnSpc>
              <a:spcBef>
                <a:spcPts val="0"/>
              </a:spcBef>
              <a:spcAft>
                <a:spcPts val="0"/>
              </a:spcAft>
              <a:buClr>
                <a:schemeClr val="dk1"/>
              </a:buClr>
              <a:buSzPts val="1800"/>
              <a:buNone/>
            </a:pPr>
            <a:r>
              <a:rPr lang="en-US" sz="1800">
                <a:latin typeface="Calibri"/>
                <a:ea typeface="Calibri"/>
                <a:cs typeface="Calibri"/>
                <a:sym typeface="Calibri"/>
              </a:rPr>
              <a:t>25 mars</a:t>
            </a:r>
            <a:r>
              <a:rPr lang="en-US" sz="1800" b="0" i="0" u="none">
                <a:solidFill>
                  <a:schemeClr val="dk1"/>
                </a:solidFill>
                <a:latin typeface="Calibri"/>
                <a:ea typeface="Calibri"/>
                <a:cs typeface="Calibri"/>
                <a:sym typeface="Calibri"/>
              </a:rPr>
              <a:t>, 2020</a:t>
            </a:r>
            <a:endParaRPr sz="1800" b="0" i="0" u="none">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800"/>
              <a:buNone/>
            </a:pPr>
            <a:endParaRPr sz="1800">
              <a:latin typeface="Calibri"/>
              <a:ea typeface="Calibri"/>
              <a:cs typeface="Calibri"/>
              <a:sym typeface="Calibri"/>
            </a:endParaRPr>
          </a:p>
          <a:p>
            <a:pPr marL="0" lvl="0" indent="0" algn="l" rtl="0">
              <a:spcBef>
                <a:spcPts val="1000"/>
              </a:spcBef>
              <a:spcAft>
                <a:spcPts val="0"/>
              </a:spcAft>
              <a:buClr>
                <a:schemeClr val="dk1"/>
              </a:buClr>
              <a:buSzPts val="1800"/>
              <a:buNone/>
            </a:pPr>
            <a:r>
              <a:rPr lang="en-US" sz="1800">
                <a:latin typeface="Calibri"/>
                <a:ea typeface="Calibri"/>
                <a:cs typeface="Calibri"/>
                <a:sym typeface="Calibri"/>
              </a:rPr>
              <a:t>Présentation modifiée le 27 mars, 2020:</a:t>
            </a:r>
            <a:endParaRPr/>
          </a:p>
          <a:p>
            <a:pPr marL="285750" lvl="0" indent="-285750" algn="l" rtl="0">
              <a:lnSpc>
                <a:spcPct val="100000"/>
              </a:lnSpc>
              <a:spcBef>
                <a:spcPts val="0"/>
              </a:spcBef>
              <a:spcAft>
                <a:spcPts val="0"/>
              </a:spcAft>
              <a:buSzPts val="1800"/>
              <a:buChar char="•"/>
            </a:pPr>
            <a:r>
              <a:rPr lang="en-US" sz="1400">
                <a:latin typeface="Calibri"/>
                <a:ea typeface="Calibri"/>
                <a:cs typeface="Calibri"/>
                <a:sym typeface="Calibri"/>
              </a:rPr>
              <a:t>Conception Web approuvée</a:t>
            </a:r>
            <a:endParaRPr sz="1400">
              <a:latin typeface="Calibri"/>
              <a:ea typeface="Calibri"/>
              <a:cs typeface="Calibri"/>
              <a:sym typeface="Calibri"/>
            </a:endParaRPr>
          </a:p>
          <a:p>
            <a:pPr marL="285750" lvl="0" indent="-260350" algn="l" rtl="0">
              <a:lnSpc>
                <a:spcPct val="100000"/>
              </a:lnSpc>
              <a:spcBef>
                <a:spcPts val="0"/>
              </a:spcBef>
              <a:spcAft>
                <a:spcPts val="0"/>
              </a:spcAft>
              <a:buSzPts val="1400"/>
              <a:buFont typeface="Calibri"/>
              <a:buChar char="•"/>
            </a:pPr>
            <a:r>
              <a:rPr lang="en-US" sz="1400">
                <a:latin typeface="Calibri"/>
                <a:ea typeface="Calibri"/>
                <a:cs typeface="Calibri"/>
                <a:sym typeface="Calibri"/>
              </a:rPr>
              <a:t>Ajout d’un guide URL personnalisé</a:t>
            </a:r>
            <a:endParaRPr sz="1400">
              <a:latin typeface="Calibri"/>
              <a:ea typeface="Calibri"/>
              <a:cs typeface="Calibri"/>
              <a:sym typeface="Calibri"/>
            </a:endParaRPr>
          </a:p>
          <a:p>
            <a:pPr marL="285750" lvl="0" indent="-260350" algn="l" rtl="0">
              <a:lnSpc>
                <a:spcPct val="100000"/>
              </a:lnSpc>
              <a:spcBef>
                <a:spcPts val="0"/>
              </a:spcBef>
              <a:spcAft>
                <a:spcPts val="0"/>
              </a:spcAft>
              <a:buSzPts val="1400"/>
              <a:buFont typeface="Calibri"/>
              <a:buChar char="•"/>
            </a:pPr>
            <a:r>
              <a:rPr lang="en-US" sz="1400">
                <a:latin typeface="Calibri"/>
                <a:ea typeface="Calibri"/>
                <a:cs typeface="Calibri"/>
                <a:sym typeface="Calibri"/>
              </a:rPr>
              <a:t>Clarifications des métadonnées</a:t>
            </a:r>
            <a:endParaRPr sz="1800">
              <a:latin typeface="Calibri"/>
              <a:ea typeface="Calibri"/>
              <a:cs typeface="Calibri"/>
              <a:sym typeface="Calibri"/>
            </a:endParaRPr>
          </a:p>
          <a:p>
            <a:pPr marL="0" lvl="0" indent="0" algn="l" rtl="0">
              <a:lnSpc>
                <a:spcPct val="90000"/>
              </a:lnSpc>
              <a:spcBef>
                <a:spcPts val="1000"/>
              </a:spcBef>
              <a:spcAft>
                <a:spcPts val="0"/>
              </a:spcAft>
              <a:buClr>
                <a:schemeClr val="dk1"/>
              </a:buClr>
              <a:buSzPts val="1800"/>
              <a:buNone/>
            </a:pPr>
            <a:endParaRPr sz="1800" b="0" i="0" u="none">
              <a:solidFill>
                <a:schemeClr val="dk1"/>
              </a:solidFill>
              <a:latin typeface="Calibri"/>
              <a:ea typeface="Calibri"/>
              <a:cs typeface="Calibri"/>
              <a:sym typeface="Calibri"/>
            </a:endParaRPr>
          </a:p>
        </p:txBody>
      </p:sp>
      <p:cxnSp>
        <p:nvCxnSpPr>
          <p:cNvPr id="90" name="Google Shape;90;p12"/>
          <p:cNvCxnSpPr/>
          <p:nvPr/>
        </p:nvCxnSpPr>
        <p:spPr>
          <a:xfrm>
            <a:off x="2208212" y="3614737"/>
            <a:ext cx="5202237" cy="0"/>
          </a:xfrm>
          <a:prstGeom prst="straightConnector1">
            <a:avLst/>
          </a:prstGeom>
          <a:noFill/>
          <a:ln w="38100" cap="flat" cmpd="sng">
            <a:solidFill>
              <a:srgbClr val="BAD66B"/>
            </a:solidFill>
            <a:prstDash val="solid"/>
            <a:miter lim="800000"/>
            <a:headEnd type="none" w="sm" len="sm"/>
            <a:tailEnd type="none" w="sm" len="sm"/>
          </a:ln>
          <a:effectLst>
            <a:outerShdw blurRad="63500" dist="50800" dir="5400000">
              <a:srgbClr val="8D9B47"/>
            </a:outerShdw>
          </a:effectLst>
        </p:spPr>
      </p:cxnSp>
      <p:sp>
        <p:nvSpPr>
          <p:cNvPr id="91" name="Google Shape;91;p12"/>
          <p:cNvSpPr/>
          <p:nvPr/>
        </p:nvSpPr>
        <p:spPr>
          <a:xfrm rot="10800000">
            <a:off x="9493250" y="-22225"/>
            <a:ext cx="2774950" cy="1939925"/>
          </a:xfrm>
          <a:prstGeom prst="triangle">
            <a:avLst>
              <a:gd name="adj" fmla="val 50000"/>
            </a:avLst>
          </a:prstGeom>
          <a:solidFill>
            <a:srgbClr val="0F4E67"/>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12"/>
          <p:cNvSpPr/>
          <p:nvPr/>
        </p:nvSpPr>
        <p:spPr>
          <a:xfrm rot="-5400000">
            <a:off x="9657556" y="1223168"/>
            <a:ext cx="3833812" cy="1387475"/>
          </a:xfrm>
          <a:prstGeom prst="triangle">
            <a:avLst>
              <a:gd name="adj" fmla="val 50000"/>
            </a:avLst>
          </a:prstGeom>
          <a:solidFill>
            <a:srgbClr val="105C80"/>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1"/>
          <p:cNvSpPr txBox="1">
            <a:spLocks noGrp="1"/>
          </p:cNvSpPr>
          <p:nvPr>
            <p:ph type="title"/>
          </p:nvPr>
        </p:nvSpPr>
        <p:spPr>
          <a:xfrm>
            <a:off x="247025" y="171425"/>
            <a:ext cx="11335500" cy="1281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8D9B47"/>
              </a:buClr>
              <a:buSzPts val="3600"/>
              <a:buFont typeface="Calibri"/>
              <a:buNone/>
            </a:pPr>
            <a:endParaRPr sz="3600" b="1">
              <a:solidFill>
                <a:srgbClr val="8D9B47"/>
              </a:solidFill>
            </a:endParaRPr>
          </a:p>
          <a:p>
            <a:pPr marL="0" lvl="0" indent="0" algn="l" rtl="0">
              <a:lnSpc>
                <a:spcPct val="90000"/>
              </a:lnSpc>
              <a:spcBef>
                <a:spcPts val="0"/>
              </a:spcBef>
              <a:spcAft>
                <a:spcPts val="0"/>
              </a:spcAft>
              <a:buClr>
                <a:srgbClr val="8D9B47"/>
              </a:buClr>
              <a:buSzPts val="3600"/>
              <a:buFont typeface="Calibri"/>
              <a:buNone/>
            </a:pPr>
            <a:r>
              <a:rPr lang="en-US" sz="3200" b="1">
                <a:solidFill>
                  <a:srgbClr val="8D9B47"/>
                </a:solidFill>
              </a:rPr>
              <a:t>Visualisation initiale - Mappage et mise à l'échelle du contenu </a:t>
            </a:r>
            <a:endParaRPr sz="3200" b="1">
              <a:solidFill>
                <a:srgbClr val="8D9B47"/>
              </a:solidFill>
            </a:endParaRPr>
          </a:p>
          <a:p>
            <a:pPr marL="0" lvl="0" indent="0" algn="l" rtl="0">
              <a:lnSpc>
                <a:spcPct val="90000"/>
              </a:lnSpc>
              <a:spcBef>
                <a:spcPts val="0"/>
              </a:spcBef>
              <a:spcAft>
                <a:spcPts val="0"/>
              </a:spcAft>
              <a:buClr>
                <a:srgbClr val="8D9B47"/>
              </a:buClr>
              <a:buSzPts val="3600"/>
              <a:buFont typeface="Calibri"/>
              <a:buNone/>
            </a:pPr>
            <a:r>
              <a:rPr lang="en-US" sz="3000" b="1">
                <a:solidFill>
                  <a:srgbClr val="8D9B47"/>
                </a:solidFill>
              </a:rPr>
              <a:t>(à être confirmé)</a:t>
            </a:r>
            <a:endParaRPr sz="3000" b="1">
              <a:solidFill>
                <a:srgbClr val="8D9B47"/>
              </a:solidFill>
            </a:endParaRPr>
          </a:p>
        </p:txBody>
      </p:sp>
      <p:sp>
        <p:nvSpPr>
          <p:cNvPr id="173" name="Google Shape;173;p21"/>
          <p:cNvSpPr txBox="1">
            <a:spLocks noGrp="1"/>
          </p:cNvSpPr>
          <p:nvPr>
            <p:ph type="body" idx="1"/>
          </p:nvPr>
        </p:nvSpPr>
        <p:spPr>
          <a:xfrm>
            <a:off x="153987" y="1595437"/>
            <a:ext cx="2782887" cy="5043487"/>
          </a:xfrm>
          <a:prstGeom prst="rect">
            <a:avLst/>
          </a:prstGeom>
          <a:solidFill>
            <a:srgbClr val="E2F0D9"/>
          </a:solidFill>
          <a:ln w="9525" cap="flat" cmpd="sng">
            <a:solidFill>
              <a:srgbClr val="92D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a:t>S</a:t>
            </a:r>
            <a:r>
              <a:rPr lang="en-US" sz="2400" b="0" i="0" u="none">
                <a:solidFill>
                  <a:schemeClr val="dk1"/>
                </a:solidFill>
                <a:latin typeface="Calibri"/>
                <a:ea typeface="Calibri"/>
                <a:cs typeface="Calibri"/>
                <a:sym typeface="Calibri"/>
              </a:rPr>
              <a:t>ituation actuelle: </a:t>
            </a:r>
            <a:endParaRPr/>
          </a:p>
          <a:p>
            <a:pPr marL="0" marR="0" lvl="0" indent="0" algn="l" rtl="0">
              <a:lnSpc>
                <a:spcPct val="90000"/>
              </a:lnSpc>
              <a:spcBef>
                <a:spcPts val="1000"/>
              </a:spcBef>
              <a:spcAft>
                <a:spcPts val="0"/>
              </a:spcAft>
              <a:buClr>
                <a:schemeClr val="dk1"/>
              </a:buClr>
              <a:buSzPts val="2000"/>
              <a:buFont typeface="Arial"/>
              <a:buChar char="•"/>
            </a:pPr>
            <a:r>
              <a:rPr lang="en-US" sz="2000" u="sng">
                <a:solidFill>
                  <a:schemeClr val="hlink"/>
                </a:solidFill>
                <a:hlinkClick r:id="rId3"/>
              </a:rPr>
              <a:t>Mise à jour sur l'épidémie</a:t>
            </a:r>
            <a:endParaRPr/>
          </a:p>
          <a:p>
            <a:pPr marL="0" marR="0" lvl="0" indent="0" algn="l" rtl="0">
              <a:lnSpc>
                <a:spcPct val="90000"/>
              </a:lnSpc>
              <a:spcBef>
                <a:spcPts val="1000"/>
              </a:spcBef>
              <a:spcAft>
                <a:spcPts val="0"/>
              </a:spcAft>
              <a:buClr>
                <a:schemeClr val="dk1"/>
              </a:buClr>
              <a:buSzPts val="2000"/>
              <a:buFont typeface="Arial"/>
              <a:buChar char="•"/>
            </a:pPr>
            <a:r>
              <a:rPr lang="en-US" sz="2000" u="sng">
                <a:solidFill>
                  <a:schemeClr val="hlink"/>
                </a:solidFill>
                <a:hlinkClick r:id="rId3"/>
              </a:rPr>
              <a:t>Dernières annonces</a:t>
            </a:r>
            <a:endParaRPr/>
          </a:p>
          <a:p>
            <a:pPr marL="0" marR="0" lvl="0" indent="0" algn="l" rtl="0">
              <a:lnSpc>
                <a:spcPct val="90000"/>
              </a:lnSpc>
              <a:spcBef>
                <a:spcPts val="1000"/>
              </a:spcBef>
              <a:spcAft>
                <a:spcPts val="0"/>
              </a:spcAft>
              <a:buClr>
                <a:schemeClr val="dk1"/>
              </a:buClr>
              <a:buSzPts val="2000"/>
              <a:buFont typeface="Arial"/>
              <a:buChar char="•"/>
            </a:pPr>
            <a:r>
              <a:rPr lang="en-US" sz="2000" u="sng">
                <a:solidFill>
                  <a:schemeClr val="hlink"/>
                </a:solidFill>
                <a:hlinkClick r:id="rId4"/>
              </a:rPr>
              <a:t>Réponse du Canada</a:t>
            </a:r>
            <a:endParaRPr sz="2000" b="0" i="0" u="none">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228600" marR="0" lvl="0" indent="-7620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74" name="Google Shape;174;p21"/>
          <p:cNvSpPr txBox="1"/>
          <p:nvPr/>
        </p:nvSpPr>
        <p:spPr>
          <a:xfrm>
            <a:off x="8782025" y="1566850"/>
            <a:ext cx="3038700" cy="5072100"/>
          </a:xfrm>
          <a:prstGeom prst="rect">
            <a:avLst/>
          </a:prstGeom>
          <a:solidFill>
            <a:srgbClr val="DAE3F3"/>
          </a:solidFill>
          <a:ln w="9525" cap="flat" cmpd="sng">
            <a:solidFill>
              <a:schemeClr val="accent1"/>
            </a:solidFill>
            <a:prstDash val="solid"/>
            <a:miter lim="800000"/>
            <a:headEnd type="none" w="sm" len="sm"/>
            <a:tailEnd type="none" w="sm" len="sm"/>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Sûreté et sécurité:</a:t>
            </a:r>
            <a:endParaRPr sz="1400" b="0" i="0" u="none" strike="noStrike" cap="none">
              <a:solidFill>
                <a:srgbClr val="000000"/>
              </a:solidFill>
              <a:latin typeface="Arial"/>
              <a:ea typeface="Arial"/>
              <a:cs typeface="Arial"/>
              <a:sym typeface="Arial"/>
            </a:endParaRPr>
          </a:p>
          <a:p>
            <a:pPr marL="0" marR="0" lvl="0" indent="12700" algn="l" rtl="0">
              <a:lnSpc>
                <a:spcPct val="90000"/>
              </a:lnSpc>
              <a:spcBef>
                <a:spcPts val="1000"/>
              </a:spcBef>
              <a:spcAft>
                <a:spcPts val="0"/>
              </a:spcAft>
              <a:buClr>
                <a:schemeClr val="dk1"/>
              </a:buClr>
              <a:buSzPts val="1800"/>
              <a:buFont typeface="Arial"/>
              <a:buChar char="•"/>
            </a:pPr>
            <a:r>
              <a:rPr lang="en-US" sz="1800" u="sng">
                <a:solidFill>
                  <a:schemeClr val="hlink"/>
                </a:solidFill>
                <a:latin typeface="Calibri"/>
                <a:ea typeface="Calibri"/>
                <a:cs typeface="Calibri"/>
                <a:sym typeface="Calibri"/>
                <a:hlinkClick r:id="rId5"/>
              </a:rPr>
              <a:t>Voyage</a:t>
            </a:r>
            <a:endParaRPr sz="1800" b="0" i="0" u="none" strike="noStrike" cap="none">
              <a:solidFill>
                <a:srgbClr val="000000"/>
              </a:solidFill>
              <a:latin typeface="Arial"/>
              <a:ea typeface="Arial"/>
              <a:cs typeface="Arial"/>
              <a:sym typeface="Arial"/>
            </a:endParaRPr>
          </a:p>
          <a:p>
            <a:pPr marL="0" marR="0" lvl="0" indent="12700" algn="l" rtl="0">
              <a:lnSpc>
                <a:spcPct val="90000"/>
              </a:lnSpc>
              <a:spcBef>
                <a:spcPts val="1000"/>
              </a:spcBef>
              <a:spcAft>
                <a:spcPts val="0"/>
              </a:spcAft>
              <a:buClr>
                <a:schemeClr val="dk1"/>
              </a:buClr>
              <a:buSzPts val="1800"/>
              <a:buFont typeface="Arial"/>
              <a:buChar char="•"/>
            </a:pPr>
            <a:r>
              <a:rPr lang="en-US" sz="1800" u="sng">
                <a:solidFill>
                  <a:schemeClr val="hlink"/>
                </a:solidFill>
                <a:latin typeface="Calibri"/>
                <a:ea typeface="Calibri"/>
                <a:cs typeface="Calibri"/>
                <a:sym typeface="Calibri"/>
                <a:hlinkClick r:id="rId6"/>
              </a:rPr>
              <a:t>Aéroports et mesures aux frontières</a:t>
            </a:r>
            <a:endParaRPr sz="1800" b="0" i="0" u="none" strike="noStrike" cap="none">
              <a:solidFill>
                <a:srgbClr val="000000"/>
              </a:solidFill>
              <a:latin typeface="Arial"/>
              <a:ea typeface="Arial"/>
              <a:cs typeface="Arial"/>
              <a:sym typeface="Arial"/>
            </a:endParaRPr>
          </a:p>
          <a:p>
            <a:pPr marL="0" marR="0" lvl="0" indent="12700" algn="l" rtl="0">
              <a:lnSpc>
                <a:spcPct val="90000"/>
              </a:lnSpc>
              <a:spcBef>
                <a:spcPts val="10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Sécurisation des fournitures médicales  (MDN / ASPC)</a:t>
            </a:r>
            <a:endParaRPr sz="1800" b="0" i="0" u="none" strike="noStrike" cap="none">
              <a:solidFill>
                <a:srgbClr val="000000"/>
              </a:solidFill>
              <a:latin typeface="Arial"/>
              <a:ea typeface="Arial"/>
              <a:cs typeface="Arial"/>
              <a:sym typeface="Arial"/>
            </a:endParaRPr>
          </a:p>
          <a:p>
            <a:pPr marL="0" marR="0" lvl="0" indent="12700" algn="l" rtl="0">
              <a:lnSpc>
                <a:spcPct val="90000"/>
              </a:lnSpc>
              <a:spcBef>
                <a:spcPts val="10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V</a:t>
            </a:r>
            <a:r>
              <a:rPr lang="en-US" sz="1800" b="0" i="0" u="none" strike="noStrike" cap="none">
                <a:solidFill>
                  <a:schemeClr val="dk1"/>
                </a:solidFill>
                <a:latin typeface="Calibri"/>
                <a:ea typeface="Calibri"/>
                <a:cs typeface="Calibri"/>
                <a:sym typeface="Calibri"/>
              </a:rPr>
              <a:t>os droits garantis par la Charte (JUS)</a:t>
            </a:r>
            <a:endParaRPr sz="1800" b="0" i="0" u="none" strike="noStrike" cap="none">
              <a:solidFill>
                <a:srgbClr val="000000"/>
              </a:solidFill>
              <a:latin typeface="Arial"/>
              <a:ea typeface="Arial"/>
              <a:cs typeface="Arial"/>
              <a:sym typeface="Arial"/>
            </a:endParaRPr>
          </a:p>
          <a:p>
            <a:pPr marL="0" marR="0" lvl="0" indent="12700" algn="l" rtl="0">
              <a:lnSpc>
                <a:spcPct val="90000"/>
              </a:lnSpc>
              <a:spcBef>
                <a:spcPts val="10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Santé et sécurité au travail (EDSC</a:t>
            </a:r>
            <a:r>
              <a:rPr lang="en-US" sz="1800" b="0" i="0" u="none" strike="noStrike" cap="none">
                <a:solidFill>
                  <a:schemeClr val="dk1"/>
                </a:solidFill>
                <a:latin typeface="Calibri"/>
                <a:ea typeface="Calibri"/>
                <a:cs typeface="Calibri"/>
                <a:sym typeface="Calibri"/>
              </a:rPr>
              <a:t>)</a:t>
            </a:r>
            <a:endParaRPr sz="1800" b="0" i="0" u="none" strike="noStrike" cap="none">
              <a:solidFill>
                <a:srgbClr val="000000"/>
              </a:solidFill>
              <a:latin typeface="Arial"/>
              <a:ea typeface="Arial"/>
              <a:cs typeface="Arial"/>
              <a:sym typeface="Arial"/>
            </a:endParaRPr>
          </a:p>
          <a:p>
            <a:pPr marL="0" marR="0" lvl="0" indent="12700" algn="l" rtl="0">
              <a:lnSpc>
                <a:spcPct val="90000"/>
              </a:lnSpc>
              <a:spcBef>
                <a:spcPts val="10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Recherche médicale (ASPC)</a:t>
            </a:r>
            <a:endParaRPr sz="1800" b="0" i="0" u="none" strike="noStrike" cap="none">
              <a:solidFill>
                <a:srgbClr val="000000"/>
              </a:solidFill>
              <a:latin typeface="Arial"/>
              <a:ea typeface="Arial"/>
              <a:cs typeface="Arial"/>
              <a:sym typeface="Arial"/>
            </a:endParaRPr>
          </a:p>
          <a:p>
            <a:pPr marL="0" marR="0" lvl="0" indent="12700" algn="l" rtl="0">
              <a:lnSpc>
                <a:spcPct val="90000"/>
              </a:lnSpc>
              <a:spcBef>
                <a:spcPts val="10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Déclaration des pénuries de médicaments (SC)</a:t>
            </a:r>
            <a:endParaRPr sz="1800">
              <a:solidFill>
                <a:schemeClr val="dk1"/>
              </a:solidFill>
              <a:latin typeface="Calibri"/>
              <a:ea typeface="Calibri"/>
              <a:cs typeface="Calibri"/>
              <a:sym typeface="Calibri"/>
            </a:endParaRPr>
          </a:p>
          <a:p>
            <a:pPr marL="0" marR="0" lvl="0" indent="12700" algn="l" rtl="0">
              <a:lnSpc>
                <a:spcPct val="90000"/>
              </a:lnSpc>
              <a:spcBef>
                <a:spcPts val="100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Mesures de quarantaine (PS / GRC / ASPC)</a:t>
            </a:r>
            <a:endParaRPr sz="1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175" name="Google Shape;175;p21"/>
          <p:cNvSpPr txBox="1"/>
          <p:nvPr/>
        </p:nvSpPr>
        <p:spPr>
          <a:xfrm>
            <a:off x="5830887" y="1566862"/>
            <a:ext cx="2806700" cy="5072062"/>
          </a:xfrm>
          <a:prstGeom prst="rect">
            <a:avLst/>
          </a:prstGeom>
          <a:solidFill>
            <a:srgbClr val="FBE5D6"/>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Aide financière:</a:t>
            </a:r>
            <a:endParaRPr sz="20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Pour les entreprises</a:t>
            </a:r>
            <a:endParaRPr sz="20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Pour les particuliers</a:t>
            </a:r>
            <a:endParaRPr sz="20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Pour les Canadiens à l'étranger</a:t>
            </a:r>
            <a:endParaRPr sz="20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Taxes (ARC)</a:t>
            </a:r>
            <a:endParaRPr sz="20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76" name="Google Shape;176;p21"/>
          <p:cNvSpPr txBox="1"/>
          <p:nvPr/>
        </p:nvSpPr>
        <p:spPr>
          <a:xfrm>
            <a:off x="3081337" y="1609725"/>
            <a:ext cx="2605087" cy="5029200"/>
          </a:xfrm>
          <a:prstGeom prst="rect">
            <a:avLst/>
          </a:prstGeom>
          <a:solidFill>
            <a:schemeClr val="lt2"/>
          </a:solidFill>
          <a:ln w="9525" cap="flat" cmpd="sng">
            <a:solidFill>
              <a:srgbClr val="703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Votre santé:</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Char char="•"/>
            </a:pPr>
            <a:r>
              <a:rPr lang="en-US" sz="2000" u="sng">
                <a:solidFill>
                  <a:schemeClr val="hlink"/>
                </a:solidFill>
                <a:latin typeface="Calibri"/>
                <a:ea typeface="Calibri"/>
                <a:cs typeface="Calibri"/>
                <a:sym typeface="Calibri"/>
                <a:hlinkClick r:id="rId7"/>
              </a:rPr>
              <a:t>Soyez prêt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Char char="•"/>
            </a:pPr>
            <a:r>
              <a:rPr lang="en-US" sz="2000" u="sng">
                <a:solidFill>
                  <a:schemeClr val="hlink"/>
                </a:solidFill>
                <a:latin typeface="Calibri"/>
                <a:ea typeface="Calibri"/>
                <a:cs typeface="Calibri"/>
                <a:sym typeface="Calibri"/>
                <a:hlinkClick r:id="rId8"/>
              </a:rPr>
              <a:t>Symptômes et traitement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Char char="•"/>
            </a:pPr>
            <a:r>
              <a:rPr lang="en-US" sz="2000" u="sng">
                <a:solidFill>
                  <a:schemeClr val="hlink"/>
                </a:solidFill>
                <a:latin typeface="Calibri"/>
                <a:ea typeface="Calibri"/>
                <a:cs typeface="Calibri"/>
                <a:sym typeface="Calibri"/>
                <a:hlinkClick r:id="rId9"/>
              </a:rPr>
              <a:t>Prévention et risques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Char char="•"/>
            </a:pPr>
            <a:r>
              <a:rPr lang="en-US" sz="2000" u="sng">
                <a:solidFill>
                  <a:schemeClr val="hlink"/>
                </a:solidFill>
                <a:latin typeface="Calibri"/>
                <a:ea typeface="Calibri"/>
                <a:cs typeface="Calibri"/>
                <a:sym typeface="Calibri"/>
                <a:hlinkClick r:id="rId10"/>
              </a:rPr>
              <a:t>Comment s'auto-isoler</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Char char="•"/>
            </a:pPr>
            <a:r>
              <a:rPr lang="en-US" sz="2000" u="sng">
                <a:solidFill>
                  <a:schemeClr val="hlink"/>
                </a:solidFill>
                <a:latin typeface="Calibri"/>
                <a:ea typeface="Calibri"/>
                <a:cs typeface="Calibri"/>
                <a:sym typeface="Calibri"/>
                <a:hlinkClick r:id="rId11"/>
              </a:rPr>
              <a:t>Ressources de sensibilisation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Santé mentale (ASPC)</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Diagnostic rapide (tests mobiles) (ASPC)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8D9B47"/>
              </a:buClr>
              <a:buSzPts val="3600"/>
              <a:buFont typeface="Calibri"/>
              <a:buNone/>
            </a:pPr>
            <a:r>
              <a:rPr lang="en-US" sz="3600" b="1">
                <a:solidFill>
                  <a:srgbClr val="8D9B47"/>
                </a:solidFill>
              </a:rPr>
              <a:t>Validation et cartographie de l'inventaire de contenu</a:t>
            </a:r>
            <a:endParaRPr/>
          </a:p>
        </p:txBody>
      </p:sp>
      <p:sp>
        <p:nvSpPr>
          <p:cNvPr id="182" name="Google Shape;182;p22"/>
          <p:cNvSpPr txBox="1">
            <a:spLocks noGrp="1"/>
          </p:cNvSpPr>
          <p:nvPr>
            <p:ph type="body" idx="1"/>
          </p:nvPr>
        </p:nvSpPr>
        <p:spPr>
          <a:xfrm>
            <a:off x="838200" y="1825625"/>
            <a:ext cx="11241300" cy="475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2800"/>
              <a:buFont typeface="Arial"/>
              <a:buNone/>
            </a:pPr>
            <a:r>
              <a:rPr lang="en-US"/>
              <a:t>La demande de réunion comprenait l'accès à l'inventaire du contenu, accessible à l'extérieur du réseau du GC: </a:t>
            </a:r>
            <a:r>
              <a:rPr lang="en-US" sz="2400" u="sng">
                <a:solidFill>
                  <a:schemeClr val="hlink"/>
                </a:solidFill>
                <a:hlinkClick r:id="rId3"/>
              </a:rPr>
              <a:t>https://wiki.gccollab.ca/Covid_19_DTO-BTN</a:t>
            </a:r>
            <a:endParaRPr sz="2400"/>
          </a:p>
          <a:p>
            <a:pPr marL="0" marR="0" lvl="0" indent="0" algn="l" rtl="0">
              <a:lnSpc>
                <a:spcPct val="90000"/>
              </a:lnSpc>
              <a:spcBef>
                <a:spcPts val="1000"/>
              </a:spcBef>
              <a:spcAft>
                <a:spcPts val="0"/>
              </a:spcAft>
              <a:buClr>
                <a:schemeClr val="dk1"/>
              </a:buClr>
              <a:buSzPts val="2800"/>
              <a:buFont typeface="Arial"/>
              <a:buNone/>
            </a:pPr>
            <a:r>
              <a:rPr lang="en-US" sz="2800" b="0" i="0" u="none">
                <a:solidFill>
                  <a:schemeClr val="dk1"/>
                </a:solidFill>
                <a:latin typeface="Calibri"/>
                <a:ea typeface="Calibri"/>
                <a:cs typeface="Calibri"/>
                <a:sym typeface="Calibri"/>
              </a:rPr>
              <a:t> </a:t>
            </a:r>
            <a:endParaRPr sz="2800" b="0" i="0" u="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100"/>
              <a:buFont typeface="Arial"/>
              <a:buNone/>
            </a:pPr>
            <a:r>
              <a:rPr lang="en-US"/>
              <a:t>Engager des partenaires thématiques pour contribuer à la liste:</a:t>
            </a:r>
            <a:endParaRPr/>
          </a:p>
          <a:p>
            <a:pPr marL="457200" marR="0" lvl="0" indent="-342900" algn="l" rtl="0">
              <a:lnSpc>
                <a:spcPct val="90000"/>
              </a:lnSpc>
              <a:spcBef>
                <a:spcPts val="1000"/>
              </a:spcBef>
              <a:spcAft>
                <a:spcPts val="0"/>
              </a:spcAft>
              <a:buSzPts val="1800"/>
              <a:buChar char="●"/>
            </a:pPr>
            <a:r>
              <a:rPr lang="en-US"/>
              <a:t>contenu existant</a:t>
            </a:r>
            <a:endParaRPr/>
          </a:p>
          <a:p>
            <a:pPr marL="457200" marR="0" lvl="0" indent="-342900" algn="l" rtl="0">
              <a:lnSpc>
                <a:spcPct val="90000"/>
              </a:lnSpc>
              <a:spcBef>
                <a:spcPts val="0"/>
              </a:spcBef>
              <a:spcAft>
                <a:spcPts val="0"/>
              </a:spcAft>
              <a:buSzPts val="1800"/>
              <a:buChar char="●"/>
            </a:pPr>
            <a:r>
              <a:rPr lang="en-US"/>
              <a:t>contenu attendu</a:t>
            </a:r>
            <a:endParaRPr/>
          </a:p>
          <a:p>
            <a:pPr marL="0" marR="0" lvl="0" indent="0" algn="l" rtl="0">
              <a:lnSpc>
                <a:spcPct val="90000"/>
              </a:lnSpc>
              <a:spcBef>
                <a:spcPts val="1000"/>
              </a:spcBef>
              <a:spcAft>
                <a:spcPts val="0"/>
              </a:spcAft>
              <a:buClr>
                <a:schemeClr val="dk1"/>
              </a:buClr>
              <a:buSzPts val="1100"/>
              <a:buFont typeface="Arial"/>
              <a:buNone/>
            </a:pPr>
            <a:endParaRPr/>
          </a:p>
          <a:p>
            <a:pPr marL="0" marR="0" lvl="0" indent="0" algn="l" rtl="0">
              <a:lnSpc>
                <a:spcPct val="90000"/>
              </a:lnSpc>
              <a:spcBef>
                <a:spcPts val="1000"/>
              </a:spcBef>
              <a:spcAft>
                <a:spcPts val="0"/>
              </a:spcAft>
              <a:buClr>
                <a:schemeClr val="dk1"/>
              </a:buClr>
              <a:buSzPts val="1100"/>
              <a:buFont typeface="Arial"/>
              <a:buNone/>
            </a:pPr>
            <a:r>
              <a:rPr lang="en-US"/>
              <a:t>PROCHAINE ÉTAPE - ASPC / SC et partenaires pour valider la cartographie du contenu</a:t>
            </a:r>
            <a:endParaRPr sz="2800" b="0" i="0" u="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3600" b="1">
                <a:solidFill>
                  <a:srgbClr val="8D9B47"/>
                </a:solidFill>
              </a:rPr>
              <a:t>Image de marque et accessibilité</a:t>
            </a:r>
            <a:endParaRPr sz="3600" b="1">
              <a:solidFill>
                <a:srgbClr val="8D9B47"/>
              </a:solidFill>
            </a:endParaRPr>
          </a:p>
        </p:txBody>
      </p:sp>
      <p:sp>
        <p:nvSpPr>
          <p:cNvPr id="189" name="Google Shape;189;p2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a:t>Grâce au travail de nos équipes des Services créatifs et des Communications numériques, nous avons mis à jour les éléments de marque pour l'ensemble du gouvernement afin d'accéder à:</a:t>
            </a:r>
            <a:endParaRPr/>
          </a:p>
          <a:p>
            <a:pPr marL="0" lvl="0" indent="0" algn="ctr" rtl="0">
              <a:lnSpc>
                <a:spcPct val="115000"/>
              </a:lnSpc>
              <a:spcBef>
                <a:spcPts val="1200"/>
              </a:spcBef>
              <a:spcAft>
                <a:spcPts val="0"/>
              </a:spcAft>
              <a:buClr>
                <a:schemeClr val="dk1"/>
              </a:buClr>
              <a:buSzPts val="1100"/>
              <a:buFont typeface="Arial"/>
              <a:buNone/>
            </a:pPr>
            <a:r>
              <a:rPr lang="en-US" sz="2400" b="1" u="sng">
                <a:solidFill>
                  <a:schemeClr val="hlink"/>
                </a:solidFill>
                <a:latin typeface="Arial"/>
                <a:ea typeface="Arial"/>
                <a:cs typeface="Arial"/>
                <a:sym typeface="Arial"/>
                <a:hlinkClick r:id="rId3"/>
              </a:rPr>
              <a:t>https://gcconnex.gc.ca/file/group/61785806/all#</a:t>
            </a:r>
            <a:endParaRPr sz="2400" b="1" u="sng">
              <a:solidFill>
                <a:schemeClr val="hlink"/>
              </a:solidFill>
              <a:latin typeface="Arial"/>
              <a:ea typeface="Arial"/>
              <a:cs typeface="Arial"/>
              <a:sym typeface="Arial"/>
            </a:endParaRPr>
          </a:p>
          <a:p>
            <a:pPr marL="0" lvl="0" indent="0" algn="l" rtl="0">
              <a:lnSpc>
                <a:spcPct val="90000"/>
              </a:lnSpc>
              <a:spcBef>
                <a:spcPts val="1200"/>
              </a:spcBef>
              <a:spcAft>
                <a:spcPts val="0"/>
              </a:spcAft>
              <a:buSzPts val="1800"/>
              <a:buNone/>
            </a:pPr>
            <a:endParaRPr/>
          </a:p>
          <a:p>
            <a:pPr marL="0" lvl="0" indent="0" algn="l" rtl="0">
              <a:lnSpc>
                <a:spcPct val="90000"/>
              </a:lnSpc>
              <a:spcBef>
                <a:spcPts val="1000"/>
              </a:spcBef>
              <a:spcAft>
                <a:spcPts val="0"/>
              </a:spcAft>
              <a:buSzPts val="1800"/>
              <a:buNone/>
            </a:pPr>
            <a:r>
              <a:rPr lang="en-US"/>
              <a:t>Vérifiez l'accessibilité par rapport aux WCAG pendant le développement et la publication de contenu.</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3600" b="1">
                <a:solidFill>
                  <a:srgbClr val="8D9B47"/>
                </a:solidFill>
              </a:rPr>
              <a:t>URL personnalisées</a:t>
            </a:r>
            <a:endParaRPr sz="3600" b="1">
              <a:solidFill>
                <a:srgbClr val="8D9B47"/>
              </a:solidFill>
            </a:endParaRPr>
          </a:p>
        </p:txBody>
      </p:sp>
      <p:sp>
        <p:nvSpPr>
          <p:cNvPr id="196" name="Google Shape;196;p2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400">
                <a:solidFill>
                  <a:srgbClr val="1D1C1D"/>
                </a:solidFill>
                <a:latin typeface="Arial"/>
                <a:ea typeface="Arial"/>
                <a:cs typeface="Arial"/>
                <a:sym typeface="Arial"/>
              </a:rPr>
              <a:t>Utilisez les URL principales pour la promotion:</a:t>
            </a:r>
            <a:endParaRPr sz="2400">
              <a:solidFill>
                <a:srgbClr val="1D1C1D"/>
              </a:solidFill>
              <a:latin typeface="Arial"/>
              <a:ea typeface="Arial"/>
              <a:cs typeface="Arial"/>
              <a:sym typeface="Arial"/>
            </a:endParaRPr>
          </a:p>
          <a:p>
            <a:pPr marL="723900" lvl="0" indent="-228600" algn="l" rtl="0">
              <a:lnSpc>
                <a:spcPct val="115000"/>
              </a:lnSpc>
              <a:spcBef>
                <a:spcPts val="0"/>
              </a:spcBef>
              <a:spcAft>
                <a:spcPts val="0"/>
              </a:spcAft>
              <a:buClr>
                <a:srgbClr val="1D1C1D"/>
              </a:buClr>
              <a:buSzPts val="2400"/>
              <a:buNone/>
            </a:pPr>
            <a:r>
              <a:rPr lang="en-US" sz="2400">
                <a:solidFill>
                  <a:schemeClr val="hlink"/>
                </a:solidFill>
                <a:uFill>
                  <a:noFill/>
                </a:uFill>
                <a:latin typeface="Arial"/>
                <a:ea typeface="Arial"/>
                <a:cs typeface="Arial"/>
                <a:sym typeface="Arial"/>
                <a:hlinkClick r:id="rId3"/>
              </a:rPr>
              <a:t>Canada.ca/coronavirus</a:t>
            </a:r>
            <a:r>
              <a:rPr lang="en-US" sz="2400">
                <a:solidFill>
                  <a:srgbClr val="1D1C1D"/>
                </a:solidFill>
                <a:latin typeface="Arial"/>
                <a:ea typeface="Arial"/>
                <a:cs typeface="Arial"/>
                <a:sym typeface="Arial"/>
              </a:rPr>
              <a:t> </a:t>
            </a:r>
            <a:endParaRPr sz="2400">
              <a:solidFill>
                <a:srgbClr val="1D1C1D"/>
              </a:solidFill>
              <a:latin typeface="Arial"/>
              <a:ea typeface="Arial"/>
              <a:cs typeface="Arial"/>
              <a:sym typeface="Arial"/>
            </a:endParaRPr>
          </a:p>
          <a:p>
            <a:pPr marL="723900" lvl="0" indent="-228600" algn="l" rtl="0">
              <a:lnSpc>
                <a:spcPct val="115000"/>
              </a:lnSpc>
              <a:spcBef>
                <a:spcPts val="0"/>
              </a:spcBef>
              <a:spcAft>
                <a:spcPts val="0"/>
              </a:spcAft>
              <a:buClr>
                <a:srgbClr val="1D1C1D"/>
              </a:buClr>
              <a:buSzPts val="2400"/>
              <a:buNone/>
            </a:pPr>
            <a:r>
              <a:rPr lang="en-US" sz="2400">
                <a:solidFill>
                  <a:schemeClr val="hlink"/>
                </a:solidFill>
                <a:uFill>
                  <a:noFill/>
                </a:uFill>
                <a:latin typeface="Arial"/>
                <a:ea typeface="Arial"/>
                <a:cs typeface="Arial"/>
                <a:sym typeface="Arial"/>
                <a:hlinkClick r:id="rId4"/>
              </a:rPr>
              <a:t>Canada.ca/le-coronavirus</a:t>
            </a:r>
            <a:endParaRPr sz="2400">
              <a:solidFill>
                <a:schemeClr val="hlink"/>
              </a:solidFill>
              <a:latin typeface="Arial"/>
              <a:ea typeface="Arial"/>
              <a:cs typeface="Arial"/>
              <a:sym typeface="Arial"/>
            </a:endParaRPr>
          </a:p>
          <a:p>
            <a:pPr marL="0" lvl="0" indent="0" algn="l" rtl="0">
              <a:lnSpc>
                <a:spcPct val="115000"/>
              </a:lnSpc>
              <a:spcBef>
                <a:spcPts val="0"/>
              </a:spcBef>
              <a:spcAft>
                <a:spcPts val="0"/>
              </a:spcAft>
              <a:buSzPts val="1800"/>
              <a:buNone/>
            </a:pPr>
            <a:endParaRPr sz="2400">
              <a:solidFill>
                <a:srgbClr val="1D1C1D"/>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2400">
                <a:solidFill>
                  <a:srgbClr val="1D1C1D"/>
                </a:solidFill>
                <a:latin typeface="Arial"/>
                <a:ea typeface="Arial"/>
                <a:cs typeface="Arial"/>
                <a:sym typeface="Arial"/>
              </a:rPr>
              <a:t>Limitez strictement la création de nouvelles URL personnalisées liées à COVID-19 et créez uniquement si cela est absolument nécessaire.</a:t>
            </a:r>
            <a:endParaRPr sz="2400">
              <a:solidFill>
                <a:srgbClr val="1D1C1D"/>
              </a:solidFill>
              <a:latin typeface="Arial"/>
              <a:ea typeface="Arial"/>
              <a:cs typeface="Arial"/>
              <a:sym typeface="Arial"/>
            </a:endParaRPr>
          </a:p>
          <a:p>
            <a:pPr marL="0" lvl="0" indent="0" algn="l" rtl="0">
              <a:lnSpc>
                <a:spcPct val="90000"/>
              </a:lnSpc>
              <a:spcBef>
                <a:spcPts val="1000"/>
              </a:spcBef>
              <a:spcAft>
                <a:spcPts val="0"/>
              </a:spcAft>
              <a:buSzPts val="1800"/>
              <a:buNone/>
            </a:pPr>
            <a:endParaRPr sz="2400">
              <a:solidFill>
                <a:srgbClr val="1D1C1D"/>
              </a:solidFill>
              <a:latin typeface="Arial"/>
              <a:ea typeface="Arial"/>
              <a:cs typeface="Arial"/>
              <a:sym typeface="Arial"/>
            </a:endParaRPr>
          </a:p>
          <a:p>
            <a:pPr marL="0" lvl="0" indent="0" algn="l" rtl="0">
              <a:lnSpc>
                <a:spcPct val="90000"/>
              </a:lnSpc>
              <a:spcBef>
                <a:spcPts val="1000"/>
              </a:spcBef>
              <a:spcAft>
                <a:spcPts val="0"/>
              </a:spcAft>
              <a:buClr>
                <a:schemeClr val="dk1"/>
              </a:buClr>
              <a:buSzPts val="1100"/>
              <a:buFont typeface="Arial"/>
              <a:buNone/>
            </a:pPr>
            <a:r>
              <a:rPr lang="en-US" sz="2400">
                <a:solidFill>
                  <a:srgbClr val="1D1C1D"/>
                </a:solidFill>
                <a:latin typeface="Arial"/>
                <a:ea typeface="Arial"/>
                <a:cs typeface="Arial"/>
                <a:sym typeface="Arial"/>
              </a:rPr>
              <a:t>Utilisez des mots clés de tâche ou de rubrique dans les URL personnalisées, au lieu de l'acronyme du service:</a:t>
            </a:r>
            <a:endParaRPr sz="2400">
              <a:solidFill>
                <a:srgbClr val="1D1C1D"/>
              </a:solidFill>
              <a:latin typeface="Arial"/>
              <a:ea typeface="Arial"/>
              <a:cs typeface="Arial"/>
              <a:sym typeface="Arial"/>
            </a:endParaRPr>
          </a:p>
          <a:p>
            <a:pPr marL="723900" lvl="0" indent="-228600" algn="l" rtl="0">
              <a:lnSpc>
                <a:spcPct val="115000"/>
              </a:lnSpc>
              <a:spcBef>
                <a:spcPts val="0"/>
              </a:spcBef>
              <a:spcAft>
                <a:spcPts val="0"/>
              </a:spcAft>
              <a:buClr>
                <a:srgbClr val="1D1C1D"/>
              </a:buClr>
              <a:buSzPts val="2400"/>
              <a:buNone/>
            </a:pPr>
            <a:r>
              <a:rPr lang="en-US" sz="2400">
                <a:solidFill>
                  <a:schemeClr val="hlink"/>
                </a:solidFill>
                <a:uFill>
                  <a:noFill/>
                </a:uFill>
                <a:latin typeface="Arial"/>
                <a:ea typeface="Arial"/>
                <a:cs typeface="Arial"/>
                <a:sym typeface="Arial"/>
                <a:hlinkClick r:id="rId5"/>
              </a:rPr>
              <a:t>canada.ca/coronavirus-taxes</a:t>
            </a:r>
            <a:r>
              <a:rPr lang="en-US" sz="2400">
                <a:solidFill>
                  <a:srgbClr val="1D1C1D"/>
                </a:solidFill>
                <a:latin typeface="Arial"/>
                <a:ea typeface="Arial"/>
                <a:cs typeface="Arial"/>
                <a:sym typeface="Arial"/>
              </a:rPr>
              <a:t> or</a:t>
            </a:r>
            <a:r>
              <a:rPr lang="en-US" sz="2400">
                <a:solidFill>
                  <a:srgbClr val="1D1C1D"/>
                </a:solidFill>
                <a:uFill>
                  <a:noFill/>
                </a:uFill>
                <a:latin typeface="Arial"/>
                <a:ea typeface="Arial"/>
                <a:cs typeface="Arial"/>
                <a:sym typeface="Arial"/>
                <a:hlinkClick r:id="rId6"/>
              </a:rPr>
              <a:t> </a:t>
            </a:r>
            <a:r>
              <a:rPr lang="en-US" sz="2400">
                <a:solidFill>
                  <a:schemeClr val="hlink"/>
                </a:solidFill>
                <a:uFill>
                  <a:noFill/>
                </a:uFill>
                <a:latin typeface="Arial"/>
                <a:ea typeface="Arial"/>
                <a:cs typeface="Arial"/>
                <a:sym typeface="Arial"/>
                <a:hlinkClick r:id="rId6"/>
              </a:rPr>
              <a:t>canada.ca/coronavirus-business</a:t>
            </a:r>
            <a:r>
              <a:rPr lang="en-US" sz="2400">
                <a:solidFill>
                  <a:srgbClr val="1D1C1D"/>
                </a:solidFill>
                <a:latin typeface="Arial"/>
                <a:ea typeface="Arial"/>
                <a:cs typeface="Arial"/>
                <a:sym typeface="Arial"/>
              </a:rPr>
              <a:t> </a:t>
            </a:r>
            <a:endParaRPr sz="2400">
              <a:solidFill>
                <a:srgbClr val="1D1C1D"/>
              </a:solidFill>
              <a:latin typeface="Arial"/>
              <a:ea typeface="Arial"/>
              <a:cs typeface="Arial"/>
              <a:sym typeface="Arial"/>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838200" y="365125"/>
            <a:ext cx="10515600" cy="112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8D9B47"/>
              </a:buClr>
              <a:buSzPts val="3600"/>
              <a:buFont typeface="Calibri"/>
              <a:buNone/>
            </a:pPr>
            <a:r>
              <a:rPr lang="en-US" sz="3600" b="1" i="0" u="none">
                <a:solidFill>
                  <a:srgbClr val="8D9B47"/>
                </a:solidFill>
                <a:latin typeface="Calibri"/>
                <a:ea typeface="Calibri"/>
                <a:cs typeface="Calibri"/>
                <a:sym typeface="Calibri"/>
              </a:rPr>
              <a:t>Guide des métadonnées</a:t>
            </a:r>
            <a:endParaRPr/>
          </a:p>
        </p:txBody>
      </p:sp>
      <p:sp>
        <p:nvSpPr>
          <p:cNvPr id="202" name="Google Shape;202;p25"/>
          <p:cNvSpPr txBox="1">
            <a:spLocks noGrp="1"/>
          </p:cNvSpPr>
          <p:nvPr>
            <p:ph type="body" idx="1"/>
          </p:nvPr>
        </p:nvSpPr>
        <p:spPr>
          <a:xfrm>
            <a:off x="838200" y="1193425"/>
            <a:ext cx="11179200" cy="5664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n-US" b="1"/>
              <a:t>CONSIDÉRATIONS GLOBALES</a:t>
            </a:r>
            <a:endParaRPr b="1"/>
          </a:p>
          <a:p>
            <a:pPr marL="0" marR="0" lvl="0" indent="63500" algn="l" rtl="0">
              <a:lnSpc>
                <a:spcPct val="90000"/>
              </a:lnSpc>
              <a:spcBef>
                <a:spcPts val="1000"/>
              </a:spcBef>
              <a:spcAft>
                <a:spcPts val="0"/>
              </a:spcAft>
              <a:buSzPts val="1800"/>
              <a:buChar char="•"/>
            </a:pPr>
            <a:r>
              <a:rPr lang="en-US"/>
              <a:t>Des titres uniques devraient être utilisés pour chaque page de Canada.ca</a:t>
            </a:r>
            <a:endParaRPr/>
          </a:p>
          <a:p>
            <a:pPr marL="0" marR="0" lvl="0" indent="63500" algn="l" rtl="0">
              <a:lnSpc>
                <a:spcPct val="90000"/>
              </a:lnSpc>
              <a:spcBef>
                <a:spcPts val="1000"/>
              </a:spcBef>
              <a:spcAft>
                <a:spcPts val="0"/>
              </a:spcAft>
              <a:buSzPts val="1800"/>
              <a:buChar char="•"/>
            </a:pPr>
            <a:r>
              <a:rPr lang="en-US"/>
              <a:t>Créez un méta-titre pour l'adapter à l'affichage de recherche dans Google (limité à 600 pixels = environ 70 caractères)</a:t>
            </a:r>
            <a:endParaRPr/>
          </a:p>
          <a:p>
            <a:pPr marL="0" marR="0" lvl="0" indent="63500" algn="l" rtl="0">
              <a:lnSpc>
                <a:spcPct val="90000"/>
              </a:lnSpc>
              <a:spcBef>
                <a:spcPts val="1000"/>
              </a:spcBef>
              <a:spcAft>
                <a:spcPts val="0"/>
              </a:spcAft>
              <a:buSzPts val="1800"/>
              <a:buChar char="•"/>
            </a:pPr>
            <a:r>
              <a:rPr lang="en-US"/>
              <a:t>Créez un méta-titre avant la mise en ligne de la page Web pour faciliter la collecte et l'interprétation des résultats de mesure du rendement</a:t>
            </a:r>
            <a:endParaRPr/>
          </a:p>
          <a:p>
            <a:pPr marL="0" marR="0" lvl="0" indent="63500" algn="l" rtl="0">
              <a:lnSpc>
                <a:spcPct val="90000"/>
              </a:lnSpc>
              <a:spcBef>
                <a:spcPts val="1000"/>
              </a:spcBef>
              <a:spcAft>
                <a:spcPts val="0"/>
              </a:spcAft>
              <a:buSzPts val="1800"/>
              <a:buChar char="•"/>
            </a:pPr>
            <a:r>
              <a:rPr lang="en-US"/>
              <a:t>Utilisez des mots qui ont tendance dans le contexte canadien via Google Trends</a:t>
            </a:r>
            <a:endParaRPr/>
          </a:p>
          <a:p>
            <a:pPr marL="0" marR="0" lvl="0" indent="63500" algn="l" rtl="0">
              <a:lnSpc>
                <a:spcPct val="90000"/>
              </a:lnSpc>
              <a:spcBef>
                <a:spcPts val="1000"/>
              </a:spcBef>
              <a:spcAft>
                <a:spcPts val="0"/>
              </a:spcAft>
              <a:buSzPts val="1800"/>
              <a:buChar char="•"/>
            </a:pPr>
            <a:r>
              <a:rPr lang="en-US"/>
              <a:t>Des changements à la recherche sur Canada.ca peuvent être demandés pour augmenter les pages importantes dans les résultats de recherche, augmentant la pertinence et l'exactitude</a:t>
            </a:r>
            <a:endParaRPr/>
          </a:p>
          <a:p>
            <a:pPr marL="0" marR="0" lvl="0" indent="63500" algn="l" rtl="0">
              <a:lnSpc>
                <a:spcPct val="90000"/>
              </a:lnSpc>
              <a:spcBef>
                <a:spcPts val="1000"/>
              </a:spcBef>
              <a:spcAft>
                <a:spcPts val="0"/>
              </a:spcAft>
              <a:buSzPts val="1800"/>
              <a:buChar char="•"/>
            </a:pPr>
            <a:r>
              <a:rPr lang="en-US"/>
              <a:t>Utilisez </a:t>
            </a:r>
            <a:r>
              <a:rPr lang="en-US" sz="1800" u="sng">
                <a:solidFill>
                  <a:schemeClr val="hlink"/>
                </a:solidFill>
                <a:latin typeface="Arial"/>
                <a:ea typeface="Arial"/>
                <a:cs typeface="Arial"/>
                <a:sym typeface="Arial"/>
                <a:hlinkClick r:id="rId3"/>
              </a:rPr>
              <a:t>http://requestform.portal.gc.ca/billets.html</a:t>
            </a:r>
            <a:r>
              <a:rPr lang="en-US" sz="1800"/>
              <a:t> </a:t>
            </a:r>
            <a:r>
              <a:rPr lang="en-US"/>
              <a:t>pour soumettre des demandes</a:t>
            </a:r>
            <a:endParaRPr sz="2800" b="0" i="0" u="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06"/>
        <p:cNvGrpSpPr/>
        <p:nvPr/>
      </p:nvGrpSpPr>
      <p:grpSpPr>
        <a:xfrm>
          <a:off x="0" y="0"/>
          <a:ext cx="0" cy="0"/>
          <a:chOff x="0" y="0"/>
          <a:chExt cx="0" cy="0"/>
        </a:xfrm>
      </p:grpSpPr>
      <p:sp>
        <p:nvSpPr>
          <p:cNvPr id="207" name="Google Shape;207;p26"/>
          <p:cNvSpPr txBox="1">
            <a:spLocks noGrp="1"/>
          </p:cNvSpPr>
          <p:nvPr>
            <p:ph type="title"/>
          </p:nvPr>
        </p:nvSpPr>
        <p:spPr>
          <a:xfrm>
            <a:off x="838200" y="179275"/>
            <a:ext cx="10515600" cy="1000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8D9B47"/>
              </a:buClr>
              <a:buSzPts val="3600"/>
              <a:buFont typeface="Calibri"/>
              <a:buNone/>
            </a:pPr>
            <a:r>
              <a:rPr lang="en-US" sz="3600" b="1" i="0" u="none">
                <a:solidFill>
                  <a:srgbClr val="8D9B47"/>
                </a:solidFill>
                <a:latin typeface="Calibri"/>
                <a:ea typeface="Calibri"/>
                <a:cs typeface="Calibri"/>
                <a:sym typeface="Calibri"/>
              </a:rPr>
              <a:t>Approche de mesure du rendement</a:t>
            </a:r>
            <a:endParaRPr/>
          </a:p>
        </p:txBody>
      </p:sp>
      <p:sp>
        <p:nvSpPr>
          <p:cNvPr id="208" name="Google Shape;208;p26"/>
          <p:cNvSpPr txBox="1"/>
          <p:nvPr/>
        </p:nvSpPr>
        <p:spPr>
          <a:xfrm>
            <a:off x="508350" y="2765375"/>
            <a:ext cx="5724300" cy="404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000" b="1">
                <a:solidFill>
                  <a:schemeClr val="dk1"/>
                </a:solidFill>
                <a:latin typeface="Calibri"/>
                <a:ea typeface="Calibri"/>
                <a:cs typeface="Calibri"/>
                <a:sym typeface="Calibri"/>
              </a:rPr>
              <a:t>Depuis le lancement (jusqu'au 24 mars 2020)</a:t>
            </a:r>
            <a:r>
              <a:rPr lang="en-US"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Nombre total de visites: </a:t>
            </a:r>
            <a:r>
              <a:rPr lang="en-US" sz="2000" b="1">
                <a:solidFill>
                  <a:schemeClr val="dk1"/>
                </a:solidFill>
                <a:latin typeface="Calibri"/>
                <a:ea typeface="Calibri"/>
                <a:cs typeface="Calibri"/>
                <a:sym typeface="Calibri"/>
              </a:rPr>
              <a:t>42,7 millions de visites</a:t>
            </a:r>
            <a:endParaRPr sz="20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Char char="•"/>
            </a:pPr>
            <a:r>
              <a:rPr lang="en-US" sz="2400">
                <a:solidFill>
                  <a:schemeClr val="dk1"/>
                </a:solidFill>
                <a:latin typeface="Calibri"/>
                <a:ea typeface="Calibri"/>
                <a:cs typeface="Calibri"/>
                <a:sym typeface="Calibri"/>
              </a:rPr>
              <a:t>Les Canadiens trouvent-ils ce dont ils ont besoin?</a:t>
            </a: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Char char="•"/>
            </a:pPr>
            <a:r>
              <a:rPr lang="en-US" sz="2400">
                <a:solidFill>
                  <a:schemeClr val="dk1"/>
                </a:solidFill>
                <a:latin typeface="Calibri"/>
                <a:ea typeface="Calibri"/>
                <a:cs typeface="Calibri"/>
                <a:sym typeface="Calibri"/>
              </a:rPr>
              <a:t>Les Canadiens peuvent-ils facilement utiliser l'information?</a:t>
            </a: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Char char="•"/>
            </a:pPr>
            <a:r>
              <a:rPr lang="en-US" sz="2400">
                <a:solidFill>
                  <a:schemeClr val="dk1"/>
                </a:solidFill>
                <a:latin typeface="Calibri"/>
                <a:ea typeface="Calibri"/>
                <a:cs typeface="Calibri"/>
                <a:sym typeface="Calibri"/>
              </a:rPr>
              <a:t>Y a-t-il des améliorations à apporter?</a:t>
            </a: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Char char="•"/>
            </a:pPr>
            <a:r>
              <a:rPr lang="en-US" sz="2400">
                <a:solidFill>
                  <a:schemeClr val="dk1"/>
                </a:solidFill>
                <a:latin typeface="Calibri"/>
                <a:ea typeface="Calibri"/>
                <a:cs typeface="Calibri"/>
                <a:sym typeface="Calibri"/>
              </a:rPr>
              <a:t>Développons-nous efficacement le contenu?</a:t>
            </a: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09" name="Google Shape;209;p26"/>
          <p:cNvSpPr txBox="1"/>
          <p:nvPr/>
        </p:nvSpPr>
        <p:spPr>
          <a:xfrm>
            <a:off x="6449225" y="2713025"/>
            <a:ext cx="5445600" cy="414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b="1">
                <a:solidFill>
                  <a:schemeClr val="dk1"/>
                </a:solidFill>
                <a:latin typeface="Calibri"/>
                <a:ea typeface="Calibri"/>
                <a:cs typeface="Calibri"/>
                <a:sym typeface="Calibri"/>
              </a:rPr>
              <a:t>CRÉATION IRC</a:t>
            </a:r>
            <a:endParaRPr sz="24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 Taux de réussite des tâches</a:t>
            </a: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 de visites sur une page prioritaire</a:t>
            </a: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 de visites avec recherches sur site</a:t>
            </a: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RAPPORTS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Statut quotidien</a:t>
            </a: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Rapport hebdomadaire</a:t>
            </a: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Rapport mensuel complet</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p:txBody>
      </p:sp>
      <p:cxnSp>
        <p:nvCxnSpPr>
          <p:cNvPr id="210" name="Google Shape;210;p26"/>
          <p:cNvCxnSpPr/>
          <p:nvPr/>
        </p:nvCxnSpPr>
        <p:spPr>
          <a:xfrm>
            <a:off x="6232662" y="3060400"/>
            <a:ext cx="0" cy="3156000"/>
          </a:xfrm>
          <a:prstGeom prst="straightConnector1">
            <a:avLst/>
          </a:prstGeom>
          <a:noFill/>
          <a:ln w="28575" cap="flat" cmpd="sng">
            <a:solidFill>
              <a:schemeClr val="accent1"/>
            </a:solidFill>
            <a:prstDash val="solid"/>
            <a:miter lim="800000"/>
            <a:headEnd type="none" w="sm" len="sm"/>
            <a:tailEnd type="none" w="sm" len="sm"/>
          </a:ln>
        </p:spPr>
      </p:cxnSp>
      <p:sp>
        <p:nvSpPr>
          <p:cNvPr id="211" name="Google Shape;211;p26"/>
          <p:cNvSpPr txBox="1">
            <a:spLocks noGrp="1"/>
          </p:cNvSpPr>
          <p:nvPr>
            <p:ph type="body" idx="1"/>
          </p:nvPr>
        </p:nvSpPr>
        <p:spPr>
          <a:xfrm>
            <a:off x="750300" y="998300"/>
            <a:ext cx="10964700" cy="171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a:solidFill>
                  <a:schemeClr val="dk1"/>
                </a:solidFill>
                <a:latin typeface="Calibri"/>
                <a:ea typeface="Calibri"/>
                <a:cs typeface="Calibri"/>
                <a:sym typeface="Calibri"/>
              </a:rPr>
              <a:t>Alignez UX et </a:t>
            </a:r>
            <a:r>
              <a:rPr lang="en-US"/>
              <a:t>mesure du rendement</a:t>
            </a:r>
            <a:r>
              <a:rPr lang="en-US" sz="2800" b="0" i="0" u="none">
                <a:solidFill>
                  <a:schemeClr val="dk1"/>
                </a:solidFill>
                <a:latin typeface="Calibri"/>
                <a:ea typeface="Calibri"/>
                <a:cs typeface="Calibri"/>
                <a:sym typeface="Calibri"/>
              </a:rPr>
              <a:t> pour mesurer, signaler et améliorer les tâches en ligne afin de garantir que les Canadiens peuvent facilement trouver et utiliser du contenu. Les données visent à soutenir les décisions fondées sur des preuves.</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839787" y="365125"/>
            <a:ext cx="1116965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8D9B47"/>
              </a:buClr>
              <a:buSzPts val="3600"/>
              <a:buFont typeface="Calibri"/>
              <a:buNone/>
            </a:pPr>
            <a:r>
              <a:rPr lang="en-US" sz="3600" b="1">
                <a:solidFill>
                  <a:srgbClr val="8D9B47"/>
                </a:solidFill>
              </a:rPr>
              <a:t>Orientation </a:t>
            </a:r>
            <a:r>
              <a:rPr lang="en-US" sz="3600" b="1" i="0" u="none">
                <a:solidFill>
                  <a:srgbClr val="8D9B47"/>
                </a:solidFill>
                <a:latin typeface="Calibri"/>
                <a:ea typeface="Calibri"/>
                <a:cs typeface="Calibri"/>
                <a:sym typeface="Calibri"/>
              </a:rPr>
              <a:t>UTM</a:t>
            </a:r>
            <a:r>
              <a:rPr lang="en-US" sz="4400" b="0" i="0" u="none">
                <a:solidFill>
                  <a:schemeClr val="dk1"/>
                </a:solidFill>
                <a:latin typeface="Calibri"/>
                <a:ea typeface="Calibri"/>
                <a:cs typeface="Calibri"/>
                <a:sym typeface="Calibri"/>
              </a:rPr>
              <a:t/>
            </a:r>
            <a:br>
              <a:rPr lang="en-US" sz="4400" b="0" i="0" u="none">
                <a:solidFill>
                  <a:schemeClr val="dk1"/>
                </a:solidFill>
                <a:latin typeface="Calibri"/>
                <a:ea typeface="Calibri"/>
                <a:cs typeface="Calibri"/>
                <a:sym typeface="Calibri"/>
              </a:rPr>
            </a:br>
            <a:r>
              <a:rPr lang="en-US" sz="2800" b="0" i="0" u="none">
                <a:solidFill>
                  <a:schemeClr val="dk1"/>
                </a:solidFill>
                <a:latin typeface="Calibri"/>
                <a:ea typeface="Calibri"/>
                <a:cs typeface="Calibri"/>
                <a:sym typeface="Calibri"/>
              </a:rPr>
              <a:t>Il n'est pas nécessaire de baliser les pages de Canada.ca reliant au sein de Canada.ca. Ceux-ci sont suivis automatiquement.</a:t>
            </a:r>
            <a:endParaRPr sz="2800" b="0" i="0" u="none">
              <a:solidFill>
                <a:schemeClr val="dk1"/>
              </a:solidFill>
              <a:latin typeface="Calibri"/>
              <a:ea typeface="Calibri"/>
              <a:cs typeface="Calibri"/>
              <a:sym typeface="Calibri"/>
            </a:endParaRPr>
          </a:p>
          <a:p>
            <a:pPr marL="0" lvl="0" indent="0" algn="l" rtl="0">
              <a:lnSpc>
                <a:spcPct val="90000"/>
              </a:lnSpc>
              <a:spcBef>
                <a:spcPts val="0"/>
              </a:spcBef>
              <a:spcAft>
                <a:spcPts val="0"/>
              </a:spcAft>
              <a:buClr>
                <a:srgbClr val="8D9B47"/>
              </a:buClr>
              <a:buSzPts val="3600"/>
              <a:buFont typeface="Calibri"/>
              <a:buNone/>
            </a:pPr>
            <a:endParaRPr sz="2800"/>
          </a:p>
        </p:txBody>
      </p:sp>
      <p:sp>
        <p:nvSpPr>
          <p:cNvPr id="217" name="Google Shape;217;p27"/>
          <p:cNvSpPr txBox="1">
            <a:spLocks noGrp="1"/>
          </p:cNvSpPr>
          <p:nvPr>
            <p:ph type="body" idx="1"/>
          </p:nvPr>
        </p:nvSpPr>
        <p:spPr>
          <a:xfrm>
            <a:off x="664750" y="1681150"/>
            <a:ext cx="5507400" cy="823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400"/>
              <a:buNone/>
            </a:pPr>
            <a:r>
              <a:rPr lang="en-US" sz="2400" b="1" i="0" u="none">
                <a:solidFill>
                  <a:schemeClr val="dk1"/>
                </a:solidFill>
                <a:latin typeface="Calibri"/>
                <a:ea typeface="Calibri"/>
                <a:cs typeface="Calibri"/>
                <a:sym typeface="Calibri"/>
              </a:rPr>
              <a:t>APPLIQUER DES ÉTIQUETTES UNIQUES À:</a:t>
            </a:r>
            <a:endParaRPr/>
          </a:p>
        </p:txBody>
      </p:sp>
      <p:sp>
        <p:nvSpPr>
          <p:cNvPr id="218" name="Google Shape;218;p27"/>
          <p:cNvSpPr txBox="1">
            <a:spLocks noGrp="1"/>
          </p:cNvSpPr>
          <p:nvPr>
            <p:ph type="body" idx="1"/>
          </p:nvPr>
        </p:nvSpPr>
        <p:spPr>
          <a:xfrm>
            <a:off x="265949" y="2505075"/>
            <a:ext cx="5650500" cy="4263900"/>
          </a:xfrm>
          <a:prstGeom prst="rect">
            <a:avLst/>
          </a:prstGeom>
          <a:noFill/>
          <a:ln>
            <a:noFill/>
          </a:ln>
        </p:spPr>
        <p:txBody>
          <a:bodyPr spcFirstLastPara="1" wrap="square" lIns="91425" tIns="45700" rIns="91425" bIns="45700" anchor="t" anchorCtr="0">
            <a:noAutofit/>
          </a:bodyPr>
          <a:lstStyle/>
          <a:p>
            <a:pPr marL="228600" marR="0" lvl="0" indent="-203200" algn="l" rtl="0">
              <a:lnSpc>
                <a:spcPct val="90000"/>
              </a:lnSpc>
              <a:spcBef>
                <a:spcPts val="1000"/>
              </a:spcBef>
              <a:spcAft>
                <a:spcPts val="0"/>
              </a:spcAft>
              <a:buSzPts val="2400"/>
              <a:buChar char="•"/>
            </a:pPr>
            <a:r>
              <a:rPr lang="en-US" b="0"/>
              <a:t>Plusieurs pages résidant à l'extérieur de Canada.ca, chacune reliant à la page d'accueil principale de COVID-19</a:t>
            </a:r>
            <a:endParaRPr b="0"/>
          </a:p>
          <a:p>
            <a:pPr marL="228600" marR="0" lvl="0" indent="-203200" algn="l" rtl="0">
              <a:lnSpc>
                <a:spcPct val="90000"/>
              </a:lnSpc>
              <a:spcBef>
                <a:spcPts val="1000"/>
              </a:spcBef>
              <a:spcAft>
                <a:spcPts val="0"/>
              </a:spcAft>
              <a:buSzPts val="2400"/>
              <a:buChar char="•"/>
            </a:pPr>
            <a:r>
              <a:rPr lang="en-US" b="0"/>
              <a:t>Messages électroniques aux groupes de parties prenantes</a:t>
            </a:r>
            <a:endParaRPr b="0"/>
          </a:p>
          <a:p>
            <a:pPr marL="228600" marR="0" lvl="0" indent="-203200" algn="l" rtl="0">
              <a:lnSpc>
                <a:spcPct val="90000"/>
              </a:lnSpc>
              <a:spcBef>
                <a:spcPts val="1000"/>
              </a:spcBef>
              <a:spcAft>
                <a:spcPts val="0"/>
              </a:spcAft>
              <a:buSzPts val="2400"/>
              <a:buChar char="•"/>
            </a:pPr>
            <a:r>
              <a:rPr lang="en-US" b="0"/>
              <a:t>Articles spécifiques sur les réseaux sociaux vs canal de suivi</a:t>
            </a:r>
            <a:endParaRPr b="0"/>
          </a:p>
          <a:p>
            <a:pPr marL="228600" marR="0" lvl="0" indent="-203200" algn="l" rtl="0">
              <a:lnSpc>
                <a:spcPct val="90000"/>
              </a:lnSpc>
              <a:spcBef>
                <a:spcPts val="1000"/>
              </a:spcBef>
              <a:spcAft>
                <a:spcPts val="0"/>
              </a:spcAft>
              <a:buSzPts val="2400"/>
              <a:buChar char="•"/>
            </a:pPr>
            <a:r>
              <a:rPr lang="en-US"/>
              <a:t>REMARQUE: n'utilisez jamais l'URL personnalisée comme hyperlien intégré au contenu</a:t>
            </a:r>
            <a:endParaRPr/>
          </a:p>
          <a:p>
            <a:pPr marL="0" marR="0" lvl="0" indent="0" algn="l" rtl="0">
              <a:lnSpc>
                <a:spcPct val="90000"/>
              </a:lnSpc>
              <a:spcBef>
                <a:spcPts val="10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p:txBody>
      </p:sp>
      <p:sp>
        <p:nvSpPr>
          <p:cNvPr id="219" name="Google Shape;219;p27"/>
          <p:cNvSpPr txBox="1">
            <a:spLocks noGrp="1"/>
          </p:cNvSpPr>
          <p:nvPr>
            <p:ph type="body" idx="1"/>
          </p:nvPr>
        </p:nvSpPr>
        <p:spPr>
          <a:xfrm>
            <a:off x="6172200" y="1681162"/>
            <a:ext cx="5183187"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400"/>
              <a:buNone/>
            </a:pPr>
            <a:r>
              <a:rPr lang="en-US" sz="2400" b="1" i="0" u="none">
                <a:solidFill>
                  <a:schemeClr val="dk1"/>
                </a:solidFill>
                <a:latin typeface="Calibri"/>
                <a:ea typeface="Calibri"/>
                <a:cs typeface="Calibri"/>
                <a:sym typeface="Calibri"/>
              </a:rPr>
              <a:t>REMEMBER TO:</a:t>
            </a:r>
            <a:endParaRPr/>
          </a:p>
        </p:txBody>
      </p:sp>
      <p:sp>
        <p:nvSpPr>
          <p:cNvPr id="220" name="Google Shape;220;p27"/>
          <p:cNvSpPr txBox="1">
            <a:spLocks noGrp="1"/>
          </p:cNvSpPr>
          <p:nvPr>
            <p:ph type="body" idx="2"/>
          </p:nvPr>
        </p:nvSpPr>
        <p:spPr>
          <a:xfrm>
            <a:off x="6172200" y="2505075"/>
            <a:ext cx="6019800" cy="4352925"/>
          </a:xfrm>
          <a:prstGeom prst="rect">
            <a:avLst/>
          </a:prstGeom>
          <a:noFill/>
          <a:ln>
            <a:noFill/>
          </a:ln>
        </p:spPr>
        <p:txBody>
          <a:bodyPr spcFirstLastPara="1" wrap="square" lIns="91425" tIns="45700" rIns="91425" bIns="45700" anchor="t" anchorCtr="0">
            <a:noAutofit/>
          </a:bodyPr>
          <a:lstStyle/>
          <a:p>
            <a:pPr marL="228600" marR="0" lvl="0" indent="-203200" algn="l" rtl="0">
              <a:lnSpc>
                <a:spcPct val="90000"/>
              </a:lnSpc>
              <a:spcBef>
                <a:spcPts val="1000"/>
              </a:spcBef>
              <a:spcAft>
                <a:spcPts val="0"/>
              </a:spcAft>
              <a:buSzPts val="2400"/>
              <a:buChar char="•"/>
            </a:pPr>
            <a:r>
              <a:rPr lang="en-US" sz="2400"/>
              <a:t>Utilisez covid-1920 pour le nom de la campagne</a:t>
            </a:r>
            <a:endParaRPr sz="2400"/>
          </a:p>
          <a:p>
            <a:pPr marL="228600" marR="0" lvl="0" indent="-203200" algn="l" rtl="0">
              <a:lnSpc>
                <a:spcPct val="90000"/>
              </a:lnSpc>
              <a:spcBef>
                <a:spcPts val="1000"/>
              </a:spcBef>
              <a:spcAft>
                <a:spcPts val="0"/>
              </a:spcAft>
              <a:buSzPts val="2400"/>
              <a:buChar char="•"/>
            </a:pPr>
            <a:r>
              <a:rPr lang="en-US" sz="2400"/>
              <a:t>Placez le lien cible (si vous en avez un) après le code utm, et à la toute fin du href (ou cela ne fonctionnera pas)</a:t>
            </a:r>
            <a:endParaRPr sz="2400"/>
          </a:p>
          <a:p>
            <a:pPr marL="228600" marR="0" lvl="0" indent="-203200" algn="l" rtl="0">
              <a:lnSpc>
                <a:spcPct val="90000"/>
              </a:lnSpc>
              <a:spcBef>
                <a:spcPts val="1000"/>
              </a:spcBef>
              <a:spcAft>
                <a:spcPts val="0"/>
              </a:spcAft>
              <a:buSzPts val="2400"/>
              <a:buChar char="•"/>
            </a:pPr>
            <a:r>
              <a:rPr lang="en-US" sz="2400"/>
              <a:t>Identifier la langue (en pour l'anglais et fr pour le français)</a:t>
            </a:r>
            <a:endParaRPr sz="2400"/>
          </a:p>
          <a:p>
            <a:pPr marL="228600" marR="0" lvl="0" indent="-203200" algn="l" rtl="0">
              <a:lnSpc>
                <a:spcPct val="90000"/>
              </a:lnSpc>
              <a:spcBef>
                <a:spcPts val="1000"/>
              </a:spcBef>
              <a:spcAft>
                <a:spcPts val="0"/>
              </a:spcAft>
              <a:buSzPts val="2400"/>
              <a:buChar char="•"/>
            </a:pPr>
            <a:r>
              <a:rPr lang="en-US" sz="2400"/>
              <a:t>Utilisez des traits de soulignement pour les espaces (il n'y a pas d'espaces ni de majuscules dans les codes UTM)</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8D9B47"/>
              </a:buClr>
              <a:buSzPts val="3600"/>
              <a:buFont typeface="Calibri"/>
              <a:buNone/>
            </a:pPr>
            <a:r>
              <a:rPr lang="en-US" sz="3600" b="1">
                <a:solidFill>
                  <a:srgbClr val="8D9B47"/>
                </a:solidFill>
              </a:rPr>
              <a:t>Orientation et personne-ressources </a:t>
            </a:r>
            <a:r>
              <a:rPr lang="en-US" sz="3600" b="1" i="0" u="none">
                <a:solidFill>
                  <a:srgbClr val="8D9B47"/>
                </a:solidFill>
                <a:latin typeface="Calibri"/>
                <a:ea typeface="Calibri"/>
                <a:cs typeface="Calibri"/>
                <a:sym typeface="Calibri"/>
              </a:rPr>
              <a:t>UTM </a:t>
            </a:r>
            <a:endParaRPr/>
          </a:p>
        </p:txBody>
      </p:sp>
      <p:sp>
        <p:nvSpPr>
          <p:cNvPr id="226" name="Google Shape;226;p28"/>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100"/>
              <a:buFont typeface="Arial"/>
              <a:buNone/>
            </a:pPr>
            <a:r>
              <a:rPr lang="en-US"/>
              <a:t>Un guide du générateur UTM est disponible auprès de Santé Canada, avec des exemples, pour vous aider à créer votre lien.</a:t>
            </a:r>
            <a:endParaRPr/>
          </a:p>
          <a:p>
            <a:pPr marL="0" marR="0" lvl="0" indent="0" algn="l" rtl="0">
              <a:lnSpc>
                <a:spcPct val="90000"/>
              </a:lnSpc>
              <a:spcBef>
                <a:spcPts val="1000"/>
              </a:spcBef>
              <a:spcAft>
                <a:spcPts val="0"/>
              </a:spcAft>
              <a:buClr>
                <a:schemeClr val="dk1"/>
              </a:buClr>
              <a:buSzPts val="1100"/>
              <a:buFont typeface="Arial"/>
              <a:buNone/>
            </a:pPr>
            <a:endParaRPr/>
          </a:p>
          <a:p>
            <a:pPr marL="0" marR="0" lvl="0" indent="0" algn="l" rtl="0">
              <a:lnSpc>
                <a:spcPct val="90000"/>
              </a:lnSpc>
              <a:spcBef>
                <a:spcPts val="1000"/>
              </a:spcBef>
              <a:spcAft>
                <a:spcPts val="0"/>
              </a:spcAft>
              <a:buClr>
                <a:schemeClr val="dk1"/>
              </a:buClr>
              <a:buSzPts val="1100"/>
              <a:buFont typeface="Arial"/>
              <a:buNone/>
            </a:pPr>
            <a:r>
              <a:rPr lang="en-US"/>
              <a:t>Veuillez envoyer vos codes UTM et / ou vos questions à l’équipe de mesure du rendement de Santé Canada:</a:t>
            </a:r>
            <a:endParaRPr/>
          </a:p>
          <a:p>
            <a:pPr marL="0" marR="0" lvl="0" indent="0" algn="l" rtl="0">
              <a:lnSpc>
                <a:spcPct val="90000"/>
              </a:lnSpc>
              <a:spcBef>
                <a:spcPts val="1000"/>
              </a:spcBef>
              <a:spcAft>
                <a:spcPts val="0"/>
              </a:spcAft>
              <a:buClr>
                <a:schemeClr val="dk1"/>
              </a:buClr>
              <a:buSzPts val="2800"/>
              <a:buFont typeface="Arial"/>
              <a:buNone/>
            </a:pPr>
            <a:endParaRPr u="sng"/>
          </a:p>
          <a:p>
            <a:pPr marL="0" marR="0" lvl="0" indent="0" algn="l" rtl="0">
              <a:lnSpc>
                <a:spcPct val="90000"/>
              </a:lnSpc>
              <a:spcBef>
                <a:spcPts val="1000"/>
              </a:spcBef>
              <a:spcAft>
                <a:spcPts val="0"/>
              </a:spcAft>
              <a:buClr>
                <a:schemeClr val="dk1"/>
              </a:buClr>
              <a:buSzPts val="2800"/>
              <a:buFont typeface="Arial"/>
              <a:buNone/>
            </a:pPr>
            <a:r>
              <a:rPr lang="en-US" sz="2800" b="0" i="0" u="sng">
                <a:solidFill>
                  <a:schemeClr val="hlink"/>
                </a:solidFill>
                <a:latin typeface="Calibri"/>
                <a:ea typeface="Calibri"/>
                <a:cs typeface="Calibri"/>
                <a:sym typeface="Calibri"/>
                <a:hlinkClick r:id="rId3"/>
              </a:rPr>
              <a:t>hc.healthwebanalytics-analysewebdelasante.sc@canada.ca</a:t>
            </a:r>
            <a:endParaRPr sz="2800" b="0" i="0" u="sng">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u="sng"/>
          </a:p>
          <a:p>
            <a:pPr marL="228600" marR="0" lvl="0" indent="-50800" algn="l" rtl="0">
              <a:lnSpc>
                <a:spcPct val="90000"/>
              </a:lnSpc>
              <a:spcBef>
                <a:spcPts val="10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3600" b="1">
                <a:solidFill>
                  <a:srgbClr val="8D9B47"/>
                </a:solidFill>
              </a:rPr>
              <a:t>Éléments d’action </a:t>
            </a:r>
            <a:endParaRPr sz="3600" b="1">
              <a:solidFill>
                <a:srgbClr val="8D9B47"/>
              </a:solidFill>
            </a:endParaRPr>
          </a:p>
        </p:txBody>
      </p:sp>
      <p:sp>
        <p:nvSpPr>
          <p:cNvPr id="233" name="Google Shape;233;p29"/>
          <p:cNvSpPr txBox="1">
            <a:spLocks noGrp="1"/>
          </p:cNvSpPr>
          <p:nvPr>
            <p:ph type="body" idx="1"/>
          </p:nvPr>
        </p:nvSpPr>
        <p:spPr>
          <a:xfrm>
            <a:off x="838200" y="1825625"/>
            <a:ext cx="10515600" cy="4884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a:t>Compte tenu de la rapidité avec laquelle les communications progressent dans ce dossier, nous recherchons de l'aide des responsables de thèmes pour établir les priorités:</a:t>
            </a:r>
            <a:endParaRPr/>
          </a:p>
          <a:p>
            <a:pPr marL="457200" lvl="0" indent="-342900" algn="l" rtl="0">
              <a:lnSpc>
                <a:spcPct val="90000"/>
              </a:lnSpc>
              <a:spcBef>
                <a:spcPts val="1000"/>
              </a:spcBef>
              <a:spcAft>
                <a:spcPts val="0"/>
              </a:spcAft>
              <a:buSzPts val="1800"/>
              <a:buChar char="-"/>
            </a:pPr>
            <a:r>
              <a:rPr lang="en-US"/>
              <a:t>Contributions à l'inventaire de contenu</a:t>
            </a:r>
            <a:endParaRPr/>
          </a:p>
          <a:p>
            <a:pPr marL="457200" lvl="0" indent="-342900" algn="l" rtl="0">
              <a:lnSpc>
                <a:spcPct val="90000"/>
              </a:lnSpc>
              <a:spcBef>
                <a:spcPts val="0"/>
              </a:spcBef>
              <a:spcAft>
                <a:spcPts val="0"/>
              </a:spcAft>
              <a:buSzPts val="1800"/>
              <a:buChar char="-"/>
            </a:pPr>
            <a:r>
              <a:rPr lang="en-US"/>
              <a:t>Application du marquage UTM (en particulier lors de grands efforts de sensibilisation)</a:t>
            </a:r>
            <a:endParaRPr/>
          </a:p>
          <a:p>
            <a:pPr marL="457200" lvl="0" indent="-342900" algn="l" rtl="0">
              <a:lnSpc>
                <a:spcPct val="90000"/>
              </a:lnSpc>
              <a:spcBef>
                <a:spcPts val="0"/>
              </a:spcBef>
              <a:spcAft>
                <a:spcPts val="0"/>
              </a:spcAft>
              <a:buSzPts val="1800"/>
              <a:buChar char="-"/>
            </a:pPr>
            <a:r>
              <a:rPr lang="en-US"/>
              <a:t>Utilisation de l'URL principale de Vanity plutôt que d'en créer de nouvelles</a:t>
            </a:r>
            <a:endParaRPr/>
          </a:p>
          <a:p>
            <a:pPr marL="457200" lvl="0" indent="-342900" algn="l" rtl="0">
              <a:lnSpc>
                <a:spcPct val="90000"/>
              </a:lnSpc>
              <a:spcBef>
                <a:spcPts val="0"/>
              </a:spcBef>
              <a:spcAft>
                <a:spcPts val="0"/>
              </a:spcAft>
              <a:buSzPts val="1800"/>
              <a:buChar char="-"/>
            </a:pPr>
            <a:r>
              <a:rPr lang="en-US"/>
              <a:t>Utilisation d'une image de marque approuvée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800"/>
              <a:buNone/>
            </a:pPr>
            <a:r>
              <a:rPr lang="en-US" sz="7200" b="1">
                <a:solidFill>
                  <a:srgbClr val="8D9B47"/>
                </a:solidFill>
              </a:rPr>
              <a:t>Annexe</a:t>
            </a:r>
            <a:endParaRPr sz="7200" b="1">
              <a:solidFill>
                <a:srgbClr val="8D9B4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838200" y="365125"/>
            <a:ext cx="10515600" cy="8159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8D9B47"/>
              </a:buClr>
              <a:buSzPts val="3600"/>
              <a:buFont typeface="Calibri"/>
              <a:buNone/>
            </a:pPr>
            <a:r>
              <a:rPr lang="en-US" sz="3600" b="1" i="0" u="none">
                <a:solidFill>
                  <a:srgbClr val="8D9B47"/>
                </a:solidFill>
                <a:latin typeface="Calibri"/>
                <a:ea typeface="Calibri"/>
                <a:cs typeface="Calibri"/>
                <a:sym typeface="Calibri"/>
              </a:rPr>
              <a:t>Conten</a:t>
            </a:r>
            <a:r>
              <a:rPr lang="en-US" sz="3600" b="1">
                <a:solidFill>
                  <a:srgbClr val="8D9B47"/>
                </a:solidFill>
              </a:rPr>
              <a:t>u</a:t>
            </a:r>
            <a:endParaRPr/>
          </a:p>
        </p:txBody>
      </p:sp>
      <p:sp>
        <p:nvSpPr>
          <p:cNvPr id="99" name="Google Shape;99;p13"/>
          <p:cNvSpPr txBox="1">
            <a:spLocks noGrp="1"/>
          </p:cNvSpPr>
          <p:nvPr>
            <p:ph type="body" idx="1"/>
          </p:nvPr>
        </p:nvSpPr>
        <p:spPr>
          <a:xfrm>
            <a:off x="838200" y="1493825"/>
            <a:ext cx="11353800" cy="52734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115000"/>
              </a:lnSpc>
              <a:spcBef>
                <a:spcPts val="0"/>
              </a:spcBef>
              <a:spcAft>
                <a:spcPts val="0"/>
              </a:spcAft>
              <a:buSzPts val="3000"/>
              <a:buAutoNum type="arabicPeriod"/>
            </a:pPr>
            <a:r>
              <a:rPr lang="en-US" sz="3000" b="0" i="0" u="none" strike="noStrike" cap="none">
                <a:solidFill>
                  <a:schemeClr val="dk1"/>
                </a:solidFill>
                <a:latin typeface="Calibri"/>
                <a:ea typeface="Calibri"/>
                <a:cs typeface="Calibri"/>
                <a:sym typeface="Calibri"/>
              </a:rPr>
              <a:t>R</a:t>
            </a:r>
            <a:r>
              <a:rPr lang="en-US" sz="3000"/>
              <a:t>ô</a:t>
            </a:r>
            <a:r>
              <a:rPr lang="en-US" sz="3000" b="0" i="0" u="none" strike="noStrike" cap="none">
                <a:solidFill>
                  <a:schemeClr val="dk1"/>
                </a:solidFill>
                <a:latin typeface="Calibri"/>
                <a:ea typeface="Calibri"/>
                <a:cs typeface="Calibri"/>
                <a:sym typeface="Calibri"/>
              </a:rPr>
              <a:t>les</a:t>
            </a:r>
            <a:r>
              <a:rPr lang="en-US" sz="3000"/>
              <a:t> </a:t>
            </a:r>
            <a:endParaRPr sz="3000"/>
          </a:p>
          <a:p>
            <a:pPr marL="457200" marR="0" lvl="0" indent="-419100" algn="l" rtl="0">
              <a:lnSpc>
                <a:spcPct val="115000"/>
              </a:lnSpc>
              <a:spcBef>
                <a:spcPts val="0"/>
              </a:spcBef>
              <a:spcAft>
                <a:spcPts val="0"/>
              </a:spcAft>
              <a:buSzPts val="3000"/>
              <a:buAutoNum type="arabicPeriod"/>
            </a:pPr>
            <a:r>
              <a:rPr lang="en-US" sz="3000"/>
              <a:t>Espace Web actuel</a:t>
            </a:r>
            <a:endParaRPr sz="2100">
              <a:solidFill>
                <a:srgbClr val="222222"/>
              </a:solidFill>
              <a:highlight>
                <a:srgbClr val="F8F9FA"/>
              </a:highlight>
              <a:latin typeface="Arial"/>
              <a:ea typeface="Arial"/>
              <a:cs typeface="Arial"/>
              <a:sym typeface="Arial"/>
            </a:endParaRPr>
          </a:p>
          <a:p>
            <a:pPr marL="457200" marR="0" lvl="0" indent="-419100" algn="l" rtl="0">
              <a:lnSpc>
                <a:spcPct val="115000"/>
              </a:lnSpc>
              <a:spcBef>
                <a:spcPts val="0"/>
              </a:spcBef>
              <a:spcAft>
                <a:spcPts val="0"/>
              </a:spcAft>
              <a:buSzPts val="3000"/>
              <a:buAutoNum type="arabicPeriod"/>
            </a:pPr>
            <a:r>
              <a:rPr lang="en-US" sz="3000" b="0" i="0" u="none" strike="noStrike" cap="none">
                <a:solidFill>
                  <a:schemeClr val="dk1"/>
                </a:solidFill>
                <a:latin typeface="Calibri"/>
                <a:ea typeface="Calibri"/>
                <a:cs typeface="Calibri"/>
                <a:sym typeface="Calibri"/>
              </a:rPr>
              <a:t>COVID-19 Strat</a:t>
            </a:r>
            <a:r>
              <a:rPr lang="en-US" sz="3000"/>
              <a:t>égie de communication numérique</a:t>
            </a:r>
            <a:r>
              <a:rPr lang="en-US" sz="3000" b="0" i="0" u="none" strike="noStrike" cap="none">
                <a:solidFill>
                  <a:schemeClr val="dk1"/>
                </a:solidFill>
                <a:latin typeface="Calibri"/>
                <a:ea typeface="Calibri"/>
                <a:cs typeface="Calibri"/>
                <a:sym typeface="Calibri"/>
              </a:rPr>
              <a:t> - </a:t>
            </a:r>
            <a:r>
              <a:rPr lang="en-US" sz="3000"/>
              <a:t>en approbation </a:t>
            </a:r>
            <a:endParaRPr sz="3000"/>
          </a:p>
          <a:p>
            <a:pPr marL="457200" marR="0" lvl="0" indent="-419100" algn="l" rtl="0">
              <a:lnSpc>
                <a:spcPct val="115000"/>
              </a:lnSpc>
              <a:spcBef>
                <a:spcPts val="0"/>
              </a:spcBef>
              <a:spcAft>
                <a:spcPts val="0"/>
              </a:spcAft>
              <a:buSzPts val="3000"/>
              <a:buAutoNum type="arabicPeriod"/>
            </a:pPr>
            <a:r>
              <a:rPr lang="en-US" sz="3000" b="0" i="0" u="none" strike="noStrike" cap="none">
                <a:solidFill>
                  <a:schemeClr val="dk1"/>
                </a:solidFill>
                <a:latin typeface="Calibri"/>
                <a:ea typeface="Calibri"/>
                <a:cs typeface="Calibri"/>
                <a:sym typeface="Calibri"/>
              </a:rPr>
              <a:t>Pro</a:t>
            </a:r>
            <a:r>
              <a:rPr lang="en-US" sz="3000"/>
              <a:t>position de conception de sites Web pour la présence de tout le gouvernement - en approbation</a:t>
            </a:r>
            <a:r>
              <a:rPr lang="en-US" sz="3000" b="0" i="0" u="none" strike="noStrike" cap="none">
                <a:solidFill>
                  <a:schemeClr val="dk1"/>
                </a:solidFill>
                <a:latin typeface="Calibri"/>
                <a:ea typeface="Calibri"/>
                <a:cs typeface="Calibri"/>
                <a:sym typeface="Calibri"/>
              </a:rPr>
              <a:t> </a:t>
            </a:r>
            <a:r>
              <a:rPr lang="en-US" sz="3000"/>
              <a:t>- in approvals </a:t>
            </a:r>
            <a:endParaRPr sz="3000"/>
          </a:p>
          <a:p>
            <a:pPr marL="457200" marR="0" lvl="0" indent="-419100" algn="l" rtl="0">
              <a:lnSpc>
                <a:spcPct val="115000"/>
              </a:lnSpc>
              <a:spcBef>
                <a:spcPts val="0"/>
              </a:spcBef>
              <a:spcAft>
                <a:spcPts val="0"/>
              </a:spcAft>
              <a:buClr>
                <a:schemeClr val="dk1"/>
              </a:buClr>
              <a:buSzPts val="3000"/>
              <a:buFont typeface="Calibri"/>
              <a:buAutoNum type="arabicPeriod"/>
            </a:pPr>
            <a:r>
              <a:rPr lang="en-US" sz="3000" b="0" i="0" u="none" strike="noStrike" cap="none">
                <a:solidFill>
                  <a:schemeClr val="dk1"/>
                </a:solidFill>
                <a:latin typeface="Calibri"/>
                <a:ea typeface="Calibri"/>
                <a:cs typeface="Calibri"/>
                <a:sym typeface="Calibri"/>
              </a:rPr>
              <a:t>Mise en œuvre (aperçu et outils)</a:t>
            </a:r>
            <a:endParaRPr sz="3000"/>
          </a:p>
          <a:p>
            <a:pPr marL="457200" marR="0" lvl="0" indent="-419100" algn="l" rtl="0">
              <a:lnSpc>
                <a:spcPct val="115000"/>
              </a:lnSpc>
              <a:spcBef>
                <a:spcPts val="0"/>
              </a:spcBef>
              <a:spcAft>
                <a:spcPts val="0"/>
              </a:spcAft>
              <a:buClr>
                <a:schemeClr val="dk1"/>
              </a:buClr>
              <a:buSzPts val="3000"/>
              <a:buFont typeface="Calibri"/>
              <a:buAutoNum type="arabicPeriod"/>
            </a:pPr>
            <a:r>
              <a:rPr lang="en-US" sz="3000" b="0" i="0" u="none" strike="noStrike" cap="none">
                <a:solidFill>
                  <a:schemeClr val="dk1"/>
                </a:solidFill>
                <a:latin typeface="Calibri"/>
                <a:ea typeface="Calibri"/>
                <a:cs typeface="Calibri"/>
                <a:sym typeface="Calibri"/>
              </a:rPr>
              <a:t>Mesure du rendement</a:t>
            </a:r>
            <a:endParaRPr sz="3000" b="0" i="0" u="none" strike="noStrike" cap="none">
              <a:solidFill>
                <a:schemeClr val="dk1"/>
              </a:solidFill>
              <a:latin typeface="Calibri"/>
              <a:ea typeface="Calibri"/>
              <a:cs typeface="Calibri"/>
              <a:sym typeface="Calibri"/>
            </a:endParaRPr>
          </a:p>
          <a:p>
            <a:pPr marL="457200" marR="0" lvl="0" indent="-419100" algn="l" rtl="0">
              <a:lnSpc>
                <a:spcPct val="115000"/>
              </a:lnSpc>
              <a:spcBef>
                <a:spcPts val="0"/>
              </a:spcBef>
              <a:spcAft>
                <a:spcPts val="0"/>
              </a:spcAft>
              <a:buSzPts val="3000"/>
              <a:buAutoNum type="arabicPeriod"/>
            </a:pPr>
            <a:r>
              <a:rPr lang="en-US" sz="3000"/>
              <a:t>Éléments d'action</a:t>
            </a:r>
            <a:endParaRPr sz="3000"/>
          </a:p>
          <a:p>
            <a:pPr marL="228600" marR="0" lvl="0" indent="0" algn="l" rtl="0">
              <a:lnSpc>
                <a:spcPct val="90000"/>
              </a:lnSpc>
              <a:spcBef>
                <a:spcPts val="1000"/>
              </a:spcBef>
              <a:spcAft>
                <a:spcPts val="0"/>
              </a:spcAft>
              <a:buSzPts val="1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3600" b="1">
                <a:solidFill>
                  <a:srgbClr val="8D9B47"/>
                </a:solidFill>
              </a:rPr>
              <a:t>Comment rejoindre le groupe GCconnex</a:t>
            </a:r>
            <a:endParaRPr sz="3600" b="1">
              <a:solidFill>
                <a:srgbClr val="8D9B47"/>
              </a:solidFill>
            </a:endParaRPr>
          </a:p>
        </p:txBody>
      </p:sp>
      <p:sp>
        <p:nvSpPr>
          <p:cNvPr id="246" name="Google Shape;246;p3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000">
                <a:latin typeface="Arial"/>
                <a:ea typeface="Arial"/>
                <a:cs typeface="Arial"/>
                <a:sym typeface="Arial"/>
              </a:rPr>
              <a:t>Pour accéder aux fichiers, vous devez rejoindre le groupe GCconnex - Coronavirus Shared Files:</a:t>
            </a:r>
            <a:endParaRPr sz="30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3000">
              <a:latin typeface="Arial"/>
              <a:ea typeface="Arial"/>
              <a:cs typeface="Arial"/>
              <a:sym typeface="Arial"/>
            </a:endParaRPr>
          </a:p>
          <a:p>
            <a:pPr marL="457200" lvl="0" indent="-419100" algn="l" rtl="0">
              <a:lnSpc>
                <a:spcPct val="100000"/>
              </a:lnSpc>
              <a:spcBef>
                <a:spcPts val="0"/>
              </a:spcBef>
              <a:spcAft>
                <a:spcPts val="0"/>
              </a:spcAft>
              <a:buSzPts val="3000"/>
              <a:buAutoNum type="arabicPeriod"/>
            </a:pPr>
            <a:r>
              <a:rPr lang="en-US" sz="3000">
                <a:latin typeface="Arial"/>
                <a:ea typeface="Arial"/>
                <a:cs typeface="Arial"/>
                <a:sym typeface="Arial"/>
              </a:rPr>
              <a:t>Allez dans GCConnex</a:t>
            </a:r>
            <a:endParaRPr sz="3000">
              <a:latin typeface="Arial"/>
              <a:ea typeface="Arial"/>
              <a:cs typeface="Arial"/>
              <a:sym typeface="Arial"/>
            </a:endParaRPr>
          </a:p>
          <a:p>
            <a:pPr marL="457200" lvl="0" indent="-419100" algn="l" rtl="0">
              <a:lnSpc>
                <a:spcPct val="100000"/>
              </a:lnSpc>
              <a:spcBef>
                <a:spcPts val="0"/>
              </a:spcBef>
              <a:spcAft>
                <a:spcPts val="0"/>
              </a:spcAft>
              <a:buSzPts val="3000"/>
              <a:buAutoNum type="arabicPeriod"/>
            </a:pPr>
            <a:r>
              <a:rPr lang="en-US" sz="3000">
                <a:latin typeface="Arial"/>
                <a:ea typeface="Arial"/>
                <a:cs typeface="Arial"/>
                <a:sym typeface="Arial"/>
              </a:rPr>
              <a:t>Sélectionnez l'onglet "Groupes"</a:t>
            </a:r>
            <a:endParaRPr sz="3000">
              <a:latin typeface="Arial"/>
              <a:ea typeface="Arial"/>
              <a:cs typeface="Arial"/>
              <a:sym typeface="Arial"/>
            </a:endParaRPr>
          </a:p>
          <a:p>
            <a:pPr marL="457200" lvl="0" indent="-419100" algn="l" rtl="0">
              <a:lnSpc>
                <a:spcPct val="100000"/>
              </a:lnSpc>
              <a:spcBef>
                <a:spcPts val="0"/>
              </a:spcBef>
              <a:spcAft>
                <a:spcPts val="0"/>
              </a:spcAft>
              <a:buSzPts val="3000"/>
              <a:buAutoNum type="arabicPeriod"/>
            </a:pPr>
            <a:r>
              <a:rPr lang="en-US" sz="3000">
                <a:latin typeface="Arial"/>
                <a:ea typeface="Arial"/>
                <a:cs typeface="Arial"/>
                <a:sym typeface="Arial"/>
              </a:rPr>
              <a:t>Dans la case «Rechercher des groupes», entrez coronavirus</a:t>
            </a:r>
            <a:endParaRPr sz="3000">
              <a:latin typeface="Arial"/>
              <a:ea typeface="Arial"/>
              <a:cs typeface="Arial"/>
              <a:sym typeface="Arial"/>
            </a:endParaRPr>
          </a:p>
          <a:p>
            <a:pPr marL="457200" lvl="0" indent="-419100" algn="l" rtl="0">
              <a:lnSpc>
                <a:spcPct val="100000"/>
              </a:lnSpc>
              <a:spcBef>
                <a:spcPts val="0"/>
              </a:spcBef>
              <a:spcAft>
                <a:spcPts val="0"/>
              </a:spcAft>
              <a:buSzPts val="3000"/>
              <a:buAutoNum type="arabicPeriod"/>
            </a:pPr>
            <a:r>
              <a:rPr lang="en-US" sz="3000">
                <a:latin typeface="Arial"/>
                <a:ea typeface="Arial"/>
                <a:cs typeface="Arial"/>
                <a:sym typeface="Arial"/>
              </a:rPr>
              <a:t>Sélectionnez «Coronavirus Shared Files»</a:t>
            </a:r>
            <a:endParaRPr sz="3000">
              <a:latin typeface="Arial"/>
              <a:ea typeface="Arial"/>
              <a:cs typeface="Arial"/>
              <a:sym typeface="Arial"/>
            </a:endParaRPr>
          </a:p>
          <a:p>
            <a:pPr marL="457200" lvl="0" indent="-419100" algn="l" rtl="0">
              <a:lnSpc>
                <a:spcPct val="100000"/>
              </a:lnSpc>
              <a:spcBef>
                <a:spcPts val="0"/>
              </a:spcBef>
              <a:spcAft>
                <a:spcPts val="0"/>
              </a:spcAft>
              <a:buSzPts val="3000"/>
              <a:buAutoNum type="arabicPeriod"/>
            </a:pPr>
            <a:r>
              <a:rPr lang="en-US" sz="3000">
                <a:latin typeface="Arial"/>
                <a:ea typeface="Arial"/>
                <a:cs typeface="Arial"/>
                <a:sym typeface="Arial"/>
              </a:rPr>
              <a:t>Sélectionnez le bouton «Rejoindre le groupe»</a:t>
            </a:r>
            <a:endParaRPr sz="3000">
              <a:latin typeface="Arial"/>
              <a:ea typeface="Arial"/>
              <a:cs typeface="Arial"/>
              <a:sym typeface="Arial"/>
            </a:endParaRPr>
          </a:p>
          <a:p>
            <a:pPr marL="0" lvl="0" indent="0" algn="l" rtl="0">
              <a:lnSpc>
                <a:spcPct val="100000"/>
              </a:lnSpc>
              <a:spcBef>
                <a:spcPts val="0"/>
              </a:spcBef>
              <a:spcAft>
                <a:spcPts val="0"/>
              </a:spcAft>
              <a:buNone/>
            </a:pPr>
            <a:endParaRPr sz="300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2"/>
          <p:cNvSpPr txBox="1">
            <a:spLocks noGrp="1"/>
          </p:cNvSpPr>
          <p:nvPr>
            <p:ph type="title"/>
          </p:nvPr>
        </p:nvSpPr>
        <p:spPr>
          <a:xfrm>
            <a:off x="838200" y="365125"/>
            <a:ext cx="11241087"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8D9B47"/>
              </a:buClr>
              <a:buSzPts val="3600"/>
              <a:buFont typeface="Calibri"/>
              <a:buNone/>
            </a:pPr>
            <a:r>
              <a:rPr lang="en-US" sz="3600" b="1" i="0" u="none">
                <a:solidFill>
                  <a:srgbClr val="8D9B47"/>
                </a:solidFill>
                <a:latin typeface="Calibri"/>
                <a:ea typeface="Calibri"/>
                <a:cs typeface="Calibri"/>
                <a:sym typeface="Calibri"/>
              </a:rPr>
              <a:t>Liste de contrôle pour la conception du contenu des communications de crise</a:t>
            </a:r>
            <a:endParaRPr sz="3600" b="1" i="0" u="none">
              <a:solidFill>
                <a:srgbClr val="8D9B47"/>
              </a:solidFill>
              <a:latin typeface="Calibri"/>
              <a:ea typeface="Calibri"/>
              <a:cs typeface="Calibri"/>
              <a:sym typeface="Calibri"/>
            </a:endParaRPr>
          </a:p>
          <a:p>
            <a:pPr marL="0" lvl="0" indent="0" algn="l" rtl="0">
              <a:lnSpc>
                <a:spcPct val="90000"/>
              </a:lnSpc>
              <a:spcBef>
                <a:spcPts val="0"/>
              </a:spcBef>
              <a:spcAft>
                <a:spcPts val="0"/>
              </a:spcAft>
              <a:buClr>
                <a:srgbClr val="8D9B47"/>
              </a:buClr>
              <a:buSzPts val="3600"/>
              <a:buFont typeface="Calibri"/>
              <a:buNone/>
            </a:pPr>
            <a:endParaRPr sz="3600" b="1">
              <a:solidFill>
                <a:srgbClr val="8D9B47"/>
              </a:solidFill>
            </a:endParaRPr>
          </a:p>
        </p:txBody>
      </p:sp>
      <p:sp>
        <p:nvSpPr>
          <p:cNvPr id="252" name="Google Shape;252;p32"/>
          <p:cNvSpPr txBox="1">
            <a:spLocks noGrp="1"/>
          </p:cNvSpPr>
          <p:nvPr>
            <p:ph type="body" idx="1"/>
          </p:nvPr>
        </p:nvSpPr>
        <p:spPr>
          <a:xfrm>
            <a:off x="838200" y="2097084"/>
            <a:ext cx="5181600" cy="13254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SzPts val="2400"/>
              <a:buChar char="•"/>
            </a:pPr>
            <a:r>
              <a:rPr lang="en-US" sz="2400"/>
              <a:t>Utilisez un style axé sur le mobile</a:t>
            </a:r>
            <a:endParaRPr sz="2400"/>
          </a:p>
          <a:p>
            <a:pPr marL="228600" marR="0" lvl="0" indent="-228600" algn="l" rtl="0">
              <a:lnSpc>
                <a:spcPct val="90000"/>
              </a:lnSpc>
              <a:spcBef>
                <a:spcPts val="0"/>
              </a:spcBef>
              <a:spcAft>
                <a:spcPts val="0"/>
              </a:spcAft>
              <a:buSzPts val="2400"/>
              <a:buChar char="•"/>
            </a:pPr>
            <a:r>
              <a:rPr lang="en-US" sz="2400"/>
              <a:t>Ne pas dupliquer le contenu</a:t>
            </a:r>
            <a:endParaRPr sz="2400"/>
          </a:p>
          <a:p>
            <a:pPr marL="228600" marR="0" lvl="0" indent="-228600" algn="l" rtl="0">
              <a:lnSpc>
                <a:spcPct val="90000"/>
              </a:lnSpc>
              <a:spcBef>
                <a:spcPts val="0"/>
              </a:spcBef>
              <a:spcAft>
                <a:spcPts val="0"/>
              </a:spcAft>
              <a:buSzPts val="2400"/>
              <a:buChar char="•"/>
            </a:pPr>
            <a:r>
              <a:rPr lang="en-US" sz="2400"/>
              <a:t>Suivez une structure de page basée sur les actualités</a:t>
            </a:r>
            <a:endParaRPr sz="2400"/>
          </a:p>
          <a:p>
            <a:pPr marL="228600" marR="0" lvl="0" indent="-228600" algn="l" rtl="0">
              <a:lnSpc>
                <a:spcPct val="90000"/>
              </a:lnSpc>
              <a:spcBef>
                <a:spcPts val="0"/>
              </a:spcBef>
              <a:spcAft>
                <a:spcPts val="0"/>
              </a:spcAft>
              <a:buSzPts val="2400"/>
              <a:buChar char="•"/>
            </a:pPr>
            <a:r>
              <a:rPr lang="en-US" sz="2400"/>
              <a:t>Ajouter la date et l'horodatage lorsque les informations changent</a:t>
            </a:r>
            <a:endParaRPr sz="2400"/>
          </a:p>
          <a:p>
            <a:pPr marL="228600" marR="0" lvl="0" indent="-228600" algn="l" rtl="0">
              <a:lnSpc>
                <a:spcPct val="90000"/>
              </a:lnSpc>
              <a:spcBef>
                <a:spcPts val="0"/>
              </a:spcBef>
              <a:spcAft>
                <a:spcPts val="0"/>
              </a:spcAft>
              <a:buSzPts val="2400"/>
              <a:buChar char="•"/>
            </a:pPr>
            <a:r>
              <a:rPr lang="en-US" sz="2400"/>
              <a:t>Suivez les instructions pour les alertes et les avertissements</a:t>
            </a:r>
            <a:endParaRPr sz="2400"/>
          </a:p>
          <a:p>
            <a:pPr marL="228600" marR="0" lvl="0" indent="-228600" algn="l" rtl="0">
              <a:lnSpc>
                <a:spcPct val="90000"/>
              </a:lnSpc>
              <a:spcBef>
                <a:spcPts val="0"/>
              </a:spcBef>
              <a:spcAft>
                <a:spcPts val="0"/>
              </a:spcAft>
              <a:buSzPts val="2400"/>
              <a:buChar char="•"/>
            </a:pPr>
            <a:r>
              <a:rPr lang="en-US" sz="2400"/>
              <a:t>Écrire des informations comme directions</a:t>
            </a:r>
            <a:endParaRPr sz="2400"/>
          </a:p>
          <a:p>
            <a:pPr marL="228600" marR="0" lvl="0" indent="-228600" algn="l" rtl="0">
              <a:lnSpc>
                <a:spcPct val="90000"/>
              </a:lnSpc>
              <a:spcBef>
                <a:spcPts val="0"/>
              </a:spcBef>
              <a:spcAft>
                <a:spcPts val="0"/>
              </a:spcAft>
              <a:buSzPts val="2400"/>
              <a:buChar char="•"/>
            </a:pPr>
            <a:r>
              <a:rPr lang="en-US" sz="2400"/>
              <a:t>Utilisez les titres comme réponses</a:t>
            </a:r>
            <a:endParaRPr sz="2400"/>
          </a:p>
          <a:p>
            <a:pPr marL="228600" marR="0" lvl="0" indent="-228600" algn="l" rtl="0">
              <a:lnSpc>
                <a:spcPct val="90000"/>
              </a:lnSpc>
              <a:spcBef>
                <a:spcPts val="0"/>
              </a:spcBef>
              <a:spcAft>
                <a:spcPts val="0"/>
              </a:spcAft>
              <a:buSzPts val="2400"/>
              <a:buChar char="•"/>
            </a:pPr>
            <a:r>
              <a:rPr lang="en-US" sz="2400"/>
              <a:t>Utiliser des listes à puces</a:t>
            </a:r>
            <a:endParaRPr sz="2400"/>
          </a:p>
          <a:p>
            <a:pPr marL="228600" marR="0" lvl="0" indent="-228600" algn="l" rtl="0">
              <a:lnSpc>
                <a:spcPct val="90000"/>
              </a:lnSpc>
              <a:spcBef>
                <a:spcPts val="0"/>
              </a:spcBef>
              <a:spcAft>
                <a:spcPts val="0"/>
              </a:spcAft>
              <a:buSzPts val="2400"/>
              <a:buChar char="•"/>
            </a:pPr>
            <a:r>
              <a:rPr lang="en-US" sz="2400"/>
              <a:t>Utilisez le texte en gras avec parcimonie</a:t>
            </a:r>
            <a:endParaRPr sz="2400"/>
          </a:p>
          <a:p>
            <a:pPr marL="457200" marR="0" lvl="0" indent="0" algn="l" rtl="0">
              <a:lnSpc>
                <a:spcPct val="90000"/>
              </a:lnSpc>
              <a:spcBef>
                <a:spcPts val="1000"/>
              </a:spcBef>
              <a:spcAft>
                <a:spcPts val="0"/>
              </a:spcAft>
              <a:buNone/>
            </a:pPr>
            <a:endParaRPr sz="2400" b="0" i="0" u="none">
              <a:solidFill>
                <a:schemeClr val="dk1"/>
              </a:solidFill>
              <a:latin typeface="Calibri"/>
              <a:ea typeface="Calibri"/>
              <a:cs typeface="Calibri"/>
              <a:sym typeface="Calibri"/>
            </a:endParaRPr>
          </a:p>
        </p:txBody>
      </p:sp>
      <p:sp>
        <p:nvSpPr>
          <p:cNvPr id="253" name="Google Shape;253;p32"/>
          <p:cNvSpPr txBox="1">
            <a:spLocks noGrp="1"/>
          </p:cNvSpPr>
          <p:nvPr>
            <p:ph type="body" idx="2"/>
          </p:nvPr>
        </p:nvSpPr>
        <p:spPr>
          <a:xfrm>
            <a:off x="6019800" y="2097087"/>
            <a:ext cx="5989637" cy="435133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SzPts val="2400"/>
              <a:buChar char="•"/>
            </a:pPr>
            <a:r>
              <a:rPr lang="en-US" sz="2400"/>
              <a:t>Extraire les liens des paragraphes</a:t>
            </a:r>
            <a:endParaRPr sz="2400"/>
          </a:p>
          <a:p>
            <a:pPr marL="228600" marR="0" lvl="0" indent="-228600" algn="l" rtl="0">
              <a:lnSpc>
                <a:spcPct val="90000"/>
              </a:lnSpc>
              <a:spcBef>
                <a:spcPts val="0"/>
              </a:spcBef>
              <a:spcAft>
                <a:spcPts val="0"/>
              </a:spcAft>
              <a:buSzPts val="2400"/>
              <a:buChar char="•"/>
            </a:pPr>
            <a:r>
              <a:rPr lang="en-US" sz="2400"/>
              <a:t>Gardez les phrases courtes</a:t>
            </a:r>
            <a:endParaRPr sz="2400"/>
          </a:p>
          <a:p>
            <a:pPr marL="228600" marR="0" lvl="0" indent="-228600" algn="l" rtl="0">
              <a:lnSpc>
                <a:spcPct val="90000"/>
              </a:lnSpc>
              <a:spcBef>
                <a:spcPts val="0"/>
              </a:spcBef>
              <a:spcAft>
                <a:spcPts val="0"/>
              </a:spcAft>
              <a:buSzPts val="2400"/>
              <a:buChar char="•"/>
            </a:pPr>
            <a:r>
              <a:rPr lang="en-US" sz="2400"/>
              <a:t>Vérifier les mots à éviter</a:t>
            </a:r>
            <a:endParaRPr sz="2400"/>
          </a:p>
          <a:p>
            <a:pPr marL="228600" marR="0" lvl="0" indent="-228600" algn="l" rtl="0">
              <a:lnSpc>
                <a:spcPct val="90000"/>
              </a:lnSpc>
              <a:spcBef>
                <a:spcPts val="0"/>
              </a:spcBef>
              <a:spcAft>
                <a:spcPts val="0"/>
              </a:spcAft>
              <a:buSzPts val="2400"/>
              <a:buChar char="•"/>
            </a:pPr>
            <a:r>
              <a:rPr lang="en-US" sz="2400"/>
              <a:t>Gardez une trace de la formulation et des termes courants</a:t>
            </a:r>
            <a:endParaRPr sz="2400"/>
          </a:p>
          <a:p>
            <a:pPr marL="228600" marR="0" lvl="0" indent="-228600" algn="l" rtl="0">
              <a:lnSpc>
                <a:spcPct val="90000"/>
              </a:lnSpc>
              <a:spcBef>
                <a:spcPts val="0"/>
              </a:spcBef>
              <a:spcAft>
                <a:spcPts val="0"/>
              </a:spcAft>
              <a:buSzPts val="2400"/>
              <a:buChar char="•"/>
            </a:pPr>
            <a:r>
              <a:rPr lang="en-US" sz="2400"/>
              <a:t>Identifier les pages avec du contenu lié aux urgences</a:t>
            </a:r>
            <a:endParaRPr sz="2400"/>
          </a:p>
          <a:p>
            <a:pPr marL="228600" marR="0" lvl="0" indent="-228600" algn="l" rtl="0">
              <a:lnSpc>
                <a:spcPct val="90000"/>
              </a:lnSpc>
              <a:spcBef>
                <a:spcPts val="0"/>
              </a:spcBef>
              <a:spcAft>
                <a:spcPts val="0"/>
              </a:spcAft>
              <a:buSzPts val="2400"/>
              <a:buChar char="•"/>
            </a:pPr>
            <a:r>
              <a:rPr lang="en-US" sz="2400"/>
              <a:t>Créez du contenu Web, pas des documents</a:t>
            </a:r>
            <a:endParaRPr sz="2400"/>
          </a:p>
          <a:p>
            <a:pPr marL="228600" marR="0" lvl="0" indent="-228600" algn="l" rtl="0">
              <a:lnSpc>
                <a:spcPct val="90000"/>
              </a:lnSpc>
              <a:spcBef>
                <a:spcPts val="0"/>
              </a:spcBef>
              <a:spcAft>
                <a:spcPts val="0"/>
              </a:spcAft>
              <a:buSzPts val="2400"/>
              <a:buChar char="•"/>
            </a:pPr>
            <a:r>
              <a:rPr lang="en-US" sz="2400"/>
              <a:t>Appliquer des métadonnées précises et pertinentes</a:t>
            </a:r>
            <a:endParaRPr sz="2400"/>
          </a:p>
          <a:p>
            <a:pPr marL="228600" marR="0" lvl="0" indent="-228600" algn="l" rtl="0">
              <a:lnSpc>
                <a:spcPct val="90000"/>
              </a:lnSpc>
              <a:spcBef>
                <a:spcPts val="1000"/>
              </a:spcBef>
              <a:spcAft>
                <a:spcPts val="0"/>
              </a:spcAft>
              <a:buClr>
                <a:srgbClr val="8D9B47"/>
              </a:buClr>
              <a:buSzPts val="2400"/>
              <a:buFont typeface="Arial"/>
              <a:buNone/>
            </a:pPr>
            <a:r>
              <a:rPr lang="en-US" sz="1800" b="1" u="sng">
                <a:solidFill>
                  <a:srgbClr val="8D9B47"/>
                </a:solidFill>
                <a:latin typeface="Arial"/>
                <a:ea typeface="Arial"/>
                <a:cs typeface="Arial"/>
                <a:sym typeface="Arial"/>
                <a:hlinkClick r:id="rId3"/>
              </a:rPr>
              <a:t>https://conception.canada.ca/crise/contenu.html</a:t>
            </a:r>
            <a:endParaRPr sz="1800" b="1">
              <a:solidFill>
                <a:srgbClr val="8D9B47"/>
              </a:solidFill>
            </a:endParaRPr>
          </a:p>
          <a:p>
            <a:pPr marL="228600" marR="0" lvl="0" indent="-76200" algn="l" rtl="0">
              <a:lnSpc>
                <a:spcPct val="90000"/>
              </a:lnSpc>
              <a:spcBef>
                <a:spcPts val="1000"/>
              </a:spcBef>
              <a:spcAft>
                <a:spcPts val="0"/>
              </a:spcAft>
              <a:buClr>
                <a:schemeClr val="dk1"/>
              </a:buClr>
              <a:buSzPts val="2400"/>
              <a:buFont typeface="Arial"/>
              <a:buNone/>
            </a:pPr>
            <a:endParaRPr sz="2400" b="0" i="0" u="none">
              <a:solidFill>
                <a:srgbClr val="8D9B47"/>
              </a:solidFill>
              <a:latin typeface="Calibri"/>
              <a:ea typeface="Calibri"/>
              <a:cs typeface="Calibri"/>
              <a:sym typeface="Calibri"/>
            </a:endParaRPr>
          </a:p>
        </p:txBody>
      </p:sp>
      <p:sp>
        <p:nvSpPr>
          <p:cNvPr id="254" name="Google Shape;254;p32"/>
          <p:cNvSpPr txBox="1"/>
          <p:nvPr/>
        </p:nvSpPr>
        <p:spPr>
          <a:xfrm>
            <a:off x="1006475" y="1298575"/>
            <a:ext cx="1049655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1" u="none" strike="noStrike" cap="none">
                <a:solidFill>
                  <a:schemeClr val="dk1"/>
                </a:solidFill>
                <a:latin typeface="Calibri"/>
                <a:ea typeface="Calibri"/>
                <a:cs typeface="Calibri"/>
                <a:sym typeface="Calibri"/>
              </a:rPr>
              <a:t>Liste de contrôle élaborée par le SCT et partagée avec tous les ministères.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3"/>
          <p:cNvSpPr txBox="1">
            <a:spLocks noGrp="1"/>
          </p:cNvSpPr>
          <p:nvPr>
            <p:ph type="title"/>
          </p:nvPr>
        </p:nvSpPr>
        <p:spPr>
          <a:xfrm>
            <a:off x="839787"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8D9B47"/>
              </a:buClr>
              <a:buSzPts val="3600"/>
              <a:buFont typeface="Calibri"/>
              <a:buNone/>
            </a:pPr>
            <a:r>
              <a:rPr lang="en-US" sz="3600" b="1">
                <a:solidFill>
                  <a:srgbClr val="8D9B47"/>
                </a:solidFill>
              </a:rPr>
              <a:t>Orientation des métadonnées</a:t>
            </a:r>
            <a:r>
              <a:rPr lang="en-US" sz="4400" b="0" i="0" u="none">
                <a:solidFill>
                  <a:schemeClr val="dk1"/>
                </a:solidFill>
                <a:latin typeface="Calibri"/>
                <a:ea typeface="Calibri"/>
                <a:cs typeface="Calibri"/>
                <a:sym typeface="Calibri"/>
              </a:rPr>
              <a:t/>
            </a:r>
            <a:br>
              <a:rPr lang="en-US" sz="4400" b="0" i="0" u="none">
                <a:solidFill>
                  <a:schemeClr val="dk1"/>
                </a:solidFill>
                <a:latin typeface="Calibri"/>
                <a:ea typeface="Calibri"/>
                <a:cs typeface="Calibri"/>
                <a:sym typeface="Calibri"/>
              </a:rPr>
            </a:br>
            <a:r>
              <a:rPr lang="en-US" sz="1800" b="1" i="1" u="none">
                <a:solidFill>
                  <a:schemeClr val="dk1"/>
                </a:solidFill>
                <a:latin typeface="Calibri"/>
                <a:ea typeface="Calibri"/>
                <a:cs typeface="Calibri"/>
                <a:sym typeface="Calibri"/>
              </a:rPr>
              <a:t>Impact sur le classement des résultats de recherche externes (par exemple, Google)</a:t>
            </a:r>
            <a:endParaRPr sz="1800" i="1"/>
          </a:p>
        </p:txBody>
      </p:sp>
      <p:sp>
        <p:nvSpPr>
          <p:cNvPr id="260" name="Google Shape;260;p33"/>
          <p:cNvSpPr txBox="1">
            <a:spLocks noGrp="1"/>
          </p:cNvSpPr>
          <p:nvPr>
            <p:ph type="body" idx="1"/>
          </p:nvPr>
        </p:nvSpPr>
        <p:spPr>
          <a:xfrm>
            <a:off x="839775" y="1681130"/>
            <a:ext cx="5157900" cy="995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400"/>
              <a:buNone/>
            </a:pPr>
            <a:r>
              <a:rPr lang="en-US" sz="2400" b="1" i="0" u="none">
                <a:solidFill>
                  <a:schemeClr val="dk1"/>
                </a:solidFill>
                <a:latin typeface="Calibri"/>
                <a:ea typeface="Calibri"/>
                <a:cs typeface="Calibri"/>
                <a:sym typeface="Calibri"/>
              </a:rPr>
              <a:t>META TIT</a:t>
            </a:r>
            <a:r>
              <a:rPr lang="en-US"/>
              <a:t>R</a:t>
            </a:r>
            <a:r>
              <a:rPr lang="en-US" sz="2400" b="1" i="0" u="none">
                <a:solidFill>
                  <a:schemeClr val="dk1"/>
                </a:solidFill>
                <a:latin typeface="Calibri"/>
                <a:ea typeface="Calibri"/>
                <a:cs typeface="Calibri"/>
                <a:sym typeface="Calibri"/>
              </a:rPr>
              <a:t>E</a:t>
            </a:r>
            <a:endParaRPr sz="2400" b="1" i="0" u="none">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None/>
            </a:pPr>
            <a:r>
              <a:rPr lang="en-US" sz="2400" b="1" i="0" u="none">
                <a:solidFill>
                  <a:schemeClr val="dk1"/>
                </a:solidFill>
                <a:latin typeface="Calibri"/>
                <a:ea typeface="Calibri"/>
                <a:cs typeface="Calibri"/>
                <a:sym typeface="Calibri"/>
              </a:rPr>
              <a:t>(apparaît dans les résultats de recherche comme titre)</a:t>
            </a:r>
            <a:endParaRPr/>
          </a:p>
        </p:txBody>
      </p:sp>
      <p:sp>
        <p:nvSpPr>
          <p:cNvPr id="261" name="Google Shape;261;p33"/>
          <p:cNvSpPr txBox="1">
            <a:spLocks noGrp="1"/>
          </p:cNvSpPr>
          <p:nvPr>
            <p:ph type="body" idx="1"/>
          </p:nvPr>
        </p:nvSpPr>
        <p:spPr>
          <a:xfrm>
            <a:off x="839775" y="2881225"/>
            <a:ext cx="5157900" cy="3308400"/>
          </a:xfrm>
          <a:prstGeom prst="rect">
            <a:avLst/>
          </a:prstGeom>
          <a:noFill/>
          <a:ln>
            <a:noFill/>
          </a:ln>
        </p:spPr>
        <p:txBody>
          <a:bodyPr spcFirstLastPara="1" wrap="square" lIns="91425" tIns="45700" rIns="91425" bIns="45700" anchor="t" anchorCtr="0">
            <a:noAutofit/>
          </a:bodyPr>
          <a:lstStyle/>
          <a:p>
            <a:pPr marL="228600" marR="0" lvl="0" indent="-203200" algn="l" rtl="0">
              <a:lnSpc>
                <a:spcPct val="90000"/>
              </a:lnSpc>
              <a:spcBef>
                <a:spcPts val="0"/>
              </a:spcBef>
              <a:spcAft>
                <a:spcPts val="0"/>
              </a:spcAft>
              <a:buSzPts val="2400"/>
              <a:buChar char="•"/>
            </a:pPr>
            <a:r>
              <a:rPr lang="en-US" b="0"/>
              <a:t>devrait résumer avec précision le contenu = votre emplacement d'ascenseur</a:t>
            </a:r>
            <a:endParaRPr b="0"/>
          </a:p>
          <a:p>
            <a:pPr marL="228600" marR="0" lvl="0" indent="-203200" algn="l" rtl="0">
              <a:lnSpc>
                <a:spcPct val="90000"/>
              </a:lnSpc>
              <a:spcBef>
                <a:spcPts val="0"/>
              </a:spcBef>
              <a:spcAft>
                <a:spcPts val="0"/>
              </a:spcAft>
              <a:buSzPts val="2400"/>
              <a:buChar char="•"/>
            </a:pPr>
            <a:r>
              <a:rPr lang="en-US" b="0"/>
              <a:t>des informations uniques pour distinguer votre contenu de pages similaires sur Canada.ca</a:t>
            </a:r>
            <a:endParaRPr b="0"/>
          </a:p>
          <a:p>
            <a:pPr marL="228600" marR="0" lvl="0" indent="-203200" algn="l" rtl="0">
              <a:lnSpc>
                <a:spcPct val="90000"/>
              </a:lnSpc>
              <a:spcBef>
                <a:spcPts val="0"/>
              </a:spcBef>
              <a:spcAft>
                <a:spcPts val="0"/>
              </a:spcAft>
              <a:buSzPts val="2400"/>
              <a:buChar char="•"/>
            </a:pPr>
            <a:r>
              <a:rPr lang="en-US" b="0"/>
              <a:t>chargement initial en mettant les termes les plus importants, pertinents et utilisés au début du titre</a:t>
            </a:r>
            <a:endParaRPr/>
          </a:p>
        </p:txBody>
      </p:sp>
      <p:sp>
        <p:nvSpPr>
          <p:cNvPr id="262" name="Google Shape;262;p33"/>
          <p:cNvSpPr txBox="1">
            <a:spLocks noGrp="1"/>
          </p:cNvSpPr>
          <p:nvPr>
            <p:ph type="body" idx="1"/>
          </p:nvPr>
        </p:nvSpPr>
        <p:spPr>
          <a:xfrm>
            <a:off x="6172200" y="1681162"/>
            <a:ext cx="5183187"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400"/>
              <a:buNone/>
            </a:pPr>
            <a:r>
              <a:rPr lang="en-US" sz="2400" b="1" i="0" u="none">
                <a:solidFill>
                  <a:schemeClr val="dk1"/>
                </a:solidFill>
                <a:latin typeface="Calibri"/>
                <a:ea typeface="Calibri"/>
                <a:cs typeface="Calibri"/>
                <a:sym typeface="Calibri"/>
              </a:rPr>
              <a:t>H1 </a:t>
            </a:r>
            <a:br>
              <a:rPr lang="en-US" sz="2400" b="1" i="0" u="none">
                <a:solidFill>
                  <a:schemeClr val="dk1"/>
                </a:solidFill>
                <a:latin typeface="Calibri"/>
                <a:ea typeface="Calibri"/>
                <a:cs typeface="Calibri"/>
                <a:sym typeface="Calibri"/>
              </a:rPr>
            </a:br>
            <a:r>
              <a:rPr lang="en-US" sz="2400" b="1" i="0" u="none">
                <a:solidFill>
                  <a:schemeClr val="dk1"/>
                </a:solidFill>
                <a:latin typeface="Calibri"/>
                <a:ea typeface="Calibri"/>
                <a:cs typeface="Calibri"/>
                <a:sym typeface="Calibri"/>
              </a:rPr>
              <a:t>(</a:t>
            </a:r>
            <a:r>
              <a:rPr lang="en-US"/>
              <a:t>titre sur la page de contenu</a:t>
            </a:r>
            <a:r>
              <a:rPr lang="en-US" sz="2400" b="1" i="0" u="none">
                <a:solidFill>
                  <a:schemeClr val="dk1"/>
                </a:solidFill>
                <a:latin typeface="Calibri"/>
                <a:ea typeface="Calibri"/>
                <a:cs typeface="Calibri"/>
                <a:sym typeface="Calibri"/>
              </a:rPr>
              <a:t>)</a:t>
            </a:r>
            <a:endParaRPr/>
          </a:p>
        </p:txBody>
      </p:sp>
      <p:sp>
        <p:nvSpPr>
          <p:cNvPr id="263" name="Google Shape;263;p33"/>
          <p:cNvSpPr txBox="1">
            <a:spLocks noGrp="1"/>
          </p:cNvSpPr>
          <p:nvPr>
            <p:ph type="body" idx="2"/>
          </p:nvPr>
        </p:nvSpPr>
        <p:spPr>
          <a:xfrm>
            <a:off x="6172200" y="2505075"/>
            <a:ext cx="5622900" cy="4223400"/>
          </a:xfrm>
          <a:prstGeom prst="rect">
            <a:avLst/>
          </a:prstGeom>
          <a:noFill/>
          <a:ln>
            <a:noFill/>
          </a:ln>
        </p:spPr>
        <p:txBody>
          <a:bodyPr spcFirstLastPara="1" wrap="square" lIns="91425" tIns="45700" rIns="91425" bIns="45700" anchor="t" anchorCtr="0">
            <a:noAutofit/>
          </a:bodyPr>
          <a:lstStyle/>
          <a:p>
            <a:pPr marL="228600" marR="0" lvl="0" indent="-203200" algn="l" rtl="0">
              <a:lnSpc>
                <a:spcPct val="90000"/>
              </a:lnSpc>
              <a:spcBef>
                <a:spcPts val="1000"/>
              </a:spcBef>
              <a:spcAft>
                <a:spcPts val="0"/>
              </a:spcAft>
              <a:buSzPts val="2400"/>
              <a:buChar char="•"/>
            </a:pPr>
            <a:r>
              <a:rPr lang="en-US" sz="2400"/>
              <a:t>appliquer des titres descriptifs uniques</a:t>
            </a:r>
            <a:endParaRPr sz="2400"/>
          </a:p>
          <a:p>
            <a:pPr marL="228600" marR="0" lvl="0" indent="-203200" algn="l" rtl="0">
              <a:lnSpc>
                <a:spcPct val="90000"/>
              </a:lnSpc>
              <a:spcBef>
                <a:spcPts val="1000"/>
              </a:spcBef>
              <a:spcAft>
                <a:spcPts val="0"/>
              </a:spcAft>
              <a:buSzPts val="2400"/>
              <a:buChar char="•"/>
            </a:pPr>
            <a:r>
              <a:rPr lang="en-US" sz="2400"/>
              <a:t>considérer «unique» par rapport à l'ensemble de l'approche gouvernementale</a:t>
            </a:r>
            <a:endParaRPr sz="2400"/>
          </a:p>
          <a:p>
            <a:pPr marL="228600" marR="0" lvl="0" indent="-203200" algn="l" rtl="0">
              <a:lnSpc>
                <a:spcPct val="90000"/>
              </a:lnSpc>
              <a:spcBef>
                <a:spcPts val="1000"/>
              </a:spcBef>
              <a:spcAft>
                <a:spcPts val="0"/>
              </a:spcAft>
              <a:buSzPts val="2400"/>
              <a:buChar char="•"/>
            </a:pPr>
            <a:r>
              <a:rPr lang="en-US" sz="2400"/>
              <a:t>titres courts</a:t>
            </a:r>
            <a:endParaRPr sz="2400"/>
          </a:p>
          <a:p>
            <a:pPr marL="228600" marR="0" lvl="0" indent="-203200" algn="l" rtl="0">
              <a:lnSpc>
                <a:spcPct val="90000"/>
              </a:lnSpc>
              <a:spcBef>
                <a:spcPts val="1000"/>
              </a:spcBef>
              <a:spcAft>
                <a:spcPts val="0"/>
              </a:spcAft>
              <a:buSzPts val="2400"/>
              <a:buChar char="•"/>
            </a:pPr>
            <a:r>
              <a:rPr lang="en-US" sz="2400"/>
              <a:t>suivre les principes trouvés dans le</a:t>
            </a:r>
            <a:endParaRPr sz="2400"/>
          </a:p>
          <a:p>
            <a:pPr marL="228600" marR="0" lvl="0" indent="-203200" algn="l" rtl="0">
              <a:lnSpc>
                <a:spcPct val="90000"/>
              </a:lnSpc>
              <a:spcBef>
                <a:spcPts val="100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follow principles found in the </a:t>
            </a:r>
            <a:r>
              <a:rPr lang="en-US" sz="2400" i="1" u="sng">
                <a:solidFill>
                  <a:schemeClr val="hlink"/>
                </a:solidFill>
                <a:hlinkClick r:id="rId3"/>
              </a:rPr>
              <a:t> Guide de style de contenu Canada.ca</a:t>
            </a:r>
            <a:endParaRPr sz="2400"/>
          </a:p>
          <a:p>
            <a:pPr marL="228600" marR="0" lvl="0" indent="-50800" algn="l" rtl="0">
              <a:lnSpc>
                <a:spcPct val="90000"/>
              </a:lnSpc>
              <a:spcBef>
                <a:spcPts val="1000"/>
              </a:spcBef>
              <a:spcAft>
                <a:spcPts val="0"/>
              </a:spcAft>
              <a:buClr>
                <a:schemeClr val="dk1"/>
              </a:buClr>
              <a:buSzPts val="2800"/>
              <a:buFont typeface="Arial"/>
              <a:buNone/>
            </a:pPr>
            <a:endParaRPr sz="2800" b="0" i="1" u="sng">
              <a:solidFill>
                <a:schemeClr val="dk1"/>
              </a:solidFill>
              <a:latin typeface="Calibri"/>
              <a:ea typeface="Calibri"/>
              <a:cs typeface="Calibri"/>
              <a:sym typeface="Calibri"/>
              <a:hlinkClick r:id="rId3"/>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4"/>
          <p:cNvSpPr txBox="1">
            <a:spLocks noGrp="1"/>
          </p:cNvSpPr>
          <p:nvPr>
            <p:ph type="title"/>
          </p:nvPr>
        </p:nvSpPr>
        <p:spPr>
          <a:xfrm>
            <a:off x="839787"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8D9B47"/>
              </a:buClr>
              <a:buSzPts val="3600"/>
              <a:buFont typeface="Calibri"/>
              <a:buNone/>
            </a:pPr>
            <a:r>
              <a:rPr lang="en-US" sz="3600" b="1" i="0" u="none">
                <a:solidFill>
                  <a:srgbClr val="8D9B47"/>
                </a:solidFill>
                <a:latin typeface="Calibri"/>
                <a:ea typeface="Calibri"/>
                <a:cs typeface="Calibri"/>
                <a:sym typeface="Calibri"/>
              </a:rPr>
              <a:t>Guide des métadonnées</a:t>
            </a:r>
            <a:r>
              <a:rPr lang="en-US" sz="4400" b="0" i="0" u="none">
                <a:solidFill>
                  <a:schemeClr val="dk1"/>
                </a:solidFill>
                <a:latin typeface="Calibri"/>
                <a:ea typeface="Calibri"/>
                <a:cs typeface="Calibri"/>
                <a:sym typeface="Calibri"/>
              </a:rPr>
              <a:t/>
            </a:r>
            <a:br>
              <a:rPr lang="en-US" sz="4400" b="0" i="0" u="none">
                <a:solidFill>
                  <a:schemeClr val="dk1"/>
                </a:solidFill>
                <a:latin typeface="Calibri"/>
                <a:ea typeface="Calibri"/>
                <a:cs typeface="Calibri"/>
                <a:sym typeface="Calibri"/>
              </a:rPr>
            </a:br>
            <a:r>
              <a:rPr lang="en-US" sz="2800" b="1" i="0" u="none">
                <a:solidFill>
                  <a:schemeClr val="dk1"/>
                </a:solidFill>
                <a:latin typeface="Calibri"/>
                <a:ea typeface="Calibri"/>
                <a:cs typeface="Calibri"/>
                <a:sym typeface="Calibri"/>
              </a:rPr>
              <a:t>Incidence principale sur le classement des résultats de recherche interne (Canada.ca)</a:t>
            </a:r>
            <a:endParaRPr/>
          </a:p>
        </p:txBody>
      </p:sp>
      <p:sp>
        <p:nvSpPr>
          <p:cNvPr id="269" name="Google Shape;269;p34"/>
          <p:cNvSpPr txBox="1">
            <a:spLocks noGrp="1"/>
          </p:cNvSpPr>
          <p:nvPr>
            <p:ph type="body" idx="1"/>
          </p:nvPr>
        </p:nvSpPr>
        <p:spPr>
          <a:xfrm>
            <a:off x="839787" y="1681162"/>
            <a:ext cx="5157787"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400"/>
              <a:buNone/>
            </a:pPr>
            <a:r>
              <a:rPr lang="en-US" sz="2400" b="1" i="0" u="none">
                <a:solidFill>
                  <a:schemeClr val="dk1"/>
                </a:solidFill>
                <a:latin typeface="Calibri"/>
                <a:ea typeface="Calibri"/>
                <a:cs typeface="Calibri"/>
                <a:sym typeface="Calibri"/>
              </a:rPr>
              <a:t>DESCRIPTION</a:t>
            </a:r>
            <a:endParaRPr/>
          </a:p>
        </p:txBody>
      </p:sp>
      <p:sp>
        <p:nvSpPr>
          <p:cNvPr id="270" name="Google Shape;270;p34"/>
          <p:cNvSpPr txBox="1">
            <a:spLocks noGrp="1"/>
          </p:cNvSpPr>
          <p:nvPr>
            <p:ph type="body" idx="1"/>
          </p:nvPr>
        </p:nvSpPr>
        <p:spPr>
          <a:xfrm>
            <a:off x="839787" y="2505075"/>
            <a:ext cx="5157787" cy="424973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15000"/>
              </a:lnSpc>
              <a:spcBef>
                <a:spcPts val="0"/>
              </a:spcBef>
              <a:spcAft>
                <a:spcPts val="0"/>
              </a:spcAft>
              <a:buSzPts val="2800"/>
              <a:buChar char="•"/>
            </a:pPr>
            <a:r>
              <a:rPr lang="en-US" sz="2800" b="0"/>
              <a:t>facteur de classement dans les résultats de recherche</a:t>
            </a:r>
            <a:endParaRPr sz="2800" b="0"/>
          </a:p>
          <a:p>
            <a:pPr marL="228600" marR="0" lvl="0" indent="-228600" algn="l" rtl="0">
              <a:lnSpc>
                <a:spcPct val="115000"/>
              </a:lnSpc>
              <a:spcBef>
                <a:spcPts val="0"/>
              </a:spcBef>
              <a:spcAft>
                <a:spcPts val="0"/>
              </a:spcAft>
              <a:buSzPts val="2800"/>
              <a:buChar char="•"/>
            </a:pPr>
            <a:r>
              <a:rPr lang="en-US" sz="2800" b="0"/>
              <a:t>donner aux utilisateurs une description précise de ce qu'ils trouveront sur une page</a:t>
            </a:r>
            <a:endParaRPr sz="2800" b="0"/>
          </a:p>
          <a:p>
            <a:pPr marL="228600" marR="0" lvl="0" indent="-228600" algn="l" rtl="0">
              <a:lnSpc>
                <a:spcPct val="115000"/>
              </a:lnSpc>
              <a:spcBef>
                <a:spcPts val="0"/>
              </a:spcBef>
              <a:spcAft>
                <a:spcPts val="0"/>
              </a:spcAft>
              <a:buSzPts val="2800"/>
              <a:buChar char="•"/>
            </a:pPr>
            <a:r>
              <a:rPr lang="en-US" sz="2800" b="0"/>
              <a:t>ne répétez pas le titre dans ce champ</a:t>
            </a:r>
            <a:endParaRPr sz="2800" b="0"/>
          </a:p>
          <a:p>
            <a:pPr marL="0" marR="0" lvl="0" indent="0" algn="l" rtl="0">
              <a:lnSpc>
                <a:spcPct val="90000"/>
              </a:lnSpc>
              <a:spcBef>
                <a:spcPts val="0"/>
              </a:spcBef>
              <a:spcAft>
                <a:spcPts val="0"/>
              </a:spcAft>
              <a:buNone/>
            </a:pPr>
            <a:endParaRPr sz="2800" b="0" i="0" u="none">
              <a:solidFill>
                <a:schemeClr val="dk1"/>
              </a:solidFill>
              <a:latin typeface="Calibri"/>
              <a:ea typeface="Calibri"/>
              <a:cs typeface="Calibri"/>
              <a:sym typeface="Calibri"/>
            </a:endParaRPr>
          </a:p>
        </p:txBody>
      </p:sp>
      <p:sp>
        <p:nvSpPr>
          <p:cNvPr id="271" name="Google Shape;271;p34"/>
          <p:cNvSpPr txBox="1">
            <a:spLocks noGrp="1"/>
          </p:cNvSpPr>
          <p:nvPr>
            <p:ph type="body" idx="1"/>
          </p:nvPr>
        </p:nvSpPr>
        <p:spPr>
          <a:xfrm>
            <a:off x="6172200" y="1681162"/>
            <a:ext cx="5183187"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400"/>
              <a:buNone/>
            </a:pPr>
            <a:r>
              <a:rPr lang="en-US" sz="2400" b="1" i="0" u="none">
                <a:solidFill>
                  <a:schemeClr val="dk1"/>
                </a:solidFill>
                <a:latin typeface="Calibri"/>
                <a:ea typeface="Calibri"/>
                <a:cs typeface="Calibri"/>
                <a:sym typeface="Calibri"/>
              </a:rPr>
              <a:t>MOTS CLÉS</a:t>
            </a:r>
            <a:endParaRPr/>
          </a:p>
        </p:txBody>
      </p:sp>
      <p:sp>
        <p:nvSpPr>
          <p:cNvPr id="272" name="Google Shape;272;p34"/>
          <p:cNvSpPr txBox="1">
            <a:spLocks noGrp="1"/>
          </p:cNvSpPr>
          <p:nvPr>
            <p:ph type="body" idx="2"/>
          </p:nvPr>
        </p:nvSpPr>
        <p:spPr>
          <a:xfrm>
            <a:off x="6172200" y="2505075"/>
            <a:ext cx="5853112" cy="4249737"/>
          </a:xfrm>
          <a:prstGeom prst="rect">
            <a:avLst/>
          </a:prstGeom>
          <a:noFill/>
          <a:ln>
            <a:noFill/>
          </a:ln>
        </p:spPr>
        <p:txBody>
          <a:bodyPr spcFirstLastPara="1" wrap="square" lIns="91425" tIns="45700" rIns="91425" bIns="45700" anchor="t" anchorCtr="0">
            <a:noAutofit/>
          </a:bodyPr>
          <a:lstStyle/>
          <a:p>
            <a:pPr marL="228600" marR="0" lvl="0" indent="-165100" algn="l" rtl="0">
              <a:lnSpc>
                <a:spcPct val="90000"/>
              </a:lnSpc>
              <a:spcBef>
                <a:spcPts val="1000"/>
              </a:spcBef>
              <a:spcAft>
                <a:spcPts val="0"/>
              </a:spcAft>
              <a:buSzPts val="1800"/>
              <a:buChar char="•"/>
            </a:pPr>
            <a:r>
              <a:rPr lang="en-US"/>
              <a:t>facteur de classement dans les résultats de recherche</a:t>
            </a:r>
            <a:endParaRPr/>
          </a:p>
          <a:p>
            <a:pPr marL="228600" marR="0" lvl="0" indent="-165100" algn="l" rtl="0">
              <a:lnSpc>
                <a:spcPct val="90000"/>
              </a:lnSpc>
              <a:spcBef>
                <a:spcPts val="1000"/>
              </a:spcBef>
              <a:spcAft>
                <a:spcPts val="0"/>
              </a:spcAft>
              <a:buSzPts val="1800"/>
              <a:buChar char="•"/>
            </a:pPr>
            <a:r>
              <a:rPr lang="en-US"/>
              <a:t>utiliser des mots clés du titre et du texte</a:t>
            </a:r>
            <a:endParaRPr/>
          </a:p>
          <a:p>
            <a:pPr marL="228600" marR="0" lvl="0" indent="-165100" algn="l" rtl="0">
              <a:lnSpc>
                <a:spcPct val="90000"/>
              </a:lnSpc>
              <a:spcBef>
                <a:spcPts val="1000"/>
              </a:spcBef>
              <a:spcAft>
                <a:spcPts val="0"/>
              </a:spcAft>
              <a:buSzPts val="1800"/>
              <a:buChar char="•"/>
            </a:pPr>
            <a:r>
              <a:rPr lang="en-US"/>
              <a:t>utiliser des termes de recherche courants</a:t>
            </a:r>
            <a:endParaRPr/>
          </a:p>
          <a:p>
            <a:pPr marL="228600" marR="0" lvl="0" indent="-165100" algn="l" rtl="0">
              <a:lnSpc>
                <a:spcPct val="90000"/>
              </a:lnSpc>
              <a:spcBef>
                <a:spcPts val="1000"/>
              </a:spcBef>
              <a:spcAft>
                <a:spcPts val="0"/>
              </a:spcAft>
              <a:buSzPts val="1800"/>
              <a:buChar char="•"/>
            </a:pPr>
            <a:r>
              <a:rPr lang="en-US"/>
              <a:t>pas besoin d'ajouter des variantes de termes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4"/>
          <p:cNvSpPr txBox="1">
            <a:spLocks noGrp="1"/>
          </p:cNvSpPr>
          <p:nvPr>
            <p:ph type="title"/>
          </p:nvPr>
        </p:nvSpPr>
        <p:spPr>
          <a:xfrm>
            <a:off x="868825" y="190775"/>
            <a:ext cx="1339800" cy="76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8D9B47"/>
              </a:buClr>
              <a:buSzPts val="3600"/>
              <a:buFont typeface="Calibri"/>
              <a:buNone/>
            </a:pPr>
            <a:r>
              <a:rPr lang="en-US" sz="3600" b="1" i="0" u="none">
                <a:solidFill>
                  <a:srgbClr val="8D9B47"/>
                </a:solidFill>
                <a:latin typeface="Calibri"/>
                <a:ea typeface="Calibri"/>
                <a:cs typeface="Calibri"/>
                <a:sym typeface="Calibri"/>
              </a:rPr>
              <a:t>R</a:t>
            </a:r>
            <a:r>
              <a:rPr lang="en-US" sz="3600" b="1">
                <a:solidFill>
                  <a:srgbClr val="8D9B47"/>
                </a:solidFill>
              </a:rPr>
              <a:t>ô</a:t>
            </a:r>
            <a:r>
              <a:rPr lang="en-US" sz="3600" b="1" i="0" u="none">
                <a:solidFill>
                  <a:srgbClr val="8D9B47"/>
                </a:solidFill>
                <a:latin typeface="Calibri"/>
                <a:ea typeface="Calibri"/>
                <a:cs typeface="Calibri"/>
                <a:sym typeface="Calibri"/>
              </a:rPr>
              <a:t>les</a:t>
            </a:r>
            <a:endParaRPr/>
          </a:p>
        </p:txBody>
      </p:sp>
      <p:sp>
        <p:nvSpPr>
          <p:cNvPr id="105" name="Google Shape;105;p14"/>
          <p:cNvSpPr txBox="1">
            <a:spLocks noGrp="1"/>
          </p:cNvSpPr>
          <p:nvPr>
            <p:ph type="body" idx="1"/>
          </p:nvPr>
        </p:nvSpPr>
        <p:spPr>
          <a:xfrm>
            <a:off x="642900" y="781150"/>
            <a:ext cx="5453100" cy="6073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a:t>ASPC</a:t>
            </a:r>
            <a:r>
              <a:rPr lang="en-US" sz="2800" b="1" i="0" u="none" strike="noStrike" cap="none">
                <a:solidFill>
                  <a:schemeClr val="dk1"/>
                </a:solidFill>
                <a:latin typeface="Calibri"/>
                <a:ea typeface="Calibri"/>
                <a:cs typeface="Calibri"/>
                <a:sym typeface="Calibri"/>
              </a:rPr>
              <a:t>/</a:t>
            </a:r>
            <a:r>
              <a:rPr lang="en-US" sz="2800"/>
              <a:t>SC</a:t>
            </a:r>
            <a:r>
              <a:rPr lang="en-US" sz="2800" b="1" i="0" u="none" strike="noStrike" cap="none">
                <a:solidFill>
                  <a:schemeClr val="dk1"/>
                </a:solidFill>
                <a:latin typeface="Calibri"/>
                <a:ea typeface="Calibri"/>
                <a:cs typeface="Calibri"/>
                <a:sym typeface="Calibri"/>
              </a:rPr>
              <a:t>-</a:t>
            </a:r>
            <a:r>
              <a:rPr lang="en-US" sz="2800"/>
              <a:t>DGCAP</a:t>
            </a:r>
            <a:r>
              <a:rPr lang="en-US" sz="2800" b="1" i="0" u="none" strike="noStrike" cap="none">
                <a:solidFill>
                  <a:schemeClr val="dk1"/>
                </a:solidFill>
                <a:latin typeface="Calibri"/>
                <a:ea typeface="Calibri"/>
                <a:cs typeface="Calibri"/>
                <a:sym typeface="Calibri"/>
              </a:rPr>
              <a:t> </a:t>
            </a:r>
            <a:endParaRPr/>
          </a:p>
          <a:p>
            <a:pPr marL="0" marR="0" lvl="0" indent="0" algn="l" rtl="0">
              <a:lnSpc>
                <a:spcPct val="90000"/>
              </a:lnSpc>
              <a:spcBef>
                <a:spcPts val="1000"/>
              </a:spcBef>
              <a:spcAft>
                <a:spcPts val="0"/>
              </a:spcAft>
              <a:buSzPts val="2400"/>
              <a:buNone/>
            </a:pPr>
            <a:r>
              <a:rPr lang="en-US" sz="2400" b="0" i="0" u="none" strike="noStrike" cap="none">
                <a:solidFill>
                  <a:schemeClr val="dk1"/>
                </a:solidFill>
                <a:latin typeface="Calibri"/>
                <a:ea typeface="Calibri"/>
                <a:cs typeface="Calibri"/>
                <a:sym typeface="Calibri"/>
              </a:rPr>
              <a:t>Diriger la direction, la stratégie, la mise en œuvre, les communications et la mesure du site Web</a:t>
            </a:r>
            <a:endParaRPr/>
          </a:p>
          <a:p>
            <a:pPr marL="0" marR="0" lvl="0" indent="0" algn="l" rtl="0">
              <a:lnSpc>
                <a:spcPct val="90000"/>
              </a:lnSpc>
              <a:spcBef>
                <a:spcPts val="1000"/>
              </a:spcBef>
              <a:spcAft>
                <a:spcPts val="0"/>
              </a:spcAft>
              <a:buClr>
                <a:schemeClr val="dk1"/>
              </a:buClr>
              <a:buSzPts val="2000"/>
              <a:buFont typeface="Arial"/>
              <a:buNone/>
            </a:pPr>
            <a:endParaRPr sz="1000" b="1"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r>
              <a:rPr lang="en-US" sz="2800"/>
              <a:t>SCT</a:t>
            </a:r>
            <a:endParaRPr/>
          </a:p>
          <a:p>
            <a:pPr marL="0" marR="0" lvl="0" indent="0" algn="l" rtl="0">
              <a:lnSpc>
                <a:spcPct val="90000"/>
              </a:lnSpc>
              <a:spcBef>
                <a:spcPts val="1000"/>
              </a:spcBef>
              <a:spcAft>
                <a:spcPts val="0"/>
              </a:spcAft>
              <a:buNone/>
            </a:pPr>
            <a:r>
              <a:rPr lang="en-US" sz="2400" b="0" i="0" u="none" strike="noStrike" cap="none">
                <a:solidFill>
                  <a:schemeClr val="dk1"/>
                </a:solidFill>
                <a:latin typeface="Calibri"/>
                <a:ea typeface="Calibri"/>
                <a:cs typeface="Calibri"/>
                <a:sym typeface="Calibri"/>
              </a:rPr>
              <a:t>Diriger des conseils d'optimisation, des tests, des recherches et une coordination avec </a:t>
            </a:r>
            <a:r>
              <a:rPr lang="en-US" b="0"/>
              <a:t>l</a:t>
            </a:r>
            <a:r>
              <a:rPr lang="en-US" sz="2400" b="0" i="0" u="none" strike="noStrike" cap="none">
                <a:solidFill>
                  <a:schemeClr val="dk1"/>
                </a:solidFill>
                <a:latin typeface="Calibri"/>
                <a:ea typeface="Calibri"/>
                <a:cs typeface="Calibri"/>
                <a:sym typeface="Calibri"/>
              </a:rPr>
              <a:t>es partenaires thématiques</a:t>
            </a:r>
            <a:endParaRPr/>
          </a:p>
          <a:p>
            <a:pPr marL="0" marR="0" lvl="0" indent="0" algn="l" rtl="0">
              <a:lnSpc>
                <a:spcPct val="90000"/>
              </a:lnSpc>
              <a:spcBef>
                <a:spcPts val="1000"/>
              </a:spcBef>
              <a:spcAft>
                <a:spcPts val="0"/>
              </a:spcAft>
              <a:buClr>
                <a:schemeClr val="dk1"/>
              </a:buClr>
              <a:buSzPts val="2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r>
              <a:rPr lang="en-US" sz="2800"/>
              <a:t>Éditeur principal (EP)</a:t>
            </a:r>
            <a:endParaRPr/>
          </a:p>
          <a:p>
            <a:pPr marL="0" marR="0" lvl="0" indent="0" algn="l" rtl="0">
              <a:lnSpc>
                <a:spcPct val="90000"/>
              </a:lnSpc>
              <a:spcBef>
                <a:spcPts val="1000"/>
              </a:spcBef>
              <a:spcAft>
                <a:spcPts val="0"/>
              </a:spcAft>
              <a:buSzPts val="2400"/>
              <a:buNone/>
            </a:pPr>
            <a:r>
              <a:rPr lang="en-US" b="0"/>
              <a:t>Gestion 24h / 24 et 7j / 7 du système de contenu Web, y compris l'analyse, les métadonnées, les redirections / les URLs personnalisés, le référencement</a:t>
            </a:r>
            <a:endParaRPr/>
          </a:p>
          <a:p>
            <a:pPr marL="228600" marR="0" lvl="0" indent="-76200" algn="l" rtl="0">
              <a:lnSpc>
                <a:spcPct val="90000"/>
              </a:lnSpc>
              <a:spcBef>
                <a:spcPts val="100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p:txBody>
      </p:sp>
      <p:sp>
        <p:nvSpPr>
          <p:cNvPr id="106" name="Google Shape;106;p14"/>
          <p:cNvSpPr txBox="1">
            <a:spLocks noGrp="1"/>
          </p:cNvSpPr>
          <p:nvPr>
            <p:ph type="body" idx="2"/>
          </p:nvPr>
        </p:nvSpPr>
        <p:spPr>
          <a:xfrm>
            <a:off x="6096000" y="853800"/>
            <a:ext cx="5730900" cy="6000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b="1"/>
              <a:t>DGCAP</a:t>
            </a:r>
            <a:r>
              <a:rPr lang="en-US" sz="2800" b="0" i="0" u="none">
                <a:solidFill>
                  <a:schemeClr val="dk1"/>
                </a:solidFill>
                <a:latin typeface="Calibri"/>
                <a:ea typeface="Calibri"/>
                <a:cs typeface="Calibri"/>
                <a:sym typeface="Calibri"/>
              </a:rPr>
              <a:t> </a:t>
            </a:r>
            <a:r>
              <a:rPr lang="en-US" sz="2800" b="1" i="0" u="none">
                <a:solidFill>
                  <a:schemeClr val="dk1"/>
                </a:solidFill>
                <a:latin typeface="Calibri"/>
                <a:ea typeface="Calibri"/>
                <a:cs typeface="Calibri"/>
                <a:sym typeface="Calibri"/>
              </a:rPr>
              <a:t>/</a:t>
            </a:r>
            <a:r>
              <a:rPr lang="en-US" b="1"/>
              <a:t>SCT</a:t>
            </a:r>
            <a:r>
              <a:rPr lang="en-US" sz="2800" b="1" i="0" u="none">
                <a:solidFill>
                  <a:schemeClr val="dk1"/>
                </a:solidFill>
                <a:latin typeface="Calibri"/>
                <a:ea typeface="Calibri"/>
                <a:cs typeface="Calibri"/>
                <a:sym typeface="Calibri"/>
              </a:rPr>
              <a:t>/</a:t>
            </a:r>
            <a:r>
              <a:rPr lang="en-US" b="1"/>
              <a:t>BCP</a:t>
            </a:r>
            <a:r>
              <a:rPr lang="en-US" sz="2800" b="1" i="0" u="none">
                <a:solidFill>
                  <a:schemeClr val="dk1"/>
                </a:solidFill>
                <a:latin typeface="Calibri"/>
                <a:ea typeface="Calibri"/>
                <a:cs typeface="Calibri"/>
                <a:sym typeface="Calibri"/>
              </a:rPr>
              <a:t>/</a:t>
            </a:r>
            <a:r>
              <a:rPr lang="en-US" b="1"/>
              <a:t>E</a:t>
            </a:r>
            <a:r>
              <a:rPr lang="en-US" sz="2800" b="1" i="0" u="none">
                <a:solidFill>
                  <a:schemeClr val="dk1"/>
                </a:solidFill>
                <a:latin typeface="Calibri"/>
                <a:ea typeface="Calibri"/>
                <a:cs typeface="Calibri"/>
                <a:sym typeface="Calibri"/>
              </a:rPr>
              <a:t>P – </a:t>
            </a:r>
            <a:r>
              <a:rPr lang="en-US" b="1"/>
              <a:t>Ensemble</a:t>
            </a:r>
            <a:r>
              <a:rPr lang="en-US" sz="2800" b="1" i="0" u="none">
                <a:solidFill>
                  <a:schemeClr val="dk1"/>
                </a:solidFill>
                <a:latin typeface="Calibri"/>
                <a:ea typeface="Calibri"/>
                <a:cs typeface="Calibri"/>
                <a:sym typeface="Calibri"/>
              </a:rPr>
              <a:t>:</a:t>
            </a:r>
            <a:endParaRPr/>
          </a:p>
          <a:p>
            <a:pPr marL="0" marR="0" lvl="0" indent="0" algn="l" rtl="0">
              <a:lnSpc>
                <a:spcPct val="90000"/>
              </a:lnSpc>
              <a:spcBef>
                <a:spcPts val="1000"/>
              </a:spcBef>
              <a:spcAft>
                <a:spcPts val="0"/>
              </a:spcAft>
              <a:buSzPts val="1800"/>
              <a:buNone/>
            </a:pPr>
            <a:r>
              <a:rPr lang="en-US" sz="2400" b="0" i="0" u="none">
                <a:solidFill>
                  <a:schemeClr val="dk1"/>
                </a:solidFill>
                <a:latin typeface="Calibri"/>
                <a:ea typeface="Calibri"/>
                <a:cs typeface="Calibri"/>
                <a:sym typeface="Calibri"/>
              </a:rPr>
              <a:t>Prend en charge des communications cohérentes sur le plan de mise en œuvre numérique (</a:t>
            </a:r>
            <a:r>
              <a:rPr lang="en-US" sz="2400" b="1" i="0" u="none">
                <a:solidFill>
                  <a:schemeClr val="dk1"/>
                </a:solidFill>
              </a:rPr>
              <a:t>lorsqu'il est approuvé</a:t>
            </a:r>
            <a:r>
              <a:rPr lang="en-US" sz="2400" b="0" i="0" u="none">
                <a:solidFill>
                  <a:schemeClr val="dk1"/>
                </a:solidFill>
                <a:latin typeface="Calibri"/>
                <a:ea typeface="Calibri"/>
                <a:cs typeface="Calibri"/>
                <a:sym typeface="Calibri"/>
              </a:rPr>
              <a:t>) et les normes Web</a:t>
            </a:r>
            <a:endParaRPr/>
          </a:p>
          <a:p>
            <a:pPr marL="0" marR="0" lvl="0" indent="0" algn="l" rtl="0">
              <a:lnSpc>
                <a:spcPct val="90000"/>
              </a:lnSpc>
              <a:spcBef>
                <a:spcPts val="1000"/>
              </a:spcBef>
              <a:spcAft>
                <a:spcPts val="0"/>
              </a:spcAft>
              <a:buClr>
                <a:schemeClr val="dk1"/>
              </a:buClr>
              <a:buSzPts val="2800"/>
              <a:buFont typeface="Arial"/>
              <a:buNone/>
            </a:pPr>
            <a:endParaRPr sz="1000" b="0" i="0" u="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r>
              <a:rPr lang="en-US" b="1"/>
              <a:t>CHEFS DE </a:t>
            </a:r>
            <a:r>
              <a:rPr lang="en-US" sz="2800" b="1" i="0" u="none">
                <a:solidFill>
                  <a:schemeClr val="dk1"/>
                </a:solidFill>
                <a:latin typeface="Calibri"/>
                <a:ea typeface="Calibri"/>
                <a:cs typeface="Calibri"/>
                <a:sym typeface="Calibri"/>
              </a:rPr>
              <a:t>TH</a:t>
            </a:r>
            <a:r>
              <a:rPr lang="en-US" b="1"/>
              <a:t>È</a:t>
            </a:r>
            <a:r>
              <a:rPr lang="en-US" sz="2800" b="1" i="0" u="none">
                <a:solidFill>
                  <a:schemeClr val="dk1"/>
                </a:solidFill>
                <a:latin typeface="Calibri"/>
                <a:ea typeface="Calibri"/>
                <a:cs typeface="Calibri"/>
                <a:sym typeface="Calibri"/>
              </a:rPr>
              <a:t>ME:</a:t>
            </a:r>
            <a:endParaRPr/>
          </a:p>
          <a:p>
            <a:pPr marL="0" marR="0" lvl="0" indent="0" algn="l" rtl="0">
              <a:lnSpc>
                <a:spcPct val="90000"/>
              </a:lnSpc>
              <a:spcBef>
                <a:spcPts val="1000"/>
              </a:spcBef>
              <a:spcAft>
                <a:spcPts val="0"/>
              </a:spcAft>
              <a:buClr>
                <a:schemeClr val="dk1"/>
              </a:buClr>
              <a:buSzPts val="1100"/>
              <a:buFont typeface="Arial"/>
              <a:buNone/>
            </a:pPr>
            <a:r>
              <a:rPr lang="en-US" sz="2400" b="0" i="0" u="none">
                <a:solidFill>
                  <a:schemeClr val="dk1"/>
                </a:solidFill>
                <a:latin typeface="Calibri"/>
                <a:ea typeface="Calibri"/>
                <a:cs typeface="Calibri"/>
                <a:sym typeface="Calibri"/>
              </a:rPr>
              <a:t>Examiner / conseiller sur les demandes de contenu d'espace thématique, évaluer la duplication de contenu à travers Canada.ca</a:t>
            </a:r>
            <a:endParaRPr sz="2400" b="0" i="0" u="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SzPts val="1800"/>
              <a:buNone/>
            </a:pPr>
            <a:r>
              <a:rPr lang="en-US" sz="2400" b="0" i="0" u="none">
                <a:solidFill>
                  <a:schemeClr val="dk1"/>
                </a:solidFill>
                <a:latin typeface="Calibri"/>
                <a:ea typeface="Calibri"/>
                <a:cs typeface="Calibri"/>
                <a:sym typeface="Calibri"/>
              </a:rPr>
              <a:t>Identifier l'inventaire du contenu de l'espace thématique (existant et prévu) pour contribuer à la cartographie du contenu</a:t>
            </a:r>
            <a:endParaRPr/>
          </a:p>
          <a:p>
            <a:pPr marL="0" marR="0" lvl="0" indent="0" algn="l" rtl="0">
              <a:lnSpc>
                <a:spcPct val="90000"/>
              </a:lnSpc>
              <a:spcBef>
                <a:spcPts val="1000"/>
              </a:spcBef>
              <a:spcAft>
                <a:spcPts val="0"/>
              </a:spcAft>
              <a:buSzPts val="1800"/>
              <a:buNone/>
            </a:pPr>
            <a:r>
              <a:rPr lang="en-US" sz="2400"/>
              <a:t>Pour appliquer le contenu, l'UTM, l'URL personnalisée, le guide des métadonnées là si possible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839775" y="704200"/>
            <a:ext cx="4216500" cy="101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8D9B47"/>
              </a:buClr>
              <a:buSzPts val="3600"/>
              <a:buFont typeface="Calibri"/>
              <a:buNone/>
            </a:pPr>
            <a:r>
              <a:rPr lang="en-US" sz="3600" b="1">
                <a:solidFill>
                  <a:srgbClr val="8D9B47"/>
                </a:solidFill>
              </a:rPr>
              <a:t>E</a:t>
            </a:r>
            <a:r>
              <a:rPr lang="en-US" sz="3600" b="1" i="0" u="none">
                <a:solidFill>
                  <a:srgbClr val="8D9B47"/>
                </a:solidFill>
                <a:latin typeface="Calibri"/>
                <a:ea typeface="Calibri"/>
                <a:cs typeface="Calibri"/>
                <a:sym typeface="Calibri"/>
              </a:rPr>
              <a:t>space Web COVID-19 actuel</a:t>
            </a:r>
            <a:endParaRPr/>
          </a:p>
        </p:txBody>
      </p:sp>
      <p:sp>
        <p:nvSpPr>
          <p:cNvPr id="112" name="Google Shape;112;p15"/>
          <p:cNvSpPr txBox="1">
            <a:spLocks noGrp="1"/>
          </p:cNvSpPr>
          <p:nvPr>
            <p:ph type="body" idx="1"/>
          </p:nvPr>
        </p:nvSpPr>
        <p:spPr>
          <a:xfrm>
            <a:off x="5143525" y="987425"/>
            <a:ext cx="6919800" cy="5751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US"/>
              <a:t>En chiffres à l'ASPC / SC-DGCAP:</a:t>
            </a:r>
            <a:endParaRPr sz="3200" b="0" i="0" u="none" strike="noStrike" cap="none">
              <a:solidFill>
                <a:schemeClr val="dk1"/>
              </a:solidFill>
              <a:latin typeface="Calibri"/>
              <a:ea typeface="Calibri"/>
              <a:cs typeface="Calibri"/>
              <a:sym typeface="Calibri"/>
            </a:endParaRPr>
          </a:p>
          <a:p>
            <a:pPr marL="228600" lvl="0" indent="-228600" algn="l" rtl="0">
              <a:lnSpc>
                <a:spcPct val="90000"/>
              </a:lnSpc>
              <a:spcBef>
                <a:spcPts val="1000"/>
              </a:spcBef>
              <a:spcAft>
                <a:spcPts val="0"/>
              </a:spcAft>
              <a:buSzPts val="3200"/>
              <a:buChar char="•"/>
            </a:pPr>
            <a:r>
              <a:rPr lang="en-US"/>
              <a:t>453 demandes depuis le lancement</a:t>
            </a:r>
            <a:endParaRPr/>
          </a:p>
          <a:p>
            <a:pPr marL="228600" lvl="0" indent="-228600" algn="l" rtl="0">
              <a:lnSpc>
                <a:spcPct val="90000"/>
              </a:lnSpc>
              <a:spcBef>
                <a:spcPts val="0"/>
              </a:spcBef>
              <a:spcAft>
                <a:spcPts val="0"/>
              </a:spcAft>
              <a:buSzPts val="3200"/>
              <a:buChar char="•"/>
            </a:pPr>
            <a:r>
              <a:rPr lang="en-US"/>
              <a:t>2246 pages </a:t>
            </a:r>
            <a:r>
              <a:rPr lang="en-US" sz="2400"/>
              <a:t>(principalement des mises à jour)</a:t>
            </a:r>
            <a:endParaRPr sz="2400"/>
          </a:p>
          <a:p>
            <a:pPr marL="228600" lvl="0" indent="-228600" algn="l" rtl="0">
              <a:lnSpc>
                <a:spcPct val="90000"/>
              </a:lnSpc>
              <a:spcBef>
                <a:spcPts val="0"/>
              </a:spcBef>
              <a:spcAft>
                <a:spcPts val="0"/>
              </a:spcAft>
              <a:buSzPts val="3200"/>
              <a:buChar char="•"/>
            </a:pPr>
            <a:r>
              <a:rPr lang="en-US"/>
              <a:t>15-20 personnel de publication Web* </a:t>
            </a:r>
            <a:endParaRPr/>
          </a:p>
          <a:p>
            <a:pPr marL="228600" lvl="0" indent="-228600" algn="l" rtl="0">
              <a:lnSpc>
                <a:spcPct val="90000"/>
              </a:lnSpc>
              <a:spcBef>
                <a:spcPts val="0"/>
              </a:spcBef>
              <a:spcAft>
                <a:spcPts val="0"/>
              </a:spcAft>
              <a:buSzPts val="3200"/>
              <a:buChar char="•"/>
            </a:pPr>
            <a:r>
              <a:rPr lang="en-US"/>
              <a:t>8 conseillers en communication numérique* avec T/S</a:t>
            </a:r>
            <a:endParaRPr/>
          </a:p>
          <a:p>
            <a:pPr marL="228600" lvl="0" indent="-228600" algn="l" rtl="0">
              <a:lnSpc>
                <a:spcPct val="90000"/>
              </a:lnSpc>
              <a:spcBef>
                <a:spcPts val="0"/>
              </a:spcBef>
              <a:spcAft>
                <a:spcPts val="0"/>
              </a:spcAft>
              <a:buSzPts val="3200"/>
              <a:buChar char="•"/>
            </a:pPr>
            <a:r>
              <a:rPr lang="en-US"/>
              <a:t>8 employé de la transformation numérique* ( stratégique, EU, SEO / métadonnées, analytique)</a:t>
            </a:r>
            <a:endParaRPr sz="1400"/>
          </a:p>
          <a:p>
            <a:pPr marL="228600" marR="0" lvl="0" indent="-25400" algn="l" rtl="0">
              <a:lnSpc>
                <a:spcPct val="90000"/>
              </a:lnSpc>
              <a:spcBef>
                <a:spcPts val="1000"/>
              </a:spcBef>
              <a:spcAft>
                <a:spcPts val="0"/>
              </a:spcAft>
              <a:buClr>
                <a:schemeClr val="dk1"/>
              </a:buClr>
              <a:buSzPts val="1100"/>
              <a:buFont typeface="Arial"/>
              <a:buNone/>
            </a:pPr>
            <a:r>
              <a:rPr lang="en-US" sz="1400"/>
              <a:t>* comprend la gestion</a:t>
            </a:r>
            <a:endParaRPr sz="1400"/>
          </a:p>
          <a:p>
            <a:pPr marL="228600" marR="0" lvl="0" indent="-25400" algn="l" rtl="0">
              <a:lnSpc>
                <a:spcPct val="90000"/>
              </a:lnSpc>
              <a:spcBef>
                <a:spcPts val="1000"/>
              </a:spcBef>
              <a:spcAft>
                <a:spcPts val="0"/>
              </a:spcAft>
              <a:buClr>
                <a:schemeClr val="dk1"/>
              </a:buClr>
              <a:buSzPts val="3200"/>
              <a:buFont typeface="Arial"/>
              <a:buNone/>
            </a:pPr>
            <a:endParaRPr sz="1400"/>
          </a:p>
        </p:txBody>
      </p:sp>
      <p:sp>
        <p:nvSpPr>
          <p:cNvPr id="113" name="Google Shape;113;p15"/>
          <p:cNvSpPr txBox="1">
            <a:spLocks noGrp="1"/>
          </p:cNvSpPr>
          <p:nvPr>
            <p:ph type="body" idx="1"/>
          </p:nvPr>
        </p:nvSpPr>
        <p:spPr>
          <a:xfrm>
            <a:off x="72675" y="2057400"/>
            <a:ext cx="5172600" cy="3811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endParaRPr sz="1600" b="0" i="0" u="none">
              <a:solidFill>
                <a:schemeClr val="dk1"/>
              </a:solidFill>
              <a:latin typeface="Calibri"/>
              <a:ea typeface="Calibri"/>
              <a:cs typeface="Calibri"/>
              <a:sym typeface="Calibri"/>
            </a:endParaRPr>
          </a:p>
          <a:p>
            <a:pPr marL="0" lvl="0" indent="0" algn="l" rtl="0">
              <a:lnSpc>
                <a:spcPct val="90000"/>
              </a:lnSpc>
              <a:spcBef>
                <a:spcPts val="1000"/>
              </a:spcBef>
              <a:spcAft>
                <a:spcPts val="0"/>
              </a:spcAft>
              <a:buSzPts val="2000"/>
              <a:buChar char="•"/>
            </a:pPr>
            <a:r>
              <a:rPr lang="en-US" sz="2000"/>
              <a:t>Page d'accueil de l'ASPC</a:t>
            </a:r>
            <a:endParaRPr sz="2000"/>
          </a:p>
          <a:p>
            <a:pPr marL="0" lvl="0" indent="0" algn="l" rtl="0">
              <a:lnSpc>
                <a:spcPct val="90000"/>
              </a:lnSpc>
              <a:spcBef>
                <a:spcPts val="1000"/>
              </a:spcBef>
              <a:spcAft>
                <a:spcPts val="0"/>
              </a:spcAft>
              <a:buSzPts val="2000"/>
              <a:buChar char="•"/>
            </a:pPr>
            <a:r>
              <a:rPr lang="en-US" sz="2000"/>
              <a:t>Pages de destination des  partenaires</a:t>
            </a:r>
            <a:endParaRPr sz="2000"/>
          </a:p>
          <a:p>
            <a:pPr marL="0" lvl="0" indent="0" algn="l" rtl="0">
              <a:lnSpc>
                <a:spcPct val="90000"/>
              </a:lnSpc>
              <a:spcBef>
                <a:spcPts val="1000"/>
              </a:spcBef>
              <a:spcAft>
                <a:spcPts val="0"/>
              </a:spcAft>
              <a:buSzPts val="2000"/>
              <a:buChar char="•"/>
            </a:pPr>
            <a:r>
              <a:rPr lang="en-US" sz="2000"/>
              <a:t>De nombreuses ad. URL personnalisées</a:t>
            </a:r>
            <a:endParaRPr sz="2000"/>
          </a:p>
          <a:p>
            <a:pPr marL="0" lvl="0" indent="0" algn="l" rtl="0">
              <a:lnSpc>
                <a:spcPct val="90000"/>
              </a:lnSpc>
              <a:spcBef>
                <a:spcPts val="1000"/>
              </a:spcBef>
              <a:spcAft>
                <a:spcPts val="0"/>
              </a:spcAft>
              <a:buSzPts val="2000"/>
              <a:buChar char="•"/>
            </a:pPr>
            <a:r>
              <a:rPr lang="en-US" sz="2000"/>
              <a:t>Augmentation des pages de contenu</a:t>
            </a:r>
            <a:endParaRPr sz="2000"/>
          </a:p>
          <a:p>
            <a:pPr marL="0" lvl="0" indent="0" algn="l" rtl="0">
              <a:lnSpc>
                <a:spcPct val="90000"/>
              </a:lnSpc>
              <a:spcBef>
                <a:spcPts val="1000"/>
              </a:spcBef>
              <a:spcAft>
                <a:spcPts val="0"/>
              </a:spcAft>
              <a:buSzPts val="2000"/>
              <a:buChar char="•"/>
            </a:pPr>
            <a:r>
              <a:rPr lang="en-US" sz="2000"/>
              <a:t>Augmentation de la structure de navigation</a:t>
            </a:r>
            <a:endParaRPr sz="2000"/>
          </a:p>
          <a:p>
            <a:pPr marL="0" lvl="0" indent="0" algn="l" rtl="0">
              <a:lnSpc>
                <a:spcPct val="90000"/>
              </a:lnSpc>
              <a:spcBef>
                <a:spcPts val="1000"/>
              </a:spcBef>
              <a:spcAft>
                <a:spcPts val="0"/>
              </a:spcAft>
              <a:buNone/>
            </a:pPr>
            <a:endParaRPr sz="2000"/>
          </a:p>
          <a:p>
            <a:pPr marL="228600" lvl="0" indent="0" algn="l" rtl="0">
              <a:lnSpc>
                <a:spcPct val="90000"/>
              </a:lnSpc>
              <a:spcBef>
                <a:spcPts val="1000"/>
              </a:spcBef>
              <a:spcAft>
                <a:spcPts val="0"/>
              </a:spcAft>
              <a:buSzPts val="3200"/>
              <a:buNone/>
            </a:pPr>
            <a:endParaRPr sz="1800"/>
          </a:p>
          <a:p>
            <a:pPr marL="228600" lvl="0" indent="-114300" algn="l" rtl="0">
              <a:lnSpc>
                <a:spcPct val="90000"/>
              </a:lnSpc>
              <a:spcBef>
                <a:spcPts val="1000"/>
              </a:spcBef>
              <a:spcAft>
                <a:spcPts val="0"/>
              </a:spcAft>
              <a:buClr>
                <a:schemeClr val="dk1"/>
              </a:buClr>
              <a:buSzPts val="1800"/>
              <a:buNone/>
            </a:pPr>
            <a:endParaRPr sz="1800" b="0" i="0" u="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838200" y="365125"/>
            <a:ext cx="10515600" cy="110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8D9B47"/>
              </a:buClr>
              <a:buSzPts val="3600"/>
              <a:buFont typeface="Calibri"/>
              <a:buNone/>
            </a:pPr>
            <a:r>
              <a:rPr lang="en-US" sz="3600" b="1" i="0" u="none">
                <a:solidFill>
                  <a:srgbClr val="8D9B47"/>
                </a:solidFill>
                <a:latin typeface="Calibri"/>
                <a:ea typeface="Calibri"/>
                <a:cs typeface="Calibri"/>
                <a:sym typeface="Calibri"/>
              </a:rPr>
              <a:t>Stratégie de communication numérique COVID-19</a:t>
            </a:r>
            <a:endParaRPr/>
          </a:p>
        </p:txBody>
      </p:sp>
      <p:sp>
        <p:nvSpPr>
          <p:cNvPr id="119" name="Google Shape;119;p16"/>
          <p:cNvSpPr txBox="1">
            <a:spLocks noGrp="1"/>
          </p:cNvSpPr>
          <p:nvPr>
            <p:ph type="body" idx="1"/>
          </p:nvPr>
        </p:nvSpPr>
        <p:spPr>
          <a:xfrm>
            <a:off x="838200" y="1468825"/>
            <a:ext cx="11061900" cy="5323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n-US"/>
              <a:t>La stratégie numérique globale vise à guider les efforts en ligne pour fournir:</a:t>
            </a:r>
            <a:endParaRPr/>
          </a:p>
          <a:p>
            <a:pPr marL="0" marR="0" lvl="0" indent="63500" algn="l" rtl="0">
              <a:lnSpc>
                <a:spcPct val="90000"/>
              </a:lnSpc>
              <a:spcBef>
                <a:spcPts val="1000"/>
              </a:spcBef>
              <a:spcAft>
                <a:spcPts val="0"/>
              </a:spcAft>
              <a:buSzPts val="1800"/>
              <a:buChar char="•"/>
            </a:pPr>
            <a:r>
              <a:rPr lang="en-US"/>
              <a:t>Une présence numérique de l'ensemble du gouvernement qui soutient l'éducation du public, la sécurité des Canadiens et permet les demandes de soutien financier.</a:t>
            </a:r>
            <a:endParaRPr/>
          </a:p>
          <a:p>
            <a:pPr marL="0" marR="0" lvl="0" indent="63500" algn="l" rtl="0">
              <a:lnSpc>
                <a:spcPct val="90000"/>
              </a:lnSpc>
              <a:spcBef>
                <a:spcPts val="1000"/>
              </a:spcBef>
              <a:spcAft>
                <a:spcPts val="0"/>
              </a:spcAft>
              <a:buSzPts val="1800"/>
              <a:buChar char="•"/>
            </a:pPr>
            <a:r>
              <a:rPr lang="en-US"/>
              <a:t>Flexibilité et réactivité aux besoins du public tout au long de la pandémie.</a:t>
            </a:r>
            <a:endParaRPr/>
          </a:p>
          <a:p>
            <a:pPr marL="0" marR="0" lvl="0" indent="63500" algn="l" rtl="0">
              <a:lnSpc>
                <a:spcPct val="90000"/>
              </a:lnSpc>
              <a:spcBef>
                <a:spcPts val="1000"/>
              </a:spcBef>
              <a:spcAft>
                <a:spcPts val="0"/>
              </a:spcAft>
              <a:buSzPts val="1800"/>
              <a:buChar char="•"/>
            </a:pPr>
            <a:r>
              <a:rPr lang="en-US"/>
              <a:t>Carte de ce qui devrait être publié où, pourquoi et comment nous définissons le succès et l'amélioration au fil du temps.</a:t>
            </a:r>
            <a:endParaRPr/>
          </a:p>
          <a:p>
            <a:pPr marL="0" marR="0" lvl="0" indent="63500" algn="l" rtl="0">
              <a:lnSpc>
                <a:spcPct val="90000"/>
              </a:lnSpc>
              <a:spcBef>
                <a:spcPts val="1000"/>
              </a:spcBef>
              <a:spcAft>
                <a:spcPts val="0"/>
              </a:spcAft>
              <a:buSzPts val="1800"/>
              <a:buChar char="•"/>
            </a:pPr>
            <a:r>
              <a:rPr lang="en-US"/>
              <a:t>Messages cohérents sur la COVID-19, ses impacts sur la santé, la sécurité, la société et l’économie, et sur la réponse du gouvernement.</a:t>
            </a:r>
            <a:endParaRPr/>
          </a:p>
          <a:p>
            <a:pPr marL="457200" marR="0" lvl="0" indent="0" algn="l" rtl="0">
              <a:lnSpc>
                <a:spcPct val="90000"/>
              </a:lnSpc>
              <a:spcBef>
                <a:spcPts val="1000"/>
              </a:spcBef>
              <a:spcAft>
                <a:spcPts val="0"/>
              </a:spcAft>
              <a:buNone/>
            </a:pPr>
            <a:endParaRPr/>
          </a:p>
          <a:p>
            <a:pPr marL="228600" marR="0" lvl="0" indent="-50800" algn="l" rtl="0">
              <a:lnSpc>
                <a:spcPct val="90000"/>
              </a:lnSpc>
              <a:spcBef>
                <a:spcPts val="10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839774" y="365125"/>
            <a:ext cx="11200800" cy="1325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8D9B47"/>
              </a:buClr>
              <a:buSzPts val="3600"/>
              <a:buFont typeface="Calibri"/>
              <a:buNone/>
            </a:pPr>
            <a:r>
              <a:rPr lang="en-US" sz="3600" b="1" dirty="0" err="1">
                <a:solidFill>
                  <a:srgbClr val="8D9B47"/>
                </a:solidFill>
              </a:rPr>
              <a:t>Présence</a:t>
            </a:r>
            <a:r>
              <a:rPr lang="en-US" sz="3600" b="1" dirty="0">
                <a:solidFill>
                  <a:srgbClr val="8D9B47"/>
                </a:solidFill>
              </a:rPr>
              <a:t> Web </a:t>
            </a:r>
            <a:r>
              <a:rPr lang="en-US" sz="3600" b="1" dirty="0" err="1">
                <a:solidFill>
                  <a:srgbClr val="FF0000"/>
                </a:solidFill>
              </a:rPr>
              <a:t>proposée</a:t>
            </a:r>
            <a:r>
              <a:rPr lang="en-US" sz="3600" b="1" dirty="0">
                <a:solidFill>
                  <a:srgbClr val="8D9B47"/>
                </a:solidFill>
              </a:rPr>
              <a:t> pour la COVID-19 </a:t>
            </a:r>
            <a:endParaRPr sz="3600" b="1" dirty="0">
              <a:solidFill>
                <a:srgbClr val="8D9B47"/>
              </a:solidFill>
            </a:endParaRPr>
          </a:p>
          <a:p>
            <a:pPr marL="0" lvl="0" indent="0" algn="l" rtl="0">
              <a:lnSpc>
                <a:spcPct val="90000"/>
              </a:lnSpc>
              <a:spcBef>
                <a:spcPts val="0"/>
              </a:spcBef>
              <a:spcAft>
                <a:spcPts val="0"/>
              </a:spcAft>
              <a:buClr>
                <a:srgbClr val="8D9B47"/>
              </a:buClr>
              <a:buSzPts val="3600"/>
              <a:buFont typeface="Calibri"/>
              <a:buNone/>
            </a:pPr>
            <a:r>
              <a:rPr lang="en-US" sz="2400" b="1" dirty="0">
                <a:solidFill>
                  <a:srgbClr val="8D9B47"/>
                </a:solidFill>
              </a:rPr>
              <a:t>(</a:t>
            </a:r>
            <a:r>
              <a:rPr lang="en-US" sz="2400" b="1" dirty="0" err="1">
                <a:solidFill>
                  <a:srgbClr val="8D9B47"/>
                </a:solidFill>
              </a:rPr>
              <a:t>en</a:t>
            </a:r>
            <a:r>
              <a:rPr lang="en-US" sz="2400" b="1" dirty="0">
                <a:solidFill>
                  <a:srgbClr val="8D9B47"/>
                </a:solidFill>
              </a:rPr>
              <a:t> </a:t>
            </a:r>
            <a:r>
              <a:rPr lang="en-US" sz="2400" b="1" dirty="0" err="1">
                <a:solidFill>
                  <a:srgbClr val="8D9B47"/>
                </a:solidFill>
              </a:rPr>
              <a:t>cours</a:t>
            </a:r>
            <a:r>
              <a:rPr lang="en-US" sz="2400" b="1" dirty="0">
                <a:solidFill>
                  <a:srgbClr val="8D9B47"/>
                </a:solidFill>
              </a:rPr>
              <a:t> </a:t>
            </a:r>
            <a:r>
              <a:rPr lang="en-US" sz="2400" b="1" dirty="0" err="1">
                <a:solidFill>
                  <a:srgbClr val="8D9B47"/>
                </a:solidFill>
              </a:rPr>
              <a:t>d'approbation</a:t>
            </a:r>
            <a:r>
              <a:rPr lang="en-US" sz="2400" b="1">
                <a:solidFill>
                  <a:srgbClr val="8D9B47"/>
                </a:solidFill>
              </a:rPr>
              <a:t>)</a:t>
            </a:r>
            <a:endParaRPr sz="2400"/>
          </a:p>
        </p:txBody>
      </p:sp>
      <p:sp>
        <p:nvSpPr>
          <p:cNvPr id="125" name="Google Shape;125;p17"/>
          <p:cNvSpPr txBox="1">
            <a:spLocks noGrp="1"/>
          </p:cNvSpPr>
          <p:nvPr>
            <p:ph type="body" idx="1"/>
          </p:nvPr>
        </p:nvSpPr>
        <p:spPr>
          <a:xfrm>
            <a:off x="839775" y="1690525"/>
            <a:ext cx="5157900" cy="506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400"/>
              <a:buNone/>
            </a:pPr>
            <a:r>
              <a:rPr lang="en-US"/>
              <a:t>S</a:t>
            </a:r>
            <a:r>
              <a:rPr lang="en-US" sz="2400" b="1" i="0" u="none">
                <a:solidFill>
                  <a:schemeClr val="dk1"/>
                </a:solidFill>
                <a:latin typeface="Calibri"/>
                <a:ea typeface="Calibri"/>
                <a:cs typeface="Calibri"/>
                <a:sym typeface="Calibri"/>
              </a:rPr>
              <a:t>TRUCTURE RECOMMANDÉE</a:t>
            </a:r>
            <a:endParaRPr/>
          </a:p>
        </p:txBody>
      </p:sp>
      <p:sp>
        <p:nvSpPr>
          <p:cNvPr id="126" name="Google Shape;126;p17"/>
          <p:cNvSpPr txBox="1">
            <a:spLocks noGrp="1"/>
          </p:cNvSpPr>
          <p:nvPr>
            <p:ph type="body" idx="1"/>
          </p:nvPr>
        </p:nvSpPr>
        <p:spPr>
          <a:xfrm>
            <a:off x="145323" y="2333625"/>
            <a:ext cx="5622000" cy="44433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Regroupement des pages par catégories de tâches (similaire à l'OMS) pour permettre l'évolutivité</a:t>
            </a:r>
            <a:endParaRPr/>
          </a:p>
          <a:p>
            <a:pPr marL="228600" marR="0" lvl="0" indent="-228600" algn="l" rtl="0">
              <a:lnSpc>
                <a:spcPct val="90000"/>
              </a:lnSpc>
              <a:spcBef>
                <a:spcPts val="1000"/>
              </a:spcBef>
              <a:spcAft>
                <a:spcPts val="0"/>
              </a:spcAft>
              <a:buClr>
                <a:schemeClr val="dk1"/>
              </a:buClr>
              <a:buSzPts val="2400"/>
              <a:buFont typeface="Arial"/>
              <a:buChar char="•"/>
            </a:pPr>
            <a:r>
              <a:rPr lang="en-US" b="0"/>
              <a:t>Approche de conception mobile pour voir plus de liens sans défilement (70% des visiteurs y accèdent par téléphone)</a:t>
            </a:r>
            <a:endParaRPr/>
          </a:p>
          <a:p>
            <a:pPr marL="228600" marR="0" lvl="0" indent="-228600" algn="l" rtl="0">
              <a:lnSpc>
                <a:spcPct val="90000"/>
              </a:lnSpc>
              <a:spcBef>
                <a:spcPts val="100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Plus de puces / tâches vs style d'écriture de paragraphe (plus facile à lire / faire défiler plus rapidement à mettre à jour)</a:t>
            </a:r>
            <a:endParaRPr/>
          </a:p>
          <a:p>
            <a:pPr marL="228600" marR="0" lvl="0" indent="-228600" algn="l" rtl="0">
              <a:lnSpc>
                <a:spcPct val="90000"/>
              </a:lnSpc>
              <a:spcBef>
                <a:spcPts val="1000"/>
              </a:spcBef>
              <a:spcAft>
                <a:spcPts val="0"/>
              </a:spcAft>
              <a:buClr>
                <a:schemeClr val="dk1"/>
              </a:buClr>
              <a:buSzPts val="2400"/>
              <a:buFont typeface="Arial"/>
              <a:buChar char="•"/>
            </a:pPr>
            <a:r>
              <a:rPr lang="en-US" b="0"/>
              <a:t>Balisage de contenu pour un meilleur placement des résultats de recherche et une gestion de contenu principale</a:t>
            </a:r>
            <a:endParaRPr b="0"/>
          </a:p>
        </p:txBody>
      </p:sp>
      <p:sp>
        <p:nvSpPr>
          <p:cNvPr id="127" name="Google Shape;127;p17"/>
          <p:cNvSpPr txBox="1">
            <a:spLocks noGrp="1"/>
          </p:cNvSpPr>
          <p:nvPr>
            <p:ph type="body" idx="1"/>
          </p:nvPr>
        </p:nvSpPr>
        <p:spPr>
          <a:xfrm>
            <a:off x="6172200" y="1373187"/>
            <a:ext cx="5183187"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400"/>
              <a:buNone/>
            </a:pPr>
            <a:r>
              <a:rPr lang="en-US" sz="2400" b="1" i="0" u="none">
                <a:solidFill>
                  <a:schemeClr val="dk1"/>
                </a:solidFill>
                <a:latin typeface="Calibri"/>
                <a:ea typeface="Calibri"/>
                <a:cs typeface="Calibri"/>
                <a:sym typeface="Calibri"/>
              </a:rPr>
              <a:t>TESTS D'UTILISATION</a:t>
            </a:r>
            <a:endParaRPr/>
          </a:p>
        </p:txBody>
      </p:sp>
      <p:sp>
        <p:nvSpPr>
          <p:cNvPr id="128" name="Google Shape;128;p17"/>
          <p:cNvSpPr txBox="1">
            <a:spLocks noGrp="1"/>
          </p:cNvSpPr>
          <p:nvPr>
            <p:ph type="body" idx="2"/>
          </p:nvPr>
        </p:nvSpPr>
        <p:spPr>
          <a:xfrm>
            <a:off x="6172200" y="2333625"/>
            <a:ext cx="5183100" cy="3373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dirty="0" smtClean="0"/>
              <a:t>SCT</a:t>
            </a:r>
            <a:r>
              <a:rPr lang="en-US" sz="2400" b="0" i="0" u="none" dirty="0" smtClean="0">
                <a:solidFill>
                  <a:schemeClr val="dk1"/>
                </a:solidFill>
                <a:latin typeface="Calibri"/>
                <a:ea typeface="Calibri"/>
                <a:cs typeface="Calibri"/>
                <a:sym typeface="Calibri"/>
              </a:rPr>
              <a:t>-</a:t>
            </a:r>
            <a:r>
              <a:rPr lang="en-US" sz="2400" b="0" i="0" u="none" dirty="0" smtClean="0">
                <a:solidFill>
                  <a:srgbClr val="000000"/>
                </a:solidFill>
                <a:latin typeface="Calibri"/>
                <a:ea typeface="Calibri"/>
                <a:cs typeface="Calibri"/>
                <a:sym typeface="Calibri"/>
              </a:rPr>
              <a:t>BTN</a:t>
            </a:r>
            <a:r>
              <a:rPr lang="en-US" sz="2400" b="0" i="0" u="none" dirty="0" smtClean="0">
                <a:solidFill>
                  <a:schemeClr val="dk1"/>
                </a:solidFill>
                <a:latin typeface="Calibri"/>
                <a:ea typeface="Calibri"/>
                <a:cs typeface="Calibri"/>
                <a:sym typeface="Calibri"/>
              </a:rPr>
              <a:t> </a:t>
            </a:r>
            <a:r>
              <a:rPr lang="en-US" sz="2400" b="0" i="0" u="none" dirty="0">
                <a:solidFill>
                  <a:schemeClr val="dk1"/>
                </a:solidFill>
                <a:latin typeface="Calibri"/>
                <a:ea typeface="Calibri"/>
                <a:cs typeface="Calibri"/>
                <a:sym typeface="Calibri"/>
              </a:rPr>
              <a:t>a </a:t>
            </a:r>
            <a:r>
              <a:rPr lang="en-US" sz="2400" b="0" i="0" u="none" dirty="0" err="1">
                <a:solidFill>
                  <a:schemeClr val="dk1"/>
                </a:solidFill>
                <a:latin typeface="Calibri"/>
                <a:ea typeface="Calibri"/>
                <a:cs typeface="Calibri"/>
                <a:sym typeface="Calibri"/>
              </a:rPr>
              <a:t>récemment</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effectué</a:t>
            </a:r>
            <a:r>
              <a:rPr lang="en-US" sz="2400" b="0" i="0" u="none" dirty="0">
                <a:solidFill>
                  <a:schemeClr val="dk1"/>
                </a:solidFill>
                <a:latin typeface="Calibri"/>
                <a:ea typeface="Calibri"/>
                <a:cs typeface="Calibri"/>
                <a:sym typeface="Calibri"/>
              </a:rPr>
              <a:t> des tests </a:t>
            </a:r>
            <a:r>
              <a:rPr lang="en-US" sz="2400" b="0" i="0" u="none" dirty="0" err="1">
                <a:solidFill>
                  <a:schemeClr val="dk1"/>
                </a:solidFill>
                <a:latin typeface="Calibri"/>
                <a:ea typeface="Calibri"/>
                <a:cs typeface="Calibri"/>
                <a:sym typeface="Calibri"/>
              </a:rPr>
              <a:t>d'utilisa</a:t>
            </a:r>
            <a:r>
              <a:rPr lang="en-US" sz="2400" dirty="0" err="1"/>
              <a:t>tion</a:t>
            </a:r>
            <a:r>
              <a:rPr lang="en-US" sz="2400" b="0" i="0" u="none" dirty="0">
                <a:solidFill>
                  <a:schemeClr val="dk1"/>
                </a:solidFill>
                <a:latin typeface="Calibri"/>
                <a:ea typeface="Calibri"/>
                <a:cs typeface="Calibri"/>
                <a:sym typeface="Calibri"/>
              </a:rPr>
              <a:t> sur un prototype avec des </a:t>
            </a:r>
            <a:r>
              <a:rPr lang="en-US" sz="2400" b="0" i="0" u="none" dirty="0" err="1">
                <a:solidFill>
                  <a:schemeClr val="dk1"/>
                </a:solidFill>
                <a:latin typeface="Calibri"/>
                <a:ea typeface="Calibri"/>
                <a:cs typeface="Calibri"/>
                <a:sym typeface="Calibri"/>
              </a:rPr>
              <a:t>utilisateurs</a:t>
            </a:r>
            <a:r>
              <a:rPr lang="en-US" sz="2400" b="0" i="0" u="none" dirty="0">
                <a:solidFill>
                  <a:schemeClr val="dk1"/>
                </a:solidFill>
                <a:latin typeface="Calibri"/>
                <a:ea typeface="Calibri"/>
                <a:cs typeface="Calibri"/>
                <a:sym typeface="Calibri"/>
              </a:rPr>
              <a:t> mobiles </a:t>
            </a:r>
            <a:r>
              <a:rPr lang="en-US" sz="2400" b="0" i="0" u="none" dirty="0" err="1">
                <a:solidFill>
                  <a:schemeClr val="dk1"/>
                </a:solidFill>
                <a:latin typeface="Calibri"/>
                <a:ea typeface="Calibri"/>
                <a:cs typeface="Calibri"/>
                <a:sym typeface="Calibri"/>
              </a:rPr>
              <a:t>indiquant</a:t>
            </a:r>
            <a:r>
              <a:rPr lang="en-US" sz="2400" b="0" i="0" u="none" dirty="0">
                <a:solidFill>
                  <a:schemeClr val="dk1"/>
                </a:solidFill>
                <a:latin typeface="Calibri"/>
                <a:ea typeface="Calibri"/>
                <a:cs typeface="Calibri"/>
                <a:sym typeface="Calibri"/>
              </a:rPr>
              <a:t>:</a:t>
            </a:r>
            <a:endParaRPr sz="2400" b="0" i="0" u="none" dirty="0">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Calibri"/>
              <a:buChar char="●"/>
            </a:pPr>
            <a:r>
              <a:rPr lang="en-US" sz="2400" b="0" i="0" u="none" dirty="0">
                <a:solidFill>
                  <a:schemeClr val="dk1"/>
                </a:solidFill>
                <a:latin typeface="Calibri"/>
                <a:ea typeface="Calibri"/>
                <a:cs typeface="Calibri"/>
                <a:sym typeface="Calibri"/>
              </a:rPr>
              <a:t>la conception </a:t>
            </a:r>
            <a:r>
              <a:rPr lang="en-US" sz="2400" b="0" i="0" u="none" dirty="0" err="1">
                <a:solidFill>
                  <a:schemeClr val="dk1"/>
                </a:solidFill>
                <a:latin typeface="Calibri"/>
                <a:ea typeface="Calibri"/>
                <a:cs typeface="Calibri"/>
                <a:sym typeface="Calibri"/>
              </a:rPr>
              <a:t>basée</a:t>
            </a:r>
            <a:r>
              <a:rPr lang="en-US" sz="2400" b="0" i="0" u="none" dirty="0">
                <a:solidFill>
                  <a:schemeClr val="dk1"/>
                </a:solidFill>
                <a:latin typeface="Calibri"/>
                <a:ea typeface="Calibri"/>
                <a:cs typeface="Calibri"/>
                <a:sym typeface="Calibri"/>
              </a:rPr>
              <a:t> sur les </a:t>
            </a:r>
            <a:r>
              <a:rPr lang="en-US" sz="2400" b="0" i="0" u="none" dirty="0" err="1">
                <a:solidFill>
                  <a:schemeClr val="dk1"/>
                </a:solidFill>
                <a:latin typeface="Calibri"/>
                <a:ea typeface="Calibri"/>
                <a:cs typeface="Calibri"/>
                <a:sym typeface="Calibri"/>
              </a:rPr>
              <a:t>tâches</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permet</a:t>
            </a:r>
            <a:r>
              <a:rPr lang="en-US" sz="2400" b="0" i="0" u="none" dirty="0">
                <a:solidFill>
                  <a:schemeClr val="dk1"/>
                </a:solidFill>
                <a:latin typeface="Calibri"/>
                <a:ea typeface="Calibri"/>
                <a:cs typeface="Calibri"/>
                <a:sym typeface="Calibri"/>
              </a:rPr>
              <a:t> aux </a:t>
            </a:r>
            <a:r>
              <a:rPr lang="en-US" sz="2400" b="0" i="0" u="none" dirty="0" err="1">
                <a:solidFill>
                  <a:schemeClr val="dk1"/>
                </a:solidFill>
                <a:latin typeface="Calibri"/>
                <a:ea typeface="Calibri"/>
                <a:cs typeface="Calibri"/>
                <a:sym typeface="Calibri"/>
              </a:rPr>
              <a:t>utilisateurs</a:t>
            </a:r>
            <a:r>
              <a:rPr lang="en-US" sz="2400" b="0" i="0" u="none" dirty="0">
                <a:solidFill>
                  <a:schemeClr val="dk1"/>
                </a:solidFill>
                <a:latin typeface="Calibri"/>
                <a:ea typeface="Calibri"/>
                <a:cs typeface="Calibri"/>
                <a:sym typeface="Calibri"/>
              </a:rPr>
              <a:t> de </a:t>
            </a:r>
            <a:r>
              <a:rPr lang="en-US" sz="2400" b="0" i="0" u="none" dirty="0" err="1">
                <a:solidFill>
                  <a:schemeClr val="dk1"/>
                </a:solidFill>
                <a:latin typeface="Calibri"/>
                <a:ea typeface="Calibri"/>
                <a:cs typeface="Calibri"/>
                <a:sym typeface="Calibri"/>
              </a:rPr>
              <a:t>trouver</a:t>
            </a:r>
            <a:r>
              <a:rPr lang="en-US" sz="2400" b="0" i="0" u="none" dirty="0">
                <a:solidFill>
                  <a:schemeClr val="dk1"/>
                </a:solidFill>
                <a:latin typeface="Calibri"/>
                <a:ea typeface="Calibri"/>
                <a:cs typeface="Calibri"/>
                <a:sym typeface="Calibri"/>
              </a:rPr>
              <a:t> les </a:t>
            </a:r>
            <a:r>
              <a:rPr lang="en-US" sz="2400" b="0" i="0" u="none" dirty="0" err="1">
                <a:solidFill>
                  <a:schemeClr val="dk1"/>
                </a:solidFill>
                <a:latin typeface="Calibri"/>
                <a:ea typeface="Calibri"/>
                <a:cs typeface="Calibri"/>
                <a:sym typeface="Calibri"/>
              </a:rPr>
              <a:t>bonnes</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réponses</a:t>
            </a:r>
            <a:r>
              <a:rPr lang="en-US" sz="2400" b="0" i="0" u="none" dirty="0">
                <a:solidFill>
                  <a:schemeClr val="dk1"/>
                </a:solidFill>
                <a:latin typeface="Calibri"/>
                <a:ea typeface="Calibri"/>
                <a:cs typeface="Calibri"/>
                <a:sym typeface="Calibri"/>
              </a:rPr>
              <a:t> </a:t>
            </a:r>
            <a:endParaRPr sz="2400" b="0" i="0" u="none" dirty="0">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Calibri"/>
              <a:buChar char="●"/>
            </a:pPr>
            <a:r>
              <a:rPr lang="en-US" sz="2400" b="0" i="0" u="none" dirty="0" err="1">
                <a:solidFill>
                  <a:schemeClr val="dk1"/>
                </a:solidFill>
                <a:latin typeface="Calibri"/>
                <a:ea typeface="Calibri"/>
                <a:cs typeface="Calibri"/>
                <a:sym typeface="Calibri"/>
              </a:rPr>
              <a:t>qu'il</a:t>
            </a:r>
            <a:r>
              <a:rPr lang="en-US" sz="2400" b="0" i="0" u="none" dirty="0">
                <a:solidFill>
                  <a:schemeClr val="dk1"/>
                </a:solidFill>
                <a:latin typeface="Calibri"/>
                <a:ea typeface="Calibri"/>
                <a:cs typeface="Calibri"/>
                <a:sym typeface="Calibri"/>
              </a:rPr>
              <a:t> y </a:t>
            </a:r>
            <a:r>
              <a:rPr lang="en-US" sz="2400" b="0" i="0" u="none" dirty="0" err="1">
                <a:solidFill>
                  <a:schemeClr val="dk1"/>
                </a:solidFill>
                <a:latin typeface="Calibri"/>
                <a:ea typeface="Calibri"/>
                <a:cs typeface="Calibri"/>
                <a:sym typeface="Calibri"/>
              </a:rPr>
              <a:t>avait</a:t>
            </a:r>
            <a:r>
              <a:rPr lang="en-US" sz="2400" b="0" i="0" u="none" dirty="0">
                <a:solidFill>
                  <a:schemeClr val="dk1"/>
                </a:solidFill>
                <a:latin typeface="Calibri"/>
                <a:ea typeface="Calibri"/>
                <a:cs typeface="Calibri"/>
                <a:sym typeface="Calibri"/>
              </a:rPr>
              <a:t> des </a:t>
            </a:r>
            <a:r>
              <a:rPr lang="en-US" sz="2400" b="0" i="0" u="none" dirty="0" err="1">
                <a:solidFill>
                  <a:schemeClr val="dk1"/>
                </a:solidFill>
                <a:latin typeface="Calibri"/>
                <a:ea typeface="Calibri"/>
                <a:cs typeface="Calibri"/>
                <a:sym typeface="Calibri"/>
              </a:rPr>
              <a:t>difficultés</a:t>
            </a:r>
            <a:r>
              <a:rPr lang="en-US" sz="2400" b="0" i="0" u="none" dirty="0">
                <a:solidFill>
                  <a:schemeClr val="dk1"/>
                </a:solidFill>
                <a:latin typeface="Calibri"/>
                <a:ea typeface="Calibri"/>
                <a:cs typeface="Calibri"/>
                <a:sym typeface="Calibri"/>
              </a:rPr>
              <a:t> à lire / </a:t>
            </a:r>
            <a:r>
              <a:rPr lang="en-US" sz="2400" b="0" i="0" u="none" dirty="0" err="1">
                <a:solidFill>
                  <a:schemeClr val="dk1"/>
                </a:solidFill>
                <a:latin typeface="Calibri"/>
                <a:ea typeface="Calibri"/>
                <a:cs typeface="Calibri"/>
                <a:sym typeface="Calibri"/>
              </a:rPr>
              <a:t>accéder</a:t>
            </a:r>
            <a:r>
              <a:rPr lang="en-US" sz="2400" b="0" i="0" u="none" dirty="0">
                <a:solidFill>
                  <a:schemeClr val="dk1"/>
                </a:solidFill>
                <a:latin typeface="Calibri"/>
                <a:ea typeface="Calibri"/>
                <a:cs typeface="Calibri"/>
                <a:sym typeface="Calibri"/>
              </a:rPr>
              <a:t> au </a:t>
            </a:r>
            <a:r>
              <a:rPr lang="en-US" sz="2400" b="0" i="0" u="none" dirty="0" err="1">
                <a:solidFill>
                  <a:schemeClr val="dk1"/>
                </a:solidFill>
                <a:latin typeface="Calibri"/>
                <a:ea typeface="Calibri"/>
                <a:cs typeface="Calibri"/>
                <a:sym typeface="Calibri"/>
              </a:rPr>
              <a:t>contenu</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imprimé</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tel</a:t>
            </a:r>
            <a:r>
              <a:rPr lang="en-US" sz="2400" b="0" i="0" u="none" dirty="0">
                <a:solidFill>
                  <a:schemeClr val="dk1"/>
                </a:solidFill>
                <a:latin typeface="Calibri"/>
                <a:ea typeface="Calibri"/>
                <a:cs typeface="Calibri"/>
                <a:sym typeface="Calibri"/>
              </a:rPr>
              <a:t> que .pdfs, grands tableaux, images complexes</a:t>
            </a:r>
            <a:endParaRPr sz="2400" b="0" i="0" u="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400"/>
              <a:buFont typeface="Arial"/>
              <a:buNone/>
            </a:pPr>
            <a:endParaRPr sz="2400" dirty="0"/>
          </a:p>
          <a:p>
            <a:pPr marL="0" marR="0" lvl="0" indent="0" algn="l" rtl="0">
              <a:lnSpc>
                <a:spcPct val="90000"/>
              </a:lnSpc>
              <a:spcBef>
                <a:spcPts val="1000"/>
              </a:spcBef>
              <a:spcAft>
                <a:spcPts val="0"/>
              </a:spcAft>
              <a:buClr>
                <a:schemeClr val="dk1"/>
              </a:buClr>
              <a:buSzPts val="2400"/>
              <a:buFont typeface="Arial"/>
              <a:buNone/>
            </a:pP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838200" y="-106362"/>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8D9B47"/>
              </a:buClr>
              <a:buSzPts val="3600"/>
              <a:buFont typeface="Calibri"/>
              <a:buNone/>
            </a:pPr>
            <a:r>
              <a:rPr lang="en-US" sz="3600" b="1" i="0" u="none">
                <a:solidFill>
                  <a:srgbClr val="8D9B47"/>
                </a:solidFill>
                <a:latin typeface="Calibri"/>
                <a:ea typeface="Calibri"/>
                <a:cs typeface="Calibri"/>
                <a:sym typeface="Calibri"/>
              </a:rPr>
              <a:t>Vue du bureau (actuelle </a:t>
            </a:r>
            <a:r>
              <a:rPr lang="en-US" sz="3600" b="1">
                <a:solidFill>
                  <a:srgbClr val="8D9B47"/>
                </a:solidFill>
              </a:rPr>
              <a:t>et</a:t>
            </a:r>
            <a:r>
              <a:rPr lang="en-US" sz="3600" b="1" i="0" u="none">
                <a:solidFill>
                  <a:srgbClr val="8D9B47"/>
                </a:solidFill>
                <a:latin typeface="Calibri"/>
                <a:ea typeface="Calibri"/>
                <a:cs typeface="Calibri"/>
                <a:sym typeface="Calibri"/>
              </a:rPr>
              <a:t> future)</a:t>
            </a:r>
            <a:endParaRPr/>
          </a:p>
        </p:txBody>
      </p:sp>
      <p:sp>
        <p:nvSpPr>
          <p:cNvPr id="134" name="Google Shape;134;p18"/>
          <p:cNvSpPr txBox="1">
            <a:spLocks noGrp="1"/>
          </p:cNvSpPr>
          <p:nvPr>
            <p:ph type="body" idx="1"/>
          </p:nvPr>
        </p:nvSpPr>
        <p:spPr>
          <a:xfrm>
            <a:off x="4146275" y="1188700"/>
            <a:ext cx="3321000" cy="5580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1" i="0" u="none">
                <a:solidFill>
                  <a:schemeClr val="dk1"/>
                </a:solidFill>
                <a:latin typeface="Calibri"/>
                <a:ea typeface="Calibri"/>
                <a:cs typeface="Calibri"/>
                <a:sym typeface="Calibri"/>
              </a:rPr>
              <a:t>OPTI</a:t>
            </a:r>
            <a:r>
              <a:rPr lang="en-US" b="1"/>
              <a:t>ON</a:t>
            </a:r>
            <a:r>
              <a:rPr lang="en-US" sz="2800" b="0" i="0" u="none">
                <a:solidFill>
                  <a:schemeClr val="dk1"/>
                </a:solidFill>
                <a:latin typeface="Calibri"/>
                <a:ea typeface="Calibri"/>
                <a:cs typeface="Calibri"/>
                <a:sym typeface="Calibri"/>
              </a:rPr>
              <a:t> </a:t>
            </a:r>
            <a:r>
              <a:rPr lang="en-US" sz="2800" b="1" i="0" u="none">
                <a:solidFill>
                  <a:schemeClr val="dk1"/>
                </a:solidFill>
                <a:latin typeface="Calibri"/>
                <a:ea typeface="Calibri"/>
                <a:cs typeface="Calibri"/>
                <a:sym typeface="Calibri"/>
              </a:rPr>
              <a:t>OPT</a:t>
            </a:r>
            <a:r>
              <a:rPr lang="en-US" b="1"/>
              <a:t>MISÉE</a:t>
            </a:r>
            <a:endParaRPr sz="2800" b="1" i="0" u="none">
              <a:solidFill>
                <a:schemeClr val="dk1"/>
              </a:solidFill>
              <a:latin typeface="Calibri"/>
              <a:ea typeface="Calibri"/>
              <a:cs typeface="Calibri"/>
              <a:sym typeface="Calibri"/>
            </a:endParaRPr>
          </a:p>
          <a:p>
            <a:pPr marL="0" marR="0" lvl="0" indent="25400" algn="l" rtl="0">
              <a:lnSpc>
                <a:spcPct val="90000"/>
              </a:lnSpc>
              <a:spcBef>
                <a:spcPts val="1000"/>
              </a:spcBef>
              <a:spcAft>
                <a:spcPts val="0"/>
              </a:spcAft>
              <a:buClr>
                <a:schemeClr val="dk1"/>
              </a:buClr>
              <a:buSzPts val="2400"/>
              <a:buFont typeface="Arial"/>
              <a:buChar char="•"/>
            </a:pPr>
            <a:r>
              <a:rPr lang="en-US" sz="2400"/>
              <a:t>Basé sur les tâches, peut ajouter ou supprimer des liens selon les besoins</a:t>
            </a:r>
            <a:endParaRPr sz="2400"/>
          </a:p>
          <a:p>
            <a:pPr marL="0" marR="0" lvl="0" indent="25400" algn="l" rtl="0">
              <a:lnSpc>
                <a:spcPct val="90000"/>
              </a:lnSpc>
              <a:spcBef>
                <a:spcPts val="1000"/>
              </a:spcBef>
              <a:spcAft>
                <a:spcPts val="0"/>
              </a:spcAft>
              <a:buClr>
                <a:schemeClr val="dk1"/>
              </a:buClr>
              <a:buSzPts val="2400"/>
              <a:buFont typeface="Arial"/>
              <a:buChar char="•"/>
            </a:pPr>
            <a:r>
              <a:rPr lang="en-US" sz="2400"/>
              <a:t>Le concept est évolutif, facile à parcourir</a:t>
            </a:r>
            <a:endParaRPr sz="2400"/>
          </a:p>
          <a:p>
            <a:pPr marL="0" marR="0" lvl="0" indent="25400" algn="l" rtl="0">
              <a:lnSpc>
                <a:spcPct val="90000"/>
              </a:lnSpc>
              <a:spcBef>
                <a:spcPts val="1000"/>
              </a:spcBef>
              <a:spcAft>
                <a:spcPts val="0"/>
              </a:spcAft>
              <a:buSzPts val="2400"/>
              <a:buChar char="•"/>
            </a:pPr>
            <a:r>
              <a:rPr lang="en-US" sz="2400"/>
              <a:t>Approche itérative / adaptable</a:t>
            </a:r>
            <a:endParaRPr sz="2400"/>
          </a:p>
          <a:p>
            <a:pPr marL="0" marR="0" lvl="0" indent="25400" algn="l" rtl="0">
              <a:lnSpc>
                <a:spcPct val="90000"/>
              </a:lnSpc>
              <a:spcBef>
                <a:spcPts val="1000"/>
              </a:spcBef>
              <a:spcAft>
                <a:spcPts val="0"/>
              </a:spcAft>
              <a:buSzPts val="2400"/>
              <a:buChar char="•"/>
            </a:pPr>
            <a:r>
              <a:rPr lang="en-US" sz="2400"/>
              <a:t>Peut envisager: </a:t>
            </a:r>
            <a:endParaRPr sz="2400"/>
          </a:p>
          <a:p>
            <a:pPr marL="0" marR="0" lvl="0" indent="25400" algn="l" rtl="0">
              <a:lnSpc>
                <a:spcPct val="90000"/>
              </a:lnSpc>
              <a:spcBef>
                <a:spcPts val="1000"/>
              </a:spcBef>
              <a:spcAft>
                <a:spcPts val="0"/>
              </a:spcAft>
              <a:buSzPts val="2400"/>
              <a:buChar char="•"/>
            </a:pPr>
            <a:r>
              <a:rPr lang="en-US" sz="2400"/>
              <a:t>Flux sociaux</a:t>
            </a:r>
            <a:endParaRPr sz="2400"/>
          </a:p>
          <a:p>
            <a:pPr marL="0" marR="0" lvl="0" indent="25400" algn="l" rtl="0">
              <a:lnSpc>
                <a:spcPct val="90000"/>
              </a:lnSpc>
              <a:spcBef>
                <a:spcPts val="1000"/>
              </a:spcBef>
              <a:spcAft>
                <a:spcPts val="0"/>
              </a:spcAft>
              <a:buSzPts val="2400"/>
              <a:buChar char="•"/>
            </a:pPr>
            <a:r>
              <a:rPr lang="en-US" sz="2400"/>
              <a:t>collaboration pour réduire la duplication</a:t>
            </a:r>
            <a:endParaRPr sz="2400"/>
          </a:p>
          <a:p>
            <a:pPr marL="0" marR="0" lvl="0" indent="0" algn="l" rtl="0">
              <a:lnSpc>
                <a:spcPct val="90000"/>
              </a:lnSpc>
              <a:spcBef>
                <a:spcPts val="1000"/>
              </a:spcBef>
              <a:spcAft>
                <a:spcPts val="0"/>
              </a:spcAft>
              <a:buNone/>
            </a:pPr>
            <a:endParaRPr sz="2400"/>
          </a:p>
          <a:p>
            <a:pPr marL="0" marR="0" lvl="0" indent="0" algn="l" rtl="0">
              <a:lnSpc>
                <a:spcPct val="90000"/>
              </a:lnSpc>
              <a:spcBef>
                <a:spcPts val="1000"/>
              </a:spcBef>
              <a:spcAft>
                <a:spcPts val="0"/>
              </a:spcAft>
              <a:buNone/>
            </a:pPr>
            <a:endParaRPr sz="2400"/>
          </a:p>
          <a:p>
            <a:pPr marL="228600" marR="0" lvl="0" indent="-7620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35" name="Google Shape;135;p18"/>
          <p:cNvPicPr preferRelativeResize="0"/>
          <p:nvPr/>
        </p:nvPicPr>
        <p:blipFill rotWithShape="1">
          <a:blip r:embed="rId3">
            <a:alphaModFix/>
          </a:blip>
          <a:srcRect/>
          <a:stretch/>
        </p:blipFill>
        <p:spPr>
          <a:xfrm>
            <a:off x="962025" y="1044575"/>
            <a:ext cx="2976562" cy="5724525"/>
          </a:xfrm>
          <a:prstGeom prst="rect">
            <a:avLst/>
          </a:prstGeom>
          <a:noFill/>
          <a:ln>
            <a:noFill/>
          </a:ln>
        </p:spPr>
      </p:pic>
      <p:sp>
        <p:nvSpPr>
          <p:cNvPr id="136" name="Google Shape;136;p18"/>
          <p:cNvSpPr/>
          <p:nvPr/>
        </p:nvSpPr>
        <p:spPr>
          <a:xfrm>
            <a:off x="6227762" y="1519237"/>
            <a:ext cx="1444625" cy="222250"/>
          </a:xfrm>
          <a:prstGeom prst="rightArrow">
            <a:avLst>
              <a:gd name="adj1" fmla="val 19938"/>
              <a:gd name="adj2" fmla="val 50000"/>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7" name="Google Shape;137;p18"/>
          <p:cNvPicPr preferRelativeResize="0"/>
          <p:nvPr/>
        </p:nvPicPr>
        <p:blipFill rotWithShape="1">
          <a:blip r:embed="rId4">
            <a:alphaModFix/>
          </a:blip>
          <a:srcRect/>
          <a:stretch/>
        </p:blipFill>
        <p:spPr>
          <a:xfrm>
            <a:off x="7824772" y="126725"/>
            <a:ext cx="3423375" cy="6578874"/>
          </a:xfrm>
          <a:prstGeom prst="rect">
            <a:avLst/>
          </a:prstGeom>
          <a:noFill/>
          <a:ln>
            <a:noFill/>
          </a:ln>
        </p:spPr>
      </p:pic>
      <p:sp>
        <p:nvSpPr>
          <p:cNvPr id="138" name="Google Shape;138;p18"/>
          <p:cNvSpPr txBox="1"/>
          <p:nvPr/>
        </p:nvSpPr>
        <p:spPr>
          <a:xfrm>
            <a:off x="8405350" y="277275"/>
            <a:ext cx="2766600" cy="76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a:solidFill>
                  <a:srgbClr val="FF0000"/>
                </a:solidFill>
                <a:latin typeface="Calibri"/>
                <a:ea typeface="Calibri"/>
                <a:cs typeface="Calibri"/>
                <a:sym typeface="Calibri"/>
              </a:rPr>
              <a:t>ÉBAUCHE</a:t>
            </a:r>
            <a:endParaRPr sz="3600" b="1" i="0" u="none" strike="noStrike" cap="none">
              <a:solidFill>
                <a:srgbClr val="FF0000"/>
              </a:solidFill>
              <a:latin typeface="Calibri"/>
              <a:ea typeface="Calibri"/>
              <a:cs typeface="Calibri"/>
              <a:sym typeface="Calibri"/>
            </a:endParaRPr>
          </a:p>
        </p:txBody>
      </p:sp>
      <p:sp>
        <p:nvSpPr>
          <p:cNvPr id="139" name="Google Shape;139;p18"/>
          <p:cNvSpPr txBox="1"/>
          <p:nvPr/>
        </p:nvSpPr>
        <p:spPr>
          <a:xfrm>
            <a:off x="897425" y="560538"/>
            <a:ext cx="2964000" cy="573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40" name="Google Shape;140;p18"/>
          <p:cNvSpPr txBox="1"/>
          <p:nvPr/>
        </p:nvSpPr>
        <p:spPr>
          <a:xfrm>
            <a:off x="1017100" y="1613175"/>
            <a:ext cx="2920500" cy="5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41" name="Google Shape;141;p18"/>
          <p:cNvPicPr preferRelativeResize="0"/>
          <p:nvPr/>
        </p:nvPicPr>
        <p:blipFill>
          <a:blip r:embed="rId5">
            <a:alphaModFix/>
          </a:blip>
          <a:stretch>
            <a:fillRect/>
          </a:stretch>
        </p:blipFill>
        <p:spPr>
          <a:xfrm>
            <a:off x="1009650" y="4964607"/>
            <a:ext cx="2976549" cy="1250467"/>
          </a:xfrm>
          <a:prstGeom prst="rect">
            <a:avLst/>
          </a:prstGeom>
          <a:noFill/>
          <a:ln>
            <a:noFill/>
          </a:ln>
        </p:spPr>
      </p:pic>
      <p:sp>
        <p:nvSpPr>
          <p:cNvPr id="142" name="Google Shape;142;p18"/>
          <p:cNvSpPr txBox="1"/>
          <p:nvPr/>
        </p:nvSpPr>
        <p:spPr>
          <a:xfrm>
            <a:off x="3327325" y="363625"/>
            <a:ext cx="3501600" cy="463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43" name="Google Shape;143;p18"/>
          <p:cNvSpPr txBox="1"/>
          <p:nvPr/>
        </p:nvSpPr>
        <p:spPr>
          <a:xfrm>
            <a:off x="3559800" y="494400"/>
            <a:ext cx="2976600" cy="450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9"/>
          <p:cNvSpPr txBox="1">
            <a:spLocks noGrp="1"/>
          </p:cNvSpPr>
          <p:nvPr>
            <p:ph type="title"/>
          </p:nvPr>
        </p:nvSpPr>
        <p:spPr>
          <a:xfrm>
            <a:off x="838200" y="450825"/>
            <a:ext cx="6838800" cy="568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8D9B47"/>
              </a:buClr>
              <a:buSzPts val="3600"/>
              <a:buFont typeface="Calibri"/>
              <a:buNone/>
            </a:pPr>
            <a:r>
              <a:rPr lang="en-US" sz="3600" b="1" i="0" u="none">
                <a:solidFill>
                  <a:srgbClr val="8D9B47"/>
                </a:solidFill>
                <a:latin typeface="Calibri"/>
                <a:ea typeface="Calibri"/>
                <a:cs typeface="Calibri"/>
                <a:sym typeface="Calibri"/>
              </a:rPr>
              <a:t>Vue mobile (actuelle ou future)</a:t>
            </a:r>
            <a:endParaRPr sz="3600" b="1" i="0" u="none">
              <a:solidFill>
                <a:srgbClr val="8D9B47"/>
              </a:solidFill>
              <a:latin typeface="Calibri"/>
              <a:ea typeface="Calibri"/>
              <a:cs typeface="Calibri"/>
              <a:sym typeface="Calibri"/>
            </a:endParaRPr>
          </a:p>
          <a:p>
            <a:pPr marL="0" lvl="0" indent="0" algn="l" rtl="0">
              <a:lnSpc>
                <a:spcPct val="90000"/>
              </a:lnSpc>
              <a:spcBef>
                <a:spcPts val="0"/>
              </a:spcBef>
              <a:spcAft>
                <a:spcPts val="0"/>
              </a:spcAft>
              <a:buClr>
                <a:srgbClr val="8D9B47"/>
              </a:buClr>
              <a:buSzPts val="3600"/>
              <a:buFont typeface="Calibri"/>
              <a:buNone/>
            </a:pPr>
            <a:endParaRPr sz="3600" b="1">
              <a:solidFill>
                <a:srgbClr val="8D9B47"/>
              </a:solidFill>
            </a:endParaRPr>
          </a:p>
        </p:txBody>
      </p:sp>
      <p:sp>
        <p:nvSpPr>
          <p:cNvPr id="149" name="Google Shape;149;p19"/>
          <p:cNvSpPr txBox="1">
            <a:spLocks noGrp="1"/>
          </p:cNvSpPr>
          <p:nvPr>
            <p:ph type="body" idx="1"/>
          </p:nvPr>
        </p:nvSpPr>
        <p:spPr>
          <a:xfrm>
            <a:off x="3735387" y="1995487"/>
            <a:ext cx="4816475" cy="46640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1" i="0" u="none">
                <a:solidFill>
                  <a:schemeClr val="dk1"/>
                </a:solidFill>
                <a:latin typeface="Calibri"/>
                <a:ea typeface="Calibri"/>
                <a:cs typeface="Calibri"/>
                <a:sym typeface="Calibri"/>
              </a:rPr>
              <a:t>OPTION OPTIMISÉE</a:t>
            </a:r>
            <a:endParaRPr sz="2800" b="1" i="0" u="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100"/>
              <a:buFont typeface="Arial"/>
              <a:buNone/>
            </a:pPr>
            <a:r>
              <a:rPr lang="en-US" sz="2800" i="0" u="none">
                <a:solidFill>
                  <a:schemeClr val="dk1"/>
                </a:solidFill>
              </a:rPr>
              <a:t>Tests d'utilisabilité sur un prototype avec des utilisateurs mobiles, les utilisateurs ont eu un taux de réussite de 90% à trouver les réponses qu'ils recherchaient sur COVID-19.</a:t>
            </a:r>
            <a:endParaRPr sz="2800" i="0" u="none">
              <a:solidFill>
                <a:schemeClr val="dk1"/>
              </a:solidFill>
            </a:endParaRPr>
          </a:p>
          <a:p>
            <a:pPr marL="0" marR="0" lvl="0" indent="0" algn="l" rtl="0">
              <a:lnSpc>
                <a:spcPct val="90000"/>
              </a:lnSpc>
              <a:spcBef>
                <a:spcPts val="0"/>
              </a:spcBef>
              <a:spcAft>
                <a:spcPts val="0"/>
              </a:spcAft>
              <a:buClr>
                <a:schemeClr val="dk1"/>
              </a:buClr>
              <a:buSzPts val="1100"/>
              <a:buFont typeface="Arial"/>
              <a:buNone/>
            </a:pPr>
            <a:endParaRPr sz="2800" i="0" u="none">
              <a:solidFill>
                <a:schemeClr val="dk1"/>
              </a:solidFill>
            </a:endParaRPr>
          </a:p>
          <a:p>
            <a:pPr marL="0" marR="0" lvl="0" indent="0" algn="l" rtl="0">
              <a:lnSpc>
                <a:spcPct val="90000"/>
              </a:lnSpc>
              <a:spcBef>
                <a:spcPts val="0"/>
              </a:spcBef>
              <a:spcAft>
                <a:spcPts val="0"/>
              </a:spcAft>
              <a:buClr>
                <a:schemeClr val="dk1"/>
              </a:buClr>
              <a:buSzPts val="1100"/>
              <a:buFont typeface="Arial"/>
              <a:buNone/>
            </a:pPr>
            <a:r>
              <a:rPr lang="en-US" sz="2800" i="0" u="none">
                <a:solidFill>
                  <a:schemeClr val="dk1"/>
                </a:solidFill>
              </a:rPr>
              <a:t>Des recherches antérieures soutiennent également</a:t>
            </a:r>
            <a:endParaRPr sz="2800" i="0" u="none">
              <a:solidFill>
                <a:schemeClr val="dk1"/>
              </a:solidFill>
            </a:endParaRPr>
          </a:p>
          <a:p>
            <a:pPr marL="0" marR="0" lvl="0" indent="0" algn="l" rtl="0">
              <a:lnSpc>
                <a:spcPct val="90000"/>
              </a:lnSpc>
              <a:spcBef>
                <a:spcPts val="0"/>
              </a:spcBef>
              <a:spcAft>
                <a:spcPts val="0"/>
              </a:spcAft>
              <a:buClr>
                <a:schemeClr val="dk1"/>
              </a:buClr>
              <a:buSzPts val="1100"/>
              <a:buFont typeface="Arial"/>
              <a:buNone/>
            </a:pPr>
            <a:r>
              <a:rPr lang="en-US" sz="2800" i="0" u="none">
                <a:solidFill>
                  <a:schemeClr val="dk1"/>
                </a:solidFill>
              </a:rPr>
              <a:t>conception basée sur les tâches.</a:t>
            </a:r>
            <a:endParaRPr sz="2800" i="0" u="none">
              <a:solidFill>
                <a:schemeClr val="dk1"/>
              </a:solidFill>
            </a:endParaRPr>
          </a:p>
          <a:p>
            <a:pPr marL="0" marR="0" lvl="0" indent="0" algn="l" rtl="0">
              <a:lnSpc>
                <a:spcPct val="90000"/>
              </a:lnSpc>
              <a:spcBef>
                <a:spcPts val="0"/>
              </a:spcBef>
              <a:spcAft>
                <a:spcPts val="0"/>
              </a:spcAft>
              <a:buClr>
                <a:schemeClr val="dk1"/>
              </a:buClr>
              <a:buSzPts val="2800"/>
              <a:buFont typeface="Arial"/>
              <a:buNone/>
            </a:pPr>
            <a:endParaRPr b="1"/>
          </a:p>
          <a:p>
            <a:pPr marL="0" marR="0" lvl="0" indent="0" algn="l" rtl="0">
              <a:lnSpc>
                <a:spcPct val="90000"/>
              </a:lnSpc>
              <a:spcBef>
                <a:spcPts val="1000"/>
              </a:spcBef>
              <a:spcAft>
                <a:spcPts val="0"/>
              </a:spcAft>
              <a:buClr>
                <a:schemeClr val="dk1"/>
              </a:buClr>
              <a:buSzPts val="2800"/>
              <a:buFont typeface="Arial"/>
              <a:buNone/>
            </a:pPr>
            <a:endParaRPr/>
          </a:p>
        </p:txBody>
      </p:sp>
      <p:pic>
        <p:nvPicPr>
          <p:cNvPr id="150" name="Google Shape;150;p19" descr="https://lh3.googleusercontent.com/kTsI6WaM4b2AVKPVAzKI8pf9SV-TkHj-AWJQtNdmmqGptEnQ5XLx6ELickDw71YjO_i2tErw5SjJxn44W4yWWWtJTEWW_nlpVR6xEYD8KjQut5W-y9NjzUrK4G13cN4-cvjdlICt5yk"/>
          <p:cNvPicPr preferRelativeResize="0"/>
          <p:nvPr/>
        </p:nvPicPr>
        <p:blipFill rotWithShape="1">
          <a:blip r:embed="rId3">
            <a:alphaModFix/>
          </a:blip>
          <a:srcRect/>
          <a:stretch/>
        </p:blipFill>
        <p:spPr>
          <a:xfrm>
            <a:off x="838200" y="1393825"/>
            <a:ext cx="2725737" cy="5464175"/>
          </a:xfrm>
          <a:prstGeom prst="rect">
            <a:avLst/>
          </a:prstGeom>
          <a:noFill/>
          <a:ln>
            <a:noFill/>
          </a:ln>
        </p:spPr>
      </p:pic>
      <p:pic>
        <p:nvPicPr>
          <p:cNvPr id="151" name="Google Shape;151;p19" descr="https://lh4.googleusercontent.com/7QoNhS20uW4T65P86tM4x6WAMke_unJ-o7ZHWeqe4D_DeQ3-bIz3hWLGZadC3bjlWUQJ5qsbgHf-Bn9UowwbtkuHBsxwVCrcj--rBjLe53eJRgPMXlytmuP6mRtuq7oBhD-3Q-Plv1E"/>
          <p:cNvPicPr preferRelativeResize="0"/>
          <p:nvPr/>
        </p:nvPicPr>
        <p:blipFill rotWithShape="1">
          <a:blip r:embed="rId4">
            <a:alphaModFix/>
          </a:blip>
          <a:srcRect/>
          <a:stretch/>
        </p:blipFill>
        <p:spPr>
          <a:xfrm>
            <a:off x="8501062" y="242887"/>
            <a:ext cx="3141662" cy="6370637"/>
          </a:xfrm>
          <a:prstGeom prst="rect">
            <a:avLst/>
          </a:prstGeom>
          <a:noFill/>
          <a:ln>
            <a:noFill/>
          </a:ln>
        </p:spPr>
      </p:pic>
      <p:sp>
        <p:nvSpPr>
          <p:cNvPr id="152" name="Google Shape;152;p19"/>
          <p:cNvSpPr txBox="1"/>
          <p:nvPr/>
        </p:nvSpPr>
        <p:spPr>
          <a:xfrm>
            <a:off x="3429712" y="1393825"/>
            <a:ext cx="60960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 </a:t>
            </a:r>
            <a:br>
              <a:rPr lang="en-US" sz="1800" b="0" i="0" u="none" strike="noStrike" cap="none">
                <a:solidFill>
                  <a:schemeClr val="dk1"/>
                </a:solidFill>
                <a:latin typeface="Calibri"/>
                <a:ea typeface="Calibri"/>
                <a:cs typeface="Calibri"/>
                <a:sym typeface="Calibri"/>
              </a:rPr>
            </a:br>
            <a:endParaRPr sz="1400" b="0" i="0" u="none" strike="noStrike" cap="none">
              <a:solidFill>
                <a:srgbClr val="000000"/>
              </a:solidFill>
              <a:latin typeface="Arial"/>
              <a:ea typeface="Arial"/>
              <a:cs typeface="Arial"/>
              <a:sym typeface="Arial"/>
            </a:endParaRPr>
          </a:p>
        </p:txBody>
      </p:sp>
      <p:sp>
        <p:nvSpPr>
          <p:cNvPr id="153" name="Google Shape;153;p19"/>
          <p:cNvSpPr/>
          <p:nvPr/>
        </p:nvSpPr>
        <p:spPr>
          <a:xfrm>
            <a:off x="6884987" y="2097087"/>
            <a:ext cx="1444625" cy="223837"/>
          </a:xfrm>
          <a:prstGeom prst="rightArrow">
            <a:avLst>
              <a:gd name="adj1" fmla="val 19927"/>
              <a:gd name="adj2" fmla="val 50000"/>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19"/>
          <p:cNvSpPr txBox="1"/>
          <p:nvPr/>
        </p:nvSpPr>
        <p:spPr>
          <a:xfrm>
            <a:off x="8723300" y="450825"/>
            <a:ext cx="2725800" cy="483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55" name="Google Shape;155;p19"/>
          <p:cNvPicPr preferRelativeResize="0"/>
          <p:nvPr/>
        </p:nvPicPr>
        <p:blipFill>
          <a:blip r:embed="rId5">
            <a:alphaModFix/>
          </a:blip>
          <a:stretch>
            <a:fillRect/>
          </a:stretch>
        </p:blipFill>
        <p:spPr>
          <a:xfrm>
            <a:off x="8723300" y="941725"/>
            <a:ext cx="2813276" cy="5059426"/>
          </a:xfrm>
          <a:prstGeom prst="rect">
            <a:avLst/>
          </a:prstGeom>
          <a:noFill/>
          <a:ln>
            <a:noFill/>
          </a:ln>
        </p:spPr>
      </p:pic>
      <p:sp>
        <p:nvSpPr>
          <p:cNvPr id="156" name="Google Shape;156;p19"/>
          <p:cNvSpPr txBox="1"/>
          <p:nvPr/>
        </p:nvSpPr>
        <p:spPr>
          <a:xfrm>
            <a:off x="1031625" y="2020025"/>
            <a:ext cx="2398200" cy="41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57" name="Google Shape;157;p19"/>
          <p:cNvPicPr preferRelativeResize="0"/>
          <p:nvPr/>
        </p:nvPicPr>
        <p:blipFill>
          <a:blip r:embed="rId6">
            <a:alphaModFix/>
          </a:blip>
          <a:stretch>
            <a:fillRect/>
          </a:stretch>
        </p:blipFill>
        <p:spPr>
          <a:xfrm>
            <a:off x="1031625" y="2040025"/>
            <a:ext cx="2398200" cy="4184400"/>
          </a:xfrm>
          <a:prstGeom prst="rect">
            <a:avLst/>
          </a:prstGeom>
          <a:noFill/>
          <a:ln>
            <a:noFill/>
          </a:ln>
        </p:spPr>
      </p:pic>
      <p:sp>
        <p:nvSpPr>
          <p:cNvPr id="158" name="Google Shape;158;p19"/>
          <p:cNvSpPr txBox="1"/>
          <p:nvPr/>
        </p:nvSpPr>
        <p:spPr>
          <a:xfrm>
            <a:off x="1133325" y="2572150"/>
            <a:ext cx="2223000" cy="6462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839775" y="365125"/>
            <a:ext cx="11460600" cy="1325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8D9B47"/>
              </a:buClr>
              <a:buSzPts val="3600"/>
              <a:buFont typeface="Calibri"/>
              <a:buNone/>
            </a:pPr>
            <a:r>
              <a:rPr lang="en-US" sz="3600" b="1">
                <a:solidFill>
                  <a:srgbClr val="8D9B47"/>
                </a:solidFill>
              </a:rPr>
              <a:t>Mise en œuvre </a:t>
            </a:r>
            <a:r>
              <a:rPr lang="en-US" sz="3600" b="1">
                <a:solidFill>
                  <a:srgbClr val="FF0000"/>
                </a:solidFill>
              </a:rPr>
              <a:t>proposée</a:t>
            </a:r>
            <a:r>
              <a:rPr lang="en-US" sz="3600" b="1">
                <a:solidFill>
                  <a:srgbClr val="8D9B47"/>
                </a:solidFill>
              </a:rPr>
              <a:t>: approche progressive </a:t>
            </a:r>
            <a:endParaRPr sz="3600" b="1">
              <a:solidFill>
                <a:srgbClr val="8D9B47"/>
              </a:solidFill>
            </a:endParaRPr>
          </a:p>
          <a:p>
            <a:pPr marL="0" lvl="0" indent="0" algn="l" rtl="0">
              <a:lnSpc>
                <a:spcPct val="90000"/>
              </a:lnSpc>
              <a:spcBef>
                <a:spcPts val="0"/>
              </a:spcBef>
              <a:spcAft>
                <a:spcPts val="0"/>
              </a:spcAft>
              <a:buClr>
                <a:srgbClr val="8D9B47"/>
              </a:buClr>
              <a:buSzPts val="3600"/>
              <a:buFont typeface="Calibri"/>
              <a:buNone/>
            </a:pPr>
            <a:r>
              <a:rPr lang="en-US" sz="3600" b="1">
                <a:solidFill>
                  <a:srgbClr val="8D9B47"/>
                </a:solidFill>
              </a:rPr>
              <a:t>(en approbation)</a:t>
            </a:r>
            <a:endParaRPr sz="3600" b="1">
              <a:solidFill>
                <a:srgbClr val="8D9B47"/>
              </a:solidFill>
            </a:endParaRPr>
          </a:p>
        </p:txBody>
      </p:sp>
      <p:sp>
        <p:nvSpPr>
          <p:cNvPr id="164" name="Google Shape;164;p20"/>
          <p:cNvSpPr txBox="1">
            <a:spLocks noGrp="1"/>
          </p:cNvSpPr>
          <p:nvPr>
            <p:ph type="body" idx="1"/>
          </p:nvPr>
        </p:nvSpPr>
        <p:spPr>
          <a:xfrm>
            <a:off x="839787" y="1192212"/>
            <a:ext cx="5157900" cy="823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400"/>
              <a:buNone/>
            </a:pPr>
            <a:r>
              <a:rPr lang="en-US" sz="2400" b="1" i="0" u="none">
                <a:solidFill>
                  <a:schemeClr val="dk1"/>
                </a:solidFill>
                <a:latin typeface="Calibri"/>
                <a:ea typeface="Calibri"/>
                <a:cs typeface="Calibri"/>
                <a:sym typeface="Calibri"/>
              </a:rPr>
              <a:t>Phase I - avec capacité (</a:t>
            </a:r>
            <a:r>
              <a:rPr lang="en-US" sz="1800">
                <a:solidFill>
                  <a:srgbClr val="FF0000"/>
                </a:solidFill>
              </a:rPr>
              <a:t>Dès que possible</a:t>
            </a:r>
            <a:r>
              <a:rPr lang="en-US" sz="2400" b="1" i="0" u="none">
                <a:solidFill>
                  <a:schemeClr val="dk1"/>
                </a:solidFill>
                <a:latin typeface="Calibri"/>
                <a:ea typeface="Calibri"/>
                <a:cs typeface="Calibri"/>
                <a:sym typeface="Calibri"/>
              </a:rPr>
              <a:t>)</a:t>
            </a:r>
            <a:endParaRPr/>
          </a:p>
        </p:txBody>
      </p:sp>
      <p:sp>
        <p:nvSpPr>
          <p:cNvPr id="165" name="Google Shape;165;p20"/>
          <p:cNvSpPr txBox="1">
            <a:spLocks noGrp="1"/>
          </p:cNvSpPr>
          <p:nvPr>
            <p:ph type="body" idx="1"/>
          </p:nvPr>
        </p:nvSpPr>
        <p:spPr>
          <a:xfrm>
            <a:off x="217975" y="2028825"/>
            <a:ext cx="5878200" cy="4743300"/>
          </a:xfrm>
          <a:prstGeom prst="rect">
            <a:avLst/>
          </a:prstGeom>
          <a:noFill/>
          <a:ln>
            <a:noFill/>
          </a:ln>
        </p:spPr>
        <p:txBody>
          <a:bodyPr spcFirstLastPara="1" wrap="square" lIns="91425" tIns="45700" rIns="91425" bIns="45700" anchor="t" anchorCtr="0">
            <a:noAutofit/>
          </a:bodyPr>
          <a:lstStyle/>
          <a:p>
            <a:pPr marL="228600" marR="0" lvl="0" indent="-203200" algn="l" rtl="0">
              <a:lnSpc>
                <a:spcPct val="90000"/>
              </a:lnSpc>
              <a:spcBef>
                <a:spcPts val="1000"/>
              </a:spcBef>
              <a:spcAft>
                <a:spcPts val="0"/>
              </a:spcAft>
              <a:buSzPts val="2400"/>
              <a:buChar char="•"/>
            </a:pPr>
            <a:r>
              <a:rPr lang="en-US" b="0"/>
              <a:t>Intégrer une structure basée sur les tâches avec des liens existants vers le contenu</a:t>
            </a:r>
            <a:endParaRPr b="0"/>
          </a:p>
          <a:p>
            <a:pPr marL="228600" marR="0" lvl="0" indent="-203200" algn="l" rtl="0">
              <a:lnSpc>
                <a:spcPct val="90000"/>
              </a:lnSpc>
              <a:spcBef>
                <a:spcPts val="1000"/>
              </a:spcBef>
              <a:spcAft>
                <a:spcPts val="0"/>
              </a:spcAft>
              <a:buSzPts val="2400"/>
              <a:buChar char="•"/>
            </a:pPr>
            <a:r>
              <a:rPr lang="en-US" b="0"/>
              <a:t>Valider la carte de contenu avec l'ASPC / HC-CPAB et les autres ministères</a:t>
            </a:r>
            <a:endParaRPr b="0"/>
          </a:p>
          <a:p>
            <a:pPr marL="228600" marR="0" lvl="0" indent="-203200" algn="l" rtl="0">
              <a:lnSpc>
                <a:spcPct val="90000"/>
              </a:lnSpc>
              <a:spcBef>
                <a:spcPts val="1000"/>
              </a:spcBef>
              <a:spcAft>
                <a:spcPts val="0"/>
              </a:spcAft>
              <a:buSzPts val="2400"/>
              <a:buChar char="•"/>
            </a:pPr>
            <a:r>
              <a:rPr lang="en-US" b="0"/>
              <a:t>Évaluez la capacité de réduire le format des paragraphes avec un minimum de modifications</a:t>
            </a:r>
            <a:endParaRPr b="0"/>
          </a:p>
          <a:p>
            <a:pPr marL="228600" marR="0" lvl="0" indent="-203200" algn="l" rtl="0">
              <a:lnSpc>
                <a:spcPct val="90000"/>
              </a:lnSpc>
              <a:spcBef>
                <a:spcPts val="1000"/>
              </a:spcBef>
              <a:spcAft>
                <a:spcPts val="0"/>
              </a:spcAft>
              <a:buSzPts val="2400"/>
              <a:buChar char="•"/>
            </a:pPr>
            <a:r>
              <a:rPr lang="en-US" b="0"/>
              <a:t>Évaluer le contenu par rapport à la liste de contrôle des communications de crise (annexe A)</a:t>
            </a:r>
            <a:endParaRPr b="0"/>
          </a:p>
          <a:p>
            <a:pPr marL="228600" marR="0" lvl="0" indent="-203200" algn="l" rtl="0">
              <a:lnSpc>
                <a:spcPct val="90000"/>
              </a:lnSpc>
              <a:spcBef>
                <a:spcPts val="1000"/>
              </a:spcBef>
              <a:spcAft>
                <a:spcPts val="0"/>
              </a:spcAft>
              <a:buSzPts val="2400"/>
              <a:buChar char="•"/>
            </a:pPr>
            <a:r>
              <a:rPr lang="en-US" b="0"/>
              <a:t>Soutenir le développement de produits et l'utilisation de la marque</a:t>
            </a:r>
            <a:endParaRPr sz="2600" b="0"/>
          </a:p>
        </p:txBody>
      </p:sp>
      <p:sp>
        <p:nvSpPr>
          <p:cNvPr id="166" name="Google Shape;166;p20"/>
          <p:cNvSpPr txBox="1">
            <a:spLocks noGrp="1"/>
          </p:cNvSpPr>
          <p:nvPr>
            <p:ph type="body" idx="1"/>
          </p:nvPr>
        </p:nvSpPr>
        <p:spPr>
          <a:xfrm>
            <a:off x="6172200" y="1192212"/>
            <a:ext cx="5183187"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400"/>
              <a:buNone/>
            </a:pPr>
            <a:r>
              <a:rPr lang="en-US" sz="2400" b="1" i="0" u="none">
                <a:solidFill>
                  <a:schemeClr val="dk1"/>
                </a:solidFill>
                <a:latin typeface="Calibri"/>
                <a:ea typeface="Calibri"/>
                <a:cs typeface="Calibri"/>
                <a:sym typeface="Calibri"/>
              </a:rPr>
              <a:t>Phase 2 – avec capacité  </a:t>
            </a:r>
            <a:endParaRPr/>
          </a:p>
        </p:txBody>
      </p:sp>
      <p:sp>
        <p:nvSpPr>
          <p:cNvPr id="167" name="Google Shape;167;p20"/>
          <p:cNvSpPr txBox="1">
            <a:spLocks noGrp="1"/>
          </p:cNvSpPr>
          <p:nvPr>
            <p:ph type="body" idx="2"/>
          </p:nvPr>
        </p:nvSpPr>
        <p:spPr>
          <a:xfrm>
            <a:off x="6172200" y="2028825"/>
            <a:ext cx="5878200" cy="4829100"/>
          </a:xfrm>
          <a:prstGeom prst="rect">
            <a:avLst/>
          </a:prstGeom>
          <a:noFill/>
          <a:ln>
            <a:noFill/>
          </a:ln>
        </p:spPr>
        <p:txBody>
          <a:bodyPr spcFirstLastPara="1" wrap="square" lIns="91425" tIns="45700" rIns="91425" bIns="45700" anchor="t" anchorCtr="0">
            <a:noAutofit/>
          </a:bodyPr>
          <a:lstStyle/>
          <a:p>
            <a:pPr marL="228600" marR="0" lvl="0" indent="-203200" algn="l" rtl="0">
              <a:lnSpc>
                <a:spcPct val="115000"/>
              </a:lnSpc>
              <a:spcBef>
                <a:spcPts val="0"/>
              </a:spcBef>
              <a:spcAft>
                <a:spcPts val="0"/>
              </a:spcAft>
              <a:buSzPts val="2400"/>
              <a:buChar char="•"/>
            </a:pPr>
            <a:r>
              <a:rPr lang="en-US" sz="2400"/>
              <a:t>Mettre en place la carte de contenu</a:t>
            </a:r>
            <a:endParaRPr sz="2400"/>
          </a:p>
          <a:p>
            <a:pPr marL="228600" marR="0" lvl="0" indent="-203200" algn="l" rtl="0">
              <a:lnSpc>
                <a:spcPct val="115000"/>
              </a:lnSpc>
              <a:spcBef>
                <a:spcPts val="0"/>
              </a:spcBef>
              <a:spcAft>
                <a:spcPts val="0"/>
              </a:spcAft>
              <a:buSzPts val="2400"/>
              <a:buChar char="•"/>
            </a:pPr>
            <a:r>
              <a:rPr lang="en-US" sz="2400"/>
              <a:t>Tous les nouveaux produits suivant la liste de contrôle lorsque cela est possible (SC / ASPC comme pour les AMF)</a:t>
            </a:r>
            <a:endParaRPr sz="2400"/>
          </a:p>
          <a:p>
            <a:pPr marL="228600" marR="0" lvl="0" indent="-203200" algn="l" rtl="0">
              <a:lnSpc>
                <a:spcPct val="115000"/>
              </a:lnSpc>
              <a:spcBef>
                <a:spcPts val="0"/>
              </a:spcBef>
              <a:spcAft>
                <a:spcPts val="0"/>
              </a:spcAft>
              <a:buSzPts val="2400"/>
              <a:buChar char="•"/>
            </a:pPr>
            <a:r>
              <a:rPr lang="en-US" sz="2400"/>
              <a:t>Évaluer et encourager la réduction du contenu dupliqué entre les autres ministères fédéraux</a:t>
            </a:r>
            <a:endParaRPr sz="2400"/>
          </a:p>
          <a:p>
            <a:pPr marL="228600" marR="0" lvl="0" indent="-203200" algn="l" rtl="0">
              <a:lnSpc>
                <a:spcPct val="115000"/>
              </a:lnSpc>
              <a:spcBef>
                <a:spcPts val="0"/>
              </a:spcBef>
              <a:spcAft>
                <a:spcPts val="0"/>
              </a:spcAft>
              <a:buSzPts val="2400"/>
              <a:buChar char="•"/>
            </a:pPr>
            <a:r>
              <a:rPr lang="en-US" sz="2400"/>
              <a:t>Appliquer des modifications Web supplémentaires là où elles sont approuvées</a:t>
            </a:r>
            <a:endParaRPr sz="2400"/>
          </a:p>
          <a:p>
            <a:pPr marL="228600" marR="0" lvl="0" indent="-203200" algn="l" rtl="0">
              <a:lnSpc>
                <a:spcPct val="115000"/>
              </a:lnSpc>
              <a:spcBef>
                <a:spcPts val="0"/>
              </a:spcBef>
              <a:spcAft>
                <a:spcPts val="0"/>
              </a:spcAft>
              <a:buSzPts val="2400"/>
              <a:buChar char="•"/>
            </a:pPr>
            <a:r>
              <a:rPr lang="en-US" sz="2400"/>
              <a:t>Continuer les tests utilisateurs</a:t>
            </a:r>
            <a:endParaRPr/>
          </a:p>
          <a:p>
            <a:pPr marL="228600" marR="0" lvl="0" indent="-228600" algn="l" rtl="0">
              <a:lnSpc>
                <a:spcPct val="90000"/>
              </a:lnSpc>
              <a:spcBef>
                <a:spcPts val="10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34-18-2067-Cannabis-PPT-EN-0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34-18-2067-Cannabis-PPT-EN-0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34-18-2067-Cannabis-PPT-EN-0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34-18-2067-Cannabis-PPT-EN-0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34-18-2067-Cannabis-PPT-EN-0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2181</Words>
  <Application>Microsoft Office PowerPoint</Application>
  <PresentationFormat>Widescreen</PresentationFormat>
  <Paragraphs>276</Paragraphs>
  <Slides>23</Slides>
  <Notes>23</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23</vt:i4>
      </vt:variant>
    </vt:vector>
  </HeadingPairs>
  <TitlesOfParts>
    <vt:vector size="31" baseType="lpstr">
      <vt:lpstr>Arial</vt:lpstr>
      <vt:lpstr>Calibri</vt:lpstr>
      <vt:lpstr>Times New Roman</vt:lpstr>
      <vt:lpstr>1_34-18-2067-Cannabis-PPT-EN-01</vt:lpstr>
      <vt:lpstr>2_34-18-2067-Cannabis-PPT-EN-01</vt:lpstr>
      <vt:lpstr>5_34-18-2067-Cannabis-PPT-EN-01</vt:lpstr>
      <vt:lpstr>8_34-18-2067-Cannabis-PPT-EN-01</vt:lpstr>
      <vt:lpstr>4_34-18-2067-Cannabis-PPT-EN-01</vt:lpstr>
      <vt:lpstr>Présence numérique Réponse du Canada de COVID-19 </vt:lpstr>
      <vt:lpstr>Contenu</vt:lpstr>
      <vt:lpstr>Rôles</vt:lpstr>
      <vt:lpstr>Espace Web COVID-19 actuel</vt:lpstr>
      <vt:lpstr>Stratégie de communication numérique COVID-19</vt:lpstr>
      <vt:lpstr>Présence Web proposée pour la COVID-19  (en cours d'approbation)</vt:lpstr>
      <vt:lpstr>Vue du bureau (actuelle et future)</vt:lpstr>
      <vt:lpstr>Vue mobile (actuelle ou future) </vt:lpstr>
      <vt:lpstr>Mise en œuvre proposée: approche progressive  (en approbation)</vt:lpstr>
      <vt:lpstr> Visualisation initiale - Mappage et mise à l'échelle du contenu  (à être confirmé)</vt:lpstr>
      <vt:lpstr>Validation et cartographie de l'inventaire de contenu</vt:lpstr>
      <vt:lpstr>Image de marque et accessibilité</vt:lpstr>
      <vt:lpstr>URL personnalisées</vt:lpstr>
      <vt:lpstr>Guide des métadonnées</vt:lpstr>
      <vt:lpstr>Approche de mesure du rendement</vt:lpstr>
      <vt:lpstr>Orientation UTM Il n'est pas nécessaire de baliser les pages de Canada.ca reliant au sein de Canada.ca. Ceux-ci sont suivis automatiquement. </vt:lpstr>
      <vt:lpstr>Orientation et personne-ressources UTM </vt:lpstr>
      <vt:lpstr>Éléments d’action </vt:lpstr>
      <vt:lpstr>PowerPoint Presentation</vt:lpstr>
      <vt:lpstr>Comment rejoindre le groupe GCconnex</vt:lpstr>
      <vt:lpstr>Liste de contrôle pour la conception du contenu des communications de crise </vt:lpstr>
      <vt:lpstr>Orientation des métadonnées Impact sur le classement des résultats de recherche externes (par exemple, Google)</vt:lpstr>
      <vt:lpstr>Guide des métadonnées Incidence principale sur le classement des résultats de recherche interne (Canada.ca)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Présence numérique Réponse du Canada de COVID-19 </dc:title>
  <dc:creator>Timothy Piper</dc:creator>
  <cp:lastModifiedBy>Timothy Piper</cp:lastModifiedBy>
  <cp:revision>1</cp:revision>
  <dcterms:modified xsi:type="dcterms:W3CDTF">2020-03-30T19:48:50Z</dcterms:modified>
</cp:coreProperties>
</file>