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7"/>
  </p:notesMasterIdLst>
  <p:handoutMasterIdLst>
    <p:handoutMasterId r:id="rId18"/>
  </p:handoutMasterIdLst>
  <p:sldIdLst>
    <p:sldId id="256" r:id="rId2"/>
    <p:sldId id="372" r:id="rId3"/>
    <p:sldId id="403" r:id="rId4"/>
    <p:sldId id="398" r:id="rId5"/>
    <p:sldId id="399" r:id="rId6"/>
    <p:sldId id="405" r:id="rId7"/>
    <p:sldId id="400" r:id="rId8"/>
    <p:sldId id="385" r:id="rId9"/>
    <p:sldId id="404" r:id="rId10"/>
    <p:sldId id="401" r:id="rId11"/>
    <p:sldId id="402" r:id="rId12"/>
    <p:sldId id="396" r:id="rId13"/>
    <p:sldId id="395" r:id="rId14"/>
    <p:sldId id="394" r:id="rId15"/>
    <p:sldId id="379" r:id="rId16"/>
  </p:sldIdLst>
  <p:sldSz cx="12192000" cy="6858000"/>
  <p:notesSz cx="6894513" cy="9180513"/>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k, Allen" initials="PA" lastIdx="3" clrIdx="0">
    <p:extLst>
      <p:ext uri="{19B8F6BF-5375-455C-9EA6-DF929625EA0E}">
        <p15:presenceInfo xmlns:p15="http://schemas.microsoft.com/office/powerpoint/2012/main" userId="S-1-5-21-1287501387-3249052258-898514827-1595119" providerId="AD"/>
      </p:ext>
    </p:extLst>
  </p:cmAuthor>
  <p:cmAuthor id="2" name="Eisner, Denise" initials="ED" lastIdx="4" clrIdx="1">
    <p:extLst>
      <p:ext uri="{19B8F6BF-5375-455C-9EA6-DF929625EA0E}">
        <p15:presenceInfo xmlns:p15="http://schemas.microsoft.com/office/powerpoint/2012/main" userId="S-1-5-21-1287501387-3249052258-898514827-1704486" providerId="AD"/>
      </p:ext>
    </p:extLst>
  </p:cmAuthor>
  <p:cmAuthor id="3" name="Michaud, Louis" initials="ML" lastIdx="3" clrIdx="2">
    <p:extLst>
      <p:ext uri="{19B8F6BF-5375-455C-9EA6-DF929625EA0E}">
        <p15:presenceInfo xmlns:p15="http://schemas.microsoft.com/office/powerpoint/2012/main" userId="S-1-5-21-1287501387-3249052258-898514827-1684064" providerId="AD"/>
      </p:ext>
    </p:extLst>
  </p:cmAuthor>
  <p:cmAuthor id="4" name="Roger Pankhurst" initials="RP" lastIdx="2" clrIdx="3">
    <p:extLst>
      <p:ext uri="{19B8F6BF-5375-455C-9EA6-DF929625EA0E}">
        <p15:presenceInfo xmlns:p15="http://schemas.microsoft.com/office/powerpoint/2012/main" userId="Roger Pankhur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D25A"/>
    <a:srgbClr val="73B632"/>
    <a:srgbClr val="0082C9"/>
    <a:srgbClr val="CC74F4"/>
    <a:srgbClr val="FFFFFF"/>
    <a:srgbClr val="FFD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9767" autoAdjust="0"/>
  </p:normalViewPr>
  <p:slideViewPr>
    <p:cSldViewPr snapToGrid="0">
      <p:cViewPr varScale="1">
        <p:scale>
          <a:sx n="98" d="100"/>
          <a:sy n="98" d="100"/>
        </p:scale>
        <p:origin x="900" y="84"/>
      </p:cViewPr>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89" d="100"/>
          <a:sy n="89" d="100"/>
        </p:scale>
        <p:origin x="380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95310622060683E-2"/>
          <c:y val="0.18998685358697817"/>
          <c:w val="0.90244542899356328"/>
          <c:h val="0.59403693363351728"/>
        </c:manualLayout>
      </c:layout>
      <c:lineChart>
        <c:grouping val="standard"/>
        <c:varyColors val="0"/>
        <c:ser>
          <c:idx val="0"/>
          <c:order val="0"/>
          <c:tx>
            <c:strRef>
              <c:f>Sheet1!$B$1</c:f>
              <c:strCache>
                <c:ptCount val="1"/>
                <c:pt idx="0">
                  <c:v>Visits to CRA Canada.ca pages by month</c:v>
                </c:pt>
              </c:strCache>
            </c:strRef>
          </c:tx>
          <c:spPr>
            <a:ln w="28575" cap="rnd">
              <a:solidFill>
                <a:srgbClr val="0099FF"/>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Sheet1!$B$2:$B$41</c:f>
              <c:numCache>
                <c:formatCode>#,##0</c:formatCode>
                <c:ptCount val="40"/>
                <c:pt idx="0">
                  <c:v>3951190</c:v>
                </c:pt>
                <c:pt idx="1">
                  <c:v>7877202</c:v>
                </c:pt>
                <c:pt idx="2">
                  <c:v>7281160</c:v>
                </c:pt>
                <c:pt idx="3">
                  <c:v>8331857</c:v>
                </c:pt>
                <c:pt idx="4">
                  <c:v>8062787</c:v>
                </c:pt>
                <c:pt idx="5">
                  <c:v>7396730</c:v>
                </c:pt>
                <c:pt idx="6">
                  <c:v>11241181</c:v>
                </c:pt>
                <c:pt idx="7">
                  <c:v>13959778</c:v>
                </c:pt>
                <c:pt idx="8">
                  <c:v>22017286</c:v>
                </c:pt>
                <c:pt idx="9">
                  <c:v>24522391</c:v>
                </c:pt>
                <c:pt idx="10">
                  <c:v>13297115</c:v>
                </c:pt>
                <c:pt idx="11">
                  <c:v>10799818</c:v>
                </c:pt>
                <c:pt idx="12">
                  <c:v>12384842</c:v>
                </c:pt>
                <c:pt idx="13">
                  <c:v>9329483</c:v>
                </c:pt>
                <c:pt idx="14">
                  <c:v>8202448</c:v>
                </c:pt>
                <c:pt idx="15">
                  <c:v>9248011</c:v>
                </c:pt>
                <c:pt idx="16">
                  <c:v>8541436</c:v>
                </c:pt>
                <c:pt idx="17">
                  <c:v>7907869</c:v>
                </c:pt>
                <c:pt idx="18">
                  <c:v>12962346</c:v>
                </c:pt>
                <c:pt idx="19">
                  <c:v>16178198</c:v>
                </c:pt>
                <c:pt idx="20">
                  <c:v>25700181</c:v>
                </c:pt>
                <c:pt idx="21">
                  <c:v>27354032</c:v>
                </c:pt>
                <c:pt idx="22">
                  <c:v>15292199</c:v>
                </c:pt>
                <c:pt idx="23">
                  <c:v>12003224</c:v>
                </c:pt>
                <c:pt idx="24">
                  <c:v>13605442</c:v>
                </c:pt>
                <c:pt idx="25">
                  <c:v>10139945</c:v>
                </c:pt>
                <c:pt idx="26">
                  <c:v>9784231</c:v>
                </c:pt>
                <c:pt idx="27">
                  <c:v>11023889</c:v>
                </c:pt>
                <c:pt idx="28">
                  <c:v>9896969</c:v>
                </c:pt>
                <c:pt idx="29">
                  <c:v>9506796</c:v>
                </c:pt>
                <c:pt idx="30">
                  <c:v>13668858</c:v>
                </c:pt>
                <c:pt idx="31">
                  <c:v>20559673</c:v>
                </c:pt>
                <c:pt idx="32">
                  <c:v>36739725</c:v>
                </c:pt>
                <c:pt idx="33">
                  <c:v>63579083</c:v>
                </c:pt>
                <c:pt idx="34">
                  <c:v>42669100</c:v>
                </c:pt>
                <c:pt idx="35">
                  <c:v>29028949</c:v>
                </c:pt>
                <c:pt idx="36">
                  <c:v>25180126</c:v>
                </c:pt>
                <c:pt idx="37">
                  <c:v>22983011</c:v>
                </c:pt>
                <c:pt idx="38">
                  <c:v>19292708</c:v>
                </c:pt>
                <c:pt idx="39">
                  <c:v>22138352</c:v>
                </c:pt>
              </c:numCache>
            </c:numRef>
          </c:val>
          <c:smooth val="0"/>
          <c:extLst>
            <c:ext xmlns:c16="http://schemas.microsoft.com/office/drawing/2014/chart" uri="{C3380CC4-5D6E-409C-BE32-E72D297353CC}">
              <c16:uniqueId val="{00000000-8B5B-4BCA-9B6F-36E3CD1623E7}"/>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Sheet1!$C$2:$C$41</c:f>
              <c:numCache>
                <c:formatCode>General</c:formatCode>
                <c:ptCount val="40"/>
              </c:numCache>
            </c:numRef>
          </c:val>
          <c:smooth val="0"/>
          <c:extLst>
            <c:ext xmlns:c16="http://schemas.microsoft.com/office/drawing/2014/chart" uri="{C3380CC4-5D6E-409C-BE32-E72D297353CC}">
              <c16:uniqueId val="{00000001-8B5B-4BCA-9B6F-36E3CD1623E7}"/>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Sheet1!$D$2:$D$41</c:f>
              <c:numCache>
                <c:formatCode>General</c:formatCode>
                <c:ptCount val="40"/>
              </c:numCache>
            </c:numRef>
          </c:val>
          <c:smooth val="0"/>
          <c:extLst>
            <c:ext xmlns:c16="http://schemas.microsoft.com/office/drawing/2014/chart" uri="{C3380CC4-5D6E-409C-BE32-E72D297353CC}">
              <c16:uniqueId val="{00000002-8B5B-4BCA-9B6F-36E3CD1623E7}"/>
            </c:ext>
          </c:extLst>
        </c:ser>
        <c:ser>
          <c:idx val="3"/>
          <c:order val="3"/>
          <c:tx>
            <c:strRef>
              <c:f>Sheet1!$E$1</c:f>
              <c:strCache>
                <c:ptCount val="1"/>
                <c:pt idx="0">
                  <c:v>Column3</c:v>
                </c:pt>
              </c:strCache>
            </c:strRef>
          </c:tx>
          <c:spPr>
            <a:ln w="28575" cap="rnd">
              <a:solidFill>
                <a:schemeClr val="accent4"/>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Sheet1!$E$2:$E$41</c:f>
              <c:numCache>
                <c:formatCode>General</c:formatCode>
                <c:ptCount val="40"/>
              </c:numCache>
            </c:numRef>
          </c:val>
          <c:smooth val="0"/>
          <c:extLst>
            <c:ext xmlns:c16="http://schemas.microsoft.com/office/drawing/2014/chart" uri="{C3380CC4-5D6E-409C-BE32-E72D297353CC}">
              <c16:uniqueId val="{00000003-8B5B-4BCA-9B6F-36E3CD1623E7}"/>
            </c:ext>
          </c:extLst>
        </c:ser>
        <c:ser>
          <c:idx val="4"/>
          <c:order val="4"/>
          <c:tx>
            <c:strRef>
              <c:f>Sheet1!$F$1</c:f>
              <c:strCache>
                <c:ptCount val="1"/>
                <c:pt idx="0">
                  <c:v>Column4</c:v>
                </c:pt>
              </c:strCache>
            </c:strRef>
          </c:tx>
          <c:spPr>
            <a:ln w="28575" cap="rnd">
              <a:solidFill>
                <a:schemeClr val="accent5"/>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Sheet1!$F$2:$F$41</c:f>
              <c:numCache>
                <c:formatCode>General</c:formatCode>
                <c:ptCount val="40"/>
              </c:numCache>
            </c:numRef>
          </c:val>
          <c:smooth val="0"/>
          <c:extLst>
            <c:ext xmlns:c16="http://schemas.microsoft.com/office/drawing/2014/chart" uri="{C3380CC4-5D6E-409C-BE32-E72D297353CC}">
              <c16:uniqueId val="{00000004-8B5B-4BCA-9B6F-36E3CD1623E7}"/>
            </c:ext>
          </c:extLst>
        </c:ser>
        <c:ser>
          <c:idx val="5"/>
          <c:order val="5"/>
          <c:tx>
            <c:strRef>
              <c:f>Sheet1!$G$1</c:f>
              <c:strCache>
                <c:ptCount val="1"/>
                <c:pt idx="0">
                  <c:v>Column5</c:v>
                </c:pt>
              </c:strCache>
            </c:strRef>
          </c:tx>
          <c:spPr>
            <a:ln w="28575" cap="rnd">
              <a:solidFill>
                <a:schemeClr val="accent6"/>
              </a:solidFill>
              <a:round/>
            </a:ln>
            <a:effectLst/>
          </c:spPr>
          <c:marker>
            <c:symbol val="none"/>
          </c:marker>
          <c:cat>
            <c:strRef>
              <c:f>Sheet1!$A$2:$A$41</c:f>
              <c:strCache>
                <c:ptCount val="40"/>
                <c:pt idx="0">
                  <c:v>J</c:v>
                </c:pt>
                <c:pt idx="1">
                  <c:v>A</c:v>
                </c:pt>
                <c:pt idx="2">
                  <c:v>S</c:v>
                </c:pt>
                <c:pt idx="3">
                  <c:v>O</c:v>
                </c:pt>
                <c:pt idx="4">
                  <c:v>N</c:v>
                </c:pt>
                <c:pt idx="5">
                  <c:v>D</c:v>
                </c:pt>
                <c:pt idx="6">
                  <c:v>J</c:v>
                </c:pt>
                <c:pt idx="7">
                  <c:v>F</c:v>
                </c:pt>
                <c:pt idx="8">
                  <c:v>M</c:v>
                </c:pt>
                <c:pt idx="9">
                  <c:v>A</c:v>
                </c:pt>
                <c:pt idx="10">
                  <c:v>M</c:v>
                </c:pt>
                <c:pt idx="11">
                  <c:v>J</c:v>
                </c:pt>
                <c:pt idx="12">
                  <c:v>J</c:v>
                </c:pt>
                <c:pt idx="13">
                  <c:v>A</c:v>
                </c:pt>
                <c:pt idx="14">
                  <c:v>S</c:v>
                </c:pt>
                <c:pt idx="15">
                  <c:v>O</c:v>
                </c:pt>
                <c:pt idx="16">
                  <c:v>N</c:v>
                </c:pt>
                <c:pt idx="17">
                  <c:v>D</c:v>
                </c:pt>
                <c:pt idx="18">
                  <c:v>J</c:v>
                </c:pt>
                <c:pt idx="19">
                  <c:v>F</c:v>
                </c:pt>
                <c:pt idx="20">
                  <c:v>M</c:v>
                </c:pt>
                <c:pt idx="21">
                  <c:v>A</c:v>
                </c:pt>
                <c:pt idx="22">
                  <c:v>M</c:v>
                </c:pt>
                <c:pt idx="23">
                  <c:v>J</c:v>
                </c:pt>
                <c:pt idx="24">
                  <c:v>J</c:v>
                </c:pt>
                <c:pt idx="25">
                  <c:v>A</c:v>
                </c:pt>
                <c:pt idx="26">
                  <c:v>S</c:v>
                </c:pt>
                <c:pt idx="27">
                  <c:v>O</c:v>
                </c:pt>
                <c:pt idx="28">
                  <c:v>N</c:v>
                </c:pt>
                <c:pt idx="29">
                  <c:v>D</c:v>
                </c:pt>
                <c:pt idx="30">
                  <c:v>J</c:v>
                </c:pt>
                <c:pt idx="31">
                  <c:v>F</c:v>
                </c:pt>
                <c:pt idx="32">
                  <c:v>M</c:v>
                </c:pt>
                <c:pt idx="33">
                  <c:v>A</c:v>
                </c:pt>
                <c:pt idx="34">
                  <c:v>M</c:v>
                </c:pt>
                <c:pt idx="35">
                  <c:v>J</c:v>
                </c:pt>
                <c:pt idx="36">
                  <c:v>J</c:v>
                </c:pt>
                <c:pt idx="37">
                  <c:v>A</c:v>
                </c:pt>
                <c:pt idx="38">
                  <c:v>S</c:v>
                </c:pt>
                <c:pt idx="39">
                  <c:v>O</c:v>
                </c:pt>
              </c:strCache>
            </c:strRef>
          </c:cat>
          <c:val>
            <c:numRef>
              <c:f>Sheet1!$G$2:$G$41</c:f>
              <c:numCache>
                <c:formatCode>General</c:formatCode>
                <c:ptCount val="40"/>
              </c:numCache>
            </c:numRef>
          </c:val>
          <c:smooth val="0"/>
          <c:extLst>
            <c:ext xmlns:c16="http://schemas.microsoft.com/office/drawing/2014/chart" uri="{C3380CC4-5D6E-409C-BE32-E72D297353CC}">
              <c16:uniqueId val="{00000005-8B5B-4BCA-9B6F-36E3CD1623E7}"/>
            </c:ext>
          </c:extLst>
        </c:ser>
        <c:dLbls>
          <c:showLegendKey val="0"/>
          <c:showVal val="0"/>
          <c:showCatName val="0"/>
          <c:showSerName val="0"/>
          <c:showPercent val="0"/>
          <c:showBubbleSize val="0"/>
        </c:dLbls>
        <c:smooth val="0"/>
        <c:axId val="366467152"/>
        <c:axId val="366467544"/>
      </c:lineChart>
      <c:catAx>
        <c:axId val="36646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6467544"/>
        <c:crosses val="autoZero"/>
        <c:auto val="1"/>
        <c:lblAlgn val="ctr"/>
        <c:lblOffset val="100"/>
        <c:noMultiLvlLbl val="0"/>
      </c:catAx>
      <c:valAx>
        <c:axId val="366467544"/>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646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March-October</a:t>
            </a:r>
            <a:r>
              <a:rPr lang="en-US" b="1" baseline="0" dirty="0" smtClean="0"/>
              <a:t> </a:t>
            </a:r>
            <a:r>
              <a:rPr lang="en-US" b="1" dirty="0" smtClean="0">
                <a:solidFill>
                  <a:schemeClr val="tx1"/>
                </a:solidFill>
              </a:rPr>
              <a:t>v</a:t>
            </a:r>
            <a:r>
              <a:rPr lang="en-US" b="1" dirty="0" smtClean="0"/>
              <a:t>isits</a:t>
            </a:r>
            <a:endParaRPr lang="en-US" b="1" dirty="0"/>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109801394</c:v>
                </c:pt>
                <c:pt idx="1">
                  <c:v>124903413</c:v>
                </c:pt>
                <c:pt idx="2">
                  <c:v>261611054</c:v>
                </c:pt>
              </c:numCache>
            </c:numRef>
          </c:val>
          <c:extLst>
            <c:ext xmlns:c16="http://schemas.microsoft.com/office/drawing/2014/chart" uri="{C3380CC4-5D6E-409C-BE32-E72D297353CC}">
              <c16:uniqueId val="{00000000-F6F4-4A89-9F7A-2DEF73D416A3}"/>
            </c:ext>
          </c:extLst>
        </c:ser>
        <c:dLbls>
          <c:dLblPos val="outEnd"/>
          <c:showLegendKey val="0"/>
          <c:showVal val="1"/>
          <c:showCatName val="0"/>
          <c:showSerName val="0"/>
          <c:showPercent val="0"/>
          <c:showBubbleSize val="0"/>
        </c:dLbls>
        <c:gapWidth val="219"/>
        <c:overlap val="-27"/>
        <c:axId val="906540272"/>
        <c:axId val="906532728"/>
      </c:barChart>
      <c:catAx>
        <c:axId val="906540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06532728"/>
        <c:crosses val="autoZero"/>
        <c:auto val="1"/>
        <c:lblAlgn val="ctr"/>
        <c:lblOffset val="100"/>
        <c:noMultiLvlLbl val="0"/>
      </c:catAx>
      <c:valAx>
        <c:axId val="906532728"/>
        <c:scaling>
          <c:orientation val="minMax"/>
        </c:scaling>
        <c:delete val="1"/>
        <c:axPos val="l"/>
        <c:numFmt formatCode="#,##0" sourceLinked="1"/>
        <c:majorTickMark val="none"/>
        <c:minorTickMark val="none"/>
        <c:tickLblPos val="nextTo"/>
        <c:crossAx val="906540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77499999999993E-2"/>
          <c:y val="4.9504100000000002E-2"/>
          <c:w val="0.91344099999999995"/>
          <c:h val="0.86748899999999995"/>
        </c:manualLayout>
      </c:layout>
      <c:barChart>
        <c:barDir val="bar"/>
        <c:grouping val="stacked"/>
        <c:varyColors val="0"/>
        <c:ser>
          <c:idx val="0"/>
          <c:order val="0"/>
          <c:tx>
            <c:strRef>
              <c:f>Sheet1!$A$2</c:f>
              <c:strCache>
                <c:ptCount val="1"/>
                <c:pt idx="0">
                  <c:v>Success</c:v>
                </c:pt>
              </c:strCache>
            </c:strRef>
          </c:tx>
          <c:spPr>
            <a:solidFill>
              <a:srgbClr val="6DBAE6"/>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Sheet1!$B$2:$I$2</c:f>
              <c:numCache>
                <c:formatCode>General</c:formatCode>
                <c:ptCount val="8"/>
                <c:pt idx="0">
                  <c:v>3</c:v>
                </c:pt>
                <c:pt idx="1">
                  <c:v>2</c:v>
                </c:pt>
                <c:pt idx="3">
                  <c:v>2</c:v>
                </c:pt>
                <c:pt idx="4">
                  <c:v>-2</c:v>
                </c:pt>
                <c:pt idx="5">
                  <c:v>3</c:v>
                </c:pt>
                <c:pt idx="6">
                  <c:v>3</c:v>
                </c:pt>
                <c:pt idx="7">
                  <c:v>0</c:v>
                </c:pt>
              </c:numCache>
            </c:numRef>
          </c:val>
          <c:extLst>
            <c:ext xmlns:c16="http://schemas.microsoft.com/office/drawing/2014/chart" uri="{C3380CC4-5D6E-409C-BE32-E72D297353CC}">
              <c16:uniqueId val="{00000000-E168-4753-8310-98749E484E5F}"/>
            </c:ext>
          </c:extLst>
        </c:ser>
        <c:ser>
          <c:idx val="1"/>
          <c:order val="1"/>
          <c:tx>
            <c:strRef>
              <c:f>Sheet1!$A$3</c:f>
              <c:strCache>
                <c:ptCount val="1"/>
                <c:pt idx="0">
                  <c:v>Minor Mistake</c:v>
                </c:pt>
              </c:strCache>
            </c:strRef>
          </c:tx>
          <c:spPr>
            <a:solidFill>
              <a:srgbClr val="767676"/>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Sheet1!$B$3:$I$3</c:f>
              <c:numCache>
                <c:formatCode>General</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1-E168-4753-8310-98749E484E5F}"/>
            </c:ext>
          </c:extLst>
        </c:ser>
        <c:ser>
          <c:idx val="2"/>
          <c:order val="2"/>
          <c:tx>
            <c:strRef>
              <c:f>Sheet1!$A$4</c:f>
              <c:strCache>
                <c:ptCount val="1"/>
                <c:pt idx="0">
                  <c:v>Fail</c:v>
                </c:pt>
              </c:strCache>
            </c:strRef>
          </c:tx>
          <c:spPr>
            <a:solidFill>
              <a:srgbClr val="DE8440"/>
            </a:solidFill>
            <a:ln w="12700" cap="flat">
              <a:noFill/>
              <a:miter lim="400000"/>
            </a:ln>
            <a:effectLst/>
          </c:spPr>
          <c:invertIfNegative val="0"/>
          <c:cat>
            <c:strRef>
              <c:f>Sheet1!$B$1:$I$1</c:f>
              <c:strCache>
                <c:ptCount val="8"/>
                <c:pt idx="0">
                  <c:v>User 1</c:v>
                </c:pt>
                <c:pt idx="1">
                  <c:v> User 2</c:v>
                </c:pt>
                <c:pt idx="2">
                  <c:v>User 3</c:v>
                </c:pt>
                <c:pt idx="3">
                  <c:v>User 4</c:v>
                </c:pt>
                <c:pt idx="4">
                  <c:v>User 5</c:v>
                </c:pt>
                <c:pt idx="5">
                  <c:v>User 6</c:v>
                </c:pt>
                <c:pt idx="6">
                  <c:v>User 7</c:v>
                </c:pt>
                <c:pt idx="7">
                  <c:v>User 8</c:v>
                </c:pt>
              </c:strCache>
            </c:strRef>
          </c:cat>
          <c:val>
            <c:numRef>
              <c:f>Sheet1!$B$4:$I$4</c:f>
              <c:numCache>
                <c:formatCode>General</c:formatCode>
                <c:ptCount val="8"/>
                <c:pt idx="0">
                  <c:v>0</c:v>
                </c:pt>
                <c:pt idx="1">
                  <c:v>0</c:v>
                </c:pt>
                <c:pt idx="2">
                  <c:v>1</c:v>
                </c:pt>
                <c:pt idx="3">
                  <c:v>0</c:v>
                </c:pt>
                <c:pt idx="4">
                  <c:v>0</c:v>
                </c:pt>
                <c:pt idx="5">
                  <c:v>0</c:v>
                </c:pt>
                <c:pt idx="6">
                  <c:v>0</c:v>
                </c:pt>
                <c:pt idx="7">
                  <c:v>0</c:v>
                </c:pt>
              </c:numCache>
            </c:numRef>
          </c:val>
          <c:extLst>
            <c:ext xmlns:c16="http://schemas.microsoft.com/office/drawing/2014/chart" uri="{C3380CC4-5D6E-409C-BE32-E72D297353CC}">
              <c16:uniqueId val="{00000002-E168-4753-8310-98749E484E5F}"/>
            </c:ext>
          </c:extLst>
        </c:ser>
        <c:dLbls>
          <c:showLegendKey val="0"/>
          <c:showVal val="0"/>
          <c:showCatName val="0"/>
          <c:showSerName val="0"/>
          <c:showPercent val="0"/>
          <c:showBubbleSize val="0"/>
        </c:dLbls>
        <c:gapWidth val="30"/>
        <c:overlap val="100"/>
        <c:axId val="2094734552"/>
        <c:axId val="2094734553"/>
      </c:barChart>
      <c:catAx>
        <c:axId val="2094734552"/>
        <c:scaling>
          <c:orientation val="maxMin"/>
        </c:scaling>
        <c:delete val="0"/>
        <c:axPos val="l"/>
        <c:numFmt formatCode="General" sourceLinked="0"/>
        <c:majorTickMark val="none"/>
        <c:minorTickMark val="none"/>
        <c:tickLblPos val="low"/>
        <c:spPr>
          <a:ln>
            <a:solidFill>
              <a:srgbClr val="D5D5D5"/>
            </a:solidFill>
          </a:ln>
        </c:spPr>
        <c:txPr>
          <a:bodyPr rot="0"/>
          <a:lstStyle/>
          <a:p>
            <a:pPr>
              <a:defRPr sz="1200" b="0" i="0" u="none" strike="noStrike">
                <a:solidFill>
                  <a:srgbClr val="000000"/>
                </a:solidFill>
                <a:latin typeface="Helvetica Neue Light"/>
              </a:defRPr>
            </a:pPr>
            <a:endParaRPr lang="en-US"/>
          </a:p>
        </c:txPr>
        <c:crossAx val="2094734553"/>
        <c:crosses val="autoZero"/>
        <c:auto val="1"/>
        <c:lblAlgn val="ctr"/>
        <c:lblOffset val="100"/>
        <c:tickMarkSkip val="1"/>
        <c:noMultiLvlLbl val="1"/>
      </c:catAx>
      <c:valAx>
        <c:axId val="2094734553"/>
        <c:scaling>
          <c:orientation val="minMax"/>
          <c:max val="3"/>
          <c:min val="-3"/>
        </c:scaling>
        <c:delete val="0"/>
        <c:axPos val="t"/>
        <c:majorGridlines>
          <c:spPr>
            <a:ln w="6350" cap="flat">
              <a:solidFill>
                <a:srgbClr val="B8B8B8"/>
              </a:solidFill>
              <a:prstDash val="solid"/>
              <a:miter lim="400000"/>
            </a:ln>
          </c:spPr>
        </c:majorGridlines>
        <c:numFmt formatCode="0" sourceLinked="0"/>
        <c:majorTickMark val="none"/>
        <c:minorTickMark val="none"/>
        <c:tickLblPos val="high"/>
        <c:spPr>
          <a:ln w="6350" cap="flat">
            <a:noFill/>
            <a:prstDash val="solid"/>
            <a:miter lim="400000"/>
          </a:ln>
        </c:spPr>
        <c:txPr>
          <a:bodyPr rot="0"/>
          <a:lstStyle/>
          <a:p>
            <a:pPr>
              <a:defRPr sz="1600" b="0" i="0" u="none" strike="noStrike">
                <a:solidFill>
                  <a:srgbClr val="FFFFFF"/>
                </a:solidFill>
                <a:latin typeface="Helvetica Neue Light"/>
              </a:defRPr>
            </a:pPr>
            <a:endParaRPr lang="en-US"/>
          </a:p>
        </c:txPr>
        <c:crossAx val="2094734552"/>
        <c:crosses val="autoZero"/>
        <c:crossBetween val="between"/>
        <c:majorUnit val="1"/>
        <c:minorUnit val="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CA"/>
          </a:p>
        </p:txBody>
      </p:sp>
      <p:sp>
        <p:nvSpPr>
          <p:cNvPr id="3" name="Date Placeholder 2"/>
          <p:cNvSpPr>
            <a:spLocks noGrp="1"/>
          </p:cNvSpPr>
          <p:nvPr>
            <p:ph type="dt" sz="quarter" idx="1"/>
          </p:nvPr>
        </p:nvSpPr>
        <p:spPr>
          <a:xfrm>
            <a:off x="3905295" y="0"/>
            <a:ext cx="2987622" cy="460620"/>
          </a:xfrm>
          <a:prstGeom prst="rect">
            <a:avLst/>
          </a:prstGeom>
        </p:spPr>
        <p:txBody>
          <a:bodyPr vert="horz" lIns="91851" tIns="45926" rIns="91851" bIns="45926" rtlCol="0"/>
          <a:lstStyle>
            <a:lvl1pPr algn="r">
              <a:defRPr sz="1200"/>
            </a:lvl1pPr>
          </a:lstStyle>
          <a:p>
            <a:fld id="{E1AE0688-99AD-4825-8E1D-CDA34F16AF30}" type="datetimeFigureOut">
              <a:rPr lang="en-CA" smtClean="0"/>
              <a:t>2021-01-27</a:t>
            </a:fld>
            <a:endParaRPr lang="en-CA"/>
          </a:p>
        </p:txBody>
      </p:sp>
      <p:sp>
        <p:nvSpPr>
          <p:cNvPr id="4" name="Footer Placeholder 3"/>
          <p:cNvSpPr>
            <a:spLocks noGrp="1"/>
          </p:cNvSpPr>
          <p:nvPr>
            <p:ph type="ftr" sz="quarter" idx="2"/>
          </p:nvPr>
        </p:nvSpPr>
        <p:spPr>
          <a:xfrm>
            <a:off x="0" y="8719895"/>
            <a:ext cx="2987622" cy="460619"/>
          </a:xfrm>
          <a:prstGeom prst="rect">
            <a:avLst/>
          </a:prstGeom>
        </p:spPr>
        <p:txBody>
          <a:bodyPr vert="horz" lIns="91851" tIns="45926" rIns="91851" bIns="45926" rtlCol="0" anchor="b"/>
          <a:lstStyle>
            <a:lvl1pPr algn="l">
              <a:defRPr sz="1200"/>
            </a:lvl1pPr>
          </a:lstStyle>
          <a:p>
            <a:endParaRPr lang="en-CA"/>
          </a:p>
        </p:txBody>
      </p:sp>
      <p:sp>
        <p:nvSpPr>
          <p:cNvPr id="5" name="Slide Number Placeholder 4"/>
          <p:cNvSpPr>
            <a:spLocks noGrp="1"/>
          </p:cNvSpPr>
          <p:nvPr>
            <p:ph type="sldNum" sz="quarter" idx="3"/>
          </p:nvPr>
        </p:nvSpPr>
        <p:spPr>
          <a:xfrm>
            <a:off x="3905295" y="8719895"/>
            <a:ext cx="2987622" cy="460619"/>
          </a:xfrm>
          <a:prstGeom prst="rect">
            <a:avLst/>
          </a:prstGeom>
        </p:spPr>
        <p:txBody>
          <a:bodyPr vert="horz" lIns="91851" tIns="45926" rIns="91851" bIns="45926" rtlCol="0" anchor="b"/>
          <a:lstStyle>
            <a:lvl1pPr algn="r">
              <a:defRPr sz="1200"/>
            </a:lvl1pPr>
          </a:lstStyle>
          <a:p>
            <a:fld id="{C214845A-C7AC-47D7-AB29-195A668C5FEA}" type="slidenum">
              <a:rPr lang="en-CA" smtClean="0"/>
              <a:t>‹#›</a:t>
            </a:fld>
            <a:endParaRPr lang="en-CA"/>
          </a:p>
        </p:txBody>
      </p:sp>
    </p:spTree>
    <p:extLst>
      <p:ext uri="{BB962C8B-B14F-4D97-AF65-F5344CB8AC3E}">
        <p14:creationId xmlns:p14="http://schemas.microsoft.com/office/powerpoint/2010/main" val="4191561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51" tIns="45926" rIns="91851" bIns="45926" rtlCol="0"/>
          <a:lstStyle>
            <a:lvl1pPr algn="l">
              <a:defRPr sz="1200"/>
            </a:lvl1pPr>
          </a:lstStyle>
          <a:p>
            <a:endParaRPr lang="en-CA"/>
          </a:p>
        </p:txBody>
      </p:sp>
      <p:sp>
        <p:nvSpPr>
          <p:cNvPr id="3" name="Date Placeholder 2"/>
          <p:cNvSpPr>
            <a:spLocks noGrp="1"/>
          </p:cNvSpPr>
          <p:nvPr>
            <p:ph type="dt" idx="1"/>
          </p:nvPr>
        </p:nvSpPr>
        <p:spPr>
          <a:xfrm>
            <a:off x="3905295" y="0"/>
            <a:ext cx="2987622" cy="460620"/>
          </a:xfrm>
          <a:prstGeom prst="rect">
            <a:avLst/>
          </a:prstGeom>
        </p:spPr>
        <p:txBody>
          <a:bodyPr vert="horz" lIns="91851" tIns="45926" rIns="91851" bIns="45926" rtlCol="0"/>
          <a:lstStyle>
            <a:lvl1pPr algn="r">
              <a:defRPr sz="1200"/>
            </a:lvl1pPr>
          </a:lstStyle>
          <a:p>
            <a:fld id="{7FC5C288-7B84-492A-9C0F-51C1214F8F0E}" type="datetimeFigureOut">
              <a:rPr lang="en-CA" smtClean="0"/>
              <a:t>2021-01-27</a:t>
            </a:fld>
            <a:endParaRPr lang="en-CA"/>
          </a:p>
        </p:txBody>
      </p:sp>
      <p:sp>
        <p:nvSpPr>
          <p:cNvPr id="4" name="Slide Image Placeholder 3"/>
          <p:cNvSpPr>
            <a:spLocks noGrp="1" noRot="1" noChangeAspect="1"/>
          </p:cNvSpPr>
          <p:nvPr>
            <p:ph type="sldImg" idx="2"/>
          </p:nvPr>
        </p:nvSpPr>
        <p:spPr>
          <a:xfrm>
            <a:off x="692150" y="1147763"/>
            <a:ext cx="5510213" cy="3098800"/>
          </a:xfrm>
          <a:prstGeom prst="rect">
            <a:avLst/>
          </a:prstGeom>
          <a:noFill/>
          <a:ln w="12700">
            <a:solidFill>
              <a:prstClr val="black"/>
            </a:solidFill>
          </a:ln>
        </p:spPr>
        <p:txBody>
          <a:bodyPr vert="horz" lIns="91851" tIns="45926" rIns="91851" bIns="45926" rtlCol="0" anchor="ctr"/>
          <a:lstStyle/>
          <a:p>
            <a:endParaRPr lang="en-CA"/>
          </a:p>
        </p:txBody>
      </p:sp>
      <p:sp>
        <p:nvSpPr>
          <p:cNvPr id="5" name="Notes Placeholder 4"/>
          <p:cNvSpPr>
            <a:spLocks noGrp="1"/>
          </p:cNvSpPr>
          <p:nvPr>
            <p:ph type="body" sz="quarter" idx="3"/>
          </p:nvPr>
        </p:nvSpPr>
        <p:spPr>
          <a:xfrm>
            <a:off x="689452" y="4418122"/>
            <a:ext cx="5515610" cy="3614827"/>
          </a:xfrm>
          <a:prstGeom prst="rect">
            <a:avLst/>
          </a:prstGeom>
        </p:spPr>
        <p:txBody>
          <a:bodyPr vert="horz" lIns="91851" tIns="45926" rIns="91851" bIns="4592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19895"/>
            <a:ext cx="2987622" cy="460619"/>
          </a:xfrm>
          <a:prstGeom prst="rect">
            <a:avLst/>
          </a:prstGeom>
        </p:spPr>
        <p:txBody>
          <a:bodyPr vert="horz" lIns="91851" tIns="45926" rIns="91851" bIns="45926" rtlCol="0" anchor="b"/>
          <a:lstStyle>
            <a:lvl1pPr algn="l">
              <a:defRPr sz="1200"/>
            </a:lvl1pPr>
          </a:lstStyle>
          <a:p>
            <a:endParaRPr lang="en-CA"/>
          </a:p>
        </p:txBody>
      </p:sp>
      <p:sp>
        <p:nvSpPr>
          <p:cNvPr id="7" name="Slide Number Placeholder 6"/>
          <p:cNvSpPr>
            <a:spLocks noGrp="1"/>
          </p:cNvSpPr>
          <p:nvPr>
            <p:ph type="sldNum" sz="quarter" idx="5"/>
          </p:nvPr>
        </p:nvSpPr>
        <p:spPr>
          <a:xfrm>
            <a:off x="3905295" y="8719895"/>
            <a:ext cx="2987622" cy="460619"/>
          </a:xfrm>
          <a:prstGeom prst="rect">
            <a:avLst/>
          </a:prstGeom>
        </p:spPr>
        <p:txBody>
          <a:bodyPr vert="horz" lIns="91851" tIns="45926" rIns="91851" bIns="45926" rtlCol="0" anchor="b"/>
          <a:lstStyle>
            <a:lvl1pPr algn="r">
              <a:defRPr sz="1200"/>
            </a:lvl1pPr>
          </a:lstStyle>
          <a:p>
            <a:fld id="{A8990D2E-BB9E-4445-ADF7-893E2ACFC5C4}" type="slidenum">
              <a:rPr lang="en-CA" smtClean="0"/>
              <a:t>‹#›</a:t>
            </a:fld>
            <a:endParaRPr lang="en-CA"/>
          </a:p>
        </p:txBody>
      </p:sp>
    </p:spTree>
    <p:extLst>
      <p:ext uri="{BB962C8B-B14F-4D97-AF65-F5344CB8AC3E}">
        <p14:creationId xmlns:p14="http://schemas.microsoft.com/office/powerpoint/2010/main" val="134766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A8990D2E-BB9E-4445-ADF7-893E2ACFC5C4}" type="slidenum">
              <a:rPr lang="en-CA" smtClean="0"/>
              <a:t>2</a:t>
            </a:fld>
            <a:endParaRPr lang="en-CA"/>
          </a:p>
        </p:txBody>
      </p:sp>
    </p:spTree>
    <p:extLst>
      <p:ext uri="{BB962C8B-B14F-4D97-AF65-F5344CB8AC3E}">
        <p14:creationId xmlns:p14="http://schemas.microsoft.com/office/powerpoint/2010/main" val="155865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50" dirty="0" smtClean="0"/>
              <a:t>Calls dropped even with a significant increase in Web traffic. Web improvements were a key contributing factor to this decrease.</a:t>
            </a:r>
            <a:endParaRPr lang="en-CA" sz="1050" dirty="0"/>
          </a:p>
        </p:txBody>
      </p:sp>
      <p:sp>
        <p:nvSpPr>
          <p:cNvPr id="4" name="Slide Number Placeholder 3"/>
          <p:cNvSpPr>
            <a:spLocks noGrp="1"/>
          </p:cNvSpPr>
          <p:nvPr>
            <p:ph type="sldNum" sz="quarter" idx="10"/>
          </p:nvPr>
        </p:nvSpPr>
        <p:spPr/>
        <p:txBody>
          <a:bodyPr/>
          <a:lstStyle/>
          <a:p>
            <a:fld id="{A8990D2E-BB9E-4445-ADF7-893E2ACFC5C4}" type="slidenum">
              <a:rPr lang="en-CA" smtClean="0"/>
              <a:t>6</a:t>
            </a:fld>
            <a:endParaRPr lang="en-CA"/>
          </a:p>
        </p:txBody>
      </p:sp>
    </p:spTree>
    <p:extLst>
      <p:ext uri="{BB962C8B-B14F-4D97-AF65-F5344CB8AC3E}">
        <p14:creationId xmlns:p14="http://schemas.microsoft.com/office/powerpoint/2010/main" val="72238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8</a:t>
            </a:fld>
            <a:endParaRPr lang="en-CA"/>
          </a:p>
        </p:txBody>
      </p:sp>
    </p:spTree>
    <p:extLst>
      <p:ext uri="{BB962C8B-B14F-4D97-AF65-F5344CB8AC3E}">
        <p14:creationId xmlns:p14="http://schemas.microsoft.com/office/powerpoint/2010/main" val="361623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990D2E-BB9E-4445-ADF7-893E2ACFC5C4}" type="slidenum">
              <a:rPr lang="en-CA" smtClean="0"/>
              <a:t>9</a:t>
            </a:fld>
            <a:endParaRPr lang="en-CA"/>
          </a:p>
        </p:txBody>
      </p:sp>
    </p:spTree>
    <p:extLst>
      <p:ext uri="{BB962C8B-B14F-4D97-AF65-F5344CB8AC3E}">
        <p14:creationId xmlns:p14="http://schemas.microsoft.com/office/powerpoint/2010/main" val="16319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AEAD115-426B-43F7-85AD-95090DF6F248}" type="slidenum">
              <a:rPr lang="en-CA" smtClean="0"/>
              <a:t>10</a:t>
            </a:fld>
            <a:endParaRPr lang="en-CA"/>
          </a:p>
        </p:txBody>
      </p:sp>
    </p:spTree>
    <p:extLst>
      <p:ext uri="{BB962C8B-B14F-4D97-AF65-F5344CB8AC3E}">
        <p14:creationId xmlns:p14="http://schemas.microsoft.com/office/powerpoint/2010/main" val="116168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AEAD115-426B-43F7-85AD-95090DF6F248}" type="slidenum">
              <a:rPr lang="en-CA" smtClean="0"/>
              <a:t>11</a:t>
            </a:fld>
            <a:endParaRPr lang="en-CA"/>
          </a:p>
        </p:txBody>
      </p:sp>
    </p:spTree>
    <p:extLst>
      <p:ext uri="{BB962C8B-B14F-4D97-AF65-F5344CB8AC3E}">
        <p14:creationId xmlns:p14="http://schemas.microsoft.com/office/powerpoint/2010/main" val="308408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13</a:t>
            </a:fld>
            <a:endParaRPr lang="en-CA"/>
          </a:p>
        </p:txBody>
      </p:sp>
    </p:spTree>
    <p:extLst>
      <p:ext uri="{BB962C8B-B14F-4D97-AF65-F5344CB8AC3E}">
        <p14:creationId xmlns:p14="http://schemas.microsoft.com/office/powerpoint/2010/main" val="168358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14</a:t>
            </a:fld>
            <a:endParaRPr lang="en-CA"/>
          </a:p>
        </p:txBody>
      </p:sp>
    </p:spTree>
    <p:extLst>
      <p:ext uri="{BB962C8B-B14F-4D97-AF65-F5344CB8AC3E}">
        <p14:creationId xmlns:p14="http://schemas.microsoft.com/office/powerpoint/2010/main" val="422726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8990D2E-BB9E-4445-ADF7-893E2ACFC5C4}" type="slidenum">
              <a:rPr lang="en-CA" smtClean="0"/>
              <a:t>15</a:t>
            </a:fld>
            <a:endParaRPr lang="en-CA"/>
          </a:p>
        </p:txBody>
      </p:sp>
    </p:spTree>
    <p:extLst>
      <p:ext uri="{BB962C8B-B14F-4D97-AF65-F5344CB8AC3E}">
        <p14:creationId xmlns:p14="http://schemas.microsoft.com/office/powerpoint/2010/main" val="1291485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2D30DBC-6EA7-4598-83ED-8BA6C2A788C9}" type="datetime1">
              <a:rPr lang="en-CA" smtClean="0"/>
              <a:t>2021-01-27</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3388C0F-0C40-4EAF-B70C-4CBD3E953C29}" type="slidenum">
              <a:rPr lang="en-CA" smtClean="0"/>
              <a:t>‹#›</a:t>
            </a:fld>
            <a:endParaRPr lang="en-CA"/>
          </a:p>
        </p:txBody>
      </p:sp>
      <p:pic>
        <p:nvPicPr>
          <p:cNvPr id="7" name="Picture 7"/>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81932" y="544183"/>
            <a:ext cx="110064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prod.prv\shared\NCR\CMO\CMB_NEW\0400-Comms Svcs\480 - Publishing and Production\!Flag Signatures\Canada Wordmark\Colour\Canada_Colou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65281" y="6356350"/>
            <a:ext cx="1045719" cy="256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580803" y="224652"/>
            <a:ext cx="2804114" cy="28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2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b="1" kern="1200">
                <a:solidFill>
                  <a:srgbClr val="0070C0"/>
                </a:solidFill>
                <a:latin typeface="Century Gothic" pitchFamily="34" charset="0"/>
                <a:ea typeface="ヒラギノ角ゴ Pro W3" pitchFamily="126" charset="-128"/>
                <a:cs typeface="Century Gothic"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a:t>
            </a:r>
            <a:r>
              <a:rPr lang="en-US" dirty="0" smtClean="0"/>
              <a:t>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E81B74-409B-4A4F-AF40-F5CFDDC81F37}" type="datetime1">
              <a:rPr lang="en-CA" smtClean="0"/>
              <a:t>2021-01-27</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3388C0F-0C40-4EAF-B70C-4CBD3E953C29}" type="slidenum">
              <a:rPr lang="en-CA" smtClean="0"/>
              <a:t>‹#›</a:t>
            </a:fld>
            <a:endParaRPr lang="en-CA"/>
          </a:p>
        </p:txBody>
      </p:sp>
      <p:pic>
        <p:nvPicPr>
          <p:cNvPr id="7" name="Picture 6"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487366" y="6276975"/>
            <a:ext cx="1122348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txBox="1">
            <a:spLocks/>
          </p:cNvSpPr>
          <p:nvPr userDrawn="1"/>
        </p:nvSpPr>
        <p:spPr>
          <a:xfrm>
            <a:off x="58782" y="6356354"/>
            <a:ext cx="982663"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75564-AF6E-40FC-905A-F6C5E8D29614}" type="slidenum">
              <a:rPr lang="en-US" altLang="en-US" sz="900" smtClean="0"/>
              <a:pPr/>
              <a:t>‹#›</a:t>
            </a:fld>
            <a:endParaRPr lang="en-US" altLang="en-US" sz="900" dirty="0"/>
          </a:p>
        </p:txBody>
      </p:sp>
    </p:spTree>
    <p:extLst>
      <p:ext uri="{BB962C8B-B14F-4D97-AF65-F5344CB8AC3E}">
        <p14:creationId xmlns:p14="http://schemas.microsoft.com/office/powerpoint/2010/main" val="120692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7EF026-5F3A-4CB2-9003-EB0F3FC67257}" type="datetime1">
              <a:rPr lang="en-CA" smtClean="0"/>
              <a:t>2021-01-27</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A3388C0F-0C40-4EAF-B70C-4CBD3E953C29}" type="slidenum">
              <a:rPr lang="en-CA" smtClean="0"/>
              <a:t>‹#›</a:t>
            </a:fld>
            <a:endParaRPr lang="en-CA"/>
          </a:p>
        </p:txBody>
      </p:sp>
    </p:spTree>
    <p:extLst>
      <p:ext uri="{BB962C8B-B14F-4D97-AF65-F5344CB8AC3E}">
        <p14:creationId xmlns:p14="http://schemas.microsoft.com/office/powerpoint/2010/main" val="259282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FED4C28-83C1-4848-9D0B-0272EC2BD00F}" type="datetime1">
              <a:rPr lang="en-CA" smtClean="0"/>
              <a:t>2021-01-27</a:t>
            </a:fld>
            <a:endParaRPr lang="en-CA"/>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A3388C0F-0C40-4EAF-B70C-4CBD3E953C29}" type="slidenum">
              <a:rPr lang="en-CA" smtClean="0"/>
              <a:t>‹#›</a:t>
            </a:fld>
            <a:endParaRPr lang="en-CA"/>
          </a:p>
        </p:txBody>
      </p:sp>
    </p:spTree>
    <p:extLst>
      <p:ext uri="{BB962C8B-B14F-4D97-AF65-F5344CB8AC3E}">
        <p14:creationId xmlns:p14="http://schemas.microsoft.com/office/powerpoint/2010/main" val="379874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F660032-14CD-4238-B414-01DE6948E9EE}" type="datetime1">
              <a:rPr lang="en-CA" smtClean="0"/>
              <a:t>2021-01-27</a:t>
            </a:fld>
            <a:endParaRPr lang="en-CA"/>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p:cNvSpPr>
            <a:spLocks noGrp="1"/>
          </p:cNvSpPr>
          <p:nvPr>
            <p:ph type="sldNum" sz="quarter" idx="12"/>
          </p:nvPr>
        </p:nvSpPr>
        <p:spPr/>
        <p:txBody>
          <a:bodyPr/>
          <a:lstStyle/>
          <a:p>
            <a:fld id="{A3388C0F-0C40-4EAF-B70C-4CBD3E953C29}" type="slidenum">
              <a:rPr lang="en-CA" smtClean="0"/>
              <a:t>‹#›</a:t>
            </a:fld>
            <a:endParaRPr lang="en-CA"/>
          </a:p>
        </p:txBody>
      </p:sp>
    </p:spTree>
    <p:extLst>
      <p:ext uri="{BB962C8B-B14F-4D97-AF65-F5344CB8AC3E}">
        <p14:creationId xmlns:p14="http://schemas.microsoft.com/office/powerpoint/2010/main" val="272470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221493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b="1" kern="1200" smtClean="0">
                <a:solidFill>
                  <a:srgbClr val="0070C0"/>
                </a:solidFill>
                <a:latin typeface="Century Gothic" pitchFamily="34" charset="0"/>
                <a:ea typeface="ヒラギノ角ゴ Pro W3" pitchFamily="126" charset="-128"/>
                <a:cs typeface="Century Gothic"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p:txBody>
          <a:bodyPr/>
          <a:lstStyle>
            <a:lvl2pPr>
              <a:defRPr sz="2000"/>
            </a:lvl2pPr>
            <a:lvl3pPr>
              <a:defRPr sz="1800"/>
            </a:lvl3pPr>
            <a:lvl4pPr>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64F000A-99EF-4660-8ADF-0371A99536C4}" type="datetime1">
              <a:rPr lang="en-CA" smtClean="0"/>
              <a:t>2021-01-27</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p:txBody>
          <a:bodyPr/>
          <a:lstStyle/>
          <a:p>
            <a:fld id="{979D2325-F66B-4BA5-8056-6F01FDA677FA}" type="slidenum">
              <a:rPr lang="en-CA" smtClean="0"/>
              <a:t>‹#›</a:t>
            </a:fld>
            <a:endParaRPr lang="en-CA"/>
          </a:p>
        </p:txBody>
      </p:sp>
    </p:spTree>
    <p:extLst>
      <p:ext uri="{BB962C8B-B14F-4D97-AF65-F5344CB8AC3E}">
        <p14:creationId xmlns:p14="http://schemas.microsoft.com/office/powerpoint/2010/main" val="74548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aple_leaf.jp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889876" y="2697164"/>
            <a:ext cx="4282016"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a:t>
            </a:r>
            <a:r>
              <a:rPr lang="en-US" dirty="0" smtClean="0"/>
              <a:t>level</a:t>
            </a:r>
            <a:endParaRPr lang="en-US" dirty="0"/>
          </a:p>
        </p:txBody>
      </p:sp>
      <p:sp>
        <p:nvSpPr>
          <p:cNvPr id="6" name="Slide Number Placeholder 5"/>
          <p:cNvSpPr>
            <a:spLocks noGrp="1"/>
          </p:cNvSpPr>
          <p:nvPr>
            <p:ph type="sldNum" sz="quarter" idx="4"/>
          </p:nvPr>
        </p:nvSpPr>
        <p:spPr>
          <a:xfrm>
            <a:off x="838200" y="627493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88C0F-0C40-4EAF-B70C-4CBD3E953C29}" type="slidenum">
              <a:rPr lang="en-CA" smtClean="0"/>
              <a:pPr/>
              <a:t>‹#›</a:t>
            </a:fld>
            <a:endParaRPr lang="en-CA"/>
          </a:p>
        </p:txBody>
      </p:sp>
      <p:sp>
        <p:nvSpPr>
          <p:cNvPr id="4" name="hr" descr="UNCLASSIFIED"/>
          <p:cNvSpPr txBox="1"/>
          <p:nvPr userDrawn="1"/>
        </p:nvSpPr>
        <p:spPr>
          <a:xfrm>
            <a:off x="0" y="0"/>
            <a:ext cx="12192000" cy="276999"/>
          </a:xfrm>
          <a:prstGeom prst="rect">
            <a:avLst/>
          </a:prstGeom>
          <a:noFill/>
        </p:spPr>
        <p:txBody>
          <a:bodyPr vert="horz" rtlCol="0">
            <a:spAutoFit/>
          </a:bodyPr>
          <a:lstStyle/>
          <a:p>
            <a:pPr algn="r"/>
            <a:r>
              <a:rPr lang="en-CA" sz="1200" b="0" i="0" u="none" baseline="0" smtClean="0">
                <a:solidFill>
                  <a:srgbClr val="000000"/>
                </a:solidFill>
                <a:latin typeface="Arial" panose="020B0604020202020204" pitchFamily="34" charset="0"/>
              </a:rPr>
              <a:t>UNCLASSIFIED</a:t>
            </a:r>
            <a:endParaRPr lang="en-CA" sz="1200" b="0" i="0" u="none" baseline="0">
              <a:solidFill>
                <a:srgbClr val="000000"/>
              </a:solidFill>
              <a:latin typeface="Arial" panose="020B0604020202020204" pitchFamily="34" charset="0"/>
            </a:endParaRPr>
          </a:p>
        </p:txBody>
      </p:sp>
    </p:spTree>
    <p:extLst>
      <p:ext uri="{BB962C8B-B14F-4D97-AF65-F5344CB8AC3E}">
        <p14:creationId xmlns:p14="http://schemas.microsoft.com/office/powerpoint/2010/main" val="17446274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702" r:id="rId7"/>
  </p:sldLayoutIdLst>
  <p:hf hdr="0" ftr="0" dt="0"/>
  <p:txStyles>
    <p:titleStyle>
      <a:lvl1pPr algn="l" defTabSz="914400" rtl="0" eaLnBrk="1" latinLnBrk="0" hangingPunct="1">
        <a:lnSpc>
          <a:spcPct val="90000"/>
        </a:lnSpc>
        <a:spcBef>
          <a:spcPct val="0"/>
        </a:spcBef>
        <a:buNone/>
        <a:defRPr lang="en-US" sz="3600" b="1" kern="1200">
          <a:solidFill>
            <a:srgbClr val="0070C0"/>
          </a:solidFill>
          <a:latin typeface="Century Gothic" pitchFamily="34" charset="0"/>
          <a:ea typeface="ヒラギノ角ゴ Pro W3" pitchFamily="126"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drive.google.com/file/d/17D3TlWxxdYAWcWXiGoZcpEH4VLvhxg2w/view?usp=shari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Louis.Michaud@cra-arc.gc.c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639" y="2313432"/>
            <a:ext cx="11322021" cy="1967693"/>
          </a:xfrm>
        </p:spPr>
        <p:txBody>
          <a:bodyPr>
            <a:noAutofit/>
          </a:bodyPr>
          <a:lstStyle/>
          <a:p>
            <a:pPr algn="l"/>
            <a:r>
              <a:rPr lang="en-CA" sz="3200" dirty="0" smtClean="0">
                <a:solidFill>
                  <a:schemeClr val="tx1">
                    <a:lumMod val="75000"/>
                    <a:lumOff val="25000"/>
                  </a:schemeClr>
                </a:solidFill>
              </a:rPr>
              <a:t>CRA’s </a:t>
            </a:r>
            <a:r>
              <a:rPr lang="en-CA" sz="3200" dirty="0">
                <a:solidFill>
                  <a:schemeClr val="tx1"/>
                </a:solidFill>
              </a:rPr>
              <a:t>W</a:t>
            </a:r>
            <a:r>
              <a:rPr lang="en-CA" sz="3200" dirty="0" smtClean="0">
                <a:solidFill>
                  <a:schemeClr val="tx1">
                    <a:lumMod val="75000"/>
                    <a:lumOff val="25000"/>
                  </a:schemeClr>
                </a:solidFill>
              </a:rPr>
              <a:t>eb presence: critical self-serve infrastructure</a:t>
            </a:r>
            <a:r>
              <a:rPr lang="en-CA" sz="3600" dirty="0" smtClean="0">
                <a:solidFill>
                  <a:schemeClr val="tx1">
                    <a:lumMod val="75000"/>
                    <a:lumOff val="25000"/>
                  </a:schemeClr>
                </a:solidFill>
              </a:rPr>
              <a:t/>
            </a:r>
            <a:br>
              <a:rPr lang="en-CA" sz="3600" dirty="0" smtClean="0">
                <a:solidFill>
                  <a:schemeClr val="tx1">
                    <a:lumMod val="75000"/>
                    <a:lumOff val="25000"/>
                  </a:schemeClr>
                </a:solidFill>
              </a:rPr>
            </a:br>
            <a:r>
              <a:rPr lang="en-CA" sz="2800" b="0" dirty="0" smtClean="0">
                <a:solidFill>
                  <a:schemeClr val="tx1">
                    <a:lumMod val="75000"/>
                    <a:lumOff val="25000"/>
                  </a:schemeClr>
                </a:solidFill>
              </a:rPr>
              <a:t>Service transformation in CRA</a:t>
            </a:r>
            <a:endParaRPr lang="en-CA" sz="2800" b="0" dirty="0">
              <a:solidFill>
                <a:schemeClr val="tx1">
                  <a:lumMod val="75000"/>
                  <a:lumOff val="25000"/>
                </a:schemeClr>
              </a:solidFill>
            </a:endParaRPr>
          </a:p>
        </p:txBody>
      </p:sp>
      <p:sp>
        <p:nvSpPr>
          <p:cNvPr id="4" name="Subtitle 2"/>
          <p:cNvSpPr>
            <a:spLocks noGrp="1"/>
          </p:cNvSpPr>
          <p:nvPr>
            <p:ph type="subTitle" idx="1"/>
          </p:nvPr>
        </p:nvSpPr>
        <p:spPr>
          <a:xfrm>
            <a:off x="739921" y="4575064"/>
            <a:ext cx="9028768" cy="1003491"/>
          </a:xfrm>
        </p:spPr>
        <p:txBody>
          <a:bodyPr>
            <a:noAutofit/>
          </a:bodyPr>
          <a:lstStyle/>
          <a:p>
            <a:pPr algn="l"/>
            <a:r>
              <a:rPr lang="en-CA" sz="2000" dirty="0">
                <a:solidFill>
                  <a:schemeClr val="tx1">
                    <a:lumMod val="50000"/>
                    <a:lumOff val="50000"/>
                  </a:schemeClr>
                </a:solidFill>
                <a:latin typeface="Century Gothic" panose="020B0502020202020204" pitchFamily="34" charset="0"/>
                <a:cs typeface="Helvetica" panose="020B0604020202020204" pitchFamily="34" charset="0"/>
              </a:rPr>
              <a:t>For presentation to the GC Web Priorities Working Group</a:t>
            </a:r>
          </a:p>
          <a:p>
            <a:pPr algn="l"/>
            <a:r>
              <a:rPr lang="en-CA" sz="2000" dirty="0">
                <a:solidFill>
                  <a:schemeClr val="tx1">
                    <a:lumMod val="50000"/>
                    <a:lumOff val="50000"/>
                  </a:schemeClr>
                </a:solidFill>
                <a:latin typeface="Century Gothic" panose="020B0502020202020204" pitchFamily="34" charset="0"/>
                <a:cs typeface="Helvetica" panose="020B0604020202020204" pitchFamily="34" charset="0"/>
              </a:rPr>
              <a:t>January </a:t>
            </a:r>
            <a:r>
              <a:rPr lang="en-CA" sz="2000" dirty="0" smtClean="0">
                <a:solidFill>
                  <a:schemeClr val="tx1">
                    <a:lumMod val="50000"/>
                    <a:lumOff val="50000"/>
                  </a:schemeClr>
                </a:solidFill>
                <a:latin typeface="Century Gothic" panose="020B0502020202020204" pitchFamily="34" charset="0"/>
                <a:cs typeface="Helvetica" panose="020B0604020202020204" pitchFamily="34" charset="0"/>
              </a:rPr>
              <a:t>27, </a:t>
            </a:r>
            <a:r>
              <a:rPr lang="en-CA" sz="2000" dirty="0">
                <a:solidFill>
                  <a:schemeClr val="tx1">
                    <a:lumMod val="50000"/>
                    <a:lumOff val="50000"/>
                  </a:schemeClr>
                </a:solidFill>
                <a:latin typeface="Century Gothic" panose="020B0502020202020204" pitchFamily="34" charset="0"/>
                <a:cs typeface="Helvetica" panose="020B0604020202020204" pitchFamily="34" charset="0"/>
              </a:rPr>
              <a:t>2021</a:t>
            </a:r>
            <a:endParaRPr lang="en-CA" sz="2000" dirty="0">
              <a:solidFill>
                <a:schemeClr val="tx1">
                  <a:lumMod val="50000"/>
                  <a:lumOff val="50000"/>
                </a:schemeClr>
              </a:solidFill>
              <a:latin typeface="Century Gothic" panose="020B0502020202020204" pitchFamily="34" charset="0"/>
            </a:endParaRPr>
          </a:p>
        </p:txBody>
      </p:sp>
      <p:pic>
        <p:nvPicPr>
          <p:cNvPr id="9" name="Picture 7"/>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752986" y="4352691"/>
            <a:ext cx="6942738" cy="4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360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48073" y="1578579"/>
            <a:ext cx="3533761" cy="3252599"/>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839012" y="365599"/>
            <a:ext cx="10513977" cy="960607"/>
          </a:xfrm>
        </p:spPr>
        <p:txBody>
          <a:bodyPr>
            <a:noAutofit/>
          </a:bodyPr>
          <a:lstStyle/>
          <a:p>
            <a:r>
              <a:rPr lang="en-CA" dirty="0" smtClean="0">
                <a:solidFill>
                  <a:schemeClr val="accent5"/>
                </a:solidFill>
              </a:rPr>
              <a:t>Case study:</a:t>
            </a:r>
            <a:br>
              <a:rPr lang="en-CA" dirty="0" smtClean="0">
                <a:solidFill>
                  <a:schemeClr val="accent5"/>
                </a:solidFill>
              </a:rPr>
            </a:br>
            <a:r>
              <a:rPr lang="en-CA" sz="2800" b="0" dirty="0" smtClean="0">
                <a:solidFill>
                  <a:schemeClr val="accent5"/>
                </a:solidFill>
              </a:rPr>
              <a:t>Research </a:t>
            </a:r>
            <a:r>
              <a:rPr lang="en-CA" sz="2800" b="0" dirty="0">
                <a:solidFill>
                  <a:schemeClr val="accent5"/>
                </a:solidFill>
              </a:rPr>
              <a:t>and design process – Home office expenses</a:t>
            </a:r>
          </a:p>
        </p:txBody>
      </p:sp>
      <p:sp>
        <p:nvSpPr>
          <p:cNvPr id="3" name="Content Placeholder 2"/>
          <p:cNvSpPr>
            <a:spLocks noGrp="1"/>
          </p:cNvSpPr>
          <p:nvPr>
            <p:ph idx="1"/>
          </p:nvPr>
        </p:nvSpPr>
        <p:spPr>
          <a:xfrm>
            <a:off x="839011" y="1490897"/>
            <a:ext cx="8639747" cy="4685643"/>
          </a:xfrm>
        </p:spPr>
        <p:txBody>
          <a:bodyPr>
            <a:normAutofit/>
          </a:bodyPr>
          <a:lstStyle/>
          <a:p>
            <a:pPr>
              <a:lnSpc>
                <a:spcPct val="100000"/>
              </a:lnSpc>
            </a:pPr>
            <a:r>
              <a:rPr lang="en-CA" dirty="0"/>
              <a:t>4 usability tests to measure design improvements and explanations of policy changes </a:t>
            </a:r>
          </a:p>
          <a:p>
            <a:pPr lvl="1">
              <a:lnSpc>
                <a:spcPct val="100000"/>
              </a:lnSpc>
            </a:pPr>
            <a:r>
              <a:rPr lang="en-CA" sz="2200" dirty="0"/>
              <a:t>1 task scenario workshop</a:t>
            </a:r>
          </a:p>
          <a:p>
            <a:pPr lvl="1">
              <a:lnSpc>
                <a:spcPct val="100000"/>
              </a:lnSpc>
            </a:pPr>
            <a:r>
              <a:rPr lang="en-CA" sz="2200" dirty="0"/>
              <a:t>4 iterative unmoderated usability tests on TryMyUI</a:t>
            </a:r>
          </a:p>
          <a:p>
            <a:pPr lvl="1">
              <a:lnSpc>
                <a:spcPct val="100000"/>
              </a:lnSpc>
            </a:pPr>
            <a:r>
              <a:rPr lang="en-CA" sz="2200" dirty="0"/>
              <a:t>Regular co-design sessions</a:t>
            </a:r>
          </a:p>
          <a:p>
            <a:pPr>
              <a:lnSpc>
                <a:spcPct val="100000"/>
              </a:lnSpc>
            </a:pPr>
            <a:r>
              <a:rPr lang="en-CA" dirty="0"/>
              <a:t>Built on knowledge gained from </a:t>
            </a:r>
            <a:r>
              <a:rPr lang="en-CA" dirty="0" smtClean="0"/>
              <a:t/>
            </a:r>
            <a:br>
              <a:rPr lang="en-CA" dirty="0" smtClean="0"/>
            </a:br>
            <a:r>
              <a:rPr lang="en-CA" dirty="0" smtClean="0"/>
              <a:t>testing </a:t>
            </a:r>
            <a:r>
              <a:rPr lang="en-CA" dirty="0"/>
              <a:t>the COVID benefits</a:t>
            </a:r>
          </a:p>
          <a:p>
            <a:pPr lvl="1">
              <a:lnSpc>
                <a:spcPct val="100000"/>
              </a:lnSpc>
            </a:pPr>
            <a:r>
              <a:rPr lang="en-CA" sz="2200" dirty="0"/>
              <a:t>Subway design</a:t>
            </a:r>
          </a:p>
          <a:p>
            <a:pPr lvl="1">
              <a:lnSpc>
                <a:spcPct val="100000"/>
              </a:lnSpc>
            </a:pPr>
            <a:r>
              <a:rPr lang="en-CA" sz="2200" dirty="0"/>
              <a:t>Checklists</a:t>
            </a:r>
          </a:p>
          <a:p>
            <a:pPr lvl="1">
              <a:lnSpc>
                <a:spcPct val="100000"/>
              </a:lnSpc>
            </a:pPr>
            <a:r>
              <a:rPr lang="en-CA" sz="2200" dirty="0"/>
              <a:t>Calculator</a:t>
            </a:r>
          </a:p>
          <a:p>
            <a:pPr lvl="1">
              <a:lnSpc>
                <a:spcPct val="100000"/>
              </a:lnSpc>
            </a:pPr>
            <a:r>
              <a:rPr lang="en-CA" sz="2200" dirty="0"/>
              <a:t>Examples</a:t>
            </a:r>
          </a:p>
        </p:txBody>
      </p:sp>
      <p:pic>
        <p:nvPicPr>
          <p:cNvPr id="5" name="Picture 4"/>
          <p:cNvPicPr>
            <a:picLocks noChangeAspect="1"/>
          </p:cNvPicPr>
          <p:nvPr/>
        </p:nvPicPr>
        <p:blipFill>
          <a:blip r:embed="rId4"/>
          <a:stretch>
            <a:fillRect/>
          </a:stretch>
        </p:blipFill>
        <p:spPr>
          <a:xfrm>
            <a:off x="6805422" y="4167298"/>
            <a:ext cx="3545727" cy="193021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4078514" y="4949783"/>
            <a:ext cx="2620249" cy="606227"/>
          </a:xfrm>
          <a:prstGeom prst="rect">
            <a:avLst/>
          </a:prstGeom>
        </p:spPr>
      </p:pic>
    </p:spTree>
    <p:extLst>
      <p:ext uri="{BB962C8B-B14F-4D97-AF65-F5344CB8AC3E}">
        <p14:creationId xmlns:p14="http://schemas.microsoft.com/office/powerpoint/2010/main" val="3508313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18" y="103467"/>
            <a:ext cx="10513977" cy="1325359"/>
          </a:xfrm>
        </p:spPr>
        <p:txBody>
          <a:bodyPr>
            <a:normAutofit/>
          </a:bodyPr>
          <a:lstStyle/>
          <a:p>
            <a:r>
              <a:rPr lang="en-CA" sz="3200" dirty="0" smtClean="0">
                <a:solidFill>
                  <a:schemeClr val="accent5"/>
                </a:solidFill>
              </a:rPr>
              <a:t>continued… Example of tasks tested</a:t>
            </a:r>
            <a:endParaRPr lang="en-CA" sz="3200" dirty="0">
              <a:solidFill>
                <a:schemeClr val="accent5"/>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3962544"/>
              </p:ext>
            </p:extLst>
          </p:nvPr>
        </p:nvGraphicFramePr>
        <p:xfrm>
          <a:off x="648407" y="1174215"/>
          <a:ext cx="10922986" cy="3194869"/>
        </p:xfrm>
        <a:graphic>
          <a:graphicData uri="http://schemas.openxmlformats.org/drawingml/2006/table">
            <a:tbl>
              <a:tblPr firstRow="1" bandRow="1">
                <a:tableStyleId>{5C22544A-7EE6-4342-B048-85BDC9FD1C3A}</a:tableStyleId>
              </a:tblPr>
              <a:tblGrid>
                <a:gridCol w="3926571">
                  <a:extLst>
                    <a:ext uri="{9D8B030D-6E8A-4147-A177-3AD203B41FA5}">
                      <a16:colId xmlns:a16="http://schemas.microsoft.com/office/drawing/2014/main" val="821629497"/>
                    </a:ext>
                  </a:extLst>
                </a:gridCol>
                <a:gridCol w="2389033">
                  <a:extLst>
                    <a:ext uri="{9D8B030D-6E8A-4147-A177-3AD203B41FA5}">
                      <a16:colId xmlns:a16="http://schemas.microsoft.com/office/drawing/2014/main" val="4289006238"/>
                    </a:ext>
                  </a:extLst>
                </a:gridCol>
                <a:gridCol w="2598420">
                  <a:extLst>
                    <a:ext uri="{9D8B030D-6E8A-4147-A177-3AD203B41FA5}">
                      <a16:colId xmlns:a16="http://schemas.microsoft.com/office/drawing/2014/main" val="1763482987"/>
                    </a:ext>
                  </a:extLst>
                </a:gridCol>
                <a:gridCol w="2008962">
                  <a:extLst>
                    <a:ext uri="{9D8B030D-6E8A-4147-A177-3AD203B41FA5}">
                      <a16:colId xmlns:a16="http://schemas.microsoft.com/office/drawing/2014/main" val="1379760928"/>
                    </a:ext>
                  </a:extLst>
                </a:gridCol>
              </a:tblGrid>
              <a:tr h="640065">
                <a:tc>
                  <a:txBody>
                    <a:bodyPr/>
                    <a:lstStyle/>
                    <a:p>
                      <a:pPr algn="l"/>
                      <a:r>
                        <a:rPr lang="en-CA" sz="1800" dirty="0" smtClean="0">
                          <a:latin typeface="+mn-lt"/>
                        </a:rPr>
                        <a:t>Task</a:t>
                      </a:r>
                      <a:endParaRPr lang="en-CA" sz="1800" dirty="0">
                        <a:latin typeface="+mn-lt"/>
                      </a:endParaRPr>
                    </a:p>
                  </a:txBody>
                  <a:tcPr marL="91426" marR="91426" marT="45713" marB="45713" anchor="ctr"/>
                </a:tc>
                <a:tc>
                  <a:txBody>
                    <a:bodyPr/>
                    <a:lstStyle/>
                    <a:p>
                      <a:pPr algn="l"/>
                      <a:r>
                        <a:rPr lang="en-CA" sz="1800" dirty="0" smtClean="0">
                          <a:latin typeface="+mn-lt"/>
                        </a:rPr>
                        <a:t>Baseline User Test</a:t>
                      </a:r>
                      <a:endParaRPr lang="en-CA" sz="1800" dirty="0">
                        <a:latin typeface="+mn-lt"/>
                      </a:endParaRPr>
                    </a:p>
                  </a:txBody>
                  <a:tcPr marL="91426" marR="91426" marT="45713" marB="45713" anchor="ctr"/>
                </a:tc>
                <a:tc>
                  <a:txBody>
                    <a:bodyPr/>
                    <a:lstStyle/>
                    <a:p>
                      <a:pPr algn="l"/>
                      <a:r>
                        <a:rPr lang="en-CA" sz="1800" dirty="0" smtClean="0">
                          <a:latin typeface="+mn-lt"/>
                        </a:rPr>
                        <a:t>Validation</a:t>
                      </a:r>
                      <a:r>
                        <a:rPr lang="en-CA" sz="1800" baseline="0" dirty="0" smtClean="0">
                          <a:latin typeface="+mn-lt"/>
                        </a:rPr>
                        <a:t> User Test</a:t>
                      </a:r>
                      <a:endParaRPr lang="en-CA" sz="1800" dirty="0">
                        <a:latin typeface="+mn-lt"/>
                      </a:endParaRPr>
                    </a:p>
                  </a:txBody>
                  <a:tcPr marL="91426" marR="91426" marT="45713" marB="45713" anchor="ctr"/>
                </a:tc>
                <a:tc>
                  <a:txBody>
                    <a:bodyPr/>
                    <a:lstStyle/>
                    <a:p>
                      <a:pPr algn="l"/>
                      <a:r>
                        <a:rPr lang="en-CA" sz="1800" dirty="0" smtClean="0">
                          <a:latin typeface="+mn-lt"/>
                        </a:rPr>
                        <a:t>Percentage </a:t>
                      </a:r>
                      <a:r>
                        <a:rPr lang="en-CA" sz="1800" dirty="0" smtClean="0">
                          <a:latin typeface="+mn-lt"/>
                        </a:rPr>
                        <a:t>(pts) of </a:t>
                      </a:r>
                      <a:r>
                        <a:rPr lang="en-CA" sz="1800" dirty="0" smtClean="0">
                          <a:solidFill>
                            <a:schemeClr val="bg1"/>
                          </a:solidFill>
                          <a:latin typeface="+mn-lt"/>
                        </a:rPr>
                        <a:t>Improvement</a:t>
                      </a:r>
                      <a:endParaRPr lang="en-CA" sz="1800" dirty="0">
                        <a:solidFill>
                          <a:schemeClr val="bg1"/>
                        </a:solidFill>
                        <a:latin typeface="+mn-lt"/>
                      </a:endParaRPr>
                    </a:p>
                  </a:txBody>
                  <a:tcPr marL="91426" marR="91426" marT="45713" marB="45713" anchor="ctr"/>
                </a:tc>
                <a:extLst>
                  <a:ext uri="{0D108BD9-81ED-4DB2-BD59-A6C34878D82A}">
                    <a16:rowId xmlns:a16="http://schemas.microsoft.com/office/drawing/2014/main" val="770209648"/>
                  </a:ext>
                </a:extLst>
              </a:tr>
              <a:tr h="590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smtClean="0">
                          <a:ln>
                            <a:noFill/>
                          </a:ln>
                          <a:solidFill>
                            <a:srgbClr val="000000"/>
                          </a:solidFill>
                          <a:effectLst/>
                          <a:uLnTx/>
                          <a:uFillTx/>
                          <a:latin typeface="+mn-lt"/>
                          <a:ea typeface="Helvetica Neue Light"/>
                          <a:cs typeface="Helvetica Neue Light"/>
                          <a:sym typeface="Helvetica Neue Light"/>
                        </a:rPr>
                        <a:t>1 – What is my workspace?</a:t>
                      </a:r>
                    </a:p>
                    <a:p>
                      <a:pPr algn="l"/>
                      <a:endParaRPr lang="en-CA" sz="1600" dirty="0">
                        <a:latin typeface="+mn-lt"/>
                      </a:endParaRPr>
                    </a:p>
                  </a:txBody>
                  <a:tcPr marL="91426" marR="91426" marT="45713" marB="45713"/>
                </a:tc>
                <a:tc>
                  <a:txBody>
                    <a:bodyPr/>
                    <a:lstStyle/>
                    <a:p>
                      <a:pPr algn="l"/>
                      <a:r>
                        <a:rPr lang="en-CA" sz="1600" dirty="0" smtClean="0">
                          <a:latin typeface="+mn-lt"/>
                        </a:rPr>
                        <a:t>3 out of 8 – (38%)</a:t>
                      </a:r>
                      <a:endParaRPr lang="en-CA" sz="1600" dirty="0">
                        <a:latin typeface="+mn-lt"/>
                      </a:endParaRPr>
                    </a:p>
                  </a:txBody>
                  <a:tcPr marL="91426" marR="91426" marT="45713" marB="45713"/>
                </a:tc>
                <a:tc>
                  <a:txBody>
                    <a:bodyPr/>
                    <a:lstStyle/>
                    <a:p>
                      <a:pPr algn="l"/>
                      <a:r>
                        <a:rPr lang="en-CA" sz="1600" dirty="0" smtClean="0">
                          <a:latin typeface="+mn-lt"/>
                        </a:rPr>
                        <a:t>7 out of</a:t>
                      </a:r>
                      <a:r>
                        <a:rPr lang="en-CA" sz="1600" baseline="0" dirty="0" smtClean="0">
                          <a:latin typeface="+mn-lt"/>
                        </a:rPr>
                        <a:t> 8 – (88%)</a:t>
                      </a:r>
                      <a:endParaRPr lang="en-CA" sz="1600" dirty="0">
                        <a:latin typeface="+mn-lt"/>
                      </a:endParaRPr>
                    </a:p>
                  </a:txBody>
                  <a:tcPr marL="91426" marR="91426" marT="45713" marB="45713"/>
                </a:tc>
                <a:tc>
                  <a:txBody>
                    <a:bodyPr/>
                    <a:lstStyle/>
                    <a:p>
                      <a:pPr algn="ctr"/>
                      <a:r>
                        <a:rPr lang="en-CA" sz="2400" b="1" dirty="0" smtClean="0">
                          <a:latin typeface="+mn-lt"/>
                        </a:rPr>
                        <a:t>132%</a:t>
                      </a:r>
                      <a:endParaRPr lang="en-CA" sz="2400" b="1" dirty="0">
                        <a:latin typeface="+mn-lt"/>
                      </a:endParaRPr>
                    </a:p>
                  </a:txBody>
                  <a:tcPr marL="91426" marR="91426" marT="45713" marB="45713" anchor="ctr"/>
                </a:tc>
                <a:extLst>
                  <a:ext uri="{0D108BD9-81ED-4DB2-BD59-A6C34878D82A}">
                    <a16:rowId xmlns:a16="http://schemas.microsoft.com/office/drawing/2014/main" val="450225184"/>
                  </a:ext>
                </a:extLst>
              </a:tr>
              <a:tr h="6000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a:ln>
                            <a:noFill/>
                          </a:ln>
                          <a:solidFill>
                            <a:srgbClr val="000000"/>
                          </a:solidFill>
                          <a:effectLst/>
                          <a:uLnTx/>
                          <a:uFillTx/>
                          <a:latin typeface="+mn-lt"/>
                          <a:ea typeface="Helvetica Neue Light"/>
                          <a:cs typeface="Helvetica Neue Light"/>
                          <a:sym typeface="Helvetica Neue Light"/>
                        </a:rPr>
                        <a:t>2 </a:t>
                      </a:r>
                      <a:r>
                        <a:rPr kumimoji="0" lang="en-CA" sz="1600" b="0" i="0" u="none" strike="noStrike" kern="0" cap="none" spc="0" normalizeH="0" baseline="0" noProof="0" dirty="0" smtClean="0">
                          <a:ln>
                            <a:noFill/>
                          </a:ln>
                          <a:solidFill>
                            <a:srgbClr val="000000"/>
                          </a:solidFill>
                          <a:effectLst/>
                          <a:uLnTx/>
                          <a:uFillTx/>
                          <a:latin typeface="+mn-lt"/>
                          <a:ea typeface="Helvetica Neue Light"/>
                          <a:cs typeface="Helvetica Neue Light"/>
                          <a:sym typeface="Helvetica Neue Light"/>
                        </a:rPr>
                        <a:t>– What expenses can I claim?     </a:t>
                      </a:r>
                      <a:br>
                        <a:rPr kumimoji="0" lang="en-CA" sz="1600" b="0" i="0" u="none" strike="noStrike" kern="0" cap="none" spc="0" normalizeH="0" baseline="0" noProof="0" dirty="0" smtClean="0">
                          <a:ln>
                            <a:noFill/>
                          </a:ln>
                          <a:solidFill>
                            <a:srgbClr val="000000"/>
                          </a:solidFill>
                          <a:effectLst/>
                          <a:uLnTx/>
                          <a:uFillTx/>
                          <a:latin typeface="+mn-lt"/>
                          <a:ea typeface="Helvetica Neue Light"/>
                          <a:cs typeface="Helvetica Neue Light"/>
                          <a:sym typeface="Helvetica Neue Light"/>
                        </a:rPr>
                      </a:br>
                      <a:r>
                        <a:rPr kumimoji="0" lang="en-CA" sz="1600" b="0" i="0" u="none" strike="noStrike" kern="0" cap="none" spc="0" normalizeH="0" baseline="0" noProof="0" dirty="0" smtClean="0">
                          <a:ln>
                            <a:noFill/>
                          </a:ln>
                          <a:solidFill>
                            <a:srgbClr val="000000"/>
                          </a:solidFill>
                          <a:effectLst/>
                          <a:uLnTx/>
                          <a:uFillTx/>
                          <a:latin typeface="+mn-lt"/>
                          <a:ea typeface="Helvetica Neue Light"/>
                          <a:cs typeface="Helvetica Neue Light"/>
                          <a:sym typeface="Helvetica Neue Light"/>
                        </a:rPr>
                        <a:t>      (Home Internet)</a:t>
                      </a:r>
                      <a:endParaRPr kumimoji="0" lang="en-CA" sz="1600" b="0" i="0" u="none" strike="noStrike" kern="0" cap="none" spc="0" normalizeH="0" baseline="0" noProof="0" dirty="0">
                        <a:ln>
                          <a:noFill/>
                        </a:ln>
                        <a:solidFill>
                          <a:srgbClr val="000000"/>
                        </a:solidFill>
                        <a:effectLst/>
                        <a:uLnTx/>
                        <a:uFillTx/>
                        <a:latin typeface="+mn-lt"/>
                        <a:ea typeface="Helvetica Neue Light"/>
                        <a:cs typeface="Helvetica Neue Light"/>
                        <a:sym typeface="Helvetica Neue Light"/>
                      </a:endParaRPr>
                    </a:p>
                  </a:txBody>
                  <a:tcPr marL="50792" marR="50792" marT="50792" marB="50792" anchor="ctr" horzOverflow="overflow"/>
                </a:tc>
                <a:tc>
                  <a:txBody>
                    <a:bodyPr/>
                    <a:lstStyle/>
                    <a:p>
                      <a:pPr algn="l"/>
                      <a:r>
                        <a:rPr lang="en-CA" sz="1600" dirty="0" smtClean="0">
                          <a:latin typeface="+mn-lt"/>
                        </a:rPr>
                        <a:t>4 out of 8 – (50%)</a:t>
                      </a:r>
                      <a:endParaRPr lang="en-CA" sz="1600" dirty="0">
                        <a:latin typeface="+mn-lt"/>
                      </a:endParaRPr>
                    </a:p>
                  </a:txBody>
                  <a:tcPr marL="91426" marR="91426" marT="45713" marB="45713"/>
                </a:tc>
                <a:tc>
                  <a:txBody>
                    <a:bodyPr/>
                    <a:lstStyle/>
                    <a:p>
                      <a:pPr algn="l"/>
                      <a:r>
                        <a:rPr lang="en-CA" sz="1600" dirty="0" smtClean="0">
                          <a:latin typeface="+mn-lt"/>
                        </a:rPr>
                        <a:t>7 out of 8 – (88%)</a:t>
                      </a:r>
                      <a:endParaRPr lang="en-CA" sz="1600" dirty="0">
                        <a:latin typeface="+mn-lt"/>
                      </a:endParaRPr>
                    </a:p>
                  </a:txBody>
                  <a:tcPr marL="91426" marR="91426" marT="45713" marB="45713"/>
                </a:tc>
                <a:tc>
                  <a:txBody>
                    <a:bodyPr/>
                    <a:lstStyle/>
                    <a:p>
                      <a:pPr algn="ctr"/>
                      <a:r>
                        <a:rPr lang="en-CA" sz="2400" b="1" dirty="0" smtClean="0">
                          <a:latin typeface="+mn-lt"/>
                        </a:rPr>
                        <a:t>76%</a:t>
                      </a:r>
                      <a:endParaRPr lang="en-CA" sz="2400" b="1" dirty="0">
                        <a:latin typeface="+mn-lt"/>
                      </a:endParaRPr>
                    </a:p>
                  </a:txBody>
                  <a:tcPr marL="91426" marR="91426" marT="45713" marB="45713" anchor="ctr"/>
                </a:tc>
                <a:extLst>
                  <a:ext uri="{0D108BD9-81ED-4DB2-BD59-A6C34878D82A}">
                    <a16:rowId xmlns:a16="http://schemas.microsoft.com/office/drawing/2014/main" val="1409671964"/>
                  </a:ext>
                </a:extLst>
              </a:tr>
              <a:tr h="8532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smtClean="0">
                          <a:ln>
                            <a:noFill/>
                          </a:ln>
                          <a:solidFill>
                            <a:srgbClr val="000000"/>
                          </a:solidFill>
                          <a:effectLst/>
                          <a:uLnTx/>
                          <a:uFillTx/>
                          <a:latin typeface="+mn-lt"/>
                          <a:ea typeface="Helvetica Neue Light"/>
                          <a:cs typeface="Helvetica Neue Light"/>
                          <a:sym typeface="Helvetica Neue Light"/>
                        </a:rPr>
                        <a:t>3 – What expenses can I claim? </a:t>
                      </a:r>
                      <a:br>
                        <a:rPr kumimoji="0" lang="en-CA" sz="1600" b="0" i="0" u="none" strike="noStrike" kern="0" cap="none" spc="0" normalizeH="0" baseline="0" noProof="0" dirty="0" smtClean="0">
                          <a:ln>
                            <a:noFill/>
                          </a:ln>
                          <a:solidFill>
                            <a:srgbClr val="000000"/>
                          </a:solidFill>
                          <a:effectLst/>
                          <a:uLnTx/>
                          <a:uFillTx/>
                          <a:latin typeface="+mn-lt"/>
                          <a:ea typeface="Helvetica Neue Light"/>
                          <a:cs typeface="Helvetica Neue Light"/>
                          <a:sym typeface="Helvetica Neue Light"/>
                        </a:rPr>
                      </a:br>
                      <a:r>
                        <a:rPr kumimoji="0" lang="en-CA" sz="1600" b="0" i="0" u="none" strike="noStrike" kern="0" cap="none" spc="0" normalizeH="0" baseline="0" noProof="0" dirty="0" smtClean="0">
                          <a:ln>
                            <a:noFill/>
                          </a:ln>
                          <a:solidFill>
                            <a:srgbClr val="000000"/>
                          </a:solidFill>
                          <a:effectLst/>
                          <a:uLnTx/>
                          <a:uFillTx/>
                          <a:latin typeface="+mn-lt"/>
                          <a:ea typeface="Helvetica Neue Light"/>
                          <a:cs typeface="Helvetica Neue Light"/>
                          <a:sym typeface="Helvetica Neue Light"/>
                        </a:rPr>
                        <a:t>      (Utilities, Office Supplies, Furniture)</a:t>
                      </a:r>
                    </a:p>
                  </a:txBody>
                  <a:tcPr marL="50792" marR="50792" marT="50792" marB="50792" anchor="ctr" horzOverflow="overflow"/>
                </a:tc>
                <a:tc>
                  <a:txBody>
                    <a:bodyPr/>
                    <a:lstStyle/>
                    <a:p>
                      <a:pPr algn="l"/>
                      <a:r>
                        <a:rPr lang="en-CA" sz="1600" dirty="0" smtClean="0">
                          <a:latin typeface="+mn-lt"/>
                        </a:rPr>
                        <a:t>2 out of 8 –</a:t>
                      </a:r>
                      <a:r>
                        <a:rPr lang="en-CA" sz="1600" baseline="0" dirty="0" smtClean="0">
                          <a:latin typeface="+mn-lt"/>
                        </a:rPr>
                        <a:t> (25%)</a:t>
                      </a:r>
                      <a:endParaRPr lang="en-CA" sz="1600" dirty="0">
                        <a:latin typeface="+mn-lt"/>
                      </a:endParaRPr>
                    </a:p>
                  </a:txBody>
                  <a:tcPr marL="91426" marR="91426" marT="45713" marB="45713"/>
                </a:tc>
                <a:tc>
                  <a:txBody>
                    <a:bodyPr/>
                    <a:lstStyle/>
                    <a:p>
                      <a:pPr algn="l"/>
                      <a:r>
                        <a:rPr lang="en-CA" sz="1600" dirty="0" smtClean="0">
                          <a:latin typeface="+mn-lt"/>
                        </a:rPr>
                        <a:t>8 out of 8 – (100%)</a:t>
                      </a:r>
                      <a:endParaRPr lang="en-CA" sz="1600" dirty="0">
                        <a:latin typeface="+mn-lt"/>
                      </a:endParaRPr>
                    </a:p>
                  </a:txBody>
                  <a:tcPr marL="91426" marR="91426" marT="45713" marB="45713"/>
                </a:tc>
                <a:tc>
                  <a:txBody>
                    <a:bodyPr/>
                    <a:lstStyle/>
                    <a:p>
                      <a:pPr algn="ctr"/>
                      <a:r>
                        <a:rPr lang="en-CA" sz="2400" b="1" dirty="0" smtClean="0">
                          <a:latin typeface="+mn-lt"/>
                        </a:rPr>
                        <a:t>300%</a:t>
                      </a:r>
                    </a:p>
                  </a:txBody>
                  <a:tcPr marL="91426" marR="91426" marT="45713" marB="45713" anchor="ctr"/>
                </a:tc>
                <a:extLst>
                  <a:ext uri="{0D108BD9-81ED-4DB2-BD59-A6C34878D82A}">
                    <a16:rowId xmlns:a16="http://schemas.microsoft.com/office/drawing/2014/main" val="1247851504"/>
                  </a:ext>
                </a:extLst>
              </a:tr>
              <a:tr h="5107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0" cap="none" spc="0" normalizeH="0" baseline="0" noProof="0" dirty="0" smtClean="0">
                          <a:ln>
                            <a:noFill/>
                          </a:ln>
                          <a:solidFill>
                            <a:srgbClr val="000000"/>
                          </a:solidFill>
                          <a:effectLst/>
                          <a:uLnTx/>
                          <a:uFillTx/>
                          <a:latin typeface="+mn-lt"/>
                          <a:ea typeface="Helvetica Neue Light"/>
                          <a:cs typeface="Helvetica Neue Light"/>
                          <a:sym typeface="Helvetica Neue Light"/>
                        </a:rPr>
                        <a:t>5 – Expense limitations</a:t>
                      </a:r>
                    </a:p>
                  </a:txBody>
                  <a:tcPr marL="91426" marR="91426"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mn-lt"/>
                        </a:rPr>
                        <a:t>1 out of 8 – (13%)</a:t>
                      </a:r>
                    </a:p>
                  </a:txBody>
                  <a:tcPr marL="91426" marR="91426"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mn-lt"/>
                        </a:rPr>
                        <a:t>5 out of 8 – (62%)</a:t>
                      </a:r>
                    </a:p>
                  </a:txBody>
                  <a:tcPr marL="91426" marR="91426" marT="45713" marB="45713"/>
                </a:tc>
                <a:tc>
                  <a:txBody>
                    <a:bodyPr/>
                    <a:lstStyle/>
                    <a:p>
                      <a:pPr algn="ctr"/>
                      <a:r>
                        <a:rPr lang="en-CA" sz="2400" b="1" dirty="0" smtClean="0">
                          <a:latin typeface="+mn-lt"/>
                        </a:rPr>
                        <a:t>377%</a:t>
                      </a:r>
                      <a:endParaRPr lang="en-CA" sz="2400" b="1" dirty="0">
                        <a:latin typeface="+mn-lt"/>
                      </a:endParaRPr>
                    </a:p>
                  </a:txBody>
                  <a:tcPr marL="91426" marR="91426" marT="45713" marB="45713" anchor="ctr"/>
                </a:tc>
                <a:extLst>
                  <a:ext uri="{0D108BD9-81ED-4DB2-BD59-A6C34878D82A}">
                    <a16:rowId xmlns:a16="http://schemas.microsoft.com/office/drawing/2014/main" val="709021504"/>
                  </a:ext>
                </a:extLst>
              </a:tr>
            </a:tbl>
          </a:graphicData>
        </a:graphic>
      </p:graphicFrame>
      <p:sp>
        <p:nvSpPr>
          <p:cNvPr id="3" name="Rectangle 2"/>
          <p:cNvSpPr/>
          <p:nvPr/>
        </p:nvSpPr>
        <p:spPr>
          <a:xfrm>
            <a:off x="598417" y="5067432"/>
            <a:ext cx="5817936" cy="1477328"/>
          </a:xfrm>
          <a:prstGeom prst="rect">
            <a:avLst/>
          </a:prstGeom>
          <a:solidFill>
            <a:schemeClr val="bg1"/>
          </a:solidFill>
        </p:spPr>
        <p:txBody>
          <a:bodyPr wrap="square">
            <a:spAutoFit/>
          </a:bodyPr>
          <a:lstStyle/>
          <a:p>
            <a:r>
              <a:rPr lang="en-CA" dirty="0"/>
              <a:t>Jamie and his wife have been working from home since COVID-19 started. Jamie works from home at his dining room table while his wife works in the home office. She will be claiming the office as her work space on her taxes. Can Jamie claim anything?</a:t>
            </a:r>
          </a:p>
        </p:txBody>
      </p:sp>
      <p:sp>
        <p:nvSpPr>
          <p:cNvPr id="5" name="Rectangle 4"/>
          <p:cNvSpPr/>
          <p:nvPr/>
        </p:nvSpPr>
        <p:spPr>
          <a:xfrm>
            <a:off x="598418" y="4535938"/>
            <a:ext cx="4161332" cy="369332"/>
          </a:xfrm>
          <a:prstGeom prst="rect">
            <a:avLst/>
          </a:prstGeom>
        </p:spPr>
        <p:txBody>
          <a:bodyPr wrap="none">
            <a:spAutoFit/>
          </a:bodyPr>
          <a:lstStyle/>
          <a:p>
            <a:r>
              <a:rPr lang="en-CA" b="1" dirty="0"/>
              <a:t>Task 1 </a:t>
            </a:r>
            <a:r>
              <a:rPr lang="en-CA" b="1" dirty="0" smtClean="0"/>
              <a:t>example </a:t>
            </a:r>
            <a:r>
              <a:rPr lang="en-CA" b="1" dirty="0"/>
              <a:t>– What is my work space?</a:t>
            </a:r>
          </a:p>
        </p:txBody>
      </p:sp>
      <p:sp>
        <p:nvSpPr>
          <p:cNvPr id="6" name="Perceived ease of use"/>
          <p:cNvSpPr txBox="1">
            <a:spLocks/>
          </p:cNvSpPr>
          <p:nvPr/>
        </p:nvSpPr>
        <p:spPr>
          <a:xfrm>
            <a:off x="7075931" y="4565758"/>
            <a:ext cx="4495462" cy="1864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b="1" dirty="0"/>
              <a:t>Perceived ease of use</a:t>
            </a:r>
          </a:p>
        </p:txBody>
      </p:sp>
      <p:graphicFrame>
        <p:nvGraphicFramePr>
          <p:cNvPr id="7" name="2D Stacked Bar Chart"/>
          <p:cNvGraphicFramePr/>
          <p:nvPr>
            <p:extLst/>
          </p:nvPr>
        </p:nvGraphicFramePr>
        <p:xfrm>
          <a:off x="7075931" y="4853048"/>
          <a:ext cx="4545721" cy="1805953"/>
        </p:xfrm>
        <a:graphic>
          <a:graphicData uri="http://schemas.openxmlformats.org/drawingml/2006/chart">
            <c:chart xmlns:c="http://schemas.openxmlformats.org/drawingml/2006/chart" xmlns:r="http://schemas.openxmlformats.org/officeDocument/2006/relationships" r:id="rId3"/>
          </a:graphicData>
        </a:graphic>
      </p:graphicFrame>
      <p:sp>
        <p:nvSpPr>
          <p:cNvPr id="9" name="Very easy"/>
          <p:cNvSpPr txBox="1"/>
          <p:nvPr/>
        </p:nvSpPr>
        <p:spPr>
          <a:xfrm>
            <a:off x="11093800" y="6262005"/>
            <a:ext cx="796612" cy="318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r>
              <a:rPr sz="1400" dirty="0">
                <a:latin typeface="+mn-lt"/>
              </a:rPr>
              <a:t>Very easy</a:t>
            </a:r>
          </a:p>
        </p:txBody>
      </p:sp>
      <p:sp>
        <p:nvSpPr>
          <p:cNvPr id="10" name="Very difficult"/>
          <p:cNvSpPr txBox="1"/>
          <p:nvPr/>
        </p:nvSpPr>
        <p:spPr>
          <a:xfrm>
            <a:off x="7205251" y="6270503"/>
            <a:ext cx="1028983" cy="318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r>
              <a:rPr sz="1400" dirty="0">
                <a:latin typeface="+mn-lt"/>
              </a:rPr>
              <a:t>Very difficult</a:t>
            </a:r>
          </a:p>
        </p:txBody>
      </p:sp>
      <p:sp>
        <p:nvSpPr>
          <p:cNvPr id="11" name="Very difficult">
            <a:extLst>
              <a:ext uri="{FF2B5EF4-FFF2-40B4-BE49-F238E27FC236}">
                <a16:creationId xmlns:a16="http://schemas.microsoft.com/office/drawing/2014/main" id="{620C6E68-78C2-7044-89AF-C307C9BD7ADB}"/>
              </a:ext>
            </a:extLst>
          </p:cNvPr>
          <p:cNvSpPr txBox="1"/>
          <p:nvPr/>
        </p:nvSpPr>
        <p:spPr>
          <a:xfrm>
            <a:off x="9298578" y="6299367"/>
            <a:ext cx="650355" cy="318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92" tIns="50792" rIns="50792" bIns="50792" anchor="ctr">
            <a:spAutoFit/>
          </a:bodyPr>
          <a:lstStyle>
            <a:lvl1pPr>
              <a:defRPr sz="1600">
                <a:latin typeface="Helvetica Neue Light"/>
                <a:ea typeface="Helvetica Neue Light"/>
                <a:cs typeface="Helvetica Neue Light"/>
                <a:sym typeface="Helvetica Neue Light"/>
              </a:defRPr>
            </a:lvl1pPr>
          </a:lstStyle>
          <a:p>
            <a:r>
              <a:rPr lang="en-US" sz="1400" dirty="0">
                <a:latin typeface="+mn-lt"/>
              </a:rPr>
              <a:t>Neutral</a:t>
            </a:r>
            <a:endParaRPr sz="1400" dirty="0">
              <a:latin typeface="+mn-lt"/>
            </a:endParaRPr>
          </a:p>
        </p:txBody>
      </p:sp>
    </p:spTree>
    <p:extLst>
      <p:ext uri="{BB962C8B-B14F-4D97-AF65-F5344CB8AC3E}">
        <p14:creationId xmlns:p14="http://schemas.microsoft.com/office/powerpoint/2010/main" val="1337775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Tell the usability story often</a:t>
            </a:r>
            <a:endParaRPr lang="en-CA" dirty="0"/>
          </a:p>
        </p:txBody>
      </p:sp>
      <p:sp>
        <p:nvSpPr>
          <p:cNvPr id="3" name="Text Placeholder 2"/>
          <p:cNvSpPr>
            <a:spLocks noGrp="1"/>
          </p:cNvSpPr>
          <p:nvPr>
            <p:ph type="body" idx="1"/>
          </p:nvPr>
        </p:nvSpPr>
        <p:spPr>
          <a:xfrm>
            <a:off x="838200" y="1825625"/>
            <a:ext cx="7049756" cy="4351338"/>
          </a:xfrm>
        </p:spPr>
        <p:txBody>
          <a:bodyPr/>
          <a:lstStyle/>
          <a:p>
            <a:r>
              <a:rPr lang="en-CA" dirty="0" smtClean="0"/>
              <a:t>The value of UX is mentioned during every executive meeting</a:t>
            </a:r>
          </a:p>
          <a:p>
            <a:r>
              <a:rPr lang="en-CA" dirty="0" smtClean="0"/>
              <a:t>It highlights a fundamental gap on how we manage </a:t>
            </a:r>
            <a:r>
              <a:rPr lang="en-CA" b="1" dirty="0" smtClean="0"/>
              <a:t>GC</a:t>
            </a:r>
            <a:r>
              <a:rPr lang="en-CA" dirty="0" smtClean="0"/>
              <a:t> digital </a:t>
            </a:r>
            <a:r>
              <a:rPr lang="en-CA" b="1" dirty="0" smtClean="0"/>
              <a:t>services</a:t>
            </a:r>
            <a:r>
              <a:rPr lang="en-CA" dirty="0" smtClean="0"/>
              <a:t> today (end users must be part of the design process)</a:t>
            </a:r>
          </a:p>
          <a:p>
            <a:r>
              <a:rPr lang="en-CA" dirty="0" smtClean="0"/>
              <a:t>The days of pushing information as an output is not enough – Canadians expect a modern service experience, and they deserve it!</a:t>
            </a:r>
            <a:endParaRPr lang="en-CA" dirty="0"/>
          </a:p>
        </p:txBody>
      </p:sp>
      <p:sp>
        <p:nvSpPr>
          <p:cNvPr id="4" name="Slide Number Placeholder 3"/>
          <p:cNvSpPr>
            <a:spLocks noGrp="1"/>
          </p:cNvSpPr>
          <p:nvPr>
            <p:ph type="sldNum" sz="quarter" idx="12"/>
          </p:nvPr>
        </p:nvSpPr>
        <p:spPr/>
        <p:txBody>
          <a:bodyPr/>
          <a:lstStyle/>
          <a:p>
            <a:fld id="{979D2325-F66B-4BA5-8056-6F01FDA677FA}" type="slidenum">
              <a:rPr lang="en-CA" smtClean="0"/>
              <a:t>12</a:t>
            </a:fld>
            <a:endParaRPr lang="en-CA"/>
          </a:p>
        </p:txBody>
      </p:sp>
      <p:sp>
        <p:nvSpPr>
          <p:cNvPr id="5" name="Rectangle 4"/>
          <p:cNvSpPr/>
          <p:nvPr/>
        </p:nvSpPr>
        <p:spPr>
          <a:xfrm>
            <a:off x="1077903" y="5210285"/>
            <a:ext cx="7987829" cy="1015663"/>
          </a:xfrm>
          <a:prstGeom prst="rect">
            <a:avLst/>
          </a:prstGeom>
        </p:spPr>
        <p:txBody>
          <a:bodyPr wrap="square">
            <a:spAutoFit/>
          </a:bodyPr>
          <a:lstStyle/>
          <a:p>
            <a:r>
              <a:rPr lang="en-CA" sz="2000" dirty="0" smtClean="0"/>
              <a:t>Case study – Home work expenses:</a:t>
            </a:r>
            <a:r>
              <a:rPr lang="en-CA" sz="2000" u="sng" dirty="0" smtClean="0"/>
              <a:t/>
            </a:r>
            <a:br>
              <a:rPr lang="en-CA" sz="2000" u="sng" dirty="0" smtClean="0"/>
            </a:br>
            <a:r>
              <a:rPr lang="en-CA" sz="2000" u="sng" dirty="0" smtClean="0">
                <a:hlinkClick r:id="rId2"/>
              </a:rPr>
              <a:t>https</a:t>
            </a:r>
            <a:r>
              <a:rPr lang="en-CA" sz="2000" u="sng" dirty="0">
                <a:hlinkClick r:id="rId2"/>
              </a:rPr>
              <a:t>://drive.google.com/file/d/17D3TlWxxdYAWcWXiGoZcpEH4VLvhxg2w/view?usp=sharing</a:t>
            </a:r>
            <a:r>
              <a:rPr lang="en-CA" sz="2000" u="sng" dirty="0"/>
              <a:t> </a:t>
            </a:r>
            <a:endParaRPr lang="en-CA" sz="2000"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512" y="2157667"/>
            <a:ext cx="2599924" cy="2585638"/>
          </a:xfrm>
          <a:prstGeom prst="rect">
            <a:avLst/>
          </a:prstGeom>
        </p:spPr>
      </p:pic>
    </p:spTree>
    <p:extLst>
      <p:ext uri="{BB962C8B-B14F-4D97-AF65-F5344CB8AC3E}">
        <p14:creationId xmlns:p14="http://schemas.microsoft.com/office/powerpoint/2010/main" val="2011943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next for the CRA Web presence?</a:t>
            </a:r>
            <a:endParaRPr lang="en-CA" dirty="0"/>
          </a:p>
        </p:txBody>
      </p:sp>
      <p:sp>
        <p:nvSpPr>
          <p:cNvPr id="4" name="Slide Number Placeholder 3"/>
          <p:cNvSpPr>
            <a:spLocks noGrp="1"/>
          </p:cNvSpPr>
          <p:nvPr>
            <p:ph type="sldNum" sz="quarter" idx="12"/>
          </p:nvPr>
        </p:nvSpPr>
        <p:spPr/>
        <p:txBody>
          <a:bodyPr/>
          <a:lstStyle/>
          <a:p>
            <a:fld id="{979D2325-F66B-4BA5-8056-6F01FDA677FA}" type="slidenum">
              <a:rPr lang="en-CA" smtClean="0"/>
              <a:t>13</a:t>
            </a:fld>
            <a:endParaRPr lang="en-CA" dirty="0"/>
          </a:p>
        </p:txBody>
      </p:sp>
      <p:sp>
        <p:nvSpPr>
          <p:cNvPr id="6" name="Google Shape;437;g9d2e50b7bf_0_26"/>
          <p:cNvSpPr txBox="1"/>
          <p:nvPr/>
        </p:nvSpPr>
        <p:spPr>
          <a:xfrm>
            <a:off x="4733632" y="4752765"/>
            <a:ext cx="3253322" cy="815100"/>
          </a:xfrm>
          <a:prstGeom prst="rect">
            <a:avLst/>
          </a:prstGeom>
          <a:noFill/>
          <a:ln>
            <a:noFill/>
          </a:ln>
        </p:spPr>
        <p:txBody>
          <a:bodyPr spcFirstLastPara="1" wrap="square" lIns="91425" tIns="91425" rIns="91425" bIns="91425" anchor="t" anchorCtr="0">
            <a:noAutofit/>
          </a:bodyPr>
          <a:lstStyle/>
          <a:p>
            <a:pPr marL="457200" indent="-330200">
              <a:lnSpc>
                <a:spcPct val="90000"/>
              </a:lnSpc>
              <a:spcBef>
                <a:spcPts val="600"/>
              </a:spcBef>
              <a:buSzPts val="1600"/>
              <a:buFont typeface="Calibri"/>
              <a:buChar char="●"/>
            </a:pPr>
            <a:r>
              <a:rPr lang="en-CA" sz="1400" dirty="0" smtClean="0">
                <a:latin typeface="Calibri"/>
                <a:ea typeface="Calibri"/>
                <a:cs typeface="Calibri"/>
                <a:sym typeface="Calibri"/>
              </a:rPr>
              <a:t>Increased capacity to correlate web improvements to call-drivers</a:t>
            </a:r>
          </a:p>
          <a:p>
            <a:pPr marL="457200" indent="-330200">
              <a:lnSpc>
                <a:spcPct val="90000"/>
              </a:lnSpc>
              <a:spcBef>
                <a:spcPts val="600"/>
              </a:spcBef>
              <a:buSzPts val="1600"/>
              <a:buFont typeface="Calibri"/>
              <a:buChar char="●"/>
            </a:pPr>
            <a:r>
              <a:rPr lang="en-CA" sz="1400" dirty="0" smtClean="0">
                <a:latin typeface="Calibri"/>
                <a:ea typeface="Calibri"/>
                <a:cs typeface="Calibri"/>
                <a:sym typeface="Calibri"/>
              </a:rPr>
              <a:t>CRA </a:t>
            </a:r>
            <a:r>
              <a:rPr lang="en-CA" sz="1400" dirty="0">
                <a:latin typeface="Calibri"/>
                <a:ea typeface="Calibri"/>
                <a:cs typeface="Calibri"/>
                <a:sym typeface="Calibri"/>
              </a:rPr>
              <a:t>Design System</a:t>
            </a:r>
          </a:p>
          <a:p>
            <a:pPr marL="457200" indent="-330200">
              <a:lnSpc>
                <a:spcPct val="90000"/>
              </a:lnSpc>
              <a:spcBef>
                <a:spcPts val="600"/>
              </a:spcBef>
              <a:buSzPts val="1600"/>
              <a:buFont typeface="Calibri"/>
              <a:buChar char="●"/>
            </a:pPr>
            <a:r>
              <a:rPr lang="en-CA" sz="1400" dirty="0">
                <a:latin typeface="Calibri"/>
                <a:ea typeface="Calibri"/>
                <a:cs typeface="Calibri"/>
                <a:sym typeface="Calibri"/>
              </a:rPr>
              <a:t>Performance </a:t>
            </a:r>
            <a:r>
              <a:rPr lang="en-CA" sz="1400" dirty="0" smtClean="0">
                <a:latin typeface="Calibri"/>
                <a:ea typeface="Calibri"/>
                <a:cs typeface="Calibri"/>
                <a:sym typeface="Calibri"/>
              </a:rPr>
              <a:t>usability </a:t>
            </a:r>
            <a:r>
              <a:rPr lang="en-CA" sz="1400" dirty="0">
                <a:latin typeface="Calibri"/>
                <a:ea typeface="Calibri"/>
                <a:cs typeface="Calibri"/>
                <a:sym typeface="Calibri"/>
              </a:rPr>
              <a:t>analytics </a:t>
            </a:r>
            <a:br>
              <a:rPr lang="en-CA" sz="1400" dirty="0">
                <a:latin typeface="Calibri"/>
                <a:ea typeface="Calibri"/>
                <a:cs typeface="Calibri"/>
                <a:sym typeface="Calibri"/>
              </a:rPr>
            </a:br>
            <a:r>
              <a:rPr lang="en-CA" sz="1400" dirty="0">
                <a:latin typeface="Calibri"/>
                <a:ea typeface="Calibri"/>
                <a:cs typeface="Calibri"/>
                <a:sym typeface="Calibri"/>
              </a:rPr>
              <a:t>(service management)</a:t>
            </a:r>
            <a:endParaRPr sz="1400" dirty="0">
              <a:latin typeface="Calibri"/>
              <a:ea typeface="Calibri"/>
              <a:cs typeface="Calibri"/>
              <a:sym typeface="Calibri"/>
            </a:endParaRPr>
          </a:p>
          <a:p>
            <a:pPr marL="457200" indent="-330200">
              <a:lnSpc>
                <a:spcPct val="90000"/>
              </a:lnSpc>
              <a:spcBef>
                <a:spcPts val="600"/>
              </a:spcBef>
              <a:spcAft>
                <a:spcPts val="0"/>
              </a:spcAft>
              <a:buSzPts val="1600"/>
              <a:buFont typeface="Calibri"/>
              <a:buChar char="●"/>
            </a:pPr>
            <a:r>
              <a:rPr lang="en-CA" sz="1400" dirty="0">
                <a:latin typeface="Calibri"/>
                <a:ea typeface="Calibri"/>
                <a:cs typeface="Calibri"/>
                <a:sym typeface="Calibri"/>
              </a:rPr>
              <a:t>Content Design Directive</a:t>
            </a:r>
          </a:p>
          <a:p>
            <a:pPr marL="457200" indent="-330200">
              <a:lnSpc>
                <a:spcPct val="90000"/>
              </a:lnSpc>
              <a:spcBef>
                <a:spcPts val="600"/>
              </a:spcBef>
              <a:spcAft>
                <a:spcPts val="0"/>
              </a:spcAft>
              <a:buSzPts val="1600"/>
              <a:buFont typeface="Calibri"/>
              <a:buChar char="●"/>
            </a:pPr>
            <a:r>
              <a:rPr lang="en-CA" sz="1400" dirty="0">
                <a:latin typeface="Calibri"/>
                <a:ea typeface="Calibri"/>
                <a:cs typeface="Calibri"/>
                <a:sym typeface="Calibri"/>
              </a:rPr>
              <a:t>Reputational risk framework</a:t>
            </a:r>
            <a:endParaRPr sz="1400" dirty="0">
              <a:latin typeface="Calibri"/>
              <a:ea typeface="Calibri"/>
              <a:cs typeface="Calibri"/>
              <a:sym typeface="Calibri"/>
            </a:endParaRPr>
          </a:p>
        </p:txBody>
      </p:sp>
      <p:sp>
        <p:nvSpPr>
          <p:cNvPr id="7" name="Google Shape;438;g9d2e50b7bf_0_26"/>
          <p:cNvSpPr txBox="1"/>
          <p:nvPr/>
        </p:nvSpPr>
        <p:spPr>
          <a:xfrm>
            <a:off x="1424233" y="2407089"/>
            <a:ext cx="3000000" cy="489900"/>
          </a:xfrm>
          <a:prstGeom prst="rect">
            <a:avLst/>
          </a:prstGeom>
          <a:noFill/>
          <a:ln>
            <a:noFill/>
          </a:ln>
        </p:spPr>
        <p:txBody>
          <a:bodyPr spcFirstLastPara="1" wrap="square" lIns="91425" tIns="91425" rIns="91425" bIns="91425" anchor="t" anchorCtr="0">
            <a:noAutofit/>
          </a:bodyPr>
          <a:lstStyle/>
          <a:p>
            <a:pPr algn="ctr">
              <a:lnSpc>
                <a:spcPct val="90000"/>
              </a:lnSpc>
              <a:spcBef>
                <a:spcPts val="0"/>
              </a:spcBef>
              <a:spcAft>
                <a:spcPts val="0"/>
              </a:spcAft>
            </a:pPr>
            <a:r>
              <a:rPr lang="en-CA" b="1" dirty="0">
                <a:latin typeface="Calibri"/>
                <a:ea typeface="Calibri"/>
                <a:cs typeface="Calibri"/>
                <a:sym typeface="Calibri"/>
              </a:rPr>
              <a:t>People</a:t>
            </a:r>
            <a:endParaRPr sz="100" dirty="0"/>
          </a:p>
        </p:txBody>
      </p:sp>
      <p:sp>
        <p:nvSpPr>
          <p:cNvPr id="8" name="Google Shape;439;g9d2e50b7bf_0_26"/>
          <p:cNvSpPr txBox="1"/>
          <p:nvPr/>
        </p:nvSpPr>
        <p:spPr>
          <a:xfrm>
            <a:off x="4570448" y="2407089"/>
            <a:ext cx="3000000" cy="489900"/>
          </a:xfrm>
          <a:prstGeom prst="rect">
            <a:avLst/>
          </a:prstGeom>
          <a:noFill/>
          <a:ln>
            <a:noFill/>
          </a:ln>
        </p:spPr>
        <p:txBody>
          <a:bodyPr spcFirstLastPara="1" wrap="square" lIns="91425" tIns="91425" rIns="91425" bIns="91425" anchor="t" anchorCtr="0">
            <a:noAutofit/>
          </a:bodyPr>
          <a:lstStyle/>
          <a:p>
            <a:pPr algn="ctr">
              <a:lnSpc>
                <a:spcPct val="90000"/>
              </a:lnSpc>
              <a:spcBef>
                <a:spcPts val="0"/>
              </a:spcBef>
              <a:spcAft>
                <a:spcPts val="0"/>
              </a:spcAft>
            </a:pPr>
            <a:r>
              <a:rPr lang="en-CA" b="1" dirty="0">
                <a:latin typeface="Calibri"/>
                <a:ea typeface="Calibri"/>
                <a:cs typeface="Calibri"/>
                <a:sym typeface="Calibri"/>
              </a:rPr>
              <a:t>Process</a:t>
            </a:r>
            <a:endParaRPr sz="100" dirty="0"/>
          </a:p>
        </p:txBody>
      </p:sp>
      <p:sp>
        <p:nvSpPr>
          <p:cNvPr id="9" name="Google Shape;440;g9d2e50b7bf_0_26"/>
          <p:cNvSpPr txBox="1"/>
          <p:nvPr/>
        </p:nvSpPr>
        <p:spPr>
          <a:xfrm>
            <a:off x="8161613" y="2407089"/>
            <a:ext cx="3000000" cy="489900"/>
          </a:xfrm>
          <a:prstGeom prst="rect">
            <a:avLst/>
          </a:prstGeom>
          <a:noFill/>
          <a:ln>
            <a:noFill/>
          </a:ln>
        </p:spPr>
        <p:txBody>
          <a:bodyPr spcFirstLastPara="1" wrap="square" lIns="91425" tIns="91425" rIns="91425" bIns="91425" anchor="t" anchorCtr="0">
            <a:noAutofit/>
          </a:bodyPr>
          <a:lstStyle/>
          <a:p>
            <a:pPr algn="ctr">
              <a:lnSpc>
                <a:spcPct val="90000"/>
              </a:lnSpc>
              <a:spcBef>
                <a:spcPts val="0"/>
              </a:spcBef>
              <a:spcAft>
                <a:spcPts val="0"/>
              </a:spcAft>
            </a:pPr>
            <a:r>
              <a:rPr lang="en-CA" b="1" dirty="0" smtClean="0">
                <a:latin typeface="Calibri"/>
                <a:ea typeface="Calibri"/>
                <a:cs typeface="Calibri"/>
                <a:sym typeface="Calibri"/>
              </a:rPr>
              <a:t>Technology</a:t>
            </a:r>
            <a:endParaRPr sz="100" dirty="0"/>
          </a:p>
        </p:txBody>
      </p:sp>
      <p:sp>
        <p:nvSpPr>
          <p:cNvPr id="10" name="Google Shape;454;g9d2e50b7bf_0_26"/>
          <p:cNvSpPr txBox="1"/>
          <p:nvPr/>
        </p:nvSpPr>
        <p:spPr>
          <a:xfrm>
            <a:off x="8585728" y="4752765"/>
            <a:ext cx="2575887" cy="1093500"/>
          </a:xfrm>
          <a:prstGeom prst="rect">
            <a:avLst/>
          </a:prstGeom>
          <a:noFill/>
          <a:ln>
            <a:noFill/>
          </a:ln>
        </p:spPr>
        <p:txBody>
          <a:bodyPr spcFirstLastPara="1" wrap="square" lIns="91425" tIns="91425" rIns="91425" bIns="91425" anchor="t" anchorCtr="0">
            <a:noAutofit/>
          </a:bodyPr>
          <a:lstStyle/>
          <a:p>
            <a:pPr marL="457200" indent="-330200">
              <a:lnSpc>
                <a:spcPct val="115000"/>
              </a:lnSpc>
              <a:spcBef>
                <a:spcPts val="0"/>
              </a:spcBef>
              <a:spcAft>
                <a:spcPts val="0"/>
              </a:spcAft>
              <a:buClr>
                <a:schemeClr val="dk1"/>
              </a:buClr>
              <a:buSzPts val="1600"/>
              <a:buFont typeface="Calibri"/>
              <a:buChar char="●"/>
            </a:pPr>
            <a:r>
              <a:rPr lang="en-CA" sz="1400" dirty="0">
                <a:solidFill>
                  <a:schemeClr val="dk1"/>
                </a:solidFill>
                <a:latin typeface="Calibri"/>
                <a:ea typeface="Calibri"/>
                <a:cs typeface="Calibri"/>
                <a:sym typeface="Calibri"/>
              </a:rPr>
              <a:t>Page Performance Management Tool</a:t>
            </a:r>
          </a:p>
          <a:p>
            <a:pPr marL="457200" indent="-330200">
              <a:lnSpc>
                <a:spcPct val="115000"/>
              </a:lnSpc>
              <a:spcBef>
                <a:spcPts val="0"/>
              </a:spcBef>
              <a:spcAft>
                <a:spcPts val="0"/>
              </a:spcAft>
              <a:buClr>
                <a:schemeClr val="dk1"/>
              </a:buClr>
              <a:buSzPts val="1600"/>
              <a:buFont typeface="Calibri"/>
              <a:buChar char="●"/>
            </a:pPr>
            <a:r>
              <a:rPr lang="en-CA" sz="1400" dirty="0" err="1">
                <a:solidFill>
                  <a:schemeClr val="dk1"/>
                </a:solidFill>
                <a:latin typeface="Calibri"/>
                <a:ea typeface="Calibri"/>
                <a:cs typeface="Calibri"/>
                <a:sym typeface="Calibri"/>
              </a:rPr>
              <a:t>VisibleThread</a:t>
            </a:r>
            <a:endParaRPr sz="1400" dirty="0">
              <a:solidFill>
                <a:schemeClr val="dk1"/>
              </a:solidFill>
              <a:latin typeface="Calibri"/>
              <a:ea typeface="Calibri"/>
              <a:cs typeface="Calibri"/>
              <a:sym typeface="Calibri"/>
            </a:endParaRPr>
          </a:p>
          <a:p>
            <a:pPr marL="457200" indent="-330200">
              <a:lnSpc>
                <a:spcPct val="115000"/>
              </a:lnSpc>
              <a:buClr>
                <a:schemeClr val="dk1"/>
              </a:buClr>
              <a:buSzPts val="1600"/>
              <a:buFont typeface="Calibri"/>
              <a:buChar char="●"/>
            </a:pPr>
            <a:r>
              <a:rPr lang="en-CA" sz="1400" dirty="0">
                <a:solidFill>
                  <a:schemeClr val="dk1"/>
                </a:solidFill>
                <a:latin typeface="Calibri"/>
                <a:ea typeface="Calibri"/>
                <a:cs typeface="Calibri"/>
                <a:sym typeface="Calibri"/>
              </a:rPr>
              <a:t>Simplifier (pilot)</a:t>
            </a:r>
            <a:endParaRPr sz="1400" dirty="0">
              <a:solidFill>
                <a:schemeClr val="dk1"/>
              </a:solidFill>
              <a:latin typeface="Calibri"/>
              <a:ea typeface="Calibri"/>
              <a:cs typeface="Calibri"/>
              <a:sym typeface="Calibri"/>
            </a:endParaRPr>
          </a:p>
        </p:txBody>
      </p:sp>
      <p:pic>
        <p:nvPicPr>
          <p:cNvPr id="11" name="Google Shape;455;g9d2e50b7bf_0_26"/>
          <p:cNvPicPr preferRelativeResize="0"/>
          <p:nvPr/>
        </p:nvPicPr>
        <p:blipFill>
          <a:blip r:embed="rId3">
            <a:alphaModFix/>
          </a:blip>
          <a:stretch>
            <a:fillRect/>
          </a:stretch>
        </p:blipFill>
        <p:spPr>
          <a:xfrm>
            <a:off x="4940302" y="2838007"/>
            <a:ext cx="2281975" cy="1702799"/>
          </a:xfrm>
          <a:prstGeom prst="rect">
            <a:avLst/>
          </a:prstGeom>
          <a:noFill/>
          <a:ln>
            <a:noFill/>
          </a:ln>
          <a:effectLst>
            <a:outerShdw blurRad="57150" dist="19050" dir="5400000" algn="bl" rotWithShape="0">
              <a:srgbClr val="000000">
                <a:alpha val="50000"/>
              </a:srgbClr>
            </a:outerShdw>
          </a:effectLst>
        </p:spPr>
      </p:pic>
      <p:pic>
        <p:nvPicPr>
          <p:cNvPr id="12" name="Google Shape;456;g9d2e50b7bf_0_26"/>
          <p:cNvPicPr preferRelativeResize="0"/>
          <p:nvPr/>
        </p:nvPicPr>
        <p:blipFill>
          <a:blip r:embed="rId4">
            <a:alphaModFix/>
          </a:blip>
          <a:stretch>
            <a:fillRect/>
          </a:stretch>
        </p:blipFill>
        <p:spPr>
          <a:xfrm>
            <a:off x="1424234" y="2807678"/>
            <a:ext cx="2637026" cy="1763459"/>
          </a:xfrm>
          <a:prstGeom prst="rect">
            <a:avLst/>
          </a:prstGeom>
          <a:noFill/>
          <a:ln>
            <a:noFill/>
          </a:ln>
        </p:spPr>
      </p:pic>
      <p:sp>
        <p:nvSpPr>
          <p:cNvPr id="13" name="Google Shape;457;g9d2e50b7bf_0_26"/>
          <p:cNvSpPr txBox="1"/>
          <p:nvPr/>
        </p:nvSpPr>
        <p:spPr>
          <a:xfrm>
            <a:off x="1424235" y="4752765"/>
            <a:ext cx="2637027" cy="815100"/>
          </a:xfrm>
          <a:prstGeom prst="rect">
            <a:avLst/>
          </a:prstGeom>
          <a:noFill/>
          <a:ln>
            <a:noFill/>
          </a:ln>
        </p:spPr>
        <p:txBody>
          <a:bodyPr spcFirstLastPara="1" wrap="square" lIns="91425" tIns="91425" rIns="91425" bIns="91425" anchor="t" anchorCtr="0">
            <a:noAutofit/>
          </a:bodyPr>
          <a:lstStyle/>
          <a:p>
            <a:pPr marL="457200" indent="-330200">
              <a:lnSpc>
                <a:spcPct val="90000"/>
              </a:lnSpc>
              <a:spcBef>
                <a:spcPts val="0"/>
              </a:spcBef>
              <a:spcAft>
                <a:spcPts val="0"/>
              </a:spcAft>
              <a:buSzPts val="1600"/>
              <a:buFont typeface="Calibri"/>
              <a:buChar char="●"/>
            </a:pPr>
            <a:r>
              <a:rPr lang="en-CA" sz="1400" dirty="0">
                <a:latin typeface="Calibri"/>
                <a:ea typeface="Calibri"/>
                <a:cs typeface="Calibri"/>
                <a:sym typeface="Calibri"/>
              </a:rPr>
              <a:t>Community enablement (</a:t>
            </a:r>
            <a:r>
              <a:rPr lang="en-CA" sz="1400" dirty="0" smtClean="0">
                <a:latin typeface="Calibri"/>
                <a:ea typeface="Calibri"/>
                <a:cs typeface="Calibri"/>
                <a:sym typeface="Calibri"/>
              </a:rPr>
              <a:t>160 </a:t>
            </a:r>
            <a:r>
              <a:rPr lang="en-CA" sz="1400" dirty="0">
                <a:latin typeface="Calibri"/>
                <a:ea typeface="Calibri"/>
                <a:cs typeface="Calibri"/>
                <a:sym typeface="Calibri"/>
              </a:rPr>
              <a:t>members strong and growing)</a:t>
            </a:r>
            <a:endParaRPr sz="1400" dirty="0">
              <a:latin typeface="Calibri"/>
              <a:ea typeface="Calibri"/>
              <a:cs typeface="Calibri"/>
              <a:sym typeface="Calibri"/>
            </a:endParaRPr>
          </a:p>
        </p:txBody>
      </p:sp>
      <p:sp>
        <p:nvSpPr>
          <p:cNvPr id="14" name="Google Shape;458;g9d2e50b7bf_0_26"/>
          <p:cNvSpPr txBox="1"/>
          <p:nvPr/>
        </p:nvSpPr>
        <p:spPr>
          <a:xfrm>
            <a:off x="1609594" y="1378583"/>
            <a:ext cx="8436552" cy="870600"/>
          </a:xfrm>
          <a:prstGeom prst="rect">
            <a:avLst/>
          </a:prstGeom>
          <a:noFill/>
          <a:ln>
            <a:noFill/>
          </a:ln>
        </p:spPr>
        <p:txBody>
          <a:bodyPr spcFirstLastPara="1" wrap="square" lIns="91425" tIns="91425" rIns="91425" bIns="91425" anchor="t" anchorCtr="0">
            <a:noAutofit/>
          </a:bodyPr>
          <a:lstStyle/>
          <a:p>
            <a:pPr algn="ctr">
              <a:spcBef>
                <a:spcPts val="0"/>
              </a:spcBef>
              <a:spcAft>
                <a:spcPts val="0"/>
              </a:spcAft>
            </a:pPr>
            <a:r>
              <a:rPr lang="en-CA" sz="1600" dirty="0">
                <a:latin typeface="Arial" panose="020B0604020202020204" pitchFamily="34" charset="0"/>
                <a:ea typeface="Calibri"/>
                <a:cs typeface="Arial" panose="020B0604020202020204" pitchFamily="34" charset="0"/>
                <a:sym typeface="Calibri"/>
              </a:rPr>
              <a:t>WOS is about modern service management. As we continue to support COVID-19 measures, we are also enabling the community with the skills and tools they need to help </a:t>
            </a:r>
            <a:r>
              <a:rPr lang="en-CA" sz="1600" dirty="0" smtClean="0">
                <a:latin typeface="Arial" panose="020B0604020202020204" pitchFamily="34" charset="0"/>
                <a:ea typeface="Calibri"/>
                <a:cs typeface="Arial" panose="020B0604020202020204" pitchFamily="34" charset="0"/>
                <a:sym typeface="Calibri"/>
              </a:rPr>
              <a:t>manage </a:t>
            </a:r>
            <a:r>
              <a:rPr lang="en-CA" sz="1600" dirty="0">
                <a:latin typeface="Arial" panose="020B0604020202020204" pitchFamily="34" charset="0"/>
                <a:ea typeface="Calibri"/>
                <a:cs typeface="Arial" panose="020B0604020202020204" pitchFamily="34" charset="0"/>
                <a:sym typeface="Calibri"/>
              </a:rPr>
              <a:t>other services lines effectively.</a:t>
            </a:r>
            <a:endParaRPr sz="500" dirty="0">
              <a:latin typeface="Arial" panose="020B0604020202020204" pitchFamily="34" charset="0"/>
              <a:cs typeface="Arial" panose="020B0604020202020204" pitchFamily="34" charset="0"/>
            </a:endParaRPr>
          </a:p>
        </p:txBody>
      </p:sp>
      <p:grpSp>
        <p:nvGrpSpPr>
          <p:cNvPr id="15" name="Google Shape;441;g9d2e50b7bf_0_26"/>
          <p:cNvGrpSpPr/>
          <p:nvPr/>
        </p:nvGrpSpPr>
        <p:grpSpPr>
          <a:xfrm>
            <a:off x="7986954" y="2807800"/>
            <a:ext cx="3307156" cy="1846854"/>
            <a:chOff x="2208212" y="1447798"/>
            <a:chExt cx="7772400" cy="4340433"/>
          </a:xfrm>
        </p:grpSpPr>
        <p:sp>
          <p:nvSpPr>
            <p:cNvPr id="16" name="Google Shape;442;g9d2e50b7bf_0_26"/>
            <p:cNvSpPr/>
            <p:nvPr/>
          </p:nvSpPr>
          <p:spPr>
            <a:xfrm>
              <a:off x="2208212" y="5442331"/>
              <a:ext cx="7772400" cy="345900"/>
            </a:xfrm>
            <a:prstGeom prst="ellipse">
              <a:avLst/>
            </a:prstGeom>
            <a:gradFill>
              <a:gsLst>
                <a:gs pos="0">
                  <a:srgbClr val="3F3F3F">
                    <a:alpha val="74509"/>
                  </a:srgbClr>
                </a:gs>
                <a:gs pos="100000">
                  <a:srgbClr val="FFFFFF"/>
                </a:gs>
              </a:gsLst>
              <a:path path="circle">
                <a:fillToRect l="50000" t="50000" r="50000" b="50000"/>
              </a:path>
              <a:tileRect/>
            </a:gradFill>
            <a:ln>
              <a:noFill/>
            </a:ln>
          </p:spPr>
          <p:txBody>
            <a:bodyPr spcFirstLastPara="1" wrap="square" lIns="91425" tIns="45700" rIns="91425" bIns="45700" anchor="ctr" anchorCtr="0">
              <a:noAutofit/>
            </a:bodyPr>
            <a:lstStyle/>
            <a:p>
              <a:pPr algn="ctr">
                <a:spcBef>
                  <a:spcPts val="0"/>
                </a:spcBef>
                <a:spcAft>
                  <a:spcPts val="0"/>
                </a:spcAft>
                <a:buClr>
                  <a:schemeClr val="dk1"/>
                </a:buClr>
                <a:buSzPts val="1800"/>
              </a:pPr>
              <a:endParaRPr dirty="0">
                <a:solidFill>
                  <a:srgbClr val="FFFFFF"/>
                </a:solidFill>
                <a:latin typeface="Calibri"/>
                <a:ea typeface="Calibri"/>
                <a:cs typeface="Calibri"/>
                <a:sym typeface="Calibri"/>
              </a:endParaRPr>
            </a:p>
          </p:txBody>
        </p:sp>
        <p:sp>
          <p:nvSpPr>
            <p:cNvPr id="17" name="Google Shape;443;g9d2e50b7bf_0_26"/>
            <p:cNvSpPr/>
            <p:nvPr/>
          </p:nvSpPr>
          <p:spPr>
            <a:xfrm>
              <a:off x="3225751" y="1447800"/>
              <a:ext cx="5771876" cy="3808776"/>
            </a:xfrm>
            <a:custGeom>
              <a:avLst/>
              <a:gdLst/>
              <a:ahLst/>
              <a:cxnLst/>
              <a:rect l="l" t="t" r="r" b="b"/>
              <a:pathLst>
                <a:path w="5751" h="3795" extrusionOk="0">
                  <a:moveTo>
                    <a:pt x="205" y="0"/>
                  </a:moveTo>
                  <a:lnTo>
                    <a:pt x="5546" y="0"/>
                  </a:lnTo>
                  <a:lnTo>
                    <a:pt x="5593" y="5"/>
                  </a:lnTo>
                  <a:lnTo>
                    <a:pt x="5637" y="21"/>
                  </a:lnTo>
                  <a:lnTo>
                    <a:pt x="5674" y="44"/>
                  </a:lnTo>
                  <a:lnTo>
                    <a:pt x="5707" y="77"/>
                  </a:lnTo>
                  <a:lnTo>
                    <a:pt x="5730" y="114"/>
                  </a:lnTo>
                  <a:lnTo>
                    <a:pt x="5746" y="159"/>
                  </a:lnTo>
                  <a:lnTo>
                    <a:pt x="5751" y="205"/>
                  </a:lnTo>
                  <a:lnTo>
                    <a:pt x="5751" y="3589"/>
                  </a:lnTo>
                  <a:lnTo>
                    <a:pt x="5746" y="3636"/>
                  </a:lnTo>
                  <a:lnTo>
                    <a:pt x="5730" y="3680"/>
                  </a:lnTo>
                  <a:lnTo>
                    <a:pt x="5707" y="3718"/>
                  </a:lnTo>
                  <a:lnTo>
                    <a:pt x="5674" y="3750"/>
                  </a:lnTo>
                  <a:lnTo>
                    <a:pt x="5637" y="3774"/>
                  </a:lnTo>
                  <a:lnTo>
                    <a:pt x="5593" y="3790"/>
                  </a:lnTo>
                  <a:lnTo>
                    <a:pt x="5546" y="3795"/>
                  </a:lnTo>
                  <a:lnTo>
                    <a:pt x="205" y="3795"/>
                  </a:lnTo>
                  <a:lnTo>
                    <a:pt x="158" y="3790"/>
                  </a:lnTo>
                  <a:lnTo>
                    <a:pt x="114" y="3774"/>
                  </a:lnTo>
                  <a:lnTo>
                    <a:pt x="77" y="3750"/>
                  </a:lnTo>
                  <a:lnTo>
                    <a:pt x="44" y="3718"/>
                  </a:lnTo>
                  <a:lnTo>
                    <a:pt x="21" y="3680"/>
                  </a:lnTo>
                  <a:lnTo>
                    <a:pt x="5" y="3636"/>
                  </a:lnTo>
                  <a:lnTo>
                    <a:pt x="0" y="3589"/>
                  </a:lnTo>
                  <a:lnTo>
                    <a:pt x="0" y="205"/>
                  </a:lnTo>
                  <a:lnTo>
                    <a:pt x="5" y="159"/>
                  </a:lnTo>
                  <a:lnTo>
                    <a:pt x="21" y="114"/>
                  </a:lnTo>
                  <a:lnTo>
                    <a:pt x="44" y="77"/>
                  </a:lnTo>
                  <a:lnTo>
                    <a:pt x="77" y="44"/>
                  </a:lnTo>
                  <a:lnTo>
                    <a:pt x="114" y="21"/>
                  </a:lnTo>
                  <a:lnTo>
                    <a:pt x="158" y="5"/>
                  </a:lnTo>
                  <a:lnTo>
                    <a:pt x="205" y="0"/>
                  </a:lnTo>
                  <a:close/>
                </a:path>
              </a:pathLst>
            </a:custGeom>
            <a:solidFill>
              <a:srgbClr val="7F7F7F"/>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sp>
          <p:nvSpPr>
            <p:cNvPr id="18" name="Google Shape;444;g9d2e50b7bf_0_26"/>
            <p:cNvSpPr/>
            <p:nvPr/>
          </p:nvSpPr>
          <p:spPr>
            <a:xfrm>
              <a:off x="5960643" y="1447798"/>
              <a:ext cx="3036984" cy="3808776"/>
            </a:xfrm>
            <a:custGeom>
              <a:avLst/>
              <a:gdLst/>
              <a:ahLst/>
              <a:cxnLst/>
              <a:rect l="l" t="t" r="r" b="b"/>
              <a:pathLst>
                <a:path w="3026" h="3795" extrusionOk="0">
                  <a:moveTo>
                    <a:pt x="1925" y="0"/>
                  </a:moveTo>
                  <a:lnTo>
                    <a:pt x="2821" y="0"/>
                  </a:lnTo>
                  <a:lnTo>
                    <a:pt x="2868" y="5"/>
                  </a:lnTo>
                  <a:lnTo>
                    <a:pt x="2912" y="21"/>
                  </a:lnTo>
                  <a:lnTo>
                    <a:pt x="2949" y="44"/>
                  </a:lnTo>
                  <a:lnTo>
                    <a:pt x="2982" y="77"/>
                  </a:lnTo>
                  <a:lnTo>
                    <a:pt x="3005" y="114"/>
                  </a:lnTo>
                  <a:lnTo>
                    <a:pt x="3021" y="159"/>
                  </a:lnTo>
                  <a:lnTo>
                    <a:pt x="3026" y="205"/>
                  </a:lnTo>
                  <a:lnTo>
                    <a:pt x="3026" y="3589"/>
                  </a:lnTo>
                  <a:lnTo>
                    <a:pt x="3021" y="3636"/>
                  </a:lnTo>
                  <a:lnTo>
                    <a:pt x="3005" y="3680"/>
                  </a:lnTo>
                  <a:lnTo>
                    <a:pt x="2982" y="3718"/>
                  </a:lnTo>
                  <a:lnTo>
                    <a:pt x="2949" y="3750"/>
                  </a:lnTo>
                  <a:lnTo>
                    <a:pt x="2912" y="3774"/>
                  </a:lnTo>
                  <a:lnTo>
                    <a:pt x="2868" y="3790"/>
                  </a:lnTo>
                  <a:lnTo>
                    <a:pt x="2821" y="3795"/>
                  </a:lnTo>
                  <a:lnTo>
                    <a:pt x="0" y="3795"/>
                  </a:lnTo>
                  <a:lnTo>
                    <a:pt x="1925" y="0"/>
                  </a:lnTo>
                  <a:close/>
                </a:path>
              </a:pathLst>
            </a:custGeom>
            <a:gradFill>
              <a:gsLst>
                <a:gs pos="0">
                  <a:srgbClr val="FFFFFF">
                    <a:alpha val="47450"/>
                  </a:srgbClr>
                </a:gs>
                <a:gs pos="20000">
                  <a:srgbClr val="F2F2F2">
                    <a:alpha val="0"/>
                  </a:srgbClr>
                </a:gs>
                <a:gs pos="100000">
                  <a:srgbClr val="F2F2F2">
                    <a:alpha val="0"/>
                  </a:srgbClr>
                </a:gs>
              </a:gsLst>
              <a:lin ang="5400012" scaled="0"/>
            </a:gra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sp>
          <p:nvSpPr>
            <p:cNvPr id="19" name="Google Shape;445;g9d2e50b7bf_0_26"/>
            <p:cNvSpPr/>
            <p:nvPr/>
          </p:nvSpPr>
          <p:spPr>
            <a:xfrm>
              <a:off x="3473647" y="1714766"/>
              <a:ext cx="5265000" cy="3300000"/>
            </a:xfrm>
            <a:prstGeom prst="rect">
              <a:avLst/>
            </a:prstGeom>
            <a:solidFill>
              <a:srgbClr val="D8D8D8"/>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grpSp>
          <p:nvGrpSpPr>
            <p:cNvPr id="20" name="Google Shape;446;g9d2e50b7bf_0_26"/>
            <p:cNvGrpSpPr/>
            <p:nvPr/>
          </p:nvGrpSpPr>
          <p:grpSpPr>
            <a:xfrm>
              <a:off x="2261262" y="5237508"/>
              <a:ext cx="7707900" cy="283024"/>
              <a:chOff x="2284412" y="5466108"/>
              <a:chExt cx="7707900" cy="283024"/>
            </a:xfrm>
          </p:grpSpPr>
          <p:grpSp>
            <p:nvGrpSpPr>
              <p:cNvPr id="22" name="Google Shape;447;g9d2e50b7bf_0_26"/>
              <p:cNvGrpSpPr/>
              <p:nvPr/>
            </p:nvGrpSpPr>
            <p:grpSpPr>
              <a:xfrm>
                <a:off x="2284412" y="5466108"/>
                <a:ext cx="7707900" cy="171765"/>
                <a:chOff x="2284412" y="5466108"/>
                <a:chExt cx="7707900" cy="171765"/>
              </a:xfrm>
            </p:grpSpPr>
            <p:sp>
              <p:nvSpPr>
                <p:cNvPr id="25" name="Google Shape;448;g9d2e50b7bf_0_26"/>
                <p:cNvSpPr/>
                <p:nvPr/>
              </p:nvSpPr>
              <p:spPr>
                <a:xfrm>
                  <a:off x="2284412" y="5466108"/>
                  <a:ext cx="7707900" cy="170700"/>
                </a:xfrm>
                <a:prstGeom prst="rect">
                  <a:avLst/>
                </a:prstGeom>
                <a:solidFill>
                  <a:srgbClr val="D8D8D8"/>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sp>
              <p:nvSpPr>
                <p:cNvPr id="26" name="Google Shape;449;g9d2e50b7bf_0_26"/>
                <p:cNvSpPr/>
                <p:nvPr/>
              </p:nvSpPr>
              <p:spPr>
                <a:xfrm flipH="1">
                  <a:off x="3427393" y="5467173"/>
                  <a:ext cx="6564900" cy="170700"/>
                </a:xfrm>
                <a:prstGeom prst="rect">
                  <a:avLst/>
                </a:prstGeom>
                <a:solidFill>
                  <a:srgbClr val="D8D8D8"/>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grpSp>
          <p:sp>
            <p:nvSpPr>
              <p:cNvPr id="23" name="Google Shape;450;g9d2e50b7bf_0_26"/>
              <p:cNvSpPr/>
              <p:nvPr/>
            </p:nvSpPr>
            <p:spPr>
              <a:xfrm>
                <a:off x="2284412" y="5636725"/>
                <a:ext cx="7707878" cy="112407"/>
              </a:xfrm>
              <a:custGeom>
                <a:avLst/>
                <a:gdLst/>
                <a:ahLst/>
                <a:cxnLst/>
                <a:rect l="l" t="t" r="r" b="b"/>
                <a:pathLst>
                  <a:path w="7680" h="112" extrusionOk="0">
                    <a:moveTo>
                      <a:pt x="0" y="0"/>
                    </a:moveTo>
                    <a:lnTo>
                      <a:pt x="7680" y="0"/>
                    </a:lnTo>
                    <a:lnTo>
                      <a:pt x="7624" y="35"/>
                    </a:lnTo>
                    <a:lnTo>
                      <a:pt x="7568" y="61"/>
                    </a:lnTo>
                    <a:lnTo>
                      <a:pt x="7513" y="82"/>
                    </a:lnTo>
                    <a:lnTo>
                      <a:pt x="7461" y="96"/>
                    </a:lnTo>
                    <a:lnTo>
                      <a:pt x="7415" y="103"/>
                    </a:lnTo>
                    <a:lnTo>
                      <a:pt x="7375" y="108"/>
                    </a:lnTo>
                    <a:lnTo>
                      <a:pt x="7345" y="110"/>
                    </a:lnTo>
                    <a:lnTo>
                      <a:pt x="7317" y="110"/>
                    </a:lnTo>
                    <a:lnTo>
                      <a:pt x="349" y="112"/>
                    </a:lnTo>
                    <a:lnTo>
                      <a:pt x="279" y="108"/>
                    </a:lnTo>
                    <a:lnTo>
                      <a:pt x="216" y="98"/>
                    </a:lnTo>
                    <a:lnTo>
                      <a:pt x="160" y="84"/>
                    </a:lnTo>
                    <a:lnTo>
                      <a:pt x="111" y="66"/>
                    </a:lnTo>
                    <a:lnTo>
                      <a:pt x="72" y="47"/>
                    </a:lnTo>
                    <a:lnTo>
                      <a:pt x="42" y="28"/>
                    </a:lnTo>
                    <a:lnTo>
                      <a:pt x="18" y="14"/>
                    </a:lnTo>
                    <a:lnTo>
                      <a:pt x="4" y="5"/>
                    </a:lnTo>
                    <a:lnTo>
                      <a:pt x="0" y="0"/>
                    </a:lnTo>
                    <a:close/>
                  </a:path>
                </a:pathLst>
              </a:custGeom>
              <a:gradFill>
                <a:gsLst>
                  <a:gs pos="0">
                    <a:srgbClr val="5F5F5F"/>
                  </a:gs>
                  <a:gs pos="50000">
                    <a:srgbClr val="8A8A8A"/>
                  </a:gs>
                  <a:gs pos="100000">
                    <a:srgbClr val="A5A5A5"/>
                  </a:gs>
                </a:gsLst>
                <a:lin ang="16200038" scaled="0"/>
              </a:gra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sp>
            <p:nvSpPr>
              <p:cNvPr id="24" name="Google Shape;451;g9d2e50b7bf_0_26"/>
              <p:cNvSpPr/>
              <p:nvPr/>
            </p:nvSpPr>
            <p:spPr>
              <a:xfrm>
                <a:off x="5598399" y="5466108"/>
                <a:ext cx="1051804" cy="110399"/>
              </a:xfrm>
              <a:custGeom>
                <a:avLst/>
                <a:gdLst/>
                <a:ahLst/>
                <a:cxnLst/>
                <a:rect l="l" t="t" r="r" b="b"/>
                <a:pathLst>
                  <a:path w="1048" h="110" extrusionOk="0">
                    <a:moveTo>
                      <a:pt x="0" y="0"/>
                    </a:moveTo>
                    <a:lnTo>
                      <a:pt x="1048" y="0"/>
                    </a:lnTo>
                    <a:lnTo>
                      <a:pt x="1048" y="42"/>
                    </a:lnTo>
                    <a:lnTo>
                      <a:pt x="1043" y="68"/>
                    </a:lnTo>
                    <a:lnTo>
                      <a:pt x="1027" y="91"/>
                    </a:lnTo>
                    <a:lnTo>
                      <a:pt x="1006" y="105"/>
                    </a:lnTo>
                    <a:lnTo>
                      <a:pt x="978" y="110"/>
                    </a:lnTo>
                    <a:lnTo>
                      <a:pt x="68" y="110"/>
                    </a:lnTo>
                    <a:lnTo>
                      <a:pt x="42" y="105"/>
                    </a:lnTo>
                    <a:lnTo>
                      <a:pt x="19" y="91"/>
                    </a:lnTo>
                    <a:lnTo>
                      <a:pt x="5" y="68"/>
                    </a:lnTo>
                    <a:lnTo>
                      <a:pt x="0" y="42"/>
                    </a:lnTo>
                    <a:lnTo>
                      <a:pt x="0" y="0"/>
                    </a:lnTo>
                    <a:close/>
                  </a:path>
                </a:pathLst>
              </a:custGeom>
              <a:solidFill>
                <a:srgbClr val="D8D8D8"/>
              </a:solidFill>
              <a:ln>
                <a:noFill/>
              </a:ln>
            </p:spPr>
            <p:txBody>
              <a:bodyPr spcFirstLastPara="1" wrap="square" lIns="91425" tIns="45700" rIns="91425" bIns="45700" anchor="t" anchorCtr="0">
                <a:noAutofit/>
              </a:bodyPr>
              <a:lstStyle/>
              <a:p>
                <a:pPr>
                  <a:spcBef>
                    <a:spcPts val="0"/>
                  </a:spcBef>
                  <a:spcAft>
                    <a:spcPts val="0"/>
                  </a:spcAft>
                  <a:buClr>
                    <a:srgbClr val="000000"/>
                  </a:buClr>
                  <a:buSzPts val="2400"/>
                </a:pPr>
                <a:endParaRPr sz="2400" dirty="0">
                  <a:solidFill>
                    <a:schemeClr val="dk1"/>
                  </a:solidFill>
                  <a:latin typeface="Arial"/>
                  <a:ea typeface="Arial"/>
                  <a:cs typeface="Arial"/>
                  <a:sym typeface="Arial"/>
                </a:endParaRPr>
              </a:p>
            </p:txBody>
          </p:sp>
        </p:grpSp>
        <p:sp>
          <p:nvSpPr>
            <p:cNvPr id="21" name="Google Shape;452;g9d2e50b7bf_0_26"/>
            <p:cNvSpPr/>
            <p:nvPr/>
          </p:nvSpPr>
          <p:spPr>
            <a:xfrm>
              <a:off x="6073149" y="1559221"/>
              <a:ext cx="63000" cy="63000"/>
            </a:xfrm>
            <a:prstGeom prst="ellipse">
              <a:avLst/>
            </a:prstGeom>
            <a:solidFill>
              <a:srgbClr val="0C0C0C"/>
            </a:solidFill>
            <a:ln w="38100"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algn="ctr">
                <a:spcBef>
                  <a:spcPts val="0"/>
                </a:spcBef>
                <a:spcAft>
                  <a:spcPts val="0"/>
                </a:spcAft>
                <a:buClr>
                  <a:srgbClr val="000000"/>
                </a:buClr>
                <a:buSzPts val="2400"/>
              </a:pPr>
              <a:endParaRPr sz="2400" dirty="0">
                <a:solidFill>
                  <a:schemeClr val="lt1"/>
                </a:solidFill>
                <a:latin typeface="Arial"/>
                <a:ea typeface="Arial"/>
                <a:cs typeface="Arial"/>
                <a:sym typeface="Arial"/>
              </a:endParaRPr>
            </a:p>
          </p:txBody>
        </p:sp>
      </p:grpSp>
      <p:pic>
        <p:nvPicPr>
          <p:cNvPr id="27" name="Picture 26"/>
          <p:cNvPicPr>
            <a:picLocks noChangeAspect="1"/>
          </p:cNvPicPr>
          <p:nvPr/>
        </p:nvPicPr>
        <p:blipFill rotWithShape="1">
          <a:blip r:embed="rId5"/>
          <a:srcRect t="-1" b="13002"/>
          <a:stretch/>
        </p:blipFill>
        <p:spPr>
          <a:xfrm>
            <a:off x="8607405" y="2924297"/>
            <a:ext cx="2080956" cy="1404000"/>
          </a:xfrm>
          <a:prstGeom prst="rect">
            <a:avLst/>
          </a:prstGeom>
        </p:spPr>
      </p:pic>
    </p:spTree>
    <p:extLst>
      <p:ext uri="{BB962C8B-B14F-4D97-AF65-F5344CB8AC3E}">
        <p14:creationId xmlns:p14="http://schemas.microsoft.com/office/powerpoint/2010/main" val="3910764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your organization carrot?</a:t>
            </a:r>
            <a:endParaRPr lang="en-CA" dirty="0"/>
          </a:p>
        </p:txBody>
      </p:sp>
      <p:sp>
        <p:nvSpPr>
          <p:cNvPr id="3" name="Text Placeholder 2"/>
          <p:cNvSpPr>
            <a:spLocks noGrp="1"/>
          </p:cNvSpPr>
          <p:nvPr>
            <p:ph type="body" idx="1"/>
          </p:nvPr>
        </p:nvSpPr>
        <p:spPr>
          <a:xfrm>
            <a:off x="838200" y="1825625"/>
            <a:ext cx="10515600" cy="1540145"/>
          </a:xfrm>
        </p:spPr>
        <p:txBody>
          <a:bodyPr/>
          <a:lstStyle/>
          <a:p>
            <a:r>
              <a:rPr lang="en-CA" dirty="0" smtClean="0"/>
              <a:t>CRA is an operational organization by default</a:t>
            </a:r>
          </a:p>
          <a:p>
            <a:r>
              <a:rPr lang="en-CA" dirty="0" smtClean="0"/>
              <a:t>We don’t administer legislation, we administer the delivery of it</a:t>
            </a:r>
          </a:p>
          <a:p>
            <a:r>
              <a:rPr lang="en-CA" dirty="0" smtClean="0"/>
              <a:t>A culture that strives on investing in process improvements</a:t>
            </a:r>
            <a:endParaRPr lang="en-CA" dirty="0"/>
          </a:p>
        </p:txBody>
      </p:sp>
      <p:sp>
        <p:nvSpPr>
          <p:cNvPr id="4" name="Slide Number Placeholder 3"/>
          <p:cNvSpPr>
            <a:spLocks noGrp="1"/>
          </p:cNvSpPr>
          <p:nvPr>
            <p:ph type="sldNum" sz="quarter" idx="12"/>
          </p:nvPr>
        </p:nvSpPr>
        <p:spPr/>
        <p:txBody>
          <a:bodyPr/>
          <a:lstStyle/>
          <a:p>
            <a:fld id="{979D2325-F66B-4BA5-8056-6F01FDA677FA}" type="slidenum">
              <a:rPr lang="en-CA" smtClean="0"/>
              <a:t>14</a:t>
            </a:fld>
            <a:endParaRPr lang="en-CA"/>
          </a:p>
        </p:txBody>
      </p:sp>
      <p:sp>
        <p:nvSpPr>
          <p:cNvPr id="5" name="Rectangle 4"/>
          <p:cNvSpPr/>
          <p:nvPr/>
        </p:nvSpPr>
        <p:spPr>
          <a:xfrm>
            <a:off x="933856" y="4076289"/>
            <a:ext cx="7762672" cy="2031325"/>
          </a:xfrm>
          <a:prstGeom prst="rect">
            <a:avLst/>
          </a:prstGeom>
        </p:spPr>
        <p:txBody>
          <a:bodyPr wrap="square">
            <a:spAutoFit/>
          </a:bodyPr>
          <a:lstStyle/>
          <a:p>
            <a:r>
              <a:rPr lang="en-CA" b="1" dirty="0"/>
              <a:t>Web </a:t>
            </a:r>
            <a:r>
              <a:rPr lang="en-CA" b="1" dirty="0" smtClean="0"/>
              <a:t>optimization </a:t>
            </a:r>
            <a:r>
              <a:rPr lang="en-CA" dirty="0"/>
              <a:t>has created momentum as a result</a:t>
            </a:r>
            <a:br>
              <a:rPr lang="en-CA" dirty="0"/>
            </a:br>
            <a:r>
              <a:rPr lang="en-CA" dirty="0"/>
              <a:t>of our ability to </a:t>
            </a:r>
            <a:r>
              <a:rPr lang="en-CA" b="1" dirty="0"/>
              <a:t>demonstrate tangible return on investment</a:t>
            </a:r>
            <a:r>
              <a:rPr lang="en-CA" dirty="0"/>
              <a:t/>
            </a:r>
            <a:br>
              <a:rPr lang="en-CA" dirty="0"/>
            </a:br>
            <a:r>
              <a:rPr lang="en-CA" dirty="0"/>
              <a:t>for the organization</a:t>
            </a:r>
            <a:r>
              <a:rPr lang="en-CA" dirty="0" smtClean="0"/>
              <a:t>.</a:t>
            </a:r>
          </a:p>
          <a:p>
            <a:endParaRPr lang="en-CA" dirty="0"/>
          </a:p>
          <a:p>
            <a:r>
              <a:rPr lang="en-CA" b="1" dirty="0" smtClean="0"/>
              <a:t>Optimizing the </a:t>
            </a:r>
            <a:r>
              <a:rPr lang="en-CA" b="1" dirty="0"/>
              <a:t>W</a:t>
            </a:r>
            <a:r>
              <a:rPr lang="en-CA" b="1" dirty="0" smtClean="0"/>
              <a:t>eb</a:t>
            </a:r>
            <a:r>
              <a:rPr lang="en-CA" dirty="0" smtClean="0"/>
              <a:t> will result in </a:t>
            </a:r>
            <a:r>
              <a:rPr lang="en-CA" b="1" dirty="0" smtClean="0"/>
              <a:t>fewer calls</a:t>
            </a:r>
            <a:r>
              <a:rPr lang="en-CA" dirty="0" smtClean="0"/>
              <a:t> to the Agency and provide Canadians an effective self-served channel. A tangible outcome to the Agency’s </a:t>
            </a:r>
            <a:r>
              <a:rPr lang="en-CA" b="1" dirty="0" smtClean="0"/>
              <a:t>people-first</a:t>
            </a:r>
            <a:r>
              <a:rPr lang="en-CA" dirty="0" smtClean="0"/>
              <a:t> agenda.</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285" y="2708031"/>
            <a:ext cx="4681810" cy="3690588"/>
          </a:xfrm>
          <a:prstGeom prst="rect">
            <a:avLst/>
          </a:prstGeom>
        </p:spPr>
      </p:pic>
    </p:spTree>
    <p:extLst>
      <p:ext uri="{BB962C8B-B14F-4D97-AF65-F5344CB8AC3E}">
        <p14:creationId xmlns:p14="http://schemas.microsoft.com/office/powerpoint/2010/main" val="1588527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Questions</a:t>
            </a:r>
            <a:endParaRPr lang="en-CA" dirty="0"/>
          </a:p>
        </p:txBody>
      </p:sp>
      <p:sp>
        <p:nvSpPr>
          <p:cNvPr id="3" name="Text Placeholder 2"/>
          <p:cNvSpPr>
            <a:spLocks noGrp="1"/>
          </p:cNvSpPr>
          <p:nvPr>
            <p:ph type="body" idx="1"/>
          </p:nvPr>
        </p:nvSpPr>
        <p:spPr/>
        <p:txBody>
          <a:bodyPr/>
          <a:lstStyle/>
          <a:p>
            <a:r>
              <a:rPr lang="fr-CA" dirty="0" smtClean="0"/>
              <a:t>Louis Michaud, Director, Digital Content Design Services</a:t>
            </a:r>
          </a:p>
          <a:p>
            <a:pPr lvl="1"/>
            <a:r>
              <a:rPr lang="en-CA" dirty="0" smtClean="0">
                <a:hlinkClick r:id="rId3"/>
              </a:rPr>
              <a:t>Louis.Michaud@cra-arc.gc.ca</a:t>
            </a:r>
            <a:endParaRPr lang="en-CA" dirty="0" smtClean="0"/>
          </a:p>
          <a:p>
            <a:pPr lvl="1"/>
            <a:r>
              <a:rPr lang="en-CA" dirty="0" smtClean="0"/>
              <a:t>613-406-0872</a:t>
            </a:r>
            <a:endParaRPr lang="en-CA" dirty="0"/>
          </a:p>
        </p:txBody>
      </p:sp>
      <p:sp>
        <p:nvSpPr>
          <p:cNvPr id="4" name="Slide Number Placeholder 3"/>
          <p:cNvSpPr>
            <a:spLocks noGrp="1"/>
          </p:cNvSpPr>
          <p:nvPr>
            <p:ph type="sldNum" sz="quarter" idx="12"/>
          </p:nvPr>
        </p:nvSpPr>
        <p:spPr/>
        <p:txBody>
          <a:bodyPr/>
          <a:lstStyle/>
          <a:p>
            <a:fld id="{A3388C0F-0C40-4EAF-B70C-4CBD3E953C29}" type="slidenum">
              <a:rPr lang="en-CA" smtClean="0"/>
              <a:t>15</a:t>
            </a:fld>
            <a:endParaRPr lang="en-CA"/>
          </a:p>
        </p:txBody>
      </p:sp>
    </p:spTree>
    <p:extLst>
      <p:ext uri="{BB962C8B-B14F-4D97-AF65-F5344CB8AC3E}">
        <p14:creationId xmlns:p14="http://schemas.microsoft.com/office/powerpoint/2010/main" val="208153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Purpose</a:t>
            </a:r>
            <a:endParaRPr lang="en-US" dirty="0" smtClean="0"/>
          </a:p>
        </p:txBody>
      </p:sp>
      <p:sp>
        <p:nvSpPr>
          <p:cNvPr id="5" name="Text Placeholder 4"/>
          <p:cNvSpPr>
            <a:spLocks noGrp="1"/>
          </p:cNvSpPr>
          <p:nvPr>
            <p:ph type="body" idx="1"/>
          </p:nvPr>
        </p:nvSpPr>
        <p:spPr>
          <a:xfrm>
            <a:off x="838200" y="1504604"/>
            <a:ext cx="10515600" cy="4672359"/>
          </a:xfrm>
        </p:spPr>
        <p:txBody>
          <a:bodyPr>
            <a:normAutofit/>
          </a:bodyPr>
          <a:lstStyle/>
          <a:p>
            <a:r>
              <a:rPr lang="en-CA" sz="3200" dirty="0" smtClean="0"/>
              <a:t>Share CRA’s Web Optimization Strategy as it relates to the Agency’s digital transformation agenda (a people-first approach)</a:t>
            </a:r>
          </a:p>
        </p:txBody>
      </p:sp>
      <p:sp>
        <p:nvSpPr>
          <p:cNvPr id="10" name="Slide Number Placeholder 9"/>
          <p:cNvSpPr>
            <a:spLocks noGrp="1"/>
          </p:cNvSpPr>
          <p:nvPr>
            <p:ph type="sldNum" sz="quarter" idx="12"/>
          </p:nvPr>
        </p:nvSpPr>
        <p:spPr/>
        <p:txBody>
          <a:bodyPr/>
          <a:lstStyle/>
          <a:p>
            <a:fld id="{979D2325-F66B-4BA5-8056-6F01FDA677FA}" type="slidenum">
              <a:rPr lang="en-CA" smtClean="0"/>
              <a:t>2</a:t>
            </a:fld>
            <a:endParaRPr lang="en-CA" dirty="0"/>
          </a:p>
        </p:txBody>
      </p:sp>
    </p:spTree>
    <p:extLst>
      <p:ext uri="{BB962C8B-B14F-4D97-AF65-F5344CB8AC3E}">
        <p14:creationId xmlns:p14="http://schemas.microsoft.com/office/powerpoint/2010/main" val="239741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CRA’s people-first philosophy</a:t>
            </a:r>
            <a:endParaRPr lang="en-CA" dirty="0"/>
          </a:p>
        </p:txBody>
      </p:sp>
      <p:sp>
        <p:nvSpPr>
          <p:cNvPr id="3" name="Text Placeholder 2"/>
          <p:cNvSpPr>
            <a:spLocks noGrp="1"/>
          </p:cNvSpPr>
          <p:nvPr>
            <p:ph type="body" idx="1"/>
          </p:nvPr>
        </p:nvSpPr>
        <p:spPr>
          <a:xfrm>
            <a:off x="838200" y="1825625"/>
            <a:ext cx="6013537" cy="4351338"/>
          </a:xfrm>
        </p:spPr>
        <p:txBody>
          <a:bodyPr>
            <a:normAutofit/>
          </a:bodyPr>
          <a:lstStyle/>
          <a:p>
            <a:pPr>
              <a:lnSpc>
                <a:spcPct val="100000"/>
              </a:lnSpc>
              <a:spcBef>
                <a:spcPts val="600"/>
              </a:spcBef>
            </a:pPr>
            <a:r>
              <a:rPr lang="en-CA" dirty="0" smtClean="0"/>
              <a:t>CRA has adopted </a:t>
            </a:r>
            <a:r>
              <a:rPr lang="en-CA" dirty="0"/>
              <a:t>a People First philosophy that aims to transform the Agency into a trusted, helpful, fair and people-centric </a:t>
            </a:r>
            <a:r>
              <a:rPr lang="en-CA" dirty="0" smtClean="0"/>
              <a:t>organization. This includes:</a:t>
            </a:r>
          </a:p>
          <a:p>
            <a:pPr lvl="1">
              <a:lnSpc>
                <a:spcPct val="100000"/>
              </a:lnSpc>
              <a:spcBef>
                <a:spcPts val="600"/>
              </a:spcBef>
            </a:pPr>
            <a:r>
              <a:rPr lang="en-CA" dirty="0" smtClean="0"/>
              <a:t>new </a:t>
            </a:r>
            <a:r>
              <a:rPr lang="en-CA" dirty="0"/>
              <a:t>vision of being trusted, fair, and helpful by putting people </a:t>
            </a:r>
            <a:r>
              <a:rPr lang="en-CA" dirty="0" smtClean="0"/>
              <a:t>first</a:t>
            </a:r>
            <a:endParaRPr lang="en-CA" dirty="0"/>
          </a:p>
          <a:p>
            <a:pPr lvl="1">
              <a:lnSpc>
                <a:spcPct val="100000"/>
              </a:lnSpc>
              <a:spcBef>
                <a:spcPts val="600"/>
              </a:spcBef>
            </a:pPr>
            <a:r>
              <a:rPr lang="en-CA" dirty="0"/>
              <a:t>a set of core guiding principles that speak to how we will work to achieve our new </a:t>
            </a:r>
            <a:r>
              <a:rPr lang="en-CA" dirty="0" smtClean="0"/>
              <a:t>vision</a:t>
            </a:r>
            <a:endParaRPr lang="en-CA" dirty="0"/>
          </a:p>
          <a:p>
            <a:pPr lvl="1">
              <a:lnSpc>
                <a:spcPct val="100000"/>
              </a:lnSpc>
              <a:spcBef>
                <a:spcPts val="600"/>
              </a:spcBef>
            </a:pPr>
            <a:r>
              <a:rPr lang="en-CA" dirty="0"/>
              <a:t>revised wording for our values to make them more meaningful and tangible for </a:t>
            </a:r>
            <a:r>
              <a:rPr lang="en-CA" dirty="0" smtClean="0"/>
              <a:t>employees</a:t>
            </a:r>
          </a:p>
          <a:p>
            <a:pPr lvl="1">
              <a:lnSpc>
                <a:spcPct val="100000"/>
              </a:lnSpc>
              <a:spcBef>
                <a:spcPts val="600"/>
              </a:spcBef>
            </a:pPr>
            <a:r>
              <a:rPr lang="en-CA" dirty="0" smtClean="0"/>
              <a:t>a new service identity that describes how service should be translated in our daily activities</a:t>
            </a:r>
            <a:endParaRPr lang="en-CA" dirty="0"/>
          </a:p>
        </p:txBody>
      </p:sp>
      <p:sp>
        <p:nvSpPr>
          <p:cNvPr id="4" name="Slide Number Placeholder 3"/>
          <p:cNvSpPr>
            <a:spLocks noGrp="1"/>
          </p:cNvSpPr>
          <p:nvPr>
            <p:ph type="sldNum" sz="quarter" idx="12"/>
          </p:nvPr>
        </p:nvSpPr>
        <p:spPr/>
        <p:txBody>
          <a:bodyPr/>
          <a:lstStyle/>
          <a:p>
            <a:fld id="{979D2325-F66B-4BA5-8056-6F01FDA677FA}" type="slidenum">
              <a:rPr lang="en-CA" smtClean="0"/>
              <a:t>3</a:t>
            </a:fld>
            <a:endParaRPr lang="en-CA" dirty="0"/>
          </a:p>
        </p:txBody>
      </p:sp>
      <p:pic>
        <p:nvPicPr>
          <p:cNvPr id="6" name="Picture 5"/>
          <p:cNvPicPr>
            <a:picLocks noChangeAspect="1"/>
          </p:cNvPicPr>
          <p:nvPr/>
        </p:nvPicPr>
        <p:blipFill>
          <a:blip r:embed="rId2"/>
          <a:stretch>
            <a:fillRect/>
          </a:stretch>
        </p:blipFill>
        <p:spPr>
          <a:xfrm>
            <a:off x="7017965" y="1825625"/>
            <a:ext cx="4813127" cy="3678933"/>
          </a:xfrm>
          <a:prstGeom prst="rect">
            <a:avLst/>
          </a:prstGeom>
        </p:spPr>
      </p:pic>
    </p:spTree>
    <p:extLst>
      <p:ext uri="{BB962C8B-B14F-4D97-AF65-F5344CB8AC3E}">
        <p14:creationId xmlns:p14="http://schemas.microsoft.com/office/powerpoint/2010/main" val="588341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statement</a:t>
            </a:r>
            <a:endParaRPr lang="en-CA" dirty="0"/>
          </a:p>
        </p:txBody>
      </p:sp>
      <p:sp>
        <p:nvSpPr>
          <p:cNvPr id="3" name="Text Placeholder 2"/>
          <p:cNvSpPr>
            <a:spLocks noGrp="1"/>
          </p:cNvSpPr>
          <p:nvPr>
            <p:ph type="body" idx="1"/>
          </p:nvPr>
        </p:nvSpPr>
        <p:spPr>
          <a:xfrm>
            <a:off x="838199" y="1825625"/>
            <a:ext cx="7934234" cy="4351338"/>
          </a:xfrm>
        </p:spPr>
        <p:txBody>
          <a:bodyPr>
            <a:normAutofit/>
          </a:bodyPr>
          <a:lstStyle/>
          <a:p>
            <a:r>
              <a:rPr lang="en-CA" dirty="0"/>
              <a:t>Responsibility for authoring content is 100% decentralized to teams across the </a:t>
            </a:r>
            <a:r>
              <a:rPr lang="en-CA" dirty="0" smtClean="0"/>
              <a:t>CRA</a:t>
            </a:r>
          </a:p>
          <a:p>
            <a:r>
              <a:rPr lang="en-CA" dirty="0" smtClean="0"/>
              <a:t>Usability </a:t>
            </a:r>
            <a:r>
              <a:rPr lang="en-CA" dirty="0"/>
              <a:t>testing with Canadians indicated that on average, only 50% of public participants were able to complete their tasks on the CRA’s web </a:t>
            </a:r>
            <a:r>
              <a:rPr lang="en-CA" dirty="0" smtClean="0"/>
              <a:t>presence</a:t>
            </a:r>
          </a:p>
          <a:p>
            <a:r>
              <a:rPr lang="en-CA" dirty="0" smtClean="0"/>
              <a:t>For </a:t>
            </a:r>
            <a:r>
              <a:rPr lang="en-CA" dirty="0"/>
              <a:t>the 68% of visitors who are individuals coming with questions about their taxes:</a:t>
            </a:r>
          </a:p>
          <a:p>
            <a:pPr lvl="1"/>
            <a:r>
              <a:rPr lang="en-CA" dirty="0" smtClean="0"/>
              <a:t>Content organized based on CRA’s organizational structure</a:t>
            </a:r>
          </a:p>
          <a:p>
            <a:pPr lvl="1"/>
            <a:r>
              <a:rPr lang="en-CA" dirty="0" smtClean="0"/>
              <a:t>Uses </a:t>
            </a:r>
            <a:r>
              <a:rPr lang="en-CA" dirty="0"/>
              <a:t>CRA terminology rather than common </a:t>
            </a:r>
            <a:r>
              <a:rPr lang="en-CA" dirty="0" smtClean="0"/>
              <a:t>words</a:t>
            </a:r>
            <a:endParaRPr lang="en-CA" dirty="0"/>
          </a:p>
          <a:p>
            <a:pPr lvl="1"/>
            <a:r>
              <a:rPr lang="en-CA" dirty="0"/>
              <a:t>Written as if users are reading a paper copy rather than </a:t>
            </a:r>
            <a:r>
              <a:rPr lang="en-CA" dirty="0" smtClean="0"/>
              <a:t>online</a:t>
            </a:r>
          </a:p>
          <a:p>
            <a:pPr lvl="1"/>
            <a:r>
              <a:rPr lang="en-CA" dirty="0" smtClean="0"/>
              <a:t>Focused </a:t>
            </a:r>
            <a:r>
              <a:rPr lang="en-CA" dirty="0"/>
              <a:t>on CRA programs rather than on user </a:t>
            </a:r>
            <a:r>
              <a:rPr lang="en-CA" dirty="0" smtClean="0"/>
              <a:t>tasks</a:t>
            </a:r>
            <a:endParaRPr lang="en-CA" dirty="0"/>
          </a:p>
        </p:txBody>
      </p:sp>
      <p:sp>
        <p:nvSpPr>
          <p:cNvPr id="4" name="Slide Number Placeholder 3"/>
          <p:cNvSpPr>
            <a:spLocks noGrp="1"/>
          </p:cNvSpPr>
          <p:nvPr>
            <p:ph type="sldNum" sz="quarter" idx="12"/>
          </p:nvPr>
        </p:nvSpPr>
        <p:spPr/>
        <p:txBody>
          <a:bodyPr/>
          <a:lstStyle/>
          <a:p>
            <a:fld id="{979D2325-F66B-4BA5-8056-6F01FDA677FA}" type="slidenum">
              <a:rPr lang="en-CA" smtClean="0"/>
              <a:t>4</a:t>
            </a:fld>
            <a:endParaRPr lang="en-CA"/>
          </a:p>
        </p:txBody>
      </p:sp>
      <p:sp>
        <p:nvSpPr>
          <p:cNvPr id="6" name="Trapezoid 5"/>
          <p:cNvSpPr/>
          <p:nvPr/>
        </p:nvSpPr>
        <p:spPr>
          <a:xfrm>
            <a:off x="8003126" y="5366453"/>
            <a:ext cx="3884387" cy="767087"/>
          </a:xfrm>
          <a:prstGeom prst="trapezoid">
            <a:avLst>
              <a:gd name="adj" fmla="val 63356"/>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Trapezoid 6"/>
          <p:cNvSpPr/>
          <p:nvPr/>
        </p:nvSpPr>
        <p:spPr>
          <a:xfrm>
            <a:off x="8499881" y="3501453"/>
            <a:ext cx="2890875" cy="1797532"/>
          </a:xfrm>
          <a:prstGeom prst="trapezoid">
            <a:avLst>
              <a:gd name="adj" fmla="val 55884"/>
            </a:avLst>
          </a:prstGeom>
          <a:solidFill>
            <a:srgbClr val="CC7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200" dirty="0">
              <a:solidFill>
                <a:schemeClr val="bg1"/>
              </a:solidFill>
            </a:endParaRPr>
          </a:p>
        </p:txBody>
      </p:sp>
      <p:sp>
        <p:nvSpPr>
          <p:cNvPr id="8" name="Trapezoid 7"/>
          <p:cNvSpPr/>
          <p:nvPr/>
        </p:nvSpPr>
        <p:spPr>
          <a:xfrm>
            <a:off x="9514488" y="2918097"/>
            <a:ext cx="861659" cy="533940"/>
          </a:xfrm>
          <a:prstGeom prst="trapezoid">
            <a:avLst>
              <a:gd name="adj" fmla="val 78271"/>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000" dirty="0">
              <a:solidFill>
                <a:schemeClr val="bg1"/>
              </a:solidFill>
            </a:endParaRPr>
          </a:p>
        </p:txBody>
      </p:sp>
      <p:sp>
        <p:nvSpPr>
          <p:cNvPr id="9" name="Rectangle 8"/>
          <p:cNvSpPr/>
          <p:nvPr/>
        </p:nvSpPr>
        <p:spPr>
          <a:xfrm>
            <a:off x="9514488" y="1203561"/>
            <a:ext cx="2089205" cy="923330"/>
          </a:xfrm>
          <a:prstGeom prst="rect">
            <a:avLst/>
          </a:prstGeom>
        </p:spPr>
        <p:txBody>
          <a:bodyPr wrap="square">
            <a:spAutoFit/>
          </a:bodyPr>
          <a:lstStyle/>
          <a:p>
            <a:r>
              <a:rPr lang="en-CA" b="1" dirty="0" smtClean="0">
                <a:solidFill>
                  <a:schemeClr val="accent5"/>
                </a:solidFill>
                <a:latin typeface="Helvetica Neue"/>
                <a:ea typeface="Helvetica Neue"/>
                <a:cs typeface="Helvetica Neue"/>
                <a:sym typeface="Helvetica Neue"/>
              </a:rPr>
              <a:t>10% of pages account for 97% of all traffic</a:t>
            </a:r>
            <a:endParaRPr lang="en-CA" sz="1600" b="1" dirty="0">
              <a:solidFill>
                <a:schemeClr val="accent5"/>
              </a:solidFill>
            </a:endParaRPr>
          </a:p>
        </p:txBody>
      </p:sp>
      <p:sp>
        <p:nvSpPr>
          <p:cNvPr id="10" name="Rectangle 9"/>
          <p:cNvSpPr/>
          <p:nvPr/>
        </p:nvSpPr>
        <p:spPr>
          <a:xfrm>
            <a:off x="10613540" y="2633168"/>
            <a:ext cx="1273973" cy="1015663"/>
          </a:xfrm>
          <a:prstGeom prst="rect">
            <a:avLst/>
          </a:prstGeom>
        </p:spPr>
        <p:txBody>
          <a:bodyPr wrap="square">
            <a:spAutoFit/>
          </a:bodyPr>
          <a:lstStyle/>
          <a:p>
            <a:r>
              <a:rPr lang="en-CA" sz="1200" dirty="0" smtClean="0">
                <a:solidFill>
                  <a:schemeClr val="dk1"/>
                </a:solidFill>
                <a:latin typeface="Helvetica Neue"/>
                <a:ea typeface="Helvetica Neue"/>
                <a:cs typeface="Helvetica Neue"/>
                <a:sym typeface="Helvetica Neue"/>
              </a:rPr>
              <a:t>65% of pages are occasionally viewed</a:t>
            </a:r>
            <a:br>
              <a:rPr lang="en-CA" sz="1200" dirty="0" smtClean="0">
                <a:solidFill>
                  <a:schemeClr val="dk1"/>
                </a:solidFill>
                <a:latin typeface="Helvetica Neue"/>
                <a:ea typeface="Helvetica Neue"/>
                <a:cs typeface="Helvetica Neue"/>
                <a:sym typeface="Helvetica Neue"/>
              </a:rPr>
            </a:br>
            <a:r>
              <a:rPr lang="en-CA" sz="1200" dirty="0" smtClean="0">
                <a:solidFill>
                  <a:schemeClr val="dk1"/>
                </a:solidFill>
                <a:latin typeface="Helvetica Neue"/>
                <a:ea typeface="Helvetica Neue"/>
                <a:cs typeface="Helvetica Neue"/>
                <a:sym typeface="Helvetica Neue"/>
              </a:rPr>
              <a:t>(accounts for 3% of all traffic)</a:t>
            </a:r>
            <a:endParaRPr lang="en-CA" sz="1100" dirty="0"/>
          </a:p>
        </p:txBody>
      </p:sp>
      <p:sp>
        <p:nvSpPr>
          <p:cNvPr id="11" name="Rectangle 10"/>
          <p:cNvSpPr/>
          <p:nvPr/>
        </p:nvSpPr>
        <p:spPr>
          <a:xfrm>
            <a:off x="11313470" y="4097211"/>
            <a:ext cx="933223" cy="1015663"/>
          </a:xfrm>
          <a:prstGeom prst="rect">
            <a:avLst/>
          </a:prstGeom>
        </p:spPr>
        <p:txBody>
          <a:bodyPr wrap="square">
            <a:spAutoFit/>
          </a:bodyPr>
          <a:lstStyle/>
          <a:p>
            <a:r>
              <a:rPr lang="en-CA" sz="1200" dirty="0" smtClean="0">
                <a:solidFill>
                  <a:schemeClr val="dk1"/>
                </a:solidFill>
                <a:latin typeface="Helvetica Neue"/>
                <a:ea typeface="Helvetica Neue"/>
                <a:cs typeface="Helvetica Neue"/>
                <a:sym typeface="Helvetica Neue"/>
              </a:rPr>
              <a:t>25% of pages were not viewed at all</a:t>
            </a:r>
            <a:endParaRPr lang="en-CA" sz="1100" dirty="0"/>
          </a:p>
        </p:txBody>
      </p:sp>
      <p:cxnSp>
        <p:nvCxnSpPr>
          <p:cNvPr id="12" name="Straight Connector 11"/>
          <p:cNvCxnSpPr>
            <a:stCxn id="10" idx="2"/>
          </p:cNvCxnSpPr>
          <p:nvPr/>
        </p:nvCxnSpPr>
        <p:spPr>
          <a:xfrm flipH="1">
            <a:off x="10882269" y="3648831"/>
            <a:ext cx="368258" cy="569622"/>
          </a:xfrm>
          <a:prstGeom prst="line">
            <a:avLst/>
          </a:prstGeom>
          <a:ln>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1" idx="2"/>
          </p:cNvCxnSpPr>
          <p:nvPr/>
        </p:nvCxnSpPr>
        <p:spPr>
          <a:xfrm flipH="1">
            <a:off x="11603693" y="5112874"/>
            <a:ext cx="176389" cy="448380"/>
          </a:xfrm>
          <a:prstGeom prst="line">
            <a:avLst/>
          </a:prstGeom>
          <a:ln>
            <a:headEnd type="oval"/>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9" idx="2"/>
          </p:cNvCxnSpPr>
          <p:nvPr/>
        </p:nvCxnSpPr>
        <p:spPr>
          <a:xfrm flipH="1">
            <a:off x="10092327" y="2126891"/>
            <a:ext cx="466764" cy="694977"/>
          </a:xfrm>
          <a:prstGeom prst="line">
            <a:avLst/>
          </a:prstGeom>
          <a:ln>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146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we </a:t>
            </a:r>
            <a:r>
              <a:rPr lang="en-CA" u="sng" dirty="0" smtClean="0"/>
              <a:t>secured</a:t>
            </a:r>
            <a:r>
              <a:rPr lang="en-CA" dirty="0" smtClean="0"/>
              <a:t> buy-in at CRA</a:t>
            </a:r>
            <a:endParaRPr lang="en-CA" dirty="0"/>
          </a:p>
        </p:txBody>
      </p:sp>
      <p:sp>
        <p:nvSpPr>
          <p:cNvPr id="3" name="Text Placeholder 2"/>
          <p:cNvSpPr>
            <a:spLocks noGrp="1"/>
          </p:cNvSpPr>
          <p:nvPr>
            <p:ph type="body" idx="1"/>
          </p:nvPr>
        </p:nvSpPr>
        <p:spPr/>
        <p:txBody>
          <a:bodyPr/>
          <a:lstStyle/>
          <a:p>
            <a:pPr marL="0" indent="0">
              <a:buNone/>
            </a:pPr>
            <a:r>
              <a:rPr lang="en-CA" dirty="0" smtClean="0"/>
              <a:t>If we get self-service right:</a:t>
            </a:r>
            <a:br>
              <a:rPr lang="en-CA" dirty="0" smtClean="0"/>
            </a:br>
            <a:endParaRPr lang="en-CA" dirty="0" smtClean="0"/>
          </a:p>
          <a:p>
            <a:pPr lvl="1">
              <a:lnSpc>
                <a:spcPct val="100000"/>
              </a:lnSpc>
              <a:spcBef>
                <a:spcPts val="600"/>
              </a:spcBef>
            </a:pPr>
            <a:r>
              <a:rPr lang="en-CA" sz="2400" dirty="0" smtClean="0"/>
              <a:t>More efficient operations, better service outcomes, greater levels of trust in the Agency, and increased client satisfaction</a:t>
            </a:r>
          </a:p>
          <a:p>
            <a:pPr lvl="1">
              <a:lnSpc>
                <a:spcPct val="100000"/>
              </a:lnSpc>
              <a:spcBef>
                <a:spcPts val="600"/>
              </a:spcBef>
            </a:pPr>
            <a:r>
              <a:rPr lang="en-CA" sz="2400" dirty="0" smtClean="0"/>
              <a:t>Fewer low-complexity calls to the call centre:</a:t>
            </a:r>
          </a:p>
          <a:p>
            <a:pPr lvl="2">
              <a:lnSpc>
                <a:spcPct val="100000"/>
              </a:lnSpc>
              <a:spcBef>
                <a:spcPts val="600"/>
              </a:spcBef>
            </a:pPr>
            <a:r>
              <a:rPr lang="en-CA" sz="2000" dirty="0" smtClean="0"/>
              <a:t>Currently, about 2.6M annual calls are low-complexity, costing CRA $10.50 per call</a:t>
            </a:r>
          </a:p>
          <a:p>
            <a:pPr lvl="2">
              <a:lnSpc>
                <a:spcPct val="100000"/>
              </a:lnSpc>
              <a:spcBef>
                <a:spcPts val="600"/>
              </a:spcBef>
            </a:pPr>
            <a:r>
              <a:rPr lang="en-CA" sz="2000" dirty="0" smtClean="0"/>
              <a:t>this volume could be reduced significantly, resulting cost avoidance in the range of $15-20M annually</a:t>
            </a:r>
          </a:p>
          <a:p>
            <a:pPr lvl="2">
              <a:lnSpc>
                <a:spcPct val="100000"/>
              </a:lnSpc>
              <a:spcBef>
                <a:spcPts val="600"/>
              </a:spcBef>
            </a:pPr>
            <a:r>
              <a:rPr lang="en-CA" sz="2000" dirty="0" smtClean="0"/>
              <a:t>In real terms, this would allow call centres to pick up more higher complexity calls</a:t>
            </a:r>
            <a:endParaRPr lang="en-CA" dirty="0"/>
          </a:p>
        </p:txBody>
      </p:sp>
      <p:sp>
        <p:nvSpPr>
          <p:cNvPr id="4" name="Slide Number Placeholder 3"/>
          <p:cNvSpPr>
            <a:spLocks noGrp="1"/>
          </p:cNvSpPr>
          <p:nvPr>
            <p:ph type="sldNum" sz="quarter" idx="12"/>
          </p:nvPr>
        </p:nvSpPr>
        <p:spPr/>
        <p:txBody>
          <a:bodyPr/>
          <a:lstStyle/>
          <a:p>
            <a:fld id="{979D2325-F66B-4BA5-8056-6F01FDA677FA}" type="slidenum">
              <a:rPr lang="en-CA" smtClean="0"/>
              <a:t>5</a:t>
            </a:fld>
            <a:endParaRPr lang="en-CA" dirty="0"/>
          </a:p>
        </p:txBody>
      </p:sp>
    </p:spTree>
    <p:extLst>
      <p:ext uri="{BB962C8B-B14F-4D97-AF65-F5344CB8AC3E}">
        <p14:creationId xmlns:p14="http://schemas.microsoft.com/office/powerpoint/2010/main" val="2523839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Web optimization reduces calls to the Agency</a:t>
            </a:r>
          </a:p>
        </p:txBody>
      </p:sp>
      <p:sp>
        <p:nvSpPr>
          <p:cNvPr id="3" name="Text Placeholder 2"/>
          <p:cNvSpPr>
            <a:spLocks noGrp="1"/>
          </p:cNvSpPr>
          <p:nvPr>
            <p:ph type="body" idx="1"/>
          </p:nvPr>
        </p:nvSpPr>
        <p:spPr>
          <a:xfrm>
            <a:off x="838200" y="1825625"/>
            <a:ext cx="6765099" cy="4351338"/>
          </a:xfrm>
        </p:spPr>
        <p:txBody>
          <a:bodyPr>
            <a:normAutofit/>
          </a:bodyPr>
          <a:lstStyle/>
          <a:p>
            <a:r>
              <a:rPr lang="en-CA" dirty="0"/>
              <a:t>The Canada Child Benefit (CCB) </a:t>
            </a:r>
            <a:r>
              <a:rPr lang="en-CA" dirty="0" smtClean="0"/>
              <a:t>optimization project made it </a:t>
            </a:r>
            <a:r>
              <a:rPr lang="en-CA" dirty="0"/>
              <a:t>easier to find answers to common questions people have about this </a:t>
            </a:r>
            <a:r>
              <a:rPr lang="en-CA" dirty="0" smtClean="0"/>
              <a:t>benefit</a:t>
            </a:r>
            <a:endParaRPr lang="en-CA" dirty="0"/>
          </a:p>
          <a:p>
            <a:r>
              <a:rPr lang="en-CA" dirty="0"/>
              <a:t>A key question </a:t>
            </a:r>
            <a:r>
              <a:rPr lang="en-CA" dirty="0" smtClean="0"/>
              <a:t>Canadians had was </a:t>
            </a:r>
            <a:r>
              <a:rPr lang="en-CA" dirty="0"/>
              <a:t>how much their CCB amounts would be for the next </a:t>
            </a:r>
            <a:r>
              <a:rPr lang="en-CA" dirty="0" smtClean="0"/>
              <a:t>year</a:t>
            </a:r>
            <a:endParaRPr lang="en-CA" dirty="0"/>
          </a:p>
          <a:p>
            <a:r>
              <a:rPr lang="en-CA" dirty="0"/>
              <a:t>Improvements resulted in an improved ability for Canadians to determine the </a:t>
            </a:r>
            <a:r>
              <a:rPr lang="en-CA" dirty="0" smtClean="0"/>
              <a:t>amount using </a:t>
            </a:r>
            <a:r>
              <a:rPr lang="en-CA" dirty="0"/>
              <a:t>an online </a:t>
            </a:r>
            <a:r>
              <a:rPr lang="en-CA" dirty="0" smtClean="0"/>
              <a:t>calculator</a:t>
            </a:r>
            <a:endParaRPr lang="en-CA" dirty="0"/>
          </a:p>
          <a:p>
            <a:r>
              <a:rPr lang="en-CA" dirty="0"/>
              <a:t>Calls related to CCB benefit amounts </a:t>
            </a:r>
            <a:r>
              <a:rPr lang="en-CA" sz="2800" b="1" dirty="0"/>
              <a:t>dropped by about 50% </a:t>
            </a:r>
            <a:r>
              <a:rPr lang="en-CA" dirty="0"/>
              <a:t>Q1 of 2020 compared to previous </a:t>
            </a:r>
            <a:r>
              <a:rPr lang="en-CA" dirty="0" smtClean="0"/>
              <a:t>years</a:t>
            </a:r>
            <a:endParaRPr lang="en-CA" dirty="0"/>
          </a:p>
        </p:txBody>
      </p:sp>
      <p:sp>
        <p:nvSpPr>
          <p:cNvPr id="4" name="Slide Number Placeholder 3"/>
          <p:cNvSpPr>
            <a:spLocks noGrp="1"/>
          </p:cNvSpPr>
          <p:nvPr>
            <p:ph type="sldNum" sz="quarter" idx="12"/>
          </p:nvPr>
        </p:nvSpPr>
        <p:spPr/>
        <p:txBody>
          <a:bodyPr/>
          <a:lstStyle/>
          <a:p>
            <a:fld id="{979D2325-F66B-4BA5-8056-6F01FDA677FA}" type="slidenum">
              <a:rPr lang="en-CA" smtClean="0"/>
              <a:t>6</a:t>
            </a:fld>
            <a:endParaRPr lang="en-CA"/>
          </a:p>
        </p:txBody>
      </p:sp>
      <p:pic>
        <p:nvPicPr>
          <p:cNvPr id="5" name="Picture 4"/>
          <p:cNvPicPr>
            <a:picLocks noChangeAspect="1"/>
          </p:cNvPicPr>
          <p:nvPr/>
        </p:nvPicPr>
        <p:blipFill>
          <a:blip r:embed="rId3"/>
          <a:stretch>
            <a:fillRect/>
          </a:stretch>
        </p:blipFill>
        <p:spPr>
          <a:xfrm>
            <a:off x="7985407" y="1825625"/>
            <a:ext cx="3644051" cy="2920261"/>
          </a:xfrm>
          <a:prstGeom prst="rect">
            <a:avLst/>
          </a:prstGeom>
          <a:effectLst>
            <a:outerShdw blurRad="63500" sx="102000" sy="102000" algn="ctr" rotWithShape="0">
              <a:prstClr val="black">
                <a:alpha val="40000"/>
              </a:prstClr>
            </a:outerShdw>
          </a:effectLst>
        </p:spPr>
      </p:pic>
      <p:sp>
        <p:nvSpPr>
          <p:cNvPr id="6" name="Rectangle 5"/>
          <p:cNvSpPr/>
          <p:nvPr/>
        </p:nvSpPr>
        <p:spPr>
          <a:xfrm>
            <a:off x="9173492" y="4880823"/>
            <a:ext cx="1535998" cy="369332"/>
          </a:xfrm>
          <a:prstGeom prst="rect">
            <a:avLst/>
          </a:prstGeom>
        </p:spPr>
        <p:txBody>
          <a:bodyPr wrap="none">
            <a:spAutoFit/>
          </a:bodyPr>
          <a:lstStyle/>
          <a:p>
            <a:r>
              <a:rPr lang="en-CA" dirty="0"/>
              <a:t>June-Oct 2019</a:t>
            </a:r>
          </a:p>
        </p:txBody>
      </p:sp>
    </p:spTree>
    <p:extLst>
      <p:ext uri="{BB962C8B-B14F-4D97-AF65-F5344CB8AC3E}">
        <p14:creationId xmlns:p14="http://schemas.microsoft.com/office/powerpoint/2010/main" val="637461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Web Optimization Strategy (2019-2023): roadmap to overhaul our </a:t>
            </a:r>
            <a:r>
              <a:rPr lang="en-CA" dirty="0">
                <a:solidFill>
                  <a:schemeClr val="accent5"/>
                </a:solidFill>
              </a:rPr>
              <a:t>W</a:t>
            </a:r>
            <a:r>
              <a:rPr lang="en-CA" dirty="0" smtClean="0"/>
              <a:t>eb operations</a:t>
            </a:r>
            <a:endParaRPr lang="en-CA" dirty="0"/>
          </a:p>
        </p:txBody>
      </p:sp>
      <p:sp>
        <p:nvSpPr>
          <p:cNvPr id="4" name="Slide Number Placeholder 3"/>
          <p:cNvSpPr>
            <a:spLocks noGrp="1"/>
          </p:cNvSpPr>
          <p:nvPr>
            <p:ph type="sldNum" sz="quarter" idx="12"/>
          </p:nvPr>
        </p:nvSpPr>
        <p:spPr/>
        <p:txBody>
          <a:bodyPr/>
          <a:lstStyle/>
          <a:p>
            <a:fld id="{979D2325-F66B-4BA5-8056-6F01FDA677FA}" type="slidenum">
              <a:rPr lang="en-CA" smtClean="0"/>
              <a:t>7</a:t>
            </a:fld>
            <a:endParaRPr lang="en-CA"/>
          </a:p>
        </p:txBody>
      </p:sp>
      <p:sp>
        <p:nvSpPr>
          <p:cNvPr id="7" name="Text Placeholder 2"/>
          <p:cNvSpPr>
            <a:spLocks noGrp="1"/>
          </p:cNvSpPr>
          <p:nvPr>
            <p:ph type="body" idx="1"/>
          </p:nvPr>
        </p:nvSpPr>
        <p:spPr>
          <a:xfrm>
            <a:off x="838200" y="1825625"/>
            <a:ext cx="10515600" cy="4351338"/>
          </a:xfrm>
        </p:spPr>
        <p:txBody>
          <a:bodyPr/>
          <a:lstStyle/>
          <a:p>
            <a:pPr>
              <a:lnSpc>
                <a:spcPct val="100000"/>
              </a:lnSpc>
              <a:spcBef>
                <a:spcPts val="1200"/>
              </a:spcBef>
            </a:pPr>
            <a:r>
              <a:rPr lang="en-CA" dirty="0" smtClean="0"/>
              <a:t>The </a:t>
            </a:r>
            <a:r>
              <a:rPr lang="en-CA" dirty="0"/>
              <a:t>Web Optimization Strategy (WOS) is focused on content improvement, enabled by improved skills, better governance and modern </a:t>
            </a:r>
            <a:r>
              <a:rPr lang="en-CA" dirty="0" smtClean="0"/>
              <a:t>technology: </a:t>
            </a:r>
          </a:p>
          <a:p>
            <a:pPr lvl="1">
              <a:lnSpc>
                <a:spcPct val="100000"/>
              </a:lnSpc>
              <a:spcBef>
                <a:spcPts val="1200"/>
              </a:spcBef>
            </a:pPr>
            <a:r>
              <a:rPr lang="en-CA" dirty="0" smtClean="0"/>
              <a:t>15 </a:t>
            </a:r>
            <a:r>
              <a:rPr lang="en-CA" dirty="0"/>
              <a:t>content optimization projects (COPs) in partnership with program authors to improve top task </a:t>
            </a:r>
            <a:r>
              <a:rPr lang="en-CA" dirty="0" smtClean="0"/>
              <a:t>content</a:t>
            </a:r>
          </a:p>
          <a:p>
            <a:pPr lvl="1">
              <a:lnSpc>
                <a:spcPct val="100000"/>
              </a:lnSpc>
              <a:spcBef>
                <a:spcPts val="1200"/>
              </a:spcBef>
            </a:pPr>
            <a:r>
              <a:rPr lang="en-CA" dirty="0" smtClean="0"/>
              <a:t>6 </a:t>
            </a:r>
            <a:r>
              <a:rPr lang="en-CA" dirty="0"/>
              <a:t>product/feature releases to make content easier to find and understand, including customized content (e.g. decision trees, calculators</a:t>
            </a:r>
            <a:r>
              <a:rPr lang="en-CA" dirty="0" smtClean="0"/>
              <a:t>)</a:t>
            </a:r>
          </a:p>
          <a:p>
            <a:pPr lvl="1">
              <a:lnSpc>
                <a:spcPct val="100000"/>
              </a:lnSpc>
              <a:spcBef>
                <a:spcPts val="1200"/>
              </a:spcBef>
            </a:pPr>
            <a:r>
              <a:rPr lang="en-CA" dirty="0" smtClean="0"/>
              <a:t>Complete </a:t>
            </a:r>
            <a:r>
              <a:rPr lang="en-CA" dirty="0"/>
              <a:t>channel-wide improvements to overall </a:t>
            </a:r>
            <a:r>
              <a:rPr lang="en-CA" dirty="0" smtClean="0"/>
              <a:t>navigation, search, </a:t>
            </a:r>
            <a:r>
              <a:rPr lang="en-CA" dirty="0"/>
              <a:t>and rationalize content on the CRA’s web </a:t>
            </a:r>
            <a:r>
              <a:rPr lang="en-CA" dirty="0" smtClean="0"/>
              <a:t>presence</a:t>
            </a:r>
          </a:p>
          <a:p>
            <a:pPr lvl="1">
              <a:lnSpc>
                <a:spcPct val="100000"/>
              </a:lnSpc>
              <a:spcBef>
                <a:spcPts val="1200"/>
              </a:spcBef>
            </a:pPr>
            <a:r>
              <a:rPr lang="en-CA" dirty="0"/>
              <a:t>Establish and enable a Content Design Community by providing training and new toolsets to CRA authors to improve content </a:t>
            </a:r>
            <a:r>
              <a:rPr lang="en-CA" dirty="0" smtClean="0"/>
              <a:t>quality</a:t>
            </a:r>
            <a:endParaRPr lang="en-CA" dirty="0"/>
          </a:p>
        </p:txBody>
      </p:sp>
    </p:spTree>
    <p:extLst>
      <p:ext uri="{BB962C8B-B14F-4D97-AF65-F5344CB8AC3E}">
        <p14:creationId xmlns:p14="http://schemas.microsoft.com/office/powerpoint/2010/main" val="2991585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Introducing new design capabilities: a multi-disciplinary team model</a:t>
            </a:r>
            <a:endParaRPr lang="en-CA" sz="3200" dirty="0"/>
          </a:p>
        </p:txBody>
      </p:sp>
      <p:pic>
        <p:nvPicPr>
          <p:cNvPr id="22" name="Picture Placeholder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36146" y="1484236"/>
            <a:ext cx="1727521" cy="1727521"/>
          </a:xfrm>
          <a:prstGeom prst="ellipse">
            <a:avLst/>
          </a:prstGeom>
        </p:spPr>
      </p:pic>
      <p:sp>
        <p:nvSpPr>
          <p:cNvPr id="23" name="Text Placeholder 5"/>
          <p:cNvSpPr txBox="1">
            <a:spLocks/>
          </p:cNvSpPr>
          <p:nvPr/>
        </p:nvSpPr>
        <p:spPr>
          <a:xfrm>
            <a:off x="635893" y="3277302"/>
            <a:ext cx="2328023"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Product manager</a:t>
            </a:r>
            <a:endParaRPr lang="en-CA" dirty="0"/>
          </a:p>
        </p:txBody>
      </p:sp>
      <p:pic>
        <p:nvPicPr>
          <p:cNvPr id="24" name="Picture Placeholder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700182" y="1484236"/>
            <a:ext cx="1733318" cy="1733318"/>
          </a:xfrm>
          <a:prstGeom prst="ellipse">
            <a:avLst/>
          </a:prstGeom>
        </p:spPr>
      </p:pic>
      <p:sp>
        <p:nvSpPr>
          <p:cNvPr id="25" name="Text Placeholder 8"/>
          <p:cNvSpPr txBox="1">
            <a:spLocks/>
          </p:cNvSpPr>
          <p:nvPr/>
        </p:nvSpPr>
        <p:spPr>
          <a:xfrm>
            <a:off x="3293864" y="3277302"/>
            <a:ext cx="2545954"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Content designers</a:t>
            </a:r>
            <a:endParaRPr lang="en-CA" dirty="0"/>
          </a:p>
        </p:txBody>
      </p:sp>
      <p:pic>
        <p:nvPicPr>
          <p:cNvPr id="26" name="Picture Placeholder 2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420824" y="1484236"/>
            <a:ext cx="1791387" cy="1791387"/>
          </a:xfrm>
          <a:prstGeom prst="ellipse">
            <a:avLst/>
          </a:prstGeom>
        </p:spPr>
      </p:pic>
      <p:sp>
        <p:nvSpPr>
          <p:cNvPr id="27" name="Text Placeholder 11"/>
          <p:cNvSpPr txBox="1">
            <a:spLocks/>
          </p:cNvSpPr>
          <p:nvPr/>
        </p:nvSpPr>
        <p:spPr>
          <a:xfrm>
            <a:off x="6454183" y="3275623"/>
            <a:ext cx="1724668"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UX designer</a:t>
            </a:r>
            <a:endParaRPr lang="en-CA" dirty="0"/>
          </a:p>
        </p:txBody>
      </p:sp>
      <p:pic>
        <p:nvPicPr>
          <p:cNvPr id="28" name="Picture Placeholder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9097150" y="1367791"/>
            <a:ext cx="1843966" cy="1843966"/>
          </a:xfrm>
          <a:prstGeom prst="ellipse">
            <a:avLst/>
          </a:prstGeom>
        </p:spPr>
      </p:pic>
      <p:sp>
        <p:nvSpPr>
          <p:cNvPr id="29" name="Text Placeholder 14"/>
          <p:cNvSpPr txBox="1">
            <a:spLocks/>
          </p:cNvSpPr>
          <p:nvPr/>
        </p:nvSpPr>
        <p:spPr>
          <a:xfrm>
            <a:off x="9041552" y="3221588"/>
            <a:ext cx="1955161"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UX researcher</a:t>
            </a:r>
            <a:endParaRPr lang="en-CA" dirty="0"/>
          </a:p>
        </p:txBody>
      </p:sp>
      <p:pic>
        <p:nvPicPr>
          <p:cNvPr id="30" name="Picture Placeholder 2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52517" y="3848408"/>
            <a:ext cx="1811150" cy="1811150"/>
          </a:xfrm>
          <a:prstGeom prst="ellipse">
            <a:avLst/>
          </a:prstGeom>
        </p:spPr>
      </p:pic>
      <p:sp>
        <p:nvSpPr>
          <p:cNvPr id="31" name="Text Placeholder 17"/>
          <p:cNvSpPr txBox="1">
            <a:spLocks/>
          </p:cNvSpPr>
          <p:nvPr/>
        </p:nvSpPr>
        <p:spPr>
          <a:xfrm>
            <a:off x="894330" y="5798142"/>
            <a:ext cx="1811150"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000" dirty="0" smtClean="0"/>
              <a:t>Web developer</a:t>
            </a:r>
            <a:endParaRPr lang="en-CA" sz="2000" dirty="0"/>
          </a:p>
        </p:txBody>
      </p:sp>
      <p:pic>
        <p:nvPicPr>
          <p:cNvPr id="32" name="Picture Placeholder 2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420824" y="3810684"/>
            <a:ext cx="1811150" cy="1811150"/>
          </a:xfrm>
          <a:prstGeom prst="ellipse">
            <a:avLst/>
          </a:prstGeom>
        </p:spPr>
      </p:pic>
      <p:sp>
        <p:nvSpPr>
          <p:cNvPr id="33" name="Text Placeholder 20"/>
          <p:cNvSpPr txBox="1">
            <a:spLocks/>
          </p:cNvSpPr>
          <p:nvPr/>
        </p:nvSpPr>
        <p:spPr>
          <a:xfrm>
            <a:off x="6306418" y="5798141"/>
            <a:ext cx="2039961"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Program SMEs</a:t>
            </a:r>
            <a:endParaRPr lang="en-CA" dirty="0"/>
          </a:p>
        </p:txBody>
      </p:sp>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3117" y="3860259"/>
            <a:ext cx="1787447" cy="1787447"/>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97150" y="3720893"/>
            <a:ext cx="1899563" cy="1899563"/>
          </a:xfrm>
          <a:prstGeom prst="rect">
            <a:avLst/>
          </a:prstGeom>
        </p:spPr>
      </p:pic>
      <p:sp>
        <p:nvSpPr>
          <p:cNvPr id="36" name="Text Placeholder 14"/>
          <p:cNvSpPr txBox="1">
            <a:spLocks/>
          </p:cNvSpPr>
          <p:nvPr/>
        </p:nvSpPr>
        <p:spPr>
          <a:xfrm>
            <a:off x="3669086" y="5798143"/>
            <a:ext cx="1849638" cy="5350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Data analyst</a:t>
            </a:r>
            <a:endParaRPr lang="en-CA" dirty="0"/>
          </a:p>
        </p:txBody>
      </p:sp>
      <p:sp>
        <p:nvSpPr>
          <p:cNvPr id="37" name="Text Placeholder 17"/>
          <p:cNvSpPr txBox="1">
            <a:spLocks/>
          </p:cNvSpPr>
          <p:nvPr/>
        </p:nvSpPr>
        <p:spPr>
          <a:xfrm>
            <a:off x="8840753" y="5739919"/>
            <a:ext cx="3121981" cy="53506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smtClean="0"/>
              <a:t>Senior leader champion</a:t>
            </a:r>
            <a:endParaRPr lang="en-CA" dirty="0"/>
          </a:p>
        </p:txBody>
      </p:sp>
    </p:spTree>
    <p:extLst>
      <p:ext uri="{BB962C8B-B14F-4D97-AF65-F5344CB8AC3E}">
        <p14:creationId xmlns:p14="http://schemas.microsoft.com/office/powerpoint/2010/main" val="3029361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measures </a:t>
            </a:r>
            <a:r>
              <a:rPr lang="en-CA" dirty="0" smtClean="0"/>
              <a:t>drive </a:t>
            </a:r>
            <a:r>
              <a:rPr lang="en-CA" dirty="0"/>
              <a:t>traffic to the </a:t>
            </a:r>
            <a:r>
              <a:rPr lang="en-CA" dirty="0">
                <a:solidFill>
                  <a:schemeClr val="accent5"/>
                </a:solidFill>
              </a:rPr>
              <a:t>W</a:t>
            </a:r>
            <a:r>
              <a:rPr lang="en-CA" dirty="0" smtClean="0"/>
              <a:t>eb</a:t>
            </a:r>
            <a:endParaRPr lang="en-CA" dirty="0"/>
          </a:p>
        </p:txBody>
      </p:sp>
      <p:sp>
        <p:nvSpPr>
          <p:cNvPr id="5" name="Rectangle 4"/>
          <p:cNvSpPr/>
          <p:nvPr/>
        </p:nvSpPr>
        <p:spPr>
          <a:xfrm>
            <a:off x="9012394" y="1911606"/>
            <a:ext cx="2780087" cy="43633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p:cNvGrpSpPr/>
          <p:nvPr/>
        </p:nvGrpSpPr>
        <p:grpSpPr>
          <a:xfrm>
            <a:off x="449263" y="2844800"/>
            <a:ext cx="8520170" cy="2983608"/>
            <a:chOff x="2972749" y="5551856"/>
            <a:chExt cx="12342494" cy="3950859"/>
          </a:xfrm>
        </p:grpSpPr>
        <p:graphicFrame>
          <p:nvGraphicFramePr>
            <p:cNvPr id="7" name="Chart 6"/>
            <p:cNvGraphicFramePr/>
            <p:nvPr>
              <p:extLst>
                <p:ext uri="{D42A27DB-BD31-4B8C-83A1-F6EECF244321}">
                  <p14:modId xmlns:p14="http://schemas.microsoft.com/office/powerpoint/2010/main" val="1104674789"/>
                </p:ext>
              </p:extLst>
            </p:nvPr>
          </p:nvGraphicFramePr>
          <p:xfrm>
            <a:off x="2972749" y="6291562"/>
            <a:ext cx="12342494" cy="321115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ular Callout 7"/>
            <p:cNvSpPr/>
            <p:nvPr/>
          </p:nvSpPr>
          <p:spPr>
            <a:xfrm>
              <a:off x="4324493" y="7023688"/>
              <a:ext cx="2165777" cy="1076107"/>
            </a:xfrm>
            <a:prstGeom prst="wedgeRectCallout">
              <a:avLst>
                <a:gd name="adj1" fmla="val -55075"/>
                <a:gd name="adj2" fmla="val 81789"/>
              </a:avLst>
            </a:prstGeom>
            <a:solidFill>
              <a:schemeClr val="bg1"/>
            </a:solidFill>
            <a:ln w="19050">
              <a:solidFill>
                <a:srgbClr val="009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Pages migrated to Canada.ca</a:t>
              </a:r>
            </a:p>
          </p:txBody>
        </p:sp>
        <p:sp>
          <p:nvSpPr>
            <p:cNvPr id="9" name="Rectangular Callout 7"/>
            <p:cNvSpPr/>
            <p:nvPr/>
          </p:nvSpPr>
          <p:spPr>
            <a:xfrm>
              <a:off x="6537353" y="6465893"/>
              <a:ext cx="3287497" cy="1127867"/>
            </a:xfrm>
            <a:custGeom>
              <a:avLst/>
              <a:gdLst>
                <a:gd name="connsiteX0" fmla="*/ 0 w 1616638"/>
                <a:gd name="connsiteY0" fmla="*/ 0 h 512784"/>
                <a:gd name="connsiteX1" fmla="*/ 269440 w 1616638"/>
                <a:gd name="connsiteY1" fmla="*/ 0 h 512784"/>
                <a:gd name="connsiteX2" fmla="*/ 269440 w 1616638"/>
                <a:gd name="connsiteY2" fmla="*/ 0 h 512784"/>
                <a:gd name="connsiteX3" fmla="*/ 673599 w 1616638"/>
                <a:gd name="connsiteY3" fmla="*/ 0 h 512784"/>
                <a:gd name="connsiteX4" fmla="*/ 1616638 w 1616638"/>
                <a:gd name="connsiteY4" fmla="*/ 0 h 512784"/>
                <a:gd name="connsiteX5" fmla="*/ 1616638 w 1616638"/>
                <a:gd name="connsiteY5" fmla="*/ 299124 h 512784"/>
                <a:gd name="connsiteX6" fmla="*/ 1616638 w 1616638"/>
                <a:gd name="connsiteY6" fmla="*/ 299124 h 512784"/>
                <a:gd name="connsiteX7" fmla="*/ 1616638 w 1616638"/>
                <a:gd name="connsiteY7" fmla="*/ 427320 h 512784"/>
                <a:gd name="connsiteX8" fmla="*/ 1616638 w 1616638"/>
                <a:gd name="connsiteY8" fmla="*/ 512784 h 512784"/>
                <a:gd name="connsiteX9" fmla="*/ 673599 w 1616638"/>
                <a:gd name="connsiteY9" fmla="*/ 512784 h 512784"/>
                <a:gd name="connsiteX10" fmla="*/ 269440 w 1616638"/>
                <a:gd name="connsiteY10" fmla="*/ 512784 h 512784"/>
                <a:gd name="connsiteX11" fmla="*/ 269440 w 1616638"/>
                <a:gd name="connsiteY11" fmla="*/ 512784 h 512784"/>
                <a:gd name="connsiteX12" fmla="*/ 0 w 1616638"/>
                <a:gd name="connsiteY12" fmla="*/ 512784 h 512784"/>
                <a:gd name="connsiteX13" fmla="*/ 0 w 1616638"/>
                <a:gd name="connsiteY13" fmla="*/ 427320 h 512784"/>
                <a:gd name="connsiteX14" fmla="*/ -150234 w 1616638"/>
                <a:gd name="connsiteY14" fmla="*/ 357898 h 512784"/>
                <a:gd name="connsiteX15" fmla="*/ 0 w 1616638"/>
                <a:gd name="connsiteY15" fmla="*/ 299124 h 512784"/>
                <a:gd name="connsiteX16" fmla="*/ 0 w 1616638"/>
                <a:gd name="connsiteY16" fmla="*/ 0 h 512784"/>
                <a:gd name="connsiteX0" fmla="*/ 150234 w 2006358"/>
                <a:gd name="connsiteY0" fmla="*/ 0 h 512784"/>
                <a:gd name="connsiteX1" fmla="*/ 419674 w 2006358"/>
                <a:gd name="connsiteY1" fmla="*/ 0 h 512784"/>
                <a:gd name="connsiteX2" fmla="*/ 419674 w 2006358"/>
                <a:gd name="connsiteY2" fmla="*/ 0 h 512784"/>
                <a:gd name="connsiteX3" fmla="*/ 823833 w 2006358"/>
                <a:gd name="connsiteY3" fmla="*/ 0 h 512784"/>
                <a:gd name="connsiteX4" fmla="*/ 1766872 w 2006358"/>
                <a:gd name="connsiteY4" fmla="*/ 0 h 512784"/>
                <a:gd name="connsiteX5" fmla="*/ 1766872 w 2006358"/>
                <a:gd name="connsiteY5" fmla="*/ 299124 h 512784"/>
                <a:gd name="connsiteX6" fmla="*/ 2006358 w 2006358"/>
                <a:gd name="connsiteY6" fmla="*/ 299124 h 512784"/>
                <a:gd name="connsiteX7" fmla="*/ 1766872 w 2006358"/>
                <a:gd name="connsiteY7" fmla="*/ 427320 h 512784"/>
                <a:gd name="connsiteX8" fmla="*/ 1766872 w 2006358"/>
                <a:gd name="connsiteY8" fmla="*/ 512784 h 512784"/>
                <a:gd name="connsiteX9" fmla="*/ 823833 w 2006358"/>
                <a:gd name="connsiteY9" fmla="*/ 512784 h 512784"/>
                <a:gd name="connsiteX10" fmla="*/ 419674 w 2006358"/>
                <a:gd name="connsiteY10" fmla="*/ 512784 h 512784"/>
                <a:gd name="connsiteX11" fmla="*/ 419674 w 2006358"/>
                <a:gd name="connsiteY11" fmla="*/ 512784 h 512784"/>
                <a:gd name="connsiteX12" fmla="*/ 150234 w 2006358"/>
                <a:gd name="connsiteY12" fmla="*/ 512784 h 512784"/>
                <a:gd name="connsiteX13" fmla="*/ 150234 w 2006358"/>
                <a:gd name="connsiteY13" fmla="*/ 427320 h 512784"/>
                <a:gd name="connsiteX14" fmla="*/ 0 w 2006358"/>
                <a:gd name="connsiteY14" fmla="*/ 357898 h 512784"/>
                <a:gd name="connsiteX15" fmla="*/ 150234 w 2006358"/>
                <a:gd name="connsiteY15" fmla="*/ 299124 h 512784"/>
                <a:gd name="connsiteX16" fmla="*/ 150234 w 2006358"/>
                <a:gd name="connsiteY16" fmla="*/ 0 h 512784"/>
                <a:gd name="connsiteX0" fmla="*/ 150234 w 2017243"/>
                <a:gd name="connsiteY0" fmla="*/ 0 h 512784"/>
                <a:gd name="connsiteX1" fmla="*/ 419674 w 2017243"/>
                <a:gd name="connsiteY1" fmla="*/ 0 h 512784"/>
                <a:gd name="connsiteX2" fmla="*/ 419674 w 2017243"/>
                <a:gd name="connsiteY2" fmla="*/ 0 h 512784"/>
                <a:gd name="connsiteX3" fmla="*/ 823833 w 2017243"/>
                <a:gd name="connsiteY3" fmla="*/ 0 h 512784"/>
                <a:gd name="connsiteX4" fmla="*/ 1766872 w 2017243"/>
                <a:gd name="connsiteY4" fmla="*/ 0 h 512784"/>
                <a:gd name="connsiteX5" fmla="*/ 1766872 w 2017243"/>
                <a:gd name="connsiteY5" fmla="*/ 299124 h 512784"/>
                <a:gd name="connsiteX6" fmla="*/ 2017243 w 2017243"/>
                <a:gd name="connsiteY6" fmla="*/ 353553 h 512784"/>
                <a:gd name="connsiteX7" fmla="*/ 1766872 w 2017243"/>
                <a:gd name="connsiteY7" fmla="*/ 427320 h 512784"/>
                <a:gd name="connsiteX8" fmla="*/ 1766872 w 2017243"/>
                <a:gd name="connsiteY8" fmla="*/ 512784 h 512784"/>
                <a:gd name="connsiteX9" fmla="*/ 823833 w 2017243"/>
                <a:gd name="connsiteY9" fmla="*/ 512784 h 512784"/>
                <a:gd name="connsiteX10" fmla="*/ 419674 w 2017243"/>
                <a:gd name="connsiteY10" fmla="*/ 512784 h 512784"/>
                <a:gd name="connsiteX11" fmla="*/ 419674 w 2017243"/>
                <a:gd name="connsiteY11" fmla="*/ 512784 h 512784"/>
                <a:gd name="connsiteX12" fmla="*/ 150234 w 2017243"/>
                <a:gd name="connsiteY12" fmla="*/ 512784 h 512784"/>
                <a:gd name="connsiteX13" fmla="*/ 150234 w 2017243"/>
                <a:gd name="connsiteY13" fmla="*/ 427320 h 512784"/>
                <a:gd name="connsiteX14" fmla="*/ 0 w 2017243"/>
                <a:gd name="connsiteY14" fmla="*/ 357898 h 512784"/>
                <a:gd name="connsiteX15" fmla="*/ 150234 w 2017243"/>
                <a:gd name="connsiteY15" fmla="*/ 299124 h 512784"/>
                <a:gd name="connsiteX16" fmla="*/ 150234 w 2017243"/>
                <a:gd name="connsiteY16" fmla="*/ 0 h 512784"/>
                <a:gd name="connsiteX0" fmla="*/ 150234 w 1976502"/>
                <a:gd name="connsiteY0" fmla="*/ 0 h 512784"/>
                <a:gd name="connsiteX1" fmla="*/ 419674 w 1976502"/>
                <a:gd name="connsiteY1" fmla="*/ 0 h 512784"/>
                <a:gd name="connsiteX2" fmla="*/ 419674 w 1976502"/>
                <a:gd name="connsiteY2" fmla="*/ 0 h 512784"/>
                <a:gd name="connsiteX3" fmla="*/ 823833 w 1976502"/>
                <a:gd name="connsiteY3" fmla="*/ 0 h 512784"/>
                <a:gd name="connsiteX4" fmla="*/ 1766872 w 1976502"/>
                <a:gd name="connsiteY4" fmla="*/ 0 h 512784"/>
                <a:gd name="connsiteX5" fmla="*/ 1766872 w 1976502"/>
                <a:gd name="connsiteY5" fmla="*/ 299124 h 512784"/>
                <a:gd name="connsiteX6" fmla="*/ 1976502 w 1976502"/>
                <a:gd name="connsiteY6" fmla="*/ 342667 h 512784"/>
                <a:gd name="connsiteX7" fmla="*/ 1766872 w 1976502"/>
                <a:gd name="connsiteY7" fmla="*/ 427320 h 512784"/>
                <a:gd name="connsiteX8" fmla="*/ 1766872 w 1976502"/>
                <a:gd name="connsiteY8" fmla="*/ 512784 h 512784"/>
                <a:gd name="connsiteX9" fmla="*/ 823833 w 1976502"/>
                <a:gd name="connsiteY9" fmla="*/ 512784 h 512784"/>
                <a:gd name="connsiteX10" fmla="*/ 419674 w 1976502"/>
                <a:gd name="connsiteY10" fmla="*/ 512784 h 512784"/>
                <a:gd name="connsiteX11" fmla="*/ 419674 w 1976502"/>
                <a:gd name="connsiteY11" fmla="*/ 512784 h 512784"/>
                <a:gd name="connsiteX12" fmla="*/ 150234 w 1976502"/>
                <a:gd name="connsiteY12" fmla="*/ 512784 h 512784"/>
                <a:gd name="connsiteX13" fmla="*/ 150234 w 1976502"/>
                <a:gd name="connsiteY13" fmla="*/ 427320 h 512784"/>
                <a:gd name="connsiteX14" fmla="*/ 0 w 1976502"/>
                <a:gd name="connsiteY14" fmla="*/ 357898 h 512784"/>
                <a:gd name="connsiteX15" fmla="*/ 150234 w 1976502"/>
                <a:gd name="connsiteY15" fmla="*/ 299124 h 512784"/>
                <a:gd name="connsiteX16" fmla="*/ 150234 w 1976502"/>
                <a:gd name="connsiteY16" fmla="*/ 0 h 512784"/>
                <a:gd name="connsiteX0" fmla="*/ 150234 w 1925576"/>
                <a:gd name="connsiteY0" fmla="*/ 0 h 512784"/>
                <a:gd name="connsiteX1" fmla="*/ 419674 w 1925576"/>
                <a:gd name="connsiteY1" fmla="*/ 0 h 512784"/>
                <a:gd name="connsiteX2" fmla="*/ 419674 w 1925576"/>
                <a:gd name="connsiteY2" fmla="*/ 0 h 512784"/>
                <a:gd name="connsiteX3" fmla="*/ 823833 w 1925576"/>
                <a:gd name="connsiteY3" fmla="*/ 0 h 512784"/>
                <a:gd name="connsiteX4" fmla="*/ 1766872 w 1925576"/>
                <a:gd name="connsiteY4" fmla="*/ 0 h 512784"/>
                <a:gd name="connsiteX5" fmla="*/ 1766872 w 1925576"/>
                <a:gd name="connsiteY5" fmla="*/ 299124 h 512784"/>
                <a:gd name="connsiteX6" fmla="*/ 1925576 w 1925576"/>
                <a:gd name="connsiteY6" fmla="*/ 375325 h 512784"/>
                <a:gd name="connsiteX7" fmla="*/ 1766872 w 1925576"/>
                <a:gd name="connsiteY7" fmla="*/ 427320 h 512784"/>
                <a:gd name="connsiteX8" fmla="*/ 1766872 w 1925576"/>
                <a:gd name="connsiteY8" fmla="*/ 512784 h 512784"/>
                <a:gd name="connsiteX9" fmla="*/ 823833 w 1925576"/>
                <a:gd name="connsiteY9" fmla="*/ 512784 h 512784"/>
                <a:gd name="connsiteX10" fmla="*/ 419674 w 1925576"/>
                <a:gd name="connsiteY10" fmla="*/ 512784 h 512784"/>
                <a:gd name="connsiteX11" fmla="*/ 419674 w 1925576"/>
                <a:gd name="connsiteY11" fmla="*/ 512784 h 512784"/>
                <a:gd name="connsiteX12" fmla="*/ 150234 w 1925576"/>
                <a:gd name="connsiteY12" fmla="*/ 512784 h 512784"/>
                <a:gd name="connsiteX13" fmla="*/ 150234 w 1925576"/>
                <a:gd name="connsiteY13" fmla="*/ 427320 h 512784"/>
                <a:gd name="connsiteX14" fmla="*/ 0 w 1925576"/>
                <a:gd name="connsiteY14" fmla="*/ 357898 h 512784"/>
                <a:gd name="connsiteX15" fmla="*/ 150234 w 1925576"/>
                <a:gd name="connsiteY15" fmla="*/ 299124 h 512784"/>
                <a:gd name="connsiteX16" fmla="*/ 150234 w 1925576"/>
                <a:gd name="connsiteY16" fmla="*/ 0 h 51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5576" h="512784">
                  <a:moveTo>
                    <a:pt x="150234" y="0"/>
                  </a:moveTo>
                  <a:lnTo>
                    <a:pt x="419674" y="0"/>
                  </a:lnTo>
                  <a:lnTo>
                    <a:pt x="419674" y="0"/>
                  </a:lnTo>
                  <a:lnTo>
                    <a:pt x="823833" y="0"/>
                  </a:lnTo>
                  <a:lnTo>
                    <a:pt x="1766872" y="0"/>
                  </a:lnTo>
                  <a:lnTo>
                    <a:pt x="1766872" y="299124"/>
                  </a:lnTo>
                  <a:lnTo>
                    <a:pt x="1925576" y="375325"/>
                  </a:lnTo>
                  <a:lnTo>
                    <a:pt x="1766872" y="427320"/>
                  </a:lnTo>
                  <a:lnTo>
                    <a:pt x="1766872" y="512784"/>
                  </a:lnTo>
                  <a:lnTo>
                    <a:pt x="823833" y="512784"/>
                  </a:lnTo>
                  <a:lnTo>
                    <a:pt x="419674" y="512784"/>
                  </a:lnTo>
                  <a:lnTo>
                    <a:pt x="419674" y="512784"/>
                  </a:lnTo>
                  <a:lnTo>
                    <a:pt x="150234" y="512784"/>
                  </a:lnTo>
                  <a:lnTo>
                    <a:pt x="150234" y="427320"/>
                  </a:lnTo>
                  <a:lnTo>
                    <a:pt x="0" y="357898"/>
                  </a:lnTo>
                  <a:lnTo>
                    <a:pt x="150234" y="299124"/>
                  </a:lnTo>
                  <a:lnTo>
                    <a:pt x="150234" y="0"/>
                  </a:lnTo>
                  <a:close/>
                </a:path>
              </a:pathLst>
            </a:custGeom>
            <a:noFill/>
            <a:ln w="19050">
              <a:solidFill>
                <a:srgbClr val="0099FF"/>
              </a:solidFill>
            </a:ln>
            <a:effectLst/>
          </p:spPr>
          <p:style>
            <a:lnRef idx="1">
              <a:schemeClr val="accent1"/>
            </a:lnRef>
            <a:fillRef idx="3">
              <a:schemeClr val="accent1"/>
            </a:fillRef>
            <a:effectRef idx="2">
              <a:schemeClr val="accent1"/>
            </a:effectRef>
            <a:fontRef idx="minor">
              <a:schemeClr val="lt1"/>
            </a:fontRef>
          </p:style>
          <p:txBody>
            <a:bodyPr lIns="179972" rIns="179972" rtlCol="0" anchor="ctr"/>
            <a:lstStyle/>
            <a:p>
              <a:pPr algn="ctr"/>
              <a:r>
                <a:rPr lang="en-CA" sz="1400" dirty="0" smtClean="0">
                  <a:solidFill>
                    <a:schemeClr val="tx1"/>
                  </a:solidFill>
                </a:rPr>
                <a:t>March</a:t>
              </a:r>
              <a:r>
                <a:rPr lang="en-CA" sz="1400" dirty="0" smtClean="0">
                  <a:solidFill>
                    <a:srgbClr val="FF0000"/>
                  </a:solidFill>
                </a:rPr>
                <a:t>-</a:t>
              </a:r>
              <a:r>
                <a:rPr lang="en-CA" sz="1400" dirty="0" smtClean="0">
                  <a:solidFill>
                    <a:schemeClr val="tx1"/>
                  </a:solidFill>
                </a:rPr>
                <a:t>April</a:t>
              </a:r>
              <a:r>
                <a:rPr lang="en-CA" sz="1400" dirty="0">
                  <a:solidFill>
                    <a:schemeClr val="tx1"/>
                  </a:solidFill>
                </a:rPr>
                <a:t>: </a:t>
              </a:r>
              <a:r>
                <a:rPr lang="en-CA" sz="1400" dirty="0" smtClean="0">
                  <a:solidFill>
                    <a:schemeClr val="tx1"/>
                  </a:solidFill>
                </a:rPr>
                <a:t>Filing </a:t>
              </a:r>
              <a:br>
                <a:rPr lang="en-CA" sz="1400" dirty="0" smtClean="0">
                  <a:solidFill>
                    <a:schemeClr val="tx1"/>
                  </a:solidFill>
                </a:rPr>
              </a:br>
              <a:r>
                <a:rPr lang="en-CA" sz="1400" dirty="0" smtClean="0">
                  <a:solidFill>
                    <a:schemeClr val="tx1"/>
                  </a:solidFill>
                </a:rPr>
                <a:t>deadline </a:t>
              </a:r>
              <a:r>
                <a:rPr lang="en-CA" sz="1400" dirty="0">
                  <a:solidFill>
                    <a:schemeClr val="tx1"/>
                  </a:solidFill>
                </a:rPr>
                <a:t>for individuals approaches</a:t>
              </a:r>
            </a:p>
          </p:txBody>
        </p:sp>
        <p:sp>
          <p:nvSpPr>
            <p:cNvPr id="10" name="Rectangular Callout 9"/>
            <p:cNvSpPr/>
            <p:nvPr/>
          </p:nvSpPr>
          <p:spPr>
            <a:xfrm>
              <a:off x="10125240" y="5551856"/>
              <a:ext cx="3197140" cy="1461152"/>
            </a:xfrm>
            <a:prstGeom prst="wedgeRectCallout">
              <a:avLst>
                <a:gd name="adj1" fmla="val 52981"/>
                <a:gd name="adj2" fmla="val 90872"/>
              </a:avLst>
            </a:prstGeom>
            <a:solidFill>
              <a:schemeClr val="bg1"/>
            </a:solidFill>
            <a:ln w="19050">
              <a:solidFill>
                <a:srgbClr val="0099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dirty="0">
                  <a:solidFill>
                    <a:schemeClr val="tx1"/>
                  </a:solidFill>
                </a:rPr>
                <a:t>Visits to COVID-19 pages (primarily CERB) + June 1</a:t>
              </a:r>
              <a:r>
                <a:rPr lang="en-CA" sz="1400" baseline="30000" dirty="0">
                  <a:solidFill>
                    <a:schemeClr val="tx1"/>
                  </a:solidFill>
                </a:rPr>
                <a:t>st</a:t>
              </a:r>
              <a:r>
                <a:rPr lang="en-CA" sz="1400" dirty="0">
                  <a:solidFill>
                    <a:schemeClr val="tx1"/>
                  </a:solidFill>
                </a:rPr>
                <a:t> deadline for individuals</a:t>
              </a:r>
            </a:p>
          </p:txBody>
        </p:sp>
      </p:grpSp>
      <p:sp>
        <p:nvSpPr>
          <p:cNvPr id="11" name="TextBox 10"/>
          <p:cNvSpPr txBox="1"/>
          <p:nvPr/>
        </p:nvSpPr>
        <p:spPr>
          <a:xfrm>
            <a:off x="8251682" y="5489091"/>
            <a:ext cx="760712" cy="235898"/>
          </a:xfrm>
          <a:prstGeom prst="rect">
            <a:avLst/>
          </a:prstGeom>
          <a:noFill/>
        </p:spPr>
        <p:txBody>
          <a:bodyPr wrap="square" rtlCol="0">
            <a:spAutoFit/>
          </a:bodyPr>
          <a:lstStyle/>
          <a:p>
            <a:r>
              <a:rPr lang="en-CA" sz="933" dirty="0"/>
              <a:t>2020</a:t>
            </a:r>
          </a:p>
        </p:txBody>
      </p:sp>
      <p:sp>
        <p:nvSpPr>
          <p:cNvPr id="12" name="TextBox 11"/>
          <p:cNvSpPr txBox="1"/>
          <p:nvPr/>
        </p:nvSpPr>
        <p:spPr>
          <a:xfrm>
            <a:off x="6052599" y="5526307"/>
            <a:ext cx="760712" cy="235898"/>
          </a:xfrm>
          <a:prstGeom prst="rect">
            <a:avLst/>
          </a:prstGeom>
          <a:noFill/>
        </p:spPr>
        <p:txBody>
          <a:bodyPr wrap="square" rtlCol="0">
            <a:spAutoFit/>
          </a:bodyPr>
          <a:lstStyle/>
          <a:p>
            <a:r>
              <a:rPr lang="en-CA" sz="933" dirty="0"/>
              <a:t>2019</a:t>
            </a:r>
          </a:p>
        </p:txBody>
      </p:sp>
      <p:sp>
        <p:nvSpPr>
          <p:cNvPr id="13" name="TextBox 12"/>
          <p:cNvSpPr txBox="1"/>
          <p:nvPr/>
        </p:nvSpPr>
        <p:spPr>
          <a:xfrm>
            <a:off x="3827473" y="5518444"/>
            <a:ext cx="760712" cy="235898"/>
          </a:xfrm>
          <a:prstGeom prst="rect">
            <a:avLst/>
          </a:prstGeom>
          <a:noFill/>
        </p:spPr>
        <p:txBody>
          <a:bodyPr wrap="square" rtlCol="0">
            <a:spAutoFit/>
          </a:bodyPr>
          <a:lstStyle/>
          <a:p>
            <a:r>
              <a:rPr lang="en-CA" sz="933" dirty="0"/>
              <a:t>2018</a:t>
            </a:r>
          </a:p>
        </p:txBody>
      </p:sp>
      <p:sp>
        <p:nvSpPr>
          <p:cNvPr id="14" name="TextBox 13"/>
          <p:cNvSpPr txBox="1"/>
          <p:nvPr/>
        </p:nvSpPr>
        <p:spPr>
          <a:xfrm>
            <a:off x="491366" y="3211850"/>
            <a:ext cx="760710" cy="369332"/>
          </a:xfrm>
          <a:prstGeom prst="rect">
            <a:avLst/>
          </a:prstGeom>
          <a:noFill/>
        </p:spPr>
        <p:txBody>
          <a:bodyPr wrap="square" rtlCol="0">
            <a:spAutoFit/>
          </a:bodyPr>
          <a:lstStyle/>
          <a:p>
            <a:r>
              <a:rPr lang="en-CA" dirty="0"/>
              <a:t>visits</a:t>
            </a:r>
          </a:p>
        </p:txBody>
      </p:sp>
      <p:graphicFrame>
        <p:nvGraphicFramePr>
          <p:cNvPr id="15" name="Chart 14"/>
          <p:cNvGraphicFramePr/>
          <p:nvPr>
            <p:extLst>
              <p:ext uri="{D42A27DB-BD31-4B8C-83A1-F6EECF244321}">
                <p14:modId xmlns:p14="http://schemas.microsoft.com/office/powerpoint/2010/main" val="2274372922"/>
              </p:ext>
            </p:extLst>
          </p:nvPr>
        </p:nvGraphicFramePr>
        <p:xfrm>
          <a:off x="9176796" y="2235426"/>
          <a:ext cx="2558635" cy="202392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8813410" y="4415993"/>
            <a:ext cx="2756222" cy="1754326"/>
          </a:xfrm>
          <a:prstGeom prst="rect">
            <a:avLst/>
          </a:prstGeom>
          <a:noFill/>
          <a:ln>
            <a:noFill/>
          </a:ln>
        </p:spPr>
        <p:txBody>
          <a:bodyPr wrap="square" rtlCol="0">
            <a:spAutoFit/>
          </a:bodyPr>
          <a:lstStyle/>
          <a:p>
            <a:pPr algn="r"/>
            <a:r>
              <a:rPr lang="en-CA" sz="3600" dirty="0" smtClean="0">
                <a:solidFill>
                  <a:srgbClr val="0070C0"/>
                </a:solidFill>
                <a:latin typeface="Calibri" panose="020F0502020204030204" pitchFamily="34" charset="0"/>
                <a:cs typeface="Calibri" panose="020F0502020204030204" pitchFamily="34" charset="0"/>
              </a:rPr>
              <a:t>109% increase </a:t>
            </a:r>
            <a:r>
              <a:rPr lang="en-CA" dirty="0" smtClean="0">
                <a:solidFill>
                  <a:srgbClr val="0070C0"/>
                </a:solidFill>
                <a:latin typeface="Calibri" panose="020F0502020204030204" pitchFamily="34" charset="0"/>
                <a:cs typeface="Calibri" panose="020F0502020204030204" pitchFamily="34" charset="0"/>
              </a:rPr>
              <a:t/>
            </a:r>
            <a:br>
              <a:rPr lang="en-CA" dirty="0" smtClean="0">
                <a:solidFill>
                  <a:srgbClr val="0070C0"/>
                </a:solidFill>
                <a:latin typeface="Calibri" panose="020F0502020204030204" pitchFamily="34" charset="0"/>
                <a:cs typeface="Calibri" panose="020F0502020204030204" pitchFamily="34" charset="0"/>
              </a:rPr>
            </a:br>
            <a:r>
              <a:rPr lang="en-CA" dirty="0" smtClean="0">
                <a:solidFill>
                  <a:srgbClr val="0070C0"/>
                </a:solidFill>
                <a:latin typeface="Calibri" panose="020F0502020204030204" pitchFamily="34" charset="0"/>
                <a:cs typeface="Calibri" panose="020F0502020204030204" pitchFamily="34" charset="0"/>
              </a:rPr>
              <a:t>March-October 2019 vs 2020</a:t>
            </a:r>
            <a:endParaRPr lang="en-CA"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17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39630|-9193934|-6745308|-1804765|-15310181|CRA&quot;,&quot;Id&quot;:&quot;6011a2954234421d601d614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34045</TotalTime>
  <Words>1179</Words>
  <Application>Microsoft Office PowerPoint</Application>
  <PresentationFormat>Widescreen</PresentationFormat>
  <Paragraphs>147</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Helvetica</vt:lpstr>
      <vt:lpstr>Helvetica Neue</vt:lpstr>
      <vt:lpstr>Helvetica Neue Light</vt:lpstr>
      <vt:lpstr>ヒラギノ角ゴ Pro W3</vt:lpstr>
      <vt:lpstr>Office Theme</vt:lpstr>
      <vt:lpstr>CRA’s Web presence: critical self-serve infrastructure Service transformation in CRA</vt:lpstr>
      <vt:lpstr>Purpose</vt:lpstr>
      <vt:lpstr>CRA’s people-first philosophy</vt:lpstr>
      <vt:lpstr>Problem statement</vt:lpstr>
      <vt:lpstr>How we secured buy-in at CRA</vt:lpstr>
      <vt:lpstr>Web optimization reduces calls to the Agency</vt:lpstr>
      <vt:lpstr>Web Optimization Strategy (2019-2023): roadmap to overhaul our Web operations</vt:lpstr>
      <vt:lpstr>Introducing new design capabilities: a multi-disciplinary team model</vt:lpstr>
      <vt:lpstr>COVID-19 measures drive traffic to the Web</vt:lpstr>
      <vt:lpstr>Case study: Research and design process – Home office expenses</vt:lpstr>
      <vt:lpstr>continued… Example of tasks tested</vt:lpstr>
      <vt:lpstr>Tell the usability story often</vt:lpstr>
      <vt:lpstr>What’s next for the CRA Web presence?</vt:lpstr>
      <vt:lpstr>What’s your organization carrot?</vt:lpstr>
      <vt:lpstr>Questions</vt:lpstr>
    </vt:vector>
  </TitlesOfParts>
  <Company>Government of Canada / 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Optimization Strategy</dc:title>
  <dc:creator>Denise Eisner</dc:creator>
  <cp:keywords>SecurityClassificationLevel - PROTECTED B, Creator - Pecarski, Natasha, EventDateandTime - 2020-08-19 at 03:09:58 PM, SecurityClassificationLevel - PROTECTED B, Creator - Pecarski, Natasha, EventDateandTime - 2020-08-19 at 03:55:46 PM, SecurityClassificationLevel - PROTECTED B, Creator - Pecarski, Natasha, EventDateandTime - 2020-08-19 at 03:56:21 PM, SecurityClassificationLevel - PROTECTED B, Creator - Pecarski, Natasha, EventDateandTime - 2020-08-19 at 03:57:18 PM, SecurityClassificationLevel - PROTECTED B, Creator - Pecarski, Natasha, EventDateandTime - 2020-08-19 at 04:12:54 PM, SecurityClassificationLevel - PROTECTED B, Creator - Pecarski, Natasha, EventDateandTime - 2020-08-19 at 04:25:09 PM, SecurityClassificationLevel - PROTECTED B, Creator - Pecarski, Natasha, EventDateandTime - 2020-08-19 at 04:46:26 PM, SecurityClassificationLevel - PROTECTED B, Creator - Pecarski, Natasha, EventDateandTime - 2020-08-20 at 06:57:35 AM, SecurityClassificationLevel - PROTECTED B, Creator - Pecarski, Natasha, EventDateandTime - 2020-09-22 at 11:28:34 AM, SecurityClassificationLevel - PROTECTED B, Creator - Pecarski, Natasha, EventDateandTime - 2020-09-22 at 12:45:59 PM, SecurityClassificationLevel - PROTECTED B, Creator - Pecarski, Natasha, EventDateandTime - 2020-09-22 at 01:14:27 PM, SecurityClassificationLevel - PROTECTED B, Creator - Pecarski, Natasha, EventDateandTime - 2020-09-22 at 01:35:07 PM, SecurityClassificationLevel - PROTECTED B, Creator - Pecarski, Natasha, EventDateandTime - 2020-09-22 at 07:39:42 PM, SecurityClassificationLevel - PROTECTED B, Creator - Pecarski, Natasha, EventDateandTime - 2020-10-05 at 03:46:29 PM, SecurityClassificationLevel - PROTECTED B, Creator - Pecarski, Natasha, EventDateandTime - 2020-10-05 at 03:56:21 PM, SecurityClassificationLevel - PROTECTED B, Creator - Pecarski, Natasha, EventDateandTime - 2020-10-05 at 04:01:14 PM, SecurityClassificationLevel - PROTECTED B, Creator - Pecarski, Natasha, EventDateandTime - 2020-10-06 at 08:59:45 AM, SecurityClassificationLevel - UNCLASSIFIED, Creator - Pecarski, Natasha, EventDateandTime - 2020-10-06 at 12:11:32 PM, SecurityClassificationLevel - UNCLASSIFIED, Creator - Pecarski, Natasha, EventDateandTime - 2020-10-06 at 02:32:49 PM, SecurityClassificationLevel - UNCLASSIFIED, Creator - Hanff, Naomi, EventDateandTime - 2020-10-15 at 10:33:14 AM, SecurityClassificationLevel - UNCLASSIFIED, Creator - Hanff, Naomi, EventDateandTime - 2020-10-15 at 10:34:07 AM, SecurityClassificationLevel - UNCLASSIFIED, Creator - Hanff, Naomi, EventDateandTime - 2020-10-15 at 10:34:13 AM, SecurityClassificationLevel - UNCLASSIFIED, Creator - Hanff, Naomi, EventDateandTime - 2020-10-15 at 10:35:29 AM, SecurityClassificationLevel - UNCLASSIFIED, Creator - Hanff, Naomi, EventDateandTime - 2020-10-15 at 10:35:50 AM, SecurityClassificationLevel - UNCLASSIFIED, Creator - Hanff, Naomi, EventDateandTime - 2020-10-15 at 12:05:14 PM, SecurityClassificationLevel - UNCLASSIFIED, Creator - Hanff, Naomi, EventDateandTime - 2020-10-15 at 12:05:28 PM, SecurityClassificationLevel - UNCLASSIFIED, Creator - Pecarski, Natasha, EventDateandTime - 2020-10-15 at 01:41:17 PM, SecurityClassificationLevel - UNCLASSIFIED, Creator - Dowdall Taylor, Kathleen, EventDateandTime - 2020-10-19 at 09:32:27 AM, SecurityClassificationLevel - UNCLASSIFIED, Creator - Pecarski, Natasha, EventDateandTime - 2020-10-19 at 10:54:10 AM, SecurityClassificationLevel - UNCLASSIFIED, Creator - Pecarski, Natasha, EventDateandTime - 2020-10-19 at 10:55:48 AM, SecurityClassificationLevel - UNCLASSIFIED, Creator - Pecarski, Natasha, EventDateandTime - 2020-10-19 at 11:19:57 AM, SecurityClassificationLevel - UNCLASSIFIED, Creator - Pecarski, Natasha, EventDateandTime - 2020-10-19 at 11:31:51 AM, SecurityClassificationLevel - UNCLASSIFIED, Creator - Pecarski, Natasha, EventDateandTime - 2020-10-19 at 11:32:12 AM, SecurityClassificationLevel - UNCLASSIFIED, Creator - Pecarski, Natasha, EventDateandTime - 2020-10-19 at 11:41:56 AM, SecurityClassificationLevel - UNCLASSIFIED, Creator - Pecarski, Natasha, EventDateandTime - 2020-10-19 at 11:42:12 AM, SecurityClassificationLevel - UNCLASSIFIED, Creator - Pecarski, Natasha, EventDateandTime - 2020-10-19 at 01:38:17 PM, SecurityClassificationLevel - UNCLASSIFIED, Creator - Pecarski, Natasha, EventDateandTime - 2020-10-19 at 01:39:21 PM, SecurityClassificationLevel - UNCLASSIFIED, Creator - Pecarski, Natasha, EventDateandTime - 2020-11-23 at 10:35:14 AM, SecurityClassificationLevel - UNCLASSIFIED, Creator - Pecarski, Natasha, EventDateandTime - 2020-11-23 at 11:02:33 AM, SecurityClassificationLevel - UNCLASSIFIED, Creator - Pecarski, Natasha, EventDateandTime - 2020-11-23 at 12:15:01 PM, SecurityClassificationLevel - UNCLASSIFIED, Creator - Pecarski, Natasha, EventDateandTime - 2020-11-23 at 12:27:48 PM, SecurityClassificationLevel - UNCLASSIFIED, Creator - Pecarski, Natasha, EventDateandTime - 2020-11-23 at 12:42:12 PM, SecurityClassificationLevel - UNCLASSIFIED, Creator - Pecarski, Natasha, EventDateandTime - 2020-11-23 at 01:35:27 PM, SecurityClassificationLevel - UNCLASSIFIED, Creator - Pecarski, Natasha, EventDateandTime - 2020-11-23 at 02:58:53 PM, SecurityClassificationLevel - UNCLASSIFIED, Creator - Pecarski, Natasha, EventDateandTime - 2020-11-23 at 03:16:43 PM, SecurityClassificationLevel - UNCLASSIFIED, Creator - Pecarski, Natasha, EventDateandTime - 2020-11-24 at 09:09:40 AM, SecurityClassificationLevel - UNCLASSIFIED, Creator - Pecarski, Natasha, EventDateandTime - 2020-11-24 at 02:20:40 PM, SecurityClassificationLevel - UNCLASSIFIED, Creator - Pecarski, Natasha, EventDateandTime - 2020-11-24 at 03:03:49 PM, SecurityClassificationLevel - UNCLASSIFIED, Creator - Pecarski, Natasha, EventDateandTime - 2020-11-25 at 12:16:25 PM, SecurityClassificationLevel - UNCLASSIFIED, Creator - Pecarski, Natasha, EventDateandTime - 2020-11-25 at 12:33:06 PM, SecurityClassificationLevel - UNCLASSIFIED, Creator - Pecarski, Natasha, EventDateandTime - 2020-11-25 at 12:44:46 PM, SecurityClassificationLevel - UNCLASSIFIED, Creator - Pecarski, Natasha, EventDateandTime - 2020-11-26 at 03:07:02 PM, SecurityClassificationLevel - UNCLASSIFIED, Creator - Pecarski, Natasha, EventDateandTime - 2020-11-26 at 03:40:47 PM, SecurityClassificationLevel - UNCLASSIFIED, Creator - Pecarski, Natasha, EventDateandTime - 2020-11-26 at 04:03:48 PM, SecurityClassificationLevel - UNCLASSIFIED, Creator - Pecarski, Natasha, EventDateandTime - 2020-11-26 at 04:30:19 PM, SecurityClassificationLevel - UNCLASSIFIED, Creator - Pecarski, Natasha, EventDateandTime - 2020-11-26 at 05:25:40 PM, SecurityClassificationLevel - UNCLASSIFIED, Creator - Pecarski, Natasha, EventDateandTime - 2020-11-27 at 02:32:52 PM, SecurityClassificationLevel - UNCLASSIFIED, Creator - Pecarski, Natasha, EventDateandTime - 2020-11-27 at 02:32:57 PM, SecurityClassificationLevel - UNCLASSIFIED, Creator - Pecarski, Natasha, EventDateandTime - 2020-11-27 at 03:40:16 PM, SecurityClassificationLevel - UNCLASSIFIED, Creator - Pecarski, Natasha, EventDateandTime - 2020-11-27 at 03:41:27 PM, SecurityClassificationLevel - UNCLASSIFIED, Creator - Pecarski, Natasha, EventDateandTime - 2020-11-27 at 05:50:40 PM, SecurityClassificationLevel - UNCLASSIFIED, Creator - Pecarski, Natasha, EventDateandTime - 2020-11-30 at 08:51:27 AM, SecurityClassificationLevel - UNCLASSIFIED, Creator - Pecarski, Natasha, EventDateandTime - 2020-11-30 at 09:25:23 AM, SecurityClassificationLevel - UNCLASSIFIED, Creator - Pecarski, Natasha, EventDateandTime - 2020-11-30 at 10:53:37 AM, SecurityClassificationLevel - UNCLASSIFIED, Creator - Pecarski, Natasha, EventDateandTime - 2020-11-30 at 10:56:12 AM, SecurityClassificationLevel - UNCLASSIFIED, Creator - Pecarski, Natasha, EventDateandTime - 2020-11-30 at 12:01:35 PM, SecurityClassificationLevel - UNCLASSIFIED, Creator - Pecarski, Natasha, EventDateandTime - 2020-11-30 at 12:02:43 PM, SecurityClassificationLevel - UNCLASSIFIED, Creator - Pecarski, Natasha, EventDateandTime - 2020-12-01 at 01:32:51 PM, SecurityClassificationLevel - UNCLASSIFIED, Creator - Michaud, Louis, EventDateandTime - 2021-01-26 at 03:08:31 PM, SecurityClassificationLevel - UNCLASSIFIED, Creator - Michaud, Louis, EventDateandTime - 2021-01-26 at 03:43:41 PM, SecurityClassificationLevel - UNCLASSIFIED, Creator - Michaud, Louis, EventDateandTime - 2021-01-26 at 03:44:44 PM, SecurityClassificationLevel - UNCLASSIFIED, Creator - Michaud, Louis, EventDateandTime - 2021-01-26 at 04:01:38 PM, SecurityClassificationLevel - UNCLASSIFIED, Creator - Michaud, Louis, EventDateandTime - 2021-01-26 at 04:02:13 PM, SecurityClassificationLevel - UNCLASSIFIED, Creator - Michaud, Louis, EventDateandTime - 2021-01-26 at 04:03:40 PM, SecurityClassificationLevel - UNCLASSIFIED, Creator - Michaud, Louis, EventDateandTime - 2021-01-26 at 10:15:13 PM, SecurityClassificationLevel - UNCLASSIFIED, Creator - Michaud, Louis, EventDateandTime - 2021-01-26 at 10:18:20 PM, SecurityClassificationLevel - UNCLASSIFIED, Creator - Michaud, Louis, EventDateandTime - 2021-01-26 at 10:40:42 PM, SecurityClassificationLevel - UNCLASSIFIED, Creator - Michaud, Louis, EventDateandTime - 2021-01-26 at 10:43:41 PM, SecurityClassificationLevel - UNCLASSIFIED, Creator - Michaud, Louis, EventDateandTime - 2021-01-27 at 08:08:22 AM, SecurityClassificationLevel - UNCLASSIFIED, Creator - Michaud, Louis, EventDateandTime - 2021-01-27 at 08:09:00 AM, SecurityClassificationLevel - UNCLASSIFIED, Creator - Pecarski, Natasha, EventDateandTime - 2021-01-27 at 09:05:33 AM, SecurityClassificationLevel - UNCLASSIFIED, Creator - Price, Holly, EventDateandTime - 2021-01-27 at 09:24:46 AM, SecurityClassificationLevel - UNCLASSIFIED, Creator - Michaud, Louis, EventDateandTime - 2021-01-27 at 10:12:10 AM, SecurityClassificationLevel - UNCLASSIFIED, Creator - Michaud, Louis, EventDateandTime - 2021-01-27 at 12:27:49 PM</cp:keywords>
  <cp:lastModifiedBy>Michaud, Louis</cp:lastModifiedBy>
  <cp:revision>449</cp:revision>
  <cp:lastPrinted>2020-02-05T16:20:23Z</cp:lastPrinted>
  <dcterms:created xsi:type="dcterms:W3CDTF">2019-05-17T17:31:59Z</dcterms:created>
  <dcterms:modified xsi:type="dcterms:W3CDTF">2021-01-27T17:27:49Z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986ca5c1-be14-4023-802c-5d1921956678</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YES</vt:lpwstr>
  </property>
</Properties>
</file>