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Georgia" panose="02040502050405020303" pitchFamily="18" charset="0"/>
      <p:regular r:id="rId38"/>
      <p:bold r:id="rId39"/>
      <p:italic r:id="rId40"/>
      <p:boldItalic r:id="rId41"/>
    </p:embeddedFont>
    <p:embeddedFont>
      <p:font typeface="Noto Sans Symbols" panose="020B0604020202020204" charset="0"/>
      <p:regular r:id="rId42"/>
      <p:bold r:id="rId43"/>
    </p:embeddedFont>
    <p:embeddedFont>
      <p:font typeface="Raleway" panose="020B0604020202020204" charset="0"/>
      <p:regular r:id="rId44"/>
      <p:bold r:id="rId45"/>
      <p:italic r:id="rId46"/>
      <p:boldItalic r:id="rId47"/>
    </p:embeddedFont>
    <p:embeddedFont>
      <p:font typeface="Calibri" panose="020F0502020204030204" pitchFamily="34" charset="0"/>
      <p:regular r:id="rId48"/>
      <p:bold r:id="rId49"/>
      <p:italic r:id="rId50"/>
      <p:boldItalic r:id="rId51"/>
    </p:embeddedFont>
    <p:embeddedFont>
      <p:font typeface="Arial Narrow" panose="020B0606020202030204" pitchFamily="34" charset="0"/>
      <p:regular r:id="rId52"/>
      <p:bold r:id="rId53"/>
      <p:italic r:id="rId54"/>
      <p:boldItalic r:id="rId55"/>
    </p:embeddedFont>
    <p:embeddedFont>
      <p:font typeface="Tahoma" panose="020B0604030504040204" pitchFamily="3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8" roundtripDataSignature="AMtx7mhfxEefMVdFlgyp7Qyz1k4g95s5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629"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latin typeface="Arial"/>
                <a:ea typeface="Arial"/>
                <a:cs typeface="Arial"/>
                <a:sym typeface="Arial"/>
              </a:rPr>
              <a:t>QUESTION: am I a leader?</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TASK: Make a list of great leaders you know:</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Which ones are authority figures?</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Identify who you would listen to</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DISCUSSION:  difference between leadership and authority?</a:t>
            </a:r>
            <a:endParaRPr/>
          </a:p>
          <a:p>
            <a:pPr marL="0" lvl="0" indent="0" algn="l" rtl="0">
              <a:spcBef>
                <a:spcPts val="0"/>
              </a:spcBef>
              <a:spcAft>
                <a:spcPts val="0"/>
              </a:spcAft>
              <a:buNone/>
            </a:pPr>
            <a:r>
              <a:rPr lang="en-US" sz="1400">
                <a:latin typeface="Arial"/>
                <a:ea typeface="Arial"/>
                <a:cs typeface="Arial"/>
                <a:sym typeface="Arial"/>
              </a:rPr>
              <a:t>Formal authority – granted</a:t>
            </a:r>
            <a:endParaRPr/>
          </a:p>
          <a:p>
            <a:pPr marL="0" lvl="0" indent="0" algn="l" rtl="0">
              <a:spcBef>
                <a:spcPts val="0"/>
              </a:spcBef>
              <a:spcAft>
                <a:spcPts val="0"/>
              </a:spcAft>
              <a:buNone/>
            </a:pPr>
            <a:r>
              <a:rPr lang="en-US" sz="1400">
                <a:latin typeface="Arial"/>
                <a:ea typeface="Arial"/>
                <a:cs typeface="Arial"/>
                <a:sym typeface="Arial"/>
              </a:rPr>
              <a:t>Informal authority – conferred</a:t>
            </a:r>
            <a:endParaRPr/>
          </a:p>
          <a:p>
            <a:pPr marL="0" lvl="0" indent="0" algn="l" rtl="0">
              <a:spcBef>
                <a:spcPts val="0"/>
              </a:spcBef>
              <a:spcAft>
                <a:spcPts val="0"/>
              </a:spcAft>
              <a:buNone/>
            </a:pPr>
            <a:endParaRPr sz="1400">
              <a:latin typeface="Arial"/>
              <a:ea typeface="Arial"/>
              <a:cs typeface="Arial"/>
              <a:sym typeface="Arial"/>
            </a:endParaRPr>
          </a:p>
          <a:p>
            <a:pPr marL="0" lvl="0" indent="0" algn="l" rtl="0">
              <a:spcBef>
                <a:spcPts val="0"/>
              </a:spcBef>
              <a:spcAft>
                <a:spcPts val="0"/>
              </a:spcAft>
              <a:buNone/>
            </a:pPr>
            <a:r>
              <a:rPr lang="en-US" sz="1400">
                <a:latin typeface="Arial"/>
                <a:ea typeface="Arial"/>
                <a:cs typeface="Arial"/>
                <a:sym typeface="Arial"/>
              </a:rPr>
              <a:t>Most think informal authority = leadership.</a:t>
            </a:r>
            <a:endParaRPr/>
          </a:p>
          <a:p>
            <a:pPr marL="0" lvl="0" indent="0" algn="l" rtl="0">
              <a:spcBef>
                <a:spcPts val="0"/>
              </a:spcBef>
              <a:spcAft>
                <a:spcPts val="0"/>
              </a:spcAft>
              <a:buNone/>
            </a:pPr>
            <a:endParaRPr sz="1400">
              <a:latin typeface="Arial"/>
              <a:ea typeface="Arial"/>
              <a:cs typeface="Arial"/>
              <a:sym typeface="Arial"/>
            </a:endParaRPr>
          </a:p>
        </p:txBody>
      </p:sp>
      <p:sp>
        <p:nvSpPr>
          <p:cNvPr id="177" name="Google Shape;17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194" name="Google Shape;19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IG/AB</a:t>
            </a:r>
            <a:endParaRPr/>
          </a:p>
          <a:p>
            <a:pPr marL="0" lvl="0" indent="0" algn="l" rtl="0">
              <a:spcBef>
                <a:spcPts val="0"/>
              </a:spcBef>
              <a:spcAft>
                <a:spcPts val="0"/>
              </a:spcAft>
              <a:buNone/>
            </a:pPr>
            <a:endParaRPr/>
          </a:p>
          <a:p>
            <a:pPr marL="0" lvl="0" indent="0" algn="l" rtl="0">
              <a:spcBef>
                <a:spcPts val="0"/>
              </a:spcBef>
              <a:spcAft>
                <a:spcPts val="0"/>
              </a:spcAft>
              <a:buNone/>
            </a:pPr>
            <a:r>
              <a:rPr lang="en-US"/>
              <a:t>NAC = National Action Committee </a:t>
            </a:r>
            <a:endParaRPr/>
          </a:p>
        </p:txBody>
      </p:sp>
      <p:sp>
        <p:nvSpPr>
          <p:cNvPr id="208" name="Google Shape;20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457200" lvl="0" indent="-228600" algn="l" rtl="0">
              <a:lnSpc>
                <a:spcPct val="100000"/>
              </a:lnSpc>
              <a:spcBef>
                <a:spcPts val="0"/>
              </a:spcBef>
              <a:spcAft>
                <a:spcPts val="0"/>
              </a:spcAft>
              <a:buClr>
                <a:schemeClr val="dk1"/>
              </a:buClr>
              <a:buSzPts val="1400"/>
              <a:buFont typeface="Calibri"/>
              <a:buNone/>
            </a:pPr>
            <a:endParaRPr/>
          </a:p>
          <a:p>
            <a:pPr marL="0" lvl="0" indent="0" algn="l" rtl="0">
              <a:spcBef>
                <a:spcPts val="0"/>
              </a:spcBef>
              <a:spcAft>
                <a:spcPts val="0"/>
              </a:spcAft>
              <a:buClr>
                <a:schemeClr val="dk1"/>
              </a:buClr>
              <a:buSzPts val="1400"/>
              <a:buFont typeface="Calibri"/>
              <a:buNone/>
            </a:pPr>
            <a:endParaRPr/>
          </a:p>
        </p:txBody>
      </p:sp>
      <p:sp>
        <p:nvSpPr>
          <p:cNvPr id="95" name="Google Shape;95;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273" name="Google Shape;27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02" name="Google Shape;302;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8" name="Google Shape;3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
        <p:nvSpPr>
          <p:cNvPr id="309" name="Google Shape;30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27</a:t>
            </a:fld>
            <a:endParaRPr sz="12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Welcome from Hamlin and Gerard</a:t>
            </a:r>
            <a:endParaRPr/>
          </a:p>
        </p:txBody>
      </p:sp>
      <p:sp>
        <p:nvSpPr>
          <p:cNvPr id="105" name="Google Shape;10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1: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Leading Transitions: Change Style Indicator</a:t>
            </a:r>
            <a:endParaRPr/>
          </a:p>
        </p:txBody>
      </p:sp>
      <p:sp>
        <p:nvSpPr>
          <p:cNvPr id="343" name="Google Shape;34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344" name="Google Shape;344;p31: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5" name="Google Shape;34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2: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Arial"/>
                <a:ea typeface="Arial"/>
                <a:cs typeface="Arial"/>
                <a:sym typeface="Arial"/>
              </a:rPr>
              <a:t>Leading Transitions: Change Style Indicator</a:t>
            </a:r>
            <a:endParaRPr/>
          </a:p>
        </p:txBody>
      </p:sp>
      <p:sp>
        <p:nvSpPr>
          <p:cNvPr id="430" name="Google Shape;430;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431" name="Google Shape;431;p32: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2" name="Google Shape;43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lvl="0" indent="-228600" algn="l" rtl="0">
              <a:spcBef>
                <a:spcPts val="0"/>
              </a:spcBef>
              <a:spcAft>
                <a:spcPts val="0"/>
              </a:spcAft>
              <a:buClr>
                <a:schemeClr val="dk1"/>
              </a:buClr>
              <a:buSzPts val="1200"/>
              <a:buFont typeface="Calibri"/>
              <a:buNone/>
            </a:pPr>
            <a:endParaRPr>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2" name="Google Shape;44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43" name="Google Shape;44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 name="Google Shape;1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
        <p:cNvGrpSpPr/>
        <p:nvPr/>
      </p:nvGrpSpPr>
      <p:grpSpPr>
        <a:xfrm>
          <a:off x="0" y="0"/>
          <a:ext cx="0" cy="0"/>
          <a:chOff x="0" y="0"/>
          <a:chExt cx="0" cy="0"/>
        </a:xfrm>
      </p:grpSpPr>
      <p:sp>
        <p:nvSpPr>
          <p:cNvPr id="22" name="Google Shape;22;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4" name="Google Shape;24;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5" name="Google Shape;2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4"/>
        <p:cNvGrpSpPr/>
        <p:nvPr/>
      </p:nvGrpSpPr>
      <p:grpSpPr>
        <a:xfrm>
          <a:off x="0" y="0"/>
          <a:ext cx="0" cy="0"/>
          <a:chOff x="0" y="0"/>
          <a:chExt cx="0" cy="0"/>
        </a:xfrm>
      </p:grpSpPr>
      <p:sp>
        <p:nvSpPr>
          <p:cNvPr id="35" name="Google Shape;3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0"/>
          <p:cNvSpPr>
            <a:spLocks noGrp="1"/>
          </p:cNvSpPr>
          <p:nvPr>
            <p:ph type="pic" idx="2"/>
          </p:nvPr>
        </p:nvSpPr>
        <p:spPr>
          <a:xfrm>
            <a:off x="5183188" y="987425"/>
            <a:ext cx="6172200" cy="4873625"/>
          </a:xfrm>
          <a:prstGeom prst="rect">
            <a:avLst/>
          </a:prstGeom>
          <a:noFill/>
          <a:ln>
            <a:noFill/>
          </a:ln>
        </p:spPr>
      </p:sp>
      <p:sp>
        <p:nvSpPr>
          <p:cNvPr id="37" name="Google Shape;37;p4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8" name="Google Shape;3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4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2" name="Google Shape;6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jpg"/><Relationship Id="rId11" Type="http://schemas.openxmlformats.org/officeDocument/2006/relationships/image" Target="../media/image17.jpg"/><Relationship Id="rId5" Type="http://schemas.openxmlformats.org/officeDocument/2006/relationships/image" Target="../media/image12.jpg"/><Relationship Id="rId10" Type="http://schemas.openxmlformats.org/officeDocument/2006/relationships/hyperlink" Target="https://jbipix.files.wordpress.com/2009/11/dsc_7735.jpg" TargetMode="External"/><Relationship Id="rId4" Type="http://schemas.openxmlformats.org/officeDocument/2006/relationships/image" Target="../media/image11.jpg"/><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time_continue=1&amp;v=gLYTObRhcSY&amp;feature=emb_logo"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1524000" y="318058"/>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000"/>
              <a:buFont typeface="Calibri"/>
              <a:buNone/>
            </a:pPr>
            <a:r>
              <a:rPr lang="en-US" sz="4000" b="1"/>
              <a:t>WORKSHOP: </a:t>
            </a:r>
            <a:br>
              <a:rPr lang="en-US" sz="4000" b="1"/>
            </a:br>
            <a:r>
              <a:rPr lang="en-US" sz="4000" b="1"/>
              <a:t>Black Leadership Excellence: Truth and Resilience</a:t>
            </a:r>
            <a:endParaRPr/>
          </a:p>
        </p:txBody>
      </p:sp>
      <p:sp>
        <p:nvSpPr>
          <p:cNvPr id="89" name="Google Shape;89;p1"/>
          <p:cNvSpPr/>
          <p:nvPr/>
        </p:nvSpPr>
        <p:spPr>
          <a:xfrm rot="10800000" flipH="1">
            <a:off x="-10140309" y="3604589"/>
            <a:ext cx="37528825" cy="7147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1"/>
          <p:cNvSpPr txBox="1"/>
          <p:nvPr/>
        </p:nvSpPr>
        <p:spPr>
          <a:xfrm>
            <a:off x="2566151" y="4913552"/>
            <a:ext cx="640080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GERARD ETIENNE</a:t>
            </a:r>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GERARD-HUBERT ETIENNE</a:t>
            </a:r>
            <a:endParaRPr/>
          </a:p>
        </p:txBody>
      </p:sp>
      <p:sp>
        <p:nvSpPr>
          <p:cNvPr id="91" name="Google Shape;91;p1"/>
          <p:cNvSpPr txBox="1"/>
          <p:nvPr/>
        </p:nvSpPr>
        <p:spPr>
          <a:xfrm>
            <a:off x="2749031" y="3455662"/>
            <a:ext cx="6315456"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Federal Youth Network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639417" y="11227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Reflect</a:t>
            </a:r>
            <a:endParaRPr/>
          </a:p>
        </p:txBody>
      </p:sp>
      <p:pic>
        <p:nvPicPr>
          <p:cNvPr id="163" name="Google Shape;163;p10"/>
          <p:cNvPicPr preferRelativeResize="0">
            <a:picLocks noGrp="1"/>
          </p:cNvPicPr>
          <p:nvPr>
            <p:ph type="body" idx="1"/>
          </p:nvPr>
        </p:nvPicPr>
        <p:blipFill rotWithShape="1">
          <a:blip r:embed="rId3">
            <a:alphaModFix/>
          </a:blip>
          <a:srcRect b="3865"/>
          <a:stretch/>
        </p:blipFill>
        <p:spPr>
          <a:xfrm>
            <a:off x="6457944" y="475488"/>
            <a:ext cx="5334663" cy="5978321"/>
          </a:xfrm>
          <a:prstGeom prst="rect">
            <a:avLst/>
          </a:prstGeom>
          <a:noFill/>
          <a:ln>
            <a:noFill/>
          </a:ln>
        </p:spPr>
      </p:pic>
      <p:sp>
        <p:nvSpPr>
          <p:cNvPr id="164" name="Google Shape;164;p10"/>
          <p:cNvSpPr txBox="1"/>
          <p:nvPr/>
        </p:nvSpPr>
        <p:spPr>
          <a:xfrm>
            <a:off x="639417" y="1534077"/>
            <a:ext cx="5334663" cy="4919732"/>
          </a:xfrm>
          <a:prstGeom prst="rect">
            <a:avLst/>
          </a:prstGeom>
          <a:noFill/>
          <a:ln>
            <a:noFill/>
          </a:ln>
        </p:spPr>
        <p:txBody>
          <a:bodyPr spcFirstLastPara="1" wrap="square" lIns="91425" tIns="45700" rIns="91425" bIns="45700" anchor="t" anchorCtr="0">
            <a:normAutofit fontScale="92500"/>
          </a:bodyPr>
          <a:lstStyle/>
          <a:p>
            <a:pPr marL="228600" marR="0" lvl="0" indent="-228600" algn="l" rtl="0">
              <a:lnSpc>
                <a:spcPct val="100000"/>
              </a:lnSpc>
              <a:spcBef>
                <a:spcPts val="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What does this open and public advertisement tell us about how the author(s) viewed Canadian identity?</a:t>
            </a:r>
            <a:endParaRPr/>
          </a:p>
          <a:p>
            <a:pPr marL="228600" marR="0" lvl="0" indent="-228600" algn="l" rtl="0">
              <a:lnSpc>
                <a:spcPct val="100000"/>
              </a:lnSpc>
              <a:spcBef>
                <a:spcPts val="100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How does this compare with how Canadian identity is portrayed in the media and by politicians today?</a:t>
            </a:r>
            <a:endParaRPr/>
          </a:p>
          <a:p>
            <a:pPr marL="228600" marR="0" lvl="0" indent="-228600" algn="l" rtl="0">
              <a:lnSpc>
                <a:spcPct val="100000"/>
              </a:lnSpc>
              <a:spcBef>
                <a:spcPts val="1000"/>
              </a:spcBef>
              <a:spcAft>
                <a:spcPts val="0"/>
              </a:spcAft>
              <a:buClr>
                <a:schemeClr val="dk1"/>
              </a:buClr>
              <a:buSzPct val="100000"/>
              <a:buFont typeface="Arial"/>
              <a:buChar char="•"/>
            </a:pPr>
            <a:r>
              <a:rPr lang="en-US" sz="2800">
                <a:solidFill>
                  <a:schemeClr val="dk1"/>
                </a:solidFill>
                <a:latin typeface="Calibri"/>
                <a:ea typeface="Calibri"/>
                <a:cs typeface="Calibri"/>
                <a:sym typeface="Calibri"/>
              </a:rPr>
              <a:t>If we value inclusiveness as a goal, have we reached that goal yet? Do you think that goal is attainable?</a:t>
            </a:r>
            <a:endParaRPr/>
          </a:p>
          <a:p>
            <a:pPr marL="228600" marR="0" lvl="0" indent="-64135" algn="l" rtl="0">
              <a:lnSpc>
                <a:spcPct val="100000"/>
              </a:lnSpc>
              <a:spcBef>
                <a:spcPts val="1000"/>
              </a:spcBef>
              <a:spcAft>
                <a:spcPts val="0"/>
              </a:spcAft>
              <a:buClr>
                <a:schemeClr val="dk1"/>
              </a:buClr>
              <a:buSzPct val="100000"/>
              <a:buFont typeface="Arial"/>
              <a:buNone/>
            </a:pPr>
            <a:endParaRPr sz="28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Intercultural incompetence or RACISM</a:t>
            </a:r>
            <a:endParaRPr/>
          </a:p>
        </p:txBody>
      </p:sp>
      <p:sp>
        <p:nvSpPr>
          <p:cNvPr id="170" name="Google Shape;170;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What happened with Blackface</a:t>
            </a:r>
            <a:endParaRPr/>
          </a:p>
          <a:p>
            <a:pPr marL="0" lvl="0" indent="0" algn="l" rtl="0">
              <a:lnSpc>
                <a:spcPct val="90000"/>
              </a:lnSpc>
              <a:spcBef>
                <a:spcPts val="1000"/>
              </a:spcBef>
              <a:spcAft>
                <a:spcPts val="0"/>
              </a:spcAft>
              <a:buClr>
                <a:schemeClr val="dk1"/>
              </a:buClr>
              <a:buSzPts val="2400"/>
              <a:buNone/>
            </a:pPr>
            <a:endParaRPr/>
          </a:p>
        </p:txBody>
      </p:sp>
      <p:sp>
        <p:nvSpPr>
          <p:cNvPr id="171" name="Google Shape;171;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t>Québec’s secularism law</a:t>
            </a:r>
            <a:endParaRPr/>
          </a:p>
          <a:p>
            <a:pPr marL="0" lvl="0" indent="0" algn="l" rtl="0">
              <a:lnSpc>
                <a:spcPct val="90000"/>
              </a:lnSpc>
              <a:spcBef>
                <a:spcPts val="1000"/>
              </a:spcBef>
              <a:spcAft>
                <a:spcPts val="0"/>
              </a:spcAft>
              <a:buClr>
                <a:schemeClr val="dk1"/>
              </a:buClr>
              <a:buSzPts val="2400"/>
              <a:buNone/>
            </a:pPr>
            <a:endParaRPr/>
          </a:p>
        </p:txBody>
      </p:sp>
      <p:sp>
        <p:nvSpPr>
          <p:cNvPr id="172" name="Google Shape;172;p11"/>
          <p:cNvSpPr txBox="1">
            <a:spLocks noGrp="1"/>
          </p:cNvSpPr>
          <p:nvPr>
            <p:ph type="body" idx="4"/>
          </p:nvPr>
        </p:nvSpPr>
        <p:spPr>
          <a:xfrm>
            <a:off x="6172200" y="2292096"/>
            <a:ext cx="5180012" cy="3897567"/>
          </a:xfrm>
          <a:prstGeom prst="rect">
            <a:avLst/>
          </a:prstGeom>
          <a:noFill/>
          <a:ln>
            <a:noFill/>
          </a:ln>
        </p:spPr>
        <p:txBody>
          <a:bodyPr spcFirstLastPara="1" wrap="square" lIns="91425" tIns="45700" rIns="91425" bIns="45700" anchor="t" anchorCtr="0">
            <a:normAutofit fontScale="40000" lnSpcReduction="20000"/>
          </a:bodyPr>
          <a:lstStyle/>
          <a:p>
            <a:pPr marL="228600" lvl="0" indent="-228600" algn="l" rtl="0">
              <a:lnSpc>
                <a:spcPct val="90000"/>
              </a:lnSpc>
              <a:spcBef>
                <a:spcPts val="0"/>
              </a:spcBef>
              <a:spcAft>
                <a:spcPts val="0"/>
              </a:spcAft>
              <a:buClr>
                <a:schemeClr val="dk1"/>
              </a:buClr>
              <a:buSzPct val="100000"/>
              <a:buChar char="•"/>
            </a:pPr>
            <a:r>
              <a:rPr lang="en-US" sz="4500"/>
              <a:t>Quebec's secularism law is a national disgrace — and yet barely an election issue: Robyn Urback for CBC News Opinion · Posted: Aug 28, 2019</a:t>
            </a:r>
            <a:endParaRPr/>
          </a:p>
          <a:p>
            <a:pPr marL="0" lvl="0" indent="0" algn="l" rtl="0">
              <a:lnSpc>
                <a:spcPct val="90000"/>
              </a:lnSpc>
              <a:spcBef>
                <a:spcPts val="1000"/>
              </a:spcBef>
              <a:spcAft>
                <a:spcPts val="0"/>
              </a:spcAft>
              <a:buClr>
                <a:schemeClr val="dk1"/>
              </a:buClr>
              <a:buSzPct val="100000"/>
              <a:buNone/>
            </a:pPr>
            <a:endParaRPr sz="4500"/>
          </a:p>
          <a:p>
            <a:pPr marL="228600" lvl="0" indent="-228600" algn="l" rtl="0">
              <a:lnSpc>
                <a:spcPct val="90000"/>
              </a:lnSpc>
              <a:spcBef>
                <a:spcPts val="1000"/>
              </a:spcBef>
              <a:spcAft>
                <a:spcPts val="0"/>
              </a:spcAft>
              <a:buClr>
                <a:schemeClr val="dk1"/>
              </a:buClr>
              <a:buSzPct val="100000"/>
              <a:buChar char="•"/>
            </a:pPr>
            <a:r>
              <a:rPr lang="en-US" sz="4500"/>
              <a:t>When state-sponsored discrimination is the law anywhere in Canada, it is everyone's business : As of June, public servants in the province who work in so-called positions of authority — teachers, judges, police officers and so on — are prohibited from wearing religious symbols. Those who flout the ban are effectively shackled to their spots thanks to a grandfather clause that says they can't be promoted or moved. Those who wear kippahs, turbans, crosses or hijabs need not apply.   </a:t>
            </a:r>
            <a:endParaRPr/>
          </a:p>
          <a:p>
            <a:pPr marL="228600" lvl="0" indent="-157480" algn="l" rtl="0">
              <a:lnSpc>
                <a:spcPct val="90000"/>
              </a:lnSpc>
              <a:spcBef>
                <a:spcPts val="1000"/>
              </a:spcBef>
              <a:spcAft>
                <a:spcPts val="0"/>
              </a:spcAft>
              <a:buClr>
                <a:schemeClr val="dk1"/>
              </a:buClr>
              <a:buSzPct val="100000"/>
              <a:buNone/>
            </a:pPr>
            <a:endParaRPr/>
          </a:p>
        </p:txBody>
      </p:sp>
      <p:pic>
        <p:nvPicPr>
          <p:cNvPr id="173" name="Google Shape;173;p11" descr="https://i.cbc.ca/1.5289171.1568999202!/fileImage/httpImage/image.jpg_gen/derivatives/16x9_780/justin-trudeau-brownface.jpg"/>
          <p:cNvPicPr preferRelativeResize="0">
            <a:picLocks noGrp="1"/>
          </p:cNvPicPr>
          <p:nvPr>
            <p:ph type="body" idx="2"/>
          </p:nvPr>
        </p:nvPicPr>
        <p:blipFill rotWithShape="1">
          <a:blip r:embed="rId3">
            <a:alphaModFix/>
          </a:blip>
          <a:srcRect/>
          <a:stretch/>
        </p:blipFill>
        <p:spPr>
          <a:xfrm>
            <a:off x="952747" y="2292096"/>
            <a:ext cx="4402684" cy="342052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2"/>
          <p:cNvSpPr txBox="1">
            <a:spLocks noGrp="1"/>
          </p:cNvSpPr>
          <p:nvPr>
            <p:ph type="title"/>
          </p:nvPr>
        </p:nvSpPr>
        <p:spPr>
          <a:xfrm>
            <a:off x="262760" y="186716"/>
            <a:ext cx="73914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800"/>
              <a:buFont typeface="Calibri"/>
              <a:buNone/>
            </a:pPr>
            <a:r>
              <a:rPr lang="en-US" sz="4800" b="1"/>
              <a:t>The next Clerk?</a:t>
            </a:r>
            <a:endParaRPr/>
          </a:p>
        </p:txBody>
      </p:sp>
      <p:sp>
        <p:nvSpPr>
          <p:cNvPr id="180" name="Google Shape;18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000"/>
              <a:buFont typeface="Arial"/>
              <a:buNone/>
            </a:pPr>
            <a:fld id="{00000000-1234-1234-1234-123412341234}" type="slidenum">
              <a:rPr lang="en-US" sz="1000">
                <a:solidFill>
                  <a:schemeClr val="dk1"/>
                </a:solidFill>
                <a:latin typeface="Arial"/>
                <a:ea typeface="Arial"/>
                <a:cs typeface="Arial"/>
                <a:sym typeface="Arial"/>
              </a:rPr>
              <a:t>12</a:t>
            </a:fld>
            <a:endParaRPr sz="1000">
              <a:solidFill>
                <a:schemeClr val="dk1"/>
              </a:solidFill>
              <a:latin typeface="Arial"/>
              <a:ea typeface="Arial"/>
              <a:cs typeface="Arial"/>
              <a:sym typeface="Arial"/>
            </a:endParaRPr>
          </a:p>
        </p:txBody>
      </p:sp>
      <p:pic>
        <p:nvPicPr>
          <p:cNvPr id="181" name="Google Shape;181;p12" descr="Image result for Jamaican rastafarian"/>
          <p:cNvPicPr preferRelativeResize="0"/>
          <p:nvPr/>
        </p:nvPicPr>
        <p:blipFill rotWithShape="1">
          <a:blip r:embed="rId3">
            <a:alphaModFix/>
          </a:blip>
          <a:srcRect/>
          <a:stretch/>
        </p:blipFill>
        <p:spPr>
          <a:xfrm>
            <a:off x="3650893" y="1076255"/>
            <a:ext cx="3123113" cy="2352745"/>
          </a:xfrm>
          <a:prstGeom prst="rect">
            <a:avLst/>
          </a:prstGeom>
          <a:noFill/>
          <a:ln>
            <a:noFill/>
          </a:ln>
        </p:spPr>
      </p:pic>
      <p:pic>
        <p:nvPicPr>
          <p:cNvPr id="182" name="Google Shape;182;p12" descr="Image result for hasidic jews"/>
          <p:cNvPicPr preferRelativeResize="0"/>
          <p:nvPr/>
        </p:nvPicPr>
        <p:blipFill rotWithShape="1">
          <a:blip r:embed="rId4">
            <a:alphaModFix/>
          </a:blip>
          <a:srcRect/>
          <a:stretch/>
        </p:blipFill>
        <p:spPr>
          <a:xfrm>
            <a:off x="7025105" y="391092"/>
            <a:ext cx="2475815" cy="2200955"/>
          </a:xfrm>
          <a:prstGeom prst="rect">
            <a:avLst/>
          </a:prstGeom>
          <a:noFill/>
          <a:ln>
            <a:noFill/>
          </a:ln>
        </p:spPr>
      </p:pic>
      <p:pic>
        <p:nvPicPr>
          <p:cNvPr id="183" name="Google Shape;183;p12" descr="Image result for burka"/>
          <p:cNvPicPr preferRelativeResize="0"/>
          <p:nvPr/>
        </p:nvPicPr>
        <p:blipFill rotWithShape="1">
          <a:blip r:embed="rId5">
            <a:alphaModFix/>
          </a:blip>
          <a:srcRect/>
          <a:stretch/>
        </p:blipFill>
        <p:spPr>
          <a:xfrm>
            <a:off x="9024457" y="383312"/>
            <a:ext cx="3151000" cy="3429000"/>
          </a:xfrm>
          <a:prstGeom prst="rect">
            <a:avLst/>
          </a:prstGeom>
          <a:noFill/>
          <a:ln>
            <a:noFill/>
          </a:ln>
        </p:spPr>
      </p:pic>
      <p:pic>
        <p:nvPicPr>
          <p:cNvPr id="184" name="Google Shape;184;p12" descr="Image result for Indigenous"/>
          <p:cNvPicPr preferRelativeResize="0"/>
          <p:nvPr/>
        </p:nvPicPr>
        <p:blipFill rotWithShape="1">
          <a:blip r:embed="rId6">
            <a:alphaModFix/>
          </a:blip>
          <a:srcRect/>
          <a:stretch/>
        </p:blipFill>
        <p:spPr>
          <a:xfrm>
            <a:off x="3491976" y="3780137"/>
            <a:ext cx="2748080" cy="2748080"/>
          </a:xfrm>
          <a:prstGeom prst="rect">
            <a:avLst/>
          </a:prstGeom>
          <a:noFill/>
          <a:ln>
            <a:noFill/>
          </a:ln>
        </p:spPr>
      </p:pic>
      <p:pic>
        <p:nvPicPr>
          <p:cNvPr id="185" name="Google Shape;185;p12" descr="Related image"/>
          <p:cNvPicPr preferRelativeResize="0"/>
          <p:nvPr/>
        </p:nvPicPr>
        <p:blipFill rotWithShape="1">
          <a:blip r:embed="rId7">
            <a:alphaModFix/>
          </a:blip>
          <a:srcRect/>
          <a:stretch/>
        </p:blipFill>
        <p:spPr>
          <a:xfrm>
            <a:off x="6617591" y="2927350"/>
            <a:ext cx="2591168" cy="3429000"/>
          </a:xfrm>
          <a:prstGeom prst="rect">
            <a:avLst/>
          </a:prstGeom>
          <a:noFill/>
          <a:ln>
            <a:noFill/>
          </a:ln>
        </p:spPr>
      </p:pic>
      <p:pic>
        <p:nvPicPr>
          <p:cNvPr id="186" name="Google Shape;186;p12" descr="Image result for sikh man"/>
          <p:cNvPicPr preferRelativeResize="0"/>
          <p:nvPr/>
        </p:nvPicPr>
        <p:blipFill rotWithShape="1">
          <a:blip r:embed="rId8">
            <a:alphaModFix/>
          </a:blip>
          <a:srcRect/>
          <a:stretch/>
        </p:blipFill>
        <p:spPr>
          <a:xfrm>
            <a:off x="9358206" y="4170362"/>
            <a:ext cx="2483502" cy="2185988"/>
          </a:xfrm>
          <a:prstGeom prst="rect">
            <a:avLst/>
          </a:prstGeom>
          <a:noFill/>
          <a:ln>
            <a:noFill/>
          </a:ln>
        </p:spPr>
      </p:pic>
      <p:sp>
        <p:nvSpPr>
          <p:cNvPr id="187" name="Google Shape;187;p12"/>
          <p:cNvSpPr/>
          <p:nvPr/>
        </p:nvSpPr>
        <p:spPr>
          <a:xfrm>
            <a:off x="74723" y="1792587"/>
            <a:ext cx="6856470" cy="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88" name="Google Shape;188;p12" descr="Stephen Hawking"/>
          <p:cNvPicPr preferRelativeResize="0"/>
          <p:nvPr/>
        </p:nvPicPr>
        <p:blipFill rotWithShape="1">
          <a:blip r:embed="rId9">
            <a:alphaModFix/>
          </a:blip>
          <a:srcRect/>
          <a:stretch/>
        </p:blipFill>
        <p:spPr>
          <a:xfrm>
            <a:off x="74723" y="4435366"/>
            <a:ext cx="3342529" cy="1920977"/>
          </a:xfrm>
          <a:prstGeom prst="rect">
            <a:avLst/>
          </a:prstGeom>
          <a:noFill/>
          <a:ln>
            <a:noFill/>
          </a:ln>
        </p:spPr>
      </p:pic>
      <p:sp>
        <p:nvSpPr>
          <p:cNvPr id="189" name="Google Shape;189;p12"/>
          <p:cNvSpPr/>
          <p:nvPr/>
        </p:nvSpPr>
        <p:spPr>
          <a:xfrm>
            <a:off x="3361060" y="148040"/>
            <a:ext cx="8830939" cy="30915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90" name="Google Shape;190;p12" descr="A picture containing bird, outdoor, person, colorful&#10;&#10;Description automatically generated">
            <a:hlinkClick r:id="rId10"/>
          </p:cNvPr>
          <p:cNvPicPr preferRelativeResize="0"/>
          <p:nvPr/>
        </p:nvPicPr>
        <p:blipFill rotWithShape="1">
          <a:blip r:embed="rId11">
            <a:alphaModFix/>
          </a:blip>
          <a:srcRect/>
          <a:stretch/>
        </p:blipFill>
        <p:spPr>
          <a:xfrm>
            <a:off x="168848" y="1088077"/>
            <a:ext cx="3037378" cy="294364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3"/>
          <p:cNvSpPr txBox="1">
            <a:spLocks noGrp="1"/>
          </p:cNvSpPr>
          <p:nvPr>
            <p:ph type="title"/>
          </p:nvPr>
        </p:nvSpPr>
        <p:spPr>
          <a:xfrm>
            <a:off x="1003435" y="1069005"/>
            <a:ext cx="8290298" cy="6873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3000"/>
              <a:buFont typeface="Calibri"/>
              <a:buNone/>
            </a:pPr>
            <a:r>
              <a:rPr lang="en-US" sz="3000" b="1">
                <a:solidFill>
                  <a:srgbClr val="2F5496"/>
                </a:solidFill>
              </a:rPr>
              <a:t>Understanding “ISMS” as Systemic Problem </a:t>
            </a:r>
            <a:endParaRPr/>
          </a:p>
        </p:txBody>
      </p:sp>
      <p:sp>
        <p:nvSpPr>
          <p:cNvPr id="197" name="Google Shape;197;p13"/>
          <p:cNvSpPr txBox="1">
            <a:spLocks noGrp="1"/>
          </p:cNvSpPr>
          <p:nvPr>
            <p:ph type="body" idx="1"/>
          </p:nvPr>
        </p:nvSpPr>
        <p:spPr>
          <a:xfrm>
            <a:off x="1097614" y="5135015"/>
            <a:ext cx="8994010" cy="1307959"/>
          </a:xfrm>
          <a:prstGeom prst="rect">
            <a:avLst/>
          </a:prstGeom>
          <a:solidFill>
            <a:srgbClr val="FBE4D4"/>
          </a:solid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2"/>
              </a:buClr>
              <a:buSzPts val="2000"/>
              <a:buNone/>
            </a:pPr>
            <a:r>
              <a:rPr lang="en-US" sz="2000" b="1" i="1">
                <a:solidFill>
                  <a:schemeClr val="dk2"/>
                </a:solidFill>
                <a:latin typeface="Calibri"/>
                <a:ea typeface="Calibri"/>
                <a:cs typeface="Calibri"/>
                <a:sym typeface="Calibri"/>
              </a:rPr>
              <a:t>“</a:t>
            </a:r>
            <a:r>
              <a:rPr lang="en-US" sz="2000">
                <a:solidFill>
                  <a:schemeClr val="dk2"/>
                </a:solidFill>
                <a:latin typeface="Georgia"/>
                <a:ea typeface="Georgia"/>
                <a:cs typeface="Georgia"/>
                <a:sym typeface="Georgia"/>
              </a:rPr>
              <a:t>Systemic racism is when the system itself is based upon and founded upon racist beliefs and philosophies and thinking and has put in place policies and practices that literally force even the non-racists to act in a racist way.”</a:t>
            </a:r>
            <a:endParaRPr sz="2000">
              <a:solidFill>
                <a:schemeClr val="dk2"/>
              </a:solidFill>
              <a:latin typeface="Georgia"/>
              <a:ea typeface="Georgia"/>
              <a:cs typeface="Georgia"/>
              <a:sym typeface="Georgia"/>
            </a:endParaRPr>
          </a:p>
          <a:p>
            <a:pPr marL="0" lvl="0" indent="0" algn="l" rtl="0">
              <a:lnSpc>
                <a:spcPct val="90000"/>
              </a:lnSpc>
              <a:spcBef>
                <a:spcPts val="1000"/>
              </a:spcBef>
              <a:spcAft>
                <a:spcPts val="0"/>
              </a:spcAft>
              <a:buClr>
                <a:schemeClr val="dk1"/>
              </a:buClr>
              <a:buSzPts val="2000"/>
              <a:buNone/>
            </a:pPr>
            <a:endParaRPr sz="2000" b="1">
              <a:solidFill>
                <a:schemeClr val="dk2"/>
              </a:solidFill>
            </a:endParaRPr>
          </a:p>
        </p:txBody>
      </p:sp>
      <p:sp>
        <p:nvSpPr>
          <p:cNvPr id="198" name="Google Shape;198;p13"/>
          <p:cNvSpPr txBox="1">
            <a:spLocks noGrp="1"/>
          </p:cNvSpPr>
          <p:nvPr>
            <p:ph type="sldNum" idx="12"/>
          </p:nvPr>
        </p:nvSpPr>
        <p:spPr>
          <a:xfrm>
            <a:off x="12948481" y="6459820"/>
            <a:ext cx="1312025"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50">
                <a:solidFill>
                  <a:srgbClr val="FFFFFF"/>
                </a:solidFill>
                <a:latin typeface="Calibri"/>
                <a:ea typeface="Calibri"/>
                <a:cs typeface="Calibri"/>
                <a:sym typeface="Calibri"/>
              </a:rPr>
              <a:t>13</a:t>
            </a:fld>
            <a:endParaRPr sz="788">
              <a:solidFill>
                <a:srgbClr val="FFFFFF"/>
              </a:solidFill>
              <a:latin typeface="Calibri"/>
              <a:ea typeface="Calibri"/>
              <a:cs typeface="Calibri"/>
              <a:sym typeface="Calibri"/>
            </a:endParaRPr>
          </a:p>
        </p:txBody>
      </p:sp>
      <p:sp>
        <p:nvSpPr>
          <p:cNvPr id="199" name="Google Shape;199;p13"/>
          <p:cNvSpPr txBox="1"/>
          <p:nvPr/>
        </p:nvSpPr>
        <p:spPr>
          <a:xfrm>
            <a:off x="6172575" y="2908415"/>
            <a:ext cx="184731" cy="30008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350">
              <a:solidFill>
                <a:srgbClr val="373545"/>
              </a:solidFill>
              <a:latin typeface="Calibri"/>
              <a:ea typeface="Calibri"/>
              <a:cs typeface="Calibri"/>
              <a:sym typeface="Calibri"/>
            </a:endParaRPr>
          </a:p>
        </p:txBody>
      </p:sp>
      <p:pic>
        <p:nvPicPr>
          <p:cNvPr id="200" name="Google Shape;200;p13"/>
          <p:cNvPicPr preferRelativeResize="0"/>
          <p:nvPr/>
        </p:nvPicPr>
        <p:blipFill rotWithShape="1">
          <a:blip r:embed="rId3">
            <a:alphaModFix/>
          </a:blip>
          <a:srcRect/>
          <a:stretch/>
        </p:blipFill>
        <p:spPr>
          <a:xfrm>
            <a:off x="807126" y="1909486"/>
            <a:ext cx="2588573" cy="1784819"/>
          </a:xfrm>
          <a:prstGeom prst="rect">
            <a:avLst/>
          </a:prstGeom>
          <a:noFill/>
          <a:ln>
            <a:noFill/>
          </a:ln>
        </p:spPr>
      </p:pic>
      <p:sp>
        <p:nvSpPr>
          <p:cNvPr id="201" name="Google Shape;201;p13"/>
          <p:cNvSpPr txBox="1"/>
          <p:nvPr/>
        </p:nvSpPr>
        <p:spPr>
          <a:xfrm>
            <a:off x="807126" y="3745419"/>
            <a:ext cx="487767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Image credit: The Canadian Press, 2015</a:t>
            </a:r>
            <a:endParaRPr/>
          </a:p>
        </p:txBody>
      </p:sp>
      <p:sp>
        <p:nvSpPr>
          <p:cNvPr id="202" name="Google Shape;202;p13"/>
          <p:cNvSpPr txBox="1"/>
          <p:nvPr/>
        </p:nvSpPr>
        <p:spPr>
          <a:xfrm>
            <a:off x="807126" y="4276907"/>
            <a:ext cx="818361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Former Senator Murray Sinclair and head of the Truth and Reconciliation Commission framed it in this way:</a:t>
            </a:r>
            <a:endParaRPr/>
          </a:p>
        </p:txBody>
      </p:sp>
      <p:pic>
        <p:nvPicPr>
          <p:cNvPr id="203" name="Google Shape;203;p13"/>
          <p:cNvPicPr preferRelativeResize="0"/>
          <p:nvPr/>
        </p:nvPicPr>
        <p:blipFill rotWithShape="1">
          <a:blip r:embed="rId4">
            <a:alphaModFix/>
          </a:blip>
          <a:srcRect/>
          <a:stretch/>
        </p:blipFill>
        <p:spPr>
          <a:xfrm>
            <a:off x="8010032" y="1391513"/>
            <a:ext cx="3384452" cy="2229227"/>
          </a:xfrm>
          <a:prstGeom prst="rect">
            <a:avLst/>
          </a:prstGeom>
          <a:solidFill>
            <a:srgbClr val="ECECEC"/>
          </a:solidFill>
          <a:ln>
            <a:noFill/>
          </a:ln>
          <a:effectLst>
            <a:outerShdw blurRad="55000" dist="18000" dir="5400000" algn="tl" rotWithShape="0">
              <a:srgbClr val="000000">
                <a:alpha val="40000"/>
              </a:srgbClr>
            </a:outerShdw>
          </a:effectLst>
        </p:spPr>
      </p:pic>
      <p:sp>
        <p:nvSpPr>
          <p:cNvPr id="204" name="Google Shape;204;p13"/>
          <p:cNvSpPr txBox="1"/>
          <p:nvPr/>
        </p:nvSpPr>
        <p:spPr>
          <a:xfrm>
            <a:off x="4072128" y="1909486"/>
            <a:ext cx="3340608"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Sexism</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Racism</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Cis-genderism</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Ableism</a:t>
            </a:r>
            <a:endParaRPr/>
          </a:p>
          <a:p>
            <a:pPr marL="0" marR="0" lvl="0" indent="0" algn="l" rtl="0">
              <a:spcBef>
                <a:spcPts val="0"/>
              </a:spcBef>
              <a:spcAft>
                <a:spcPts val="0"/>
              </a:spcAft>
              <a:buNone/>
            </a:pPr>
            <a:r>
              <a:rPr lang="en-US" sz="2800">
                <a:solidFill>
                  <a:schemeClr val="dk1"/>
                </a:solidFill>
                <a:latin typeface="Calibri"/>
                <a:ea typeface="Calibri"/>
                <a:cs typeface="Calibri"/>
                <a:sym typeface="Calibri"/>
              </a:rPr>
              <a:t>Ethnocentrism</a:t>
            </a: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4"/>
          <p:cNvSpPr txBox="1">
            <a:spLocks noGrp="1"/>
          </p:cNvSpPr>
          <p:nvPr>
            <p:ph type="title"/>
          </p:nvPr>
        </p:nvSpPr>
        <p:spPr>
          <a:xfrm>
            <a:off x="1066800" y="271854"/>
            <a:ext cx="7639878" cy="14507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F5496"/>
              </a:buClr>
              <a:buSzPts val="4000"/>
              <a:buFont typeface="Calibri"/>
              <a:buNone/>
            </a:pPr>
            <a:r>
              <a:rPr lang="en-US" sz="4000" b="1">
                <a:solidFill>
                  <a:srgbClr val="2F5496"/>
                </a:solidFill>
              </a:rPr>
              <a:t>Anti-Racism </a:t>
            </a:r>
            <a:endParaRPr/>
          </a:p>
        </p:txBody>
      </p:sp>
      <p:sp>
        <p:nvSpPr>
          <p:cNvPr id="211" name="Google Shape;211;p14"/>
          <p:cNvSpPr txBox="1">
            <a:spLocks noGrp="1"/>
          </p:cNvSpPr>
          <p:nvPr>
            <p:ph type="body" idx="1"/>
          </p:nvPr>
        </p:nvSpPr>
        <p:spPr>
          <a:xfrm>
            <a:off x="1066800" y="2118445"/>
            <a:ext cx="6768905" cy="402336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200"/>
              <a:buChar char="•"/>
            </a:pPr>
            <a:r>
              <a:rPr lang="en-US" sz="2200">
                <a:latin typeface="Calibri"/>
                <a:ea typeface="Calibri"/>
                <a:cs typeface="Calibri"/>
                <a:sym typeface="Calibri"/>
              </a:rPr>
              <a:t>A framework and set of policies and practices that </a:t>
            </a:r>
            <a:r>
              <a:rPr lang="en-US" sz="2200" b="1">
                <a:latin typeface="Calibri"/>
                <a:ea typeface="Calibri"/>
                <a:cs typeface="Calibri"/>
                <a:sym typeface="Calibri"/>
              </a:rPr>
              <a:t>actively oppose racism and promote racial equity</a:t>
            </a:r>
            <a:endParaRPr sz="2200">
              <a:latin typeface="Calibri"/>
              <a:ea typeface="Calibri"/>
              <a:cs typeface="Calibri"/>
              <a:sym typeface="Calibri"/>
            </a:endParaRPr>
          </a:p>
          <a:p>
            <a:pPr marL="228600" lvl="0" indent="-228600" algn="l" rtl="0">
              <a:lnSpc>
                <a:spcPct val="100000"/>
              </a:lnSpc>
              <a:spcBef>
                <a:spcPts val="1000"/>
              </a:spcBef>
              <a:spcAft>
                <a:spcPts val="0"/>
              </a:spcAft>
              <a:buClr>
                <a:schemeClr val="dk1"/>
              </a:buClr>
              <a:buSzPts val="2200"/>
              <a:buChar char="•"/>
            </a:pPr>
            <a:r>
              <a:rPr lang="en-US" sz="2200" i="1">
                <a:latin typeface="Calibri"/>
                <a:ea typeface="Calibri"/>
                <a:cs typeface="Calibri"/>
                <a:sym typeface="Calibri"/>
              </a:rPr>
              <a:t>"Anti-racism is the active process of identifying  and eliminating racism by changing systems, organizational structures,  policies and practices and attitudes, so that </a:t>
            </a:r>
            <a:r>
              <a:rPr lang="en-US" sz="2200" b="1" i="1">
                <a:latin typeface="Calibri"/>
                <a:ea typeface="Calibri"/>
                <a:cs typeface="Calibri"/>
                <a:sym typeface="Calibri"/>
              </a:rPr>
              <a:t>power is redistributed and  shared equitably." </a:t>
            </a:r>
            <a:r>
              <a:rPr lang="en-US" sz="2200" b="1">
                <a:latin typeface="Calibri"/>
                <a:ea typeface="Calibri"/>
                <a:cs typeface="Calibri"/>
                <a:sym typeface="Calibri"/>
              </a:rPr>
              <a:t/>
            </a:r>
            <a:br>
              <a:rPr lang="en-US" sz="2200" b="1">
                <a:latin typeface="Calibri"/>
                <a:ea typeface="Calibri"/>
                <a:cs typeface="Calibri"/>
                <a:sym typeface="Calibri"/>
              </a:rPr>
            </a:br>
            <a:r>
              <a:rPr lang="en-US" b="1">
                <a:latin typeface="Calibri"/>
                <a:ea typeface="Calibri"/>
                <a:cs typeface="Calibri"/>
                <a:sym typeface="Calibri"/>
              </a:rPr>
              <a:t/>
            </a:r>
            <a:br>
              <a:rPr lang="en-US" b="1">
                <a:latin typeface="Calibri"/>
                <a:ea typeface="Calibri"/>
                <a:cs typeface="Calibri"/>
                <a:sym typeface="Calibri"/>
              </a:rPr>
            </a:br>
            <a:r>
              <a:rPr lang="en-US" sz="1000">
                <a:latin typeface="Calibri"/>
                <a:ea typeface="Calibri"/>
                <a:cs typeface="Calibri"/>
                <a:sym typeface="Calibri"/>
              </a:rPr>
              <a:t>Quote source: NAC International Perspectives: Women and Global  Solidarity</a:t>
            </a:r>
            <a:br>
              <a:rPr lang="en-US" sz="1000">
                <a:latin typeface="Calibri"/>
                <a:ea typeface="Calibri"/>
                <a:cs typeface="Calibri"/>
                <a:sym typeface="Calibri"/>
              </a:rPr>
            </a:br>
            <a:endParaRPr sz="1000">
              <a:latin typeface="Calibri"/>
              <a:ea typeface="Calibri"/>
              <a:cs typeface="Calibri"/>
              <a:sym typeface="Calibri"/>
            </a:endParaRPr>
          </a:p>
          <a:p>
            <a:pPr marL="0" lvl="0" indent="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a:p>
            <a:pPr marL="0" lvl="0" indent="0" algn="l" rtl="0">
              <a:lnSpc>
                <a:spcPct val="90000"/>
              </a:lnSpc>
              <a:spcBef>
                <a:spcPts val="1000"/>
              </a:spcBef>
              <a:spcAft>
                <a:spcPts val="0"/>
              </a:spcAft>
              <a:buClr>
                <a:schemeClr val="dk1"/>
              </a:buClr>
              <a:buSzPts val="1800"/>
              <a:buNone/>
            </a:pPr>
            <a:endParaRPr sz="1800">
              <a:latin typeface="Calibri"/>
              <a:ea typeface="Calibri"/>
              <a:cs typeface="Calibri"/>
              <a:sym typeface="Calibri"/>
            </a:endParaRPr>
          </a:p>
        </p:txBody>
      </p:sp>
      <p:pic>
        <p:nvPicPr>
          <p:cNvPr id="212" name="Google Shape;212;p14"/>
          <p:cNvPicPr preferRelativeResize="0"/>
          <p:nvPr/>
        </p:nvPicPr>
        <p:blipFill rotWithShape="1">
          <a:blip r:embed="rId3">
            <a:alphaModFix/>
          </a:blip>
          <a:srcRect/>
          <a:stretch/>
        </p:blipFill>
        <p:spPr>
          <a:xfrm>
            <a:off x="8211882" y="2220420"/>
            <a:ext cx="3061607" cy="3048000"/>
          </a:xfrm>
          <a:prstGeom prst="rect">
            <a:avLst/>
          </a:prstGeom>
          <a:noFill/>
          <a:ln>
            <a:noFill/>
          </a:ln>
        </p:spPr>
      </p:pic>
      <p:sp>
        <p:nvSpPr>
          <p:cNvPr id="213" name="Google Shape;213;p14"/>
          <p:cNvSpPr txBox="1">
            <a:spLocks noGrp="1"/>
          </p:cNvSpPr>
          <p:nvPr>
            <p:ph type="sldNum" idx="12"/>
          </p:nvPr>
        </p:nvSpPr>
        <p:spPr>
          <a:xfrm>
            <a:off x="9900458" y="6459785"/>
            <a:ext cx="1312025" cy="365125"/>
          </a:xfrm>
          <a:prstGeom prst="rect">
            <a:avLst/>
          </a:prstGeom>
          <a:noFill/>
          <a:ln>
            <a:noFill/>
          </a:ln>
        </p:spPr>
        <p:txBody>
          <a:bodyPr spcFirstLastPara="1" wrap="square" lIns="91425" tIns="45700" rIns="91425" bIns="45700" anchor="ctr" anchorCtr="0">
            <a:norm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14</a:t>
            </a:fld>
            <a:endParaRPr sz="1050" b="0" i="0" u="none" strike="noStrike" cap="none">
              <a:solidFill>
                <a:srgbClr val="FFFFFF"/>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87C02"/>
              </a:buClr>
              <a:buSzPts val="3600"/>
              <a:buFont typeface="Calibri"/>
              <a:buNone/>
            </a:pPr>
            <a:r>
              <a:rPr lang="en-US" sz="3600" b="1">
                <a:solidFill>
                  <a:srgbClr val="D87C02"/>
                </a:solidFill>
                <a:latin typeface="Calibri"/>
                <a:ea typeface="Calibri"/>
                <a:cs typeface="Calibri"/>
                <a:sym typeface="Calibri"/>
              </a:rPr>
              <a:t>ANTI-BLACK RACISM</a:t>
            </a:r>
            <a:endParaRPr/>
          </a:p>
        </p:txBody>
      </p:sp>
      <p:sp>
        <p:nvSpPr>
          <p:cNvPr id="219" name="Google Shape;219;p15"/>
          <p:cNvSpPr txBox="1">
            <a:spLocks noGrp="1"/>
          </p:cNvSpPr>
          <p:nvPr>
            <p:ph type="body" idx="1"/>
          </p:nvPr>
        </p:nvSpPr>
        <p:spPr>
          <a:xfrm>
            <a:off x="1058486" y="1867437"/>
            <a:ext cx="10442347" cy="459238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200"/>
              <a:buFont typeface="Noto Sans Symbols"/>
              <a:buChar char="▪"/>
            </a:pPr>
            <a:r>
              <a:rPr lang="en-US" sz="3200">
                <a:latin typeface="Calibri"/>
                <a:ea typeface="Calibri"/>
                <a:cs typeface="Calibri"/>
                <a:sym typeface="Calibri"/>
              </a:rPr>
              <a:t>Blacks make the highest proportion of visible minorities @ 19%. And yet…</a:t>
            </a:r>
            <a:br>
              <a:rPr lang="en-US" sz="3200">
                <a:latin typeface="Calibri"/>
                <a:ea typeface="Calibri"/>
                <a:cs typeface="Calibri"/>
                <a:sym typeface="Calibri"/>
              </a:rPr>
            </a:br>
            <a:endParaRPr sz="3200">
              <a:latin typeface="Calibri"/>
              <a:ea typeface="Calibri"/>
              <a:cs typeface="Calibri"/>
              <a:sym typeface="Calibri"/>
            </a:endParaRPr>
          </a:p>
          <a:p>
            <a:pPr marL="228600" lvl="0" indent="-228600" algn="l" rtl="0">
              <a:lnSpc>
                <a:spcPct val="90000"/>
              </a:lnSpc>
              <a:spcBef>
                <a:spcPts val="1000"/>
              </a:spcBef>
              <a:spcAft>
                <a:spcPts val="0"/>
              </a:spcAft>
              <a:buClr>
                <a:schemeClr val="dk1"/>
              </a:buClr>
              <a:buSzPts val="3200"/>
              <a:buFont typeface="Noto Sans Symbols"/>
              <a:buChar char="▪"/>
            </a:pPr>
            <a:r>
              <a:rPr lang="en-US" sz="3200">
                <a:latin typeface="Calibri"/>
                <a:ea typeface="Calibri"/>
                <a:cs typeface="Calibri"/>
                <a:sym typeface="Calibri"/>
              </a:rPr>
              <a:t>Anti-Black racism is manifest in the current social, economic, and political marginalization of African Canadians, which includes unequal opportunities, lower socio-economic status, higher unemployment, significant poverty rates and overrepresentation in the criminal justice system. </a:t>
            </a:r>
            <a:br>
              <a:rPr lang="en-US" sz="3200">
                <a:latin typeface="Calibri"/>
                <a:ea typeface="Calibri"/>
                <a:cs typeface="Calibri"/>
                <a:sym typeface="Calibri"/>
              </a:rPr>
            </a:br>
            <a:r>
              <a:rPr lang="en-US" sz="1800">
                <a:latin typeface="Calibri"/>
                <a:ea typeface="Calibri"/>
                <a:cs typeface="Calibri"/>
                <a:sym typeface="Calibri"/>
              </a:rPr>
              <a:t/>
            </a:r>
            <a:br>
              <a:rPr lang="en-US" sz="1800">
                <a:latin typeface="Calibri"/>
                <a:ea typeface="Calibri"/>
                <a:cs typeface="Calibri"/>
                <a:sym typeface="Calibri"/>
              </a:rPr>
            </a:br>
            <a:r>
              <a:rPr lang="en-US" sz="1800">
                <a:latin typeface="Calibri"/>
                <a:ea typeface="Calibri"/>
                <a:cs typeface="Calibri"/>
                <a:sym typeface="Calibri"/>
              </a:rPr>
              <a:t>							              </a:t>
            </a:r>
            <a:r>
              <a:rPr lang="en-US" sz="1600" b="1">
                <a:latin typeface="Calibri"/>
                <a:ea typeface="Calibri"/>
                <a:cs typeface="Calibri"/>
                <a:sym typeface="Calibri"/>
              </a:rPr>
              <a:t>Ontario Anti-Racism Directorate</a:t>
            </a:r>
            <a:endParaRPr sz="18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87C02"/>
              </a:buClr>
              <a:buSzPts val="3600"/>
              <a:buFont typeface="Calibri"/>
              <a:buNone/>
            </a:pPr>
            <a:r>
              <a:rPr lang="en-US" sz="3600" b="1">
                <a:solidFill>
                  <a:srgbClr val="D87C02"/>
                </a:solidFill>
                <a:latin typeface="Calibri"/>
                <a:ea typeface="Calibri"/>
                <a:cs typeface="Calibri"/>
                <a:sym typeface="Calibri"/>
              </a:rPr>
              <a:t>CONTEXT: ANTI-INDIGENOUS RACISM</a:t>
            </a:r>
            <a:endParaRPr/>
          </a:p>
        </p:txBody>
      </p:sp>
      <p:sp>
        <p:nvSpPr>
          <p:cNvPr id="225" name="Google Shape;225;p16"/>
          <p:cNvSpPr txBox="1">
            <a:spLocks noGrp="1"/>
          </p:cNvSpPr>
          <p:nvPr>
            <p:ph type="body" idx="1"/>
          </p:nvPr>
        </p:nvSpPr>
        <p:spPr>
          <a:xfrm>
            <a:off x="1058487" y="1862667"/>
            <a:ext cx="10058400" cy="42551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Font typeface="Noto Sans Symbols"/>
              <a:buChar char="▪"/>
            </a:pPr>
            <a:r>
              <a:rPr lang="en-US" sz="2800">
                <a:latin typeface="Calibri"/>
                <a:ea typeface="Calibri"/>
                <a:cs typeface="Calibri"/>
                <a:sym typeface="Calibri"/>
              </a:rPr>
              <a:t>It’s the </a:t>
            </a:r>
            <a:r>
              <a:rPr lang="en-US" sz="2800" b="1" u="sng">
                <a:latin typeface="Calibri"/>
                <a:ea typeface="Calibri"/>
                <a:cs typeface="Calibri"/>
                <a:sym typeface="Calibri"/>
              </a:rPr>
              <a:t>genocidal violence </a:t>
            </a:r>
            <a:r>
              <a:rPr lang="en-US" sz="2800">
                <a:latin typeface="Calibri"/>
                <a:ea typeface="Calibri"/>
                <a:cs typeface="Calibri"/>
                <a:sym typeface="Calibri"/>
              </a:rPr>
              <a:t>practiced by the French and British via the violent colonization processes throughout the Americas, which included waging war against Indigenous societies, paying bounties for the scalps of Indigenous People, using poisoned food and blankets contaminated with smallpox,...starvation, coercion, trickery and deception (Henry &amp; Tator, 2010). </a:t>
            </a:r>
            <a:endParaRPr/>
          </a:p>
          <a:p>
            <a:pPr marL="228600" lvl="0" indent="-228600" algn="l" rtl="0">
              <a:lnSpc>
                <a:spcPct val="90000"/>
              </a:lnSpc>
              <a:spcBef>
                <a:spcPts val="1000"/>
              </a:spcBef>
              <a:spcAft>
                <a:spcPts val="0"/>
              </a:spcAft>
              <a:buClr>
                <a:schemeClr val="dk1"/>
              </a:buClr>
              <a:buSzPts val="2800"/>
              <a:buFont typeface="Noto Sans Symbols"/>
              <a:buChar char="▪"/>
            </a:pPr>
            <a:r>
              <a:rPr lang="en-US" sz="2800">
                <a:latin typeface="Calibri"/>
                <a:ea typeface="Calibri"/>
                <a:cs typeface="Calibri"/>
                <a:sym typeface="Calibri"/>
              </a:rPr>
              <a:t>The Indian residential school system is a striking example of a deadly colonialism steeped in discourses of white supremacy</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7"/>
          <p:cNvSpPr txBox="1">
            <a:spLocks noGrp="1"/>
          </p:cNvSpPr>
          <p:nvPr>
            <p:ph type="title"/>
          </p:nvPr>
        </p:nvSpPr>
        <p:spPr>
          <a:xfrm>
            <a:off x="1039177" y="5830824"/>
            <a:ext cx="10113645" cy="8229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The Canadian legal and institutional responses</a:t>
            </a:r>
            <a:br>
              <a:rPr lang="en-US"/>
            </a:br>
            <a:endParaRPr/>
          </a:p>
        </p:txBody>
      </p:sp>
      <p:pic>
        <p:nvPicPr>
          <p:cNvPr id="231" name="Google Shape;231;p17"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1"/>
                                        </p:tgtEl>
                                        <p:attrNameLst>
                                          <p:attrName>style.visibility</p:attrName>
                                        </p:attrNameLst>
                                      </p:cBhvr>
                                      <p:to>
                                        <p:strVal val="visible"/>
                                      </p:to>
                                    </p:set>
                                    <p:animEffect transition="in" filter="fade">
                                      <p:cBhvr>
                                        <p:cTn id="7" dur="5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Legislative Requirements for inclusion </a:t>
            </a:r>
            <a:br>
              <a:rPr lang="en-US"/>
            </a:br>
            <a:r>
              <a:rPr lang="en-US"/>
              <a:t>(freedom from discrimination and harassment)</a:t>
            </a:r>
            <a:endParaRPr/>
          </a:p>
        </p:txBody>
      </p:sp>
      <p:sp>
        <p:nvSpPr>
          <p:cNvPr id="237" name="Google Shape;237;p18"/>
          <p:cNvSpPr txBox="1">
            <a:spLocks noGrp="1"/>
          </p:cNvSpPr>
          <p:nvPr>
            <p:ph type="body" idx="1"/>
          </p:nvPr>
        </p:nvSpPr>
        <p:spPr>
          <a:xfrm>
            <a:off x="838200" y="1825625"/>
            <a:ext cx="361051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Race</a:t>
            </a:r>
            <a:endParaRPr/>
          </a:p>
          <a:p>
            <a:pPr marL="228600" lvl="0" indent="-228600" algn="l" rtl="0">
              <a:lnSpc>
                <a:spcPct val="90000"/>
              </a:lnSpc>
              <a:spcBef>
                <a:spcPts val="1000"/>
              </a:spcBef>
              <a:spcAft>
                <a:spcPts val="0"/>
              </a:spcAft>
              <a:buClr>
                <a:schemeClr val="dk1"/>
              </a:buClr>
              <a:buSzPts val="2800"/>
              <a:buChar char="•"/>
            </a:pPr>
            <a:r>
              <a:rPr lang="en-US"/>
              <a:t>Place of origin </a:t>
            </a:r>
            <a:endParaRPr/>
          </a:p>
          <a:p>
            <a:pPr marL="228600" lvl="0" indent="-228600" algn="l" rtl="0">
              <a:lnSpc>
                <a:spcPct val="90000"/>
              </a:lnSpc>
              <a:spcBef>
                <a:spcPts val="1000"/>
              </a:spcBef>
              <a:spcAft>
                <a:spcPts val="0"/>
              </a:spcAft>
              <a:buClr>
                <a:schemeClr val="dk1"/>
              </a:buClr>
              <a:buSzPts val="2800"/>
              <a:buChar char="•"/>
            </a:pPr>
            <a:r>
              <a:rPr lang="en-US"/>
              <a:t>Ethnic origin</a:t>
            </a:r>
            <a:endParaRPr/>
          </a:p>
          <a:p>
            <a:pPr marL="228600" lvl="0" indent="-228600" algn="l" rtl="0">
              <a:lnSpc>
                <a:spcPct val="90000"/>
              </a:lnSpc>
              <a:spcBef>
                <a:spcPts val="1000"/>
              </a:spcBef>
              <a:spcAft>
                <a:spcPts val="0"/>
              </a:spcAft>
              <a:buClr>
                <a:schemeClr val="dk1"/>
              </a:buClr>
              <a:buSzPts val="2800"/>
              <a:buChar char="•"/>
            </a:pPr>
            <a:r>
              <a:rPr lang="en-US"/>
              <a:t>Creed (religion)</a:t>
            </a:r>
            <a:endParaRPr/>
          </a:p>
          <a:p>
            <a:pPr marL="228600" lvl="0" indent="-228600" algn="l" rtl="0">
              <a:lnSpc>
                <a:spcPct val="90000"/>
              </a:lnSpc>
              <a:spcBef>
                <a:spcPts val="1000"/>
              </a:spcBef>
              <a:spcAft>
                <a:spcPts val="0"/>
              </a:spcAft>
              <a:buClr>
                <a:schemeClr val="dk1"/>
              </a:buClr>
              <a:buSzPts val="2800"/>
              <a:buChar char="•"/>
            </a:pPr>
            <a:r>
              <a:rPr lang="en-US"/>
              <a:t>Ancestry</a:t>
            </a:r>
            <a:endParaRPr/>
          </a:p>
          <a:p>
            <a:pPr marL="228600" lvl="0" indent="-228600" algn="l" rtl="0">
              <a:lnSpc>
                <a:spcPct val="90000"/>
              </a:lnSpc>
              <a:spcBef>
                <a:spcPts val="1000"/>
              </a:spcBef>
              <a:spcAft>
                <a:spcPts val="0"/>
              </a:spcAft>
              <a:buClr>
                <a:schemeClr val="dk1"/>
              </a:buClr>
              <a:buSzPts val="2800"/>
              <a:buChar char="•"/>
            </a:pPr>
            <a:r>
              <a:rPr lang="en-US"/>
              <a:t>Colour</a:t>
            </a:r>
            <a:endParaRPr/>
          </a:p>
          <a:p>
            <a:pPr marL="228600" lvl="0" indent="-228600" algn="l" rtl="0">
              <a:lnSpc>
                <a:spcPct val="90000"/>
              </a:lnSpc>
              <a:spcBef>
                <a:spcPts val="1000"/>
              </a:spcBef>
              <a:spcAft>
                <a:spcPts val="0"/>
              </a:spcAft>
              <a:buClr>
                <a:schemeClr val="dk1"/>
              </a:buClr>
              <a:buSzPts val="2800"/>
              <a:buChar char="•"/>
            </a:pPr>
            <a:r>
              <a:rPr lang="en-US"/>
              <a:t>Citizenship</a:t>
            </a:r>
            <a:endParaRPr/>
          </a:p>
          <a:p>
            <a:pPr marL="228600" lvl="0" indent="-228600" algn="l" rtl="0">
              <a:lnSpc>
                <a:spcPct val="90000"/>
              </a:lnSpc>
              <a:spcBef>
                <a:spcPts val="1000"/>
              </a:spcBef>
              <a:spcAft>
                <a:spcPts val="0"/>
              </a:spcAft>
              <a:buClr>
                <a:schemeClr val="dk1"/>
              </a:buClr>
              <a:buSzPts val="2800"/>
              <a:buChar char="•"/>
            </a:pPr>
            <a:r>
              <a:rPr lang="en-US"/>
              <a:t>Language</a:t>
            </a:r>
            <a:endParaRPr/>
          </a:p>
          <a:p>
            <a:pPr marL="228600" lvl="0" indent="-50800" algn="l" rtl="0">
              <a:lnSpc>
                <a:spcPct val="90000"/>
              </a:lnSpc>
              <a:spcBef>
                <a:spcPts val="1000"/>
              </a:spcBef>
              <a:spcAft>
                <a:spcPts val="0"/>
              </a:spcAft>
              <a:buClr>
                <a:schemeClr val="dk1"/>
              </a:buClr>
              <a:buSzPts val="2800"/>
              <a:buNone/>
            </a:pPr>
            <a:endParaRPr/>
          </a:p>
        </p:txBody>
      </p:sp>
      <p:sp>
        <p:nvSpPr>
          <p:cNvPr id="238" name="Google Shape;238;p18"/>
          <p:cNvSpPr txBox="1"/>
          <p:nvPr/>
        </p:nvSpPr>
        <p:spPr>
          <a:xfrm>
            <a:off x="7743290" y="1825625"/>
            <a:ext cx="3610510" cy="4351338"/>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Sex (gender)</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Sexual orientation</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Mental disability</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Physical disability</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Age</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Marital Status</a:t>
            </a:r>
            <a:endParaRPr/>
          </a:p>
          <a:p>
            <a:pPr marL="228600" marR="0" lvl="0" indent="-228600" algn="l" rtl="0">
              <a:lnSpc>
                <a:spcPct val="90000"/>
              </a:lnSpc>
              <a:spcBef>
                <a:spcPts val="100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Record of offences (pardoned)</a:t>
            </a:r>
            <a:endParaRPr/>
          </a:p>
          <a:p>
            <a:pPr marL="228600" marR="0" lvl="0" indent="-5080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grpSp>
        <p:nvGrpSpPr>
          <p:cNvPr id="239" name="Google Shape;239;p18"/>
          <p:cNvGrpSpPr/>
          <p:nvPr/>
        </p:nvGrpSpPr>
        <p:grpSpPr>
          <a:xfrm>
            <a:off x="5004371" y="1690688"/>
            <a:ext cx="838201" cy="4191001"/>
            <a:chOff x="0" y="0"/>
            <a:chExt cx="838200" cy="4191000"/>
          </a:xfrm>
        </p:grpSpPr>
        <p:pic>
          <p:nvPicPr>
            <p:cNvPr id="240" name="Google Shape;240;p18"/>
            <p:cNvPicPr preferRelativeResize="0"/>
            <p:nvPr/>
          </p:nvPicPr>
          <p:blipFill rotWithShape="1">
            <a:blip r:embed="rId3">
              <a:alphaModFix/>
            </a:blip>
            <a:srcRect/>
            <a:stretch/>
          </p:blipFill>
          <p:spPr>
            <a:xfrm>
              <a:off x="183088" y="3140058"/>
              <a:ext cx="514936" cy="380808"/>
            </a:xfrm>
            <a:prstGeom prst="rect">
              <a:avLst/>
            </a:prstGeom>
            <a:noFill/>
            <a:ln>
              <a:noFill/>
            </a:ln>
          </p:spPr>
        </p:pic>
        <p:pic>
          <p:nvPicPr>
            <p:cNvPr id="241" name="Google Shape;241;p18"/>
            <p:cNvPicPr preferRelativeResize="0"/>
            <p:nvPr/>
          </p:nvPicPr>
          <p:blipFill rotWithShape="1">
            <a:blip r:embed="rId4">
              <a:alphaModFix/>
            </a:blip>
            <a:srcRect/>
            <a:stretch/>
          </p:blipFill>
          <p:spPr>
            <a:xfrm>
              <a:off x="22886" y="765868"/>
              <a:ext cx="569290" cy="536108"/>
            </a:xfrm>
            <a:prstGeom prst="rect">
              <a:avLst/>
            </a:prstGeom>
            <a:noFill/>
            <a:ln>
              <a:noFill/>
            </a:ln>
          </p:spPr>
        </p:pic>
        <p:pic>
          <p:nvPicPr>
            <p:cNvPr id="242" name="Google Shape;242;p18"/>
            <p:cNvPicPr preferRelativeResize="0"/>
            <p:nvPr/>
          </p:nvPicPr>
          <p:blipFill rotWithShape="1">
            <a:blip r:embed="rId5">
              <a:alphaModFix/>
            </a:blip>
            <a:srcRect/>
            <a:stretch/>
          </p:blipFill>
          <p:spPr>
            <a:xfrm>
              <a:off x="80101" y="2527364"/>
              <a:ext cx="723770" cy="533981"/>
            </a:xfrm>
            <a:prstGeom prst="rect">
              <a:avLst/>
            </a:prstGeom>
            <a:noFill/>
            <a:ln>
              <a:noFill/>
            </a:ln>
          </p:spPr>
        </p:pic>
        <p:pic>
          <p:nvPicPr>
            <p:cNvPr id="243" name="Google Shape;243;p18"/>
            <p:cNvPicPr preferRelativeResize="0"/>
            <p:nvPr/>
          </p:nvPicPr>
          <p:blipFill rotWithShape="1">
            <a:blip r:embed="rId6">
              <a:alphaModFix/>
            </a:blip>
            <a:srcRect/>
            <a:stretch/>
          </p:blipFill>
          <p:spPr>
            <a:xfrm>
              <a:off x="151619" y="1914670"/>
              <a:ext cx="440557" cy="536108"/>
            </a:xfrm>
            <a:prstGeom prst="rect">
              <a:avLst/>
            </a:prstGeom>
            <a:noFill/>
            <a:ln>
              <a:noFill/>
            </a:ln>
          </p:spPr>
        </p:pic>
        <p:pic>
          <p:nvPicPr>
            <p:cNvPr id="244" name="Google Shape;244;p18"/>
            <p:cNvPicPr preferRelativeResize="0"/>
            <p:nvPr/>
          </p:nvPicPr>
          <p:blipFill rotWithShape="1">
            <a:blip r:embed="rId7">
              <a:alphaModFix/>
            </a:blip>
            <a:srcRect/>
            <a:stretch/>
          </p:blipFill>
          <p:spPr>
            <a:xfrm>
              <a:off x="40050" y="1378562"/>
              <a:ext cx="617923" cy="478668"/>
            </a:xfrm>
            <a:prstGeom prst="rect">
              <a:avLst/>
            </a:prstGeom>
            <a:noFill/>
            <a:ln>
              <a:noFill/>
            </a:ln>
          </p:spPr>
        </p:pic>
        <p:pic>
          <p:nvPicPr>
            <p:cNvPr id="245" name="Google Shape;245;p18"/>
            <p:cNvPicPr preferRelativeResize="0"/>
            <p:nvPr/>
          </p:nvPicPr>
          <p:blipFill rotWithShape="1">
            <a:blip r:embed="rId8">
              <a:alphaModFix/>
            </a:blip>
            <a:srcRect/>
            <a:stretch/>
          </p:blipFill>
          <p:spPr>
            <a:xfrm>
              <a:off x="220277" y="3599579"/>
              <a:ext cx="617923" cy="591421"/>
            </a:xfrm>
            <a:prstGeom prst="rect">
              <a:avLst/>
            </a:prstGeom>
            <a:noFill/>
            <a:ln>
              <a:noFill/>
            </a:ln>
          </p:spPr>
        </p:pic>
        <p:pic>
          <p:nvPicPr>
            <p:cNvPr id="246" name="Google Shape;246;p18"/>
            <p:cNvPicPr preferRelativeResize="0"/>
            <p:nvPr/>
          </p:nvPicPr>
          <p:blipFill rotWithShape="1">
            <a:blip r:embed="rId9">
              <a:alphaModFix/>
            </a:blip>
            <a:srcRect/>
            <a:stretch/>
          </p:blipFill>
          <p:spPr>
            <a:xfrm>
              <a:off x="0" y="0"/>
              <a:ext cx="514936" cy="755232"/>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9"/>
          <p:cNvSpPr txBox="1">
            <a:spLocks noGrp="1"/>
          </p:cNvSpPr>
          <p:nvPr>
            <p:ph type="title"/>
          </p:nvPr>
        </p:nvSpPr>
        <p:spPr>
          <a:xfrm>
            <a:off x="990505" y="2795252"/>
            <a:ext cx="73914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From…</a:t>
            </a:r>
            <a:br>
              <a:rPr lang="en-US"/>
            </a:br>
            <a:r>
              <a:rPr lang="en-US"/>
              <a:t>	EQUITY</a:t>
            </a:r>
            <a:br>
              <a:rPr lang="en-US"/>
            </a:br>
            <a:r>
              <a:rPr lang="en-US"/>
              <a:t/>
            </a:r>
            <a:br>
              <a:rPr lang="en-US"/>
            </a:br>
            <a:r>
              <a:rPr lang="en-US"/>
              <a:t/>
            </a:r>
            <a:br>
              <a:rPr lang="en-US"/>
            </a:br>
            <a:r>
              <a:rPr lang="en-US"/>
              <a:t>	To DIVERSITY</a:t>
            </a:r>
            <a:br>
              <a:rPr lang="en-US"/>
            </a:br>
            <a:r>
              <a:rPr lang="en-US"/>
              <a:t/>
            </a:r>
            <a:br>
              <a:rPr lang="en-US"/>
            </a:br>
            <a:r>
              <a:rPr lang="en-US"/>
              <a:t/>
            </a:r>
            <a:br>
              <a:rPr lang="en-US"/>
            </a:br>
            <a:r>
              <a:rPr lang="en-US"/>
              <a:t/>
            </a:r>
            <a:br>
              <a:rPr lang="en-US"/>
            </a:br>
            <a:r>
              <a:rPr lang="en-US"/>
              <a:t/>
            </a:r>
            <a:br>
              <a:rPr lang="en-US"/>
            </a:br>
            <a:r>
              <a:rPr lang="en-US"/>
              <a:t>	To INCLUSION</a:t>
            </a:r>
            <a:endParaRPr/>
          </a:p>
        </p:txBody>
      </p:sp>
      <p:pic>
        <p:nvPicPr>
          <p:cNvPr id="252" name="Google Shape;252;p19" descr="Image result for employment equity"/>
          <p:cNvPicPr preferRelativeResize="0"/>
          <p:nvPr/>
        </p:nvPicPr>
        <p:blipFill rotWithShape="1">
          <a:blip r:embed="rId3">
            <a:alphaModFix/>
          </a:blip>
          <a:srcRect/>
          <a:stretch/>
        </p:blipFill>
        <p:spPr>
          <a:xfrm>
            <a:off x="6268835" y="402728"/>
            <a:ext cx="5091292" cy="1745586"/>
          </a:xfrm>
          <a:prstGeom prst="rect">
            <a:avLst/>
          </a:prstGeom>
          <a:noFill/>
          <a:ln>
            <a:noFill/>
          </a:ln>
        </p:spPr>
      </p:pic>
      <p:pic>
        <p:nvPicPr>
          <p:cNvPr id="253" name="Google Shape;253;p19" descr="Image result for diversity"/>
          <p:cNvPicPr preferRelativeResize="0"/>
          <p:nvPr/>
        </p:nvPicPr>
        <p:blipFill rotWithShape="1">
          <a:blip r:embed="rId4">
            <a:alphaModFix/>
          </a:blip>
          <a:srcRect/>
          <a:stretch/>
        </p:blipFill>
        <p:spPr>
          <a:xfrm>
            <a:off x="5129148" y="2373574"/>
            <a:ext cx="5084965" cy="1726534"/>
          </a:xfrm>
          <a:prstGeom prst="rect">
            <a:avLst/>
          </a:prstGeom>
          <a:noFill/>
          <a:ln>
            <a:noFill/>
          </a:ln>
        </p:spPr>
      </p:pic>
      <p:pic>
        <p:nvPicPr>
          <p:cNvPr id="254" name="Google Shape;254;p19" descr="Image result for inclusion"/>
          <p:cNvPicPr preferRelativeResize="0"/>
          <p:nvPr/>
        </p:nvPicPr>
        <p:blipFill rotWithShape="1">
          <a:blip r:embed="rId5">
            <a:alphaModFix/>
          </a:blip>
          <a:srcRect/>
          <a:stretch/>
        </p:blipFill>
        <p:spPr>
          <a:xfrm>
            <a:off x="6359985" y="4280918"/>
            <a:ext cx="4580910" cy="22372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title"/>
          </p:nvPr>
        </p:nvSpPr>
        <p:spPr>
          <a:xfrm>
            <a:off x="465512" y="715095"/>
            <a:ext cx="3200400" cy="2286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85000"/>
              </a:lnSpc>
              <a:spcBef>
                <a:spcPts val="0"/>
              </a:spcBef>
              <a:spcAft>
                <a:spcPts val="0"/>
              </a:spcAft>
              <a:buClr>
                <a:srgbClr val="FFFFFF"/>
              </a:buClr>
              <a:buSzPct val="100000"/>
              <a:buFont typeface="Arial"/>
              <a:buNone/>
            </a:pPr>
            <a:r>
              <a:rPr lang="en-US" sz="3600">
                <a:latin typeface="Raleway"/>
                <a:ea typeface="Raleway"/>
                <a:cs typeface="Raleway"/>
                <a:sym typeface="Raleway"/>
              </a:rPr>
              <a:t>Acknowledging the Land and its People</a:t>
            </a:r>
            <a:r>
              <a:rPr lang="en-US" sz="3600"/>
              <a:t/>
            </a:r>
            <a:br>
              <a:rPr lang="en-US" sz="3600"/>
            </a:br>
            <a:r>
              <a:rPr lang="en-US" sz="3600"/>
              <a:t/>
            </a:r>
            <a:br>
              <a:rPr lang="en-US" sz="3600"/>
            </a:br>
            <a:endParaRPr sz="3600" i="1"/>
          </a:p>
        </p:txBody>
      </p:sp>
      <p:sp>
        <p:nvSpPr>
          <p:cNvPr id="98" name="Google Shape;98;p2"/>
          <p:cNvSpPr txBox="1">
            <a:spLocks noGrp="1"/>
          </p:cNvSpPr>
          <p:nvPr>
            <p:ph type="body" idx="1"/>
          </p:nvPr>
        </p:nvSpPr>
        <p:spPr>
          <a:xfrm>
            <a:off x="4652231" y="715095"/>
            <a:ext cx="6468158" cy="5446507"/>
          </a:xfrm>
          <a:prstGeom prst="rect">
            <a:avLst/>
          </a:prstGeom>
          <a:noFill/>
          <a:ln>
            <a:noFill/>
          </a:ln>
        </p:spPr>
        <p:txBody>
          <a:bodyPr spcFirstLastPara="1" wrap="square" lIns="0" tIns="45700" rIns="0" bIns="45700" anchor="t" anchorCtr="0">
            <a:normAutofit/>
          </a:bodyPr>
          <a:lstStyle/>
          <a:p>
            <a:pPr marL="0" lvl="0" indent="0" algn="l" rtl="0">
              <a:lnSpc>
                <a:spcPct val="100000"/>
              </a:lnSpc>
              <a:spcBef>
                <a:spcPts val="0"/>
              </a:spcBef>
              <a:spcAft>
                <a:spcPts val="0"/>
              </a:spcAft>
              <a:buClr>
                <a:srgbClr val="3B3B3B"/>
              </a:buClr>
              <a:buSzPts val="2400"/>
              <a:buNone/>
            </a:pPr>
            <a:r>
              <a:rPr lang="en-US" sz="2300">
                <a:solidFill>
                  <a:srgbClr val="3B3B3B"/>
                </a:solidFill>
                <a:latin typeface="Raleway"/>
                <a:ea typeface="Raleway"/>
                <a:cs typeface="Raleway"/>
                <a:sym typeface="Raleway"/>
              </a:rPr>
              <a:t>Let us begin by acknowledging that we are meeting on Indigenous land that has been inhabited by Indigenous peoples from the beginning. As settlers, we are grateful for the opportunity to meet here, and we thank all the generations of people who have taken care of this land - for thousands of years.</a:t>
            </a:r>
            <a:r>
              <a:rPr lang="en-US" sz="2300"/>
              <a:t> </a:t>
            </a:r>
            <a:endParaRPr sz="2300"/>
          </a:p>
        </p:txBody>
      </p:sp>
      <p:sp>
        <p:nvSpPr>
          <p:cNvPr id="99" name="Google Shape;99;p2"/>
          <p:cNvSpPr txBox="1">
            <a:spLocks noGrp="1"/>
          </p:cNvSpPr>
          <p:nvPr>
            <p:ph type="sldNum" idx="12"/>
          </p:nvPr>
        </p:nvSpPr>
        <p:spPr>
          <a:xfrm>
            <a:off x="9900481" y="6459819"/>
            <a:ext cx="1312025"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888888"/>
              </a:buClr>
              <a:buSzPts val="1000"/>
              <a:buFont typeface="Calibri"/>
              <a:buNone/>
            </a:pPr>
            <a:fld id="{00000000-1234-1234-1234-123412341234}" type="slidenum">
              <a:rPr lang="en-US"/>
              <a:t>2</a:t>
            </a:fld>
            <a:endParaRPr/>
          </a:p>
        </p:txBody>
      </p:sp>
      <p:pic>
        <p:nvPicPr>
          <p:cNvPr id="100" name="Google Shape;100;p2"/>
          <p:cNvPicPr preferRelativeResize="0"/>
          <p:nvPr/>
        </p:nvPicPr>
        <p:blipFill rotWithShape="1">
          <a:blip r:embed="rId3">
            <a:alphaModFix/>
          </a:blip>
          <a:srcRect/>
          <a:stretch/>
        </p:blipFill>
        <p:spPr>
          <a:xfrm>
            <a:off x="6137379" y="3704860"/>
            <a:ext cx="4530621" cy="2548456"/>
          </a:xfrm>
          <a:prstGeom prst="rect">
            <a:avLst/>
          </a:prstGeom>
          <a:noFill/>
          <a:ln>
            <a:noFill/>
          </a:ln>
        </p:spPr>
      </p:pic>
      <p:sp>
        <p:nvSpPr>
          <p:cNvPr id="101" name="Google Shape;101;p2"/>
          <p:cNvSpPr txBox="1"/>
          <p:nvPr/>
        </p:nvSpPr>
        <p:spPr>
          <a:xfrm>
            <a:off x="7777316" y="6253316"/>
            <a:ext cx="2890684" cy="26161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i="0" u="none" strike="noStrike" cap="none">
                <a:solidFill>
                  <a:schemeClr val="dk1"/>
                </a:solidFill>
                <a:latin typeface="Raleway"/>
                <a:ea typeface="Raleway"/>
                <a:cs typeface="Raleway"/>
                <a:sym typeface="Raleway"/>
              </a:rPr>
              <a:t>Image by Alain Audet from Pixabay</a:t>
            </a:r>
            <a:endParaRPr sz="1100" i="0" u="none" strike="noStrike" cap="none">
              <a:solidFill>
                <a:schemeClr val="dk1"/>
              </a:solidFill>
              <a:latin typeface="Raleway"/>
              <a:ea typeface="Raleway"/>
              <a:cs typeface="Raleway"/>
              <a:sym typeface="Raleway"/>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a:t/>
            </a:r>
            <a:br>
              <a:rPr lang="en-US"/>
            </a:br>
            <a:r>
              <a:rPr lang="en-US"/>
              <a:t/>
            </a:r>
            <a:br>
              <a:rPr lang="en-US"/>
            </a:br>
            <a:r>
              <a:rPr lang="en-US"/>
              <a:t>The Three Revivals of the INCLUSION Paradigm</a:t>
            </a:r>
            <a:br>
              <a:rPr lang="en-US"/>
            </a:br>
            <a:r>
              <a:rPr lang="en-US"/>
              <a:t/>
            </a:r>
            <a:br>
              <a:rPr lang="en-US"/>
            </a:br>
            <a:endParaRPr/>
          </a:p>
        </p:txBody>
      </p:sp>
      <p:pic>
        <p:nvPicPr>
          <p:cNvPr id="260" name="Google Shape;260;p20"/>
          <p:cNvPicPr preferRelativeResize="0">
            <a:picLocks noGrp="1"/>
          </p:cNvPicPr>
          <p:nvPr>
            <p:ph type="body" idx="1"/>
          </p:nvPr>
        </p:nvPicPr>
        <p:blipFill rotWithShape="1">
          <a:blip r:embed="rId3">
            <a:alphaModFix/>
          </a:blip>
          <a:srcRect/>
          <a:stretch/>
        </p:blipFill>
        <p:spPr>
          <a:xfrm>
            <a:off x="838200" y="2001174"/>
            <a:ext cx="10515600" cy="400023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1"/>
          <p:cNvSpPr txBox="1"/>
          <p:nvPr/>
        </p:nvSpPr>
        <p:spPr>
          <a:xfrm>
            <a:off x="619502" y="629933"/>
            <a:ext cx="10352289" cy="19082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D87C02"/>
                </a:solidFill>
                <a:latin typeface="Calibri"/>
                <a:ea typeface="Calibri"/>
                <a:cs typeface="Calibri"/>
                <a:sym typeface="Calibri"/>
              </a:rPr>
              <a:t>EQUITY:</a:t>
            </a:r>
            <a:r>
              <a:rPr lang="en-US" sz="2800" b="1">
                <a:solidFill>
                  <a:srgbClr val="C55A11"/>
                </a:solidFill>
                <a:latin typeface="Calibri"/>
                <a:ea typeface="Calibri"/>
                <a:cs typeface="Calibri"/>
                <a:sym typeface="Calibri"/>
              </a:rPr>
              <a:t> </a:t>
            </a:r>
            <a:r>
              <a:rPr lang="en-US" sz="2400" b="1">
                <a:solidFill>
                  <a:srgbClr val="C55A11"/>
                </a:solidFill>
                <a:latin typeface="Calibri"/>
                <a:ea typeface="Calibri"/>
                <a:cs typeface="Calibri"/>
                <a:sym typeface="Calibri"/>
              </a:rPr>
              <a:t> </a:t>
            </a:r>
            <a:endParaRPr/>
          </a:p>
          <a:p>
            <a:pPr marL="0" marR="0" lvl="0" indent="0" algn="l" rtl="0">
              <a:spcBef>
                <a:spcPts val="0"/>
              </a:spcBef>
              <a:spcAft>
                <a:spcPts val="0"/>
              </a:spcAft>
              <a:buNone/>
            </a:pPr>
            <a:r>
              <a:rPr lang="en-US" sz="1800" b="1">
                <a:solidFill>
                  <a:srgbClr val="2F5496"/>
                </a:solidFill>
                <a:latin typeface="Calibri"/>
                <a:ea typeface="Calibri"/>
                <a:cs typeface="Calibri"/>
                <a:sym typeface="Calibri"/>
              </a:rPr>
              <a:t>A condition or state of fair, inclusive and respective treatment of all people. Equity is different from equality; it does not mean treating people the same without regard for individual differences. </a:t>
            </a:r>
            <a:endParaRPr/>
          </a:p>
          <a:p>
            <a:pPr marL="0" marR="0" lvl="0" indent="0" algn="l" rtl="0">
              <a:spcBef>
                <a:spcPts val="0"/>
              </a:spcBef>
              <a:spcAft>
                <a:spcPts val="0"/>
              </a:spcAft>
              <a:buNone/>
            </a:pPr>
            <a:endParaRPr sz="1800" b="1">
              <a:solidFill>
                <a:srgbClr val="2F5496"/>
              </a:solidFill>
              <a:latin typeface="Calibri"/>
              <a:ea typeface="Calibri"/>
              <a:cs typeface="Calibri"/>
              <a:sym typeface="Calibri"/>
            </a:endParaRPr>
          </a:p>
          <a:p>
            <a:pPr marL="0" marR="0" lvl="0" indent="0" algn="l" rtl="0">
              <a:spcBef>
                <a:spcPts val="0"/>
              </a:spcBef>
              <a:spcAft>
                <a:spcPts val="0"/>
              </a:spcAft>
              <a:buNone/>
            </a:pPr>
            <a:r>
              <a:rPr lang="en-US" sz="1800" b="1">
                <a:solidFill>
                  <a:srgbClr val="2F5496"/>
                </a:solidFill>
                <a:latin typeface="Calibri"/>
                <a:ea typeface="Calibri"/>
                <a:cs typeface="Calibri"/>
                <a:sym typeface="Calibri"/>
              </a:rPr>
              <a:t> It focuses instead on achieving the sameness of result, recognizing that everyone has unique needs and social locations</a:t>
            </a:r>
            <a:r>
              <a:rPr lang="en-US" sz="1800">
                <a:solidFill>
                  <a:srgbClr val="2F5496"/>
                </a:solidFill>
                <a:latin typeface="Calibri"/>
                <a:ea typeface="Calibri"/>
                <a:cs typeface="Calibri"/>
                <a:sym typeface="Calibri"/>
              </a:rPr>
              <a:t>. </a:t>
            </a:r>
            <a:endParaRPr sz="1800">
              <a:solidFill>
                <a:srgbClr val="2F5496"/>
              </a:solidFill>
              <a:latin typeface="Calibri"/>
              <a:ea typeface="Calibri"/>
              <a:cs typeface="Calibri"/>
              <a:sym typeface="Calibri"/>
            </a:endParaRPr>
          </a:p>
        </p:txBody>
      </p:sp>
      <p:sp>
        <p:nvSpPr>
          <p:cNvPr id="266" name="Google Shape;266;p21"/>
          <p:cNvSpPr/>
          <p:nvPr/>
        </p:nvSpPr>
        <p:spPr>
          <a:xfrm rot="-5400000">
            <a:off x="8574618" y="4331288"/>
            <a:ext cx="137923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rgbClr val="373545"/>
                </a:solidFill>
                <a:latin typeface="Calibri"/>
                <a:ea typeface="Calibri"/>
                <a:cs typeface="Calibri"/>
                <a:sym typeface="Calibri"/>
              </a:rPr>
              <a:t>www.canadianequality.ca</a:t>
            </a:r>
            <a:endParaRPr sz="900">
              <a:solidFill>
                <a:srgbClr val="373545"/>
              </a:solidFill>
              <a:latin typeface="Calibri"/>
              <a:ea typeface="Calibri"/>
              <a:cs typeface="Calibri"/>
              <a:sym typeface="Calibri"/>
            </a:endParaRPr>
          </a:p>
        </p:txBody>
      </p:sp>
      <p:sp>
        <p:nvSpPr>
          <p:cNvPr id="267" name="Google Shape;267;p21"/>
          <p:cNvSpPr txBox="1"/>
          <p:nvPr/>
        </p:nvSpPr>
        <p:spPr>
          <a:xfrm>
            <a:off x="4469130" y="354330"/>
            <a:ext cx="422910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“THE OUTCOME COUNTS”</a:t>
            </a:r>
            <a:endParaRPr/>
          </a:p>
        </p:txBody>
      </p:sp>
      <p:pic>
        <p:nvPicPr>
          <p:cNvPr id="268" name="Google Shape;268;p21" descr="Equity versus Equality (Triple Participation) – CES 101 Fall 2018"/>
          <p:cNvPicPr preferRelativeResize="0"/>
          <p:nvPr/>
        </p:nvPicPr>
        <p:blipFill rotWithShape="1">
          <a:blip r:embed="rId3">
            <a:alphaModFix/>
          </a:blip>
          <a:srcRect b="28066"/>
          <a:stretch/>
        </p:blipFill>
        <p:spPr>
          <a:xfrm>
            <a:off x="5734878" y="2716954"/>
            <a:ext cx="4949686" cy="3332307"/>
          </a:xfrm>
          <a:prstGeom prst="rect">
            <a:avLst/>
          </a:prstGeom>
          <a:noFill/>
          <a:ln>
            <a:noFill/>
          </a:ln>
        </p:spPr>
      </p:pic>
      <p:pic>
        <p:nvPicPr>
          <p:cNvPr id="269" name="Google Shape;269;p21"/>
          <p:cNvPicPr preferRelativeResize="0"/>
          <p:nvPr/>
        </p:nvPicPr>
        <p:blipFill rotWithShape="1">
          <a:blip r:embed="rId4">
            <a:alphaModFix/>
          </a:blip>
          <a:srcRect/>
          <a:stretch/>
        </p:blipFill>
        <p:spPr>
          <a:xfrm>
            <a:off x="619502" y="2514600"/>
            <a:ext cx="4822804" cy="371723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2"/>
          <p:cNvSpPr txBox="1">
            <a:spLocks noGrp="1"/>
          </p:cNvSpPr>
          <p:nvPr>
            <p:ph type="title"/>
          </p:nvPr>
        </p:nvSpPr>
        <p:spPr>
          <a:xfrm>
            <a:off x="1066800" y="258281"/>
            <a:ext cx="10058400" cy="14507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87C02"/>
              </a:buClr>
              <a:buSzPts val="4000"/>
              <a:buFont typeface="Calibri"/>
              <a:buNone/>
            </a:pPr>
            <a:r>
              <a:rPr lang="en-US" sz="4000" b="1">
                <a:solidFill>
                  <a:srgbClr val="D87C02"/>
                </a:solidFill>
              </a:rPr>
              <a:t>Equity: Systemic Fairness</a:t>
            </a:r>
            <a:endParaRPr/>
          </a:p>
        </p:txBody>
      </p:sp>
      <p:sp>
        <p:nvSpPr>
          <p:cNvPr id="276" name="Google Shape;276;p22"/>
          <p:cNvSpPr txBox="1">
            <a:spLocks noGrp="1"/>
          </p:cNvSpPr>
          <p:nvPr>
            <p:ph type="body" idx="1"/>
          </p:nvPr>
        </p:nvSpPr>
        <p:spPr>
          <a:xfrm>
            <a:off x="1161393" y="2259289"/>
            <a:ext cx="7541173" cy="402336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200"/>
              <a:buChar char="•"/>
            </a:pPr>
            <a:r>
              <a:rPr lang="en-US" sz="2200">
                <a:latin typeface="Calibri"/>
                <a:ea typeface="Calibri"/>
                <a:cs typeface="Calibri"/>
                <a:sym typeface="Calibri"/>
              </a:rPr>
              <a:t>Equity involves </a:t>
            </a:r>
            <a:r>
              <a:rPr lang="en-US" sz="2200" b="1">
                <a:latin typeface="Calibri"/>
                <a:ea typeface="Calibri"/>
                <a:cs typeface="Calibri"/>
                <a:sym typeface="Calibri"/>
              </a:rPr>
              <a:t>identifying and eliminating structural and attitudinal barriers </a:t>
            </a:r>
            <a:r>
              <a:rPr lang="en-US" sz="2200">
                <a:latin typeface="Calibri"/>
                <a:ea typeface="Calibri"/>
                <a:cs typeface="Calibri"/>
                <a:sym typeface="Calibri"/>
              </a:rPr>
              <a:t>that prevent people and groups in society from participating fully and achieving equal outcomes.</a:t>
            </a:r>
            <a:endParaRPr/>
          </a:p>
          <a:p>
            <a:pPr marL="228600" lvl="0" indent="-228600" algn="l" rtl="0">
              <a:lnSpc>
                <a:spcPct val="100000"/>
              </a:lnSpc>
              <a:spcBef>
                <a:spcPts val="1000"/>
              </a:spcBef>
              <a:spcAft>
                <a:spcPts val="0"/>
              </a:spcAft>
              <a:buClr>
                <a:schemeClr val="dk1"/>
              </a:buClr>
              <a:buSzPts val="2200"/>
              <a:buChar char="•"/>
            </a:pPr>
            <a:r>
              <a:rPr lang="en-US" sz="2200">
                <a:latin typeface="Calibri"/>
                <a:ea typeface="Calibri"/>
                <a:cs typeface="Calibri"/>
                <a:sym typeface="Calibri"/>
              </a:rPr>
              <a:t>Equity </a:t>
            </a:r>
            <a:r>
              <a:rPr lang="en-US" sz="2200" b="1">
                <a:latin typeface="Calibri"/>
                <a:ea typeface="Calibri"/>
                <a:cs typeface="Calibri"/>
                <a:sym typeface="Calibri"/>
              </a:rPr>
              <a:t>recognizes the historical factors </a:t>
            </a:r>
            <a:r>
              <a:rPr lang="en-US" sz="2200">
                <a:latin typeface="Calibri"/>
                <a:ea typeface="Calibri"/>
                <a:cs typeface="Calibri"/>
                <a:sym typeface="Calibri"/>
              </a:rPr>
              <a:t>that have created the social conditions of disadvantage for specific group while creating the conditions of advantage for other groups.</a:t>
            </a:r>
            <a:endParaRPr/>
          </a:p>
          <a:p>
            <a:pPr marL="228600" lvl="0" indent="-88900" algn="l" rtl="0">
              <a:lnSpc>
                <a:spcPct val="100000"/>
              </a:lnSpc>
              <a:spcBef>
                <a:spcPts val="1000"/>
              </a:spcBef>
              <a:spcAft>
                <a:spcPts val="0"/>
              </a:spcAft>
              <a:buClr>
                <a:schemeClr val="dk1"/>
              </a:buClr>
              <a:buSzPts val="2200"/>
              <a:buNone/>
            </a:pPr>
            <a:endParaRPr sz="2200">
              <a:latin typeface="Calibri"/>
              <a:ea typeface="Calibri"/>
              <a:cs typeface="Calibri"/>
              <a:sym typeface="Calibri"/>
            </a:endParaRPr>
          </a:p>
          <a:p>
            <a:pPr marL="228600" lvl="0" indent="-50800" algn="l" rtl="0">
              <a:lnSpc>
                <a:spcPct val="90000"/>
              </a:lnSpc>
              <a:spcBef>
                <a:spcPts val="1000"/>
              </a:spcBef>
              <a:spcAft>
                <a:spcPts val="0"/>
              </a:spcAft>
              <a:buClr>
                <a:schemeClr val="dk1"/>
              </a:buClr>
              <a:buSzPts val="2800"/>
              <a:buNone/>
            </a:pPr>
            <a:endParaRPr/>
          </a:p>
        </p:txBody>
      </p:sp>
      <p:sp>
        <p:nvSpPr>
          <p:cNvPr id="277" name="Google Shape;277;p22"/>
          <p:cNvSpPr txBox="1"/>
          <p:nvPr/>
        </p:nvSpPr>
        <p:spPr>
          <a:xfrm>
            <a:off x="1451625" y="4777443"/>
            <a:ext cx="609477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7445B"/>
              </a:buClr>
              <a:buSzPts val="1400"/>
              <a:buFont typeface="Calibri"/>
              <a:buNone/>
            </a:pPr>
            <a:r>
              <a:rPr lang="en-US" sz="1400">
                <a:solidFill>
                  <a:srgbClr val="47445B"/>
                </a:solidFill>
                <a:latin typeface="Calibri"/>
                <a:ea typeface="Calibri"/>
                <a:cs typeface="Calibri"/>
                <a:sym typeface="Calibri"/>
              </a:rPr>
              <a:t>Source: Equity Literacy Institute </a:t>
            </a:r>
            <a:endParaRPr sz="1400" b="0" i="0" u="none" strike="noStrike" cap="none">
              <a:solidFill>
                <a:srgbClr val="47445B"/>
              </a:solidFill>
              <a:latin typeface="Calibri"/>
              <a:ea typeface="Calibri"/>
              <a:cs typeface="Calibri"/>
              <a:sym typeface="Calibri"/>
            </a:endParaRPr>
          </a:p>
        </p:txBody>
      </p:sp>
      <p:sp>
        <p:nvSpPr>
          <p:cNvPr id="278" name="Google Shape;278;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22</a:t>
            </a:fld>
            <a:endParaRPr sz="1050" b="0" i="0" u="none" strike="noStrike" cap="none">
              <a:solidFill>
                <a:srgbClr val="FFFFFF"/>
              </a:solidFill>
              <a:latin typeface="Calibri"/>
              <a:ea typeface="Calibri"/>
              <a:cs typeface="Calibri"/>
              <a:sym typeface="Calibri"/>
            </a:endParaRPr>
          </a:p>
        </p:txBody>
      </p:sp>
      <p:pic>
        <p:nvPicPr>
          <p:cNvPr id="279" name="Google Shape;279;p22"/>
          <p:cNvPicPr preferRelativeResize="0"/>
          <p:nvPr/>
        </p:nvPicPr>
        <p:blipFill rotWithShape="1">
          <a:blip r:embed="rId3">
            <a:alphaModFix/>
          </a:blip>
          <a:srcRect/>
          <a:stretch/>
        </p:blipFill>
        <p:spPr>
          <a:xfrm>
            <a:off x="9142080" y="2259289"/>
            <a:ext cx="2468759" cy="3042745"/>
          </a:xfrm>
          <a:prstGeom prst="rect">
            <a:avLst/>
          </a:prstGeom>
          <a:noFill/>
          <a:ln>
            <a:noFill/>
          </a:ln>
        </p:spPr>
      </p:pic>
      <p:sp>
        <p:nvSpPr>
          <p:cNvPr id="280" name="Google Shape;280;p22"/>
          <p:cNvSpPr txBox="1"/>
          <p:nvPr/>
        </p:nvSpPr>
        <p:spPr>
          <a:xfrm>
            <a:off x="9044108" y="5394806"/>
            <a:ext cx="6096000"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dk1"/>
                </a:solidFill>
                <a:latin typeface="Calibri"/>
                <a:ea typeface="Calibri"/>
                <a:cs typeface="Calibri"/>
                <a:sym typeface="Calibri"/>
              </a:rPr>
              <a:t>Photo by Elena Mozhvilo on Unsplash</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Understanding Equity…</a:t>
            </a:r>
            <a:endParaRPr/>
          </a:p>
        </p:txBody>
      </p:sp>
      <p:sp>
        <p:nvSpPr>
          <p:cNvPr id="286" name="Google Shape;286;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58800" algn="l" rtl="0">
              <a:lnSpc>
                <a:spcPct val="90000"/>
              </a:lnSpc>
              <a:spcBef>
                <a:spcPts val="0"/>
              </a:spcBef>
              <a:spcAft>
                <a:spcPts val="0"/>
              </a:spcAft>
              <a:buClr>
                <a:schemeClr val="dk1"/>
              </a:buClr>
              <a:buSzPts val="8800"/>
              <a:buChar char="•"/>
            </a:pPr>
            <a:r>
              <a:rPr lang="en-US" sz="8800"/>
              <a:t>The University of Michigan Story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4"/>
          <p:cNvSpPr txBox="1">
            <a:spLocks noGrp="1"/>
          </p:cNvSpPr>
          <p:nvPr>
            <p:ph type="title"/>
          </p:nvPr>
        </p:nvSpPr>
        <p:spPr>
          <a:xfrm>
            <a:off x="838200" y="642527"/>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en-US" b="1"/>
              <a:t>Equality means sameness</a:t>
            </a:r>
            <a:br>
              <a:rPr lang="en-US" b="1"/>
            </a:br>
            <a:r>
              <a:rPr lang="en-US" b="1"/>
              <a:t>Equity means fairness</a:t>
            </a:r>
            <a:br>
              <a:rPr lang="en-US" b="1"/>
            </a:br>
            <a:endParaRPr b="1"/>
          </a:p>
        </p:txBody>
      </p:sp>
      <p:sp>
        <p:nvSpPr>
          <p:cNvPr id="292" name="Google Shape;292;p24"/>
          <p:cNvSpPr txBox="1">
            <a:spLocks noGrp="1"/>
          </p:cNvSpPr>
          <p:nvPr>
            <p:ph type="body" idx="1"/>
          </p:nvPr>
        </p:nvSpPr>
        <p:spPr>
          <a:xfrm>
            <a:off x="838200" y="2455523"/>
            <a:ext cx="10515600" cy="3721439"/>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3600"/>
              <a:buChar char="•"/>
            </a:pPr>
            <a:r>
              <a:rPr lang="en-US" sz="3600"/>
              <a:t>When we treat people </a:t>
            </a:r>
            <a:r>
              <a:rPr lang="en-US" sz="3600" i="1"/>
              <a:t>EQUALLY</a:t>
            </a:r>
            <a:r>
              <a:rPr lang="en-US" sz="3600"/>
              <a:t>, we ignore differences</a:t>
            </a:r>
            <a:endParaRPr/>
          </a:p>
          <a:p>
            <a:pPr marL="228600" lvl="0" indent="0" algn="l" rtl="0">
              <a:lnSpc>
                <a:spcPct val="100000"/>
              </a:lnSpc>
              <a:spcBef>
                <a:spcPts val="1000"/>
              </a:spcBef>
              <a:spcAft>
                <a:spcPts val="0"/>
              </a:spcAft>
              <a:buClr>
                <a:schemeClr val="dk1"/>
              </a:buClr>
              <a:buSzPts val="3600"/>
              <a:buNone/>
            </a:pPr>
            <a:endParaRPr sz="3600"/>
          </a:p>
          <a:p>
            <a:pPr marL="228600" lvl="0" indent="-228600" algn="l" rtl="0">
              <a:lnSpc>
                <a:spcPct val="100000"/>
              </a:lnSpc>
              <a:spcBef>
                <a:spcPts val="1000"/>
              </a:spcBef>
              <a:spcAft>
                <a:spcPts val="0"/>
              </a:spcAft>
              <a:buClr>
                <a:schemeClr val="dk1"/>
              </a:buClr>
              <a:buSzPts val="3600"/>
              <a:buChar char="•"/>
            </a:pPr>
            <a:r>
              <a:rPr lang="en-US" sz="3600"/>
              <a:t>When we treat people </a:t>
            </a:r>
            <a:r>
              <a:rPr lang="en-US" sz="3600" i="1"/>
              <a:t>EQUITABLY</a:t>
            </a:r>
            <a:r>
              <a:rPr lang="en-US" sz="3600"/>
              <a:t>, we recognize differences</a:t>
            </a:r>
            <a:endParaRPr/>
          </a:p>
          <a:p>
            <a:pPr marL="228600" lvl="0" indent="-50800" algn="ctr" rtl="0">
              <a:lnSpc>
                <a:spcPct val="100000"/>
              </a:lnSpc>
              <a:spcBef>
                <a:spcPts val="1000"/>
              </a:spcBef>
              <a:spcAft>
                <a:spcPts val="0"/>
              </a:spcAft>
              <a:buClr>
                <a:schemeClr val="dk1"/>
              </a:buClr>
              <a:buSzPts val="2800"/>
              <a:buNone/>
            </a:pPr>
            <a:endParaRPr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5"/>
          <p:cNvSpPr txBox="1">
            <a:spLocks noGrp="1"/>
          </p:cNvSpPr>
          <p:nvPr>
            <p:ph type="title"/>
          </p:nvPr>
        </p:nvSpPr>
        <p:spPr>
          <a:xfrm>
            <a:off x="1124521" y="7354824"/>
            <a:ext cx="10113645" cy="8229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The Big Lie : the myth of racial progress - the fallacy of "visible minorities"</a:t>
            </a:r>
            <a:br>
              <a:rPr lang="en-US"/>
            </a:br>
            <a:r>
              <a:rPr lang="en-US"/>
              <a:t/>
            </a:r>
            <a:br>
              <a:rPr lang="en-US"/>
            </a:br>
            <a:r>
              <a:rPr lang="en-US"/>
              <a:t/>
            </a:r>
            <a:br>
              <a:rPr lang="en-US"/>
            </a:br>
            <a:r>
              <a:rPr lang="en-US"/>
              <a:t/>
            </a:r>
            <a:br>
              <a:rPr lang="en-US"/>
            </a:br>
            <a:r>
              <a:rPr lang="en-US"/>
              <a:t/>
            </a:r>
            <a:br>
              <a:rPr lang="en-US"/>
            </a:br>
            <a:endParaRPr/>
          </a:p>
        </p:txBody>
      </p:sp>
      <p:pic>
        <p:nvPicPr>
          <p:cNvPr id="298" name="Google Shape;298;p25"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6" descr="A picture containing text, book&#10;&#10;Description automatically generated"/>
          <p:cNvPicPr preferRelativeResize="0">
            <a:picLocks noGrp="1"/>
          </p:cNvPicPr>
          <p:nvPr>
            <p:ph type="body" idx="1"/>
          </p:nvPr>
        </p:nvPicPr>
        <p:blipFill rotWithShape="1">
          <a:blip r:embed="rId3">
            <a:alphaModFix/>
          </a:blip>
          <a:srcRect/>
          <a:stretch/>
        </p:blipFill>
        <p:spPr>
          <a:xfrm>
            <a:off x="1225366" y="68263"/>
            <a:ext cx="9741268" cy="6721475"/>
          </a:xfrm>
          <a:prstGeom prst="rect">
            <a:avLst/>
          </a:prstGeom>
          <a:noFill/>
          <a:ln>
            <a:noFill/>
          </a:ln>
        </p:spPr>
      </p:pic>
      <p:sp>
        <p:nvSpPr>
          <p:cNvPr id="305" name="Google Shape;305;p26"/>
          <p:cNvSpPr txBox="1">
            <a:spLocks noGrp="1"/>
          </p:cNvSpPr>
          <p:nvPr>
            <p:ph type="ftr" idx="11"/>
          </p:nvPr>
        </p:nvSpPr>
        <p:spPr>
          <a:xfrm>
            <a:off x="4165600" y="6356385"/>
            <a:ext cx="3860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888888"/>
              </a:buClr>
              <a:buSzPts val="1400"/>
              <a:buFont typeface="Calibri"/>
              <a:buNone/>
            </a:pPr>
            <a:r>
              <a:rPr lang="en-US"/>
              <a:t>(c) DiversiPro 2021</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7"/>
          <p:cNvSpPr txBox="1">
            <a:spLocks noGrp="1"/>
          </p:cNvSpPr>
          <p:nvPr>
            <p:ph type="title"/>
          </p:nvPr>
        </p:nvSpPr>
        <p:spPr>
          <a:xfrm>
            <a:off x="1735139" y="609601"/>
            <a:ext cx="3957637" cy="5873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Faces of Populism</a:t>
            </a:r>
            <a:endParaRPr/>
          </a:p>
        </p:txBody>
      </p:sp>
      <p:sp>
        <p:nvSpPr>
          <p:cNvPr id="312" name="Google Shape;31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chemeClr val="dk1"/>
              </a:buClr>
              <a:buSzPts val="1000"/>
              <a:buFont typeface="Arial"/>
              <a:buNone/>
            </a:pPr>
            <a:fld id="{00000000-1234-1234-1234-123412341234}" type="slidenum">
              <a:rPr lang="en-US" sz="1000">
                <a:solidFill>
                  <a:schemeClr val="dk1"/>
                </a:solidFill>
                <a:latin typeface="Arial"/>
                <a:ea typeface="Arial"/>
                <a:cs typeface="Arial"/>
                <a:sym typeface="Arial"/>
              </a:rPr>
              <a:t>27</a:t>
            </a:fld>
            <a:endParaRPr sz="1000">
              <a:solidFill>
                <a:schemeClr val="dk1"/>
              </a:solidFill>
              <a:latin typeface="Arial"/>
              <a:ea typeface="Arial"/>
              <a:cs typeface="Arial"/>
              <a:sym typeface="Arial"/>
            </a:endParaRPr>
          </a:p>
        </p:txBody>
      </p:sp>
      <p:pic>
        <p:nvPicPr>
          <p:cNvPr id="313" name="Google Shape;313;p27" descr="Image result for many faces of populism"/>
          <p:cNvPicPr preferRelativeResize="0"/>
          <p:nvPr/>
        </p:nvPicPr>
        <p:blipFill rotWithShape="1">
          <a:blip r:embed="rId3">
            <a:alphaModFix/>
          </a:blip>
          <a:srcRect/>
          <a:stretch/>
        </p:blipFill>
        <p:spPr>
          <a:xfrm>
            <a:off x="1695450" y="1196975"/>
            <a:ext cx="2528888" cy="2376488"/>
          </a:xfrm>
          <a:prstGeom prst="rect">
            <a:avLst/>
          </a:prstGeom>
          <a:noFill/>
          <a:ln>
            <a:noFill/>
          </a:ln>
        </p:spPr>
      </p:pic>
      <p:pic>
        <p:nvPicPr>
          <p:cNvPr id="314" name="Google Shape;314;p27" descr="Image result for many faces of populism"/>
          <p:cNvPicPr preferRelativeResize="0">
            <a:picLocks noGrp="1"/>
          </p:cNvPicPr>
          <p:nvPr>
            <p:ph type="body" idx="1"/>
          </p:nvPr>
        </p:nvPicPr>
        <p:blipFill rotWithShape="1">
          <a:blip r:embed="rId4">
            <a:alphaModFix/>
          </a:blip>
          <a:srcRect/>
          <a:stretch/>
        </p:blipFill>
        <p:spPr>
          <a:xfrm>
            <a:off x="4224338" y="1222376"/>
            <a:ext cx="3671887" cy="2293938"/>
          </a:xfrm>
          <a:prstGeom prst="rect">
            <a:avLst/>
          </a:prstGeom>
          <a:noFill/>
          <a:ln>
            <a:noFill/>
          </a:ln>
        </p:spPr>
      </p:pic>
      <p:pic>
        <p:nvPicPr>
          <p:cNvPr id="315" name="Google Shape;315;p27" descr="Image result for many faces of populism"/>
          <p:cNvPicPr preferRelativeResize="0"/>
          <p:nvPr/>
        </p:nvPicPr>
        <p:blipFill rotWithShape="1">
          <a:blip r:embed="rId5">
            <a:alphaModFix/>
          </a:blip>
          <a:srcRect/>
          <a:stretch/>
        </p:blipFill>
        <p:spPr>
          <a:xfrm>
            <a:off x="1712914" y="3644900"/>
            <a:ext cx="2511425" cy="2070100"/>
          </a:xfrm>
          <a:prstGeom prst="rect">
            <a:avLst/>
          </a:prstGeom>
          <a:noFill/>
          <a:ln>
            <a:noFill/>
          </a:ln>
        </p:spPr>
      </p:pic>
      <p:pic>
        <p:nvPicPr>
          <p:cNvPr id="316" name="Google Shape;316;p27" descr="Image result for many faces of populism"/>
          <p:cNvPicPr preferRelativeResize="0"/>
          <p:nvPr/>
        </p:nvPicPr>
        <p:blipFill rotWithShape="1">
          <a:blip r:embed="rId6">
            <a:alphaModFix/>
          </a:blip>
          <a:srcRect/>
          <a:stretch/>
        </p:blipFill>
        <p:spPr>
          <a:xfrm>
            <a:off x="4416426" y="3748087"/>
            <a:ext cx="2990850" cy="2973388"/>
          </a:xfrm>
          <a:prstGeom prst="rect">
            <a:avLst/>
          </a:prstGeom>
          <a:noFill/>
          <a:ln>
            <a:noFill/>
          </a:ln>
        </p:spPr>
      </p:pic>
      <p:pic>
        <p:nvPicPr>
          <p:cNvPr id="317" name="Google Shape;317;p27" descr="Image result for francois legault"/>
          <p:cNvPicPr preferRelativeResize="0"/>
          <p:nvPr/>
        </p:nvPicPr>
        <p:blipFill rotWithShape="1">
          <a:blip r:embed="rId7">
            <a:alphaModFix/>
          </a:blip>
          <a:srcRect/>
          <a:stretch/>
        </p:blipFill>
        <p:spPr>
          <a:xfrm>
            <a:off x="7832726" y="260351"/>
            <a:ext cx="2767013" cy="2805113"/>
          </a:xfrm>
          <a:prstGeom prst="rect">
            <a:avLst/>
          </a:prstGeom>
          <a:noFill/>
          <a:ln>
            <a:noFill/>
          </a:ln>
        </p:spPr>
      </p:pic>
      <p:pic>
        <p:nvPicPr>
          <p:cNvPr id="318" name="Google Shape;318;p27" descr="Image result for doug ford"/>
          <p:cNvPicPr preferRelativeResize="0"/>
          <p:nvPr/>
        </p:nvPicPr>
        <p:blipFill rotWithShape="1">
          <a:blip r:embed="rId8">
            <a:alphaModFix/>
          </a:blip>
          <a:srcRect/>
          <a:stretch/>
        </p:blipFill>
        <p:spPr>
          <a:xfrm>
            <a:off x="7599363" y="3228976"/>
            <a:ext cx="2794000" cy="33242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u="sng">
                <a:solidFill>
                  <a:schemeClr val="hlink"/>
                </a:solidFill>
                <a:hlinkClick r:id="rId3"/>
              </a:rPr>
              <a:t>https://www.youtube.com/watch?time_continue=1&amp;v=gLYTObRhcSY&amp;feature=emb_logo</a:t>
            </a:r>
            <a:r>
              <a:rPr lang="en-US"/>
              <a:t/>
            </a:r>
            <a:br>
              <a:rPr lang="en-US"/>
            </a:br>
            <a:endParaRPr/>
          </a:p>
        </p:txBody>
      </p:sp>
      <p:pic>
        <p:nvPicPr>
          <p:cNvPr id="324" name="Google Shape;324;p28" descr="Do the Right Thing"/>
          <p:cNvPicPr preferRelativeResize="0"/>
          <p:nvPr/>
        </p:nvPicPr>
        <p:blipFill rotWithShape="1">
          <a:blip r:embed="rId4">
            <a:alphaModFix/>
          </a:blip>
          <a:srcRect/>
          <a:stretch/>
        </p:blipFill>
        <p:spPr>
          <a:xfrm>
            <a:off x="838200" y="1842868"/>
            <a:ext cx="10515600" cy="47770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9"/>
          <p:cNvSpPr txBox="1">
            <a:spLocks noGrp="1"/>
          </p:cNvSpPr>
          <p:nvPr>
            <p:ph type="title"/>
          </p:nvPr>
        </p:nvSpPr>
        <p:spPr>
          <a:xfrm>
            <a:off x="880681" y="7220712"/>
            <a:ext cx="10113645" cy="8229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An understanding of what the levers of change will be in 2023 and beyond</a:t>
            </a:r>
            <a:br>
              <a:rPr lang="en-US"/>
            </a:br>
            <a:r>
              <a:rPr lang="en-US"/>
              <a:t/>
            </a:r>
            <a:br>
              <a:rPr lang="en-US"/>
            </a:br>
            <a:r>
              <a:rPr lang="en-US"/>
              <a:t/>
            </a:r>
            <a:br>
              <a:rPr lang="en-US"/>
            </a:br>
            <a:r>
              <a:rPr lang="en-US"/>
              <a:t/>
            </a:r>
            <a:br>
              <a:rPr lang="en-US"/>
            </a:br>
            <a:r>
              <a:rPr lang="en-US"/>
              <a:t/>
            </a:r>
            <a:br>
              <a:rPr lang="en-US"/>
            </a:br>
            <a:endParaRPr/>
          </a:p>
        </p:txBody>
      </p:sp>
      <p:pic>
        <p:nvPicPr>
          <p:cNvPr id="330" name="Google Shape;330;p29"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0"/>
                                        </p:tgtEl>
                                        <p:attrNameLst>
                                          <p:attrName>style.visibility</p:attrName>
                                        </p:attrNameLst>
                                      </p:cBhvr>
                                      <p:to>
                                        <p:strVal val="visible"/>
                                      </p:to>
                                    </p:set>
                                    <p:animEffect transition="in" filter="fade">
                                      <p:cBhvr>
                                        <p:cTn id="7" dur="5000"/>
                                        <p:tgtEl>
                                          <p:spTgt spid="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55A11"/>
              </a:buClr>
              <a:buSzPts val="3600"/>
              <a:buFont typeface="Calibri"/>
              <a:buNone/>
            </a:pPr>
            <a:r>
              <a:rPr lang="en-US" sz="3600" b="1">
                <a:solidFill>
                  <a:srgbClr val="C55A11"/>
                </a:solidFill>
                <a:latin typeface="Calibri"/>
                <a:ea typeface="Calibri"/>
                <a:cs typeface="Calibri"/>
                <a:sym typeface="Calibri"/>
              </a:rPr>
              <a:t>YOUR FACILITATORS</a:t>
            </a:r>
            <a:endParaRPr/>
          </a:p>
        </p:txBody>
      </p:sp>
      <p:sp>
        <p:nvSpPr>
          <p:cNvPr id="108" name="Google Shape;108;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900"/>
              <a:buFont typeface="Calibri"/>
              <a:buNone/>
            </a:pPr>
            <a:r>
              <a:rPr lang="en-US" sz="900" b="0" i="0" u="none" strike="noStrike" cap="none">
                <a:solidFill>
                  <a:srgbClr val="FFFFFF"/>
                </a:solidFill>
                <a:latin typeface="Calibri"/>
                <a:ea typeface="Calibri"/>
                <a:cs typeface="Calibri"/>
                <a:sym typeface="Calibri"/>
              </a:rPr>
              <a:t>(c) DiversiPro 2020</a:t>
            </a:r>
            <a:endParaRPr sz="900" b="0" i="0" u="none" strike="noStrike" cap="none">
              <a:solidFill>
                <a:srgbClr val="FFFFFF"/>
              </a:solidFill>
              <a:latin typeface="Calibri"/>
              <a:ea typeface="Calibri"/>
              <a:cs typeface="Calibri"/>
              <a:sym typeface="Calibri"/>
            </a:endParaRPr>
          </a:p>
        </p:txBody>
      </p:sp>
      <p:sp>
        <p:nvSpPr>
          <p:cNvPr id="109" name="Google Shape;109;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1050"/>
              <a:buFont typeface="Calibri"/>
              <a:buNone/>
            </a:pPr>
            <a:fld id="{00000000-1234-1234-1234-123412341234}" type="slidenum">
              <a:rPr lang="en-US" sz="1050" b="0" i="0" u="none" strike="noStrike" cap="none">
                <a:solidFill>
                  <a:srgbClr val="FFFFFF"/>
                </a:solidFill>
                <a:latin typeface="Calibri"/>
                <a:ea typeface="Calibri"/>
                <a:cs typeface="Calibri"/>
                <a:sym typeface="Calibri"/>
              </a:rPr>
              <a:t>3</a:t>
            </a:fld>
            <a:endParaRPr sz="1050" b="0" i="0" u="none" strike="noStrike" cap="none">
              <a:solidFill>
                <a:srgbClr val="FFFFFF"/>
              </a:solidFill>
              <a:latin typeface="Calibri"/>
              <a:ea typeface="Calibri"/>
              <a:cs typeface="Calibri"/>
              <a:sym typeface="Calibri"/>
            </a:endParaRPr>
          </a:p>
        </p:txBody>
      </p:sp>
      <p:pic>
        <p:nvPicPr>
          <p:cNvPr id="110" name="Google Shape;110;p3" descr="A picture containing indoor, table, sitting, computer&#10;&#10;Description automatically generated"/>
          <p:cNvPicPr preferRelativeResize="0">
            <a:picLocks noGrp="1"/>
          </p:cNvPicPr>
          <p:nvPr>
            <p:ph type="body" idx="1"/>
          </p:nvPr>
        </p:nvPicPr>
        <p:blipFill rotWithShape="1">
          <a:blip r:embed="rId3">
            <a:alphaModFix/>
          </a:blip>
          <a:srcRect/>
          <a:stretch/>
        </p:blipFill>
        <p:spPr>
          <a:xfrm>
            <a:off x="954154" y="2025850"/>
            <a:ext cx="3795373" cy="2530248"/>
          </a:xfrm>
          <a:prstGeom prst="rect">
            <a:avLst/>
          </a:prstGeom>
          <a:noFill/>
          <a:ln>
            <a:noFill/>
          </a:ln>
        </p:spPr>
      </p:pic>
      <p:pic>
        <p:nvPicPr>
          <p:cNvPr id="111" name="Google Shape;111;p3"/>
          <p:cNvPicPr preferRelativeResize="0"/>
          <p:nvPr/>
        </p:nvPicPr>
        <p:blipFill rotWithShape="1">
          <a:blip r:embed="rId4">
            <a:alphaModFix/>
          </a:blip>
          <a:srcRect b="6738"/>
          <a:stretch/>
        </p:blipFill>
        <p:spPr>
          <a:xfrm>
            <a:off x="8407353" y="1870699"/>
            <a:ext cx="2654090" cy="3188076"/>
          </a:xfrm>
          <a:prstGeom prst="rect">
            <a:avLst/>
          </a:prstGeom>
          <a:noFill/>
          <a:ln>
            <a:noFill/>
          </a:ln>
        </p:spPr>
      </p:pic>
      <p:sp>
        <p:nvSpPr>
          <p:cNvPr id="112" name="Google Shape;112;p3"/>
          <p:cNvSpPr txBox="1"/>
          <p:nvPr/>
        </p:nvSpPr>
        <p:spPr>
          <a:xfrm>
            <a:off x="8655155" y="5198436"/>
            <a:ext cx="26540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Gérard Étienne</a:t>
            </a:r>
            <a:endParaRPr/>
          </a:p>
        </p:txBody>
      </p:sp>
      <p:sp>
        <p:nvSpPr>
          <p:cNvPr id="113" name="Google Shape;113;p3"/>
          <p:cNvSpPr txBox="1"/>
          <p:nvPr/>
        </p:nvSpPr>
        <p:spPr>
          <a:xfrm>
            <a:off x="5326936" y="5192109"/>
            <a:ext cx="26540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Gérard-Hubert Étienne</a:t>
            </a:r>
            <a:endParaRPr/>
          </a:p>
        </p:txBody>
      </p:sp>
      <p:pic>
        <p:nvPicPr>
          <p:cNvPr id="1026" name="Picture 2" descr="https://lh5.googleusercontent.com/8sfDncVAqLOuntAsqDXDYIGA9UVB7IgU3W_PTWrq6SdyWqr_oz7LCFIx8WAkScPzoO68FUIoOYlg7nl9arVRVjAK_tbckfv9O86S8tNZSvxCAZ5YO-3uRlMIWDPfKw5BnXrE3UhXTgAcbjs=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0702" y="1870699"/>
            <a:ext cx="3175475" cy="3188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0"/>
          <p:cNvPicPr preferRelativeResize="0"/>
          <p:nvPr/>
        </p:nvPicPr>
        <p:blipFill rotWithShape="1">
          <a:blip r:embed="rId3">
            <a:alphaModFix/>
          </a:blip>
          <a:srcRect/>
          <a:stretch/>
        </p:blipFill>
        <p:spPr>
          <a:xfrm flipH="1">
            <a:off x="528381" y="1438705"/>
            <a:ext cx="1990295" cy="2669839"/>
          </a:xfrm>
          <a:prstGeom prst="rect">
            <a:avLst/>
          </a:prstGeom>
          <a:noFill/>
          <a:ln>
            <a:noFill/>
          </a:ln>
        </p:spPr>
      </p:pic>
      <p:pic>
        <p:nvPicPr>
          <p:cNvPr id="336" name="Google Shape;336;p30"/>
          <p:cNvPicPr preferRelativeResize="0"/>
          <p:nvPr/>
        </p:nvPicPr>
        <p:blipFill rotWithShape="1">
          <a:blip r:embed="rId4">
            <a:alphaModFix/>
          </a:blip>
          <a:srcRect/>
          <a:stretch/>
        </p:blipFill>
        <p:spPr>
          <a:xfrm>
            <a:off x="3108960" y="4194048"/>
            <a:ext cx="5279136" cy="2379944"/>
          </a:xfrm>
          <a:prstGeom prst="rect">
            <a:avLst/>
          </a:prstGeom>
          <a:noFill/>
          <a:ln>
            <a:noFill/>
          </a:ln>
        </p:spPr>
      </p:pic>
      <p:pic>
        <p:nvPicPr>
          <p:cNvPr id="337" name="Google Shape;337;p30"/>
          <p:cNvPicPr preferRelativeResize="0"/>
          <p:nvPr/>
        </p:nvPicPr>
        <p:blipFill rotWithShape="1">
          <a:blip r:embed="rId5">
            <a:alphaModFix/>
          </a:blip>
          <a:srcRect/>
          <a:stretch/>
        </p:blipFill>
        <p:spPr>
          <a:xfrm>
            <a:off x="3108960" y="1438705"/>
            <a:ext cx="2248697" cy="2379944"/>
          </a:xfrm>
          <a:prstGeom prst="rect">
            <a:avLst/>
          </a:prstGeom>
          <a:noFill/>
          <a:ln>
            <a:noFill/>
          </a:ln>
        </p:spPr>
      </p:pic>
      <p:pic>
        <p:nvPicPr>
          <p:cNvPr id="338" name="Google Shape;338;p30"/>
          <p:cNvPicPr preferRelativeResize="0"/>
          <p:nvPr/>
        </p:nvPicPr>
        <p:blipFill rotWithShape="1">
          <a:blip r:embed="rId6">
            <a:alphaModFix/>
          </a:blip>
          <a:srcRect/>
          <a:stretch/>
        </p:blipFill>
        <p:spPr>
          <a:xfrm>
            <a:off x="6480289" y="1727382"/>
            <a:ext cx="2077503" cy="2247209"/>
          </a:xfrm>
          <a:prstGeom prst="rect">
            <a:avLst/>
          </a:prstGeom>
          <a:noFill/>
          <a:ln>
            <a:noFill/>
          </a:ln>
        </p:spPr>
      </p:pic>
      <p:pic>
        <p:nvPicPr>
          <p:cNvPr id="339" name="Google Shape;339;p30"/>
          <p:cNvPicPr preferRelativeResize="0"/>
          <p:nvPr/>
        </p:nvPicPr>
        <p:blipFill rotWithShape="1">
          <a:blip r:embed="rId7">
            <a:alphaModFix/>
          </a:blip>
          <a:srcRect/>
          <a:stretch/>
        </p:blipFill>
        <p:spPr>
          <a:xfrm>
            <a:off x="9706627" y="804925"/>
            <a:ext cx="1990295" cy="3303619"/>
          </a:xfrm>
          <a:prstGeom prst="rect">
            <a:avLst/>
          </a:prstGeom>
          <a:noFill/>
          <a:ln>
            <a:noFill/>
          </a:ln>
        </p:spPr>
      </p:pic>
      <p:sp>
        <p:nvSpPr>
          <p:cNvPr id="340" name="Google Shape;340;p30"/>
          <p:cNvSpPr txBox="1"/>
          <p:nvPr/>
        </p:nvSpPr>
        <p:spPr>
          <a:xfrm>
            <a:off x="1828800" y="512379"/>
            <a:ext cx="8382000" cy="12954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4400"/>
              <a:buFont typeface="Arial Narrow"/>
              <a:buNone/>
            </a:pPr>
            <a:r>
              <a:rPr lang="en-US" sz="4400">
                <a:solidFill>
                  <a:schemeClr val="dk1"/>
                </a:solidFill>
                <a:latin typeface="Arial Narrow"/>
                <a:ea typeface="Arial Narrow"/>
                <a:cs typeface="Arial Narrow"/>
                <a:sym typeface="Arial Narrow"/>
              </a:rPr>
              <a:t>A THEORY OF CHANGE</a:t>
            </a:r>
            <a:endParaRPr sz="400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31</a:t>
            </a:fld>
            <a:endParaRPr sz="1200">
              <a:solidFill>
                <a:schemeClr val="dk1"/>
              </a:solidFill>
              <a:latin typeface="Arial"/>
              <a:ea typeface="Arial"/>
              <a:cs typeface="Arial"/>
              <a:sym typeface="Arial"/>
            </a:endParaRPr>
          </a:p>
        </p:txBody>
      </p:sp>
      <p:sp>
        <p:nvSpPr>
          <p:cNvPr id="348" name="Google Shape;348;p31"/>
          <p:cNvSpPr txBox="1">
            <a:spLocks noGrp="1"/>
          </p:cNvSpPr>
          <p:nvPr>
            <p:ph type="title"/>
          </p:nvPr>
        </p:nvSpPr>
        <p:spPr>
          <a:xfrm>
            <a:off x="2338388" y="609600"/>
            <a:ext cx="8329612" cy="11430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dk1"/>
              </a:buClr>
              <a:buSzPts val="4000"/>
              <a:buFont typeface="Calibri"/>
              <a:buNone/>
            </a:pPr>
            <a:r>
              <a:rPr lang="en-US" sz="4000" b="1"/>
              <a:t>Change Style Continuum</a:t>
            </a:r>
            <a:endParaRPr sz="4000" b="1"/>
          </a:p>
        </p:txBody>
      </p:sp>
      <p:sp>
        <p:nvSpPr>
          <p:cNvPr id="349" name="Google Shape;349;p31"/>
          <p:cNvSpPr/>
          <p:nvPr/>
        </p:nvSpPr>
        <p:spPr>
          <a:xfrm>
            <a:off x="6038850" y="2620964"/>
            <a:ext cx="134652"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800" b="1">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0" name="Google Shape;350;p31"/>
          <p:cNvSpPr/>
          <p:nvPr/>
        </p:nvSpPr>
        <p:spPr>
          <a:xfrm>
            <a:off x="6521450" y="2620964"/>
            <a:ext cx="134652" cy="58477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800" b="1">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1" name="Google Shape;351;p31"/>
          <p:cNvSpPr/>
          <p:nvPr/>
        </p:nvSpPr>
        <p:spPr>
          <a:xfrm>
            <a:off x="2198688" y="3167063"/>
            <a:ext cx="52900" cy="23083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500" b="1">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2" name="Google Shape;352;p31"/>
          <p:cNvSpPr/>
          <p:nvPr/>
        </p:nvSpPr>
        <p:spPr>
          <a:xfrm>
            <a:off x="214947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53" name="Google Shape;353;p31"/>
          <p:cNvSpPr/>
          <p:nvPr/>
        </p:nvSpPr>
        <p:spPr>
          <a:xfrm>
            <a:off x="224631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4" name="Google Shape;354;p31"/>
          <p:cNvSpPr/>
          <p:nvPr/>
        </p:nvSpPr>
        <p:spPr>
          <a:xfrm>
            <a:off x="2149476" y="3582989"/>
            <a:ext cx="278923"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66</a:t>
            </a:r>
            <a:endParaRPr sz="2400">
              <a:solidFill>
                <a:schemeClr val="dk1"/>
              </a:solidFill>
              <a:latin typeface="Times New Roman"/>
              <a:ea typeface="Times New Roman"/>
              <a:cs typeface="Times New Roman"/>
              <a:sym typeface="Times New Roman"/>
            </a:endParaRPr>
          </a:p>
        </p:txBody>
      </p:sp>
      <p:sp>
        <p:nvSpPr>
          <p:cNvPr id="355" name="Google Shape;355;p31"/>
          <p:cNvSpPr/>
          <p:nvPr/>
        </p:nvSpPr>
        <p:spPr>
          <a:xfrm>
            <a:off x="241935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6" name="Google Shape;356;p31"/>
          <p:cNvSpPr/>
          <p:nvPr/>
        </p:nvSpPr>
        <p:spPr>
          <a:xfrm>
            <a:off x="265112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57" name="Google Shape;357;p31"/>
          <p:cNvSpPr/>
          <p:nvPr/>
        </p:nvSpPr>
        <p:spPr>
          <a:xfrm>
            <a:off x="274796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58" name="Google Shape;358;p31"/>
          <p:cNvSpPr/>
          <p:nvPr/>
        </p:nvSpPr>
        <p:spPr>
          <a:xfrm>
            <a:off x="2609850"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56</a:t>
            </a:r>
            <a:endParaRPr sz="2400">
              <a:solidFill>
                <a:schemeClr val="dk1"/>
              </a:solidFill>
              <a:latin typeface="Times New Roman"/>
              <a:ea typeface="Times New Roman"/>
              <a:cs typeface="Times New Roman"/>
              <a:sym typeface="Times New Roman"/>
            </a:endParaRPr>
          </a:p>
        </p:txBody>
      </p:sp>
      <p:sp>
        <p:nvSpPr>
          <p:cNvPr id="359" name="Google Shape;359;p31"/>
          <p:cNvSpPr/>
          <p:nvPr/>
        </p:nvSpPr>
        <p:spPr>
          <a:xfrm>
            <a:off x="2789238"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0" name="Google Shape;360;p31"/>
          <p:cNvSpPr/>
          <p:nvPr/>
        </p:nvSpPr>
        <p:spPr>
          <a:xfrm>
            <a:off x="316388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61" name="Google Shape;361;p31"/>
          <p:cNvSpPr/>
          <p:nvPr/>
        </p:nvSpPr>
        <p:spPr>
          <a:xfrm>
            <a:off x="326072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2" name="Google Shape;362;p31"/>
          <p:cNvSpPr/>
          <p:nvPr/>
        </p:nvSpPr>
        <p:spPr>
          <a:xfrm>
            <a:off x="31210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42</a:t>
            </a:r>
            <a:endParaRPr sz="2400">
              <a:solidFill>
                <a:schemeClr val="dk1"/>
              </a:solidFill>
              <a:latin typeface="Times New Roman"/>
              <a:ea typeface="Times New Roman"/>
              <a:cs typeface="Times New Roman"/>
              <a:sym typeface="Times New Roman"/>
            </a:endParaRPr>
          </a:p>
        </p:txBody>
      </p:sp>
      <p:sp>
        <p:nvSpPr>
          <p:cNvPr id="363" name="Google Shape;363;p31"/>
          <p:cNvSpPr/>
          <p:nvPr/>
        </p:nvSpPr>
        <p:spPr>
          <a:xfrm>
            <a:off x="33020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4" name="Google Shape;364;p31"/>
          <p:cNvSpPr/>
          <p:nvPr/>
        </p:nvSpPr>
        <p:spPr>
          <a:xfrm>
            <a:off x="374173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65" name="Google Shape;365;p31"/>
          <p:cNvSpPr/>
          <p:nvPr/>
        </p:nvSpPr>
        <p:spPr>
          <a:xfrm>
            <a:off x="383857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6" name="Google Shape;366;p31"/>
          <p:cNvSpPr/>
          <p:nvPr/>
        </p:nvSpPr>
        <p:spPr>
          <a:xfrm>
            <a:off x="3700463"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28</a:t>
            </a:r>
            <a:endParaRPr sz="2400">
              <a:solidFill>
                <a:schemeClr val="dk1"/>
              </a:solidFill>
              <a:latin typeface="Times New Roman"/>
              <a:ea typeface="Times New Roman"/>
              <a:cs typeface="Times New Roman"/>
              <a:sym typeface="Times New Roman"/>
            </a:endParaRPr>
          </a:p>
        </p:txBody>
      </p:sp>
      <p:sp>
        <p:nvSpPr>
          <p:cNvPr id="367" name="Google Shape;367;p31"/>
          <p:cNvSpPr/>
          <p:nvPr/>
        </p:nvSpPr>
        <p:spPr>
          <a:xfrm>
            <a:off x="387985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68" name="Google Shape;368;p31"/>
          <p:cNvSpPr/>
          <p:nvPr/>
        </p:nvSpPr>
        <p:spPr>
          <a:xfrm>
            <a:off x="4398963"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69" name="Google Shape;369;p31"/>
          <p:cNvSpPr/>
          <p:nvPr/>
        </p:nvSpPr>
        <p:spPr>
          <a:xfrm>
            <a:off x="4495800"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0" name="Google Shape;370;p31"/>
          <p:cNvSpPr/>
          <p:nvPr/>
        </p:nvSpPr>
        <p:spPr>
          <a:xfrm>
            <a:off x="4357688"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14</a:t>
            </a:r>
            <a:endParaRPr sz="2400">
              <a:solidFill>
                <a:schemeClr val="dk1"/>
              </a:solidFill>
              <a:latin typeface="Times New Roman"/>
              <a:ea typeface="Times New Roman"/>
              <a:cs typeface="Times New Roman"/>
              <a:sym typeface="Times New Roman"/>
            </a:endParaRPr>
          </a:p>
        </p:txBody>
      </p:sp>
      <p:sp>
        <p:nvSpPr>
          <p:cNvPr id="371" name="Google Shape;371;p31"/>
          <p:cNvSpPr/>
          <p:nvPr/>
        </p:nvSpPr>
        <p:spPr>
          <a:xfrm>
            <a:off x="4537075"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2" name="Google Shape;372;p31"/>
          <p:cNvSpPr/>
          <p:nvPr/>
        </p:nvSpPr>
        <p:spPr>
          <a:xfrm>
            <a:off x="533717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73" name="Google Shape;373;p31"/>
          <p:cNvSpPr/>
          <p:nvPr/>
        </p:nvSpPr>
        <p:spPr>
          <a:xfrm>
            <a:off x="543401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4" name="Google Shape;374;p31"/>
          <p:cNvSpPr/>
          <p:nvPr/>
        </p:nvSpPr>
        <p:spPr>
          <a:xfrm>
            <a:off x="5340350" y="3582989"/>
            <a:ext cx="92974"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7</a:t>
            </a:r>
            <a:endParaRPr sz="2400">
              <a:solidFill>
                <a:schemeClr val="dk1"/>
              </a:solidFill>
              <a:latin typeface="Times New Roman"/>
              <a:ea typeface="Times New Roman"/>
              <a:cs typeface="Times New Roman"/>
              <a:sym typeface="Times New Roman"/>
            </a:endParaRPr>
          </a:p>
        </p:txBody>
      </p:sp>
      <p:sp>
        <p:nvSpPr>
          <p:cNvPr id="375" name="Google Shape;375;p31"/>
          <p:cNvSpPr/>
          <p:nvPr/>
        </p:nvSpPr>
        <p:spPr>
          <a:xfrm>
            <a:off x="5430838"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6" name="Google Shape;376;p31"/>
          <p:cNvSpPr/>
          <p:nvPr/>
        </p:nvSpPr>
        <p:spPr>
          <a:xfrm>
            <a:off x="6126163"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77" name="Google Shape;377;p31"/>
          <p:cNvSpPr/>
          <p:nvPr/>
        </p:nvSpPr>
        <p:spPr>
          <a:xfrm>
            <a:off x="6223000"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78" name="Google Shape;378;p31"/>
          <p:cNvSpPr/>
          <p:nvPr/>
        </p:nvSpPr>
        <p:spPr>
          <a:xfrm>
            <a:off x="6129338" y="3582989"/>
            <a:ext cx="92974"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0</a:t>
            </a:r>
            <a:endParaRPr sz="2400">
              <a:solidFill>
                <a:schemeClr val="dk1"/>
              </a:solidFill>
              <a:latin typeface="Times New Roman"/>
              <a:ea typeface="Times New Roman"/>
              <a:cs typeface="Times New Roman"/>
              <a:sym typeface="Times New Roman"/>
            </a:endParaRPr>
          </a:p>
        </p:txBody>
      </p:sp>
      <p:sp>
        <p:nvSpPr>
          <p:cNvPr id="379" name="Google Shape;379;p31"/>
          <p:cNvSpPr/>
          <p:nvPr/>
        </p:nvSpPr>
        <p:spPr>
          <a:xfrm>
            <a:off x="6219825"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0" name="Google Shape;380;p31"/>
          <p:cNvSpPr/>
          <p:nvPr/>
        </p:nvSpPr>
        <p:spPr>
          <a:xfrm>
            <a:off x="687863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81" name="Google Shape;381;p31"/>
          <p:cNvSpPr/>
          <p:nvPr/>
        </p:nvSpPr>
        <p:spPr>
          <a:xfrm>
            <a:off x="697547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2" name="Google Shape;382;p31"/>
          <p:cNvSpPr/>
          <p:nvPr/>
        </p:nvSpPr>
        <p:spPr>
          <a:xfrm>
            <a:off x="6883400" y="3582989"/>
            <a:ext cx="92974"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7</a:t>
            </a:r>
            <a:endParaRPr sz="2400">
              <a:solidFill>
                <a:schemeClr val="dk1"/>
              </a:solidFill>
              <a:latin typeface="Times New Roman"/>
              <a:ea typeface="Times New Roman"/>
              <a:cs typeface="Times New Roman"/>
              <a:sym typeface="Times New Roman"/>
            </a:endParaRPr>
          </a:p>
        </p:txBody>
      </p:sp>
      <p:sp>
        <p:nvSpPr>
          <p:cNvPr id="383" name="Google Shape;383;p31"/>
          <p:cNvSpPr/>
          <p:nvPr/>
        </p:nvSpPr>
        <p:spPr>
          <a:xfrm>
            <a:off x="69723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4" name="Google Shape;384;p31"/>
          <p:cNvSpPr/>
          <p:nvPr/>
        </p:nvSpPr>
        <p:spPr>
          <a:xfrm>
            <a:off x="784383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85" name="Google Shape;385;p31"/>
          <p:cNvSpPr/>
          <p:nvPr/>
        </p:nvSpPr>
        <p:spPr>
          <a:xfrm>
            <a:off x="7939088"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6" name="Google Shape;386;p31"/>
          <p:cNvSpPr/>
          <p:nvPr/>
        </p:nvSpPr>
        <p:spPr>
          <a:xfrm>
            <a:off x="780097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14</a:t>
            </a:r>
            <a:endParaRPr sz="2400">
              <a:solidFill>
                <a:schemeClr val="dk1"/>
              </a:solidFill>
              <a:latin typeface="Times New Roman"/>
              <a:ea typeface="Times New Roman"/>
              <a:cs typeface="Times New Roman"/>
              <a:sym typeface="Times New Roman"/>
            </a:endParaRPr>
          </a:p>
        </p:txBody>
      </p:sp>
      <p:sp>
        <p:nvSpPr>
          <p:cNvPr id="387" name="Google Shape;387;p31"/>
          <p:cNvSpPr/>
          <p:nvPr/>
        </p:nvSpPr>
        <p:spPr>
          <a:xfrm>
            <a:off x="798195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88" name="Google Shape;388;p31"/>
          <p:cNvSpPr/>
          <p:nvPr/>
        </p:nvSpPr>
        <p:spPr>
          <a:xfrm>
            <a:off x="853598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89" name="Google Shape;389;p31"/>
          <p:cNvSpPr/>
          <p:nvPr/>
        </p:nvSpPr>
        <p:spPr>
          <a:xfrm>
            <a:off x="8632825"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0" name="Google Shape;390;p31"/>
          <p:cNvSpPr/>
          <p:nvPr/>
        </p:nvSpPr>
        <p:spPr>
          <a:xfrm>
            <a:off x="8494713"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28</a:t>
            </a:r>
            <a:endParaRPr sz="2400">
              <a:solidFill>
                <a:schemeClr val="dk1"/>
              </a:solidFill>
              <a:latin typeface="Times New Roman"/>
              <a:ea typeface="Times New Roman"/>
              <a:cs typeface="Times New Roman"/>
              <a:sym typeface="Times New Roman"/>
            </a:endParaRPr>
          </a:p>
        </p:txBody>
      </p:sp>
      <p:sp>
        <p:nvSpPr>
          <p:cNvPr id="391" name="Google Shape;391;p31"/>
          <p:cNvSpPr/>
          <p:nvPr/>
        </p:nvSpPr>
        <p:spPr>
          <a:xfrm>
            <a:off x="86741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2" name="Google Shape;392;p31"/>
          <p:cNvSpPr/>
          <p:nvPr/>
        </p:nvSpPr>
        <p:spPr>
          <a:xfrm>
            <a:off x="9017000"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93" name="Google Shape;393;p31"/>
          <p:cNvSpPr/>
          <p:nvPr/>
        </p:nvSpPr>
        <p:spPr>
          <a:xfrm>
            <a:off x="9113838"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4" name="Google Shape;394;p31"/>
          <p:cNvSpPr/>
          <p:nvPr/>
        </p:nvSpPr>
        <p:spPr>
          <a:xfrm>
            <a:off x="89757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42</a:t>
            </a:r>
            <a:endParaRPr sz="2400">
              <a:solidFill>
                <a:schemeClr val="dk1"/>
              </a:solidFill>
              <a:latin typeface="Times New Roman"/>
              <a:ea typeface="Times New Roman"/>
              <a:cs typeface="Times New Roman"/>
              <a:sym typeface="Times New Roman"/>
            </a:endParaRPr>
          </a:p>
        </p:txBody>
      </p:sp>
      <p:sp>
        <p:nvSpPr>
          <p:cNvPr id="395" name="Google Shape;395;p31"/>
          <p:cNvSpPr/>
          <p:nvPr/>
        </p:nvSpPr>
        <p:spPr>
          <a:xfrm>
            <a:off x="9155113"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6" name="Google Shape;396;p31"/>
          <p:cNvSpPr/>
          <p:nvPr/>
        </p:nvSpPr>
        <p:spPr>
          <a:xfrm>
            <a:off x="9590088"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397" name="Google Shape;397;p31"/>
          <p:cNvSpPr/>
          <p:nvPr/>
        </p:nvSpPr>
        <p:spPr>
          <a:xfrm>
            <a:off x="9685338"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398" name="Google Shape;398;p31"/>
          <p:cNvSpPr/>
          <p:nvPr/>
        </p:nvSpPr>
        <p:spPr>
          <a:xfrm>
            <a:off x="95472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56</a:t>
            </a:r>
            <a:endParaRPr sz="2400">
              <a:solidFill>
                <a:schemeClr val="dk1"/>
              </a:solidFill>
              <a:latin typeface="Times New Roman"/>
              <a:ea typeface="Times New Roman"/>
              <a:cs typeface="Times New Roman"/>
              <a:sym typeface="Times New Roman"/>
            </a:endParaRPr>
          </a:p>
        </p:txBody>
      </p:sp>
      <p:sp>
        <p:nvSpPr>
          <p:cNvPr id="399" name="Google Shape;399;p31"/>
          <p:cNvSpPr/>
          <p:nvPr/>
        </p:nvSpPr>
        <p:spPr>
          <a:xfrm>
            <a:off x="9728200"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400" name="Google Shape;400;p31"/>
          <p:cNvSpPr/>
          <p:nvPr/>
        </p:nvSpPr>
        <p:spPr>
          <a:xfrm>
            <a:off x="10163175" y="3382964"/>
            <a:ext cx="100990"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Noto Sans Symbols"/>
                <a:ea typeface="Noto Sans Symbols"/>
                <a:cs typeface="Noto Sans Symbols"/>
                <a:sym typeface="Noto Sans Symbols"/>
              </a:rPr>
              <a:t>⏐</a:t>
            </a:r>
            <a:endParaRPr sz="2400">
              <a:solidFill>
                <a:schemeClr val="dk1"/>
              </a:solidFill>
              <a:latin typeface="Times New Roman"/>
              <a:ea typeface="Times New Roman"/>
              <a:cs typeface="Times New Roman"/>
              <a:sym typeface="Times New Roman"/>
            </a:endParaRPr>
          </a:p>
        </p:txBody>
      </p:sp>
      <p:sp>
        <p:nvSpPr>
          <p:cNvPr id="401" name="Google Shape;401;p31"/>
          <p:cNvSpPr/>
          <p:nvPr/>
        </p:nvSpPr>
        <p:spPr>
          <a:xfrm>
            <a:off x="10260013" y="339883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402" name="Google Shape;402;p31"/>
          <p:cNvSpPr/>
          <p:nvPr/>
        </p:nvSpPr>
        <p:spPr>
          <a:xfrm>
            <a:off x="10042525" y="3582989"/>
            <a:ext cx="18594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66</a:t>
            </a:r>
            <a:endParaRPr sz="2400">
              <a:solidFill>
                <a:schemeClr val="dk1"/>
              </a:solidFill>
              <a:latin typeface="Times New Roman"/>
              <a:ea typeface="Times New Roman"/>
              <a:cs typeface="Times New Roman"/>
              <a:sym typeface="Times New Roman"/>
            </a:endParaRPr>
          </a:p>
        </p:txBody>
      </p:sp>
      <p:sp>
        <p:nvSpPr>
          <p:cNvPr id="403" name="Google Shape;403;p31"/>
          <p:cNvSpPr/>
          <p:nvPr/>
        </p:nvSpPr>
        <p:spPr>
          <a:xfrm>
            <a:off x="10221913" y="3582989"/>
            <a:ext cx="4648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Arial"/>
                <a:ea typeface="Arial"/>
                <a:cs typeface="Arial"/>
                <a:sym typeface="Arial"/>
              </a:rPr>
              <a:t> </a:t>
            </a:r>
            <a:endParaRPr sz="2400">
              <a:solidFill>
                <a:schemeClr val="dk1"/>
              </a:solidFill>
              <a:latin typeface="Times New Roman"/>
              <a:ea typeface="Times New Roman"/>
              <a:cs typeface="Times New Roman"/>
              <a:sym typeface="Times New Roman"/>
            </a:endParaRPr>
          </a:p>
        </p:txBody>
      </p:sp>
      <p:sp>
        <p:nvSpPr>
          <p:cNvPr id="404" name="Google Shape;404;p31"/>
          <p:cNvSpPr/>
          <p:nvPr/>
        </p:nvSpPr>
        <p:spPr>
          <a:xfrm>
            <a:off x="2198688" y="3954464"/>
            <a:ext cx="4167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5" name="Google Shape;405;p31"/>
          <p:cNvSpPr/>
          <p:nvPr/>
        </p:nvSpPr>
        <p:spPr>
          <a:xfrm>
            <a:off x="2198689" y="4152900"/>
            <a:ext cx="670055" cy="2923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6" name="Google Shape;406;p31"/>
          <p:cNvSpPr/>
          <p:nvPr/>
        </p:nvSpPr>
        <p:spPr>
          <a:xfrm>
            <a:off x="2870200" y="4148138"/>
            <a:ext cx="6639638" cy="2923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b="1">
                <a:solidFill>
                  <a:srgbClr val="000000"/>
                </a:solidFill>
                <a:latin typeface="Times New Roman"/>
                <a:ea typeface="Times New Roman"/>
                <a:cs typeface="Times New Roman"/>
                <a:sym typeface="Times New Roman"/>
              </a:rPr>
              <a:t>25 %                                           50 %                                       25 %</a:t>
            </a:r>
            <a:endParaRPr sz="2400">
              <a:solidFill>
                <a:schemeClr val="dk1"/>
              </a:solidFill>
              <a:latin typeface="Times New Roman"/>
              <a:ea typeface="Times New Roman"/>
              <a:cs typeface="Times New Roman"/>
              <a:sym typeface="Times New Roman"/>
            </a:endParaRPr>
          </a:p>
        </p:txBody>
      </p:sp>
      <p:sp>
        <p:nvSpPr>
          <p:cNvPr id="407" name="Google Shape;407;p31"/>
          <p:cNvSpPr/>
          <p:nvPr/>
        </p:nvSpPr>
        <p:spPr>
          <a:xfrm>
            <a:off x="9499600" y="4148138"/>
            <a:ext cx="60914" cy="29238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900" b="1">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8" name="Google Shape;408;p31"/>
          <p:cNvSpPr/>
          <p:nvPr/>
        </p:nvSpPr>
        <p:spPr>
          <a:xfrm>
            <a:off x="2198688" y="4427539"/>
            <a:ext cx="4167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09" name="Google Shape;409;p31"/>
          <p:cNvSpPr/>
          <p:nvPr/>
        </p:nvSpPr>
        <p:spPr>
          <a:xfrm>
            <a:off x="2198688" y="4616451"/>
            <a:ext cx="41678" cy="20005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grpSp>
        <p:nvGrpSpPr>
          <p:cNvPr id="410" name="Google Shape;410;p31"/>
          <p:cNvGrpSpPr/>
          <p:nvPr/>
        </p:nvGrpSpPr>
        <p:grpSpPr>
          <a:xfrm>
            <a:off x="8462964" y="2652714"/>
            <a:ext cx="1736725" cy="484187"/>
            <a:chOff x="4371" y="1671"/>
            <a:chExt cx="1094" cy="305"/>
          </a:xfrm>
        </p:grpSpPr>
        <p:sp>
          <p:nvSpPr>
            <p:cNvPr id="411" name="Google Shape;411;p31"/>
            <p:cNvSpPr/>
            <p:nvPr/>
          </p:nvSpPr>
          <p:spPr>
            <a:xfrm>
              <a:off x="4371" y="1671"/>
              <a:ext cx="1093" cy="304"/>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2" name="Google Shape;412;p31"/>
            <p:cNvSpPr/>
            <p:nvPr/>
          </p:nvSpPr>
          <p:spPr>
            <a:xfrm>
              <a:off x="4371" y="1671"/>
              <a:ext cx="1094" cy="305"/>
            </a:xfrm>
            <a:prstGeom prst="rect">
              <a:avLst/>
            </a:prstGeom>
            <a:noFill/>
            <a:ln w="269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413" name="Google Shape;413;p31"/>
          <p:cNvGrpSpPr/>
          <p:nvPr/>
        </p:nvGrpSpPr>
        <p:grpSpPr>
          <a:xfrm>
            <a:off x="5378450" y="2652714"/>
            <a:ext cx="1930400" cy="484187"/>
            <a:chOff x="2428" y="1671"/>
            <a:chExt cx="1216" cy="305"/>
          </a:xfrm>
        </p:grpSpPr>
        <p:sp>
          <p:nvSpPr>
            <p:cNvPr id="414" name="Google Shape;414;p31"/>
            <p:cNvSpPr/>
            <p:nvPr/>
          </p:nvSpPr>
          <p:spPr>
            <a:xfrm>
              <a:off x="2428" y="1671"/>
              <a:ext cx="1215" cy="304"/>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5" name="Google Shape;415;p31"/>
            <p:cNvSpPr/>
            <p:nvPr/>
          </p:nvSpPr>
          <p:spPr>
            <a:xfrm>
              <a:off x="2428" y="1671"/>
              <a:ext cx="1216" cy="305"/>
            </a:xfrm>
            <a:prstGeom prst="rect">
              <a:avLst/>
            </a:prstGeom>
            <a:noFill/>
            <a:ln w="269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16" name="Google Shape;416;p31"/>
          <p:cNvSpPr/>
          <p:nvPr/>
        </p:nvSpPr>
        <p:spPr>
          <a:xfrm>
            <a:off x="7091363" y="2701926"/>
            <a:ext cx="73738" cy="3539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grpSp>
        <p:nvGrpSpPr>
          <p:cNvPr id="417" name="Google Shape;417;p31"/>
          <p:cNvGrpSpPr/>
          <p:nvPr/>
        </p:nvGrpSpPr>
        <p:grpSpPr>
          <a:xfrm>
            <a:off x="2293938" y="2654300"/>
            <a:ext cx="2025650" cy="484188"/>
            <a:chOff x="485" y="1672"/>
            <a:chExt cx="1276" cy="305"/>
          </a:xfrm>
        </p:grpSpPr>
        <p:sp>
          <p:nvSpPr>
            <p:cNvPr id="418" name="Google Shape;418;p31"/>
            <p:cNvSpPr/>
            <p:nvPr/>
          </p:nvSpPr>
          <p:spPr>
            <a:xfrm>
              <a:off x="485" y="1672"/>
              <a:ext cx="1275" cy="304"/>
            </a:xfrm>
            <a:prstGeom prst="rect">
              <a:avLst/>
            </a:prstGeom>
            <a:blipFill rotWithShape="1">
              <a:blip r:embed="rId3">
                <a:alphaModFix/>
              </a:blip>
              <a:tile tx="0" ty="0" sx="100000" sy="100000" flip="none" algn="tl"/>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9" name="Google Shape;419;p31"/>
            <p:cNvSpPr/>
            <p:nvPr/>
          </p:nvSpPr>
          <p:spPr>
            <a:xfrm>
              <a:off x="485" y="1672"/>
              <a:ext cx="1276" cy="305"/>
            </a:xfrm>
            <a:prstGeom prst="rect">
              <a:avLst/>
            </a:prstGeom>
            <a:noFill/>
            <a:ln w="26975" cap="flat" cmpd="sng">
              <a:solidFill>
                <a:srgbClr val="FFFFF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20" name="Google Shape;420;p31"/>
          <p:cNvSpPr/>
          <p:nvPr/>
        </p:nvSpPr>
        <p:spPr>
          <a:xfrm>
            <a:off x="4256088" y="2703514"/>
            <a:ext cx="73738" cy="3539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2300">
                <a:solidFill>
                  <a:srgbClr val="000000"/>
                </a:solidFill>
                <a:latin typeface="Times New Roman"/>
                <a:ea typeface="Times New Roman"/>
                <a:cs typeface="Times New Roman"/>
                <a:sym typeface="Times New Roman"/>
              </a:rPr>
              <a:t> </a:t>
            </a:r>
            <a:endParaRPr sz="2400">
              <a:solidFill>
                <a:schemeClr val="dk1"/>
              </a:solidFill>
              <a:latin typeface="Times New Roman"/>
              <a:ea typeface="Times New Roman"/>
              <a:cs typeface="Times New Roman"/>
              <a:sym typeface="Times New Roman"/>
            </a:endParaRPr>
          </a:p>
        </p:txBody>
      </p:sp>
      <p:sp>
        <p:nvSpPr>
          <p:cNvPr id="421" name="Google Shape;421;p31"/>
          <p:cNvSpPr/>
          <p:nvPr/>
        </p:nvSpPr>
        <p:spPr>
          <a:xfrm>
            <a:off x="2101850" y="3427414"/>
            <a:ext cx="8193088" cy="33337"/>
          </a:xfrm>
          <a:custGeom>
            <a:avLst/>
            <a:gdLst/>
            <a:ahLst/>
            <a:cxnLst/>
            <a:rect l="l" t="t" r="r" b="b"/>
            <a:pathLst>
              <a:path w="5161" h="21" extrusionOk="0">
                <a:moveTo>
                  <a:pt x="0" y="0"/>
                </a:moveTo>
                <a:lnTo>
                  <a:pt x="0" y="17"/>
                </a:lnTo>
                <a:lnTo>
                  <a:pt x="5161" y="21"/>
                </a:lnTo>
                <a:lnTo>
                  <a:pt x="5161" y="4"/>
                </a:lnTo>
                <a:lnTo>
                  <a:pt x="0" y="0"/>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31"/>
          <p:cNvSpPr/>
          <p:nvPr/>
        </p:nvSpPr>
        <p:spPr>
          <a:xfrm>
            <a:off x="7845426" y="3160713"/>
            <a:ext cx="79375" cy="38735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3" name="Google Shape;423;p31"/>
          <p:cNvSpPr/>
          <p:nvPr/>
        </p:nvSpPr>
        <p:spPr>
          <a:xfrm>
            <a:off x="4375151" y="3160713"/>
            <a:ext cx="79375" cy="38735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424" name="Google Shape;424;p31"/>
          <p:cNvCxnSpPr/>
          <p:nvPr/>
        </p:nvCxnSpPr>
        <p:spPr>
          <a:xfrm>
            <a:off x="3048000" y="1676400"/>
            <a:ext cx="7620000" cy="0"/>
          </a:xfrm>
          <a:prstGeom prst="straightConnector1">
            <a:avLst/>
          </a:prstGeom>
          <a:noFill/>
          <a:ln w="9525" cap="flat" cmpd="sng">
            <a:solidFill>
              <a:schemeClr val="lt2"/>
            </a:solidFill>
            <a:prstDash val="solid"/>
            <a:round/>
            <a:headEnd type="none" w="med" len="med"/>
            <a:tailEnd type="none" w="med" len="med"/>
          </a:ln>
        </p:spPr>
      </p:cxnSp>
      <p:sp>
        <p:nvSpPr>
          <p:cNvPr id="425" name="Google Shape;425;p31"/>
          <p:cNvSpPr/>
          <p:nvPr/>
        </p:nvSpPr>
        <p:spPr>
          <a:xfrm>
            <a:off x="2338388" y="2692400"/>
            <a:ext cx="2005012" cy="35083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300" b="1">
                <a:solidFill>
                  <a:srgbClr val="000000"/>
                </a:solidFill>
                <a:latin typeface="Arial"/>
                <a:ea typeface="Arial"/>
                <a:cs typeface="Arial"/>
                <a:sym typeface="Arial"/>
              </a:rPr>
              <a:t>Conserver</a:t>
            </a:r>
            <a:endParaRPr sz="2400">
              <a:solidFill>
                <a:schemeClr val="dk1"/>
              </a:solidFill>
              <a:latin typeface="Times New Roman"/>
              <a:ea typeface="Times New Roman"/>
              <a:cs typeface="Times New Roman"/>
              <a:sym typeface="Times New Roman"/>
            </a:endParaRPr>
          </a:p>
        </p:txBody>
      </p:sp>
      <p:sp>
        <p:nvSpPr>
          <p:cNvPr id="426" name="Google Shape;426;p31"/>
          <p:cNvSpPr/>
          <p:nvPr/>
        </p:nvSpPr>
        <p:spPr>
          <a:xfrm>
            <a:off x="5502276" y="2690814"/>
            <a:ext cx="1812925" cy="35083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300" b="1">
                <a:solidFill>
                  <a:srgbClr val="000000"/>
                </a:solidFill>
                <a:latin typeface="Arial"/>
                <a:ea typeface="Arial"/>
                <a:cs typeface="Arial"/>
                <a:sym typeface="Arial"/>
              </a:rPr>
              <a:t>Pragmatist</a:t>
            </a:r>
            <a:endParaRPr sz="2400">
              <a:solidFill>
                <a:schemeClr val="dk1"/>
              </a:solidFill>
              <a:latin typeface="Times New Roman"/>
              <a:ea typeface="Times New Roman"/>
              <a:cs typeface="Times New Roman"/>
              <a:sym typeface="Times New Roman"/>
            </a:endParaRPr>
          </a:p>
        </p:txBody>
      </p:sp>
      <p:sp>
        <p:nvSpPr>
          <p:cNvPr id="427" name="Google Shape;427;p31"/>
          <p:cNvSpPr/>
          <p:nvPr/>
        </p:nvSpPr>
        <p:spPr>
          <a:xfrm>
            <a:off x="8620125" y="2690814"/>
            <a:ext cx="1409700" cy="35083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300" b="1">
                <a:solidFill>
                  <a:srgbClr val="010000"/>
                </a:solidFill>
                <a:latin typeface="Arial"/>
                <a:ea typeface="Arial"/>
                <a:cs typeface="Arial"/>
                <a:sym typeface="Arial"/>
              </a:rPr>
              <a:t>Originator</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32</a:t>
            </a:fld>
            <a:endParaRPr sz="1200">
              <a:solidFill>
                <a:schemeClr val="dk1"/>
              </a:solidFill>
              <a:latin typeface="Arial"/>
              <a:ea typeface="Arial"/>
              <a:cs typeface="Arial"/>
              <a:sym typeface="Arial"/>
            </a:endParaRPr>
          </a:p>
        </p:txBody>
      </p:sp>
      <p:sp>
        <p:nvSpPr>
          <p:cNvPr id="435" name="Google Shape;435;p32"/>
          <p:cNvSpPr txBox="1">
            <a:spLocks noGrp="1"/>
          </p:cNvSpPr>
          <p:nvPr>
            <p:ph type="title"/>
          </p:nvPr>
        </p:nvSpPr>
        <p:spPr>
          <a:xfrm>
            <a:off x="3733800" y="609600"/>
            <a:ext cx="6934200" cy="914400"/>
          </a:xfrm>
          <a:prstGeom prst="rect">
            <a:avLst/>
          </a:prstGeom>
          <a:noFill/>
          <a:ln>
            <a:noFill/>
          </a:ln>
        </p:spPr>
        <p:txBody>
          <a:bodyPr spcFirstLastPara="1" wrap="square" lIns="90475" tIns="44450" rIns="90475" bIns="4445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Change Style Preference</a:t>
            </a:r>
            <a:endParaRPr/>
          </a:p>
        </p:txBody>
      </p:sp>
      <p:cxnSp>
        <p:nvCxnSpPr>
          <p:cNvPr id="436" name="Google Shape;436;p32"/>
          <p:cNvCxnSpPr/>
          <p:nvPr/>
        </p:nvCxnSpPr>
        <p:spPr>
          <a:xfrm>
            <a:off x="3048000" y="1676400"/>
            <a:ext cx="7620000" cy="0"/>
          </a:xfrm>
          <a:prstGeom prst="straightConnector1">
            <a:avLst/>
          </a:prstGeom>
          <a:noFill/>
          <a:ln w="9525" cap="flat" cmpd="sng">
            <a:solidFill>
              <a:schemeClr val="lt2"/>
            </a:solidFill>
            <a:prstDash val="solid"/>
            <a:round/>
            <a:headEnd type="none" w="med" len="med"/>
            <a:tailEnd type="none" w="med" len="med"/>
          </a:ln>
        </p:spPr>
      </p:cxnSp>
      <p:sp>
        <p:nvSpPr>
          <p:cNvPr id="437" name="Google Shape;437;p32"/>
          <p:cNvSpPr/>
          <p:nvPr/>
        </p:nvSpPr>
        <p:spPr>
          <a:xfrm>
            <a:off x="4648201" y="1905001"/>
            <a:ext cx="2892425" cy="3890963"/>
          </a:xfrm>
          <a:prstGeom prst="rect">
            <a:avLst/>
          </a:prstGeom>
          <a:noFill/>
          <a:ln>
            <a:noFill/>
          </a:ln>
        </p:spPr>
        <p:txBody>
          <a:bodyPr spcFirstLastPara="1" wrap="square" lIns="90475" tIns="44450" rIns="90475" bIns="44450" anchor="t" anchorCtr="0">
            <a:spAutoFit/>
          </a:bodyPr>
          <a:lstStyle/>
          <a:p>
            <a:pPr marL="0" marR="0" lvl="0" indent="0" algn="ctr" rtl="0">
              <a:spcBef>
                <a:spcPts val="0"/>
              </a:spcBef>
              <a:spcAft>
                <a:spcPts val="0"/>
              </a:spcAft>
              <a:buNone/>
            </a:pPr>
            <a:r>
              <a:rPr lang="en-US" sz="2800" b="1">
                <a:solidFill>
                  <a:schemeClr val="dk1"/>
                </a:solidFill>
                <a:latin typeface="Tahoma"/>
                <a:ea typeface="Tahoma"/>
                <a:cs typeface="Tahoma"/>
                <a:sym typeface="Tahoma"/>
              </a:rPr>
              <a:t>PRAGMATISTS</a:t>
            </a:r>
            <a:endParaRPr/>
          </a:p>
          <a:p>
            <a:pPr marL="0" marR="0" lvl="0" indent="0" algn="ctr" rtl="0">
              <a:spcBef>
                <a:spcPts val="1400"/>
              </a:spcBef>
              <a:spcAft>
                <a:spcPts val="0"/>
              </a:spcAft>
              <a:buNone/>
            </a:pPr>
            <a:r>
              <a:rPr lang="en-US" sz="2800" i="1">
                <a:solidFill>
                  <a:schemeClr val="dk1"/>
                </a:solidFill>
                <a:latin typeface="Tahoma"/>
                <a:ea typeface="Tahoma"/>
                <a:cs typeface="Tahoma"/>
                <a:sym typeface="Tahoma"/>
              </a:rPr>
              <a:t>Explore</a:t>
            </a:r>
            <a:r>
              <a:rPr lang="en-US" sz="2800">
                <a:solidFill>
                  <a:schemeClr val="dk1"/>
                </a:solidFill>
                <a:latin typeface="Tahoma"/>
                <a:ea typeface="Tahoma"/>
                <a:cs typeface="Tahoma"/>
                <a:sym typeface="Tahoma"/>
              </a:rPr>
              <a:t> the structure</a:t>
            </a:r>
            <a:endParaRPr/>
          </a:p>
          <a:p>
            <a:pPr marL="0" marR="0" lvl="0" indent="0" algn="ctr" rtl="0">
              <a:spcBef>
                <a:spcPts val="2520"/>
              </a:spcBef>
              <a:spcAft>
                <a:spcPts val="0"/>
              </a:spcAft>
              <a:buNone/>
            </a:pPr>
            <a:r>
              <a:rPr lang="en-US" sz="2800">
                <a:solidFill>
                  <a:schemeClr val="dk1"/>
                </a:solidFill>
                <a:latin typeface="Tahoma"/>
                <a:ea typeface="Tahoma"/>
                <a:cs typeface="Tahoma"/>
                <a:sym typeface="Tahoma"/>
              </a:rPr>
              <a:t>Prefer change that is </a:t>
            </a:r>
            <a:endParaRPr/>
          </a:p>
          <a:p>
            <a:pPr marL="0" marR="0" lvl="0" indent="0" algn="ctr" rtl="0">
              <a:spcBef>
                <a:spcPts val="0"/>
              </a:spcBef>
              <a:spcAft>
                <a:spcPts val="0"/>
              </a:spcAft>
              <a:buNone/>
            </a:pPr>
            <a:r>
              <a:rPr lang="en-US" sz="2800">
                <a:solidFill>
                  <a:schemeClr val="dk1"/>
                </a:solidFill>
                <a:latin typeface="Tahoma"/>
                <a:ea typeface="Tahoma"/>
                <a:cs typeface="Tahoma"/>
                <a:sym typeface="Tahoma"/>
              </a:rPr>
              <a:t>functional</a:t>
            </a:r>
            <a:endParaRPr/>
          </a:p>
          <a:p>
            <a:pPr marL="0" marR="0" lvl="0" indent="0" algn="ctr" rtl="0">
              <a:spcBef>
                <a:spcPts val="1400"/>
              </a:spcBef>
              <a:spcAft>
                <a:spcPts val="0"/>
              </a:spcAft>
              <a:buNone/>
            </a:pPr>
            <a:endParaRPr sz="2800">
              <a:solidFill>
                <a:schemeClr val="dk1"/>
              </a:solidFill>
              <a:latin typeface="Tahoma"/>
              <a:ea typeface="Tahoma"/>
              <a:cs typeface="Tahoma"/>
              <a:sym typeface="Tahoma"/>
            </a:endParaRPr>
          </a:p>
        </p:txBody>
      </p:sp>
      <p:sp>
        <p:nvSpPr>
          <p:cNvPr id="438" name="Google Shape;438;p32"/>
          <p:cNvSpPr/>
          <p:nvPr/>
        </p:nvSpPr>
        <p:spPr>
          <a:xfrm>
            <a:off x="1754189" y="1906588"/>
            <a:ext cx="2816225" cy="3890962"/>
          </a:xfrm>
          <a:prstGeom prst="rect">
            <a:avLst/>
          </a:prstGeom>
          <a:noFill/>
          <a:ln>
            <a:noFill/>
          </a:ln>
        </p:spPr>
        <p:txBody>
          <a:bodyPr spcFirstLastPara="1" wrap="square" lIns="90475" tIns="44450" rIns="90475" bIns="44450" anchor="t" anchorCtr="0">
            <a:spAutoFit/>
          </a:bodyPr>
          <a:lstStyle/>
          <a:p>
            <a:pPr marL="0" marR="0" lvl="0" indent="0" algn="ctr" rtl="0">
              <a:spcBef>
                <a:spcPts val="0"/>
              </a:spcBef>
              <a:spcAft>
                <a:spcPts val="0"/>
              </a:spcAft>
              <a:buNone/>
            </a:pPr>
            <a:r>
              <a:rPr lang="en-US" sz="2800" b="1">
                <a:solidFill>
                  <a:schemeClr val="dk1"/>
                </a:solidFill>
                <a:latin typeface="Tahoma"/>
                <a:ea typeface="Tahoma"/>
                <a:cs typeface="Tahoma"/>
                <a:sym typeface="Tahoma"/>
              </a:rPr>
              <a:t>CONSERVERS</a:t>
            </a:r>
            <a:endParaRPr sz="2800">
              <a:solidFill>
                <a:schemeClr val="dk1"/>
              </a:solidFill>
              <a:latin typeface="Tahoma"/>
              <a:ea typeface="Tahoma"/>
              <a:cs typeface="Tahoma"/>
              <a:sym typeface="Tahoma"/>
            </a:endParaRPr>
          </a:p>
          <a:p>
            <a:pPr marL="0" marR="0" lvl="0" indent="0" algn="ctr" rtl="0">
              <a:spcBef>
                <a:spcPts val="1400"/>
              </a:spcBef>
              <a:spcAft>
                <a:spcPts val="0"/>
              </a:spcAft>
              <a:buNone/>
            </a:pPr>
            <a:r>
              <a:rPr lang="en-US" sz="2800" i="1">
                <a:solidFill>
                  <a:schemeClr val="dk1"/>
                </a:solidFill>
                <a:latin typeface="Tahoma"/>
                <a:ea typeface="Tahoma"/>
                <a:cs typeface="Tahoma"/>
                <a:sym typeface="Tahoma"/>
              </a:rPr>
              <a:t>Accept </a:t>
            </a:r>
            <a:r>
              <a:rPr lang="en-US" sz="2800">
                <a:solidFill>
                  <a:schemeClr val="dk1"/>
                </a:solidFill>
                <a:latin typeface="Tahoma"/>
                <a:ea typeface="Tahoma"/>
                <a:cs typeface="Tahoma"/>
                <a:sym typeface="Tahoma"/>
              </a:rPr>
              <a:t>the structure</a:t>
            </a:r>
            <a:endParaRPr/>
          </a:p>
          <a:p>
            <a:pPr marL="0" marR="0" lvl="0" indent="0" algn="ctr" rtl="0">
              <a:spcBef>
                <a:spcPts val="2520"/>
              </a:spcBef>
              <a:spcAft>
                <a:spcPts val="0"/>
              </a:spcAft>
              <a:buNone/>
            </a:pPr>
            <a:r>
              <a:rPr lang="en-US" sz="2800">
                <a:solidFill>
                  <a:schemeClr val="dk1"/>
                </a:solidFill>
                <a:latin typeface="Tahoma"/>
                <a:ea typeface="Tahoma"/>
                <a:cs typeface="Tahoma"/>
                <a:sym typeface="Tahoma"/>
              </a:rPr>
              <a:t>Prefer change that is incremental</a:t>
            </a:r>
            <a:endParaRPr/>
          </a:p>
          <a:p>
            <a:pPr marL="0" marR="0" lvl="0" indent="0" algn="l" rtl="0">
              <a:spcBef>
                <a:spcPts val="1400"/>
              </a:spcBef>
              <a:spcAft>
                <a:spcPts val="0"/>
              </a:spcAft>
              <a:buNone/>
            </a:pPr>
            <a:endParaRPr sz="2800">
              <a:solidFill>
                <a:schemeClr val="dk1"/>
              </a:solidFill>
              <a:latin typeface="Tahoma"/>
              <a:ea typeface="Tahoma"/>
              <a:cs typeface="Tahoma"/>
              <a:sym typeface="Tahoma"/>
            </a:endParaRPr>
          </a:p>
        </p:txBody>
      </p:sp>
      <p:sp>
        <p:nvSpPr>
          <p:cNvPr id="439" name="Google Shape;439;p32"/>
          <p:cNvSpPr/>
          <p:nvPr/>
        </p:nvSpPr>
        <p:spPr>
          <a:xfrm>
            <a:off x="7545388" y="1906589"/>
            <a:ext cx="2894012" cy="3463925"/>
          </a:xfrm>
          <a:prstGeom prst="rect">
            <a:avLst/>
          </a:prstGeom>
          <a:noFill/>
          <a:ln>
            <a:noFill/>
          </a:ln>
        </p:spPr>
        <p:txBody>
          <a:bodyPr spcFirstLastPara="1" wrap="square" lIns="90475" tIns="44450" rIns="90475" bIns="44450" anchor="t" anchorCtr="0">
            <a:spAutoFit/>
          </a:bodyPr>
          <a:lstStyle/>
          <a:p>
            <a:pPr marL="0" marR="0" lvl="0" indent="0" algn="ctr" rtl="0">
              <a:spcBef>
                <a:spcPts val="0"/>
              </a:spcBef>
              <a:spcAft>
                <a:spcPts val="0"/>
              </a:spcAft>
              <a:buNone/>
            </a:pPr>
            <a:r>
              <a:rPr lang="en-US" sz="2800" b="1">
                <a:solidFill>
                  <a:schemeClr val="dk1"/>
                </a:solidFill>
                <a:latin typeface="Tahoma"/>
                <a:ea typeface="Tahoma"/>
                <a:cs typeface="Tahoma"/>
                <a:sym typeface="Tahoma"/>
              </a:rPr>
              <a:t>ORIGINATORS</a:t>
            </a:r>
            <a:endParaRPr sz="2800">
              <a:solidFill>
                <a:schemeClr val="dk1"/>
              </a:solidFill>
              <a:latin typeface="Tahoma"/>
              <a:ea typeface="Tahoma"/>
              <a:cs typeface="Tahoma"/>
              <a:sym typeface="Tahoma"/>
            </a:endParaRPr>
          </a:p>
          <a:p>
            <a:pPr marL="0" marR="0" lvl="0" indent="0" algn="ctr" rtl="0">
              <a:spcBef>
                <a:spcPts val="1400"/>
              </a:spcBef>
              <a:spcAft>
                <a:spcPts val="0"/>
              </a:spcAft>
              <a:buNone/>
            </a:pPr>
            <a:r>
              <a:rPr lang="en-US" sz="2800" i="1">
                <a:solidFill>
                  <a:schemeClr val="dk1"/>
                </a:solidFill>
                <a:latin typeface="Tahoma"/>
                <a:ea typeface="Tahoma"/>
                <a:cs typeface="Tahoma"/>
                <a:sym typeface="Tahoma"/>
              </a:rPr>
              <a:t>Challenge </a:t>
            </a:r>
            <a:r>
              <a:rPr lang="en-US" sz="2800">
                <a:solidFill>
                  <a:schemeClr val="dk1"/>
                </a:solidFill>
                <a:latin typeface="Tahoma"/>
                <a:ea typeface="Tahoma"/>
                <a:cs typeface="Tahoma"/>
                <a:sym typeface="Tahoma"/>
              </a:rPr>
              <a:t>the structure</a:t>
            </a:r>
            <a:endParaRPr/>
          </a:p>
          <a:p>
            <a:pPr marL="0" marR="0" lvl="0" indent="0" algn="ctr" rtl="0">
              <a:spcBef>
                <a:spcPts val="2520"/>
              </a:spcBef>
              <a:spcAft>
                <a:spcPts val="0"/>
              </a:spcAft>
              <a:buNone/>
            </a:pPr>
            <a:r>
              <a:rPr lang="en-US" sz="2800">
                <a:solidFill>
                  <a:schemeClr val="dk1"/>
                </a:solidFill>
                <a:latin typeface="Tahoma"/>
                <a:ea typeface="Tahoma"/>
                <a:cs typeface="Tahoma"/>
                <a:sym typeface="Tahoma"/>
              </a:rPr>
              <a:t>Prefer change that is expansive</a:t>
            </a:r>
            <a:endParaRPr/>
          </a:p>
          <a:p>
            <a:pPr marL="0" marR="0" lvl="0" indent="0" algn="l" rtl="0">
              <a:spcBef>
                <a:spcPts val="1400"/>
              </a:spcBef>
              <a:spcAft>
                <a:spcPts val="0"/>
              </a:spcAft>
              <a:buNone/>
            </a:pPr>
            <a:endParaRPr sz="2800">
              <a:solidFill>
                <a:schemeClr val="dk1"/>
              </a:solidFill>
              <a:latin typeface="Tahoma"/>
              <a:ea typeface="Tahoma"/>
              <a:cs typeface="Tahoma"/>
              <a:sym typeface="Tahom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3"/>
          <p:cNvSpPr txBox="1"/>
          <p:nvPr/>
        </p:nvSpPr>
        <p:spPr>
          <a:xfrm>
            <a:off x="1216623" y="1603100"/>
            <a:ext cx="724570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46" name="Google Shape;446;p33"/>
          <p:cNvSpPr txBox="1"/>
          <p:nvPr/>
        </p:nvSpPr>
        <p:spPr>
          <a:xfrm>
            <a:off x="9405156" y="307748"/>
            <a:ext cx="2671133" cy="95410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47" name="Google Shape;447;p33"/>
          <p:cNvSpPr txBox="1"/>
          <p:nvPr/>
        </p:nvSpPr>
        <p:spPr>
          <a:xfrm>
            <a:off x="10519022" y="1544879"/>
            <a:ext cx="1557267"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en-US" sz="1400" b="1">
                <a:solidFill>
                  <a:srgbClr val="002060"/>
                </a:solidFill>
                <a:latin typeface="Calibri"/>
                <a:ea typeface="Calibri"/>
                <a:cs typeface="Calibri"/>
                <a:sym typeface="Calibri"/>
              </a:rPr>
              <a:t>INTERCULTURAL  </a:t>
            </a:r>
            <a:endParaRPr sz="1400">
              <a:solidFill>
                <a:srgbClr val="002060"/>
              </a:solidFill>
              <a:latin typeface="Calibri"/>
              <a:ea typeface="Calibri"/>
              <a:cs typeface="Calibri"/>
              <a:sym typeface="Calibri"/>
            </a:endParaRPr>
          </a:p>
          <a:p>
            <a:pPr marL="0" marR="0" lvl="0" indent="0" algn="l" rtl="0">
              <a:spcBef>
                <a:spcPts val="0"/>
              </a:spcBef>
              <a:spcAft>
                <a:spcPts val="0"/>
              </a:spcAft>
              <a:buClr>
                <a:srgbClr val="000000"/>
              </a:buClr>
              <a:buSzPts val="1400"/>
              <a:buFont typeface="Arial"/>
              <a:buNone/>
            </a:pPr>
            <a:r>
              <a:rPr lang="en-US" sz="1400" b="1">
                <a:solidFill>
                  <a:srgbClr val="002060"/>
                </a:solidFill>
                <a:latin typeface="Calibri"/>
                <a:ea typeface="Calibri"/>
                <a:cs typeface="Calibri"/>
                <a:sym typeface="Calibri"/>
              </a:rPr>
              <a:t>MINDSET</a:t>
            </a:r>
            <a:endParaRPr sz="1400">
              <a:solidFill>
                <a:srgbClr val="002060"/>
              </a:solidFill>
              <a:latin typeface="Calibri"/>
              <a:ea typeface="Calibri"/>
              <a:cs typeface="Calibri"/>
              <a:sym typeface="Calibri"/>
            </a:endParaRPr>
          </a:p>
        </p:txBody>
      </p:sp>
      <p:sp>
        <p:nvSpPr>
          <p:cNvPr id="448" name="Google Shape;448;p33"/>
          <p:cNvSpPr txBox="1">
            <a:spLocks noGrp="1"/>
          </p:cNvSpPr>
          <p:nvPr>
            <p:ph type="title"/>
          </p:nvPr>
        </p:nvSpPr>
        <p:spPr>
          <a:xfrm>
            <a:off x="138325" y="104608"/>
            <a:ext cx="5883175" cy="838200"/>
          </a:xfrm>
          <a:prstGeom prst="rect">
            <a:avLst/>
          </a:prstGeom>
          <a:noFill/>
          <a:ln>
            <a:noFill/>
          </a:ln>
        </p:spPr>
        <p:txBody>
          <a:bodyPr spcFirstLastPara="1" wrap="square" lIns="91425" tIns="45700" rIns="91425" bIns="45700" anchor="b" anchorCtr="0">
            <a:normAutofit/>
          </a:bodyPr>
          <a:lstStyle/>
          <a:p>
            <a:pPr marL="0" lvl="0" indent="0" algn="l" rtl="0">
              <a:lnSpc>
                <a:spcPct val="85000"/>
              </a:lnSpc>
              <a:spcBef>
                <a:spcPts val="0"/>
              </a:spcBef>
              <a:spcAft>
                <a:spcPts val="0"/>
              </a:spcAft>
              <a:buClr>
                <a:srgbClr val="D87C02"/>
              </a:buClr>
              <a:buSzPts val="2400"/>
              <a:buFont typeface="Calibri"/>
              <a:buNone/>
            </a:pPr>
            <a:r>
              <a:rPr lang="en-US" sz="2800" b="1">
                <a:solidFill>
                  <a:srgbClr val="2F5496"/>
                </a:solidFill>
                <a:latin typeface="Calibri"/>
                <a:ea typeface="Calibri"/>
                <a:cs typeface="Calibri"/>
                <a:sym typeface="Calibri"/>
              </a:rPr>
              <a:t>Intercultural Development Continuum </a:t>
            </a:r>
            <a:br>
              <a:rPr lang="en-US" sz="2800" b="1">
                <a:solidFill>
                  <a:srgbClr val="2F5496"/>
                </a:solidFill>
                <a:latin typeface="Calibri"/>
                <a:ea typeface="Calibri"/>
                <a:cs typeface="Calibri"/>
                <a:sym typeface="Calibri"/>
              </a:rPr>
            </a:br>
            <a:r>
              <a:rPr lang="en-US" sz="2800" b="1">
                <a:solidFill>
                  <a:srgbClr val="2F5496"/>
                </a:solidFill>
                <a:latin typeface="Calibri"/>
                <a:ea typeface="Calibri"/>
                <a:cs typeface="Calibri"/>
                <a:sym typeface="Calibri"/>
              </a:rPr>
              <a:t>and Social Justice</a:t>
            </a:r>
            <a:endParaRPr sz="2800">
              <a:solidFill>
                <a:srgbClr val="2F5496"/>
              </a:solidFill>
              <a:latin typeface="Calibri"/>
              <a:ea typeface="Calibri"/>
              <a:cs typeface="Calibri"/>
              <a:sym typeface="Calibri"/>
            </a:endParaRPr>
          </a:p>
        </p:txBody>
      </p:sp>
      <p:grpSp>
        <p:nvGrpSpPr>
          <p:cNvPr id="449" name="Google Shape;449;p33"/>
          <p:cNvGrpSpPr/>
          <p:nvPr/>
        </p:nvGrpSpPr>
        <p:grpSpPr>
          <a:xfrm>
            <a:off x="2202014" y="935845"/>
            <a:ext cx="8278201" cy="5173875"/>
            <a:chOff x="1240081" y="49324"/>
            <a:chExt cx="8278200" cy="5173875"/>
          </a:xfrm>
        </p:grpSpPr>
        <p:sp>
          <p:nvSpPr>
            <p:cNvPr id="450" name="Google Shape;450;p33"/>
            <p:cNvSpPr/>
            <p:nvPr/>
          </p:nvSpPr>
          <p:spPr>
            <a:xfrm>
              <a:off x="1240081" y="49324"/>
              <a:ext cx="8278200" cy="5173875"/>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D5D5D5"/>
            </a:soli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1" name="Google Shape;451;p33"/>
            <p:cNvSpPr/>
            <p:nvPr/>
          </p:nvSpPr>
          <p:spPr>
            <a:xfrm>
              <a:off x="2103349" y="3850910"/>
              <a:ext cx="183165" cy="183165"/>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2" name="Google Shape;452;p33"/>
            <p:cNvSpPr/>
            <p:nvPr/>
          </p:nvSpPr>
          <p:spPr>
            <a:xfrm>
              <a:off x="2178286" y="4111155"/>
              <a:ext cx="1084444" cy="459625"/>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3" name="Google Shape;453;p33"/>
            <p:cNvSpPr txBox="1"/>
            <p:nvPr/>
          </p:nvSpPr>
          <p:spPr>
            <a:xfrm>
              <a:off x="2178286" y="4109328"/>
              <a:ext cx="808689" cy="407524"/>
            </a:xfrm>
            <a:prstGeom prst="rect">
              <a:avLst/>
            </a:prstGeom>
            <a:noFill/>
            <a:ln>
              <a:noFill/>
            </a:ln>
          </p:spPr>
          <p:txBody>
            <a:bodyPr spcFirstLastPara="1" wrap="square" lIns="100875"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a:solidFill>
                    <a:srgbClr val="960000"/>
                  </a:solidFill>
                  <a:latin typeface="Calibri"/>
                  <a:ea typeface="Calibri"/>
                  <a:cs typeface="Calibri"/>
                  <a:sym typeface="Calibri"/>
                </a:rPr>
                <a:t>DENIAL</a:t>
              </a:r>
              <a:endParaRPr sz="1400">
                <a:solidFill>
                  <a:srgbClr val="000000"/>
                </a:solidFill>
                <a:latin typeface="Calibri"/>
                <a:ea typeface="Calibri"/>
                <a:cs typeface="Calibri"/>
                <a:sym typeface="Calibri"/>
              </a:endParaRPr>
            </a:p>
          </p:txBody>
        </p:sp>
        <p:sp>
          <p:nvSpPr>
            <p:cNvPr id="454" name="Google Shape;454;p33"/>
            <p:cNvSpPr/>
            <p:nvPr/>
          </p:nvSpPr>
          <p:spPr>
            <a:xfrm>
              <a:off x="3132844" y="2859488"/>
              <a:ext cx="293065" cy="293065"/>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5" name="Google Shape;455;p33"/>
            <p:cNvSpPr/>
            <p:nvPr/>
          </p:nvSpPr>
          <p:spPr>
            <a:xfrm>
              <a:off x="3189464" y="3357116"/>
              <a:ext cx="1703682" cy="407664"/>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6" name="Google Shape;456;p33"/>
            <p:cNvSpPr txBox="1"/>
            <p:nvPr/>
          </p:nvSpPr>
          <p:spPr>
            <a:xfrm>
              <a:off x="3243275" y="3357116"/>
              <a:ext cx="1630416" cy="407664"/>
            </a:xfrm>
            <a:prstGeom prst="rect">
              <a:avLst/>
            </a:prstGeom>
            <a:noFill/>
            <a:ln>
              <a:noFill/>
            </a:ln>
          </p:spPr>
          <p:txBody>
            <a:bodyPr spcFirstLastPara="1" wrap="square" lIns="157900"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a:solidFill>
                    <a:srgbClr val="960000"/>
                  </a:solidFill>
                  <a:latin typeface="Calibri"/>
                  <a:ea typeface="Calibri"/>
                  <a:cs typeface="Calibri"/>
                  <a:sym typeface="Calibri"/>
                </a:rPr>
                <a:t>POLARIZATION</a:t>
              </a:r>
              <a:endParaRPr sz="1400">
                <a:solidFill>
                  <a:srgbClr val="000000"/>
                </a:solidFill>
                <a:latin typeface="Calibri"/>
                <a:ea typeface="Calibri"/>
                <a:cs typeface="Calibri"/>
                <a:sym typeface="Calibri"/>
              </a:endParaRPr>
            </a:p>
          </p:txBody>
        </p:sp>
        <p:sp>
          <p:nvSpPr>
            <p:cNvPr id="457" name="Google Shape;457;p33"/>
            <p:cNvSpPr/>
            <p:nvPr/>
          </p:nvSpPr>
          <p:spPr>
            <a:xfrm>
              <a:off x="4470391" y="2082991"/>
              <a:ext cx="366332" cy="366332"/>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8" name="Google Shape;458;p33"/>
            <p:cNvSpPr/>
            <p:nvPr/>
          </p:nvSpPr>
          <p:spPr>
            <a:xfrm>
              <a:off x="4491384" y="2695365"/>
              <a:ext cx="1775595" cy="47232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59" name="Google Shape;459;p33"/>
            <p:cNvSpPr txBox="1"/>
            <p:nvPr/>
          </p:nvSpPr>
          <p:spPr>
            <a:xfrm>
              <a:off x="4459283" y="2769855"/>
              <a:ext cx="1775595" cy="472329"/>
            </a:xfrm>
            <a:prstGeom prst="rect">
              <a:avLst/>
            </a:prstGeom>
            <a:noFill/>
            <a:ln>
              <a:noFill/>
            </a:ln>
          </p:spPr>
          <p:txBody>
            <a:bodyPr spcFirstLastPara="1" wrap="square" lIns="210525"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a:solidFill>
                    <a:srgbClr val="960000"/>
                  </a:solidFill>
                  <a:latin typeface="Calibri"/>
                  <a:ea typeface="Calibri"/>
                  <a:cs typeface="Calibri"/>
                  <a:sym typeface="Calibri"/>
                </a:rPr>
                <a:t>MINIMIZATION</a:t>
              </a:r>
              <a:endParaRPr sz="1400">
                <a:solidFill>
                  <a:srgbClr val="000000"/>
                </a:solidFill>
                <a:latin typeface="Calibri"/>
                <a:ea typeface="Calibri"/>
                <a:cs typeface="Calibri"/>
                <a:sym typeface="Calibri"/>
              </a:endParaRPr>
            </a:p>
          </p:txBody>
        </p:sp>
        <p:sp>
          <p:nvSpPr>
            <p:cNvPr id="460" name="Google Shape;460;p33"/>
            <p:cNvSpPr/>
            <p:nvPr/>
          </p:nvSpPr>
          <p:spPr>
            <a:xfrm>
              <a:off x="5904725" y="1509290"/>
              <a:ext cx="439597" cy="439597"/>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1" name="Google Shape;461;p33"/>
            <p:cNvSpPr/>
            <p:nvPr/>
          </p:nvSpPr>
          <p:spPr>
            <a:xfrm>
              <a:off x="5827340" y="2290876"/>
              <a:ext cx="1655640" cy="437159"/>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2" name="Google Shape;462;p33"/>
            <p:cNvSpPr/>
            <p:nvPr/>
          </p:nvSpPr>
          <p:spPr>
            <a:xfrm>
              <a:off x="7500554" y="1033276"/>
              <a:ext cx="512862" cy="512862"/>
            </a:xfrm>
            <a:prstGeom prst="ellipse">
              <a:avLst/>
            </a:prstGeom>
            <a:gradFill>
              <a:gsLst>
                <a:gs pos="0">
                  <a:srgbClr val="6E6E6E"/>
                </a:gs>
                <a:gs pos="34000">
                  <a:srgbClr val="6F6F6F"/>
                </a:gs>
                <a:gs pos="70000">
                  <a:srgbClr val="717171"/>
                </a:gs>
                <a:gs pos="100000">
                  <a:schemeClr val="accent1"/>
                </a:gs>
              </a:gsLst>
              <a:path path="circle">
                <a:fillToRect l="50000" t="50000" r="50000" b="50000"/>
              </a:path>
              <a:tileRect/>
            </a:gradFill>
            <a:ln>
              <a:noFill/>
            </a:ln>
            <a:effectLst>
              <a:outerShdw blurRad="38100" dist="25400" dir="2700000" algn="br" rotWithShape="0">
                <a:srgbClr val="000000">
                  <a:alpha val="600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3" name="Google Shape;463;p33"/>
            <p:cNvSpPr/>
            <p:nvPr/>
          </p:nvSpPr>
          <p:spPr>
            <a:xfrm>
              <a:off x="7366092" y="1723585"/>
              <a:ext cx="1655640" cy="418267"/>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400"/>
                <a:buFont typeface="Arial"/>
                <a:buNone/>
              </a:pPr>
              <a:endParaRPr sz="1400">
                <a:solidFill>
                  <a:srgbClr val="000000"/>
                </a:solidFill>
                <a:latin typeface="Calibri"/>
                <a:ea typeface="Calibri"/>
                <a:cs typeface="Calibri"/>
                <a:sym typeface="Calibri"/>
              </a:endParaRPr>
            </a:p>
          </p:txBody>
        </p:sp>
        <p:sp>
          <p:nvSpPr>
            <p:cNvPr id="464" name="Google Shape;464;p33"/>
            <p:cNvSpPr txBox="1"/>
            <p:nvPr/>
          </p:nvSpPr>
          <p:spPr>
            <a:xfrm>
              <a:off x="5878646" y="2321111"/>
              <a:ext cx="1553027" cy="448744"/>
            </a:xfrm>
            <a:prstGeom prst="rect">
              <a:avLst/>
            </a:prstGeom>
            <a:noFill/>
            <a:ln>
              <a:noFill/>
            </a:ln>
          </p:spPr>
          <p:txBody>
            <a:bodyPr spcFirstLastPara="1" wrap="square" lIns="271950"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a:solidFill>
                    <a:srgbClr val="960000"/>
                  </a:solidFill>
                  <a:latin typeface="Calibri"/>
                  <a:ea typeface="Calibri"/>
                  <a:cs typeface="Calibri"/>
                  <a:sym typeface="Calibri"/>
                </a:rPr>
                <a:t>ACCEPTANCE</a:t>
              </a:r>
              <a:endParaRPr sz="1400">
                <a:solidFill>
                  <a:srgbClr val="000000"/>
                </a:solidFill>
                <a:latin typeface="Calibri"/>
                <a:ea typeface="Calibri"/>
                <a:cs typeface="Calibri"/>
                <a:sym typeface="Calibri"/>
              </a:endParaRPr>
            </a:p>
          </p:txBody>
        </p:sp>
        <p:sp>
          <p:nvSpPr>
            <p:cNvPr id="465" name="Google Shape;465;p33"/>
            <p:cNvSpPr txBox="1"/>
            <p:nvPr/>
          </p:nvSpPr>
          <p:spPr>
            <a:xfrm>
              <a:off x="7149816" y="1682184"/>
              <a:ext cx="1727199" cy="361190"/>
            </a:xfrm>
            <a:prstGeom prst="rect">
              <a:avLst/>
            </a:prstGeom>
            <a:solidFill>
              <a:srgbClr val="D8D8D8"/>
            </a:solidFill>
            <a:ln>
              <a:noFill/>
            </a:ln>
          </p:spPr>
          <p:txBody>
            <a:bodyPr spcFirstLastPara="1" wrap="square" lIns="346525" tIns="0" rIns="0" bIns="0" anchor="t" anchorCtr="0">
              <a:noAutofit/>
            </a:bodyPr>
            <a:lstStyle/>
            <a:p>
              <a:pPr marL="0" marR="0" lvl="0" indent="0" algn="l" rtl="0">
                <a:lnSpc>
                  <a:spcPct val="90000"/>
                </a:lnSpc>
                <a:spcBef>
                  <a:spcPts val="0"/>
                </a:spcBef>
                <a:spcAft>
                  <a:spcPts val="0"/>
                </a:spcAft>
                <a:buClr>
                  <a:srgbClr val="960000"/>
                </a:buClr>
                <a:buSzPts val="1600"/>
                <a:buFont typeface="Calibri"/>
                <a:buNone/>
              </a:pPr>
              <a:r>
                <a:rPr lang="en-US" sz="1600" b="1">
                  <a:solidFill>
                    <a:srgbClr val="960000"/>
                  </a:solidFill>
                  <a:latin typeface="Calibri"/>
                  <a:ea typeface="Calibri"/>
                  <a:cs typeface="Calibri"/>
                  <a:sym typeface="Calibri"/>
                </a:rPr>
                <a:t>ADAPTATION</a:t>
              </a:r>
              <a:endParaRPr sz="1400">
                <a:solidFill>
                  <a:srgbClr val="000000"/>
                </a:solidFill>
                <a:latin typeface="Calibri"/>
                <a:ea typeface="Calibri"/>
                <a:cs typeface="Calibri"/>
                <a:sym typeface="Calibri"/>
              </a:endParaRPr>
            </a:p>
          </p:txBody>
        </p:sp>
      </p:grpSp>
      <p:sp>
        <p:nvSpPr>
          <p:cNvPr id="466" name="Google Shape;466;p33"/>
          <p:cNvSpPr txBox="1"/>
          <p:nvPr/>
        </p:nvSpPr>
        <p:spPr>
          <a:xfrm flipH="1">
            <a:off x="4258256" y="4383173"/>
            <a:ext cx="159517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a:solidFill>
                  <a:srgbClr val="000000"/>
                </a:solidFill>
                <a:latin typeface="Calibri"/>
                <a:ea typeface="Calibri"/>
                <a:cs typeface="Calibri"/>
                <a:sym typeface="Calibri"/>
              </a:rPr>
              <a:t>Judges difference</a:t>
            </a:r>
            <a:endParaRPr sz="1200" i="1">
              <a:solidFill>
                <a:srgbClr val="000000"/>
              </a:solidFill>
              <a:latin typeface="Calibri"/>
              <a:ea typeface="Calibri"/>
              <a:cs typeface="Calibri"/>
              <a:sym typeface="Calibri"/>
            </a:endParaRPr>
          </a:p>
        </p:txBody>
      </p:sp>
      <p:sp>
        <p:nvSpPr>
          <p:cNvPr id="467" name="Google Shape;467;p33"/>
          <p:cNvSpPr txBox="1"/>
          <p:nvPr/>
        </p:nvSpPr>
        <p:spPr>
          <a:xfrm>
            <a:off x="795609" y="5523309"/>
            <a:ext cx="202300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400"/>
              <a:buFont typeface="Arial"/>
              <a:buNone/>
            </a:pPr>
            <a:r>
              <a:rPr lang="en-US" sz="1400" b="1">
                <a:solidFill>
                  <a:srgbClr val="002060"/>
                </a:solidFill>
                <a:latin typeface="Calibri"/>
                <a:ea typeface="Calibri"/>
                <a:cs typeface="Calibri"/>
                <a:sym typeface="Calibri"/>
              </a:rPr>
              <a:t>MONOCULTURAL MINDSET</a:t>
            </a:r>
            <a:endParaRPr sz="1400">
              <a:solidFill>
                <a:srgbClr val="002060"/>
              </a:solidFill>
              <a:latin typeface="Calibri"/>
              <a:ea typeface="Calibri"/>
              <a:cs typeface="Calibri"/>
              <a:sym typeface="Calibri"/>
            </a:endParaRPr>
          </a:p>
        </p:txBody>
      </p:sp>
      <p:cxnSp>
        <p:nvCxnSpPr>
          <p:cNvPr id="468" name="Google Shape;468;p33"/>
          <p:cNvCxnSpPr/>
          <p:nvPr/>
        </p:nvCxnSpPr>
        <p:spPr>
          <a:xfrm>
            <a:off x="5039883" y="5157192"/>
            <a:ext cx="0" cy="0"/>
          </a:xfrm>
          <a:prstGeom prst="straightConnector1">
            <a:avLst/>
          </a:prstGeom>
          <a:noFill/>
          <a:ln w="12700" cap="flat" cmpd="sng">
            <a:solidFill>
              <a:schemeClr val="accent1"/>
            </a:solidFill>
            <a:prstDash val="solid"/>
            <a:round/>
            <a:headEnd type="none" w="sm" len="sm"/>
            <a:tailEnd type="stealth" w="med" len="med"/>
          </a:ln>
        </p:spPr>
      </p:cxnSp>
      <p:sp>
        <p:nvSpPr>
          <p:cNvPr id="469" name="Google Shape;469;p33"/>
          <p:cNvSpPr txBox="1"/>
          <p:nvPr/>
        </p:nvSpPr>
        <p:spPr>
          <a:xfrm>
            <a:off x="3140059" y="5157436"/>
            <a:ext cx="167953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a:solidFill>
                  <a:srgbClr val="000000"/>
                </a:solidFill>
                <a:latin typeface="Calibri"/>
                <a:ea typeface="Calibri"/>
                <a:cs typeface="Calibri"/>
                <a:sym typeface="Calibri"/>
              </a:rPr>
              <a:t>Misses difference</a:t>
            </a:r>
            <a:endParaRPr sz="1200" i="1">
              <a:solidFill>
                <a:srgbClr val="000000"/>
              </a:solidFill>
              <a:latin typeface="Calibri"/>
              <a:ea typeface="Calibri"/>
              <a:cs typeface="Calibri"/>
              <a:sym typeface="Calibri"/>
            </a:endParaRPr>
          </a:p>
        </p:txBody>
      </p:sp>
      <p:sp>
        <p:nvSpPr>
          <p:cNvPr id="470" name="Google Shape;470;p33"/>
          <p:cNvSpPr txBox="1"/>
          <p:nvPr/>
        </p:nvSpPr>
        <p:spPr>
          <a:xfrm>
            <a:off x="5546592" y="3815795"/>
            <a:ext cx="177067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a:solidFill>
                  <a:srgbClr val="000000"/>
                </a:solidFill>
                <a:latin typeface="Calibri"/>
                <a:ea typeface="Calibri"/>
                <a:cs typeface="Calibri"/>
                <a:sym typeface="Calibri"/>
              </a:rPr>
              <a:t>De-emphasizes</a:t>
            </a:r>
            <a:r>
              <a:rPr lang="en-US" sz="1100" i="1">
                <a:solidFill>
                  <a:srgbClr val="000000"/>
                </a:solidFill>
                <a:latin typeface="Calibri"/>
                <a:ea typeface="Calibri"/>
                <a:cs typeface="Calibri"/>
                <a:sym typeface="Calibri"/>
              </a:rPr>
              <a:t> difference</a:t>
            </a:r>
            <a:endParaRPr sz="1100" i="1">
              <a:solidFill>
                <a:srgbClr val="000000"/>
              </a:solidFill>
              <a:latin typeface="Calibri"/>
              <a:ea typeface="Calibri"/>
              <a:cs typeface="Calibri"/>
              <a:sym typeface="Calibri"/>
            </a:endParaRPr>
          </a:p>
        </p:txBody>
      </p:sp>
      <p:sp>
        <p:nvSpPr>
          <p:cNvPr id="471" name="Google Shape;471;p33"/>
          <p:cNvSpPr txBox="1"/>
          <p:nvPr/>
        </p:nvSpPr>
        <p:spPr>
          <a:xfrm>
            <a:off x="7000628" y="3382050"/>
            <a:ext cx="2259872"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a:solidFill>
                  <a:srgbClr val="000000"/>
                </a:solidFill>
                <a:latin typeface="Calibri"/>
                <a:ea typeface="Calibri"/>
                <a:cs typeface="Calibri"/>
                <a:sym typeface="Calibri"/>
              </a:rPr>
              <a:t>Deeply comprehends difference</a:t>
            </a:r>
            <a:endParaRPr sz="1200" i="1">
              <a:solidFill>
                <a:srgbClr val="000000"/>
              </a:solidFill>
              <a:latin typeface="Calibri"/>
              <a:ea typeface="Calibri"/>
              <a:cs typeface="Calibri"/>
              <a:sym typeface="Calibri"/>
            </a:endParaRPr>
          </a:p>
        </p:txBody>
      </p:sp>
      <p:sp>
        <p:nvSpPr>
          <p:cNvPr id="472" name="Google Shape;472;p33"/>
          <p:cNvSpPr txBox="1"/>
          <p:nvPr/>
        </p:nvSpPr>
        <p:spPr>
          <a:xfrm>
            <a:off x="8340049" y="2734668"/>
            <a:ext cx="2780387"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200"/>
              <a:buFont typeface="Arial"/>
              <a:buNone/>
            </a:pPr>
            <a:r>
              <a:rPr lang="en-US" sz="1200" i="1">
                <a:solidFill>
                  <a:srgbClr val="000000"/>
                </a:solidFill>
                <a:latin typeface="Calibri"/>
                <a:ea typeface="Calibri"/>
                <a:cs typeface="Calibri"/>
                <a:sym typeface="Calibri"/>
              </a:rPr>
              <a:t>Bridges across difference</a:t>
            </a:r>
            <a:endParaRPr sz="1200" i="1">
              <a:solidFill>
                <a:srgbClr val="000000"/>
              </a:solidFill>
              <a:latin typeface="Calibri"/>
              <a:ea typeface="Calibri"/>
              <a:cs typeface="Calibri"/>
              <a:sym typeface="Calibri"/>
            </a:endParaRPr>
          </a:p>
        </p:txBody>
      </p:sp>
      <p:sp>
        <p:nvSpPr>
          <p:cNvPr id="473" name="Google Shape;473;p33"/>
          <p:cNvSpPr/>
          <p:nvPr/>
        </p:nvSpPr>
        <p:spPr>
          <a:xfrm flipH="1">
            <a:off x="283779" y="3335851"/>
            <a:ext cx="2462464" cy="1336139"/>
          </a:xfrm>
          <a:prstGeom prst="cloudCallout">
            <a:avLst>
              <a:gd name="adj1" fmla="val -53902"/>
              <a:gd name="adj2" fmla="val 64471"/>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373545"/>
                </a:solidFill>
                <a:latin typeface="Calibri"/>
                <a:ea typeface="Calibri"/>
                <a:cs typeface="Calibri"/>
                <a:sym typeface="Calibri"/>
              </a:rPr>
              <a:t>“What racial problem?  I don’t get it. This has nothing to do with me. </a:t>
            </a:r>
            <a:r>
              <a:rPr lang="en-US" sz="1200" b="1">
                <a:solidFill>
                  <a:srgbClr val="373545"/>
                </a:solidFill>
                <a:latin typeface="Calibri"/>
                <a:ea typeface="Calibri"/>
                <a:cs typeface="Calibri"/>
                <a:sym typeface="Calibri"/>
              </a:rPr>
              <a:t>Indifference.”</a:t>
            </a:r>
            <a:endParaRPr/>
          </a:p>
        </p:txBody>
      </p:sp>
      <p:sp>
        <p:nvSpPr>
          <p:cNvPr id="474" name="Google Shape;474;p33"/>
          <p:cNvSpPr/>
          <p:nvPr/>
        </p:nvSpPr>
        <p:spPr>
          <a:xfrm flipH="1">
            <a:off x="794722" y="1911085"/>
            <a:ext cx="2887720" cy="1356293"/>
          </a:xfrm>
          <a:prstGeom prst="cloudCallout">
            <a:avLst>
              <a:gd name="adj1" fmla="val -55512"/>
              <a:gd name="adj2" fmla="val 86118"/>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b="1">
                <a:solidFill>
                  <a:srgbClr val="373545"/>
                </a:solidFill>
                <a:latin typeface="Calibri"/>
                <a:ea typeface="Calibri"/>
                <a:cs typeface="Calibri"/>
                <a:sym typeface="Calibri"/>
              </a:rPr>
              <a:t>“Defense: </a:t>
            </a:r>
            <a:r>
              <a:rPr lang="en-US" sz="1200">
                <a:solidFill>
                  <a:srgbClr val="373545"/>
                </a:solidFill>
                <a:latin typeface="Calibri"/>
                <a:ea typeface="Calibri"/>
                <a:cs typeface="Calibri"/>
                <a:sym typeface="Calibri"/>
              </a:rPr>
              <a:t>They are a threat to our way of life.</a:t>
            </a:r>
            <a:endParaRPr/>
          </a:p>
          <a:p>
            <a:pPr marL="0" marR="0" lvl="0" indent="0" algn="l" rtl="0">
              <a:lnSpc>
                <a:spcPct val="100000"/>
              </a:lnSpc>
              <a:spcBef>
                <a:spcPts val="0"/>
              </a:spcBef>
              <a:spcAft>
                <a:spcPts val="0"/>
              </a:spcAft>
              <a:buClr>
                <a:srgbClr val="373545"/>
              </a:buClr>
              <a:buSzPts val="1200"/>
              <a:buFont typeface="Calibri"/>
              <a:buNone/>
            </a:pPr>
            <a:r>
              <a:rPr lang="en-US" sz="1200" b="1" i="0" u="none" strike="noStrike" cap="none">
                <a:solidFill>
                  <a:srgbClr val="373545"/>
                </a:solidFill>
                <a:latin typeface="Calibri"/>
                <a:ea typeface="Calibri"/>
                <a:cs typeface="Calibri"/>
                <a:sym typeface="Calibri"/>
              </a:rPr>
              <a:t>Reversal: </a:t>
            </a:r>
            <a:r>
              <a:rPr lang="en-US" sz="1200" b="0" i="0" u="none" strike="noStrike" cap="none">
                <a:solidFill>
                  <a:srgbClr val="373545"/>
                </a:solidFill>
                <a:latin typeface="Calibri"/>
                <a:ea typeface="Calibri"/>
                <a:cs typeface="Calibri"/>
                <a:sym typeface="Calibri"/>
              </a:rPr>
              <a:t>I am so ashamed by my culture.”</a:t>
            </a:r>
            <a:endParaRPr/>
          </a:p>
          <a:p>
            <a:pPr marL="0" marR="0" lvl="0" indent="0" algn="l" rtl="0">
              <a:spcBef>
                <a:spcPts val="0"/>
              </a:spcBef>
              <a:spcAft>
                <a:spcPts val="0"/>
              </a:spcAft>
              <a:buNone/>
            </a:pPr>
            <a:endParaRPr sz="1200">
              <a:solidFill>
                <a:srgbClr val="373545"/>
              </a:solidFill>
              <a:latin typeface="Calibri"/>
              <a:ea typeface="Calibri"/>
              <a:cs typeface="Calibri"/>
              <a:sym typeface="Calibri"/>
            </a:endParaRPr>
          </a:p>
        </p:txBody>
      </p:sp>
      <p:sp>
        <p:nvSpPr>
          <p:cNvPr id="475" name="Google Shape;475;p33"/>
          <p:cNvSpPr/>
          <p:nvPr/>
        </p:nvSpPr>
        <p:spPr>
          <a:xfrm flipH="1">
            <a:off x="3597441" y="1398721"/>
            <a:ext cx="2134076" cy="1072764"/>
          </a:xfrm>
          <a:prstGeom prst="cloudCallout">
            <a:avLst>
              <a:gd name="adj1" fmla="val -32542"/>
              <a:gd name="adj2" fmla="val 94333"/>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373545"/>
                </a:solidFill>
                <a:latin typeface="Calibri"/>
                <a:ea typeface="Calibri"/>
                <a:cs typeface="Calibri"/>
                <a:sym typeface="Calibri"/>
              </a:rPr>
              <a:t>“All lives matter.</a:t>
            </a:r>
            <a:endParaRPr/>
          </a:p>
          <a:p>
            <a:pPr marL="0" marR="0" lvl="0" indent="0" algn="l" rtl="0">
              <a:spcBef>
                <a:spcPts val="0"/>
              </a:spcBef>
              <a:spcAft>
                <a:spcPts val="0"/>
              </a:spcAft>
              <a:buNone/>
            </a:pPr>
            <a:r>
              <a:rPr lang="en-US" sz="1200">
                <a:solidFill>
                  <a:srgbClr val="373545"/>
                </a:solidFill>
                <a:latin typeface="Calibri"/>
                <a:ea typeface="Calibri"/>
                <a:cs typeface="Calibri"/>
                <a:sym typeface="Calibri"/>
              </a:rPr>
              <a:t>I don’t see colour.”</a:t>
            </a:r>
            <a:endParaRPr/>
          </a:p>
        </p:txBody>
      </p:sp>
      <p:sp>
        <p:nvSpPr>
          <p:cNvPr id="476" name="Google Shape;476;p33"/>
          <p:cNvSpPr/>
          <p:nvPr/>
        </p:nvSpPr>
        <p:spPr>
          <a:xfrm>
            <a:off x="5453317" y="602828"/>
            <a:ext cx="2874709" cy="1189438"/>
          </a:xfrm>
          <a:prstGeom prst="cloudCallout">
            <a:avLst>
              <a:gd name="adj1" fmla="val 7164"/>
              <a:gd name="adj2" fmla="val 94178"/>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373545"/>
                </a:solidFill>
                <a:latin typeface="Calibri"/>
                <a:ea typeface="Calibri"/>
                <a:cs typeface="Calibri"/>
                <a:sym typeface="Calibri"/>
              </a:rPr>
              <a:t>“I want to better understand how racism impacts people and our work.  I get it, but I don’t know what to do.”</a:t>
            </a:r>
            <a:endParaRPr/>
          </a:p>
        </p:txBody>
      </p:sp>
      <p:sp>
        <p:nvSpPr>
          <p:cNvPr id="477" name="Google Shape;477;p33"/>
          <p:cNvSpPr/>
          <p:nvPr/>
        </p:nvSpPr>
        <p:spPr>
          <a:xfrm>
            <a:off x="8775102" y="136512"/>
            <a:ext cx="2973525" cy="1408367"/>
          </a:xfrm>
          <a:prstGeom prst="cloudCallout">
            <a:avLst>
              <a:gd name="adj1" fmla="val -37472"/>
              <a:gd name="adj2" fmla="val 73250"/>
            </a:avLst>
          </a:prstGeom>
          <a:solidFill>
            <a:srgbClr val="FBE4D4"/>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373545"/>
                </a:solidFill>
                <a:latin typeface="Calibri"/>
                <a:ea typeface="Calibri"/>
                <a:cs typeface="Calibri"/>
                <a:sym typeface="Calibri"/>
              </a:rPr>
              <a:t>“I can see all systems are essentially designed to get the results they are getting. I want to dismantle racism.”</a:t>
            </a:r>
            <a:endParaRPr/>
          </a:p>
        </p:txBody>
      </p:sp>
      <p:sp>
        <p:nvSpPr>
          <p:cNvPr id="478" name="Google Shape;478;p33"/>
          <p:cNvSpPr/>
          <p:nvPr/>
        </p:nvSpPr>
        <p:spPr>
          <a:xfrm>
            <a:off x="4593167" y="5457545"/>
            <a:ext cx="1074268" cy="307777"/>
          </a:xfrm>
          <a:prstGeom prst="rect">
            <a:avLst/>
          </a:prstGeom>
          <a:solidFill>
            <a:srgbClr val="3D4B5F"/>
          </a:solidFill>
          <a:ln w="9525" cap="flat" cmpd="sng">
            <a:solidFill>
              <a:srgbClr val="323F4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Assimilation</a:t>
            </a:r>
            <a:endParaRPr sz="1400">
              <a:solidFill>
                <a:schemeClr val="lt1"/>
              </a:solidFill>
              <a:latin typeface="Calibri"/>
              <a:ea typeface="Calibri"/>
              <a:cs typeface="Calibri"/>
              <a:sym typeface="Calibri"/>
            </a:endParaRPr>
          </a:p>
        </p:txBody>
      </p:sp>
      <p:sp>
        <p:nvSpPr>
          <p:cNvPr id="479" name="Google Shape;479;p33"/>
          <p:cNvSpPr/>
          <p:nvPr/>
        </p:nvSpPr>
        <p:spPr>
          <a:xfrm>
            <a:off x="6813023" y="4506263"/>
            <a:ext cx="1119217" cy="307777"/>
          </a:xfrm>
          <a:prstGeom prst="rect">
            <a:avLst/>
          </a:prstGeom>
          <a:solidFill>
            <a:srgbClr val="3D4B5F"/>
          </a:solidFill>
          <a:ln w="9525" cap="flat" cmpd="sng">
            <a:solidFill>
              <a:srgbClr val="7B7B7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Universalism</a:t>
            </a:r>
            <a:endParaRPr sz="1400">
              <a:solidFill>
                <a:schemeClr val="lt1"/>
              </a:solidFill>
              <a:latin typeface="Calibri"/>
              <a:ea typeface="Calibri"/>
              <a:cs typeface="Calibri"/>
              <a:sym typeface="Calibri"/>
            </a:endParaRPr>
          </a:p>
        </p:txBody>
      </p:sp>
      <p:sp>
        <p:nvSpPr>
          <p:cNvPr id="480" name="Google Shape;480;p33"/>
          <p:cNvSpPr/>
          <p:nvPr/>
        </p:nvSpPr>
        <p:spPr>
          <a:xfrm>
            <a:off x="9655334" y="4342450"/>
            <a:ext cx="787395" cy="307777"/>
          </a:xfrm>
          <a:prstGeom prst="rect">
            <a:avLst/>
          </a:prstGeom>
          <a:solidFill>
            <a:srgbClr val="3D4B5F"/>
          </a:solidFill>
          <a:ln w="9525" cap="flat" cmpd="sng">
            <a:solidFill>
              <a:srgbClr val="7B7B7B"/>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lt1"/>
                </a:solidFill>
                <a:latin typeface="Calibri"/>
                <a:ea typeface="Calibri"/>
                <a:cs typeface="Calibri"/>
                <a:sym typeface="Calibri"/>
              </a:rPr>
              <a:t>Bridging</a:t>
            </a:r>
            <a:endParaRPr sz="1400">
              <a:solidFill>
                <a:schemeClr val="lt1"/>
              </a:solidFill>
              <a:latin typeface="Calibri"/>
              <a:ea typeface="Calibri"/>
              <a:cs typeface="Calibri"/>
              <a:sym typeface="Calibri"/>
            </a:endParaRPr>
          </a:p>
        </p:txBody>
      </p:sp>
      <p:cxnSp>
        <p:nvCxnSpPr>
          <p:cNvPr id="481" name="Google Shape;481;p33"/>
          <p:cNvCxnSpPr/>
          <p:nvPr/>
        </p:nvCxnSpPr>
        <p:spPr>
          <a:xfrm>
            <a:off x="4241309" y="5157192"/>
            <a:ext cx="17111" cy="0"/>
          </a:xfrm>
          <a:prstGeom prst="straightConnector1">
            <a:avLst/>
          </a:prstGeom>
          <a:noFill/>
          <a:ln w="9525" cap="flat" cmpd="sng">
            <a:solidFill>
              <a:schemeClr val="accent1"/>
            </a:solidFill>
            <a:prstDash val="solid"/>
            <a:miter lim="800000"/>
            <a:headEnd type="none" w="sm" len="sm"/>
            <a:tailEnd type="none" w="sm" len="sm"/>
          </a:ln>
        </p:spPr>
      </p:cxnSp>
      <p:cxnSp>
        <p:nvCxnSpPr>
          <p:cNvPr id="482" name="Google Shape;482;p33"/>
          <p:cNvCxnSpPr>
            <a:endCxn id="478" idx="0"/>
          </p:cNvCxnSpPr>
          <p:nvPr/>
        </p:nvCxnSpPr>
        <p:spPr>
          <a:xfrm>
            <a:off x="3962401" y="5138045"/>
            <a:ext cx="1167900" cy="319500"/>
          </a:xfrm>
          <a:prstGeom prst="straightConnector1">
            <a:avLst/>
          </a:prstGeom>
          <a:noFill/>
          <a:ln w="9525" cap="flat" cmpd="sng">
            <a:solidFill>
              <a:schemeClr val="accent1"/>
            </a:solidFill>
            <a:prstDash val="solid"/>
            <a:miter lim="800000"/>
            <a:headEnd type="none" w="sm" len="sm"/>
            <a:tailEnd type="none" w="sm" len="sm"/>
          </a:ln>
        </p:spPr>
      </p:cxnSp>
      <p:pic>
        <p:nvPicPr>
          <p:cNvPr id="483" name="Google Shape;483;p33"/>
          <p:cNvPicPr preferRelativeResize="0"/>
          <p:nvPr/>
        </p:nvPicPr>
        <p:blipFill rotWithShape="1">
          <a:blip r:embed="rId3">
            <a:alphaModFix/>
          </a:blip>
          <a:srcRect/>
          <a:stretch/>
        </p:blipFill>
        <p:spPr>
          <a:xfrm rot="3366524">
            <a:off x="4709558" y="4921862"/>
            <a:ext cx="803520" cy="263425"/>
          </a:xfrm>
          <a:prstGeom prst="rect">
            <a:avLst/>
          </a:prstGeom>
          <a:noFill/>
          <a:ln>
            <a:noFill/>
          </a:ln>
        </p:spPr>
      </p:pic>
      <p:pic>
        <p:nvPicPr>
          <p:cNvPr id="484" name="Google Shape;484;p33"/>
          <p:cNvPicPr preferRelativeResize="0"/>
          <p:nvPr/>
        </p:nvPicPr>
        <p:blipFill rotWithShape="1">
          <a:blip r:embed="rId4">
            <a:alphaModFix/>
          </a:blip>
          <a:srcRect/>
          <a:stretch/>
        </p:blipFill>
        <p:spPr>
          <a:xfrm rot="-778839">
            <a:off x="6694134" y="4020892"/>
            <a:ext cx="991089" cy="546583"/>
          </a:xfrm>
          <a:prstGeom prst="rect">
            <a:avLst/>
          </a:prstGeom>
          <a:noFill/>
          <a:ln>
            <a:noFill/>
          </a:ln>
        </p:spPr>
      </p:pic>
      <p:pic>
        <p:nvPicPr>
          <p:cNvPr id="485" name="Google Shape;485;p33"/>
          <p:cNvPicPr preferRelativeResize="0"/>
          <p:nvPr/>
        </p:nvPicPr>
        <p:blipFill rotWithShape="1">
          <a:blip r:embed="rId3">
            <a:alphaModFix/>
          </a:blip>
          <a:srcRect/>
          <a:stretch/>
        </p:blipFill>
        <p:spPr>
          <a:xfrm rot="727315">
            <a:off x="8177689" y="3837925"/>
            <a:ext cx="1585081" cy="340225"/>
          </a:xfrm>
          <a:prstGeom prst="rect">
            <a:avLst/>
          </a:prstGeom>
          <a:noFill/>
          <a:ln>
            <a:noFill/>
          </a:ln>
        </p:spPr>
      </p:pic>
      <p:pic>
        <p:nvPicPr>
          <p:cNvPr id="486" name="Google Shape;486;p33"/>
          <p:cNvPicPr preferRelativeResize="0"/>
          <p:nvPr/>
        </p:nvPicPr>
        <p:blipFill rotWithShape="1">
          <a:blip r:embed="rId4">
            <a:alphaModFix/>
          </a:blip>
          <a:srcRect/>
          <a:stretch/>
        </p:blipFill>
        <p:spPr>
          <a:xfrm rot="-765123">
            <a:off x="8938887" y="2917466"/>
            <a:ext cx="970991" cy="14534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4"/>
          <p:cNvSpPr txBox="1">
            <a:spLocks noGrp="1"/>
          </p:cNvSpPr>
          <p:nvPr>
            <p:ph type="title"/>
          </p:nvPr>
        </p:nvSpPr>
        <p:spPr>
          <a:xfrm>
            <a:off x="1097280" y="5074920"/>
            <a:ext cx="10113645" cy="82296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200"/>
              <a:buFont typeface="Calibri"/>
              <a:buNone/>
            </a:pPr>
            <a:r>
              <a:rPr lang="en-US"/>
              <a:t>Reflections and Committments </a:t>
            </a:r>
            <a:endParaRPr/>
          </a:p>
        </p:txBody>
      </p:sp>
      <p:pic>
        <p:nvPicPr>
          <p:cNvPr id="493" name="Google Shape;493;p34" descr="A view of a large mountain in the background&#10;&#10;Description automatically generated"/>
          <p:cNvPicPr preferRelativeResize="0">
            <a:picLocks noGrp="1"/>
          </p:cNvPicPr>
          <p:nvPr>
            <p:ph type="pic" idx="2"/>
          </p:nvPr>
        </p:nvPicPr>
        <p:blipFill rotWithShape="1">
          <a:blip r:embed="rId3">
            <a:alphaModFix/>
          </a:blip>
          <a:srcRect t="4330" b="35046"/>
          <a:stretch/>
        </p:blipFill>
        <p:spPr>
          <a:xfrm>
            <a:off x="38" y="10"/>
            <a:ext cx="12191985" cy="491506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p35"/>
          <p:cNvPicPr preferRelativeResize="0"/>
          <p:nvPr/>
        </p:nvPicPr>
        <p:blipFill rotWithShape="1">
          <a:blip r:embed="rId3">
            <a:alphaModFix/>
          </a:blip>
          <a:srcRect/>
          <a:stretch/>
        </p:blipFill>
        <p:spPr>
          <a:xfrm>
            <a:off x="1223420" y="377951"/>
            <a:ext cx="9895684" cy="6264429"/>
          </a:xfrm>
          <a:prstGeom prst="rect">
            <a:avLst/>
          </a:prstGeom>
          <a:noFill/>
          <a:ln>
            <a:noFill/>
          </a:ln>
        </p:spPr>
      </p:pic>
      <p:sp>
        <p:nvSpPr>
          <p:cNvPr id="500" name="Google Shape;500;p35"/>
          <p:cNvSpPr txBox="1"/>
          <p:nvPr/>
        </p:nvSpPr>
        <p:spPr>
          <a:xfrm>
            <a:off x="7422613" y="6642381"/>
            <a:ext cx="236225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lt1"/>
                </a:solidFill>
                <a:latin typeface="Calibri"/>
                <a:ea typeface="Calibri"/>
                <a:cs typeface="Calibri"/>
                <a:sym typeface="Calibri"/>
              </a:rPr>
              <a:t>Photo by Caleb Chen on Unsplash</a:t>
            </a:r>
            <a:endParaRPr sz="1000">
              <a:solidFill>
                <a:schemeClr val="lt1"/>
              </a:solidFill>
              <a:latin typeface="Calibri"/>
              <a:ea typeface="Calibri"/>
              <a:cs typeface="Calibri"/>
              <a:sym typeface="Calibri"/>
            </a:endParaRPr>
          </a:p>
        </p:txBody>
      </p:sp>
      <p:sp>
        <p:nvSpPr>
          <p:cNvPr id="501" name="Google Shape;501;p35"/>
          <p:cNvSpPr txBox="1"/>
          <p:nvPr/>
        </p:nvSpPr>
        <p:spPr>
          <a:xfrm>
            <a:off x="3048000" y="3257472"/>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4"/>
          <p:cNvSpPr txBox="1">
            <a:spLocks noGrp="1"/>
          </p:cNvSpPr>
          <p:nvPr>
            <p:ph type="title"/>
          </p:nvPr>
        </p:nvSpPr>
        <p:spPr>
          <a:xfrm>
            <a:off x="1066800" y="161030"/>
            <a:ext cx="10058400" cy="14507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D87C02"/>
              </a:buClr>
              <a:buSzPts val="3600"/>
              <a:buFont typeface="Calibri"/>
              <a:buNone/>
            </a:pPr>
            <a:r>
              <a:rPr lang="en-US" sz="3600" b="1">
                <a:solidFill>
                  <a:srgbClr val="D87C02"/>
                </a:solidFill>
              </a:rPr>
              <a:t> CREATING A BRAVE SPACE</a:t>
            </a:r>
            <a:br>
              <a:rPr lang="en-US" sz="3600" b="1">
                <a:solidFill>
                  <a:srgbClr val="D87C02"/>
                </a:solidFill>
              </a:rPr>
            </a:br>
            <a:r>
              <a:rPr lang="en-US" sz="3600" b="1">
                <a:solidFill>
                  <a:srgbClr val="D87C02"/>
                </a:solidFill>
              </a:rPr>
              <a:t> </a:t>
            </a:r>
            <a:r>
              <a:rPr lang="en-US" sz="1800">
                <a:solidFill>
                  <a:srgbClr val="D87C02"/>
                </a:solidFill>
              </a:rPr>
              <a:t>Adapted from Aware-LA</a:t>
            </a:r>
            <a:endParaRPr sz="3600">
              <a:solidFill>
                <a:srgbClr val="D87C02"/>
              </a:solidFill>
            </a:endParaRPr>
          </a:p>
        </p:txBody>
      </p:sp>
      <p:sp>
        <p:nvSpPr>
          <p:cNvPr id="121" name="Google Shape;12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90000"/>
              </a:lnSpc>
              <a:spcBef>
                <a:spcPts val="0"/>
              </a:spcBef>
              <a:spcAft>
                <a:spcPts val="0"/>
              </a:spcAft>
              <a:buClr>
                <a:schemeClr val="dk1"/>
              </a:buClr>
              <a:buSzPct val="100000"/>
              <a:buChar char="•"/>
            </a:pPr>
            <a:r>
              <a:rPr lang="en-US"/>
              <a:t>Welcome multiple viewpoints</a:t>
            </a:r>
            <a:endParaRPr/>
          </a:p>
          <a:p>
            <a:pPr marL="228600" lvl="0" indent="-228600" algn="l" rtl="0">
              <a:lnSpc>
                <a:spcPct val="90000"/>
              </a:lnSpc>
              <a:spcBef>
                <a:spcPts val="1000"/>
              </a:spcBef>
              <a:spcAft>
                <a:spcPts val="0"/>
              </a:spcAft>
              <a:buClr>
                <a:schemeClr val="dk1"/>
              </a:buClr>
              <a:buSzPct val="100000"/>
              <a:buChar char="•"/>
            </a:pPr>
            <a:r>
              <a:rPr lang="en-US"/>
              <a:t>Own your intentions and your impacts</a:t>
            </a:r>
            <a:endParaRPr/>
          </a:p>
          <a:p>
            <a:pPr marL="228600" lvl="0" indent="-228600" algn="l" rtl="0">
              <a:lnSpc>
                <a:spcPct val="90000"/>
              </a:lnSpc>
              <a:spcBef>
                <a:spcPts val="1000"/>
              </a:spcBef>
              <a:spcAft>
                <a:spcPts val="0"/>
              </a:spcAft>
              <a:buClr>
                <a:schemeClr val="dk1"/>
              </a:buClr>
              <a:buSzPct val="100000"/>
              <a:buChar char="•"/>
            </a:pPr>
            <a:r>
              <a:rPr lang="en-US"/>
              <a:t>Work to recognize your privileges</a:t>
            </a:r>
            <a:endParaRPr/>
          </a:p>
          <a:p>
            <a:pPr marL="228600" lvl="0" indent="-228600" algn="l" rtl="0">
              <a:lnSpc>
                <a:spcPct val="90000"/>
              </a:lnSpc>
              <a:spcBef>
                <a:spcPts val="1000"/>
              </a:spcBef>
              <a:spcAft>
                <a:spcPts val="0"/>
              </a:spcAft>
              <a:buClr>
                <a:schemeClr val="dk1"/>
              </a:buClr>
              <a:buSzPct val="100000"/>
              <a:buChar char="•"/>
            </a:pPr>
            <a:r>
              <a:rPr lang="en-US"/>
              <a:t>Lean into discomforts: Take risks</a:t>
            </a:r>
            <a:endParaRPr/>
          </a:p>
          <a:p>
            <a:pPr marL="228600" lvl="0" indent="-228600" algn="l" rtl="0">
              <a:lnSpc>
                <a:spcPct val="90000"/>
              </a:lnSpc>
              <a:spcBef>
                <a:spcPts val="1000"/>
              </a:spcBef>
              <a:spcAft>
                <a:spcPts val="0"/>
              </a:spcAft>
              <a:buClr>
                <a:schemeClr val="dk1"/>
              </a:buClr>
              <a:buSzPct val="100000"/>
              <a:buChar char="•"/>
            </a:pPr>
            <a:r>
              <a:rPr lang="en-US"/>
              <a:t>Step back and share space</a:t>
            </a:r>
            <a:endParaRPr/>
          </a:p>
          <a:p>
            <a:pPr marL="228600" lvl="0" indent="-228600" algn="l" rtl="0">
              <a:lnSpc>
                <a:spcPct val="90000"/>
              </a:lnSpc>
              <a:spcBef>
                <a:spcPts val="1000"/>
              </a:spcBef>
              <a:spcAft>
                <a:spcPts val="0"/>
              </a:spcAft>
              <a:buClr>
                <a:schemeClr val="dk1"/>
              </a:buClr>
              <a:buSzPct val="100000"/>
              <a:buChar char="•"/>
            </a:pPr>
            <a:r>
              <a:rPr lang="en-US"/>
              <a:t>Listen, listen and then respond</a:t>
            </a:r>
            <a:endParaRPr/>
          </a:p>
          <a:p>
            <a:pPr marL="228600" lvl="0" indent="-228600" algn="l" rtl="0">
              <a:lnSpc>
                <a:spcPct val="90000"/>
              </a:lnSpc>
              <a:spcBef>
                <a:spcPts val="1000"/>
              </a:spcBef>
              <a:spcAft>
                <a:spcPts val="0"/>
              </a:spcAft>
              <a:buClr>
                <a:schemeClr val="dk1"/>
              </a:buClr>
              <a:buSzPct val="100000"/>
              <a:buChar char="•"/>
            </a:pPr>
            <a:r>
              <a:rPr lang="en-US"/>
              <a:t>Challenge with care</a:t>
            </a:r>
            <a:endParaRPr/>
          </a:p>
          <a:p>
            <a:pPr marL="228600" lvl="0" indent="-228600" algn="l" rtl="0">
              <a:lnSpc>
                <a:spcPct val="90000"/>
              </a:lnSpc>
              <a:spcBef>
                <a:spcPts val="1000"/>
              </a:spcBef>
              <a:spcAft>
                <a:spcPts val="0"/>
              </a:spcAft>
              <a:buClr>
                <a:schemeClr val="dk1"/>
              </a:buClr>
              <a:buSzPct val="100000"/>
              <a:buChar char="•"/>
            </a:pPr>
            <a:r>
              <a:rPr lang="en-US"/>
              <a:t>Soft on self and others, hard on barriers to understanding</a:t>
            </a:r>
            <a:endParaRPr/>
          </a:p>
          <a:p>
            <a:pPr marL="228600" lvl="0" indent="-228600" algn="l" rtl="0">
              <a:lnSpc>
                <a:spcPct val="90000"/>
              </a:lnSpc>
              <a:spcBef>
                <a:spcPts val="1000"/>
              </a:spcBef>
              <a:spcAft>
                <a:spcPts val="0"/>
              </a:spcAft>
              <a:buClr>
                <a:schemeClr val="dk1"/>
              </a:buClr>
              <a:buSzPct val="100000"/>
              <a:buChar char="•"/>
            </a:pPr>
            <a:r>
              <a:rPr lang="en-US"/>
              <a:t>Confidentially</a:t>
            </a:r>
            <a:endParaRPr/>
          </a:p>
          <a:p>
            <a:pPr marL="228600" lvl="0" indent="-228600" algn="l" rtl="0">
              <a:lnSpc>
                <a:spcPct val="90000"/>
              </a:lnSpc>
              <a:spcBef>
                <a:spcPts val="1000"/>
              </a:spcBef>
              <a:spcAft>
                <a:spcPts val="0"/>
              </a:spcAft>
              <a:buClr>
                <a:schemeClr val="dk1"/>
              </a:buClr>
              <a:buSzPct val="100000"/>
              <a:buChar char="•"/>
            </a:pPr>
            <a:r>
              <a:rPr lang="en-US"/>
              <a:t>Other?</a:t>
            </a:r>
            <a:endParaRPr/>
          </a:p>
          <a:p>
            <a:pPr marL="228600" lvl="0" indent="-64135" algn="l" rtl="0">
              <a:lnSpc>
                <a:spcPct val="90000"/>
              </a:lnSpc>
              <a:spcBef>
                <a:spcPts val="1000"/>
              </a:spcBef>
              <a:spcAft>
                <a:spcPts val="0"/>
              </a:spcAft>
              <a:buClr>
                <a:schemeClr val="dk1"/>
              </a:buClr>
              <a:buSzPct val="100000"/>
              <a:buNone/>
            </a:pPr>
            <a:endParaRPr/>
          </a:p>
        </p:txBody>
      </p:sp>
      <p:sp>
        <p:nvSpPr>
          <p:cNvPr id="122" name="Google Shape;12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123" name="Google Shape;123;p4"/>
          <p:cNvPicPr preferRelativeResize="0"/>
          <p:nvPr/>
        </p:nvPicPr>
        <p:blipFill rotWithShape="1">
          <a:blip r:embed="rId3">
            <a:alphaModFix/>
          </a:blip>
          <a:srcRect/>
          <a:stretch/>
        </p:blipFill>
        <p:spPr>
          <a:xfrm>
            <a:off x="8243408" y="2003286"/>
            <a:ext cx="3314146" cy="22153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5"/>
          <p:cNvSpPr txBox="1">
            <a:spLocks noGrp="1"/>
          </p:cNvSpPr>
          <p:nvPr>
            <p:ph type="title"/>
          </p:nvPr>
        </p:nvSpPr>
        <p:spPr>
          <a:xfrm>
            <a:off x="433611" y="585216"/>
            <a:ext cx="4485861" cy="10881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87C02"/>
              </a:buClr>
              <a:buSzPts val="4000"/>
              <a:buFont typeface="Calibri"/>
              <a:buNone/>
            </a:pPr>
            <a:r>
              <a:rPr lang="en-US" sz="4000" b="1">
                <a:solidFill>
                  <a:srgbClr val="D87C02"/>
                </a:solidFill>
              </a:rPr>
              <a:t>YOU ARE A GARDENER</a:t>
            </a:r>
            <a:endParaRPr sz="4000"/>
          </a:p>
        </p:txBody>
      </p:sp>
      <p:sp>
        <p:nvSpPr>
          <p:cNvPr id="130" name="Google Shape;130;p5"/>
          <p:cNvSpPr txBox="1">
            <a:spLocks noGrp="1"/>
          </p:cNvSpPr>
          <p:nvPr>
            <p:ph type="body" idx="1"/>
          </p:nvPr>
        </p:nvSpPr>
        <p:spPr>
          <a:xfrm>
            <a:off x="420624" y="2098788"/>
            <a:ext cx="4498848" cy="3584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p>
          <a:p>
            <a:pPr marL="342900" lvl="0" indent="-342900" algn="l" rtl="0">
              <a:lnSpc>
                <a:spcPct val="90000"/>
              </a:lnSpc>
              <a:spcBef>
                <a:spcPts val="1000"/>
              </a:spcBef>
              <a:spcAft>
                <a:spcPts val="0"/>
              </a:spcAft>
              <a:buClr>
                <a:schemeClr val="dk1"/>
              </a:buClr>
              <a:buSzPts val="3200"/>
              <a:buFont typeface="Noto Sans Symbols"/>
              <a:buChar char="∙"/>
            </a:pPr>
            <a:r>
              <a:rPr lang="en-US" sz="3200"/>
              <a:t>What emotions does this scene bring to you? How does it make you feel? What words describe it?</a:t>
            </a:r>
            <a:endParaRPr/>
          </a:p>
          <a:p>
            <a:pPr marL="342900" lvl="0" indent="-234950" algn="l" rtl="0">
              <a:lnSpc>
                <a:spcPct val="90000"/>
              </a:lnSpc>
              <a:spcBef>
                <a:spcPts val="1000"/>
              </a:spcBef>
              <a:spcAft>
                <a:spcPts val="0"/>
              </a:spcAft>
              <a:buClr>
                <a:schemeClr val="dk1"/>
              </a:buClr>
              <a:buSzPts val="1700"/>
              <a:buFont typeface="Noto Sans Symbols"/>
              <a:buNone/>
            </a:pPr>
            <a:endParaRPr sz="1700"/>
          </a:p>
          <a:p>
            <a:pPr marL="342900" lvl="0" indent="-234950" algn="l" rtl="0">
              <a:lnSpc>
                <a:spcPct val="90000"/>
              </a:lnSpc>
              <a:spcBef>
                <a:spcPts val="1000"/>
              </a:spcBef>
              <a:spcAft>
                <a:spcPts val="0"/>
              </a:spcAft>
              <a:buClr>
                <a:schemeClr val="dk1"/>
              </a:buClr>
              <a:buSzPts val="1700"/>
              <a:buFont typeface="Noto Sans Symbols"/>
              <a:buNone/>
            </a:pPr>
            <a:endParaRPr sz="1700"/>
          </a:p>
          <a:p>
            <a:pPr marL="0" lvl="0" indent="0" algn="l" rtl="0">
              <a:lnSpc>
                <a:spcPct val="90000"/>
              </a:lnSpc>
              <a:spcBef>
                <a:spcPts val="1000"/>
              </a:spcBef>
              <a:spcAft>
                <a:spcPts val="0"/>
              </a:spcAft>
              <a:buClr>
                <a:schemeClr val="dk1"/>
              </a:buClr>
              <a:buSzPts val="1700"/>
              <a:buNone/>
            </a:pPr>
            <a:endParaRPr sz="1700"/>
          </a:p>
          <a:p>
            <a:pPr marL="0" lvl="0" indent="0" algn="l" rtl="0">
              <a:lnSpc>
                <a:spcPct val="90000"/>
              </a:lnSpc>
              <a:spcBef>
                <a:spcPts val="1000"/>
              </a:spcBef>
              <a:spcAft>
                <a:spcPts val="0"/>
              </a:spcAft>
              <a:buClr>
                <a:schemeClr val="dk1"/>
              </a:buClr>
              <a:buSzPts val="1700"/>
              <a:buNone/>
            </a:pPr>
            <a:endParaRPr sz="1700"/>
          </a:p>
          <a:p>
            <a:pPr marL="0" lvl="0" indent="0" algn="l" rtl="0">
              <a:lnSpc>
                <a:spcPct val="90000"/>
              </a:lnSpc>
              <a:spcBef>
                <a:spcPts val="1000"/>
              </a:spcBef>
              <a:spcAft>
                <a:spcPts val="0"/>
              </a:spcAft>
              <a:buClr>
                <a:schemeClr val="dk1"/>
              </a:buClr>
              <a:buSzPts val="1700"/>
              <a:buNone/>
            </a:pPr>
            <a:endParaRPr sz="1700"/>
          </a:p>
        </p:txBody>
      </p:sp>
      <p:pic>
        <p:nvPicPr>
          <p:cNvPr id="131" name="Google Shape;131;p5" descr="A field of flowers&#10;&#10;Description automatically generated with medium confidence"/>
          <p:cNvPicPr preferRelativeResize="0"/>
          <p:nvPr/>
        </p:nvPicPr>
        <p:blipFill rotWithShape="1">
          <a:blip r:embed="rId3">
            <a:alphaModFix/>
          </a:blip>
          <a:srcRect l="24438" r="8557"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6"/>
          <p:cNvSpPr txBox="1">
            <a:spLocks noGrp="1"/>
          </p:cNvSpPr>
          <p:nvPr>
            <p:ph type="title"/>
          </p:nvPr>
        </p:nvSpPr>
        <p:spPr>
          <a:xfrm>
            <a:off x="411479" y="585216"/>
            <a:ext cx="4485861" cy="108813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D87C02"/>
              </a:buClr>
              <a:buSzPts val="3200"/>
              <a:buFont typeface="Calibri"/>
              <a:buNone/>
            </a:pPr>
            <a:r>
              <a:rPr lang="en-US" sz="3200" b="1">
                <a:solidFill>
                  <a:srgbClr val="D87C02"/>
                </a:solidFill>
              </a:rPr>
              <a:t>YOU ARE ALLERGIC TO FLOWERS</a:t>
            </a:r>
            <a:endParaRPr sz="3200"/>
          </a:p>
        </p:txBody>
      </p:sp>
      <p:sp>
        <p:nvSpPr>
          <p:cNvPr id="138" name="Google Shape;138;p6"/>
          <p:cNvSpPr txBox="1">
            <a:spLocks noGrp="1"/>
          </p:cNvSpPr>
          <p:nvPr>
            <p:ph type="body" idx="1"/>
          </p:nvPr>
        </p:nvSpPr>
        <p:spPr>
          <a:xfrm>
            <a:off x="411479" y="2086757"/>
            <a:ext cx="4498848" cy="358444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3200"/>
              <a:buNone/>
            </a:pPr>
            <a:endParaRPr sz="3200"/>
          </a:p>
          <a:p>
            <a:pPr marL="342900" lvl="0" indent="-342900" algn="l" rtl="0">
              <a:lnSpc>
                <a:spcPct val="90000"/>
              </a:lnSpc>
              <a:spcBef>
                <a:spcPts val="1000"/>
              </a:spcBef>
              <a:spcAft>
                <a:spcPts val="0"/>
              </a:spcAft>
              <a:buClr>
                <a:schemeClr val="dk1"/>
              </a:buClr>
              <a:buSzPts val="3200"/>
              <a:buFont typeface="Noto Sans Symbols"/>
              <a:buChar char="∙"/>
            </a:pPr>
            <a:r>
              <a:rPr lang="en-US" sz="3200"/>
              <a:t>What emotions does this scene bring to you? How does it make you feel? What words describe it?</a:t>
            </a:r>
            <a:endParaRPr/>
          </a:p>
          <a:p>
            <a:pPr marL="342900" lvl="0" indent="-234950" algn="l" rtl="0">
              <a:lnSpc>
                <a:spcPct val="90000"/>
              </a:lnSpc>
              <a:spcBef>
                <a:spcPts val="1000"/>
              </a:spcBef>
              <a:spcAft>
                <a:spcPts val="0"/>
              </a:spcAft>
              <a:buClr>
                <a:schemeClr val="dk1"/>
              </a:buClr>
              <a:buSzPts val="1700"/>
              <a:buFont typeface="Noto Sans Symbols"/>
              <a:buNone/>
            </a:pPr>
            <a:endParaRPr sz="1700"/>
          </a:p>
          <a:p>
            <a:pPr marL="342900" lvl="0" indent="-234950" algn="l" rtl="0">
              <a:lnSpc>
                <a:spcPct val="90000"/>
              </a:lnSpc>
              <a:spcBef>
                <a:spcPts val="1000"/>
              </a:spcBef>
              <a:spcAft>
                <a:spcPts val="0"/>
              </a:spcAft>
              <a:buClr>
                <a:schemeClr val="dk1"/>
              </a:buClr>
              <a:buSzPts val="1700"/>
              <a:buFont typeface="Noto Sans Symbols"/>
              <a:buNone/>
            </a:pPr>
            <a:endParaRPr sz="1700"/>
          </a:p>
          <a:p>
            <a:pPr marL="0" lvl="0" indent="0" algn="l" rtl="0">
              <a:lnSpc>
                <a:spcPct val="90000"/>
              </a:lnSpc>
              <a:spcBef>
                <a:spcPts val="1000"/>
              </a:spcBef>
              <a:spcAft>
                <a:spcPts val="0"/>
              </a:spcAft>
              <a:buClr>
                <a:schemeClr val="dk1"/>
              </a:buClr>
              <a:buSzPts val="1700"/>
              <a:buNone/>
            </a:pPr>
            <a:endParaRPr sz="1700"/>
          </a:p>
          <a:p>
            <a:pPr marL="0" lvl="0" indent="0" algn="l" rtl="0">
              <a:lnSpc>
                <a:spcPct val="90000"/>
              </a:lnSpc>
              <a:spcBef>
                <a:spcPts val="1000"/>
              </a:spcBef>
              <a:spcAft>
                <a:spcPts val="0"/>
              </a:spcAft>
              <a:buClr>
                <a:schemeClr val="dk1"/>
              </a:buClr>
              <a:buSzPts val="1700"/>
              <a:buNone/>
            </a:pPr>
            <a:endParaRPr sz="1700"/>
          </a:p>
          <a:p>
            <a:pPr marL="0" lvl="0" indent="0" algn="l" rtl="0">
              <a:lnSpc>
                <a:spcPct val="90000"/>
              </a:lnSpc>
              <a:spcBef>
                <a:spcPts val="1000"/>
              </a:spcBef>
              <a:spcAft>
                <a:spcPts val="0"/>
              </a:spcAft>
              <a:buClr>
                <a:schemeClr val="dk1"/>
              </a:buClr>
              <a:buSzPts val="1700"/>
              <a:buNone/>
            </a:pPr>
            <a:endParaRPr sz="1700"/>
          </a:p>
        </p:txBody>
      </p:sp>
      <p:pic>
        <p:nvPicPr>
          <p:cNvPr id="139" name="Google Shape;139;p6" descr="A field of flowers&#10;&#10;Description automatically generated with medium confidence"/>
          <p:cNvPicPr preferRelativeResize="0"/>
          <p:nvPr/>
        </p:nvPicPr>
        <p:blipFill rotWithShape="1">
          <a:blip r:embed="rId3">
            <a:alphaModFix/>
          </a:blip>
          <a:srcRect l="24438" r="8557"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ln>
            <a:noFill/>
          </a:ln>
          <a:effectLst>
            <a:outerShdw blurRad="50800" dist="38100" dir="10800000" algn="r" rotWithShape="0">
              <a:srgbClr val="D8D8D8">
                <a:alpha val="2980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a:t>Food for thought ...</a:t>
            </a:r>
            <a:endParaRPr/>
          </a:p>
        </p:txBody>
      </p:sp>
      <p:sp>
        <p:nvSpPr>
          <p:cNvPr id="145" name="Google Shape;145;p7"/>
          <p:cNvSpPr txBox="1">
            <a:spLocks noGrp="1"/>
          </p:cNvSpPr>
          <p:nvPr>
            <p:ph type="body" idx="1"/>
          </p:nvPr>
        </p:nvSpPr>
        <p:spPr>
          <a:xfrm>
            <a:off x="1292087" y="1847850"/>
            <a:ext cx="9607826"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6600"/>
              <a:buNone/>
            </a:pPr>
            <a:r>
              <a:rPr lang="en-US" sz="6600"/>
              <a:t>Don’t be afraid of the conversations you’re having. Be afraid of those you’re not having.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838200" y="365126"/>
            <a:ext cx="10515600" cy="9600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OBJECTIVES</a:t>
            </a:r>
            <a:endParaRPr/>
          </a:p>
        </p:txBody>
      </p:sp>
      <p:sp>
        <p:nvSpPr>
          <p:cNvPr id="151" name="Google Shape;151;p8"/>
          <p:cNvSpPr txBox="1">
            <a:spLocks noGrp="1"/>
          </p:cNvSpPr>
          <p:nvPr>
            <p:ph type="body" idx="1"/>
          </p:nvPr>
        </p:nvSpPr>
        <p:spPr>
          <a:xfrm>
            <a:off x="838199" y="1425643"/>
            <a:ext cx="10677939" cy="506792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400"/>
              <a:buChar char="•"/>
            </a:pPr>
            <a:r>
              <a:rPr lang="en-US" sz="3400"/>
              <a:t>Provide the following:</a:t>
            </a:r>
            <a:endParaRPr/>
          </a:p>
          <a:p>
            <a:pPr marL="685800" lvl="1" indent="-228600" algn="l" rtl="0">
              <a:lnSpc>
                <a:spcPct val="90000"/>
              </a:lnSpc>
              <a:spcBef>
                <a:spcPts val="500"/>
              </a:spcBef>
              <a:spcAft>
                <a:spcPts val="0"/>
              </a:spcAft>
              <a:buClr>
                <a:schemeClr val="dk1"/>
              </a:buClr>
              <a:buSzPts val="3200"/>
              <a:buChar char="•"/>
            </a:pPr>
            <a:r>
              <a:rPr lang="en-US" sz="3200"/>
              <a:t>A historical perspective on the notion of racism and anti-Black racism</a:t>
            </a:r>
            <a:endParaRPr/>
          </a:p>
          <a:p>
            <a:pPr marL="685800" lvl="1" indent="-228600" algn="l" rtl="0">
              <a:lnSpc>
                <a:spcPct val="90000"/>
              </a:lnSpc>
              <a:spcBef>
                <a:spcPts val="500"/>
              </a:spcBef>
              <a:spcAft>
                <a:spcPts val="0"/>
              </a:spcAft>
              <a:buClr>
                <a:schemeClr val="dk1"/>
              </a:buClr>
              <a:buSzPts val="3200"/>
              <a:buChar char="•"/>
            </a:pPr>
            <a:r>
              <a:rPr lang="en-US" sz="3200"/>
              <a:t>The Canadian legal and institutional responses</a:t>
            </a:r>
            <a:endParaRPr/>
          </a:p>
          <a:p>
            <a:pPr marL="685800" lvl="1" indent="-228600" algn="l" rtl="0">
              <a:lnSpc>
                <a:spcPct val="90000"/>
              </a:lnSpc>
              <a:spcBef>
                <a:spcPts val="500"/>
              </a:spcBef>
              <a:spcAft>
                <a:spcPts val="0"/>
              </a:spcAft>
              <a:buClr>
                <a:schemeClr val="dk1"/>
              </a:buClr>
              <a:buSzPts val="3200"/>
              <a:buChar char="•"/>
            </a:pPr>
            <a:r>
              <a:rPr lang="en-US" sz="3200"/>
              <a:t>The Big Lie : the myth of racial progress - the fallacy of "visible minorities"</a:t>
            </a:r>
            <a:endParaRPr/>
          </a:p>
          <a:p>
            <a:pPr marL="685800" lvl="1" indent="-228600" algn="l" rtl="0">
              <a:lnSpc>
                <a:spcPct val="90000"/>
              </a:lnSpc>
              <a:spcBef>
                <a:spcPts val="500"/>
              </a:spcBef>
              <a:spcAft>
                <a:spcPts val="0"/>
              </a:spcAft>
              <a:buClr>
                <a:schemeClr val="dk1"/>
              </a:buClr>
              <a:buSzPts val="3200"/>
              <a:buChar char="•"/>
            </a:pPr>
            <a:r>
              <a:rPr lang="en-US" sz="3200"/>
              <a:t>An understanding of what the levers of change will be in 2023 and beyond</a:t>
            </a:r>
            <a:endParaRPr sz="2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1039177" y="5830824"/>
            <a:ext cx="10113645" cy="82296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a:t>A historical perspective on the notion of racism - anti-Black racism and anti-Indigenous racism</a:t>
            </a:r>
            <a:br>
              <a:rPr lang="en-US"/>
            </a:br>
            <a:endParaRPr/>
          </a:p>
        </p:txBody>
      </p:sp>
      <p:pic>
        <p:nvPicPr>
          <p:cNvPr id="157" name="Google Shape;157;p9" descr="A book on a desk&#10;&#10;Description automatically generated with low confidence"/>
          <p:cNvPicPr preferRelativeResize="0"/>
          <p:nvPr/>
        </p:nvPicPr>
        <p:blipFill rotWithShape="1">
          <a:blip r:embed="rId3">
            <a:alphaModFix/>
          </a:blip>
          <a:srcRect t="9236" r="1" b="19299"/>
          <a:stretch/>
        </p:blipFill>
        <p:spPr>
          <a:xfrm>
            <a:off x="38" y="10"/>
            <a:ext cx="12191985" cy="49150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50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1257</Words>
  <Application>Microsoft Office PowerPoint</Application>
  <PresentationFormat>Widescreen</PresentationFormat>
  <Paragraphs>266</Paragraphs>
  <Slides>35</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Georgia</vt:lpstr>
      <vt:lpstr>Noto Sans Symbols</vt:lpstr>
      <vt:lpstr>Arial</vt:lpstr>
      <vt:lpstr>Raleway</vt:lpstr>
      <vt:lpstr>Calibri</vt:lpstr>
      <vt:lpstr>Arial Narrow</vt:lpstr>
      <vt:lpstr>Times New Roman</vt:lpstr>
      <vt:lpstr>Tahoma</vt:lpstr>
      <vt:lpstr>Office Theme</vt:lpstr>
      <vt:lpstr>WORKSHOP:  Black Leadership Excellence: Truth and Resilience</vt:lpstr>
      <vt:lpstr>Acknowledging the Land and its People  </vt:lpstr>
      <vt:lpstr>YOUR FACILITATORS</vt:lpstr>
      <vt:lpstr> CREATING A BRAVE SPACE  Adapted from Aware-LA</vt:lpstr>
      <vt:lpstr>YOU ARE A GARDENER</vt:lpstr>
      <vt:lpstr>YOU ARE ALLERGIC TO FLOWERS</vt:lpstr>
      <vt:lpstr>Food for thought ...</vt:lpstr>
      <vt:lpstr>OBJECTIVES</vt:lpstr>
      <vt:lpstr>A historical perspective on the notion of racism - anti-Black racism and anti-Indigenous racism </vt:lpstr>
      <vt:lpstr>Reflect</vt:lpstr>
      <vt:lpstr>Intercultural incompetence or RACISM</vt:lpstr>
      <vt:lpstr>The next Clerk?</vt:lpstr>
      <vt:lpstr>Understanding “ISMS” as Systemic Problem </vt:lpstr>
      <vt:lpstr>Anti-Racism </vt:lpstr>
      <vt:lpstr>ANTI-BLACK RACISM</vt:lpstr>
      <vt:lpstr>CONTEXT: ANTI-INDIGENOUS RACISM</vt:lpstr>
      <vt:lpstr>The Canadian legal and institutional responses </vt:lpstr>
      <vt:lpstr>Legislative Requirements for inclusion  (freedom from discrimination and harassment)</vt:lpstr>
      <vt:lpstr>From…  EQUITY    To DIVERSITY      To INCLUSION</vt:lpstr>
      <vt:lpstr>  The Three Revivals of the INCLUSION Paradigm  </vt:lpstr>
      <vt:lpstr>PowerPoint Presentation</vt:lpstr>
      <vt:lpstr>Equity: Systemic Fairness</vt:lpstr>
      <vt:lpstr>Understanding Equity…</vt:lpstr>
      <vt:lpstr>Equality means sameness Equity means fairness </vt:lpstr>
      <vt:lpstr>The Big Lie : the myth of racial progress - the fallacy of "visible minorities"     </vt:lpstr>
      <vt:lpstr>PowerPoint Presentation</vt:lpstr>
      <vt:lpstr>Faces of Populism</vt:lpstr>
      <vt:lpstr>https://www.youtube.com/watch?time_continue=1&amp;v=gLYTObRhcSY&amp;feature=emb_logo </vt:lpstr>
      <vt:lpstr>An understanding of what the levers of change will be in 2023 and beyond     </vt:lpstr>
      <vt:lpstr>PowerPoint Presentation</vt:lpstr>
      <vt:lpstr>Change Style Continuum</vt:lpstr>
      <vt:lpstr>Change Style Preference</vt:lpstr>
      <vt:lpstr>Intercultural Development Continuum  and Social Justice</vt:lpstr>
      <vt:lpstr>Reflections and Committments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Black Leadership Excellence: Truth and Resilience</dc:title>
  <dc:creator>Manvitha Singamsetty</dc:creator>
  <cp:lastModifiedBy>Étienne, Gérard-Hubert</cp:lastModifiedBy>
  <cp:revision>1</cp:revision>
  <dcterms:created xsi:type="dcterms:W3CDTF">2019-03-20T22:17:21Z</dcterms:created>
  <dcterms:modified xsi:type="dcterms:W3CDTF">2023-02-03T16:55:58Z</dcterms:modified>
</cp:coreProperties>
</file>