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Lato" panose="020F0502020204030203" pitchFamily="34" charset="0"/>
      <p:regular r:id="rId13"/>
      <p:bold r:id="rId14"/>
      <p:italic r:id="rId15"/>
      <p:boldItalic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889">
          <p15:clr>
            <a:srgbClr val="9AA0A6"/>
          </p15:clr>
        </p15:guide>
        <p15:guide id="4" orient="horz" pos="360">
          <p15:clr>
            <a:srgbClr val="9AA0A6"/>
          </p15:clr>
        </p15:guide>
        <p15:guide id="5" pos="25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94DDB7D-EA5D-4A5E-9446-AD55722BE36D}">
  <a:tblStyle styleId="{A94DDB7D-EA5D-4A5E-9446-AD55722BE3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264" y="126"/>
      </p:cViewPr>
      <p:guideLst>
        <p:guide orient="horz" pos="1620"/>
        <p:guide pos="2880"/>
        <p:guide orient="horz" pos="889"/>
        <p:guide orient="horz" pos="360"/>
        <p:guide pos="2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8ad7ba27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8ad7ba27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Opening slide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5d8bf164d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5d8bf164d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Apply for a work permit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0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0.73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3.20%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Check your application status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0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0.7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4.30%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Employment Insurance (EI) - Submit an Employment Insurance Report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0.02309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0.87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2.70%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My Service Canada Account (MSCA) - Check your Employment Insurance (EI) claim status and correspondence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0.0092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0.67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4.90%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5d8bf164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5d8bf164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5d8bf164db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5d8bf164db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5d8bf164db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5d8bf164db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5d8bf164db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25d8bf164db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5D32FC-F99F-1120-F80E-9DFEC941AEE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556375" y="190500"/>
            <a:ext cx="24399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 / NON CLASSIFIÉ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cpedia.gc.ca/wiki/Government_of_Canada_Task_Success_Surve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43100" y="-12575"/>
            <a:ext cx="9187200" cy="51879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Q1 TSS results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416054" y="2686851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40714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679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Digital Transformation Office • #CanadaDotCa • August 2023</a:t>
            </a:r>
            <a:endParaRPr sz="1679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867" y="267817"/>
            <a:ext cx="1060908" cy="252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883" y="267825"/>
            <a:ext cx="2718376" cy="25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-43100" y="-12575"/>
            <a:ext cx="9187200" cy="18054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224825"/>
            <a:ext cx="7013400" cy="9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Quarterly comparison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456976" y="898479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311700" y="1071365"/>
            <a:ext cx="70512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Top 50 tasks: Small drop in green tasks last quarter</a:t>
            </a:r>
            <a:endParaRPr sz="2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1018"/>
              <a:buNone/>
            </a:pPr>
            <a:endParaRPr sz="1765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8" name="Google Shape;68;p1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350" y="1936000"/>
            <a:ext cx="6214898" cy="30458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6410800" y="1988575"/>
            <a:ext cx="2574000" cy="29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Very little change to top 50 success rates compared to Q4.  Only 4 tasks had an increase that was statically significant.</a:t>
            </a:r>
            <a:br>
              <a:rPr lang="en"/>
            </a:br>
            <a:br>
              <a:rPr lang="en"/>
            </a:br>
            <a:r>
              <a:rPr lang="en">
                <a:solidFill>
                  <a:schemeClr val="dk1"/>
                </a:solidFill>
              </a:rPr>
              <a:t>3 tasks with the largest decrease were tax-related - not surprising since Q1 is the peak of tax season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(but the change was not statistically significant)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/>
          <p:nvPr/>
        </p:nvSpPr>
        <p:spPr>
          <a:xfrm>
            <a:off x="-43100" y="-12575"/>
            <a:ext cx="9187200" cy="18054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224825"/>
            <a:ext cx="7013400" cy="9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Top 50 tasks 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456976" y="898479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311700" y="1071365"/>
            <a:ext cx="70512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Q4 (22-23) : Q1 (23-24)</a:t>
            </a:r>
            <a:endParaRPr sz="2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1018"/>
              <a:buNone/>
            </a:pPr>
            <a:endParaRPr sz="1765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78" name="Google Shape;78;p15"/>
          <p:cNvGraphicFramePr/>
          <p:nvPr/>
        </p:nvGraphicFramePr>
        <p:xfrm>
          <a:off x="311688" y="1959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{A94DDB7D-EA5D-4A5E-9446-AD55722BE36D}</a:tableStyleId>
              </a:tblPr>
              <a:tblGrid>
                <a:gridCol w="403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Q4</a:t>
                      </a:r>
                      <a:endParaRPr sz="16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Q1</a:t>
                      </a:r>
                      <a:endParaRPr sz="16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Top 50 task completion average</a:t>
                      </a:r>
                      <a:endParaRPr sz="16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6AA84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72.1%</a:t>
                      </a:r>
                      <a:endParaRPr sz="1800" b="1">
                        <a:solidFill>
                          <a:srgbClr val="6AA84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BF9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69.2%</a:t>
                      </a:r>
                      <a:endParaRPr sz="1800" b="1">
                        <a:solidFill>
                          <a:srgbClr val="BF9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38761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Top 50 tasks in the green (over 70%)</a:t>
                      </a:r>
                      <a:endParaRPr sz="1600" b="1">
                        <a:solidFill>
                          <a:srgbClr val="38761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38761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32</a:t>
                      </a:r>
                      <a:endParaRPr sz="1600" b="1">
                        <a:solidFill>
                          <a:srgbClr val="38761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38761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28</a:t>
                      </a:r>
                      <a:endParaRPr sz="1600" b="1">
                        <a:solidFill>
                          <a:srgbClr val="38761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FF99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Top 50 tasks in the orange (50%-70%)</a:t>
                      </a:r>
                      <a:endParaRPr sz="1600" b="1">
                        <a:solidFill>
                          <a:srgbClr val="FF99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FF99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</a:t>
                      </a:r>
                      <a:endParaRPr sz="1600" b="1">
                        <a:solidFill>
                          <a:srgbClr val="FF99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FF99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19</a:t>
                      </a:r>
                      <a:endParaRPr sz="1600" b="1">
                        <a:solidFill>
                          <a:srgbClr val="FF99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Top 50 tasks in the red (below 50%)</a:t>
                      </a:r>
                      <a:endParaRPr sz="1600" b="1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600" b="1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600" b="1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/>
          <p:nvPr/>
        </p:nvSpPr>
        <p:spPr>
          <a:xfrm>
            <a:off x="-43100" y="-12575"/>
            <a:ext cx="3706200" cy="51435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071700" cy="14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Top</a:t>
            </a:r>
            <a:b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performers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311700" y="2046750"/>
            <a:ext cx="3114000" cy="28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Top tasks in Q1 with the highest completion percentage</a:t>
            </a:r>
            <a:endParaRPr sz="2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10 tasks are the same as Q4.  New entries in yellow.</a:t>
            </a:r>
            <a:endParaRPr sz="2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456976" y="1644500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87" name="Google Shape;87;p16"/>
          <p:cNvGraphicFramePr/>
          <p:nvPr/>
        </p:nvGraphicFramePr>
        <p:xfrm>
          <a:off x="3858600" y="1334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{A94DDB7D-EA5D-4A5E-9446-AD55722BE36D}</a:tableStyleId>
              </a:tblPr>
              <a:tblGrid>
                <a:gridCol w="411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9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Employment Insurance (EI) - Submit an Employment Insurance Report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90.10%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Calculate payroll deductions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85.10%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Travel advice and advisories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82.40%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Check processing times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81.80%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My Service Canada Account (MSCA) - View payment information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81.50%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Jobs in the federal public service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80.30%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Find out how much my benefit payment will be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79.90%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Visit a national park or historic site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79.90%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Check online mail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78.90%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Get current and forecasted weather for your location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78.80%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Jobs in the private sector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78.80%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/>
          <p:nvPr/>
        </p:nvSpPr>
        <p:spPr>
          <a:xfrm>
            <a:off x="-43100" y="6425"/>
            <a:ext cx="3730200" cy="51435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071700" cy="14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Biggest improvements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311700" y="2046750"/>
            <a:ext cx="3114000" cy="28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Top 50 tasks in Q1 (23-24) with the greatest improvement in completion percentage compared to Q4 (22-23)</a:t>
            </a:r>
            <a:endParaRPr sz="3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17"/>
          <p:cNvSpPr/>
          <p:nvPr/>
        </p:nvSpPr>
        <p:spPr>
          <a:xfrm>
            <a:off x="456976" y="1644500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96" name="Google Shape;96;p17"/>
          <p:cNvGraphicFramePr/>
          <p:nvPr/>
        </p:nvGraphicFramePr>
        <p:xfrm>
          <a:off x="3894150" y="12029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{A94DDB7D-EA5D-4A5E-9446-AD55722BE36D}</a:tableStyleId>
              </a:tblPr>
              <a:tblGrid>
                <a:gridCol w="385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9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8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My Service Canada Account (MSCA) - Check your Employment Insurance (EI) claim status and correspondence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+4.9%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Check your application status (IRCC)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+4.3%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5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IRCC secure account - register, sign in, help</a:t>
                      </a:r>
                      <a:b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" i="1">
                          <a:solidFill>
                            <a:srgbClr val="6D9EE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 not statistically significant</a:t>
                      </a:r>
                      <a:endParaRPr i="1">
                        <a:solidFill>
                          <a:srgbClr val="6D9EE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+3.9%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Apply for a work permit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+3.2%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My Service Canada Account (MSCA) - Register for an account</a:t>
                      </a:r>
                      <a:b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" i="1">
                          <a:solidFill>
                            <a:srgbClr val="6D9EE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 not statistically significant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+3.1%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My Service Canada Account (MSCA) - Sign in</a:t>
                      </a:r>
                      <a:b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" i="1">
                          <a:solidFill>
                            <a:srgbClr val="6D9EE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 not statistically significant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+3.0%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Employment Insurance (EI) - Submit an Employment Insurance Report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+2.7%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84100" y="-8400"/>
            <a:ext cx="9060000" cy="5156100"/>
          </a:xfrm>
          <a:prstGeom prst="rect">
            <a:avLst/>
          </a:prstGeom>
          <a:solidFill>
            <a:srgbClr val="AF3C4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25"/>
              <a:buFont typeface="Arial"/>
              <a:buNone/>
            </a:pPr>
            <a:endParaRPr sz="2425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8"/>
          <p:cNvSpPr/>
          <p:nvPr/>
        </p:nvSpPr>
        <p:spPr>
          <a:xfrm>
            <a:off x="0" y="-12575"/>
            <a:ext cx="9144000" cy="5143500"/>
          </a:xfrm>
          <a:prstGeom prst="rect">
            <a:avLst/>
          </a:prstGeom>
          <a:solidFill>
            <a:srgbClr val="2637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4349550" y="695230"/>
            <a:ext cx="4317900" cy="3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Lana Stewart</a:t>
            </a:r>
            <a:r>
              <a:rPr lang="en" sz="2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Design Researcher</a:t>
            </a:r>
            <a:br>
              <a:rPr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Digital Transformation Office </a:t>
            </a:r>
            <a:br>
              <a:rPr lang="en"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Treasury Board of Canada Secretariat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Lana.Stewart</a:t>
            </a:r>
            <a:r>
              <a:rPr lang="en"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@tbs-sct.gc.ca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Nicolas Pjontek 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Manager, Analytics Services 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Principal Publisher</a:t>
            </a:r>
            <a:br>
              <a:rPr lang="en"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Service Canada 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Nicolas.Pjontek@servicecanada.gc.ca 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071700" cy="1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</a:pPr>
            <a:r>
              <a:rPr lang="en" sz="4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Thank you for your time</a:t>
            </a:r>
            <a:endParaRPr sz="4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311700" y="2046750"/>
            <a:ext cx="3114000" cy="28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GC Task Success Survey on GCpedia</a:t>
            </a:r>
            <a:endParaRPr sz="2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" name="Google Shape;106;p18"/>
          <p:cNvSpPr/>
          <p:nvPr/>
        </p:nvSpPr>
        <p:spPr>
          <a:xfrm>
            <a:off x="456976" y="1873100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56366|-13593164|-13155766|-3334100|-3351552|Treasury Board&quot;,&quot;Id&quot;:&quot;64dbcea533453101eca7d301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500</Words>
  <Application>Microsoft Office PowerPoint</Application>
  <PresentationFormat>On-screen Show (16:9)</PresentationFormat>
  <Paragraphs>91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Lato</vt:lpstr>
      <vt:lpstr>Calibri</vt:lpstr>
      <vt:lpstr>Arial</vt:lpstr>
      <vt:lpstr>Open Sans</vt:lpstr>
      <vt:lpstr>Simple Light</vt:lpstr>
      <vt:lpstr>Q1 TSS results</vt:lpstr>
      <vt:lpstr>Quarterly comparison </vt:lpstr>
      <vt:lpstr>Top 50 tasks  </vt:lpstr>
      <vt:lpstr>Top performers</vt:lpstr>
      <vt:lpstr>Biggest improvements</vt:lpstr>
      <vt:lpstr>Thank you for your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Q1 TSS results</dc:title>
  <dc:creator>Lapointe, Laura</dc:creator>
  <cp:lastModifiedBy>Boudreau, Rob</cp:lastModifiedBy>
  <cp:revision>2</cp:revision>
  <dcterms:modified xsi:type="dcterms:W3CDTF">2023-08-15T19:14:48Z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d0ca00b-3f0e-465a-aac7-1a6a22fcea40_Enabled">
    <vt:lpwstr>true</vt:lpwstr>
  </property>
  <property fmtid="{D5CDD505-2E9C-101B-9397-08002B2CF9AE}" pid="3" name="MSIP_Label_3d0ca00b-3f0e-465a-aac7-1a6a22fcea40_SetDate">
    <vt:lpwstr>2023-08-03T13:20:10Z</vt:lpwstr>
  </property>
  <property fmtid="{D5CDD505-2E9C-101B-9397-08002B2CF9AE}" pid="4" name="MSIP_Label_3d0ca00b-3f0e-465a-aac7-1a6a22fcea40_Method">
    <vt:lpwstr>Privileged</vt:lpwstr>
  </property>
  <property fmtid="{D5CDD505-2E9C-101B-9397-08002B2CF9AE}" pid="5" name="MSIP_Label_3d0ca00b-3f0e-465a-aac7-1a6a22fcea40_Name">
    <vt:lpwstr>3d0ca00b-3f0e-465a-aac7-1a6a22fcea40</vt:lpwstr>
  </property>
  <property fmtid="{D5CDD505-2E9C-101B-9397-08002B2CF9AE}" pid="6" name="MSIP_Label_3d0ca00b-3f0e-465a-aac7-1a6a22fcea40_SiteId">
    <vt:lpwstr>6397df10-4595-4047-9c4f-03311282152b</vt:lpwstr>
  </property>
  <property fmtid="{D5CDD505-2E9C-101B-9397-08002B2CF9AE}" pid="7" name="MSIP_Label_3d0ca00b-3f0e-465a-aac7-1a6a22fcea40_ActionId">
    <vt:lpwstr>230eee2f-fe87-4898-8161-155dcdae6bf8</vt:lpwstr>
  </property>
  <property fmtid="{D5CDD505-2E9C-101B-9397-08002B2CF9AE}" pid="8" name="MSIP_Label_3d0ca00b-3f0e-465a-aac7-1a6a22fcea40_ContentBits">
    <vt:lpwstr>1</vt:lpwstr>
  </property>
  <property fmtid="{D5CDD505-2E9C-101B-9397-08002B2CF9AE}" pid="9" name="ClassificationContentMarkingHeaderLocations">
    <vt:lpwstr>Simple Light:3</vt:lpwstr>
  </property>
  <property fmtid="{D5CDD505-2E9C-101B-9397-08002B2CF9AE}" pid="10" name="ClassificationContentMarkingHeaderText">
    <vt:lpwstr>UNCLASSIFIED / NON CLASSIFIÉ</vt:lpwstr>
  </property>
</Properties>
</file>