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7" r:id="rId5"/>
    <p:sldId id="268" r:id="rId6"/>
    <p:sldId id="262" r:id="rId7"/>
    <p:sldId id="271" r:id="rId8"/>
    <p:sldId id="269" r:id="rId9"/>
    <p:sldId id="272" r:id="rId10"/>
    <p:sldId id="273" r:id="rId11"/>
    <p:sldId id="274" r:id="rId12"/>
    <p:sldId id="276" r:id="rId13"/>
    <p:sldId id="259" r:id="rId14"/>
    <p:sldId id="275" r:id="rId15"/>
    <p:sldId id="270" r:id="rId16"/>
    <p:sldId id="266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6969B6"/>
    <a:srgbClr val="505096"/>
    <a:srgbClr val="B7B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8C9C-53D1-4D86-BF8E-B98D86A92999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50C0-259C-4EF6-AAA8-3CA16D5A5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7406-9E71-4D52-BDFA-52A8D7A619EF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0069-4EB1-4BC5-B8EE-2732C6A6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4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0861-FD06-437F-86C1-596EA7828A17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ACDB0-91A2-4BD8-A392-FB6C8D1C2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2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97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7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1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48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85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42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05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6D14-FBAC-4DAF-98E7-EFAAADF6C88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432E-A869-4706-B258-494F3B4FA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50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89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74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8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7F85-9ED1-4A76-A8F0-130B8D0753EB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A714-0C5C-47E9-8150-227256A60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3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85BF7-99C9-44C2-A15F-BAFF569E352E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D8F1-B937-4521-A46B-184C2021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9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5348-4622-4047-B1D4-2357252951F6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693D-3BED-4AA4-A26F-15400BA82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4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65F79-0B57-444A-AD67-9A7EB98BB89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6A31-1BE0-4A0A-85A3-482E27D9C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7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F76EA-A277-4AE5-8CA5-507AE9EE06C8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5ADA-1455-40D5-AAE1-962943DE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8E0D5-26D9-42D0-8892-1D0DDD840B7B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04A2-7868-40F9-8821-375D9D9C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F1EF-8B87-4AC4-9B57-0B240649F940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D1D8-11A1-46B7-8338-9E582C69B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7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5CF99-8CC6-4447-9DB6-CF1D30F03C6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53685-60E8-4192-9562-5F59C5A8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BEC8-17ED-4EE5-877B-BD55CFEA720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5365-85F8-4B3F-9EA7-C1FA6666F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7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FO.IMTS.DWS-SEN.GIST.MPO@dfo-mpo.gc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313" y="1815630"/>
            <a:ext cx="8220075" cy="2587625"/>
          </a:xfrm>
        </p:spPr>
        <p:txBody>
          <a:bodyPr rtlCol="0" anchor="ctr">
            <a:normAutofit fontScale="90000"/>
          </a:bodyPr>
          <a:lstStyle/>
          <a:p>
            <a:pPr algn="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505096"/>
                </a:solidFill>
              </a:rPr>
              <a:t>Formation Microsoft Teams</a:t>
            </a:r>
            <a:r>
              <a:rPr lang="en-US" dirty="0" smtClean="0">
                <a:solidFill>
                  <a:srgbClr val="505096"/>
                </a:solidFill>
              </a:rPr>
              <a:t/>
            </a:r>
            <a:br>
              <a:rPr lang="en-US" dirty="0" smtClean="0">
                <a:solidFill>
                  <a:srgbClr val="505096"/>
                </a:solidFill>
              </a:rPr>
            </a:br>
            <a:r>
              <a:rPr lang="en-US" dirty="0" smtClean="0">
                <a:solidFill>
                  <a:srgbClr val="505096"/>
                </a:solidFill>
              </a:rPr>
              <a:t>Module 2</a:t>
            </a:r>
            <a:endParaRPr lang="en-US" dirty="0">
              <a:solidFill>
                <a:srgbClr val="505096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936776" y="4424215"/>
            <a:ext cx="5799612" cy="982663"/>
          </a:xfrm>
        </p:spPr>
        <p:txBody>
          <a:bodyPr anchor="ctr"/>
          <a:lstStyle/>
          <a:p>
            <a:pPr algn="r"/>
            <a:r>
              <a:rPr lang="fr-CA" altLang="en-US" dirty="0" smtClean="0">
                <a:solidFill>
                  <a:srgbClr val="505096"/>
                </a:solidFill>
              </a:rPr>
              <a:t>Navigation dans Microsoft Teams</a:t>
            </a:r>
          </a:p>
        </p:txBody>
      </p:sp>
      <p:pic>
        <p:nvPicPr>
          <p:cNvPr id="2052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582168" y="2270070"/>
            <a:ext cx="6647307" cy="414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Cliquer </a:t>
            </a:r>
            <a:r>
              <a:rPr lang="fr-FR" b="1" dirty="0" smtClean="0">
                <a:solidFill>
                  <a:prstClr val="black"/>
                </a:solidFill>
                <a:latin typeface="Calibri" panose="020F0502020204030204"/>
              </a:rPr>
              <a:t>fichiers</a:t>
            </a:r>
          </a:p>
          <a:p>
            <a:pPr marL="457200" indent="-457200"/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Visionner vos</a:t>
            </a:r>
          </a:p>
          <a:p>
            <a:pPr marL="1143000" lvl="1" indent="-457200"/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</a:rPr>
              <a:t>Fichiers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</a:rPr>
              <a:t>récents</a:t>
            </a:r>
            <a:endParaRPr lang="fr-FR" sz="28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1143000" lvl="1" indent="-457200"/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</a:rPr>
              <a:t>Fichiers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</a:rPr>
              <a:t>Microsoft Teams</a:t>
            </a:r>
            <a:endParaRPr lang="fr-FR" sz="28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1143000" lvl="1" indent="-457200"/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</a:rPr>
              <a:t>Téléchargements</a:t>
            </a:r>
          </a:p>
          <a:p>
            <a:pPr marL="457200" indent="-457200"/>
            <a:r>
              <a:rPr lang="fr-FR" dirty="0" smtClean="0"/>
              <a:t>Accéder et gérer vos fichiers et dossiers nuage </a:t>
            </a:r>
            <a:r>
              <a:rPr lang="fr-FR" b="1" dirty="0" smtClean="0"/>
              <a:t>OneDrive</a:t>
            </a:r>
            <a:endParaRPr lang="fr-FR" dirty="0"/>
          </a:p>
        </p:txBody>
      </p:sp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08134" y="1332860"/>
            <a:ext cx="5913777" cy="78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CA" altLang="en-US" sz="4400" b="1" dirty="0" smtClean="0">
                <a:latin typeface="Calibri Light" panose="020F0302020204030204" pitchFamily="34" charset="0"/>
              </a:rPr>
              <a:t>Fichiers</a:t>
            </a:r>
            <a:r>
              <a:rPr lang="en-US" altLang="en-US" sz="4400" b="1" dirty="0" smtClean="0">
                <a:latin typeface="Calibri Light" panose="020F0302020204030204" pitchFamily="34" charset="0"/>
              </a:rPr>
              <a:t> </a:t>
            </a:r>
            <a:endParaRPr lang="en-US" altLang="en-US" sz="4400" b="1" dirty="0">
              <a:latin typeface="Calibri Light" panose="020F030202020403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FCBE7F8-2CD2-49CE-A1E0-ED54C1A2CCC4}"/>
              </a:ext>
            </a:extLst>
          </p:cNvPr>
          <p:cNvSpPr>
            <a:spLocks noEditPoints="1"/>
          </p:cNvSpPr>
          <p:nvPr/>
        </p:nvSpPr>
        <p:spPr bwMode="auto">
          <a:xfrm>
            <a:off x="230793" y="1379976"/>
            <a:ext cx="477341" cy="512064"/>
          </a:xfrm>
          <a:custGeom>
            <a:avLst/>
            <a:gdLst>
              <a:gd name="T0" fmla="*/ 21 w 240"/>
              <a:gd name="T1" fmla="*/ 288 h 309"/>
              <a:gd name="T2" fmla="*/ 21 w 240"/>
              <a:gd name="T3" fmla="*/ 21 h 309"/>
              <a:gd name="T4" fmla="*/ 117 w 240"/>
              <a:gd name="T5" fmla="*/ 21 h 309"/>
              <a:gd name="T6" fmla="*/ 117 w 240"/>
              <a:gd name="T7" fmla="*/ 107 h 309"/>
              <a:gd name="T8" fmla="*/ 219 w 240"/>
              <a:gd name="T9" fmla="*/ 107 h 309"/>
              <a:gd name="T10" fmla="*/ 219 w 240"/>
              <a:gd name="T11" fmla="*/ 288 h 309"/>
              <a:gd name="T12" fmla="*/ 21 w 240"/>
              <a:gd name="T13" fmla="*/ 288 h 309"/>
              <a:gd name="T14" fmla="*/ 21 w 240"/>
              <a:gd name="T15" fmla="*/ 288 h 309"/>
              <a:gd name="T16" fmla="*/ 21 w 240"/>
              <a:gd name="T17" fmla="*/ 288 h 309"/>
              <a:gd name="T18" fmla="*/ 144 w 240"/>
              <a:gd name="T19" fmla="*/ 32 h 309"/>
              <a:gd name="T20" fmla="*/ 192 w 240"/>
              <a:gd name="T21" fmla="*/ 80 h 309"/>
              <a:gd name="T22" fmla="*/ 144 w 240"/>
              <a:gd name="T23" fmla="*/ 80 h 309"/>
              <a:gd name="T24" fmla="*/ 144 w 240"/>
              <a:gd name="T25" fmla="*/ 32 h 309"/>
              <a:gd name="T26" fmla="*/ 144 w 240"/>
              <a:gd name="T27" fmla="*/ 32 h 309"/>
              <a:gd name="T28" fmla="*/ 144 w 240"/>
              <a:gd name="T29" fmla="*/ 32 h 309"/>
              <a:gd name="T30" fmla="*/ 144 w 240"/>
              <a:gd name="T31" fmla="*/ 0 h 309"/>
              <a:gd name="T32" fmla="*/ 0 w 240"/>
              <a:gd name="T33" fmla="*/ 0 h 309"/>
              <a:gd name="T34" fmla="*/ 0 w 240"/>
              <a:gd name="T35" fmla="*/ 309 h 309"/>
              <a:gd name="T36" fmla="*/ 240 w 240"/>
              <a:gd name="T37" fmla="*/ 309 h 309"/>
              <a:gd name="T38" fmla="*/ 240 w 240"/>
              <a:gd name="T39" fmla="*/ 85 h 309"/>
              <a:gd name="T40" fmla="*/ 144 w 240"/>
              <a:gd name="T41" fmla="*/ 0 h 309"/>
              <a:gd name="T42" fmla="*/ 144 w 240"/>
              <a:gd name="T43" fmla="*/ 0 h 309"/>
              <a:gd name="T44" fmla="*/ 144 w 240"/>
              <a:gd name="T45" fmla="*/ 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40" h="309">
                <a:moveTo>
                  <a:pt x="21" y="288"/>
                </a:moveTo>
                <a:lnTo>
                  <a:pt x="21" y="21"/>
                </a:lnTo>
                <a:lnTo>
                  <a:pt x="117" y="21"/>
                </a:lnTo>
                <a:lnTo>
                  <a:pt x="117" y="107"/>
                </a:lnTo>
                <a:lnTo>
                  <a:pt x="219" y="107"/>
                </a:lnTo>
                <a:lnTo>
                  <a:pt x="219" y="288"/>
                </a:lnTo>
                <a:lnTo>
                  <a:pt x="21" y="288"/>
                </a:lnTo>
                <a:lnTo>
                  <a:pt x="21" y="288"/>
                </a:lnTo>
                <a:lnTo>
                  <a:pt x="21" y="288"/>
                </a:lnTo>
                <a:close/>
                <a:moveTo>
                  <a:pt x="144" y="32"/>
                </a:moveTo>
                <a:lnTo>
                  <a:pt x="192" y="80"/>
                </a:lnTo>
                <a:lnTo>
                  <a:pt x="144" y="80"/>
                </a:lnTo>
                <a:lnTo>
                  <a:pt x="144" y="32"/>
                </a:lnTo>
                <a:lnTo>
                  <a:pt x="144" y="32"/>
                </a:lnTo>
                <a:lnTo>
                  <a:pt x="144" y="32"/>
                </a:lnTo>
                <a:close/>
                <a:moveTo>
                  <a:pt x="144" y="0"/>
                </a:moveTo>
                <a:lnTo>
                  <a:pt x="0" y="0"/>
                </a:lnTo>
                <a:lnTo>
                  <a:pt x="0" y="309"/>
                </a:lnTo>
                <a:lnTo>
                  <a:pt x="240" y="309"/>
                </a:lnTo>
                <a:lnTo>
                  <a:pt x="240" y="85"/>
                </a:lnTo>
                <a:lnTo>
                  <a:pt x="144" y="0"/>
                </a:lnTo>
                <a:lnTo>
                  <a:pt x="144" y="0"/>
                </a:lnTo>
                <a:lnTo>
                  <a:pt x="144" y="0"/>
                </a:lnTo>
                <a:close/>
              </a:path>
            </a:pathLst>
          </a:custGeom>
          <a:solidFill>
            <a:srgbClr val="6969B6"/>
          </a:solidFill>
          <a:ln w="0">
            <a:solidFill>
              <a:srgbClr val="6969B6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412" y="1636008"/>
            <a:ext cx="406717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6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582168" y="2270070"/>
            <a:ext cx="6647307" cy="414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Cliquer </a:t>
            </a:r>
            <a:r>
              <a:rPr lang="fr-FR" b="1" dirty="0" smtClean="0">
                <a:solidFill>
                  <a:prstClr val="black"/>
                </a:solidFill>
                <a:latin typeface="Calibri" panose="020F0502020204030204"/>
              </a:rPr>
              <a:t>Aide</a:t>
            </a:r>
          </a:p>
          <a:p>
            <a:pPr marL="457200" indent="-457200"/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Avoir de l’aide directement dans Teams</a:t>
            </a:r>
          </a:p>
          <a:p>
            <a:pPr marL="1143000" lvl="1" indent="-457200"/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</a:rPr>
              <a:t>Trouver de l’aide selon la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</a:rPr>
              <a:t>rubrique</a:t>
            </a:r>
          </a:p>
          <a:p>
            <a:pPr marL="1143000" lvl="1" indent="-457200"/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</a:rPr>
              <a:t>Visionner des vidéos de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</a:rPr>
              <a:t>formation</a:t>
            </a:r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</a:rPr>
              <a:t> sur Microsoft Teams</a:t>
            </a:r>
          </a:p>
          <a:p>
            <a:pPr marL="1143000" lvl="1" indent="-457200"/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</a:rPr>
              <a:t>Voir les </a:t>
            </a:r>
            <a:r>
              <a:rPr lang="fr-FR" sz="2800" b="1" dirty="0" smtClean="0">
                <a:solidFill>
                  <a:prstClr val="black"/>
                </a:solidFill>
                <a:latin typeface="Calibri" panose="020F0502020204030204"/>
              </a:rPr>
              <a:t>nouvelles </a:t>
            </a:r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</a:rPr>
              <a:t>fonctions</a:t>
            </a:r>
          </a:p>
          <a:p>
            <a:pPr marL="457200" indent="-457200"/>
            <a:r>
              <a:rPr lang="fr-FR" b="1" dirty="0" smtClean="0"/>
              <a:t>Suggérer une fonction</a:t>
            </a:r>
          </a:p>
          <a:p>
            <a:pPr marL="457200" indent="-457200"/>
            <a:r>
              <a:rPr lang="fr-FR" b="1" dirty="0" smtClean="0"/>
              <a:t>Envoyer des commentaires</a:t>
            </a:r>
            <a:endParaRPr lang="fr-FR" b="1" dirty="0"/>
          </a:p>
        </p:txBody>
      </p:sp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08134" y="1332860"/>
            <a:ext cx="5913777" cy="78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 b="1" dirty="0" smtClean="0">
                <a:latin typeface="Calibri Light" panose="020F0302020204030204" pitchFamily="34" charset="0"/>
              </a:rPr>
              <a:t>Aide</a:t>
            </a:r>
            <a:endParaRPr lang="en-US" altLang="en-US" sz="4400" b="1" dirty="0">
              <a:latin typeface="Calibri Light" panose="020F03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9120" y="1368638"/>
            <a:ext cx="539014" cy="584775"/>
            <a:chOff x="6038428" y="1798772"/>
            <a:chExt cx="802207" cy="984143"/>
          </a:xfrm>
        </p:grpSpPr>
        <p:sp>
          <p:nvSpPr>
            <p:cNvPr id="7" name="TextBox 6"/>
            <p:cNvSpPr txBox="1"/>
            <p:nvPr/>
          </p:nvSpPr>
          <p:spPr>
            <a:xfrm>
              <a:off x="6129620" y="1798772"/>
              <a:ext cx="711015" cy="984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6969B6"/>
                  </a:solidFill>
                  <a:latin typeface="Arial Rounded MT Bold" panose="020F0704030504030204" pitchFamily="34" charset="0"/>
                  <a:cs typeface="Arial" panose="020B0604020202020204" pitchFamily="34" charset="0"/>
                </a:rPr>
                <a:t>?</a:t>
              </a:r>
              <a:endParaRPr lang="en-CA" sz="3200" dirty="0">
                <a:solidFill>
                  <a:srgbClr val="6969B6"/>
                </a:solidFill>
                <a:latin typeface="Arial Rounded MT Bold" panose="020F07040305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038428" y="1920192"/>
              <a:ext cx="795870" cy="745282"/>
            </a:xfrm>
            <a:prstGeom prst="ellipse">
              <a:avLst/>
            </a:prstGeom>
            <a:noFill/>
            <a:ln w="38100">
              <a:solidFill>
                <a:srgbClr val="696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5775" y="2733675"/>
            <a:ext cx="25527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1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 txBox="1">
            <a:spLocks/>
          </p:cNvSpPr>
          <p:nvPr/>
        </p:nvSpPr>
        <p:spPr bwMode="auto">
          <a:xfrm>
            <a:off x="595027" y="2302970"/>
            <a:ext cx="10611136" cy="32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fr-FR" dirty="0" smtClean="0"/>
              <a:t>Les recherches dans Teams couvrent toutes les équipes et les canaux dont vous faites partie au sein de l’organisation</a:t>
            </a:r>
            <a:endParaRPr lang="fr-FR" sz="6000" dirty="0" smtClean="0"/>
          </a:p>
          <a:p>
            <a:pPr marL="457200" indent="-457200"/>
            <a:r>
              <a:rPr lang="fr-FR" dirty="0" smtClean="0"/>
              <a:t>Entrer qui ou ce que vous cherchez dans la barre au sommet de la page et toucher Entrer </a:t>
            </a:r>
          </a:p>
          <a:p>
            <a:pPr marL="457200" indent="-457200"/>
            <a:r>
              <a:rPr lang="fr-FR" dirty="0" smtClean="0"/>
              <a:t>Sélectionner les boutons </a:t>
            </a:r>
            <a:r>
              <a:rPr lang="fr-FR" b="1" dirty="0" smtClean="0"/>
              <a:t>messages</a:t>
            </a:r>
            <a:r>
              <a:rPr lang="fr-FR" dirty="0" smtClean="0"/>
              <a:t>,</a:t>
            </a:r>
            <a:r>
              <a:rPr lang="fr-FR" b="1" dirty="0" smtClean="0"/>
              <a:t> personnes</a:t>
            </a:r>
            <a:r>
              <a:rPr lang="fr-FR" dirty="0" smtClean="0"/>
              <a:t>, ou </a:t>
            </a:r>
            <a:r>
              <a:rPr lang="fr-FR" b="1" dirty="0" smtClean="0"/>
              <a:t>fichiers </a:t>
            </a:r>
            <a:r>
              <a:rPr lang="fr-FR" dirty="0" smtClean="0"/>
              <a:t>pour raffiner vos résultats</a:t>
            </a:r>
          </a:p>
          <a:p>
            <a:pPr lvl="1"/>
            <a:r>
              <a:rPr lang="fr-FR" dirty="0" smtClean="0"/>
              <a:t>Vous pouvez aussi cliquer </a:t>
            </a:r>
            <a:r>
              <a:rPr lang="fr-FR" b="1" dirty="0" smtClean="0"/>
              <a:t>filtrer</a:t>
            </a:r>
            <a:r>
              <a:rPr lang="fr-FR" dirty="0" smtClean="0"/>
              <a:t> pour raffiner davantage vos résultats 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en-US" dirty="0"/>
          </a:p>
        </p:txBody>
      </p:sp>
      <p:pic>
        <p:nvPicPr>
          <p:cNvPr id="5124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5027" y="1140373"/>
            <a:ext cx="10515600" cy="1325563"/>
          </a:xfrm>
        </p:spPr>
        <p:txBody>
          <a:bodyPr/>
          <a:lstStyle/>
          <a:p>
            <a:r>
              <a:rPr lang="fr-CA" altLang="en-US" b="1" dirty="0" smtClean="0"/>
              <a:t>Rechercher et saisir une commande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841" y="5519737"/>
            <a:ext cx="11390318" cy="9763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8251" y="5519736"/>
            <a:ext cx="10602097" cy="3969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 txBox="1">
            <a:spLocks/>
          </p:cNvSpPr>
          <p:nvPr/>
        </p:nvSpPr>
        <p:spPr bwMode="auto">
          <a:xfrm>
            <a:off x="595027" y="2743199"/>
            <a:ext cx="6546002" cy="390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fr-FR" dirty="0" smtClean="0"/>
              <a:t>Cette boite peut aussi être utilisée pour </a:t>
            </a:r>
            <a:r>
              <a:rPr lang="fr-FR" b="1" dirty="0" smtClean="0"/>
              <a:t>effectuer une commande </a:t>
            </a:r>
            <a:r>
              <a:rPr lang="fr-FR" dirty="0" smtClean="0"/>
              <a:t>rapide</a:t>
            </a:r>
            <a:endParaRPr lang="fr-FR" sz="6000" dirty="0" smtClean="0"/>
          </a:p>
          <a:p>
            <a:pPr marL="457200" indent="-457200"/>
            <a:r>
              <a:rPr lang="fr-FR" dirty="0" smtClean="0"/>
              <a:t>Entrer </a:t>
            </a:r>
            <a:r>
              <a:rPr lang="fr-FR" b="1" dirty="0" smtClean="0"/>
              <a:t>/</a:t>
            </a:r>
            <a:r>
              <a:rPr lang="fr-FR" dirty="0" smtClean="0"/>
              <a:t> dans la boite de commande pour une liste d’actions rapides</a:t>
            </a:r>
          </a:p>
          <a:p>
            <a:pPr marL="457200" indent="-457200"/>
            <a:r>
              <a:rPr lang="fr-FR" dirty="0" smtClean="0"/>
              <a:t>Entrer </a:t>
            </a:r>
            <a:r>
              <a:rPr lang="fr-FR" b="1" dirty="0" smtClean="0"/>
              <a:t>@</a:t>
            </a:r>
            <a:r>
              <a:rPr lang="fr-FR" dirty="0" smtClean="0"/>
              <a:t> dans la boite de commande pour une liste de contacts à « @mentionner »</a:t>
            </a:r>
            <a:endParaRPr lang="fr-FR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en-US" dirty="0"/>
          </a:p>
        </p:txBody>
      </p:sp>
      <p:pic>
        <p:nvPicPr>
          <p:cNvPr id="5124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5027" y="1140373"/>
            <a:ext cx="10515600" cy="1325563"/>
          </a:xfrm>
        </p:spPr>
        <p:txBody>
          <a:bodyPr/>
          <a:lstStyle/>
          <a:p>
            <a:r>
              <a:rPr lang="fr-CA" altLang="en-US" sz="4000" b="1" dirty="0" smtClean="0"/>
              <a:t>Rechercher, saisir une commande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436" y="1320740"/>
            <a:ext cx="4415564" cy="553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0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 txBox="1">
            <a:spLocks/>
          </p:cNvSpPr>
          <p:nvPr/>
        </p:nvSpPr>
        <p:spPr bwMode="auto">
          <a:xfrm>
            <a:off x="598417" y="2759241"/>
            <a:ext cx="8048278" cy="381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fr-CA" dirty="0" smtClean="0"/>
              <a:t>Cliquer votre </a:t>
            </a:r>
            <a:r>
              <a:rPr lang="fr-CA" b="1" dirty="0" smtClean="0"/>
              <a:t>profile</a:t>
            </a:r>
            <a:r>
              <a:rPr lang="fr-CA" dirty="0" smtClean="0"/>
              <a:t> </a:t>
            </a:r>
            <a:endParaRPr lang="fr-CA" sz="6000" dirty="0" smtClean="0"/>
          </a:p>
          <a:p>
            <a:pPr marL="457200" indent="-457200"/>
            <a:r>
              <a:rPr lang="fr-CA" dirty="0" smtClean="0"/>
              <a:t>Sélectionner votre </a:t>
            </a:r>
            <a:r>
              <a:rPr lang="fr-CA" b="1" dirty="0" smtClean="0"/>
              <a:t>état</a:t>
            </a:r>
          </a:p>
          <a:p>
            <a:pPr marL="457200" indent="-457200"/>
            <a:r>
              <a:rPr lang="fr-CA" dirty="0" smtClean="0"/>
              <a:t>Établir votre </a:t>
            </a:r>
            <a:r>
              <a:rPr lang="fr-CA" b="1" dirty="0" smtClean="0"/>
              <a:t>message d’état</a:t>
            </a:r>
          </a:p>
          <a:p>
            <a:pPr marL="457200" indent="-457200"/>
            <a:r>
              <a:rPr lang="fr-CA" altLang="en-US" dirty="0" smtClean="0"/>
              <a:t>Voir vos objets </a:t>
            </a:r>
            <a:r>
              <a:rPr lang="fr-CA" altLang="en-US" b="1" dirty="0" smtClean="0"/>
              <a:t>enregistrés</a:t>
            </a:r>
            <a:endParaRPr lang="fr-CA" altLang="en-US" dirty="0" smtClean="0"/>
          </a:p>
          <a:p>
            <a:pPr marL="457200" indent="-457200"/>
            <a:r>
              <a:rPr lang="fr-CA" altLang="en-US" dirty="0" smtClean="0"/>
              <a:t>Gérer vos </a:t>
            </a:r>
            <a:r>
              <a:rPr lang="fr-CA" altLang="en-US" b="1" dirty="0" smtClean="0"/>
              <a:t>paramètres </a:t>
            </a:r>
            <a:r>
              <a:rPr lang="fr-CA" altLang="en-US" dirty="0" smtClean="0"/>
              <a:t>et notifications</a:t>
            </a:r>
          </a:p>
          <a:p>
            <a:pPr marL="457200" indent="-457200"/>
            <a:r>
              <a:rPr lang="fr-CA" altLang="en-US" dirty="0" smtClean="0"/>
              <a:t>Se </a:t>
            </a:r>
            <a:r>
              <a:rPr lang="fr-CA" altLang="en-US" b="1" dirty="0" smtClean="0"/>
              <a:t>déconnecter </a:t>
            </a:r>
            <a:r>
              <a:rPr lang="fr-CA" altLang="en-US" dirty="0" smtClean="0"/>
              <a:t>de</a:t>
            </a:r>
            <a:r>
              <a:rPr lang="fr-CA" altLang="en-US" b="1" dirty="0" smtClean="0"/>
              <a:t> </a:t>
            </a:r>
            <a:r>
              <a:rPr lang="fr-CA" altLang="en-US" dirty="0" smtClean="0"/>
              <a:t>Teams</a:t>
            </a:r>
            <a:endParaRPr lang="fr-CA" altLang="en-US" b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pic>
        <p:nvPicPr>
          <p:cNvPr id="5124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0563" y="1303338"/>
            <a:ext cx="10515600" cy="1325563"/>
          </a:xfrm>
        </p:spPr>
        <p:txBody>
          <a:bodyPr/>
          <a:lstStyle/>
          <a:p>
            <a:r>
              <a:rPr lang="fr-CA" altLang="en-US" b="1" dirty="0" smtClean="0"/>
              <a:t>Profile et paramètres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401050" y="1303338"/>
            <a:ext cx="3790950" cy="5368284"/>
            <a:chOff x="8401050" y="1303338"/>
            <a:chExt cx="3790950" cy="536828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r="2342"/>
            <a:stretch/>
          </p:blipFill>
          <p:spPr>
            <a:xfrm>
              <a:off x="8401050" y="1303338"/>
              <a:ext cx="3790950" cy="536828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0296525" y="1303338"/>
              <a:ext cx="529390" cy="5094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048745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92338" y="1963113"/>
            <a:ext cx="7807325" cy="1325562"/>
          </a:xfrm>
        </p:spPr>
        <p:txBody>
          <a:bodyPr/>
          <a:lstStyle/>
          <a:p>
            <a:pPr algn="ctr"/>
            <a:r>
              <a:rPr lang="fr-CA" altLang="en-US" b="1" dirty="0" smtClean="0"/>
              <a:t>Félicitations!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81250" y="2794000"/>
            <a:ext cx="7429500" cy="2398713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CA" altLang="en-US" dirty="0" smtClean="0"/>
              <a:t>Vous devrez maintenant avoir une compréhension de base de l’environnement Microsoft Teams.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CA" altLang="en-US" dirty="0" smtClean="0"/>
              <a:t>Commencez à explorer!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fr-CA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19488" y="4775200"/>
            <a:ext cx="5400675" cy="1614488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3000" dirty="0" smtClean="0"/>
              <a:t>Veuillez nous joindre pour le prochain module d’apprentissage: </a:t>
            </a:r>
            <a:r>
              <a:rPr lang="fr-CA" sz="3000" b="1" dirty="0" smtClean="0"/>
              <a:t>Personnaliser </a:t>
            </a:r>
            <a:r>
              <a:rPr lang="fr-CA" sz="3000" b="1" smtClean="0"/>
              <a:t>de Teams</a:t>
            </a:r>
            <a:endParaRPr lang="fr-CA" sz="3000" b="1" dirty="0" smtClean="0"/>
          </a:p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2100" dirty="0" smtClean="0"/>
              <a:t>Pour toute question ou commentaire, veuillez contacter </a:t>
            </a:r>
            <a:r>
              <a:rPr lang="en-CA" sz="2100" u="sng" dirty="0" smtClean="0">
                <a:hlinkClick r:id="rId2"/>
              </a:rPr>
              <a:t>DFO.IMTS.DWS-SEN.GIST.MPO@dfo-mpo.gc.ca</a:t>
            </a:r>
            <a:endParaRPr lang="en-US" sz="2100" dirty="0" smtClean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2293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079874" y="1073398"/>
            <a:ext cx="7808913" cy="1325562"/>
          </a:xfrm>
        </p:spPr>
        <p:txBody>
          <a:bodyPr/>
          <a:lstStyle/>
          <a:p>
            <a:pPr algn="r"/>
            <a:r>
              <a:rPr lang="fr-CA" altLang="en-US" sz="4000" b="1" dirty="0" smtClean="0"/>
              <a:t>Dans ce module vous apprendrez à: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52932" y="2149643"/>
            <a:ext cx="5935856" cy="44471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altLang="en-US" dirty="0" smtClean="0"/>
              <a:t>Naviguer l’interface</a:t>
            </a:r>
          </a:p>
          <a:p>
            <a:pPr lvl="1">
              <a:lnSpc>
                <a:spcPct val="100000"/>
              </a:lnSpc>
            </a:pPr>
            <a:r>
              <a:rPr lang="fr-FR" altLang="en-US" dirty="0" smtClean="0"/>
              <a:t>Fonctions de la marge gauche</a:t>
            </a:r>
          </a:p>
          <a:p>
            <a:pPr lvl="2">
              <a:lnSpc>
                <a:spcPct val="100000"/>
              </a:lnSpc>
            </a:pPr>
            <a:r>
              <a:rPr lang="fr-FR" altLang="en-US" dirty="0" smtClean="0"/>
              <a:t>Activité</a:t>
            </a:r>
          </a:p>
          <a:p>
            <a:pPr lvl="2">
              <a:lnSpc>
                <a:spcPct val="100000"/>
              </a:lnSpc>
            </a:pPr>
            <a:r>
              <a:rPr lang="fr-FR" altLang="en-US" dirty="0" smtClean="0"/>
              <a:t>Clavardage</a:t>
            </a:r>
          </a:p>
          <a:p>
            <a:pPr lvl="2">
              <a:lnSpc>
                <a:spcPct val="100000"/>
              </a:lnSpc>
            </a:pPr>
            <a:r>
              <a:rPr lang="fr-FR" altLang="en-US" dirty="0"/>
              <a:t>Équipes</a:t>
            </a:r>
            <a:endParaRPr lang="fr-FR" altLang="en-US" dirty="0" smtClean="0"/>
          </a:p>
          <a:p>
            <a:pPr lvl="2">
              <a:lnSpc>
                <a:spcPct val="100000"/>
              </a:lnSpc>
            </a:pPr>
            <a:r>
              <a:rPr lang="fr-FR" altLang="en-US" dirty="0" smtClean="0"/>
              <a:t>Appels</a:t>
            </a:r>
          </a:p>
          <a:p>
            <a:pPr lvl="2">
              <a:lnSpc>
                <a:spcPct val="100000"/>
              </a:lnSpc>
            </a:pPr>
            <a:r>
              <a:rPr lang="fr-FR" altLang="en-US" dirty="0" smtClean="0"/>
              <a:t>Fichiers</a:t>
            </a:r>
          </a:p>
          <a:p>
            <a:pPr lvl="2">
              <a:lnSpc>
                <a:spcPct val="100000"/>
              </a:lnSpc>
            </a:pPr>
            <a:r>
              <a:rPr lang="fr-FR" altLang="en-US" dirty="0" smtClean="0"/>
              <a:t>Aide</a:t>
            </a:r>
          </a:p>
          <a:p>
            <a:pPr lvl="1">
              <a:lnSpc>
                <a:spcPct val="100000"/>
              </a:lnSpc>
            </a:pPr>
            <a:r>
              <a:rPr lang="fr-FR" altLang="en-US" dirty="0" smtClean="0"/>
              <a:t>Commencer une nouvelle conversation</a:t>
            </a:r>
          </a:p>
          <a:p>
            <a:pPr lvl="1">
              <a:lnSpc>
                <a:spcPct val="100000"/>
              </a:lnSpc>
            </a:pPr>
            <a:r>
              <a:rPr lang="fr-FR" altLang="en-US" dirty="0" smtClean="0"/>
              <a:t>Rechercher/saisir une commande</a:t>
            </a:r>
          </a:p>
          <a:p>
            <a:pPr lvl="1">
              <a:lnSpc>
                <a:spcPct val="100000"/>
              </a:lnSpc>
            </a:pPr>
            <a:r>
              <a:rPr lang="fr-FR" altLang="en-US" dirty="0" smtClean="0"/>
              <a:t>Profile et paramètres </a:t>
            </a:r>
          </a:p>
        </p:txBody>
      </p:sp>
      <p:pic>
        <p:nvPicPr>
          <p:cNvPr id="3076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476" y="1395412"/>
            <a:ext cx="10079523" cy="5462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8083" y="5240158"/>
            <a:ext cx="1620079" cy="60438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marge gauche </a:t>
            </a:r>
            <a:r>
              <a:rPr kumimoji="0" lang="fr-FR" sz="11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contient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vos boutons principaux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41328" y="5462389"/>
            <a:ext cx="41148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8083" y="3385631"/>
            <a:ext cx="1620079" cy="92533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Fichier</a:t>
            </a:r>
            <a:r>
              <a:rPr lang="fr-FR" sz="1100" b="1" dirty="0" smtClean="0">
                <a:solidFill>
                  <a:prstClr val="black"/>
                </a:solidFill>
                <a:latin typeface="Calibri" panose="020F0502020204030204"/>
              </a:rPr>
              <a:t>s </a:t>
            </a:r>
            <a:r>
              <a:rPr lang="fr-FR" sz="1100" dirty="0" smtClean="0">
                <a:solidFill>
                  <a:prstClr val="black"/>
                </a:solidFill>
                <a:latin typeface="Calibri" panose="020F0502020204030204"/>
              </a:rPr>
              <a:t>montre les fichiers qui ont été partagés sur Teams ou téléversés sur le nuage 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OneDrive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8083" y="2547255"/>
            <a:ext cx="1620079" cy="77951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Appels </a:t>
            </a:r>
            <a:r>
              <a:rPr kumimoji="0" lang="fr-FR" sz="11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vous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permet d’effectuer des appels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voir votre historique et vos contacts 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70265" y="1998666"/>
            <a:ext cx="1620079" cy="55587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Clavarder</a:t>
            </a:r>
            <a:r>
              <a:rPr kumimoji="0" lang="fr-FR" sz="1100" b="1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</a:t>
            </a:r>
            <a:r>
              <a:rPr kumimoji="0" lang="fr-FR" sz="1100" b="1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partager des fichiers avec un individu ou un groupe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8082" y="1217490"/>
            <a:ext cx="1620080" cy="60831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Activité 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montre vos notifications et l’historique d’activité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37523" y="781318"/>
            <a:ext cx="1194776" cy="43119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solidFill>
                  <a:prstClr val="black"/>
                </a:solidFill>
                <a:latin typeface="Calibri" panose="020F0502020204030204"/>
              </a:rPr>
              <a:t>Navigation </a:t>
            </a:r>
            <a:r>
              <a:rPr lang="fr-FR" sz="1100" b="1" dirty="0" smtClean="0">
                <a:solidFill>
                  <a:prstClr val="black"/>
                </a:solidFill>
                <a:latin typeface="Calibri" panose="020F0502020204030204"/>
              </a:rPr>
              <a:t>en avant/en arrière</a:t>
            </a:r>
            <a:endParaRPr kumimoji="0" lang="fr-FR" sz="110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838162" y="2654283"/>
            <a:ext cx="360000" cy="0"/>
          </a:xfrm>
          <a:prstGeom prst="line">
            <a:avLst/>
          </a:prstGeom>
          <a:ln w="25400">
            <a:solidFill>
              <a:srgbClr val="A5A5A5">
                <a:alpha val="94902"/>
              </a:srgb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18082" y="1878555"/>
            <a:ext cx="1607907" cy="60633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altLang="en-US" sz="1100" b="1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É</a:t>
            </a:r>
            <a:r>
              <a:rPr kumimoji="0" lang="fr-CA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quipes </a:t>
            </a:r>
            <a:r>
              <a:rPr kumimoji="0" lang="fr-FR" sz="11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contient l’ensemble de vos équipes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canaux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349917" y="2021464"/>
            <a:ext cx="192024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38162" y="1752135"/>
            <a:ext cx="36000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134698" y="1339737"/>
            <a:ext cx="27432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25989" y="2353544"/>
            <a:ext cx="36000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88001" y="656628"/>
            <a:ext cx="1887493" cy="63877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Commencer une nouvelle conversation</a:t>
            </a:r>
            <a:r>
              <a:rPr kumimoji="0" lang="fr-FR" sz="11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fr-FR" sz="1100" dirty="0" smtClean="0">
                <a:solidFill>
                  <a:prstClr val="black"/>
                </a:solidFill>
                <a:latin typeface="Calibri" panose="020F0502020204030204"/>
              </a:rPr>
              <a:t>avec un individu ou un 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groupe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194069" y="1295400"/>
            <a:ext cx="0" cy="159759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09192" y="656628"/>
            <a:ext cx="3545298" cy="63170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Rechercher/saisir</a:t>
            </a:r>
            <a:r>
              <a:rPr kumimoji="0" lang="fr-FR" sz="1100" b="1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une commande </a:t>
            </a:r>
            <a:r>
              <a:rPr lang="fr-FR" sz="1100" dirty="0" smtClean="0">
                <a:solidFill>
                  <a:prstClr val="black"/>
                </a:solidFill>
                <a:latin typeface="Calibri" panose="020F0502020204030204"/>
              </a:rPr>
              <a:t>vous permet de rechercher des fichiers spécifiques ou des individus, effectuer des actions rapides ou lancer des applications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6315002" y="1396332"/>
            <a:ext cx="21600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8" name="Picture 11" descr="wordmark-c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111" y="266211"/>
            <a:ext cx="11763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205909" y="5955737"/>
            <a:ext cx="1620079" cy="74797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Aide </a:t>
            </a:r>
            <a:r>
              <a:rPr kumimoji="0" lang="fr-FR" sz="11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contient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 rubriques d’aide sur Teams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la formation vidéo et des nouveautés. 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831782" y="6680181"/>
            <a:ext cx="36000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094319" y="656628"/>
            <a:ext cx="1890130" cy="56207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Profile </a:t>
            </a:r>
            <a:r>
              <a:rPr lang="fr-FR" sz="1100" dirty="0" smtClean="0">
                <a:solidFill>
                  <a:prstClr val="black"/>
                </a:solidFill>
                <a:latin typeface="Calibri" panose="020F0502020204030204"/>
              </a:rPr>
              <a:t>gère votre 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profile et paramètres d’application et vos objets sauvegardés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11246553" y="1334160"/>
            <a:ext cx="21600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96419" y="1692035"/>
            <a:ext cx="3076256" cy="45109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Ajouter des boutons de canaux </a:t>
            </a:r>
            <a:r>
              <a:rPr kumimoji="0" lang="fr-FR" sz="11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surligner des applications, sites web et fichiers en haut du canal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283470" y="1801221"/>
            <a:ext cx="612949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363179" y="3102598"/>
            <a:ext cx="2061044" cy="53229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Plus d’options </a:t>
            </a:r>
            <a:r>
              <a:rPr lang="fr-FR" sz="1100" dirty="0" smtClean="0">
                <a:solidFill>
                  <a:prstClr val="black"/>
                </a:solidFill>
                <a:latin typeface="Calibri" panose="020F0502020204030204"/>
              </a:rPr>
              <a:t>pour gérer vos équipes, ajouter des canaux, ou obtenir le lien de l’équipe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81195" y="5844541"/>
            <a:ext cx="2061044" cy="53616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joindre</a:t>
            </a:r>
            <a:r>
              <a:rPr kumimoji="0" lang="fr-FR" sz="110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à une équipe en utilisant son code ou en cherchant</a:t>
            </a:r>
            <a:r>
              <a:rPr kumimoji="0" lang="fr-FR" sz="110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votre équipe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3112728" y="6495002"/>
            <a:ext cx="22860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29410" y="5689588"/>
            <a:ext cx="2121070" cy="53229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Ecrire</a:t>
            </a:r>
            <a:r>
              <a:rPr kumimoji="0" lang="fr-FR" sz="1100" b="1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1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message </a:t>
            </a:r>
            <a:r>
              <a:rPr lang="fr-FR" sz="1100" dirty="0" smtClean="0">
                <a:solidFill>
                  <a:prstClr val="black"/>
                </a:solidFill>
                <a:latin typeface="Calibri" panose="020F0502020204030204"/>
              </a:rPr>
              <a:t>pour l’afficher à un canal avec des pièces jointes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des </a:t>
            </a:r>
            <a:r>
              <a:rPr kumimoji="0" lang="fr-FR" sz="1100" b="0" i="1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@mentions</a:t>
            </a:r>
            <a:r>
              <a:rPr kumimoji="0" lang="fr-FR" sz="11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emojis et GIFs</a:t>
            </a:r>
            <a:endParaRPr kumimoji="0" lang="fr-FR" sz="11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154195" y="6339996"/>
            <a:ext cx="228600" cy="0"/>
          </a:xfrm>
          <a:prstGeom prst="line">
            <a:avLst/>
          </a:prstGeom>
          <a:ln w="25400">
            <a:solidFill>
              <a:schemeClr val="accent3">
                <a:alpha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2" name="Title 1"/>
          <p:cNvSpPr txBox="1">
            <a:spLocks/>
          </p:cNvSpPr>
          <p:nvPr/>
        </p:nvSpPr>
        <p:spPr>
          <a:xfrm>
            <a:off x="205909" y="-25900"/>
            <a:ext cx="7119608" cy="6598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en-US" sz="3600" b="1" dirty="0" smtClean="0"/>
              <a:t>Interface de Microsoft Teams</a:t>
            </a:r>
          </a:p>
        </p:txBody>
      </p:sp>
      <p:cxnSp>
        <p:nvCxnSpPr>
          <p:cNvPr id="9" name="Elbow Connector 8"/>
          <p:cNvCxnSpPr>
            <a:stCxn id="11" idx="3"/>
          </p:cNvCxnSpPr>
          <p:nvPr/>
        </p:nvCxnSpPr>
        <p:spPr>
          <a:xfrm flipV="1">
            <a:off x="1838162" y="3115013"/>
            <a:ext cx="433696" cy="733286"/>
          </a:xfrm>
          <a:prstGeom prst="bentConnector2">
            <a:avLst/>
          </a:prstGeom>
          <a:ln w="28575">
            <a:solidFill>
              <a:srgbClr val="A5A5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275181" y="3468939"/>
            <a:ext cx="82800" cy="0"/>
          </a:xfrm>
          <a:prstGeom prst="line">
            <a:avLst/>
          </a:prstGeom>
          <a:ln w="25400">
            <a:solidFill>
              <a:srgbClr val="A5A5A5">
                <a:alpha val="94902"/>
              </a:srgb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33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94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Content Placeholder 6"/>
          <p:cNvSpPr txBox="1">
            <a:spLocks/>
          </p:cNvSpPr>
          <p:nvPr/>
        </p:nvSpPr>
        <p:spPr bwMode="auto">
          <a:xfrm>
            <a:off x="578069" y="1993605"/>
            <a:ext cx="6565681" cy="4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fr-FR" b="1" u="sng" dirty="0" smtClean="0">
                <a:latin typeface="+mn-lt"/>
                <a:cs typeface="Calibri Light" panose="020F0302020204030204" pitchFamily="34" charset="0"/>
              </a:rPr>
              <a:t>Visionner vos notifications et gérer votre flux d’activité</a:t>
            </a:r>
            <a:r>
              <a:rPr lang="fr-FR" b="1" u="sng" dirty="0" smtClean="0">
                <a:latin typeface="+mn-lt"/>
              </a:rPr>
              <a:t> </a:t>
            </a:r>
            <a:endParaRPr lang="fr-FR" sz="6000" b="1" u="sng" dirty="0" smtClean="0">
              <a:latin typeface="+mn-lt"/>
            </a:endParaRPr>
          </a:p>
          <a:p>
            <a:pPr marL="457200" indent="-457200"/>
            <a:r>
              <a:rPr lang="fr-FR" dirty="0" smtClean="0"/>
              <a:t>Quand quelqu’un vous </a:t>
            </a:r>
            <a:r>
              <a:rPr lang="fr-FR" i="1" dirty="0" smtClean="0"/>
              <a:t>@mentionne</a:t>
            </a:r>
            <a:r>
              <a:rPr lang="fr-FR" b="1" i="1" dirty="0" smtClean="0"/>
              <a:t>, </a:t>
            </a:r>
            <a:r>
              <a:rPr lang="fr-FR" dirty="0" smtClean="0"/>
              <a:t>aime votre message ou met des répliques dans votre série de messages, vous recevrez une notification dans votre </a:t>
            </a:r>
            <a:r>
              <a:rPr lang="fr-FR" b="1" dirty="0" smtClean="0"/>
              <a:t>flux d’activité</a:t>
            </a:r>
            <a:r>
              <a:rPr lang="fr-FR" dirty="0" smtClean="0"/>
              <a:t> </a:t>
            </a:r>
            <a:endParaRPr lang="fr-FR" sz="6000" dirty="0" smtClean="0"/>
          </a:p>
          <a:p>
            <a:pPr marL="457200" indent="-457200"/>
            <a:r>
              <a:rPr lang="fr-FR" dirty="0" smtClean="0"/>
              <a:t>Cliquer </a:t>
            </a:r>
            <a:r>
              <a:rPr lang="fr-FR" b="1" dirty="0" smtClean="0"/>
              <a:t>Activité</a:t>
            </a:r>
          </a:p>
          <a:p>
            <a:pPr marL="457200" indent="-457200"/>
            <a:r>
              <a:rPr lang="fr-FR" dirty="0" smtClean="0"/>
              <a:t>Votre </a:t>
            </a:r>
            <a:r>
              <a:rPr lang="fr-FR" b="1" dirty="0" smtClean="0"/>
              <a:t>flux</a:t>
            </a:r>
            <a:r>
              <a:rPr lang="fr-FR" dirty="0" smtClean="0"/>
              <a:t> montre un sommaire de tout ce qui s’est passé chez les canaux que vous suivez  </a:t>
            </a:r>
          </a:p>
          <a:p>
            <a:pPr>
              <a:buNone/>
            </a:pPr>
            <a:r>
              <a:rPr lang="fr-FR" dirty="0" smtClean="0"/>
              <a:t> </a:t>
            </a:r>
            <a:endParaRPr lang="fr-FR" dirty="0"/>
          </a:p>
        </p:txBody>
      </p:sp>
      <p:grpSp>
        <p:nvGrpSpPr>
          <p:cNvPr id="52" name="Group 51"/>
          <p:cNvGrpSpPr/>
          <p:nvPr/>
        </p:nvGrpSpPr>
        <p:grpSpPr>
          <a:xfrm>
            <a:off x="214905" y="1332860"/>
            <a:ext cx="6407006" cy="788002"/>
            <a:chOff x="214905" y="1332860"/>
            <a:chExt cx="6407006" cy="788002"/>
          </a:xfrm>
        </p:grpSpPr>
        <p:sp>
          <p:nvSpPr>
            <p:cNvPr id="44" name="Title 1"/>
            <p:cNvSpPr txBox="1">
              <a:spLocks/>
            </p:cNvSpPr>
            <p:nvPr/>
          </p:nvSpPr>
          <p:spPr bwMode="auto">
            <a:xfrm>
              <a:off x="708134" y="1332860"/>
              <a:ext cx="5913777" cy="788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fr-CA" altLang="en-US" sz="4400" b="1" dirty="0" smtClean="0">
                  <a:latin typeface="Calibri Light" panose="020F0302020204030204" pitchFamily="34" charset="0"/>
                </a:rPr>
                <a:t>Activité </a:t>
              </a:r>
              <a:endParaRPr lang="fr-CA" altLang="en-US" sz="4400" b="1" dirty="0">
                <a:latin typeface="Calibri Light" panose="020F0302020204030204" pitchFamily="34" charset="0"/>
              </a:endParaRPr>
            </a:p>
          </p:txBody>
        </p:sp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294BFE00-BC3F-40DA-8507-017CED65C078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02" t="14270" r="24171" b="20297"/>
            <a:stretch/>
          </p:blipFill>
          <p:spPr>
            <a:xfrm>
              <a:off x="214905" y="1408135"/>
              <a:ext cx="492125" cy="585470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6931" y="1302119"/>
            <a:ext cx="5065621" cy="518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9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570271" y="2708970"/>
            <a:ext cx="6213301" cy="389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fr-FR" dirty="0" smtClean="0"/>
              <a:t>Cliquer </a:t>
            </a:r>
            <a:r>
              <a:rPr lang="fr-FR" b="1" dirty="0" smtClean="0"/>
              <a:t>Filtrer  </a:t>
            </a:r>
            <a:r>
              <a:rPr lang="fr-FR" dirty="0" smtClean="0"/>
              <a:t>     et  ensuite </a:t>
            </a:r>
            <a:r>
              <a:rPr lang="fr-FR" b="1" dirty="0" smtClean="0"/>
              <a:t>Plus d’options </a:t>
            </a:r>
            <a:r>
              <a:rPr lang="fr-FR" dirty="0" smtClean="0"/>
              <a:t>pour montrer que certaines types de notifications 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marL="457200" indent="-457200"/>
            <a:r>
              <a:rPr lang="fr-FR" dirty="0" smtClean="0"/>
              <a:t>Sélectionner </a:t>
            </a:r>
            <a:r>
              <a:rPr lang="fr-FR" b="1" dirty="0" smtClean="0"/>
              <a:t>Flux</a:t>
            </a:r>
            <a:r>
              <a:rPr lang="fr-FR" dirty="0" smtClean="0"/>
              <a:t> ensuite </a:t>
            </a:r>
            <a:r>
              <a:rPr lang="fr-FR" b="1" dirty="0" smtClean="0"/>
              <a:t>Mon activité</a:t>
            </a:r>
            <a:r>
              <a:rPr lang="fr-FR" dirty="0" smtClean="0"/>
              <a:t> du menu pour voir une liste de votre activité.  </a:t>
            </a:r>
            <a:endParaRPr lang="fr-FR" dirty="0"/>
          </a:p>
        </p:txBody>
      </p:sp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214905" y="1332860"/>
            <a:ext cx="6407006" cy="788002"/>
            <a:chOff x="214905" y="1332860"/>
            <a:chExt cx="6407006" cy="788002"/>
          </a:xfrm>
        </p:grpSpPr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708134" y="1332860"/>
              <a:ext cx="5913777" cy="788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fr-CA" altLang="en-US" sz="4400" b="1" dirty="0" smtClean="0">
                  <a:latin typeface="Calibri Light" panose="020F0302020204030204" pitchFamily="34" charset="0"/>
                </a:rPr>
                <a:t>Activité</a:t>
              </a:r>
              <a:r>
                <a:rPr lang="en-US" altLang="en-US" sz="4400" b="1" dirty="0" smtClean="0">
                  <a:latin typeface="Calibri Light" panose="020F0302020204030204" pitchFamily="34" charset="0"/>
                </a:rPr>
                <a:t> </a:t>
              </a:r>
              <a:endParaRPr lang="en-US" altLang="en-US" sz="4400" b="1" dirty="0">
                <a:latin typeface="Calibri Light" panose="020F0302020204030204" pitchFamily="34" charset="0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94BFE00-BC3F-40DA-8507-017CED65C078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02" t="14270" r="24171" b="20297"/>
            <a:stretch/>
          </p:blipFill>
          <p:spPr>
            <a:xfrm>
              <a:off x="214905" y="1408135"/>
              <a:ext cx="492125" cy="585470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886" y="2752100"/>
            <a:ext cx="323850" cy="381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014561" y="1811604"/>
            <a:ext cx="4164114" cy="2646096"/>
            <a:chOff x="7014561" y="1811604"/>
            <a:chExt cx="4164114" cy="264609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/>
            <a:srcRect r="598" b="1208"/>
            <a:stretch/>
          </p:blipFill>
          <p:spPr>
            <a:xfrm>
              <a:off x="7014561" y="1811604"/>
              <a:ext cx="4164114" cy="2646096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9534968" y="2265178"/>
              <a:ext cx="332932" cy="19227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14562" y="4611636"/>
            <a:ext cx="4164114" cy="2102174"/>
            <a:chOff x="7014562" y="4611636"/>
            <a:chExt cx="4164114" cy="210217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14562" y="4611636"/>
              <a:ext cx="4164114" cy="2102174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7885166" y="6086475"/>
              <a:ext cx="915933" cy="29681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582168" y="2270070"/>
            <a:ext cx="6605441" cy="414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fr-FR" b="1" u="sng" dirty="0" smtClean="0">
                <a:cs typeface="Calibri" panose="020F0502020204030204" pitchFamily="34" charset="0"/>
              </a:rPr>
              <a:t>Voir vos conversations récentes et contacts </a:t>
            </a:r>
          </a:p>
          <a:p>
            <a:pPr marL="457200" indent="-457200"/>
            <a:r>
              <a:rPr lang="fr-FR" sz="2400" dirty="0" smtClean="0"/>
              <a:t>Toutes vos conversations et contacts peuvent être accédés à l’aide du bouton </a:t>
            </a:r>
            <a:r>
              <a:rPr lang="fr-FR" sz="2400" b="1" dirty="0" smtClean="0"/>
              <a:t>Clavardage</a:t>
            </a:r>
            <a:endParaRPr lang="fr-FR" sz="2400" dirty="0" smtClean="0"/>
          </a:p>
          <a:p>
            <a:pPr marL="457200" indent="-457200"/>
            <a:r>
              <a:rPr lang="fr-FR" sz="2400" dirty="0" smtClean="0"/>
              <a:t>Cliquer </a:t>
            </a:r>
            <a:r>
              <a:rPr lang="fr-FR" sz="2400" b="1" dirty="0" smtClean="0"/>
              <a:t>Clavardage</a:t>
            </a:r>
            <a:endParaRPr lang="fr-FR" sz="2400" dirty="0" smtClean="0"/>
          </a:p>
          <a:p>
            <a:pPr marL="457200" indent="-457200"/>
            <a:r>
              <a:rPr lang="fr-FR" sz="2400" dirty="0" smtClean="0"/>
              <a:t>Les conversations sont continuelles donc vous pouvez en reprendre une avec un groupe, un individu ou d’une réunion.</a:t>
            </a:r>
          </a:p>
          <a:p>
            <a:pPr marL="457200" indent="-457200"/>
            <a:r>
              <a:rPr lang="fr-FR" sz="2400" dirty="0" smtClean="0"/>
              <a:t>Sélectionner une conversation</a:t>
            </a:r>
          </a:p>
          <a:p>
            <a:pPr marL="457200" indent="-457200"/>
            <a:r>
              <a:rPr lang="fr-FR" sz="2400" dirty="0" smtClean="0"/>
              <a:t>Entrer votre message dans la boite de message et cliquer </a:t>
            </a:r>
            <a:r>
              <a:rPr lang="fr-FR" sz="2400" b="1" dirty="0" smtClean="0"/>
              <a:t>Envoyer</a:t>
            </a:r>
            <a:r>
              <a:rPr lang="fr-FR" sz="2400" dirty="0" smtClean="0"/>
              <a:t> </a:t>
            </a:r>
            <a:endParaRPr lang="fr-FR" sz="2400" dirty="0"/>
          </a:p>
        </p:txBody>
      </p:sp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4264" y="1332860"/>
            <a:ext cx="6397647" cy="788002"/>
            <a:chOff x="224264" y="1332860"/>
            <a:chExt cx="6397647" cy="788002"/>
          </a:xfrm>
        </p:grpSpPr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708134" y="1332860"/>
              <a:ext cx="5913777" cy="788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fr-CA" altLang="en-US" sz="4400" b="1" dirty="0" smtClean="0">
                  <a:latin typeface="Calibri Light" panose="020F0302020204030204" pitchFamily="34" charset="0"/>
                </a:rPr>
                <a:t>Clavardage</a:t>
              </a:r>
              <a:r>
                <a:rPr lang="en-US" altLang="en-US" sz="4400" b="1" dirty="0" smtClean="0">
                  <a:latin typeface="Calibri Light" panose="020F0302020204030204" pitchFamily="34" charset="0"/>
                </a:rPr>
                <a:t> </a:t>
              </a:r>
              <a:endParaRPr lang="en-US" altLang="en-US" sz="4400" b="1" dirty="0">
                <a:latin typeface="Calibri Light" panose="020F0302020204030204" pitchFamily="34" charset="0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6C752F8-7211-4738-B28A-122BD48CF04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59" t="22686" r="24776" b="24171"/>
            <a:stretch/>
          </p:blipFill>
          <p:spPr>
            <a:xfrm>
              <a:off x="224264" y="1482068"/>
              <a:ext cx="483870" cy="489585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158" y="5969479"/>
            <a:ext cx="354730" cy="35473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7187609" y="1303337"/>
            <a:ext cx="5004391" cy="4639365"/>
            <a:chOff x="7187609" y="1303337"/>
            <a:chExt cx="5004391" cy="46393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87609" y="1303337"/>
              <a:ext cx="5004391" cy="4639365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7187609" y="2503543"/>
              <a:ext cx="803204" cy="67780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85612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582168" y="2270070"/>
            <a:ext cx="11294399" cy="414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fr-FR" b="1" u="sng" dirty="0" smtClean="0">
                <a:cs typeface="Calibri" panose="020F0502020204030204" pitchFamily="34" charset="0"/>
              </a:rPr>
              <a:t>Commencer une nouvelle conversation avec un individu ou un groupe </a:t>
            </a:r>
          </a:p>
          <a:p>
            <a:pPr marL="457200" indent="-457200"/>
            <a:r>
              <a:rPr lang="fr-FR" dirty="0" smtClean="0"/>
              <a:t>Cliquer </a:t>
            </a:r>
            <a:r>
              <a:rPr lang="fr-FR" b="1" dirty="0" smtClean="0"/>
              <a:t>nouvelle conversation</a:t>
            </a:r>
            <a:r>
              <a:rPr lang="fr-FR" dirty="0" smtClean="0"/>
              <a:t>,</a:t>
            </a:r>
            <a:r>
              <a:rPr lang="fr-FR" b="1" dirty="0" smtClean="0"/>
              <a:t> </a:t>
            </a:r>
            <a:r>
              <a:rPr lang="fr-FR" dirty="0" smtClean="0"/>
              <a:t>à gauche de la barre de recherche </a:t>
            </a:r>
          </a:p>
          <a:p>
            <a:pPr marL="457200" indent="-457200"/>
            <a:r>
              <a:rPr lang="fr-FR" dirty="0" smtClean="0"/>
              <a:t>Entrer le nom de l’individu/groupe avec lequel vous souhaitez clavarder dans le champ </a:t>
            </a:r>
            <a:r>
              <a:rPr lang="fr-FR" b="1" dirty="0" smtClean="0"/>
              <a:t>À</a:t>
            </a:r>
            <a:endParaRPr lang="fr-FR" dirty="0" smtClean="0"/>
          </a:p>
          <a:p>
            <a:pPr marL="457200" indent="-457200"/>
            <a:r>
              <a:rPr lang="fr-FR" dirty="0" smtClean="0"/>
              <a:t>Entrer votre message dans la boite de message et cliquer </a:t>
            </a:r>
            <a:r>
              <a:rPr lang="fr-FR" b="1" dirty="0" smtClean="0"/>
              <a:t>envoyer</a:t>
            </a:r>
            <a:r>
              <a:rPr lang="fr-FR" dirty="0" smtClean="0"/>
              <a:t> </a:t>
            </a:r>
            <a:endParaRPr lang="fr-FR" dirty="0"/>
          </a:p>
        </p:txBody>
      </p:sp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4264" y="1332860"/>
            <a:ext cx="6397647" cy="788002"/>
            <a:chOff x="224264" y="1332860"/>
            <a:chExt cx="6397647" cy="788002"/>
          </a:xfrm>
        </p:grpSpPr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708134" y="1332860"/>
              <a:ext cx="5913777" cy="788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fr-CA" altLang="en-US" sz="4400" b="1" dirty="0" smtClean="0">
                  <a:latin typeface="Calibri Light" panose="020F0302020204030204" pitchFamily="34" charset="0"/>
                </a:rPr>
                <a:t>Clavardage</a:t>
              </a:r>
              <a:r>
                <a:rPr lang="en-US" altLang="en-US" sz="4400" b="1" dirty="0" smtClean="0">
                  <a:latin typeface="Calibri Light" panose="020F0302020204030204" pitchFamily="34" charset="0"/>
                </a:rPr>
                <a:t> </a:t>
              </a:r>
              <a:endParaRPr lang="en-US" altLang="en-US" sz="4400" b="1" dirty="0">
                <a:latin typeface="Calibri Light" panose="020F0302020204030204" pitchFamily="34" charset="0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6C752F8-7211-4738-B28A-122BD48CF040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59" t="22686" r="24776" b="24171"/>
            <a:stretch/>
          </p:blipFill>
          <p:spPr>
            <a:xfrm>
              <a:off x="224264" y="1482068"/>
              <a:ext cx="483870" cy="489585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925" y="4860607"/>
            <a:ext cx="103441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582170" y="2270070"/>
            <a:ext cx="6533006" cy="414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fr-FR" sz="2400" dirty="0" smtClean="0"/>
              <a:t>Une </a:t>
            </a:r>
            <a:r>
              <a:rPr lang="fr-FR" sz="2400" b="1" dirty="0" smtClean="0"/>
              <a:t>équipe </a:t>
            </a:r>
            <a:r>
              <a:rPr lang="fr-FR" sz="2400" dirty="0" smtClean="0"/>
              <a:t>est une collection de personnes, conversations, fichiers et outils. Les équipes peuvent être pour des départements spécifiques, des projets, événements ou activités sociales. Les équipes sont composées de canaux. 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Un </a:t>
            </a:r>
            <a:r>
              <a:rPr lang="fr-FR" sz="2400" b="1" dirty="0" smtClean="0"/>
              <a:t>canal</a:t>
            </a:r>
            <a:r>
              <a:rPr lang="fr-FR" sz="2400" dirty="0" smtClean="0"/>
              <a:t> une discussion AU SEIN d’une équipe, dédiée à un ministère, projet ou sujet particulier. Les canaux sont l’endroit où les conversations se reproduisent, où l’on partage des fichiers et où l’on ajoute des applications.</a:t>
            </a:r>
            <a:endParaRPr lang="fr-FR" alt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8756" y="1332860"/>
            <a:ext cx="6473155" cy="788002"/>
            <a:chOff x="148756" y="1332860"/>
            <a:chExt cx="6473155" cy="788002"/>
          </a:xfrm>
        </p:grpSpPr>
        <p:sp>
          <p:nvSpPr>
            <p:cNvPr id="10" name="Title 1"/>
            <p:cNvSpPr txBox="1">
              <a:spLocks/>
            </p:cNvSpPr>
            <p:nvPr/>
          </p:nvSpPr>
          <p:spPr bwMode="auto">
            <a:xfrm>
              <a:off x="708134" y="1332860"/>
              <a:ext cx="5913777" cy="788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fr-CA" altLang="en-US" sz="4400" b="1" dirty="0" smtClean="0">
                  <a:latin typeface="Calibri Light" panose="020F0302020204030204" pitchFamily="34" charset="0"/>
                </a:rPr>
                <a:t>Équipes et canaux</a:t>
              </a:r>
              <a:endParaRPr lang="fr-CA" altLang="en-US" sz="4400" b="1" dirty="0">
                <a:latin typeface="Calibri Light" panose="020F0302020204030204" pitchFamily="34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A1B5D95-2384-40BC-8317-2981F03EF25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8756" y="1541707"/>
              <a:ext cx="559378" cy="327775"/>
              <a:chOff x="511893" y="627707"/>
              <a:chExt cx="285" cy="167"/>
            </a:xfrm>
          </p:grpSpPr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7154CA5E-E098-4CB2-B783-184F75393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893" y="627830"/>
                <a:ext cx="63" cy="44"/>
              </a:xfrm>
              <a:custGeom>
                <a:avLst/>
                <a:gdLst>
                  <a:gd name="T0" fmla="*/ 0 w 75"/>
                  <a:gd name="T1" fmla="*/ 53 h 53"/>
                  <a:gd name="T2" fmla="*/ 0 w 75"/>
                  <a:gd name="T3" fmla="*/ 53 h 53"/>
                  <a:gd name="T4" fmla="*/ 63 w 75"/>
                  <a:gd name="T5" fmla="*/ 53 h 53"/>
                  <a:gd name="T6" fmla="*/ 63 w 75"/>
                  <a:gd name="T7" fmla="*/ 53 h 53"/>
                  <a:gd name="T8" fmla="*/ 75 w 75"/>
                  <a:gd name="T9" fmla="*/ 4 h 53"/>
                  <a:gd name="T10" fmla="*/ 54 w 75"/>
                  <a:gd name="T11" fmla="*/ 0 h 53"/>
                  <a:gd name="T12" fmla="*/ 0 w 75"/>
                  <a:gd name="T1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3">
                    <a:moveTo>
                      <a:pt x="0" y="53"/>
                    </a:moveTo>
                    <a:lnTo>
                      <a:pt x="0" y="53"/>
                    </a:lnTo>
                    <a:lnTo>
                      <a:pt x="63" y="53"/>
                    </a:lnTo>
                    <a:lnTo>
                      <a:pt x="63" y="53"/>
                    </a:lnTo>
                    <a:cubicBezTo>
                      <a:pt x="63" y="35"/>
                      <a:pt x="67" y="19"/>
                      <a:pt x="75" y="4"/>
                    </a:cubicBezTo>
                    <a:cubicBezTo>
                      <a:pt x="69" y="1"/>
                      <a:pt x="61" y="0"/>
                      <a:pt x="54" y="0"/>
                    </a:cubicBezTo>
                    <a:cubicBezTo>
                      <a:pt x="24" y="0"/>
                      <a:pt x="0" y="24"/>
                      <a:pt x="0" y="53"/>
                    </a:cubicBezTo>
                    <a:close/>
                  </a:path>
                </a:pathLst>
              </a:custGeom>
              <a:noFill/>
              <a:ln w="31750">
                <a:solidFill>
                  <a:srgbClr val="6969B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34D45345-CDC6-491F-B48F-1A65C23CDB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69" y="627807"/>
                <a:ext cx="115" cy="67"/>
              </a:xfrm>
              <a:custGeom>
                <a:avLst/>
                <a:gdLst>
                  <a:gd name="T0" fmla="*/ 22 w 138"/>
                  <a:gd name="T1" fmla="*/ 25 h 80"/>
                  <a:gd name="T2" fmla="*/ 22 w 138"/>
                  <a:gd name="T3" fmla="*/ 25 h 80"/>
                  <a:gd name="T4" fmla="*/ 13 w 138"/>
                  <a:gd name="T5" fmla="*/ 36 h 80"/>
                  <a:gd name="T6" fmla="*/ 6 w 138"/>
                  <a:gd name="T7" fmla="*/ 48 h 80"/>
                  <a:gd name="T8" fmla="*/ 0 w 138"/>
                  <a:gd name="T9" fmla="*/ 80 h 80"/>
                  <a:gd name="T10" fmla="*/ 17 w 138"/>
                  <a:gd name="T11" fmla="*/ 80 h 80"/>
                  <a:gd name="T12" fmla="*/ 30 w 138"/>
                  <a:gd name="T13" fmla="*/ 80 h 80"/>
                  <a:gd name="T14" fmla="*/ 44 w 138"/>
                  <a:gd name="T15" fmla="*/ 80 h 80"/>
                  <a:gd name="T16" fmla="*/ 116 w 138"/>
                  <a:gd name="T17" fmla="*/ 80 h 80"/>
                  <a:gd name="T18" fmla="*/ 138 w 138"/>
                  <a:gd name="T19" fmla="*/ 25 h 80"/>
                  <a:gd name="T20" fmla="*/ 80 w 138"/>
                  <a:gd name="T21" fmla="*/ 0 h 80"/>
                  <a:gd name="T22" fmla="*/ 22 w 138"/>
                  <a:gd name="T23" fmla="*/ 2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80">
                    <a:moveTo>
                      <a:pt x="22" y="25"/>
                    </a:moveTo>
                    <a:lnTo>
                      <a:pt x="22" y="25"/>
                    </a:lnTo>
                    <a:cubicBezTo>
                      <a:pt x="19" y="28"/>
                      <a:pt x="16" y="32"/>
                      <a:pt x="13" y="36"/>
                    </a:cubicBezTo>
                    <a:cubicBezTo>
                      <a:pt x="11" y="40"/>
                      <a:pt x="8" y="44"/>
                      <a:pt x="6" y="48"/>
                    </a:cubicBezTo>
                    <a:cubicBezTo>
                      <a:pt x="2" y="58"/>
                      <a:pt x="0" y="69"/>
                      <a:pt x="0" y="80"/>
                    </a:cubicBezTo>
                    <a:lnTo>
                      <a:pt x="17" y="80"/>
                    </a:lnTo>
                    <a:lnTo>
                      <a:pt x="30" y="80"/>
                    </a:lnTo>
                    <a:lnTo>
                      <a:pt x="44" y="80"/>
                    </a:lnTo>
                    <a:lnTo>
                      <a:pt x="116" y="80"/>
                    </a:lnTo>
                    <a:cubicBezTo>
                      <a:pt x="116" y="58"/>
                      <a:pt x="124" y="39"/>
                      <a:pt x="138" y="25"/>
                    </a:cubicBezTo>
                    <a:cubicBezTo>
                      <a:pt x="123" y="9"/>
                      <a:pt x="103" y="0"/>
                      <a:pt x="80" y="0"/>
                    </a:cubicBezTo>
                    <a:cubicBezTo>
                      <a:pt x="57" y="0"/>
                      <a:pt x="36" y="9"/>
                      <a:pt x="22" y="25"/>
                    </a:cubicBezTo>
                    <a:close/>
                  </a:path>
                </a:pathLst>
              </a:custGeom>
              <a:noFill/>
              <a:ln w="31750">
                <a:solidFill>
                  <a:srgbClr val="6969B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CEEA364A-2F31-48C9-9804-493DA260A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089" y="627829"/>
                <a:ext cx="89" cy="45"/>
              </a:xfrm>
              <a:custGeom>
                <a:avLst/>
                <a:gdLst>
                  <a:gd name="T0" fmla="*/ 53 w 106"/>
                  <a:gd name="T1" fmla="*/ 0 h 54"/>
                  <a:gd name="T2" fmla="*/ 53 w 106"/>
                  <a:gd name="T3" fmla="*/ 0 h 54"/>
                  <a:gd name="T4" fmla="*/ 32 w 106"/>
                  <a:gd name="T5" fmla="*/ 5 h 54"/>
                  <a:gd name="T6" fmla="*/ 20 w 106"/>
                  <a:gd name="T7" fmla="*/ 12 h 54"/>
                  <a:gd name="T8" fmla="*/ 10 w 106"/>
                  <a:gd name="T9" fmla="*/ 22 h 54"/>
                  <a:gd name="T10" fmla="*/ 0 w 106"/>
                  <a:gd name="T11" fmla="*/ 54 h 54"/>
                  <a:gd name="T12" fmla="*/ 17 w 106"/>
                  <a:gd name="T13" fmla="*/ 54 h 54"/>
                  <a:gd name="T14" fmla="*/ 30 w 106"/>
                  <a:gd name="T15" fmla="*/ 54 h 54"/>
                  <a:gd name="T16" fmla="*/ 44 w 106"/>
                  <a:gd name="T17" fmla="*/ 54 h 54"/>
                  <a:gd name="T18" fmla="*/ 106 w 106"/>
                  <a:gd name="T19" fmla="*/ 54 h 54"/>
                  <a:gd name="T20" fmla="*/ 53 w 106"/>
                  <a:gd name="T2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54">
                    <a:moveTo>
                      <a:pt x="53" y="0"/>
                    </a:moveTo>
                    <a:lnTo>
                      <a:pt x="53" y="0"/>
                    </a:lnTo>
                    <a:cubicBezTo>
                      <a:pt x="45" y="0"/>
                      <a:pt x="38" y="2"/>
                      <a:pt x="32" y="5"/>
                    </a:cubicBezTo>
                    <a:cubicBezTo>
                      <a:pt x="27" y="7"/>
                      <a:pt x="24" y="9"/>
                      <a:pt x="20" y="12"/>
                    </a:cubicBezTo>
                    <a:cubicBezTo>
                      <a:pt x="16" y="15"/>
                      <a:pt x="13" y="18"/>
                      <a:pt x="10" y="22"/>
                    </a:cubicBezTo>
                    <a:cubicBezTo>
                      <a:pt x="4" y="31"/>
                      <a:pt x="0" y="42"/>
                      <a:pt x="0" y="54"/>
                    </a:cubicBezTo>
                    <a:lnTo>
                      <a:pt x="17" y="54"/>
                    </a:lnTo>
                    <a:lnTo>
                      <a:pt x="30" y="54"/>
                    </a:lnTo>
                    <a:lnTo>
                      <a:pt x="44" y="54"/>
                    </a:lnTo>
                    <a:lnTo>
                      <a:pt x="106" y="54"/>
                    </a:lnTo>
                    <a:cubicBezTo>
                      <a:pt x="106" y="24"/>
                      <a:pt x="82" y="0"/>
                      <a:pt x="53" y="0"/>
                    </a:cubicBezTo>
                    <a:close/>
                  </a:path>
                </a:pathLst>
              </a:custGeom>
              <a:noFill/>
              <a:ln w="31750">
                <a:solidFill>
                  <a:srgbClr val="6969B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D6C2F898-FB6D-4876-B0B3-B1FCA212FE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105" y="627763"/>
                <a:ext cx="56" cy="56"/>
              </a:xfrm>
              <a:custGeom>
                <a:avLst/>
                <a:gdLst>
                  <a:gd name="T0" fmla="*/ 31 w 66"/>
                  <a:gd name="T1" fmla="*/ 66 h 67"/>
                  <a:gd name="T2" fmla="*/ 31 w 66"/>
                  <a:gd name="T3" fmla="*/ 66 h 67"/>
                  <a:gd name="T4" fmla="*/ 33 w 66"/>
                  <a:gd name="T5" fmla="*/ 67 h 67"/>
                  <a:gd name="T6" fmla="*/ 35 w 66"/>
                  <a:gd name="T7" fmla="*/ 66 h 67"/>
                  <a:gd name="T8" fmla="*/ 57 w 66"/>
                  <a:gd name="T9" fmla="*/ 56 h 67"/>
                  <a:gd name="T10" fmla="*/ 66 w 66"/>
                  <a:gd name="T11" fmla="*/ 33 h 67"/>
                  <a:gd name="T12" fmla="*/ 33 w 66"/>
                  <a:gd name="T13" fmla="*/ 0 h 67"/>
                  <a:gd name="T14" fmla="*/ 0 w 66"/>
                  <a:gd name="T15" fmla="*/ 33 h 67"/>
                  <a:gd name="T16" fmla="*/ 9 w 66"/>
                  <a:gd name="T17" fmla="*/ 56 h 67"/>
                  <a:gd name="T18" fmla="*/ 31 w 66"/>
                  <a:gd name="T19" fmla="*/ 6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67">
                    <a:moveTo>
                      <a:pt x="31" y="66"/>
                    </a:moveTo>
                    <a:lnTo>
                      <a:pt x="31" y="66"/>
                    </a:lnTo>
                    <a:cubicBezTo>
                      <a:pt x="31" y="66"/>
                      <a:pt x="32" y="67"/>
                      <a:pt x="33" y="67"/>
                    </a:cubicBezTo>
                    <a:cubicBezTo>
                      <a:pt x="34" y="67"/>
                      <a:pt x="34" y="66"/>
                      <a:pt x="35" y="66"/>
                    </a:cubicBezTo>
                    <a:cubicBezTo>
                      <a:pt x="44" y="66"/>
                      <a:pt x="51" y="62"/>
                      <a:pt x="57" y="56"/>
                    </a:cubicBezTo>
                    <a:cubicBezTo>
                      <a:pt x="63" y="50"/>
                      <a:pt x="66" y="42"/>
                      <a:pt x="66" y="33"/>
                    </a:cubicBezTo>
                    <a:cubicBezTo>
                      <a:pt x="66" y="15"/>
                      <a:pt x="51" y="0"/>
                      <a:pt x="33" y="0"/>
                    </a:cubicBezTo>
                    <a:cubicBezTo>
                      <a:pt x="14" y="0"/>
                      <a:pt x="0" y="15"/>
                      <a:pt x="0" y="33"/>
                    </a:cubicBezTo>
                    <a:cubicBezTo>
                      <a:pt x="0" y="42"/>
                      <a:pt x="3" y="50"/>
                      <a:pt x="9" y="56"/>
                    </a:cubicBezTo>
                    <a:cubicBezTo>
                      <a:pt x="15" y="62"/>
                      <a:pt x="22" y="66"/>
                      <a:pt x="31" y="66"/>
                    </a:cubicBezTo>
                    <a:close/>
                  </a:path>
                </a:pathLst>
              </a:custGeom>
              <a:noFill/>
              <a:ln w="31750">
                <a:solidFill>
                  <a:srgbClr val="6969B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275DF61B-77E1-4A1F-A963-39BA01E50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91" y="627707"/>
                <a:ext cx="89" cy="89"/>
              </a:xfrm>
              <a:custGeom>
                <a:avLst/>
                <a:gdLst>
                  <a:gd name="T0" fmla="*/ 23 w 106"/>
                  <a:gd name="T1" fmla="*/ 98 h 107"/>
                  <a:gd name="T2" fmla="*/ 23 w 106"/>
                  <a:gd name="T3" fmla="*/ 98 h 107"/>
                  <a:gd name="T4" fmla="*/ 49 w 106"/>
                  <a:gd name="T5" fmla="*/ 107 h 107"/>
                  <a:gd name="T6" fmla="*/ 53 w 106"/>
                  <a:gd name="T7" fmla="*/ 107 h 107"/>
                  <a:gd name="T8" fmla="*/ 57 w 106"/>
                  <a:gd name="T9" fmla="*/ 107 h 107"/>
                  <a:gd name="T10" fmla="*/ 83 w 106"/>
                  <a:gd name="T11" fmla="*/ 98 h 107"/>
                  <a:gd name="T12" fmla="*/ 106 w 106"/>
                  <a:gd name="T13" fmla="*/ 54 h 107"/>
                  <a:gd name="T14" fmla="*/ 75 w 106"/>
                  <a:gd name="T15" fmla="*/ 5 h 107"/>
                  <a:gd name="T16" fmla="*/ 53 w 106"/>
                  <a:gd name="T17" fmla="*/ 0 h 107"/>
                  <a:gd name="T18" fmla="*/ 31 w 106"/>
                  <a:gd name="T19" fmla="*/ 5 h 107"/>
                  <a:gd name="T20" fmla="*/ 31 w 106"/>
                  <a:gd name="T21" fmla="*/ 5 h 107"/>
                  <a:gd name="T22" fmla="*/ 0 w 106"/>
                  <a:gd name="T23" fmla="*/ 54 h 107"/>
                  <a:gd name="T24" fmla="*/ 23 w 106"/>
                  <a:gd name="T25" fmla="*/ 98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6" h="107">
                    <a:moveTo>
                      <a:pt x="23" y="98"/>
                    </a:moveTo>
                    <a:lnTo>
                      <a:pt x="23" y="98"/>
                    </a:lnTo>
                    <a:cubicBezTo>
                      <a:pt x="30" y="103"/>
                      <a:pt x="39" y="106"/>
                      <a:pt x="49" y="107"/>
                    </a:cubicBezTo>
                    <a:cubicBezTo>
                      <a:pt x="50" y="107"/>
                      <a:pt x="52" y="107"/>
                      <a:pt x="53" y="107"/>
                    </a:cubicBezTo>
                    <a:cubicBezTo>
                      <a:pt x="54" y="107"/>
                      <a:pt x="55" y="107"/>
                      <a:pt x="57" y="107"/>
                    </a:cubicBezTo>
                    <a:cubicBezTo>
                      <a:pt x="66" y="106"/>
                      <a:pt x="76" y="103"/>
                      <a:pt x="83" y="98"/>
                    </a:cubicBezTo>
                    <a:cubicBezTo>
                      <a:pt x="97" y="88"/>
                      <a:pt x="106" y="72"/>
                      <a:pt x="106" y="54"/>
                    </a:cubicBezTo>
                    <a:cubicBezTo>
                      <a:pt x="106" y="32"/>
                      <a:pt x="93" y="14"/>
                      <a:pt x="75" y="5"/>
                    </a:cubicBezTo>
                    <a:cubicBezTo>
                      <a:pt x="68" y="2"/>
                      <a:pt x="61" y="0"/>
                      <a:pt x="53" y="0"/>
                    </a:cubicBezTo>
                    <a:cubicBezTo>
                      <a:pt x="45" y="0"/>
                      <a:pt x="38" y="2"/>
                      <a:pt x="31" y="5"/>
                    </a:cubicBezTo>
                    <a:lnTo>
                      <a:pt x="31" y="5"/>
                    </a:lnTo>
                    <a:cubicBezTo>
                      <a:pt x="12" y="14"/>
                      <a:pt x="0" y="32"/>
                      <a:pt x="0" y="54"/>
                    </a:cubicBezTo>
                    <a:cubicBezTo>
                      <a:pt x="0" y="72"/>
                      <a:pt x="9" y="88"/>
                      <a:pt x="23" y="98"/>
                    </a:cubicBezTo>
                    <a:close/>
                  </a:path>
                </a:pathLst>
              </a:custGeom>
              <a:noFill/>
              <a:ln w="31750">
                <a:solidFill>
                  <a:srgbClr val="6969B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3AAED730-DFC9-4DDE-A950-0B4843D29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05" y="627752"/>
                <a:ext cx="67" cy="67"/>
              </a:xfrm>
              <a:custGeom>
                <a:avLst/>
                <a:gdLst>
                  <a:gd name="T0" fmla="*/ 40 w 80"/>
                  <a:gd name="T1" fmla="*/ 0 h 80"/>
                  <a:gd name="T2" fmla="*/ 40 w 80"/>
                  <a:gd name="T3" fmla="*/ 0 h 80"/>
                  <a:gd name="T4" fmla="*/ 0 w 80"/>
                  <a:gd name="T5" fmla="*/ 40 h 80"/>
                  <a:gd name="T6" fmla="*/ 14 w 80"/>
                  <a:gd name="T7" fmla="*/ 70 h 80"/>
                  <a:gd name="T8" fmla="*/ 37 w 80"/>
                  <a:gd name="T9" fmla="*/ 80 h 80"/>
                  <a:gd name="T10" fmla="*/ 40 w 80"/>
                  <a:gd name="T11" fmla="*/ 80 h 80"/>
                  <a:gd name="T12" fmla="*/ 42 w 80"/>
                  <a:gd name="T13" fmla="*/ 80 h 80"/>
                  <a:gd name="T14" fmla="*/ 65 w 80"/>
                  <a:gd name="T15" fmla="*/ 70 h 80"/>
                  <a:gd name="T16" fmla="*/ 80 w 80"/>
                  <a:gd name="T17" fmla="*/ 40 h 80"/>
                  <a:gd name="T18" fmla="*/ 40 w 80"/>
                  <a:gd name="T1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80">
                    <a:moveTo>
                      <a:pt x="40" y="0"/>
                    </a:moveTo>
                    <a:lnTo>
                      <a:pt x="40" y="0"/>
                    </a:lnTo>
                    <a:cubicBezTo>
                      <a:pt x="18" y="0"/>
                      <a:pt x="0" y="18"/>
                      <a:pt x="0" y="40"/>
                    </a:cubicBezTo>
                    <a:cubicBezTo>
                      <a:pt x="0" y="52"/>
                      <a:pt x="5" y="63"/>
                      <a:pt x="14" y="70"/>
                    </a:cubicBezTo>
                    <a:cubicBezTo>
                      <a:pt x="21" y="76"/>
                      <a:pt x="29" y="79"/>
                      <a:pt x="37" y="80"/>
                    </a:cubicBezTo>
                    <a:cubicBezTo>
                      <a:pt x="38" y="80"/>
                      <a:pt x="39" y="80"/>
                      <a:pt x="40" y="80"/>
                    </a:cubicBezTo>
                    <a:cubicBezTo>
                      <a:pt x="41" y="80"/>
                      <a:pt x="41" y="80"/>
                      <a:pt x="42" y="80"/>
                    </a:cubicBezTo>
                    <a:cubicBezTo>
                      <a:pt x="51" y="79"/>
                      <a:pt x="59" y="76"/>
                      <a:pt x="65" y="70"/>
                    </a:cubicBezTo>
                    <a:cubicBezTo>
                      <a:pt x="74" y="63"/>
                      <a:pt x="80" y="52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  <a:close/>
                  </a:path>
                </a:pathLst>
              </a:custGeom>
              <a:noFill/>
              <a:ln w="31750">
                <a:solidFill>
                  <a:srgbClr val="6969B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dirty="0"/>
              </a:p>
            </p:txBody>
          </p:sp>
        </p:grpSp>
      </p:grpSp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125" y="1303337"/>
            <a:ext cx="4714875" cy="491409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477125" y="3044825"/>
            <a:ext cx="724410" cy="654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8401050" y="5467349"/>
            <a:ext cx="1562100" cy="4095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8840130" y="5924890"/>
            <a:ext cx="618196" cy="2187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821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582168" y="2782956"/>
            <a:ext cx="6647307" cy="363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Cliquer </a:t>
            </a:r>
            <a:r>
              <a:rPr lang="fr-FR" b="1" dirty="0" smtClean="0">
                <a:solidFill>
                  <a:prstClr val="black"/>
                </a:solidFill>
                <a:latin typeface="Calibri" panose="020F0502020204030204"/>
              </a:rPr>
              <a:t>appels</a:t>
            </a:r>
          </a:p>
          <a:p>
            <a:pPr marL="457200" indent="-457200"/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Effectuer des appels à partir de la </a:t>
            </a:r>
            <a:r>
              <a:rPr lang="fr-FR" b="1" dirty="0" smtClean="0">
                <a:solidFill>
                  <a:prstClr val="black"/>
                </a:solidFill>
                <a:latin typeface="Calibri" panose="020F0502020204030204"/>
              </a:rPr>
              <a:t>numérotation rapide</a:t>
            </a:r>
          </a:p>
          <a:p>
            <a:pPr marL="457200" indent="-457200"/>
            <a:r>
              <a:rPr lang="fr-FR" dirty="0" smtClean="0">
                <a:solidFill>
                  <a:prstClr val="black"/>
                </a:solidFill>
                <a:latin typeface="Calibri" panose="020F0502020204030204"/>
              </a:rPr>
              <a:t>Gérer ou appeler vos </a:t>
            </a:r>
            <a:r>
              <a:rPr lang="fr-FR" b="1" dirty="0" smtClean="0">
                <a:solidFill>
                  <a:prstClr val="black"/>
                </a:solidFill>
                <a:latin typeface="Calibri" panose="020F0502020204030204"/>
              </a:rPr>
              <a:t>contacts</a:t>
            </a:r>
          </a:p>
          <a:p>
            <a:pPr marL="457200" indent="-457200"/>
            <a:r>
              <a:rPr lang="fr-FR" dirty="0" smtClean="0"/>
              <a:t>Voir votre </a:t>
            </a:r>
            <a:r>
              <a:rPr lang="fr-FR" b="1" dirty="0" smtClean="0"/>
              <a:t>historique</a:t>
            </a:r>
            <a:r>
              <a:rPr lang="fr-FR" dirty="0" smtClean="0"/>
              <a:t> d’appels</a:t>
            </a:r>
            <a:endParaRPr lang="fr-FR" b="1" dirty="0" smtClean="0"/>
          </a:p>
          <a:p>
            <a:pPr marL="457200" indent="-457200"/>
            <a:r>
              <a:rPr lang="fr-FR" dirty="0" smtClean="0"/>
              <a:t>Accéder votre </a:t>
            </a:r>
            <a:r>
              <a:rPr lang="fr-FR" b="1" dirty="0" smtClean="0"/>
              <a:t>messagerie vocale</a:t>
            </a:r>
            <a:r>
              <a:rPr lang="fr-FR" dirty="0" smtClean="0"/>
              <a:t> </a:t>
            </a:r>
            <a:endParaRPr lang="fr-FR" dirty="0"/>
          </a:p>
        </p:txBody>
      </p:sp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08134" y="1332860"/>
            <a:ext cx="5913777" cy="78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 b="1" dirty="0" smtClean="0">
                <a:latin typeface="Calibri Light" panose="020F0302020204030204" pitchFamily="34" charset="0"/>
              </a:rPr>
              <a:t>Appels</a:t>
            </a:r>
            <a:endParaRPr lang="en-US" altLang="en-US" sz="4400" b="1" dirty="0">
              <a:latin typeface="Calibri Light" panose="020F0302020204030204" pitchFamily="34" charset="0"/>
            </a:endParaRPr>
          </a:p>
        </p:txBody>
      </p:sp>
      <p:sp>
        <p:nvSpPr>
          <p:cNvPr id="19" name="Freeform: Shape 27">
            <a:extLst>
              <a:ext uri="{FF2B5EF4-FFF2-40B4-BE49-F238E27FC236}">
                <a16:creationId xmlns:a16="http://schemas.microsoft.com/office/drawing/2014/main" id="{03AAD6D5-8A05-416A-943D-3814AF6035BB}"/>
              </a:ext>
            </a:extLst>
          </p:cNvPr>
          <p:cNvSpPr/>
          <p:nvPr/>
        </p:nvSpPr>
        <p:spPr>
          <a:xfrm rot="900000">
            <a:off x="199557" y="1437496"/>
            <a:ext cx="457200" cy="457200"/>
          </a:xfrm>
          <a:custGeom>
            <a:avLst/>
            <a:gdLst>
              <a:gd name="connsiteX0" fmla="*/ 455560 w 583745"/>
              <a:gd name="connsiteY0" fmla="*/ 585630 h 585630"/>
              <a:gd name="connsiteX1" fmla="*/ 455560 w 583745"/>
              <a:gd name="connsiteY1" fmla="*/ 585630 h 585630"/>
              <a:gd name="connsiteX2" fmla="*/ 382042 w 583745"/>
              <a:gd name="connsiteY2" fmla="*/ 573063 h 585630"/>
              <a:gd name="connsiteX3" fmla="*/ 305382 w 583745"/>
              <a:gd name="connsiteY3" fmla="*/ 541645 h 585630"/>
              <a:gd name="connsiteX4" fmla="*/ 228723 w 583745"/>
              <a:gd name="connsiteY4" fmla="*/ 491377 h 585630"/>
              <a:gd name="connsiteX5" fmla="*/ 156461 w 583745"/>
              <a:gd name="connsiteY5" fmla="*/ 430426 h 585630"/>
              <a:gd name="connsiteX6" fmla="*/ 93625 w 583745"/>
              <a:gd name="connsiteY6" fmla="*/ 358165 h 585630"/>
              <a:gd name="connsiteX7" fmla="*/ 45242 w 583745"/>
              <a:gd name="connsiteY7" fmla="*/ 282761 h 585630"/>
              <a:gd name="connsiteX8" fmla="*/ 12567 w 583745"/>
              <a:gd name="connsiteY8" fmla="*/ 204217 h 585630"/>
              <a:gd name="connsiteX9" fmla="*/ 0 w 583745"/>
              <a:gd name="connsiteY9" fmla="*/ 128814 h 585630"/>
              <a:gd name="connsiteX10" fmla="*/ 4399 w 583745"/>
              <a:gd name="connsiteY10" fmla="*/ 89855 h 585630"/>
              <a:gd name="connsiteX11" fmla="*/ 16966 w 583745"/>
              <a:gd name="connsiteY11" fmla="*/ 61579 h 585630"/>
              <a:gd name="connsiteX12" fmla="*/ 38958 w 583745"/>
              <a:gd name="connsiteY12" fmla="*/ 36445 h 585630"/>
              <a:gd name="connsiteX13" fmla="*/ 65349 w 583745"/>
              <a:gd name="connsiteY13" fmla="*/ 8169 h 585630"/>
              <a:gd name="connsiteX14" fmla="*/ 87342 w 583745"/>
              <a:gd name="connsiteY14" fmla="*/ 0 h 585630"/>
              <a:gd name="connsiteX15" fmla="*/ 101166 w 583745"/>
              <a:gd name="connsiteY15" fmla="*/ 4399 h 585630"/>
              <a:gd name="connsiteX16" fmla="*/ 116875 w 583745"/>
              <a:gd name="connsiteY16" fmla="*/ 15081 h 585630"/>
              <a:gd name="connsiteX17" fmla="*/ 135726 w 583745"/>
              <a:gd name="connsiteY17" fmla="*/ 32046 h 585630"/>
              <a:gd name="connsiteX18" fmla="*/ 152691 w 583745"/>
              <a:gd name="connsiteY18" fmla="*/ 50897 h 585630"/>
              <a:gd name="connsiteX19" fmla="*/ 168400 w 583745"/>
              <a:gd name="connsiteY19" fmla="*/ 66606 h 585630"/>
              <a:gd name="connsiteX20" fmla="*/ 179082 w 583745"/>
              <a:gd name="connsiteY20" fmla="*/ 79173 h 585630"/>
              <a:gd name="connsiteX21" fmla="*/ 188508 w 583745"/>
              <a:gd name="connsiteY21" fmla="*/ 101166 h 585630"/>
              <a:gd name="connsiteX22" fmla="*/ 184109 w 583745"/>
              <a:gd name="connsiteY22" fmla="*/ 116875 h 585630"/>
              <a:gd name="connsiteX23" fmla="*/ 171542 w 583745"/>
              <a:gd name="connsiteY23" fmla="*/ 130699 h 585630"/>
              <a:gd name="connsiteX24" fmla="*/ 155833 w 583745"/>
              <a:gd name="connsiteY24" fmla="*/ 144523 h 585630"/>
              <a:gd name="connsiteX25" fmla="*/ 140124 w 583745"/>
              <a:gd name="connsiteY25" fmla="*/ 161488 h 585630"/>
              <a:gd name="connsiteX26" fmla="*/ 127557 w 583745"/>
              <a:gd name="connsiteY26" fmla="*/ 181596 h 585630"/>
              <a:gd name="connsiteX27" fmla="*/ 123158 w 583745"/>
              <a:gd name="connsiteY27" fmla="*/ 206730 h 585630"/>
              <a:gd name="connsiteX28" fmla="*/ 127557 w 583745"/>
              <a:gd name="connsiteY28" fmla="*/ 235006 h 585630"/>
              <a:gd name="connsiteX29" fmla="*/ 143266 w 583745"/>
              <a:gd name="connsiteY29" fmla="*/ 258255 h 585630"/>
              <a:gd name="connsiteX30" fmla="*/ 323605 w 583745"/>
              <a:gd name="connsiteY30" fmla="*/ 438594 h 585630"/>
              <a:gd name="connsiteX31" fmla="*/ 346854 w 583745"/>
              <a:gd name="connsiteY31" fmla="*/ 454303 h 585630"/>
              <a:gd name="connsiteX32" fmla="*/ 375130 w 583745"/>
              <a:gd name="connsiteY32" fmla="*/ 458702 h 585630"/>
              <a:gd name="connsiteX33" fmla="*/ 400265 w 583745"/>
              <a:gd name="connsiteY33" fmla="*/ 454303 h 585630"/>
              <a:gd name="connsiteX34" fmla="*/ 420372 w 583745"/>
              <a:gd name="connsiteY34" fmla="*/ 441736 h 585630"/>
              <a:gd name="connsiteX35" fmla="*/ 437338 w 583745"/>
              <a:gd name="connsiteY35" fmla="*/ 426027 h 585630"/>
              <a:gd name="connsiteX36" fmla="*/ 451162 w 583745"/>
              <a:gd name="connsiteY36" fmla="*/ 410318 h 585630"/>
              <a:gd name="connsiteX37" fmla="*/ 464986 w 583745"/>
              <a:gd name="connsiteY37" fmla="*/ 397751 h 585630"/>
              <a:gd name="connsiteX38" fmla="*/ 480695 w 583745"/>
              <a:gd name="connsiteY38" fmla="*/ 393353 h 585630"/>
              <a:gd name="connsiteX39" fmla="*/ 502687 w 583745"/>
              <a:gd name="connsiteY39" fmla="*/ 402778 h 585630"/>
              <a:gd name="connsiteX40" fmla="*/ 515254 w 583745"/>
              <a:gd name="connsiteY40" fmla="*/ 413460 h 585630"/>
              <a:gd name="connsiteX41" fmla="*/ 530963 w 583745"/>
              <a:gd name="connsiteY41" fmla="*/ 429169 h 585630"/>
              <a:gd name="connsiteX42" fmla="*/ 549814 w 583745"/>
              <a:gd name="connsiteY42" fmla="*/ 446135 h 585630"/>
              <a:gd name="connsiteX43" fmla="*/ 566780 w 583745"/>
              <a:gd name="connsiteY43" fmla="*/ 464986 h 585630"/>
              <a:gd name="connsiteX44" fmla="*/ 579347 w 583745"/>
              <a:gd name="connsiteY44" fmla="*/ 480695 h 585630"/>
              <a:gd name="connsiteX45" fmla="*/ 583745 w 583745"/>
              <a:gd name="connsiteY45" fmla="*/ 494518 h 585630"/>
              <a:gd name="connsiteX46" fmla="*/ 574320 w 583745"/>
              <a:gd name="connsiteY46" fmla="*/ 516511 h 585630"/>
              <a:gd name="connsiteX47" fmla="*/ 546044 w 583745"/>
              <a:gd name="connsiteY47" fmla="*/ 544787 h 585630"/>
              <a:gd name="connsiteX48" fmla="*/ 520910 w 583745"/>
              <a:gd name="connsiteY48" fmla="*/ 564895 h 585630"/>
              <a:gd name="connsiteX49" fmla="*/ 492633 w 583745"/>
              <a:gd name="connsiteY49" fmla="*/ 577462 h 585630"/>
              <a:gd name="connsiteX50" fmla="*/ 455560 w 583745"/>
              <a:gd name="connsiteY50" fmla="*/ 585630 h 585630"/>
              <a:gd name="connsiteX51" fmla="*/ 455560 w 583745"/>
              <a:gd name="connsiteY51" fmla="*/ 585630 h 58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83745" h="585630">
                <a:moveTo>
                  <a:pt x="455560" y="585630"/>
                </a:moveTo>
                <a:lnTo>
                  <a:pt x="455560" y="585630"/>
                </a:lnTo>
                <a:cubicBezTo>
                  <a:pt x="432311" y="585630"/>
                  <a:pt x="407177" y="581232"/>
                  <a:pt x="382042" y="573063"/>
                </a:cubicBezTo>
                <a:cubicBezTo>
                  <a:pt x="356908" y="566780"/>
                  <a:pt x="330517" y="556098"/>
                  <a:pt x="305382" y="541645"/>
                </a:cubicBezTo>
                <a:cubicBezTo>
                  <a:pt x="280248" y="527821"/>
                  <a:pt x="253857" y="512112"/>
                  <a:pt x="228723" y="491377"/>
                </a:cubicBezTo>
                <a:cubicBezTo>
                  <a:pt x="203588" y="472526"/>
                  <a:pt x="180339" y="452418"/>
                  <a:pt x="156461" y="430426"/>
                </a:cubicBezTo>
                <a:cubicBezTo>
                  <a:pt x="134469" y="408433"/>
                  <a:pt x="114361" y="383299"/>
                  <a:pt x="93625" y="358165"/>
                </a:cubicBezTo>
                <a:cubicBezTo>
                  <a:pt x="74775" y="333030"/>
                  <a:pt x="59066" y="307896"/>
                  <a:pt x="45242" y="282761"/>
                </a:cubicBezTo>
                <a:cubicBezTo>
                  <a:pt x="31418" y="256370"/>
                  <a:pt x="20108" y="229351"/>
                  <a:pt x="12567" y="204217"/>
                </a:cubicBezTo>
                <a:cubicBezTo>
                  <a:pt x="5027" y="177826"/>
                  <a:pt x="0" y="152691"/>
                  <a:pt x="0" y="128814"/>
                </a:cubicBezTo>
                <a:cubicBezTo>
                  <a:pt x="0" y="113105"/>
                  <a:pt x="1257" y="100537"/>
                  <a:pt x="4399" y="89855"/>
                </a:cubicBezTo>
                <a:cubicBezTo>
                  <a:pt x="7540" y="79173"/>
                  <a:pt x="11939" y="69748"/>
                  <a:pt x="16966" y="61579"/>
                </a:cubicBezTo>
                <a:cubicBezTo>
                  <a:pt x="23249" y="52154"/>
                  <a:pt x="29533" y="44613"/>
                  <a:pt x="38958" y="36445"/>
                </a:cubicBezTo>
                <a:cubicBezTo>
                  <a:pt x="46499" y="28905"/>
                  <a:pt x="55924" y="19479"/>
                  <a:pt x="65349" y="8169"/>
                </a:cubicBezTo>
                <a:cubicBezTo>
                  <a:pt x="71633" y="1257"/>
                  <a:pt x="79802" y="0"/>
                  <a:pt x="87342" y="0"/>
                </a:cubicBezTo>
                <a:cubicBezTo>
                  <a:pt x="90484" y="0"/>
                  <a:pt x="94882" y="1257"/>
                  <a:pt x="101166" y="4399"/>
                </a:cubicBezTo>
                <a:cubicBezTo>
                  <a:pt x="105564" y="7540"/>
                  <a:pt x="111848" y="10682"/>
                  <a:pt x="116875" y="15081"/>
                </a:cubicBezTo>
                <a:cubicBezTo>
                  <a:pt x="123158" y="21364"/>
                  <a:pt x="129442" y="25763"/>
                  <a:pt x="135726" y="32046"/>
                </a:cubicBezTo>
                <a:cubicBezTo>
                  <a:pt x="142009" y="38330"/>
                  <a:pt x="148293" y="44613"/>
                  <a:pt x="152691" y="50897"/>
                </a:cubicBezTo>
                <a:cubicBezTo>
                  <a:pt x="158975" y="57181"/>
                  <a:pt x="163373" y="61579"/>
                  <a:pt x="168400" y="66606"/>
                </a:cubicBezTo>
                <a:cubicBezTo>
                  <a:pt x="172799" y="72890"/>
                  <a:pt x="175941" y="76031"/>
                  <a:pt x="179082" y="79173"/>
                </a:cubicBezTo>
                <a:cubicBezTo>
                  <a:pt x="185366" y="85457"/>
                  <a:pt x="188508" y="91740"/>
                  <a:pt x="188508" y="101166"/>
                </a:cubicBezTo>
                <a:cubicBezTo>
                  <a:pt x="188508" y="105564"/>
                  <a:pt x="187251" y="111848"/>
                  <a:pt x="184109" y="116875"/>
                </a:cubicBezTo>
                <a:cubicBezTo>
                  <a:pt x="180967" y="121902"/>
                  <a:pt x="176569" y="126300"/>
                  <a:pt x="171542" y="130699"/>
                </a:cubicBezTo>
                <a:cubicBezTo>
                  <a:pt x="166515" y="135097"/>
                  <a:pt x="162117" y="140124"/>
                  <a:pt x="155833" y="144523"/>
                </a:cubicBezTo>
                <a:cubicBezTo>
                  <a:pt x="149549" y="150806"/>
                  <a:pt x="145151" y="155205"/>
                  <a:pt x="140124" y="161488"/>
                </a:cubicBezTo>
                <a:cubicBezTo>
                  <a:pt x="135726" y="167772"/>
                  <a:pt x="130699" y="174055"/>
                  <a:pt x="127557" y="181596"/>
                </a:cubicBezTo>
                <a:cubicBezTo>
                  <a:pt x="124415" y="189136"/>
                  <a:pt x="123158" y="197305"/>
                  <a:pt x="123158" y="206730"/>
                </a:cubicBezTo>
                <a:cubicBezTo>
                  <a:pt x="123158" y="217412"/>
                  <a:pt x="124415" y="225581"/>
                  <a:pt x="127557" y="235006"/>
                </a:cubicBezTo>
                <a:cubicBezTo>
                  <a:pt x="131955" y="244432"/>
                  <a:pt x="136982" y="251972"/>
                  <a:pt x="143266" y="258255"/>
                </a:cubicBezTo>
                <a:lnTo>
                  <a:pt x="323605" y="438594"/>
                </a:lnTo>
                <a:cubicBezTo>
                  <a:pt x="329888" y="444878"/>
                  <a:pt x="337429" y="449277"/>
                  <a:pt x="346854" y="454303"/>
                </a:cubicBezTo>
                <a:cubicBezTo>
                  <a:pt x="356280" y="457445"/>
                  <a:pt x="365705" y="458702"/>
                  <a:pt x="375130" y="458702"/>
                </a:cubicBezTo>
                <a:cubicBezTo>
                  <a:pt x="384556" y="458702"/>
                  <a:pt x="392096" y="457445"/>
                  <a:pt x="400265" y="454303"/>
                </a:cubicBezTo>
                <a:cubicBezTo>
                  <a:pt x="407805" y="451162"/>
                  <a:pt x="414089" y="446763"/>
                  <a:pt x="420372" y="441736"/>
                </a:cubicBezTo>
                <a:cubicBezTo>
                  <a:pt x="426656" y="437338"/>
                  <a:pt x="431054" y="432311"/>
                  <a:pt x="437338" y="426027"/>
                </a:cubicBezTo>
                <a:cubicBezTo>
                  <a:pt x="441736" y="419744"/>
                  <a:pt x="446763" y="415345"/>
                  <a:pt x="451162" y="410318"/>
                </a:cubicBezTo>
                <a:cubicBezTo>
                  <a:pt x="455560" y="405920"/>
                  <a:pt x="460587" y="400893"/>
                  <a:pt x="464986" y="397751"/>
                </a:cubicBezTo>
                <a:cubicBezTo>
                  <a:pt x="469384" y="394609"/>
                  <a:pt x="475668" y="393353"/>
                  <a:pt x="480695" y="393353"/>
                </a:cubicBezTo>
                <a:cubicBezTo>
                  <a:pt x="490120" y="393353"/>
                  <a:pt x="496404" y="396494"/>
                  <a:pt x="502687" y="402778"/>
                </a:cubicBezTo>
                <a:cubicBezTo>
                  <a:pt x="505829" y="405920"/>
                  <a:pt x="508971" y="409062"/>
                  <a:pt x="515254" y="413460"/>
                </a:cubicBezTo>
                <a:cubicBezTo>
                  <a:pt x="519653" y="417859"/>
                  <a:pt x="525936" y="422886"/>
                  <a:pt x="530963" y="429169"/>
                </a:cubicBezTo>
                <a:cubicBezTo>
                  <a:pt x="537247" y="433568"/>
                  <a:pt x="543530" y="439851"/>
                  <a:pt x="549814" y="446135"/>
                </a:cubicBezTo>
                <a:cubicBezTo>
                  <a:pt x="556098" y="452418"/>
                  <a:pt x="562381" y="458702"/>
                  <a:pt x="566780" y="464986"/>
                </a:cubicBezTo>
                <a:cubicBezTo>
                  <a:pt x="571178" y="469384"/>
                  <a:pt x="576205" y="475668"/>
                  <a:pt x="579347" y="480695"/>
                </a:cubicBezTo>
                <a:cubicBezTo>
                  <a:pt x="582489" y="486978"/>
                  <a:pt x="583745" y="491377"/>
                  <a:pt x="583745" y="494518"/>
                </a:cubicBezTo>
                <a:cubicBezTo>
                  <a:pt x="583745" y="502059"/>
                  <a:pt x="580604" y="510227"/>
                  <a:pt x="574320" y="516511"/>
                </a:cubicBezTo>
                <a:cubicBezTo>
                  <a:pt x="563638" y="525936"/>
                  <a:pt x="554213" y="535362"/>
                  <a:pt x="546044" y="544787"/>
                </a:cubicBezTo>
                <a:cubicBezTo>
                  <a:pt x="538504" y="552327"/>
                  <a:pt x="530335" y="558611"/>
                  <a:pt x="520910" y="564895"/>
                </a:cubicBezTo>
                <a:cubicBezTo>
                  <a:pt x="513369" y="569293"/>
                  <a:pt x="503944" y="574320"/>
                  <a:pt x="492633" y="577462"/>
                </a:cubicBezTo>
                <a:cubicBezTo>
                  <a:pt x="483836" y="583745"/>
                  <a:pt x="471269" y="585630"/>
                  <a:pt x="455560" y="585630"/>
                </a:cubicBezTo>
                <a:lnTo>
                  <a:pt x="455560" y="585630"/>
                </a:lnTo>
                <a:close/>
              </a:path>
            </a:pathLst>
          </a:custGeom>
          <a:noFill/>
          <a:ln w="31750" cap="flat">
            <a:solidFill>
              <a:srgbClr val="6969B6"/>
            </a:solidFill>
            <a:prstDash val="solid"/>
            <a:miter/>
          </a:ln>
        </p:spPr>
        <p:txBody>
          <a:bodyPr rtlCol="0" anchor="ctr"/>
          <a:lstStyle/>
          <a:p>
            <a:endParaRPr lang="en-C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865" y="1946073"/>
            <a:ext cx="40671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791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Office Theme</vt:lpstr>
      <vt:lpstr>1_Office Theme</vt:lpstr>
      <vt:lpstr>Formation Microsoft Teams Module 2</vt:lpstr>
      <vt:lpstr>Dans ce module vous apprendrez à: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Rechercher et saisir une commande</vt:lpstr>
      <vt:lpstr>Rechercher, saisir une commande</vt:lpstr>
      <vt:lpstr>Profile et paramètres</vt:lpstr>
      <vt:lpstr>Félicitations!</vt:lpstr>
    </vt:vector>
  </TitlesOfParts>
  <Company>DFO-MPO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Lim, Natasha</dc:creator>
  <cp:lastModifiedBy>Lim, Natasha</cp:lastModifiedBy>
  <cp:revision>111</cp:revision>
  <dcterms:created xsi:type="dcterms:W3CDTF">2020-01-14T16:21:08Z</dcterms:created>
  <dcterms:modified xsi:type="dcterms:W3CDTF">2020-02-05T12:20:52Z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fb733f-faef-464c-9b6d-731b56f94973_Enabled">
    <vt:lpwstr>true</vt:lpwstr>
  </property>
  <property fmtid="{D5CDD505-2E9C-101B-9397-08002B2CF9AE}" pid="3" name="MSIP_Label_1bfb733f-faef-464c-9b6d-731b56f94973_SetDate">
    <vt:lpwstr>2020-01-14T16:33:44Z</vt:lpwstr>
  </property>
  <property fmtid="{D5CDD505-2E9C-101B-9397-08002B2CF9AE}" pid="4" name="MSIP_Label_1bfb733f-faef-464c-9b6d-731b56f94973_Method">
    <vt:lpwstr>Standard</vt:lpwstr>
  </property>
  <property fmtid="{D5CDD505-2E9C-101B-9397-08002B2CF9AE}" pid="5" name="MSIP_Label_1bfb733f-faef-464c-9b6d-731b56f94973_Name">
    <vt:lpwstr>Unclass - Non-Classifié</vt:lpwstr>
  </property>
  <property fmtid="{D5CDD505-2E9C-101B-9397-08002B2CF9AE}" pid="6" name="MSIP_Label_1bfb733f-faef-464c-9b6d-731b56f94973_SiteId">
    <vt:lpwstr>1594fdae-a1d9-4405-915d-011467234338</vt:lpwstr>
  </property>
  <property fmtid="{D5CDD505-2E9C-101B-9397-08002B2CF9AE}" pid="7" name="MSIP_Label_1bfb733f-faef-464c-9b6d-731b56f94973_ActionId">
    <vt:lpwstr>16b07ae4-d42b-42ec-907a-0000637cddcc</vt:lpwstr>
  </property>
</Properties>
</file>