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29"/>
  </p:notesMasterIdLst>
  <p:handoutMasterIdLst>
    <p:handoutMasterId r:id="rId30"/>
  </p:handoutMasterIdLst>
  <p:sldIdLst>
    <p:sldId id="300" r:id="rId3"/>
    <p:sldId id="301" r:id="rId4"/>
    <p:sldId id="311" r:id="rId5"/>
    <p:sldId id="312" r:id="rId6"/>
    <p:sldId id="295" r:id="rId7"/>
    <p:sldId id="271" r:id="rId8"/>
    <p:sldId id="260" r:id="rId9"/>
    <p:sldId id="336" r:id="rId10"/>
    <p:sldId id="329" r:id="rId11"/>
    <p:sldId id="261" r:id="rId12"/>
    <p:sldId id="334" r:id="rId13"/>
    <p:sldId id="267" r:id="rId14"/>
    <p:sldId id="270" r:id="rId15"/>
    <p:sldId id="338" r:id="rId16"/>
    <p:sldId id="316" r:id="rId17"/>
    <p:sldId id="332" r:id="rId18"/>
    <p:sldId id="331" r:id="rId19"/>
    <p:sldId id="335" r:id="rId20"/>
    <p:sldId id="339" r:id="rId21"/>
    <p:sldId id="337" r:id="rId22"/>
    <p:sldId id="313" r:id="rId23"/>
    <p:sldId id="289" r:id="rId24"/>
    <p:sldId id="314" r:id="rId25"/>
    <p:sldId id="315" r:id="rId26"/>
    <p:sldId id="292" r:id="rId27"/>
    <p:sldId id="293"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EN" id="{376DD575-66C2-4953-A1E1-05DDD8420B9C}">
          <p14:sldIdLst>
            <p14:sldId id="300"/>
            <p14:sldId id="301"/>
          </p14:sldIdLst>
        </p14:section>
        <p14:section name="Instructions FR" id="{4E840AE0-11B6-46FD-AEFB-7E950DF08952}">
          <p14:sldIdLst>
            <p14:sldId id="311"/>
            <p14:sldId id="312"/>
          </p14:sldIdLst>
        </p14:section>
        <p14:section name="Title / Titre" id="{87C5241E-7DCB-4430-A77A-8E1005BEC466}">
          <p14:sldIdLst>
            <p14:sldId id="295"/>
          </p14:sldIdLst>
        </p14:section>
        <p14:section name="Data graphs" id="{0CFEA1EE-85D5-4118-A39B-06EC60C8960A}">
          <p14:sldIdLst>
            <p14:sldId id="271"/>
            <p14:sldId id="260"/>
            <p14:sldId id="336"/>
            <p14:sldId id="329"/>
            <p14:sldId id="261"/>
            <p14:sldId id="334"/>
            <p14:sldId id="267"/>
            <p14:sldId id="270"/>
            <p14:sldId id="338"/>
          </p14:sldIdLst>
        </p14:section>
        <p14:section name="List of survey questions / Liste des questions du sondage" id="{C9978A57-3298-4950-863D-AC29BEEACDE0}">
          <p14:sldIdLst>
            <p14:sldId id="316"/>
            <p14:sldId id="332"/>
            <p14:sldId id="331"/>
            <p14:sldId id="335"/>
            <p14:sldId id="339"/>
            <p14:sldId id="337"/>
          </p14:sldIdLst>
        </p14:section>
        <p14:section name="Appendix / Annexe" id="{84CEA2FB-AB6B-4072-8095-467AC73F35A6}">
          <p14:sldIdLst>
            <p14:sldId id="313"/>
            <p14:sldId id="289"/>
            <p14:sldId id="314"/>
            <p14:sldId id="315"/>
            <p14:sldId id="292"/>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anne Kentzinger" initials="KK" lastIdx="25" clrIdx="0">
    <p:extLst>
      <p:ext uri="{19B8F6BF-5375-455C-9EA6-DF929625EA0E}">
        <p15:presenceInfo xmlns:p15="http://schemas.microsoft.com/office/powerpoint/2012/main" userId="S-1-5-21-1097746622-914383597-1481268402-229661" providerId="AD"/>
      </p:ext>
    </p:extLst>
  </p:cmAuthor>
  <p:cmAuthor id="2" name="Kelanne Kentzinger" initials="KK [2]" lastIdx="37" clrIdx="1">
    <p:extLst>
      <p:ext uri="{19B8F6BF-5375-455C-9EA6-DF929625EA0E}">
        <p15:presenceInfo xmlns:p15="http://schemas.microsoft.com/office/powerpoint/2012/main" userId="S::Kelanne.Kentzinger@tpsgc-pwgsc.gc.ca::511b90f8-ae34-4fe4-8d66-14bcafc4d2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ADF"/>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0688" autoAdjust="0"/>
  </p:normalViewPr>
  <p:slideViewPr>
    <p:cSldViewPr snapToGrid="0">
      <p:cViewPr varScale="1">
        <p:scale>
          <a:sx n="60" d="100"/>
          <a:sy n="60" d="100"/>
        </p:scale>
        <p:origin x="916" y="56"/>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1599134244924"/>
          <c:y val="6.0639147409574455E-2"/>
          <c:w val="0.59907977502878562"/>
          <c:h val="0.65402396769216631"/>
        </c:manualLayout>
      </c:layout>
      <c:doughnutChart>
        <c:varyColors val="1"/>
        <c:ser>
          <c:idx val="0"/>
          <c:order val="0"/>
          <c:tx>
            <c:strRef>
              <c:f>Sheet1!$B$1</c:f>
              <c:strCache>
                <c:ptCount val="1"/>
                <c:pt idx="0">
                  <c:v>Number of responses / Nombre de réponses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142A-44DB-8889-5F30DA5BE015}"/>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142A-44DB-8889-5F30DA5BE015}"/>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142A-44DB-8889-5F30DA5BE015}"/>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2A-44DB-8889-5F30DA5BE01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2A-44DB-8889-5F30DA5BE01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2A-44DB-8889-5F30DA5BE01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Department / Département 1 </c:v>
                </c:pt>
                <c:pt idx="1">
                  <c:v>Department / Département 2</c:v>
                </c:pt>
                <c:pt idx="2">
                  <c:v>Department / Département 3</c:v>
                </c:pt>
              </c:strCache>
            </c:strRef>
          </c:cat>
          <c:val>
            <c:numRef>
              <c:f>Sheet1!$B$2:$B$4</c:f>
              <c:numCache>
                <c:formatCode>General</c:formatCode>
                <c:ptCount val="3"/>
                <c:pt idx="0">
                  <c:v>50</c:v>
                </c:pt>
                <c:pt idx="1">
                  <c:v>40</c:v>
                </c:pt>
                <c:pt idx="2">
                  <c:v>10</c:v>
                </c:pt>
              </c:numCache>
            </c:numRef>
          </c:val>
          <c:extLst>
            <c:ext xmlns:c16="http://schemas.microsoft.com/office/drawing/2014/chart" uri="{C3380CC4-5D6E-409C-BE32-E72D297353CC}">
              <c16:uniqueId val="{00000006-142A-44DB-8889-5F30DA5BE0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63125917703853163"/>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B70C-4B2E-A56D-21207FAE8C9B}"/>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B70C-4B2E-A56D-21207FAE8C9B}"/>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c:ext xmlns:c16="http://schemas.microsoft.com/office/drawing/2014/chart" uri="{C3380CC4-5D6E-409C-BE32-E72D297353CC}">
                <c16:uniqueId val="{00000005-B70C-4B2E-A56D-21207FAE8C9B}"/>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7-B70C-4B2E-A56D-21207FAE8C9B}"/>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c:ext xmlns:c16="http://schemas.microsoft.com/office/drawing/2014/chart" uri="{C3380CC4-5D6E-409C-BE32-E72D297353CC}">
                <c16:uniqueId val="{00000009-B70C-4B2E-A56D-21207FAE8C9B}"/>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c:ext xmlns:c16="http://schemas.microsoft.com/office/drawing/2014/chart" uri="{C3380CC4-5D6E-409C-BE32-E72D297353CC}">
                <c16:uniqueId val="{0000000B-B70C-4B2E-A56D-21207FAE8C9B}"/>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c:ext xmlns:c16="http://schemas.microsoft.com/office/drawing/2014/chart" uri="{C3380CC4-5D6E-409C-BE32-E72D297353CC}">
                <c16:uniqueId val="{0000000D-8917-4B56-B2FF-A8F45916A50A}"/>
              </c:ext>
            </c:extLst>
          </c:dPt>
          <c:dPt>
            <c:idx val="7"/>
            <c:invertIfNegative val="0"/>
            <c:bubble3D val="0"/>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extLst>
              <c:ext xmlns:c16="http://schemas.microsoft.com/office/drawing/2014/chart" uri="{C3380CC4-5D6E-409C-BE32-E72D297353CC}">
                <c16:uniqueId val="{0000000F-6899-4046-B695-5513C1A8B412}"/>
              </c:ext>
            </c:extLst>
          </c:dPt>
          <c:dPt>
            <c:idx val="8"/>
            <c:invertIfNegative val="0"/>
            <c:bubble3D val="0"/>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extLst>
              <c:ext xmlns:c16="http://schemas.microsoft.com/office/drawing/2014/chart" uri="{C3380CC4-5D6E-409C-BE32-E72D297353CC}">
                <c16:uniqueId val="{00000011-6899-4046-B695-5513C1A8B4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0</c:formatCode>
                <c:ptCount val="9"/>
                <c:pt idx="0">
                  <c:v>90</c:v>
                </c:pt>
                <c:pt idx="1">
                  <c:v>80</c:v>
                </c:pt>
                <c:pt idx="2">
                  <c:v>70</c:v>
                </c:pt>
                <c:pt idx="3">
                  <c:v>60</c:v>
                </c:pt>
                <c:pt idx="4">
                  <c:v>50</c:v>
                </c:pt>
                <c:pt idx="5">
                  <c:v>40</c:v>
                </c:pt>
                <c:pt idx="6">
                  <c:v>30</c:v>
                </c:pt>
                <c:pt idx="7">
                  <c:v>20</c:v>
                </c:pt>
                <c:pt idx="8">
                  <c:v>10</c:v>
                </c:pt>
              </c:numCache>
            </c:numRef>
          </c:val>
          <c:extLst>
            <c:ext xmlns:c16="http://schemas.microsoft.com/office/drawing/2014/chart" uri="{C3380CC4-5D6E-409C-BE32-E72D297353CC}">
              <c16:uniqueId val="{00000012-B70C-4B2E-A56D-21207FAE8C9B}"/>
            </c:ext>
          </c:extLst>
        </c:ser>
        <c:dLbls>
          <c:dLblPos val="outEnd"/>
          <c:showLegendKey val="0"/>
          <c:showVal val="1"/>
          <c:showCatName val="0"/>
          <c:showSerName val="0"/>
          <c:showPercent val="0"/>
          <c:showBubbleSize val="0"/>
        </c:dLbls>
        <c:gapWidth val="10"/>
        <c:axId val="723839424"/>
        <c:axId val="723835504"/>
      </c:barChart>
      <c:catAx>
        <c:axId val="723839424"/>
        <c:scaling>
          <c:orientation val="minMax"/>
        </c:scaling>
        <c:delete val="1"/>
        <c:axPos val="b"/>
        <c:numFmt formatCode="General" sourceLinked="1"/>
        <c:majorTickMark val="out"/>
        <c:minorTickMark val="none"/>
        <c:tickLblPos val="nextTo"/>
        <c:crossAx val="723835504"/>
        <c:crossesAt val="0"/>
        <c:auto val="1"/>
        <c:lblAlgn val="ctr"/>
        <c:lblOffset val="100"/>
        <c:noMultiLvlLbl val="0"/>
      </c:catAx>
      <c:valAx>
        <c:axId val="723835504"/>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23839424"/>
        <c:crosses val="autoZero"/>
        <c:crossBetween val="between"/>
      </c:valAx>
      <c:spPr>
        <a:noFill/>
        <a:ln>
          <a:noFill/>
        </a:ln>
        <a:effectLst/>
      </c:spPr>
    </c:plotArea>
    <c:legend>
      <c:legendPos val="b"/>
      <c:layout>
        <c:manualLayout>
          <c:xMode val="edge"/>
          <c:yMode val="edge"/>
          <c:x val="0.10800949739160891"/>
          <c:y val="0.65087842935701301"/>
          <c:w val="0.84150464045382734"/>
          <c:h val="0.3077182906397252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0799179867178"/>
          <c:y val="2.9040691235127876E-2"/>
          <c:w val="0.49139579951709284"/>
          <c:h val="0.85539075651460539"/>
        </c:manualLayout>
      </c:layout>
      <c:barChart>
        <c:barDir val="bar"/>
        <c:grouping val="clustered"/>
        <c:varyColors val="0"/>
        <c:ser>
          <c:idx val="0"/>
          <c:order val="0"/>
          <c:tx>
            <c:strRef>
              <c:f>Sheet1!$B$1</c:f>
              <c:strCache>
                <c:ptCount val="1"/>
                <c:pt idx="0">
                  <c:v>At the office / Au bureau</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General</c:formatCode>
                <c:ptCount val="9"/>
                <c:pt idx="0">
                  <c:v>1</c:v>
                </c:pt>
                <c:pt idx="1">
                  <c:v>2</c:v>
                </c:pt>
                <c:pt idx="2">
                  <c:v>3</c:v>
                </c:pt>
                <c:pt idx="3">
                  <c:v>10</c:v>
                </c:pt>
                <c:pt idx="4">
                  <c:v>4</c:v>
                </c:pt>
                <c:pt idx="5">
                  <c:v>6</c:v>
                </c:pt>
                <c:pt idx="6">
                  <c:v>7</c:v>
                </c:pt>
                <c:pt idx="7">
                  <c:v>4</c:v>
                </c:pt>
                <c:pt idx="8">
                  <c:v>1</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Remotely / À distance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Sheet1!$C$2:$C$10</c:f>
              <c:numCache>
                <c:formatCode>General</c:formatCode>
                <c:ptCount val="9"/>
                <c:pt idx="0">
                  <c:v>9</c:v>
                </c:pt>
                <c:pt idx="1">
                  <c:v>8</c:v>
                </c:pt>
                <c:pt idx="2">
                  <c:v>7</c:v>
                </c:pt>
                <c:pt idx="3">
                  <c:v>0</c:v>
                </c:pt>
                <c:pt idx="4">
                  <c:v>6</c:v>
                </c:pt>
                <c:pt idx="5">
                  <c:v>4</c:v>
                </c:pt>
                <c:pt idx="6">
                  <c:v>3</c:v>
                </c:pt>
                <c:pt idx="7">
                  <c:v>0</c:v>
                </c:pt>
                <c:pt idx="8">
                  <c:v>0</c:v>
                </c:pt>
              </c:numCache>
            </c:numRef>
          </c:val>
          <c:extLst>
            <c:ext xmlns:c16="http://schemas.microsoft.com/office/drawing/2014/chart" uri="{C3380CC4-5D6E-409C-BE32-E72D297353CC}">
              <c16:uniqueId val="{00000001-744C-467C-89B3-CE6CCBD6FC1F}"/>
            </c:ext>
          </c:extLst>
        </c:ser>
        <c:dLbls>
          <c:showLegendKey val="0"/>
          <c:showVal val="0"/>
          <c:showCatName val="0"/>
          <c:showSerName val="0"/>
          <c:showPercent val="0"/>
          <c:showBubbleSize val="0"/>
        </c:dLbls>
        <c:gapWidth val="75"/>
        <c:axId val="723836288"/>
        <c:axId val="723840208"/>
      </c:barChart>
      <c:catAx>
        <c:axId val="723836288"/>
        <c:scaling>
          <c:orientation val="maxMin"/>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b"/>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100"/>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57513225063309E-2"/>
          <c:y val="8.9661561843498647E-2"/>
          <c:w val="0.94012860348021976"/>
          <c:h val="0.27907985636351368"/>
        </c:manualLayout>
      </c:layout>
      <c:barChart>
        <c:barDir val="bar"/>
        <c:grouping val="stacked"/>
        <c:varyColors val="0"/>
        <c:ser>
          <c:idx val="0"/>
          <c:order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invertIfNegative val="0"/>
          <c:dPt>
            <c:idx val="0"/>
            <c:invertIfNegative val="0"/>
            <c:bubble3D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extLst>
              <c:ext xmlns:c16="http://schemas.microsoft.com/office/drawing/2014/chart" uri="{C3380CC4-5D6E-409C-BE32-E72D297353CC}">
                <c16:uniqueId val="{00000001-7503-40A7-A3FF-ECF9E7DDFD53}"/>
              </c:ext>
            </c:extLst>
          </c:dPt>
          <c:val>
            <c:numRef>
              <c:f>'Step 2 - Refresh the graph'!$B$11</c:f>
              <c:numCache>
                <c:formatCode>0.00%</c:formatCode>
                <c:ptCount val="1"/>
                <c:pt idx="0">
                  <c:v>-1</c:v>
                </c:pt>
              </c:numCache>
            </c:numRef>
          </c:val>
          <c:extLst>
            <c:ext xmlns:c16="http://schemas.microsoft.com/office/drawing/2014/chart" uri="{C3380CC4-5D6E-409C-BE32-E72D297353CC}">
              <c16:uniqueId val="{00000000-9A5C-4A80-99B1-A30C830ABF1F}"/>
            </c:ext>
          </c:extLst>
        </c:ser>
        <c:ser>
          <c:idx val="2"/>
          <c:order val="1"/>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invertIfNegative val="0"/>
          <c:dPt>
            <c:idx val="0"/>
            <c:invertIfNegative val="0"/>
            <c:bubble3D val="0"/>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extLst>
              <c:ext xmlns:c16="http://schemas.microsoft.com/office/drawing/2014/chart" uri="{C3380CC4-5D6E-409C-BE32-E72D297353CC}">
                <c16:uniqueId val="{00000171-7503-40A7-A3FF-ECF9E7DDFD53}"/>
              </c:ext>
            </c:extLst>
          </c:dPt>
          <c:val>
            <c:numRef>
              <c:f>'Step 2 - Refresh the graph'!$B$12</c:f>
              <c:numCache>
                <c:formatCode>0.00%</c:formatCode>
                <c:ptCount val="1"/>
                <c:pt idx="0">
                  <c:v>1</c:v>
                </c:pt>
              </c:numCache>
            </c:numRef>
          </c:val>
          <c:extLst>
            <c:ext xmlns:c16="http://schemas.microsoft.com/office/drawing/2014/chart" uri="{C3380CC4-5D6E-409C-BE32-E72D297353CC}">
              <c16:uniqueId val="{00000003-9A5C-4A80-99B1-A30C830ABF1F}"/>
            </c:ext>
          </c:extLst>
        </c:ser>
        <c:dLbls>
          <c:showLegendKey val="0"/>
          <c:showVal val="0"/>
          <c:showCatName val="0"/>
          <c:showSerName val="0"/>
          <c:showPercent val="0"/>
          <c:showBubbleSize val="0"/>
        </c:dLbls>
        <c:gapWidth val="100"/>
        <c:overlap val="100"/>
        <c:axId val="721828024"/>
        <c:axId val="721826456"/>
      </c:barChart>
      <c:barChart>
        <c:barDir val="bar"/>
        <c:grouping val="stacked"/>
        <c:varyColors val="0"/>
        <c:ser>
          <c:idx val="1"/>
          <c:order val="2"/>
          <c:spPr>
            <a:solidFill>
              <a:schemeClr val="accent2"/>
            </a:solidFill>
            <a:ln w="19050">
              <a:solidFill>
                <a:schemeClr val="lt1"/>
              </a:solidFill>
            </a:ln>
            <a:effectLst/>
          </c:spPr>
          <c:invertIfNegative val="0"/>
          <c:dPt>
            <c:idx val="0"/>
            <c:invertIfNegative val="0"/>
            <c:bubble3D val="0"/>
            <c:spPr>
              <a:noFill/>
              <a:ln w="19050">
                <a:noFill/>
              </a:ln>
              <a:effectLst/>
            </c:spPr>
            <c:extLst>
              <c:ext xmlns:c16="http://schemas.microsoft.com/office/drawing/2014/chart" uri="{C3380CC4-5D6E-409C-BE32-E72D297353CC}">
                <c16:uniqueId val="{00000005-C089-4BA6-BA43-652F53EAFEBA}"/>
              </c:ext>
            </c:extLst>
          </c:dPt>
          <c:val>
            <c:numRef>
              <c:f>'Step 2 - Refresh the graph'!$B$13</c:f>
              <c:numCache>
                <c:formatCode>0.00%</c:formatCode>
                <c:ptCount val="1"/>
                <c:pt idx="0">
                  <c:v>0.15254237288135597</c:v>
                </c:pt>
              </c:numCache>
            </c:numRef>
          </c:val>
          <c:extLst>
            <c:ext xmlns:c16="http://schemas.microsoft.com/office/drawing/2014/chart" uri="{C3380CC4-5D6E-409C-BE32-E72D297353CC}">
              <c16:uniqueId val="{00000006-C089-4BA6-BA43-652F53EAFEBA}"/>
            </c:ext>
          </c:extLst>
        </c:ser>
        <c:ser>
          <c:idx val="3"/>
          <c:order val="3"/>
          <c:spPr>
            <a:solidFill>
              <a:schemeClr val="bg1"/>
            </a:solidFill>
            <a:ln w="12700">
              <a:solidFill>
                <a:schemeClr val="tx1"/>
              </a:solidFill>
            </a:ln>
            <a:effectLst/>
          </c:spPr>
          <c:invertIfNegative val="0"/>
          <c:dPt>
            <c:idx val="0"/>
            <c:invertIfNegative val="0"/>
            <c:bubble3D val="0"/>
            <c:spPr>
              <a:solidFill>
                <a:schemeClr val="bg1"/>
              </a:solidFill>
              <a:ln w="12700">
                <a:solidFill>
                  <a:schemeClr val="tx1"/>
                </a:solidFill>
              </a:ln>
              <a:effectLst/>
            </c:spPr>
            <c:extLst>
              <c:ext xmlns:c16="http://schemas.microsoft.com/office/drawing/2014/chart" uri="{C3380CC4-5D6E-409C-BE32-E72D297353CC}">
                <c16:uniqueId val="{00000008-C089-4BA6-BA43-652F53EAFEBA}"/>
              </c:ext>
            </c:extLst>
          </c:dPt>
          <c:val>
            <c:numRef>
              <c:f>'Step 2 - Refresh the graph'!$B$14</c:f>
              <c:numCache>
                <c:formatCode>0.00%</c:formatCode>
                <c:ptCount val="1"/>
                <c:pt idx="0">
                  <c:v>0.03</c:v>
                </c:pt>
              </c:numCache>
            </c:numRef>
          </c:val>
          <c:extLst>
            <c:ext xmlns:c16="http://schemas.microsoft.com/office/drawing/2014/chart" uri="{C3380CC4-5D6E-409C-BE32-E72D297353CC}">
              <c16:uniqueId val="{00000009-C089-4BA6-BA43-652F53EAFEBA}"/>
            </c:ext>
          </c:extLst>
        </c:ser>
        <c:dLbls>
          <c:showLegendKey val="0"/>
          <c:showVal val="0"/>
          <c:showCatName val="0"/>
          <c:showSerName val="0"/>
          <c:showPercent val="0"/>
          <c:showBubbleSize val="0"/>
        </c:dLbls>
        <c:gapWidth val="60"/>
        <c:overlap val="100"/>
        <c:axId val="721826064"/>
        <c:axId val="721829592"/>
      </c:barChart>
      <c:valAx>
        <c:axId val="721826456"/>
        <c:scaling>
          <c:orientation val="minMax"/>
          <c:max val="1"/>
          <c:min val="-1"/>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21828024"/>
        <c:crosses val="autoZero"/>
        <c:crossBetween val="between"/>
        <c:majorUnit val="0.25"/>
      </c:valAx>
      <c:catAx>
        <c:axId val="721828024"/>
        <c:scaling>
          <c:orientation val="minMax"/>
        </c:scaling>
        <c:delete val="1"/>
        <c:axPos val="l"/>
        <c:majorTickMark val="out"/>
        <c:minorTickMark val="none"/>
        <c:tickLblPos val="nextTo"/>
        <c:crossAx val="721826456"/>
        <c:crosses val="autoZero"/>
        <c:auto val="1"/>
        <c:lblAlgn val="ctr"/>
        <c:lblOffset val="100"/>
        <c:noMultiLvlLbl val="0"/>
      </c:catAx>
      <c:valAx>
        <c:axId val="721829592"/>
        <c:scaling>
          <c:orientation val="minMax"/>
          <c:max val="1"/>
          <c:min val="-1"/>
        </c:scaling>
        <c:delete val="1"/>
        <c:axPos val="t"/>
        <c:numFmt formatCode="0.00%" sourceLinked="1"/>
        <c:majorTickMark val="out"/>
        <c:minorTickMark val="none"/>
        <c:tickLblPos val="nextTo"/>
        <c:crossAx val="721826064"/>
        <c:crosses val="max"/>
        <c:crossBetween val="between"/>
      </c:valAx>
      <c:catAx>
        <c:axId val="721826064"/>
        <c:scaling>
          <c:orientation val="minMax"/>
        </c:scaling>
        <c:delete val="1"/>
        <c:axPos val="l"/>
        <c:majorTickMark val="out"/>
        <c:minorTickMark val="none"/>
        <c:tickLblPos val="nextTo"/>
        <c:crossAx val="721829592"/>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noFill/>
      <a:prstDash val="dash"/>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361245946818242"/>
          <c:y val="2.5960713653885893E-2"/>
          <c:w val="0.51306488552599017"/>
          <c:h val="0.72884787207630708"/>
        </c:manualLayout>
      </c:layout>
      <c:barChart>
        <c:barDir val="bar"/>
        <c:grouping val="percentStacked"/>
        <c:varyColors val="0"/>
        <c:ser>
          <c:idx val="0"/>
          <c:order val="0"/>
          <c:tx>
            <c:strRef>
              <c:f>Sheet1!$B$1</c:f>
              <c:strCache>
                <c:ptCount val="1"/>
                <c:pt idx="0">
                  <c:v>Less than 1 hour/ Moins d'une heure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1 to 2 hours / 1 à 2 heures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1-744C-467C-89B3-CE6CCBD6FC1F}"/>
            </c:ext>
          </c:extLst>
        </c:ser>
        <c:ser>
          <c:idx val="2"/>
          <c:order val="2"/>
          <c:tx>
            <c:strRef>
              <c:f>Sheet1!$D$1</c:f>
              <c:strCache>
                <c:ptCount val="1"/>
                <c:pt idx="0">
                  <c:v>Half day / Une demi-journée</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Sheet1!$D$2:$D$10</c:f>
              <c:numCache>
                <c:formatCode>General</c:formatCode>
                <c:ptCount val="9"/>
                <c:pt idx="0">
                  <c:v>9</c:v>
                </c:pt>
                <c:pt idx="1">
                  <c:v>8</c:v>
                </c:pt>
                <c:pt idx="2">
                  <c:v>7</c:v>
                </c:pt>
                <c:pt idx="3">
                  <c:v>6</c:v>
                </c:pt>
                <c:pt idx="4">
                  <c:v>5</c:v>
                </c:pt>
                <c:pt idx="5">
                  <c:v>4</c:v>
                </c:pt>
                <c:pt idx="6">
                  <c:v>3</c:v>
                </c:pt>
                <c:pt idx="7">
                  <c:v>2</c:v>
                </c:pt>
                <c:pt idx="8">
                  <c:v>1</c:v>
                </c:pt>
              </c:numCache>
            </c:numRef>
          </c:val>
          <c:extLst>
            <c:ext xmlns:c16="http://schemas.microsoft.com/office/drawing/2014/chart" uri="{C3380CC4-5D6E-409C-BE32-E72D297353CC}">
              <c16:uniqueId val="{00000002-744C-467C-89B3-CE6CCBD6FC1F}"/>
            </c:ext>
          </c:extLst>
        </c:ser>
        <c:ser>
          <c:idx val="3"/>
          <c:order val="3"/>
          <c:tx>
            <c:strRef>
              <c:f>Sheet1!$E$1</c:f>
              <c:strCache>
                <c:ptCount val="1"/>
                <c:pt idx="0">
                  <c:v>Full day / Une journée complète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Sheet1!$A$2:$A$10</c:f>
              <c:strCache>
                <c:ptCount val="9"/>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pt idx="7">
                  <c:v>Using technical equiment or materials / Utilisation d'équipements ou de matériels techniques</c:v>
                </c:pt>
                <c:pt idx="8">
                  <c:v>Using specialized collaborative or support spaces / Utilisation d'espaces de collaboration ou de soutien spécialisés</c:v>
                </c:pt>
              </c:strCache>
            </c:strRef>
          </c:cat>
          <c:val>
            <c:numRef>
              <c:f>Sheet1!$E$2:$E$10</c:f>
              <c:numCache>
                <c:formatCode>General</c:formatCode>
                <c:ptCount val="9"/>
                <c:pt idx="0">
                  <c:v>1</c:v>
                </c:pt>
                <c:pt idx="1">
                  <c:v>2</c:v>
                </c:pt>
                <c:pt idx="2">
                  <c:v>3</c:v>
                </c:pt>
                <c:pt idx="3">
                  <c:v>4</c:v>
                </c:pt>
                <c:pt idx="4">
                  <c:v>5</c:v>
                </c:pt>
                <c:pt idx="5">
                  <c:v>6</c:v>
                </c:pt>
                <c:pt idx="6">
                  <c:v>7</c:v>
                </c:pt>
                <c:pt idx="7">
                  <c:v>8</c:v>
                </c:pt>
                <c:pt idx="8">
                  <c:v>9</c:v>
                </c:pt>
              </c:numCache>
            </c:numRef>
          </c:val>
          <c:extLst>
            <c:ext xmlns:c16="http://schemas.microsoft.com/office/drawing/2014/chart" uri="{C3380CC4-5D6E-409C-BE32-E72D297353CC}">
              <c16:uniqueId val="{00000003-744C-467C-89B3-CE6CCBD6FC1F}"/>
            </c:ext>
          </c:extLst>
        </c:ser>
        <c:dLbls>
          <c:showLegendKey val="0"/>
          <c:showVal val="0"/>
          <c:showCatName val="0"/>
          <c:showSerName val="0"/>
          <c:showPercent val="0"/>
          <c:showBubbleSize val="0"/>
        </c:dLbls>
        <c:gapWidth val="20"/>
        <c:overlap val="100"/>
        <c:axId val="723836288"/>
        <c:axId val="723840208"/>
      </c:barChart>
      <c:catAx>
        <c:axId val="723836288"/>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tickMarkSkip val="1"/>
        <c:noMultiLvlLbl val="0"/>
      </c:catAx>
      <c:valAx>
        <c:axId val="723840208"/>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6288"/>
        <c:crosses val="max"/>
        <c:crossBetween val="between"/>
      </c:valAx>
      <c:spPr>
        <a:noFill/>
        <a:ln>
          <a:noFill/>
        </a:ln>
        <a:effectLst/>
      </c:spPr>
    </c:plotArea>
    <c:legend>
      <c:legendPos val="b"/>
      <c:layout>
        <c:manualLayout>
          <c:xMode val="edge"/>
          <c:yMode val="edge"/>
          <c:x val="7.2138854934703248E-2"/>
          <c:y val="0.77295971462169843"/>
          <c:w val="0.7536484900816155"/>
          <c:h val="0.141348559654263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Limited visual distractions / Distractions visuelles limitées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Sheet1!$B$2:$B$8</c:f>
              <c:numCache>
                <c:formatCode>General</c:formatCode>
                <c:ptCount val="7"/>
                <c:pt idx="0">
                  <c:v>1</c:v>
                </c:pt>
                <c:pt idx="1">
                  <c:v>2</c:v>
                </c:pt>
                <c:pt idx="2">
                  <c:v>3</c:v>
                </c:pt>
                <c:pt idx="3">
                  <c:v>4</c:v>
                </c:pt>
                <c:pt idx="4">
                  <c:v>5</c:v>
                </c:pt>
                <c:pt idx="5">
                  <c:v>6</c:v>
                </c:pt>
                <c:pt idx="6">
                  <c:v>7</c:v>
                </c:pt>
              </c:numCache>
            </c:numRef>
          </c:val>
          <c:extLst>
            <c:ext xmlns:c16="http://schemas.microsoft.com/office/drawing/2014/chart" uri="{C3380CC4-5D6E-409C-BE32-E72D297353CC}">
              <c16:uniqueId val="{00000000-744C-467C-89B3-CE6CCBD6FC1F}"/>
            </c:ext>
          </c:extLst>
        </c:ser>
        <c:ser>
          <c:idx val="1"/>
          <c:order val="1"/>
          <c:tx>
            <c:strRef>
              <c:f>Sheet1!$C$1</c:f>
              <c:strCache>
                <c:ptCount val="1"/>
                <c:pt idx="0">
                  <c:v>Quiet sapce or acoustic privacy / Espace silencieux ou confidentialité acoustique</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Sheet1!$C$2:$C$8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1-744C-467C-89B3-CE6CCBD6FC1F}"/>
            </c:ext>
          </c:extLst>
        </c:ser>
        <c:ser>
          <c:idx val="2"/>
          <c:order val="2"/>
          <c:tx>
            <c:strRef>
              <c:f>Sheet1!$D$1</c:f>
              <c:strCache>
                <c:ptCount val="1"/>
                <c:pt idx="0">
                  <c:v>Casual or lounge furnishing / Ameublement décontracté ou informel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Sheet1!$D$2:$D$8</c:f>
              <c:numCache>
                <c:formatCode>General</c:formatCode>
                <c:ptCount val="7"/>
                <c:pt idx="0">
                  <c:v>1</c:v>
                </c:pt>
                <c:pt idx="1">
                  <c:v>2</c:v>
                </c:pt>
                <c:pt idx="2">
                  <c:v>3</c:v>
                </c:pt>
                <c:pt idx="3">
                  <c:v>4</c:v>
                </c:pt>
                <c:pt idx="4">
                  <c:v>5</c:v>
                </c:pt>
                <c:pt idx="5">
                  <c:v>6</c:v>
                </c:pt>
                <c:pt idx="6">
                  <c:v>7</c:v>
                </c:pt>
              </c:numCache>
            </c:numRef>
          </c:val>
          <c:extLst>
            <c:ext xmlns:c16="http://schemas.microsoft.com/office/drawing/2014/chart" uri="{C3380CC4-5D6E-409C-BE32-E72D297353CC}">
              <c16:uniqueId val="{00000002-744C-467C-89B3-CE6CCBD6FC1F}"/>
            </c:ext>
          </c:extLst>
        </c:ser>
        <c:ser>
          <c:idx val="3"/>
          <c:order val="3"/>
          <c:tx>
            <c:strRef>
              <c:f>Sheet1!$E$1</c:f>
              <c:strCache>
                <c:ptCount val="1"/>
                <c:pt idx="0">
                  <c:v>Formal or ergonomic furnishing / Ameublement formel ou ergonomique</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Sheet1!$A$2:$A$8</c:f>
              <c:strCache>
                <c:ptCount val="7"/>
                <c:pt idx="0">
                  <c:v>Concentrating / Concentration</c:v>
                </c:pt>
                <c:pt idx="1">
                  <c:v>Routine tasks / Tâches de routine</c:v>
                </c:pt>
                <c:pt idx="2">
                  <c:v>Calling or communicating / Appeler ou communiquer </c:v>
                </c:pt>
                <c:pt idx="3">
                  <c:v>Filing or use of equipment / Classement de document ou utilisation de l'équipement</c:v>
                </c:pt>
                <c:pt idx="4">
                  <c:v>Information sharing / Partage d'information</c:v>
                </c:pt>
                <c:pt idx="5">
                  <c:v>Idea generation / Génération d'idées</c:v>
                </c:pt>
                <c:pt idx="6">
                  <c:v>In-person/hybrid meetings / Réunions en personne/hybride</c:v>
                </c:pt>
              </c:strCache>
            </c:strRef>
          </c:cat>
          <c:val>
            <c:numRef>
              <c:f>Sheet1!$E$2:$E$8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3-744C-467C-89B3-CE6CCBD6FC1F}"/>
            </c:ext>
          </c:extLst>
        </c:ser>
        <c:dLbls>
          <c:showLegendKey val="0"/>
          <c:showVal val="0"/>
          <c:showCatName val="0"/>
          <c:showSerName val="0"/>
          <c:showPercent val="0"/>
          <c:showBubbleSize val="0"/>
        </c:dLbls>
        <c:gapWidth val="75"/>
        <c:overlap val="-25"/>
        <c:axId val="723836288"/>
        <c:axId val="723840208"/>
      </c:barChart>
      <c:catAx>
        <c:axId val="723836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r"/>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6238503473398067"/>
        </c:manualLayout>
      </c:layout>
      <c:pieChart>
        <c:varyColors val="1"/>
        <c:ser>
          <c:idx val="0"/>
          <c:order val="0"/>
          <c:tx>
            <c:strRef>
              <c:f>Sheet1!$B$1</c:f>
              <c:strCache>
                <c:ptCount val="1"/>
                <c:pt idx="0">
                  <c:v>Number of responses / Nombre de réponses</c:v>
                </c:pt>
              </c:strCache>
            </c:strRef>
          </c:tx>
          <c:dPt>
            <c:idx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1-AF2F-4643-91E4-2FB4359E8800}"/>
              </c:ext>
            </c:extLst>
          </c:dPt>
          <c:dPt>
            <c:idx val="1"/>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c:ext xmlns:c16="http://schemas.microsoft.com/office/drawing/2014/chart" uri="{C3380CC4-5D6E-409C-BE32-E72D297353CC}">
                <c16:uniqueId val="{00000003-AF2F-4643-91E4-2FB4359E88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Sheet1!$A$2:$A$3</c:f>
              <c:strCache>
                <c:ptCount val="2"/>
                <c:pt idx="0">
                  <c:v>No / Non</c:v>
                </c:pt>
                <c:pt idx="1">
                  <c:v>Yes / Oui </c:v>
                </c:pt>
              </c:strCache>
            </c:strRef>
          </c:cat>
          <c:val>
            <c:numRef>
              <c:f>Sheet1!$B$2:$B$3</c:f>
              <c:numCache>
                <c:formatCode>0</c:formatCode>
                <c:ptCount val="2"/>
                <c:pt idx="0">
                  <c:v>50</c:v>
                </c:pt>
                <c:pt idx="1">
                  <c:v>50</c:v>
                </c:pt>
              </c:numCache>
            </c:numRef>
          </c:val>
          <c:extLst>
            <c:ext xmlns:c16="http://schemas.microsoft.com/office/drawing/2014/chart" uri="{C3380CC4-5D6E-409C-BE32-E72D297353CC}">
              <c16:uniqueId val="{00000000-E52B-4961-A698-AD154DD8659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701507186119"/>
          <c:y val="3.4952122187343372E-2"/>
          <c:w val="0.87373358324794725"/>
          <c:h val="0.78461306100876882"/>
        </c:manualLayout>
      </c:layout>
      <c:barChart>
        <c:barDir val="col"/>
        <c:grouping val="clustered"/>
        <c:varyColors val="1"/>
        <c:ser>
          <c:idx val="0"/>
          <c:order val="0"/>
          <c:tx>
            <c:strRef>
              <c:f>Sheet1!$B$1</c:f>
              <c:strCache>
                <c:ptCount val="1"/>
                <c:pt idx="0">
                  <c:v>Number of response / Nombre de réponse</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c:ext xmlns:c16="http://schemas.microsoft.com/office/drawing/2014/chart" uri="{C3380CC4-5D6E-409C-BE32-E72D297353CC}">
                <c16:uniqueId val="{00000001-A53E-4055-A1DE-331ADE88031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c:ext xmlns:c16="http://schemas.microsoft.com/office/drawing/2014/chart" uri="{C3380CC4-5D6E-409C-BE32-E72D297353CC}">
                <c16:uniqueId val="{00000003-A53E-4055-A1DE-331ADE8803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Sheet1!$A$2:$A$3</c:f>
              <c:strCache>
                <c:ptCount val="2"/>
                <c:pt idx="0">
                  <c:v>No / Non</c:v>
                </c:pt>
                <c:pt idx="1">
                  <c:v>Yes / Oui</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10-A53E-4055-A1DE-331ADE880312}"/>
            </c:ext>
          </c:extLst>
        </c:ser>
        <c:dLbls>
          <c:dLblPos val="outEnd"/>
          <c:showLegendKey val="0"/>
          <c:showVal val="1"/>
          <c:showCatName val="0"/>
          <c:showSerName val="0"/>
          <c:showPercent val="0"/>
          <c:showBubbleSize val="0"/>
        </c:dLbls>
        <c:gapWidth val="10"/>
        <c:axId val="922497728"/>
        <c:axId val="922498120"/>
      </c:barChart>
      <c:catAx>
        <c:axId val="922497728"/>
        <c:scaling>
          <c:orientation val="minMax"/>
        </c:scaling>
        <c:delete val="1"/>
        <c:axPos val="b"/>
        <c:numFmt formatCode="General" sourceLinked="1"/>
        <c:majorTickMark val="none"/>
        <c:minorTickMark val="none"/>
        <c:tickLblPos val="nextTo"/>
        <c:crossAx val="922498120"/>
        <c:crosses val="autoZero"/>
        <c:auto val="1"/>
        <c:lblAlgn val="ctr"/>
        <c:lblOffset val="100"/>
        <c:noMultiLvlLbl val="0"/>
      </c:catAx>
      <c:valAx>
        <c:axId val="922498120"/>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922497728"/>
        <c:crosses val="autoZero"/>
        <c:crossBetween val="between"/>
      </c:valAx>
      <c:spPr>
        <a:noFill/>
        <a:ln>
          <a:noFill/>
        </a:ln>
        <a:effectLst/>
      </c:spPr>
    </c:plotArea>
    <c:legend>
      <c:legendPos val="b"/>
      <c:layout>
        <c:manualLayout>
          <c:xMode val="edge"/>
          <c:yMode val="edge"/>
          <c:x val="2.6590201985680909E-2"/>
          <c:y val="0.86789307177854147"/>
          <c:w val="0.97112474782793001"/>
          <c:h val="0.120142175959473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76128599637434E-2"/>
          <c:y val="2.9040691235127876E-2"/>
          <c:w val="0.93501586538220571"/>
          <c:h val="0.7182019353275324"/>
        </c:manualLayout>
      </c:layout>
      <c:barChart>
        <c:barDir val="col"/>
        <c:grouping val="clustered"/>
        <c:varyColors val="0"/>
        <c:ser>
          <c:idx val="0"/>
          <c:order val="0"/>
          <c:tx>
            <c:strRef>
              <c:f>Sheet1!$B$1</c:f>
              <c:strCache>
                <c:ptCount val="1"/>
                <c:pt idx="0">
                  <c:v>Number of responses / Nombre de réponses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Sheet1!$A$2:$A$4</c:f>
              <c:strCache>
                <c:ptCount val="3"/>
                <c:pt idx="0">
                  <c:v>Access to a small lockable cubby on an as-needed basis / Accès à un petit casier verrouillable au besoin</c:v>
                </c:pt>
                <c:pt idx="1">
                  <c:v>Access to a full-height locker on an as-needed basis / Accès à un casier pleine hauteur au besoin</c:v>
                </c:pt>
                <c:pt idx="2">
                  <c:v>Dedicated half-height locker / Casier demi-hauteur dédié </c:v>
                </c:pt>
              </c:strCache>
            </c:strRef>
          </c:cat>
          <c:val>
            <c:numRef>
              <c:f>Sheet1!$B$2:$B$4</c:f>
              <c:numCache>
                <c:formatCode>General</c:formatCode>
                <c:ptCount val="3"/>
                <c:pt idx="0">
                  <c:v>30</c:v>
                </c:pt>
                <c:pt idx="1">
                  <c:v>20</c:v>
                </c:pt>
                <c:pt idx="2">
                  <c:v>10</c:v>
                </c:pt>
              </c:numCache>
            </c:numRef>
          </c:val>
          <c:extLst>
            <c:ext xmlns:c16="http://schemas.microsoft.com/office/drawing/2014/chart" uri="{C3380CC4-5D6E-409C-BE32-E72D297353CC}">
              <c16:uniqueId val="{00000000-744C-467C-89B3-CE6CCBD6FC1F}"/>
            </c:ext>
          </c:extLst>
        </c:ser>
        <c:dLbls>
          <c:showLegendKey val="0"/>
          <c:showVal val="0"/>
          <c:showCatName val="0"/>
          <c:showSerName val="0"/>
          <c:showPercent val="0"/>
          <c:showBubbleSize val="0"/>
        </c:dLbls>
        <c:gapWidth val="75"/>
        <c:overlap val="-25"/>
        <c:axId val="723836288"/>
        <c:axId val="723840208"/>
      </c:barChart>
      <c:catAx>
        <c:axId val="72383628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00" b="0" i="0" u="none" strike="noStrike" kern="1200" baseline="0">
                <a:solidFill>
                  <a:schemeClr val="tx1">
                    <a:lumMod val="65000"/>
                    <a:lumOff val="35000"/>
                  </a:schemeClr>
                </a:solidFill>
                <a:latin typeface="+mn-lt"/>
                <a:ea typeface="+mn-ea"/>
                <a:cs typeface="+mn-cs"/>
              </a:defRPr>
            </a:pPr>
            <a:endParaRPr lang="fr-FR"/>
          </a:p>
        </c:txPr>
        <c:crossAx val="723840208"/>
        <c:crosses val="autoZero"/>
        <c:auto val="1"/>
        <c:lblAlgn val="ctr"/>
        <c:lblOffset val="100"/>
        <c:noMultiLvlLbl val="0"/>
      </c:catAx>
      <c:valAx>
        <c:axId val="723840208"/>
        <c:scaling>
          <c:orientation val="minMax"/>
        </c:scaling>
        <c:delete val="0"/>
        <c:axPos val="r"/>
        <c:majorGridlines>
          <c:spPr>
            <a:ln>
              <a:solidFill>
                <a:schemeClr val="tx1">
                  <a:lumMod val="15000"/>
                  <a:lumOff val="8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23836288"/>
        <c:crosses val="max"/>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51E540-22B0-42BB-A083-2AF266F5E61F}" type="datetimeFigureOut">
              <a:rPr lang="en-US" smtClean="0"/>
              <a:t>2/15/2022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2FD27-21D8-4522-89CB-6A4C32D46651}" type="slidenum">
              <a:rPr lang="en-US" smtClean="0"/>
              <a:t>‹N°›</a:t>
            </a:fld>
            <a:endParaRPr lang="en-US"/>
          </a:p>
        </p:txBody>
      </p:sp>
    </p:spTree>
    <p:extLst>
      <p:ext uri="{BB962C8B-B14F-4D97-AF65-F5344CB8AC3E}">
        <p14:creationId xmlns:p14="http://schemas.microsoft.com/office/powerpoint/2010/main" val="307891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E9D96-4A2E-4A9F-A13D-59E7D837DD96}" type="datetimeFigureOut">
              <a:rPr lang="en-US" smtClean="0"/>
              <a:t>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D38F0-AE70-4509-A029-A2CBBC8D9AF6}" type="slidenum">
              <a:rPr lang="en-US" smtClean="0"/>
              <a:t>‹N°›</a:t>
            </a:fld>
            <a:endParaRPr lang="en-US"/>
          </a:p>
        </p:txBody>
      </p:sp>
    </p:spTree>
    <p:extLst>
      <p:ext uri="{BB962C8B-B14F-4D97-AF65-F5344CB8AC3E}">
        <p14:creationId xmlns:p14="http://schemas.microsoft.com/office/powerpoint/2010/main" val="240617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b="0" i="0" dirty="0">
                <a:solidFill>
                  <a:srgbClr val="32363A"/>
                </a:solidFill>
                <a:effectLst/>
                <a:latin typeface="72" panose="020B0503030000000003" pitchFamily="34" charset="0"/>
              </a:rPr>
              <a:t>GCworkplace follows a user-centric approach to design, which includes the GCworkplace design survey as part of the functional needs assessment of a project or organization. In order to identify future workplace requirements for your organization, we need to hear directly from you! The purpose of the following survey is to gather data on how you work and specify your functional needs and preferences for your future workplace. The survey results will contribute to the design of your workplace, informing the basic components and </a:t>
            </a:r>
            <a:r>
              <a:rPr lang="en-US" b="0" i="0" dirty="0" err="1">
                <a:solidFill>
                  <a:srgbClr val="32363A"/>
                </a:solidFill>
                <a:effectLst/>
                <a:latin typeface="72" panose="020B0503030000000003" pitchFamily="34" charset="0"/>
              </a:rPr>
              <a:t>workpoint</a:t>
            </a:r>
            <a:r>
              <a:rPr lang="en-US" b="0" i="0" dirty="0">
                <a:solidFill>
                  <a:srgbClr val="32363A"/>
                </a:solidFill>
                <a:effectLst/>
                <a:latin typeface="72" panose="020B0503030000000003" pitchFamily="34" charset="0"/>
              </a:rPr>
              <a:t> distributions that will make up your space. When responding, please think about the workplace in a </a:t>
            </a:r>
            <a:r>
              <a:rPr lang="en-US" b="1" i="0" dirty="0">
                <a:solidFill>
                  <a:srgbClr val="32363A"/>
                </a:solidFill>
                <a:effectLst/>
                <a:latin typeface="72" panose="020B0503030000000003" pitchFamily="34" charset="0"/>
              </a:rPr>
              <a:t>post-pandemic context</a:t>
            </a:r>
            <a:r>
              <a:rPr lang="en-US" b="0" i="0" dirty="0">
                <a:solidFill>
                  <a:srgbClr val="32363A"/>
                </a:solidFill>
                <a:effectLst/>
                <a:latin typeface="72" panose="020B0503030000000003" pitchFamily="34" charset="0"/>
              </a:rPr>
              <a:t> (i.e. no restricted access to the workplace or physical distancing). All information collected is anonymous and confidential.</a:t>
            </a:r>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a:t>
            </a:fld>
            <a:endParaRPr lang="en-US"/>
          </a:p>
        </p:txBody>
      </p:sp>
    </p:spTree>
    <p:extLst>
      <p:ext uri="{BB962C8B-B14F-4D97-AF65-F5344CB8AC3E}">
        <p14:creationId xmlns:p14="http://schemas.microsoft.com/office/powerpoint/2010/main" val="422155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11</a:t>
            </a:fld>
            <a:endParaRPr lang="en-US"/>
          </a:p>
        </p:txBody>
      </p:sp>
    </p:spTree>
    <p:extLst>
      <p:ext uri="{BB962C8B-B14F-4D97-AF65-F5344CB8AC3E}">
        <p14:creationId xmlns:p14="http://schemas.microsoft.com/office/powerpoint/2010/main" val="266852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5 (added on request only)</a:t>
            </a:r>
          </a:p>
          <a:p>
            <a:r>
              <a:rPr lang="fr-FR" i="1" dirty="0"/>
              <a:t>Il est possible d'ajouter une case de texte «veuillez préciser» à la question 5 (Ajoutée sur demande</a:t>
            </a:r>
            <a:r>
              <a:rPr lang="fr-FR" i="1" baseline="0" dirty="0"/>
              <a:t> seulement)</a:t>
            </a:r>
            <a:endParaRPr lang="fr-CA" i="1" dirty="0"/>
          </a:p>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12</a:t>
            </a:fld>
            <a:endParaRPr lang="en-US"/>
          </a:p>
        </p:txBody>
      </p:sp>
    </p:spTree>
    <p:extLst>
      <p:ext uri="{BB962C8B-B14F-4D97-AF65-F5344CB8AC3E}">
        <p14:creationId xmlns:p14="http://schemas.microsoft.com/office/powerpoint/2010/main" val="1273892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6 (added on request only)</a:t>
            </a:r>
          </a:p>
          <a:p>
            <a:r>
              <a:rPr lang="fr-FR" i="1" dirty="0"/>
              <a:t>Il est possible d'ajouter une case de texte «veuillez préciser» à la question 6 (Ajoutée sur demande</a:t>
            </a:r>
            <a:r>
              <a:rPr lang="fr-FR" i="1" baseline="0" dirty="0"/>
              <a:t> seulement)</a:t>
            </a:r>
            <a:endParaRPr lang="fr-CA" i="1" dirty="0"/>
          </a:p>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13</a:t>
            </a:fld>
            <a:endParaRPr lang="en-US"/>
          </a:p>
        </p:txBody>
      </p:sp>
    </p:spTree>
    <p:extLst>
      <p:ext uri="{BB962C8B-B14F-4D97-AF65-F5344CB8AC3E}">
        <p14:creationId xmlns:p14="http://schemas.microsoft.com/office/powerpoint/2010/main" val="3859462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14</a:t>
            </a:fld>
            <a:endParaRPr lang="en-US"/>
          </a:p>
        </p:txBody>
      </p:sp>
    </p:spTree>
    <p:extLst>
      <p:ext uri="{BB962C8B-B14F-4D97-AF65-F5344CB8AC3E}">
        <p14:creationId xmlns:p14="http://schemas.microsoft.com/office/powerpoint/2010/main" val="152143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1: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données </a:t>
            </a:r>
            <a:r>
              <a:rPr lang="fr-FR" i="1" dirty="0" err="1">
                <a:solidFill>
                  <a:schemeClr val="bg1"/>
                </a:solidFill>
              </a:rPr>
              <a:t>receuillis</a:t>
            </a:r>
            <a:r>
              <a:rPr lang="fr-FR" i="1" dirty="0">
                <a:solidFill>
                  <a:schemeClr val="bg1"/>
                </a:solidFill>
              </a:rPr>
              <a:t> lors de ce sondage. De plus, nous devons en tout temps et en toutes circonstances assurer l'anonymat des participants. https://www.priv.gc.ca/fr/sujets-lies-a-la-protection-de-la-vie-privee/lois-sur-la-protection-des-renseignements-personnels-au-canada/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i="1" dirty="0">
              <a:solidFill>
                <a:schemeClr val="bg1"/>
              </a:solidFill>
            </a:endParaRPr>
          </a:p>
          <a:p>
            <a:r>
              <a:rPr lang="fr-CA" b="1" dirty="0"/>
              <a:t>NOTE 2:</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solidFill>
                <a:schemeClr val="bg1"/>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15</a:t>
            </a:fld>
            <a:endParaRPr lang="en-US"/>
          </a:p>
        </p:txBody>
      </p:sp>
    </p:spTree>
    <p:extLst>
      <p:ext uri="{BB962C8B-B14F-4D97-AF65-F5344CB8AC3E}">
        <p14:creationId xmlns:p14="http://schemas.microsoft.com/office/powerpoint/2010/main" val="1224087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16</a:t>
            </a:fld>
            <a:endParaRPr lang="en-US"/>
          </a:p>
        </p:txBody>
      </p:sp>
    </p:spTree>
    <p:extLst>
      <p:ext uri="{BB962C8B-B14F-4D97-AF65-F5344CB8AC3E}">
        <p14:creationId xmlns:p14="http://schemas.microsoft.com/office/powerpoint/2010/main" val="1850999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17</a:t>
            </a:fld>
            <a:endParaRPr lang="en-US"/>
          </a:p>
        </p:txBody>
      </p:sp>
    </p:spTree>
    <p:extLst>
      <p:ext uri="{BB962C8B-B14F-4D97-AF65-F5344CB8AC3E}">
        <p14:creationId xmlns:p14="http://schemas.microsoft.com/office/powerpoint/2010/main" val="860071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18</a:t>
            </a:fld>
            <a:endParaRPr lang="en-US"/>
          </a:p>
        </p:txBody>
      </p:sp>
    </p:spTree>
    <p:extLst>
      <p:ext uri="{BB962C8B-B14F-4D97-AF65-F5344CB8AC3E}">
        <p14:creationId xmlns:p14="http://schemas.microsoft.com/office/powerpoint/2010/main" val="4071600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2, 3, 4 and 5 use carry-over logic, which means that selected</a:t>
            </a:r>
            <a:r>
              <a:rPr lang="en-CA" b="0" baseline="0" dirty="0"/>
              <a:t> </a:t>
            </a:r>
            <a:r>
              <a:rPr lang="en-CA" b="0" dirty="0"/>
              <a:t>answers to question 2 are used as the choice for question 3 and so on.</a:t>
            </a:r>
          </a:p>
          <a:p>
            <a:r>
              <a:rPr lang="fr-FR" b="0" i="1" dirty="0"/>
              <a:t>Les questions 2, 3, 4 et 5 utilisent une logique de report, ce qui signifie que les réponses sélectionnées</a:t>
            </a:r>
            <a:r>
              <a:rPr lang="fr-FR" b="0" i="1" baseline="0" dirty="0"/>
              <a:t> à </a:t>
            </a:r>
            <a:r>
              <a:rPr lang="fr-FR" b="0" i="1" dirty="0"/>
              <a:t>la question 2 sont utilisées comme choix pour la question 3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19</a:t>
            </a:fld>
            <a:endParaRPr lang="en-US"/>
          </a:p>
        </p:txBody>
      </p:sp>
    </p:spTree>
    <p:extLst>
      <p:ext uri="{BB962C8B-B14F-4D97-AF65-F5344CB8AC3E}">
        <p14:creationId xmlns:p14="http://schemas.microsoft.com/office/powerpoint/2010/main" val="688225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a:t>NOTE:</a:t>
            </a:r>
            <a:r>
              <a:rPr lang="fr-FR" b="0" baseline="0" dirty="0"/>
              <a:t> </a:t>
            </a:r>
            <a:r>
              <a:rPr lang="en-CA" dirty="0"/>
              <a:t>It is possible to add a text box "please specify" to question 6 and 7 (added on request only)</a:t>
            </a:r>
          </a:p>
          <a:p>
            <a:r>
              <a:rPr lang="fr-FR" i="1" dirty="0"/>
              <a:t>Il est possible d'ajouter une case de texte «veuillez préciser» à la question 6 et 7 (Ajoutée sur demande</a:t>
            </a:r>
            <a:r>
              <a:rPr lang="fr-FR" i="1" baseline="0" dirty="0"/>
              <a:t>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20</a:t>
            </a:fld>
            <a:endParaRPr lang="en-US"/>
          </a:p>
        </p:txBody>
      </p:sp>
    </p:spTree>
    <p:extLst>
      <p:ext uri="{BB962C8B-B14F-4D97-AF65-F5344CB8AC3E}">
        <p14:creationId xmlns:p14="http://schemas.microsoft.com/office/powerpoint/2010/main" val="42312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2</a:t>
            </a:fld>
            <a:endParaRPr lang="en-US"/>
          </a:p>
        </p:txBody>
      </p:sp>
    </p:spTree>
    <p:extLst>
      <p:ext uri="{BB962C8B-B14F-4D97-AF65-F5344CB8AC3E}">
        <p14:creationId xmlns:p14="http://schemas.microsoft.com/office/powerpoint/2010/main" val="354236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21</a:t>
            </a:fld>
            <a:endParaRPr lang="en-US"/>
          </a:p>
        </p:txBody>
      </p:sp>
    </p:spTree>
    <p:extLst>
      <p:ext uri="{BB962C8B-B14F-4D97-AF65-F5344CB8AC3E}">
        <p14:creationId xmlns:p14="http://schemas.microsoft.com/office/powerpoint/2010/main" val="129357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D38F0-AE70-4509-A029-A2CBBC8D9AF6}" type="slidenum">
              <a:rPr lang="en-US" smtClean="0"/>
              <a:t>25</a:t>
            </a:fld>
            <a:endParaRPr lang="en-US"/>
          </a:p>
        </p:txBody>
      </p:sp>
    </p:spTree>
    <p:extLst>
      <p:ext uri="{BB962C8B-B14F-4D97-AF65-F5344CB8AC3E}">
        <p14:creationId xmlns:p14="http://schemas.microsoft.com/office/powerpoint/2010/main" val="4264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0" i="0" dirty="0">
                <a:solidFill>
                  <a:srgbClr val="404040"/>
                </a:solidFill>
                <a:effectLst/>
                <a:latin typeface="72" panose="020B0503030000000003" pitchFamily="34" charset="0"/>
              </a:rPr>
              <a:t>Le Milieu de travail GC adopte une approche de conception plus centrée sur l'utilisateur, qui comprend le sondage sur la conception du Milieu de travail GC. Afin d'identifier les futures exigences en matière de milieu de travail pour votre organisation, nous avons besoin de vous entendre directement! Le but du sondage suivant est de vous donner l'occasion de nous dire comment vous travaillez et de préciser vos besoins fonctionnels ainsi que vos préférences. Les résultats du sondage nous aideront à concevoir votre milieu de travail, à choisir les composantes de base et les points de travail qui créeront votre espace. Lorsque vous répondez, veuillez penser au milieu de travail dans un </a:t>
            </a:r>
            <a:r>
              <a:rPr lang="fr-CA" b="1" i="0" dirty="0">
                <a:solidFill>
                  <a:srgbClr val="404040"/>
                </a:solidFill>
                <a:effectLst/>
                <a:latin typeface="72" panose="020B0503030000000003" pitchFamily="34" charset="0"/>
              </a:rPr>
              <a:t>contexte non pandémique</a:t>
            </a:r>
            <a:r>
              <a:rPr lang="fr-CA" b="0" i="0" dirty="0">
                <a:solidFill>
                  <a:srgbClr val="404040"/>
                </a:solidFill>
                <a:effectLst/>
                <a:latin typeface="72" panose="020B0503030000000003" pitchFamily="34" charset="0"/>
              </a:rPr>
              <a:t> (c'est-à-dire sans accès restreint au milieu de travail ni de distanciation physique). Toutes les informations recueillies sont anonymes et confidentielles.</a:t>
            </a:r>
            <a:endParaRPr lang="fr-CA" dirty="0"/>
          </a:p>
        </p:txBody>
      </p:sp>
      <p:sp>
        <p:nvSpPr>
          <p:cNvPr id="4" name="Espace réservé du numéro de diapositive 3"/>
          <p:cNvSpPr>
            <a:spLocks noGrp="1"/>
          </p:cNvSpPr>
          <p:nvPr>
            <p:ph type="sldNum" sz="quarter" idx="5"/>
          </p:nvPr>
        </p:nvSpPr>
        <p:spPr/>
        <p:txBody>
          <a:bodyPr/>
          <a:lstStyle/>
          <a:p>
            <a:fld id="{B3FD38F0-AE70-4509-A029-A2CBBC8D9AF6}" type="slidenum">
              <a:rPr lang="en-US" smtClean="0"/>
              <a:t>3</a:t>
            </a:fld>
            <a:endParaRPr lang="en-US"/>
          </a:p>
        </p:txBody>
      </p:sp>
    </p:spTree>
    <p:extLst>
      <p:ext uri="{BB962C8B-B14F-4D97-AF65-F5344CB8AC3E}">
        <p14:creationId xmlns:p14="http://schemas.microsoft.com/office/powerpoint/2010/main" val="160988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chemeClr val="bg1"/>
                </a:solidFill>
              </a:rPr>
              <a:t>NOTE: </a:t>
            </a:r>
            <a:r>
              <a:rPr lang="en-CA" dirty="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chemeClr val="bg1"/>
                </a:solidFill>
              </a:rPr>
              <a:t>En raison de la Loi sur la protection des renseignements personnels du Canada, nous, en tant que chercheur, avons la responsabilité d'assurer la confidentialité des données recueillis lors de ce sondage. De plus, nous devons en tout temps et en toutes circonstances assurer l'anonymat des participants. https://www.priv.gc.ca/fr/sujets-lies-a-la-protection-de-la-vie-privee/lois-sur-la-protection-des-renseignements-personnels-au-canada/</a:t>
            </a: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86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FF0000"/>
                </a:solidFill>
              </a:rPr>
              <a:t>INSTRUCTIONS: </a:t>
            </a:r>
            <a:r>
              <a:rPr lang="en-US" b="0" i="0" dirty="0">
                <a:solidFill>
                  <a:srgbClr val="FF0000"/>
                </a:solidFill>
              </a:rPr>
              <a:t>Client to provide list to ensure the options reflect the required departments. (French translation of departments to be provided by client)</a:t>
            </a:r>
          </a:p>
          <a:p>
            <a:r>
              <a:rPr lang="fr-FR" sz="1200" b="0" i="1" dirty="0">
                <a:solidFill>
                  <a:srgbClr val="FF0000"/>
                </a:solidFill>
              </a:rPr>
              <a:t>Le client doit fournir une liste pour s’assurer que les options correspondent aux lignes de service. (Traduction en anglais des départements est également fournis par le client) </a:t>
            </a:r>
            <a:endParaRPr lang="fr-CA" i="0" dirty="0"/>
          </a:p>
        </p:txBody>
      </p:sp>
      <p:sp>
        <p:nvSpPr>
          <p:cNvPr id="4" name="Slide Number Placeholder 3"/>
          <p:cNvSpPr>
            <a:spLocks noGrp="1"/>
          </p:cNvSpPr>
          <p:nvPr>
            <p:ph type="sldNum" sz="quarter" idx="10"/>
          </p:nvPr>
        </p:nvSpPr>
        <p:spPr/>
        <p:txBody>
          <a:bodyPr/>
          <a:lstStyle/>
          <a:p>
            <a:fld id="{B3FD38F0-AE70-4509-A029-A2CBBC8D9AF6}" type="slidenum">
              <a:rPr lang="en-US" smtClean="0"/>
              <a:t>6</a:t>
            </a:fld>
            <a:endParaRPr lang="en-US"/>
          </a:p>
        </p:txBody>
      </p:sp>
    </p:spTree>
    <p:extLst>
      <p:ext uri="{BB962C8B-B14F-4D97-AF65-F5344CB8AC3E}">
        <p14:creationId xmlns:p14="http://schemas.microsoft.com/office/powerpoint/2010/main" val="15645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p:txBody>
      </p:sp>
      <p:sp>
        <p:nvSpPr>
          <p:cNvPr id="4" name="Slide Number Placeholder 3"/>
          <p:cNvSpPr>
            <a:spLocks noGrp="1"/>
          </p:cNvSpPr>
          <p:nvPr>
            <p:ph type="sldNum" sz="quarter" idx="10"/>
          </p:nvPr>
        </p:nvSpPr>
        <p:spPr/>
        <p:txBody>
          <a:bodyPr/>
          <a:lstStyle/>
          <a:p>
            <a:fld id="{B3FD38F0-AE70-4509-A029-A2CBBC8D9AF6}" type="slidenum">
              <a:rPr lang="en-US" smtClean="0"/>
              <a:t>7</a:t>
            </a:fld>
            <a:endParaRPr lang="en-US"/>
          </a:p>
        </p:txBody>
      </p:sp>
    </p:spTree>
    <p:extLst>
      <p:ext uri="{BB962C8B-B14F-4D97-AF65-F5344CB8AC3E}">
        <p14:creationId xmlns:p14="http://schemas.microsoft.com/office/powerpoint/2010/main" val="387214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8</a:t>
            </a:fld>
            <a:endParaRPr lang="en-US"/>
          </a:p>
        </p:txBody>
      </p:sp>
    </p:spTree>
    <p:extLst>
      <p:ext uri="{BB962C8B-B14F-4D97-AF65-F5344CB8AC3E}">
        <p14:creationId xmlns:p14="http://schemas.microsoft.com/office/powerpoint/2010/main" val="263265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r>
              <a:rPr lang="fr-FR" b="1" dirty="0"/>
              <a:t>INSTRUCTIONS:</a:t>
            </a:r>
            <a:r>
              <a:rPr lang="fr-FR" b="1" baseline="0" dirty="0"/>
              <a:t> </a:t>
            </a:r>
            <a:r>
              <a:rPr lang="fr-FR" dirty="0" err="1"/>
              <a:t>Refer</a:t>
            </a:r>
            <a:r>
              <a:rPr lang="fr-FR" dirty="0"/>
              <a:t> to Appendix A for </a:t>
            </a:r>
            <a:r>
              <a:rPr lang="fr-FR" dirty="0" err="1"/>
              <a:t>definition</a:t>
            </a:r>
            <a:r>
              <a:rPr lang="fr-FR" dirty="0"/>
              <a:t> of </a:t>
            </a:r>
            <a:r>
              <a:rPr lang="fr-FR" dirty="0" err="1"/>
              <a:t>each</a:t>
            </a:r>
            <a:r>
              <a:rPr lang="fr-FR" dirty="0"/>
              <a:t> </a:t>
            </a:r>
            <a:r>
              <a:rPr lang="fr-FR" dirty="0" err="1"/>
              <a:t>activity</a:t>
            </a:r>
            <a:r>
              <a:rPr lang="fr-FR" dirty="0"/>
              <a:t> profiles.</a:t>
            </a:r>
          </a:p>
          <a:p>
            <a:r>
              <a:rPr lang="fr-FR" i="1" dirty="0"/>
              <a:t>Référez vous à l’annexe A pour la définition de chacun des profils d’activité.</a:t>
            </a:r>
          </a:p>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9</a:t>
            </a:fld>
            <a:endParaRPr lang="en-US"/>
          </a:p>
        </p:txBody>
      </p:sp>
    </p:spTree>
    <p:extLst>
      <p:ext uri="{BB962C8B-B14F-4D97-AF65-F5344CB8AC3E}">
        <p14:creationId xmlns:p14="http://schemas.microsoft.com/office/powerpoint/2010/main" val="3476099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NOTE:</a:t>
            </a:r>
            <a:r>
              <a:rPr lang="fr-CA" b="0" dirty="0"/>
              <a:t> </a:t>
            </a:r>
            <a:r>
              <a:rPr lang="en-CA" b="0" dirty="0"/>
              <a:t>Questions 1, 2 and 3 use carry-over logic, which means that selected</a:t>
            </a:r>
            <a:r>
              <a:rPr lang="en-CA" b="0" baseline="0" dirty="0"/>
              <a:t> </a:t>
            </a:r>
            <a:r>
              <a:rPr lang="en-CA" b="0" dirty="0"/>
              <a:t>answers to question 1 are used as the choice for question 2 and so on.</a:t>
            </a:r>
          </a:p>
          <a:p>
            <a:r>
              <a:rPr lang="fr-FR" b="0" i="1" dirty="0"/>
              <a:t>Les questions 1, 2 et 3 utilisent une logique de report, ce qui signifie que les réponses sélectionnées</a:t>
            </a:r>
            <a:r>
              <a:rPr lang="fr-FR" b="0" i="1" baseline="0" dirty="0"/>
              <a:t> à </a:t>
            </a:r>
            <a:r>
              <a:rPr lang="fr-FR" b="0" i="1" dirty="0"/>
              <a:t>la question 1 sont utilisées comme choix pour la question 2 et ainsi de suite.</a:t>
            </a:r>
            <a:endParaRPr lang="fr-CA" b="0" i="1" dirty="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10</a:t>
            </a:fld>
            <a:endParaRPr lang="en-US"/>
          </a:p>
        </p:txBody>
      </p:sp>
    </p:spTree>
    <p:extLst>
      <p:ext uri="{BB962C8B-B14F-4D97-AF65-F5344CB8AC3E}">
        <p14:creationId xmlns:p14="http://schemas.microsoft.com/office/powerpoint/2010/main" val="3046340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369"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4" y="4335681"/>
            <a:ext cx="3494087" cy="526957"/>
          </a:xfrm>
        </p:spPr>
        <p:txBody>
          <a:bodyPr>
            <a:noAutofit/>
          </a:bodyPr>
          <a:lstStyle>
            <a:lvl1pPr marL="0" indent="0">
              <a:lnSpc>
                <a:spcPct val="100000"/>
              </a:lnSpc>
              <a:buNone/>
              <a:defRPr sz="1000"/>
            </a:lvl1pPr>
            <a:lvl2pPr marL="457189" indent="0">
              <a:buNone/>
              <a:defRPr sz="900"/>
            </a:lvl2pPr>
            <a:lvl3pPr marL="914377" indent="0">
              <a:buNone/>
              <a:defRPr sz="800"/>
            </a:lvl3pPr>
            <a:lvl4pPr marL="1371566" indent="0">
              <a:buNone/>
              <a:defRPr sz="700"/>
            </a:lvl4pPr>
            <a:lvl5pPr marL="1828754" indent="0">
              <a:buNone/>
              <a:defRPr sz="700"/>
            </a:lvl5pPr>
          </a:lstStyle>
          <a:p>
            <a:pPr lvl="0"/>
            <a:r>
              <a:rPr lang="en-US" dirty="0"/>
              <a:t>Edit Master text styles</a:t>
            </a:r>
          </a:p>
        </p:txBody>
      </p:sp>
    </p:spTree>
    <p:extLst>
      <p:ext uri="{BB962C8B-B14F-4D97-AF65-F5344CB8AC3E}">
        <p14:creationId xmlns:p14="http://schemas.microsoft.com/office/powerpoint/2010/main" val="120422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50"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8"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50"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6"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9"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2" y="3194690"/>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12868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30839"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6" y="4307350"/>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41"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6"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48030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1"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90"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6"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2"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7"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4"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70"/>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7887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1"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1"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1"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6"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5"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5"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70"/>
            <a:ext cx="24643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58475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39017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3" name="Text Placeholder 2"/>
          <p:cNvSpPr>
            <a:spLocks noGrp="1"/>
          </p:cNvSpPr>
          <p:nvPr>
            <p:ph type="body" sz="quarter" idx="10"/>
          </p:nvPr>
        </p:nvSpPr>
        <p:spPr>
          <a:xfrm>
            <a:off x="508000" y="1658938"/>
            <a:ext cx="4605867" cy="2032000"/>
          </a:xfrm>
        </p:spPr>
        <p:txBody>
          <a:bodyPr>
            <a:normAutofit/>
          </a:bodyPr>
          <a:lstStyle>
            <a:lvl1pPr marL="0" indent="0">
              <a:lnSpc>
                <a:spcPct val="100000"/>
              </a:lnSpc>
              <a:spcBef>
                <a:spcPts val="0"/>
              </a:spcBef>
              <a:buFontTx/>
              <a:buNone/>
              <a:defRPr sz="1051"/>
            </a:lvl1pPr>
            <a:lvl2pPr marL="457189" indent="0">
              <a:lnSpc>
                <a:spcPct val="100000"/>
              </a:lnSpc>
              <a:spcBef>
                <a:spcPts val="0"/>
              </a:spcBef>
              <a:buFontTx/>
              <a:buNone/>
              <a:defRPr sz="1051"/>
            </a:lvl2pPr>
            <a:lvl3pPr marL="914377" indent="0">
              <a:lnSpc>
                <a:spcPct val="100000"/>
              </a:lnSpc>
              <a:spcBef>
                <a:spcPts val="0"/>
              </a:spcBef>
              <a:buFontTx/>
              <a:buNone/>
              <a:defRPr sz="1051"/>
            </a:lvl3pPr>
            <a:lvl4pPr marL="1371566" indent="0">
              <a:lnSpc>
                <a:spcPct val="100000"/>
              </a:lnSpc>
              <a:spcBef>
                <a:spcPts val="0"/>
              </a:spcBef>
              <a:buFontTx/>
              <a:buNone/>
              <a:defRPr sz="1051"/>
            </a:lvl4pPr>
            <a:lvl5pPr marL="1828754" indent="0">
              <a:lnSpc>
                <a:spcPct val="100000"/>
              </a:lnSpc>
              <a:spcBef>
                <a:spcPts val="0"/>
              </a:spcBef>
              <a:buFontTx/>
              <a:buNone/>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1"/>
          </p:nvPr>
        </p:nvSpPr>
        <p:spPr>
          <a:xfrm>
            <a:off x="508000"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8" name="Text Placeholder 2"/>
          <p:cNvSpPr>
            <a:spLocks noGrp="1"/>
          </p:cNvSpPr>
          <p:nvPr>
            <p:ph type="body" sz="quarter" idx="12"/>
          </p:nvPr>
        </p:nvSpPr>
        <p:spPr>
          <a:xfrm>
            <a:off x="6909237" y="165893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9" name="Text Placeholder 2"/>
          <p:cNvSpPr>
            <a:spLocks noGrp="1"/>
          </p:cNvSpPr>
          <p:nvPr>
            <p:ph type="body" sz="quarter" idx="13"/>
          </p:nvPr>
        </p:nvSpPr>
        <p:spPr>
          <a:xfrm>
            <a:off x="6929185"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Tree>
    <p:extLst>
      <p:ext uri="{BB962C8B-B14F-4D97-AF65-F5344CB8AC3E}">
        <p14:creationId xmlns:p14="http://schemas.microsoft.com/office/powerpoint/2010/main" val="329543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44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6" y="5592103"/>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59566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3" cy="4141790"/>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8"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8343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9"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6" y="1657352"/>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73599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8" name="Round Single Corner Rectangle 7"/>
          <p:cNvSpPr/>
          <p:nvPr userDrawn="1"/>
        </p:nvSpPr>
        <p:spPr>
          <a:xfrm>
            <a:off x="550333" y="195945"/>
            <a:ext cx="2650067" cy="5919107"/>
          </a:xfrm>
          <a:prstGeom prst="round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2" name="TextBox 21"/>
          <p:cNvSpPr txBox="1"/>
          <p:nvPr userDrawn="1"/>
        </p:nvSpPr>
        <p:spPr>
          <a:xfrm>
            <a:off x="920589" y="3406983"/>
            <a:ext cx="1930723"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Key Findings</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Tree>
    <p:extLst>
      <p:ext uri="{BB962C8B-B14F-4D97-AF65-F5344CB8AC3E}">
        <p14:creationId xmlns:p14="http://schemas.microsoft.com/office/powerpoint/2010/main" val="427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3622896"/>
            <a:ext cx="11115675"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7" y="2085280"/>
            <a:ext cx="11115675"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3055089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
        <p:nvSpPr>
          <p:cNvPr id="8" name="Rectangle 7"/>
          <p:cNvSpPr/>
          <p:nvPr userDrawn="1"/>
        </p:nvSpPr>
        <p:spPr>
          <a:xfrm>
            <a:off x="550333" y="195945"/>
            <a:ext cx="2650067" cy="5919107"/>
          </a:xfrm>
          <a:prstGeom prst="rect">
            <a:avLst/>
          </a:prstGeom>
          <a:solidFill>
            <a:srgbClr val="BCBEC0"/>
          </a:solidFill>
          <a:ln>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
        <p:nvSpPr>
          <p:cNvPr id="15" name="Text Placeholder 15"/>
          <p:cNvSpPr>
            <a:spLocks noGrp="1"/>
          </p:cNvSpPr>
          <p:nvPr>
            <p:ph type="body" sz="quarter" idx="16" hasCustomPrompt="1"/>
          </p:nvPr>
        </p:nvSpPr>
        <p:spPr>
          <a:xfrm>
            <a:off x="885825" y="3223590"/>
            <a:ext cx="1974851" cy="414337"/>
          </a:xfrm>
        </p:spPr>
        <p:txBody>
          <a:bodyPr anchor="b">
            <a:normAutofit/>
          </a:bodyPr>
          <a:lstStyle>
            <a:lvl1pPr marL="0" indent="0" algn="ctr">
              <a:buNone/>
              <a:defRPr sz="1600" b="1"/>
            </a:lvl1pPr>
          </a:lstStyle>
          <a:p>
            <a:pPr lvl="0"/>
            <a:r>
              <a:rPr lang="en-US" dirty="0"/>
              <a:t>Key Findings</a:t>
            </a:r>
          </a:p>
        </p:txBody>
      </p:sp>
    </p:spTree>
    <p:extLst>
      <p:ext uri="{BB962C8B-B14F-4D97-AF65-F5344CB8AC3E}">
        <p14:creationId xmlns:p14="http://schemas.microsoft.com/office/powerpoint/2010/main" val="4151675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5"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6" y="1995032"/>
            <a:ext cx="44370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2"/>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2322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2" y="1657352"/>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1"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17351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2" y="1657350"/>
            <a:ext cx="824388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6" y="1995032"/>
            <a:ext cx="25144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2"/>
            <a:ext cx="252249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6803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1"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20" y="1657352"/>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5788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46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500"/>
            <a:ext cx="7160592" cy="44005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3"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48099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1" y="1714499"/>
            <a:ext cx="7289799" cy="441584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49" y="1995032"/>
            <a:ext cx="3355355"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8" y="1657352"/>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114613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A5F8A0-063A-4A79-805A-E449B83D5748}" type="datetimeFigureOut">
              <a:rPr lang="en-CA" smtClean="0">
                <a:solidFill>
                  <a:prstClr val="white">
                    <a:tint val="75000"/>
                  </a:prstClr>
                </a:solidFill>
              </a:rPr>
              <a:pPr/>
              <a:t>2022-02-15</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D7A6927-A7C9-40F1-BC47-87DE38DEB89D}" type="slidenum">
              <a:rPr lang="en-CA" smtClean="0">
                <a:solidFill>
                  <a:prstClr val="white">
                    <a:tint val="75000"/>
                  </a:prstClr>
                </a:solidFill>
              </a:rPr>
              <a:pPr/>
              <a:t>‹N°›</a:t>
            </a:fld>
            <a:endParaRPr lang="en-CA" dirty="0">
              <a:solidFill>
                <a:prstClr val="white">
                  <a:tint val="75000"/>
                </a:prstClr>
              </a:solidFill>
            </a:endParaRPr>
          </a:p>
        </p:txBody>
      </p:sp>
    </p:spTree>
    <p:extLst>
      <p:ext uri="{BB962C8B-B14F-4D97-AF65-F5344CB8AC3E}">
        <p14:creationId xmlns:p14="http://schemas.microsoft.com/office/powerpoint/2010/main" val="196820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9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7" y="1822566"/>
            <a:ext cx="11115675"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3" y="3900494"/>
            <a:ext cx="2584173"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3" y="3900494"/>
            <a:ext cx="2587900"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3476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41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2"/>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2"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9" y="219145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9" y="2491482"/>
            <a:ext cx="2586037"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3"/>
            <a:ext cx="2543175"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2"/>
            <a:ext cx="2543175"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9"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9"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3951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1"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51063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8"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119158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6"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6"/>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8" y="1986376"/>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9"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8"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1" cy="730802"/>
          </a:xfrm>
        </p:spPr>
        <p:txBody>
          <a:bodyPr anchor="b">
            <a:normAutofit/>
          </a:bodyPr>
          <a:lstStyle>
            <a:lvl1pPr marL="0" indent="0">
              <a:buNone/>
              <a:defRPr sz="2000" b="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9578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7" y="1606538"/>
            <a:ext cx="5271467"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6" y="2878599"/>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90"/>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8" y="3194690"/>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21303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4"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2" y="1606538"/>
            <a:ext cx="3430303"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4"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50"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9"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8" y="3194690"/>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‹N°›</a:t>
            </a:fld>
            <a:endParaRPr lang="en-US" sz="800" dirty="0">
              <a:solidFill>
                <a:srgbClr val="000000"/>
              </a:solidFill>
            </a:endParaRPr>
          </a:p>
        </p:txBody>
      </p:sp>
    </p:spTree>
    <p:extLst>
      <p:ext uri="{BB962C8B-B14F-4D97-AF65-F5344CB8AC3E}">
        <p14:creationId xmlns:p14="http://schemas.microsoft.com/office/powerpoint/2010/main" val="287266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72251"/>
            <a:ext cx="2294641" cy="246483"/>
          </a:xfrm>
          <a:prstGeom prst="rect">
            <a:avLst/>
          </a:prstGeom>
        </p:spPr>
      </p:pic>
      <p:graphicFrame>
        <p:nvGraphicFramePr>
          <p:cNvPr id="4" name="Object 3" hidden="1"/>
          <p:cNvGraphicFramePr>
            <a:graphicFrameLocks noChangeAspect="1"/>
          </p:cNvGraphicFramePr>
          <p:nvPr userDrawn="1">
            <p:custDataLst>
              <p:tags r:id="rId29"/>
            </p:custData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362"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9" y="1590"/>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3"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50"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10758920" y="6396195"/>
            <a:ext cx="885392" cy="229331"/>
          </a:xfrm>
          <a:prstGeom prst="rect">
            <a:avLst/>
          </a:prstGeom>
          <a:noFill/>
          <a:ln>
            <a:noFill/>
          </a:ln>
        </p:spPr>
      </p:pic>
      <p:pic>
        <p:nvPicPr>
          <p:cNvPr id="12" name="Picture 11"/>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670594" y="66673"/>
            <a:ext cx="1392143" cy="414819"/>
          </a:xfrm>
          <a:prstGeom prst="rect">
            <a:avLst/>
          </a:prstGeom>
        </p:spPr>
      </p:pic>
      <p:pic>
        <p:nvPicPr>
          <p:cNvPr id="11" name="Picture 10" descr="GCworkplace-FullColour-FR-grey.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149386" y="167146"/>
            <a:ext cx="1598612" cy="296476"/>
          </a:xfrm>
          <a:prstGeom prst="rect">
            <a:avLst/>
          </a:prstGeom>
        </p:spPr>
      </p:pic>
    </p:spTree>
    <p:extLst>
      <p:ext uri="{BB962C8B-B14F-4D97-AF65-F5344CB8AC3E}">
        <p14:creationId xmlns:p14="http://schemas.microsoft.com/office/powerpoint/2010/main" val="1433154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5" r:id="rId15"/>
    <p:sldLayoutId id="2147483675" r:id="rId16"/>
    <p:sldLayoutId id="2147483676" r:id="rId17"/>
    <p:sldLayoutId id="2147483677" r:id="rId18"/>
    <p:sldLayoutId id="2147483684" r:id="rId19"/>
    <p:sldLayoutId id="2147483686" r:id="rId20"/>
    <p:sldLayoutId id="2147483678" r:id="rId21"/>
    <p:sldLayoutId id="2147483679" r:id="rId22"/>
    <p:sldLayoutId id="2147483680" r:id="rId23"/>
    <p:sldLayoutId id="2147483681" r:id="rId24"/>
    <p:sldLayoutId id="2147483682" r:id="rId25"/>
    <p:sldLayoutId id="2147483683" r:id="rId26"/>
  </p:sldLayoutIdLst>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A5F8A0-063A-4A79-805A-E449B83D5748}" type="datetimeFigureOut">
              <a:rPr lang="en-CA" smtClean="0">
                <a:solidFill>
                  <a:prstClr val="white">
                    <a:tint val="75000"/>
                  </a:prstClr>
                </a:solidFill>
              </a:rPr>
              <a:pPr/>
              <a:t>2022-02-15</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A6927-A7C9-40F1-BC47-87DE38DEB89D}" type="slidenum">
              <a:rPr lang="en-CA" smtClean="0">
                <a:solidFill>
                  <a:prstClr val="white">
                    <a:tint val="75000"/>
                  </a:prstClr>
                </a:solidFill>
              </a:rPr>
              <a:pPr/>
              <a:t>‹N°›</a:t>
            </a:fld>
            <a:endParaRPr lang="en-CA" dirty="0">
              <a:solidFill>
                <a:prstClr val="white">
                  <a:tint val="75000"/>
                </a:prstClr>
              </a:solidFill>
            </a:endParaRPr>
          </a:p>
        </p:txBody>
      </p:sp>
    </p:spTree>
    <p:extLst>
      <p:ext uri="{BB962C8B-B14F-4D97-AF65-F5344CB8AC3E}">
        <p14:creationId xmlns:p14="http://schemas.microsoft.com/office/powerpoint/2010/main" val="3015523568"/>
      </p:ext>
    </p:extLst>
  </p:cSld>
  <p:clrMap bg1="dk1" tx1="lt1" bg2="dk2" tx2="lt2" accent1="accent1" accent2="accent2" accent3="accent3" accent4="accent4" accent5="accent5" accent6="accent6" hlink="hlink" folHlink="folHlink"/>
  <p:sldLayoutIdLst>
    <p:sldLayoutId id="2147483738" r:id="rId1"/>
  </p:sldLayoutIdLst>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3.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media/image22.png"/><Relationship Id="rId2" Type="http://schemas.openxmlformats.org/officeDocument/2006/relationships/tags" Target="../tags/tag29.xml"/><Relationship Id="rId16" Type="http://schemas.openxmlformats.org/officeDocument/2006/relationships/image" Target="../media/image26.pn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1.png"/><Relationship Id="rId5" Type="http://schemas.openxmlformats.org/officeDocument/2006/relationships/tags" Target="../tags/tag32.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tags" Target="../tags/tag31.xml"/><Relationship Id="rId9" Type="http://schemas.openxmlformats.org/officeDocument/2006/relationships/notesSlide" Target="../notesSlides/notesSlide21.xml"/><Relationship Id="rId1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30.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6.xml"/><Relationship Id="rId16" Type="http://schemas.openxmlformats.org/officeDocument/2006/relationships/image" Target="../media/image33.pn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image" Target="../media/image28.png"/><Relationship Id="rId5" Type="http://schemas.openxmlformats.org/officeDocument/2006/relationships/tags" Target="../tags/tag39.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38.xml"/><Relationship Id="rId9" Type="http://schemas.openxmlformats.org/officeDocument/2006/relationships/slideLayout" Target="../slideLayouts/slideLayout16.xml"/><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notesSlide" Target="../notesSlides/notesSlide3.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8.xml"/><Relationship Id="rId5" Type="http://schemas.openxmlformats.org/officeDocument/2006/relationships/tags" Target="../tags/tag12.xml"/><Relationship Id="rId4" Type="http://schemas.openxmlformats.org/officeDocument/2006/relationships/tags" Target="../tags/tag11.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8.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image" Target="../media/image7.png"/><Relationship Id="rId5" Type="http://schemas.openxmlformats.org/officeDocument/2006/relationships/tags" Target="../tags/tag17.xml"/><Relationship Id="rId10" Type="http://schemas.openxmlformats.org/officeDocument/2006/relationships/image" Target="../media/image6.png"/><Relationship Id="rId4" Type="http://schemas.openxmlformats.org/officeDocument/2006/relationships/tags" Target="../tags/tag16.xml"/><Relationship Id="rId9"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1.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1.png"/><Relationship Id="rId5" Type="http://schemas.openxmlformats.org/officeDocument/2006/relationships/chart" Target="../charts/chart4.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95032"/>
            <a:ext cx="8114679" cy="4515496"/>
          </a:xfrm>
        </p:spPr>
        <p:txBody>
          <a:bodyPr>
            <a:normAutofit/>
          </a:bodyPr>
          <a:lstStyle/>
          <a:p>
            <a:pPr marL="0" indent="0">
              <a:buNone/>
            </a:pPr>
            <a:r>
              <a:rPr lang="en-CA" sz="1200" dirty="0"/>
              <a:t>The </a:t>
            </a:r>
            <a:r>
              <a:rPr lang="en-CA" sz="1200" dirty="0" err="1"/>
              <a:t>GCworkplace</a:t>
            </a:r>
            <a:r>
              <a:rPr lang="en-CA" sz="1200" dirty="0"/>
              <a:t> survey report is a template outlining the different way to visualize the data gather through the </a:t>
            </a:r>
            <a:r>
              <a:rPr lang="en-CA" sz="1200" dirty="0" err="1"/>
              <a:t>Qualtrics</a:t>
            </a:r>
            <a:r>
              <a:rPr lang="en-CA" sz="1200" dirty="0"/>
              <a:t> </a:t>
            </a:r>
            <a:r>
              <a:rPr lang="en-CA" sz="1200" dirty="0" err="1"/>
              <a:t>GCworkplace</a:t>
            </a:r>
            <a:r>
              <a:rPr lang="en-CA" sz="1200" dirty="0"/>
              <a:t> survey in the context of a Government of Canada fit-up project.  As the top-down information gathering model that has been used until now is no longer effective in gathering data about how an organization works, the survey report give a broad idea of fundamental functional needs of employees.</a:t>
            </a:r>
          </a:p>
          <a:p>
            <a:r>
              <a:rPr lang="en-CA" sz="1200" dirty="0"/>
              <a:t>You must use the data output from the </a:t>
            </a:r>
            <a:r>
              <a:rPr lang="en-CA" sz="1200" dirty="0" err="1"/>
              <a:t>Qualtrics</a:t>
            </a:r>
            <a:r>
              <a:rPr lang="en-CA" sz="1200" dirty="0"/>
              <a:t> data report</a:t>
            </a:r>
          </a:p>
          <a:p>
            <a:r>
              <a:rPr lang="en-CA" sz="1200" dirty="0"/>
              <a:t>You may use as many or as few of the slides/ data visualizations as are necessary to communicate key findings</a:t>
            </a:r>
          </a:p>
          <a:p>
            <a:r>
              <a:rPr lang="en-CA" sz="1200" dirty="0"/>
              <a:t>You may modify chart types according to optimal representation of results</a:t>
            </a:r>
          </a:p>
          <a:p>
            <a:r>
              <a:rPr lang="en-CA" sz="1200" dirty="0"/>
              <a:t>You must add your own design recommendations for each key findings – text box set up on left side of each slide</a:t>
            </a:r>
          </a:p>
          <a:p>
            <a:r>
              <a:rPr lang="en-CA" sz="1200" dirty="0"/>
              <a:t>You must follow instruction in red and remove them before presenting any final survey result</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CA"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889281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565" y="230745"/>
            <a:ext cx="8314704" cy="516844"/>
          </a:xfrm>
        </p:spPr>
        <p:txBody>
          <a:bodyPr>
            <a:noAutofit/>
          </a:bodyPr>
          <a:lstStyle/>
          <a:p>
            <a:r>
              <a:rPr lang="en-US" sz="2500" dirty="0"/>
              <a:t>Activities</a:t>
            </a:r>
            <a:br>
              <a:rPr lang="en-US" sz="2500" dirty="0"/>
            </a:br>
            <a:r>
              <a:rPr lang="en-US" sz="2500" i="1" dirty="0" err="1"/>
              <a:t>Activités</a:t>
            </a:r>
            <a:endParaRPr lang="en-US" sz="2500" dirty="0"/>
          </a:p>
        </p:txBody>
      </p:sp>
      <p:sp>
        <p:nvSpPr>
          <p:cNvPr id="3" name="Text Placeholder 2"/>
          <p:cNvSpPr>
            <a:spLocks noGrp="1"/>
          </p:cNvSpPr>
          <p:nvPr>
            <p:ph type="body" sz="quarter" idx="10"/>
          </p:nvPr>
        </p:nvSpPr>
        <p:spPr/>
        <p:txBody>
          <a:bodyPr/>
          <a:lstStyle/>
          <a:p>
            <a:r>
              <a:rPr lang="en-US" dirty="0"/>
              <a:t>Question 4</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What is the typical duration of activities performed at the office?</a:t>
            </a:r>
          </a:p>
          <a:p>
            <a:pPr>
              <a:lnSpc>
                <a:spcPct val="100000"/>
              </a:lnSpc>
              <a:spcBef>
                <a:spcPts val="0"/>
              </a:spcBef>
            </a:pPr>
            <a:endParaRPr lang="en-US" dirty="0"/>
          </a:p>
          <a:p>
            <a:pPr>
              <a:lnSpc>
                <a:spcPct val="100000"/>
              </a:lnSpc>
              <a:spcBef>
                <a:spcPts val="0"/>
              </a:spcBef>
            </a:pPr>
            <a:r>
              <a:rPr lang="fr-CA" i="1" dirty="0"/>
              <a:t>Quelle est la durée type des activités exercées au bureau?</a:t>
            </a: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945869547"/>
              </p:ext>
            </p:extLst>
          </p:nvPr>
        </p:nvGraphicFramePr>
        <p:xfrm>
          <a:off x="322156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541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sz="2800" dirty="0"/>
              <a:t>Activities</a:t>
            </a:r>
            <a:br>
              <a:rPr lang="en-US" sz="2800" dirty="0"/>
            </a:br>
            <a:r>
              <a:rPr lang="en-US" sz="2800" i="1" dirty="0" err="1"/>
              <a:t>Activités</a:t>
            </a:r>
            <a:endParaRPr lang="en-US" dirty="0"/>
          </a:p>
        </p:txBody>
      </p:sp>
      <p:sp>
        <p:nvSpPr>
          <p:cNvPr id="3" name="Text Placeholder 2"/>
          <p:cNvSpPr>
            <a:spLocks noGrp="1"/>
          </p:cNvSpPr>
          <p:nvPr>
            <p:ph type="body" sz="quarter" idx="10"/>
          </p:nvPr>
        </p:nvSpPr>
        <p:spPr/>
        <p:txBody>
          <a:bodyPr/>
          <a:lstStyle/>
          <a:p>
            <a:r>
              <a:rPr lang="en-US" dirty="0"/>
              <a:t>Question 5</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Which of the following features are important when activities are performed at the office? </a:t>
            </a:r>
          </a:p>
          <a:p>
            <a:pPr>
              <a:lnSpc>
                <a:spcPct val="100000"/>
              </a:lnSpc>
              <a:spcBef>
                <a:spcPts val="0"/>
              </a:spcBef>
            </a:pPr>
            <a:endParaRPr lang="en-US" dirty="0"/>
          </a:p>
          <a:p>
            <a:pPr>
              <a:lnSpc>
                <a:spcPct val="100000"/>
              </a:lnSpc>
              <a:spcBef>
                <a:spcPts val="0"/>
              </a:spcBef>
            </a:pPr>
            <a:r>
              <a:rPr lang="fr-CA" i="1" dirty="0"/>
              <a:t>Lesquelles des caractéristiques suivantes sont importantes lorsque des activités sont effectuées au bureau?</a:t>
            </a: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3246130644"/>
              </p:ext>
            </p:extLst>
          </p:nvPr>
        </p:nvGraphicFramePr>
        <p:xfrm>
          <a:off x="321331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568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2"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
        <p:nvSpPr>
          <p:cNvPr id="3" name="Text Placeholder 2"/>
          <p:cNvSpPr>
            <a:spLocks noGrp="1"/>
          </p:cNvSpPr>
          <p:nvPr>
            <p:ph type="body" sz="quarter" idx="10"/>
          </p:nvPr>
        </p:nvSpPr>
        <p:spPr>
          <a:xfrm>
            <a:off x="885825" y="547007"/>
            <a:ext cx="1974851" cy="414337"/>
          </a:xfrm>
        </p:spPr>
        <p:txBody>
          <a:bodyPr/>
          <a:lstStyle/>
          <a:p>
            <a:r>
              <a:rPr lang="en-US" dirty="0"/>
              <a:t>Question 6</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Do you have any accessibility needs that require a Duty to Accommodate (not including ergonomic assessments)?</a:t>
            </a:r>
          </a:p>
          <a:p>
            <a:pPr>
              <a:lnSpc>
                <a:spcPct val="100000"/>
              </a:lnSpc>
              <a:spcBef>
                <a:spcPts val="0"/>
              </a:spcBef>
            </a:pPr>
            <a:endParaRPr lang="en-CA" dirty="0"/>
          </a:p>
          <a:p>
            <a:pPr>
              <a:lnSpc>
                <a:spcPct val="100000"/>
              </a:lnSpc>
              <a:spcBef>
                <a:spcPts val="0"/>
              </a:spcBef>
            </a:pPr>
            <a:r>
              <a:rPr lang="fr-CA" i="1" dirty="0"/>
              <a:t>Avez-vous des besoins en matière d'accessibilité qui nécessitent une obligation de prendre des mesures d'adaptation (ne pas inclure les évaluation ergonomique)?</a:t>
            </a:r>
            <a:endParaRPr lang="en-US" dirty="0"/>
          </a:p>
        </p:txBody>
      </p:sp>
      <p:sp>
        <p:nvSpPr>
          <p:cNvPr id="7" name="Text Placeholder 6"/>
          <p:cNvSpPr>
            <a:spLocks noGrp="1"/>
          </p:cNvSpPr>
          <p:nvPr>
            <p:ph type="body" sz="quarter" idx="14"/>
          </p:nvPr>
        </p:nvSpPr>
        <p:spPr>
          <a:xfrm>
            <a:off x="749301" y="4159874"/>
            <a:ext cx="2247900" cy="1838911"/>
          </a:xfrm>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a:xfrm>
            <a:off x="885825" y="3745538"/>
            <a:ext cx="1974851" cy="414337"/>
          </a:xfrm>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1296718614"/>
              </p:ext>
            </p:extLst>
          </p:nvPr>
        </p:nvGraphicFramePr>
        <p:xfrm>
          <a:off x="3221569" y="1539081"/>
          <a:ext cx="8098704" cy="45508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2415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Question 7</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Do you require any specialized equipment to perform your job function (other than standard computer equipment or office furnishings)?</a:t>
            </a:r>
          </a:p>
          <a:p>
            <a:pPr>
              <a:lnSpc>
                <a:spcPct val="100000"/>
              </a:lnSpc>
              <a:spcBef>
                <a:spcPts val="0"/>
              </a:spcBef>
            </a:pPr>
            <a:endParaRPr lang="en-US" dirty="0"/>
          </a:p>
          <a:p>
            <a:pPr>
              <a:lnSpc>
                <a:spcPct val="100000"/>
              </a:lnSpc>
              <a:spcBef>
                <a:spcPts val="0"/>
              </a:spcBef>
            </a:pPr>
            <a:r>
              <a:rPr lang="fr-CA" i="1" dirty="0">
                <a:solidFill>
                  <a:srgbClr val="000000"/>
                </a:solidFill>
                <a:effectLst/>
              </a:rPr>
              <a:t>Avez-vous besoin d'équipement spécialisé pour effectuer votre travail (autre que du matériel informatique standard ou du mobilier de bureau)?</a:t>
            </a:r>
            <a:endParaRPr lang="en-US" i="1" dirty="0"/>
          </a:p>
        </p:txBody>
      </p:sp>
      <p:sp>
        <p:nvSpPr>
          <p:cNvPr id="8" name="Text Placeholder 7"/>
          <p:cNvSpPr>
            <a:spLocks noGrp="1"/>
          </p:cNvSpPr>
          <p:nvPr>
            <p:ph type="body" sz="quarter" idx="14"/>
          </p:nvPr>
        </p:nvSpPr>
        <p:spPr>
          <a:xfrm>
            <a:off x="749301" y="3963051"/>
            <a:ext cx="2247900" cy="2035735"/>
          </a:xfrm>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a:p>
            <a:endParaRPr lang="en-US" dirty="0"/>
          </a:p>
        </p:txBody>
      </p:sp>
      <p:sp>
        <p:nvSpPr>
          <p:cNvPr id="10" name="Text Placeholder 9"/>
          <p:cNvSpPr>
            <a:spLocks noGrp="1"/>
          </p:cNvSpPr>
          <p:nvPr>
            <p:ph type="body" sz="quarter" idx="16"/>
          </p:nvPr>
        </p:nvSpPr>
        <p:spPr>
          <a:xfrm>
            <a:off x="898524" y="3548714"/>
            <a:ext cx="1974851" cy="414337"/>
          </a:xfrm>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2207731008"/>
              </p:ext>
            </p:extLst>
          </p:nvPr>
        </p:nvGraphicFramePr>
        <p:xfrm>
          <a:off x="3200400" y="1302658"/>
          <a:ext cx="8314704" cy="518440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F250C6DC-C8AF-4CA4-80BD-97DA9DAA00B7}"/>
              </a:ext>
            </a:extLst>
          </p:cNvPr>
          <p:cNvSpPr>
            <a:spLocks noGrp="1"/>
          </p:cNvSpPr>
          <p:nvPr>
            <p:ph type="title"/>
          </p:nvPr>
        </p:nvSpPr>
        <p:spPr>
          <a:xfrm>
            <a:off x="3200402"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Tree>
    <p:extLst>
      <p:ext uri="{BB962C8B-B14F-4D97-AF65-F5344CB8AC3E}">
        <p14:creationId xmlns:p14="http://schemas.microsoft.com/office/powerpoint/2010/main" val="145631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dirty="0" err="1"/>
              <a:t>Workpoints</a:t>
            </a:r>
            <a:br>
              <a:rPr lang="en-US" dirty="0"/>
            </a:b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a:t>Question 8</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In addition to shared coat closets and general equipment/supply storage, please indicate which personal storage solution best meets your needs when working in the office:</a:t>
            </a:r>
          </a:p>
          <a:p>
            <a:pPr>
              <a:lnSpc>
                <a:spcPct val="100000"/>
              </a:lnSpc>
              <a:spcBef>
                <a:spcPts val="0"/>
              </a:spcBef>
            </a:pPr>
            <a:endParaRPr lang="fr-CA" i="1" dirty="0"/>
          </a:p>
          <a:p>
            <a:pPr>
              <a:lnSpc>
                <a:spcPct val="100000"/>
              </a:lnSpc>
              <a:spcBef>
                <a:spcPts val="0"/>
              </a:spcBef>
            </a:pPr>
            <a:r>
              <a:rPr lang="fr-CA" i="1" dirty="0"/>
              <a:t>En plus des garde-robes partagés et du rangement général de l'équipement/des fournitures de bureau, veuillez indiquer quelle solution de rangement personnel répond le mieux à vos besoins lorsque vous travaillez au bureau :</a:t>
            </a:r>
            <a:endParaRPr lang="fr-CA" b="0" i="1" dirty="0">
              <a:solidFill>
                <a:srgbClr val="FF0000"/>
              </a:solidFill>
            </a:endParaRPr>
          </a:p>
        </p:txBody>
      </p:sp>
      <p:sp>
        <p:nvSpPr>
          <p:cNvPr id="7" name="Text Placeholder 6"/>
          <p:cNvSpPr>
            <a:spLocks noGrp="1"/>
          </p:cNvSpPr>
          <p:nvPr>
            <p:ph type="body" sz="quarter" idx="14"/>
          </p:nvPr>
        </p:nvSpPr>
        <p:spPr>
          <a:xfrm>
            <a:off x="749301" y="4679916"/>
            <a:ext cx="2247900" cy="1318869"/>
          </a:xfrm>
        </p:spPr>
        <p:txBody>
          <a:bodyPr/>
          <a:lstStyle/>
          <a:p>
            <a:pPr>
              <a:lnSpc>
                <a:spcPct val="100000"/>
              </a:lnSpc>
            </a:pPr>
            <a:endParaRPr lang="en-US" dirty="0"/>
          </a:p>
        </p:txBody>
      </p:sp>
      <p:sp>
        <p:nvSpPr>
          <p:cNvPr id="10" name="Text Placeholder 9"/>
          <p:cNvSpPr>
            <a:spLocks noGrp="1"/>
          </p:cNvSpPr>
          <p:nvPr>
            <p:ph type="body" sz="quarter" idx="16"/>
          </p:nvPr>
        </p:nvSpPr>
        <p:spPr>
          <a:xfrm>
            <a:off x="885825" y="4265580"/>
            <a:ext cx="1974851" cy="414337"/>
          </a:xfrm>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635969761"/>
              </p:ext>
            </p:extLst>
          </p:nvPr>
        </p:nvGraphicFramePr>
        <p:xfrm>
          <a:off x="3221567" y="1304133"/>
          <a:ext cx="8579371" cy="538120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53C95704-4961-4DAC-8E51-FB66B7ED8DB5}"/>
              </a:ext>
            </a:extLst>
          </p:cNvPr>
          <p:cNvSpPr txBox="1">
            <a:spLocks/>
          </p:cNvSpPr>
          <p:nvPr/>
        </p:nvSpPr>
        <p:spPr>
          <a:xfrm>
            <a:off x="3221567" y="961344"/>
            <a:ext cx="8293537" cy="341313"/>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of respondents / </a:t>
            </a:r>
            <a:r>
              <a:rPr lang="en-US" i="1"/>
              <a:t># de répondants</a:t>
            </a:r>
            <a:endParaRPr lang="en-US" i="1" dirty="0"/>
          </a:p>
        </p:txBody>
      </p:sp>
    </p:spTree>
    <p:extLst>
      <p:ext uri="{BB962C8B-B14F-4D97-AF65-F5344CB8AC3E}">
        <p14:creationId xmlns:p14="http://schemas.microsoft.com/office/powerpoint/2010/main" val="1178374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3" name="Text Box 2"/>
          <p:cNvSpPr txBox="1">
            <a:spLocks noChangeArrowheads="1"/>
          </p:cNvSpPr>
          <p:nvPr/>
        </p:nvSpPr>
        <p:spPr bwMode="auto">
          <a:xfrm>
            <a:off x="595563" y="1463274"/>
            <a:ext cx="10940493" cy="1371914"/>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CA" sz="1200" b="1" dirty="0">
                <a:effectLst/>
                <a:latin typeface="Calibri" panose="020F0502020204030204" pitchFamily="34" charset="0"/>
                <a:ea typeface="Calibri" panose="020F0502020204030204" pitchFamily="34" charset="0"/>
                <a:cs typeface="Times New Roman" panose="02020603050405020304" pitchFamily="18" charset="0"/>
              </a:rPr>
              <a:t>WARNING: The </a:t>
            </a:r>
            <a:r>
              <a:rPr lang="en-CA" sz="1200" b="1" dirty="0" err="1">
                <a:effectLst/>
                <a:latin typeface="Calibri" panose="020F0502020204030204" pitchFamily="34" charset="0"/>
                <a:ea typeface="Calibri" panose="020F0502020204030204" pitchFamily="34" charset="0"/>
                <a:cs typeface="Times New Roman" panose="02020603050405020304" pitchFamily="18" charset="0"/>
              </a:rPr>
              <a:t>GCworkplace</a:t>
            </a:r>
            <a:r>
              <a:rPr lang="en-CA" sz="1200" b="1" dirty="0">
                <a:effectLst/>
                <a:latin typeface="Calibri" panose="020F0502020204030204" pitchFamily="34" charset="0"/>
                <a:ea typeface="Calibri" panose="020F0502020204030204" pitchFamily="34" charset="0"/>
                <a:cs typeface="Times New Roman" panose="02020603050405020304" pitchFamily="18" charset="0"/>
              </a:rPr>
              <a:t> Functional Programming Survey is a standardized survey. It is not possible to make changes to the survey. It is intended to be used as is for each project. That being said, if you or your client want to collect any information that you think is missing by creating your own information gathering process, which can be done through the consultant, you can do it in parallel with the survey.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200" b="1" i="1" dirty="0">
                <a:effectLst/>
                <a:latin typeface="Calibri" panose="020F0502020204030204" pitchFamily="34" charset="0"/>
                <a:ea typeface="Calibri" panose="020F0502020204030204" pitchFamily="34" charset="0"/>
                <a:cs typeface="Times New Roman" panose="02020603050405020304" pitchFamily="18" charset="0"/>
              </a:rPr>
              <a:t>ATTENTION : Le sondage de la programmation </a:t>
            </a:r>
            <a:r>
              <a:rPr lang="fr-CA" sz="1200" b="1" i="1" dirty="0" err="1">
                <a:effectLst/>
                <a:latin typeface="Calibri" panose="020F0502020204030204" pitchFamily="34" charset="0"/>
                <a:ea typeface="Calibri" panose="020F0502020204030204" pitchFamily="34" charset="0"/>
                <a:cs typeface="Times New Roman" panose="02020603050405020304" pitchFamily="18" charset="0"/>
              </a:rPr>
              <a:t>fonctionnelledu</a:t>
            </a:r>
            <a:r>
              <a:rPr lang="fr-CA" sz="1200" b="1" i="1" dirty="0">
                <a:effectLst/>
                <a:latin typeface="Calibri" panose="020F0502020204030204" pitchFamily="34" charset="0"/>
                <a:ea typeface="Calibri" panose="020F0502020204030204" pitchFamily="34" charset="0"/>
                <a:cs typeface="Times New Roman" panose="02020603050405020304" pitchFamily="18" charset="0"/>
              </a:rPr>
              <a:t> Milieu de travail GC est un sondage standardisé. Il n’est pas possible d’apporter des modifications au sondage. Il est destiné à être utilisé tel quel pour chaque projet. Cela étant dit, si jamais vous ou votre client souhaitez collecter des informations qui vous semblent manquantes en créant votre propre processus de collecte d'informations, qui peut être fait par le biais du consultant, vous pouvez le faire en parallèle du sondage.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p:cNvSpPr txBox="1">
            <a:spLocks/>
          </p:cNvSpPr>
          <p:nvPr/>
        </p:nvSpPr>
        <p:spPr>
          <a:xfrm>
            <a:off x="508761" y="2983832"/>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i="1" dirty="0"/>
          </a:p>
        </p:txBody>
      </p:sp>
      <p:sp>
        <p:nvSpPr>
          <p:cNvPr id="9" name="ZoneTexte 8">
            <a:extLst>
              <a:ext uri="{FF2B5EF4-FFF2-40B4-BE49-F238E27FC236}">
                <a16:creationId xmlns:a16="http://schemas.microsoft.com/office/drawing/2014/main" id="{7B938512-7226-4717-B55E-A82355E78497}"/>
              </a:ext>
            </a:extLst>
          </p:cNvPr>
          <p:cNvSpPr txBox="1"/>
          <p:nvPr/>
        </p:nvSpPr>
        <p:spPr>
          <a:xfrm>
            <a:off x="595563" y="2971669"/>
            <a:ext cx="6094428" cy="2336152"/>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Arial" panose="020B0604020202020204" pitchFamily="34" charset="0"/>
              </a:rPr>
              <a:t>Q1 </a:t>
            </a:r>
            <a:r>
              <a:rPr lang="en-US" sz="1100" b="1" dirty="0">
                <a:effectLst/>
                <a:ea typeface="Times New Roman" panose="02020603050405020304" pitchFamily="18" charset="0"/>
                <a:cs typeface="Arial" panose="020B0604020202020204" pitchFamily="34" charset="0"/>
              </a:rPr>
              <a:t>Please select your branch and/or directorate: </a:t>
            </a:r>
          </a:p>
          <a:p>
            <a:pPr marL="0" marR="0">
              <a:lnSpc>
                <a:spcPct val="115000"/>
              </a:lnSpc>
              <a:spcBef>
                <a:spcPts val="0"/>
              </a:spcBef>
              <a:spcAft>
                <a:spcPts val="0"/>
              </a:spcAft>
            </a:pPr>
            <a:r>
              <a:rPr lang="fr-CA" sz="1100" b="1" i="1" dirty="0">
                <a:effectLst/>
                <a:ea typeface="Times New Roman" panose="02020603050405020304" pitchFamily="18" charset="0"/>
                <a:cs typeface="Arial" panose="020B0604020202020204" pitchFamily="34" charset="0"/>
              </a:rPr>
              <a:t>Veuillez indiquer votre département et/ou division</a:t>
            </a:r>
            <a:r>
              <a:rPr lang="fr-CA" sz="1100" b="1" dirty="0">
                <a:effectLst/>
                <a:ea typeface="Times New Roman" panose="02020603050405020304" pitchFamily="18" charset="0"/>
                <a:cs typeface="Arial" panose="020B0604020202020204" pitchFamily="34" charset="0"/>
              </a:rPr>
              <a:t>:</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1 /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1</a:t>
            </a:r>
            <a:endParaRPr lang="fr-CA" sz="1100" i="1"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2 /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2</a:t>
            </a:r>
            <a:endParaRPr lang="fr-CA" sz="1100" i="1"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Arial" panose="020B0604020202020204" pitchFamily="34" charset="0"/>
              </a:rPr>
              <a:t>Branch 3 /</a:t>
            </a:r>
            <a:r>
              <a:rPr lang="en-US" sz="1100" i="1" dirty="0">
                <a:effectLst/>
                <a:ea typeface="Courier New" panose="02070309020205020404" pitchFamily="49" charset="0"/>
                <a:cs typeface="Arial" panose="020B0604020202020204" pitchFamily="34" charset="0"/>
              </a:rPr>
              <a:t> </a:t>
            </a:r>
            <a:r>
              <a:rPr lang="en-US" sz="1100" i="1" dirty="0" err="1">
                <a:effectLst/>
                <a:ea typeface="Courier New" panose="02070309020205020404" pitchFamily="49" charset="0"/>
                <a:cs typeface="Arial" panose="020B0604020202020204" pitchFamily="34" charset="0"/>
              </a:rPr>
              <a:t>Département</a:t>
            </a:r>
            <a:r>
              <a:rPr lang="en-US" sz="1100" i="1" dirty="0">
                <a:effectLst/>
                <a:ea typeface="Courier New" panose="02070309020205020404" pitchFamily="49" charset="0"/>
                <a:cs typeface="Arial" panose="020B0604020202020204" pitchFamily="34" charset="0"/>
              </a:rPr>
              <a:t> 3</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endParaRPr lang="en-US" sz="1100" i="1" dirty="0">
              <a:ea typeface="Courier New" panose="02070309020205020404" pitchFamily="49" charset="0"/>
              <a:cs typeface="Arial" panose="020B0604020202020204" pitchFamily="34" charset="0"/>
            </a:endParaRPr>
          </a:p>
          <a:p>
            <a:pPr marL="0" indent="0">
              <a:lnSpc>
                <a:spcPct val="100000"/>
              </a:lnSpc>
              <a:spcBef>
                <a:spcPts val="0"/>
              </a:spcBef>
              <a:buNone/>
            </a:pPr>
            <a:endParaRPr lang="fr-CA" sz="1100" b="1" dirty="0"/>
          </a:p>
          <a:p>
            <a:pPr marL="0" lvl="0" indent="0" defTabSz="914400">
              <a:lnSpc>
                <a:spcPct val="100000"/>
              </a:lnSpc>
              <a:spcBef>
                <a:spcPts val="0"/>
              </a:spcBef>
              <a:buNone/>
              <a:defRPr/>
            </a:pPr>
            <a:r>
              <a:rPr lang="en-US" sz="1100" b="1" dirty="0">
                <a:solidFill>
                  <a:srgbClr val="FF0000"/>
                </a:solidFill>
              </a:rPr>
              <a:t>INSTRUCTIONS: </a:t>
            </a:r>
            <a:r>
              <a:rPr lang="en-US" sz="1100" dirty="0">
                <a:solidFill>
                  <a:srgbClr val="FF0000"/>
                </a:solidFill>
              </a:rPr>
              <a:t>Client to provide list to ensure the options reflect the required departments. </a:t>
            </a:r>
          </a:p>
          <a:p>
            <a:pPr marL="0" lvl="0" indent="0" defTabSz="914400">
              <a:lnSpc>
                <a:spcPct val="100000"/>
              </a:lnSpc>
              <a:spcBef>
                <a:spcPts val="0"/>
              </a:spcBef>
              <a:buNone/>
              <a:defRPr/>
            </a:pPr>
            <a:r>
              <a:rPr lang="fr-FR" sz="1100" i="1" dirty="0">
                <a:solidFill>
                  <a:srgbClr val="FF0000"/>
                </a:solidFill>
              </a:rPr>
              <a:t>Le client doit fournir une liste pour s’assurer que les options correspondent aux lignes de service.</a:t>
            </a:r>
            <a:endParaRPr lang="fr-CA" sz="1100" b="1" dirty="0"/>
          </a:p>
          <a:p>
            <a:pPr marR="0" lvl="0">
              <a:lnSpc>
                <a:spcPct val="115000"/>
              </a:lnSpc>
              <a:spcBef>
                <a:spcPts val="600"/>
              </a:spcBef>
              <a:spcAft>
                <a:spcPts val="0"/>
              </a:spcAft>
              <a:buClr>
                <a:srgbClr val="BFBFBF"/>
              </a:buClr>
              <a:buSzPts val="2600"/>
            </a:pPr>
            <a:endParaRPr lang="fr-CA" sz="1100" i="1" dirty="0">
              <a:effectLst/>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90791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ZoneTexte 6">
            <a:extLst>
              <a:ext uri="{FF2B5EF4-FFF2-40B4-BE49-F238E27FC236}">
                <a16:creationId xmlns:a16="http://schemas.microsoft.com/office/drawing/2014/main" id="{5E40ECF8-CE20-4C63-BB2D-4C97167AEA9E}"/>
              </a:ext>
            </a:extLst>
          </p:cNvPr>
          <p:cNvSpPr txBox="1"/>
          <p:nvPr/>
        </p:nvSpPr>
        <p:spPr>
          <a:xfrm>
            <a:off x="508761" y="1385888"/>
            <a:ext cx="11006344" cy="4082784"/>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Arial" panose="020B0604020202020204" pitchFamily="34" charset="0"/>
              </a:rPr>
              <a:t>Q2 </a:t>
            </a:r>
            <a:r>
              <a:rPr lang="en-US" sz="1100" b="1" dirty="0">
                <a:effectLst/>
                <a:ea typeface="Times New Roman" panose="02020603050405020304" pitchFamily="18" charset="0"/>
                <a:cs typeface="Arial" panose="020B0604020202020204" pitchFamily="34" charset="0"/>
              </a:rPr>
              <a:t>Which of the following tasks do you typically perform as part of your job function? (select all that apply)</a:t>
            </a:r>
          </a:p>
          <a:p>
            <a:pPr marL="0" marR="0">
              <a:lnSpc>
                <a:spcPct val="115000"/>
              </a:lnSpc>
              <a:spcBef>
                <a:spcPts val="0"/>
              </a:spcBef>
              <a:spcAft>
                <a:spcPts val="0"/>
              </a:spcAft>
            </a:pPr>
            <a:r>
              <a:rPr lang="fr-CA" sz="1100" b="1" i="1" dirty="0">
                <a:effectLst/>
                <a:ea typeface="Times New Roman" panose="02020603050405020304" pitchFamily="18" charset="0"/>
                <a:cs typeface="Arial" panose="020B0604020202020204" pitchFamily="34" charset="0"/>
              </a:rPr>
              <a:t>Parmi les tâches suivantes, lesquelles effectuez-vous généralement dans le cadre de votre fonction ?(Veuillez sélectionner toutes celles qui s'appliquent)</a:t>
            </a:r>
          </a:p>
          <a:p>
            <a:pPr marL="0" marR="0">
              <a:lnSpc>
                <a:spcPct val="115000"/>
              </a:lnSpc>
              <a:spcBef>
                <a:spcPts val="0"/>
              </a:spcBef>
              <a:spcAft>
                <a:spcPts val="0"/>
              </a:spcAft>
            </a:pPr>
            <a:endParaRPr lang="fr-CA" sz="1100" b="1" dirty="0">
              <a:effectLst/>
              <a:ea typeface="Times New Roman" panose="02020603050405020304" pitchFamily="18" charset="0"/>
              <a:cs typeface="Arial" panose="020B0604020202020204" pitchFamily="34" charset="0"/>
            </a:endParaRP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Concentrating (i.e. writing, analysis, reading, or research) / </a:t>
            </a:r>
            <a:r>
              <a:rPr lang="fr-CA" sz="1100" i="1" dirty="0">
                <a:effectLst/>
                <a:ea typeface="Courier New" panose="02070309020205020404" pitchFamily="49" charset="0"/>
                <a:cs typeface="Arial" panose="020B0604020202020204" pitchFamily="34" charset="0"/>
              </a:rPr>
              <a:t>Concentration (écrire, analyser, lire ou faire des recherches)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Routine tasks (i.e. email and administrative tasks) / </a:t>
            </a:r>
            <a:r>
              <a:rPr lang="fr-CA" sz="1100" i="1" dirty="0">
                <a:effectLst/>
                <a:ea typeface="Courier New" panose="02070309020205020404" pitchFamily="49" charset="0"/>
                <a:cs typeface="Arial" panose="020B0604020202020204" pitchFamily="34" charset="0"/>
              </a:rPr>
              <a:t>Tâches de routine (courriel et tâches administratives)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Calling or communicating (phone call or virtual meeting without others physically present) / </a:t>
            </a:r>
            <a:r>
              <a:rPr lang="fr-CA" sz="1100" i="1" dirty="0">
                <a:effectLst/>
                <a:ea typeface="Courier New" panose="02070309020205020404" pitchFamily="49" charset="0"/>
                <a:cs typeface="Arial" panose="020B0604020202020204" pitchFamily="34" charset="0"/>
              </a:rPr>
              <a:t>Appeler ou communiquer (appel téléphonique ou réunion virtuelle sans personne d'autres de physiquement présent)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Filling and use of equipment (i.e. scanning/copying, printing, or routine paperwork) / </a:t>
            </a:r>
            <a:r>
              <a:rPr lang="fr-CA" sz="1100" i="1" dirty="0">
                <a:effectLst/>
                <a:ea typeface="Courier New" panose="02070309020205020404" pitchFamily="49" charset="0"/>
                <a:cs typeface="Arial" panose="020B0604020202020204" pitchFamily="34" charset="0"/>
              </a:rPr>
              <a:t>Classement de document et utilisation de l'équipement (numérisation/photocopie, impression ou travail sur papier)</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Information sharing (i.e. peer-to-peer learning or presentations) / </a:t>
            </a:r>
            <a:r>
              <a:rPr lang="fr-CA" sz="1100" i="1" dirty="0">
                <a:effectLst/>
                <a:ea typeface="Courier New" panose="02070309020205020404" pitchFamily="49" charset="0"/>
                <a:cs typeface="Arial" panose="020B0604020202020204" pitchFamily="34" charset="0"/>
              </a:rPr>
              <a:t>Partage d'informations (apprentissage entre pairs ou présentation)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Idea generation (i.e. creative work, brainstorming or collective development of outputs) / </a:t>
            </a:r>
            <a:r>
              <a:rPr lang="fr-CA" sz="1100" i="1" dirty="0">
                <a:effectLst/>
                <a:ea typeface="Courier New" panose="02070309020205020404" pitchFamily="49" charset="0"/>
                <a:cs typeface="Arial" panose="020B0604020202020204" pitchFamily="34" charset="0"/>
              </a:rPr>
              <a:t>Génération d'idées (travail créatif, remue-méninges ou développement collectif de résultats) </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In-person/ hybrid meetings (meetings with more than one physical occupant co-located) / </a:t>
            </a:r>
            <a:r>
              <a:rPr lang="fr-CA" sz="1100" i="1" dirty="0">
                <a:effectLst/>
                <a:ea typeface="Courier New" panose="02070309020205020404" pitchFamily="49" charset="0"/>
                <a:cs typeface="Arial" panose="020B0604020202020204" pitchFamily="34" charset="0"/>
              </a:rPr>
              <a:t>Réunions en personne/hybrides (réunions avec plus d'un occupant physique colocalisé)</a:t>
            </a: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Using technical equipment or materials (i.e. secure network or specialized workstation terminal) – Please specify / </a:t>
            </a:r>
            <a:r>
              <a:rPr lang="fr-CA" sz="1100" i="1" dirty="0">
                <a:effectLst/>
                <a:ea typeface="Courier New" panose="02070309020205020404" pitchFamily="49" charset="0"/>
                <a:cs typeface="Arial" panose="020B0604020202020204" pitchFamily="34" charset="0"/>
              </a:rPr>
              <a:t>Utilisation d'équipements ou de matériels techniques (réseau sécurisé ou terminal de poste de travail spécialisé) – Veuillez Spécifier</a:t>
            </a:r>
            <a:r>
              <a:rPr lang="en-US" sz="1100" i="1" dirty="0">
                <a:effectLst/>
                <a:ea typeface="Courier New" panose="02070309020205020404" pitchFamily="49" charset="0"/>
                <a:cs typeface="Arial" panose="020B0604020202020204" pitchFamily="34" charset="0"/>
              </a:rPr>
              <a:t> </a:t>
            </a:r>
            <a:r>
              <a:rPr lang="en-US" sz="1100" dirty="0">
                <a:effectLst/>
                <a:ea typeface="Courier New" panose="02070309020205020404" pitchFamily="49" charset="0"/>
                <a:cs typeface="Arial" panose="020B0604020202020204" pitchFamily="34" charset="0"/>
              </a:rPr>
              <a:t>________________________________________________</a:t>
            </a:r>
            <a:endParaRPr lang="fr-CA" sz="1100" dirty="0">
              <a:effectLst/>
              <a:ea typeface="Courier New" panose="02070309020205020404" pitchFamily="49" charset="0"/>
              <a:cs typeface="Arial" panose="020B0604020202020204" pitchFamily="34" charset="0"/>
            </a:endParaRPr>
          </a:p>
          <a:p>
            <a:pPr marL="342900" marR="0" lvl="0" indent="-342900">
              <a:lnSpc>
                <a:spcPct val="115000"/>
              </a:lnSpc>
              <a:spcBef>
                <a:spcPts val="600"/>
              </a:spcBef>
              <a:spcAft>
                <a:spcPts val="0"/>
              </a:spcAft>
              <a:buClr>
                <a:srgbClr val="BFBFBF"/>
              </a:buClr>
              <a:buSzPts val="2800"/>
              <a:buFont typeface="Arial" panose="020B0604020202020204" pitchFamily="34" charset="0"/>
              <a:buChar char="▢"/>
            </a:pPr>
            <a:r>
              <a:rPr lang="en-US" sz="1100" dirty="0">
                <a:effectLst/>
                <a:ea typeface="Courier New" panose="02070309020205020404" pitchFamily="49" charset="0"/>
                <a:cs typeface="Arial" panose="020B0604020202020204" pitchFamily="34" charset="0"/>
              </a:rPr>
              <a:t>Using specialized collaborative or support spaces (i.e. resource libraries, interview rooms, or other program-specific spaces not including Special Purpose Spaces such as laboratories or warehouses) – Please specify / </a:t>
            </a:r>
            <a:r>
              <a:rPr lang="fr-CA" sz="1100" i="1" dirty="0">
                <a:effectLst/>
                <a:ea typeface="Courier New" panose="02070309020205020404" pitchFamily="49" charset="0"/>
                <a:cs typeface="Arial" panose="020B0604020202020204" pitchFamily="34" charset="0"/>
              </a:rPr>
              <a:t>Utilisation d'espaces de collaboration ou de soutien spécialisés (bibliothèques de ressources, salles d'entrevue ou d'autres espaces spécifiques à un programme n'incluant pas les espaces à usage particulier comme les laboratoires ou les entrepôts) – Veuillez spécifier</a:t>
            </a:r>
            <a:r>
              <a:rPr lang="en-US" sz="1100" i="1" dirty="0">
                <a:effectLst/>
                <a:ea typeface="Courier New" panose="02070309020205020404" pitchFamily="49" charset="0"/>
                <a:cs typeface="Arial" panose="020B0604020202020204" pitchFamily="34" charset="0"/>
              </a:rPr>
              <a:t> </a:t>
            </a:r>
            <a:r>
              <a:rPr lang="en-US" sz="1100" dirty="0">
                <a:effectLst/>
                <a:ea typeface="Courier New" panose="02070309020205020404" pitchFamily="49" charset="0"/>
                <a:cs typeface="Arial" panose="020B0604020202020204" pitchFamily="34" charset="0"/>
              </a:rPr>
              <a:t>________________________________________________</a:t>
            </a:r>
            <a:endParaRPr lang="fr-CA" sz="1100" dirty="0">
              <a:effectLst/>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2385143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10" name="Rectangle 2">
            <a:extLst>
              <a:ext uri="{FF2B5EF4-FFF2-40B4-BE49-F238E27FC236}">
                <a16:creationId xmlns:a16="http://schemas.microsoft.com/office/drawing/2014/main" id="{BC27A37D-CCFB-41F7-8ACB-AF986F949AC8}"/>
              </a:ext>
            </a:extLst>
          </p:cNvPr>
          <p:cNvSpPr>
            <a:spLocks noChangeArrowheads="1"/>
          </p:cNvSpPr>
          <p:nvPr/>
        </p:nvSpPr>
        <p:spPr bwMode="auto">
          <a:xfrm>
            <a:off x="508761" y="1402924"/>
            <a:ext cx="143041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Q3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Where do you expect to perform the following activities?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1" u="none" strike="noStrike" cap="none" normalizeH="0" baseline="0" dirty="0">
                <a:ln>
                  <a:noFill/>
                </a:ln>
                <a:solidFill>
                  <a:schemeClr val="tx1"/>
                </a:solidFill>
                <a:effectLst/>
                <a:latin typeface="+mn-lt"/>
              </a:rPr>
              <a:t>Où comptez-vous effectuer les activités suivantes ?</a:t>
            </a:r>
            <a:endParaRPr kumimoji="0" lang="en-US" altLang="fr-FR" sz="1100" b="1" i="1" u="none" strike="noStrike" cap="none" normalizeH="0" baseline="0" dirty="0">
              <a:ln>
                <a:noFill/>
              </a:ln>
              <a:solidFill>
                <a:schemeClr val="tx1"/>
              </a:solidFill>
              <a:effectLst/>
              <a:latin typeface="+mn-lt"/>
            </a:endParaRPr>
          </a:p>
        </p:txBody>
      </p:sp>
      <p:graphicFrame>
        <p:nvGraphicFramePr>
          <p:cNvPr id="11" name="Tableau 11">
            <a:extLst>
              <a:ext uri="{FF2B5EF4-FFF2-40B4-BE49-F238E27FC236}">
                <a16:creationId xmlns:a16="http://schemas.microsoft.com/office/drawing/2014/main" id="{1C63D8EA-78A4-47F5-945A-3E806043BA34}"/>
              </a:ext>
            </a:extLst>
          </p:cNvPr>
          <p:cNvGraphicFramePr>
            <a:graphicFrameLocks noGrp="1"/>
          </p:cNvGraphicFramePr>
          <p:nvPr>
            <p:extLst>
              <p:ext uri="{D42A27DB-BD31-4B8C-83A1-F6EECF244321}">
                <p14:modId xmlns:p14="http://schemas.microsoft.com/office/powerpoint/2010/main" val="4110866188"/>
              </p:ext>
            </p:extLst>
          </p:nvPr>
        </p:nvGraphicFramePr>
        <p:xfrm>
          <a:off x="508761" y="1945640"/>
          <a:ext cx="11006346" cy="3752850"/>
        </p:xfrm>
        <a:graphic>
          <a:graphicData uri="http://schemas.openxmlformats.org/drawingml/2006/table">
            <a:tbl>
              <a:tblPr firstRow="1" bandRow="1">
                <a:tableStyleId>{69CF1AB2-1976-4502-BF36-3FF5EA218861}</a:tableStyleId>
              </a:tblPr>
              <a:tblGrid>
                <a:gridCol w="5644389">
                  <a:extLst>
                    <a:ext uri="{9D8B030D-6E8A-4147-A177-3AD203B41FA5}">
                      <a16:colId xmlns:a16="http://schemas.microsoft.com/office/drawing/2014/main" val="3657885454"/>
                    </a:ext>
                  </a:extLst>
                </a:gridCol>
                <a:gridCol w="2828925">
                  <a:extLst>
                    <a:ext uri="{9D8B030D-6E8A-4147-A177-3AD203B41FA5}">
                      <a16:colId xmlns:a16="http://schemas.microsoft.com/office/drawing/2014/main" val="3964578827"/>
                    </a:ext>
                  </a:extLst>
                </a:gridCol>
                <a:gridCol w="2533032">
                  <a:extLst>
                    <a:ext uri="{9D8B030D-6E8A-4147-A177-3AD203B41FA5}">
                      <a16:colId xmlns:a16="http://schemas.microsoft.com/office/drawing/2014/main" val="3238141851"/>
                    </a:ext>
                  </a:extLst>
                </a:gridCol>
              </a:tblGrid>
              <a:tr h="359410">
                <a:tc>
                  <a:txBody>
                    <a:bodyPr/>
                    <a:lstStyle/>
                    <a:p>
                      <a:endParaRPr lang="fr-CA" sz="1100" b="0" i="1" dirty="0">
                        <a:latin typeface="+mn-lt"/>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fr-CA" sz="1100" b="1" dirty="0">
                          <a:latin typeface="+mn-lt"/>
                        </a:rPr>
                        <a:t>At the office / </a:t>
                      </a:r>
                      <a:r>
                        <a:rPr lang="fr-CA" sz="1100" b="1" i="1" dirty="0">
                          <a:latin typeface="+mn-lt"/>
                        </a:rPr>
                        <a:t>Au bureau</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fr-CA" sz="1100" b="1" dirty="0" err="1">
                          <a:latin typeface="+mn-lt"/>
                        </a:rPr>
                        <a:t>Remotely</a:t>
                      </a:r>
                      <a:r>
                        <a:rPr lang="fr-CA" sz="1100" b="1" dirty="0">
                          <a:latin typeface="+mn-lt"/>
                        </a:rPr>
                        <a:t> / </a:t>
                      </a:r>
                      <a:r>
                        <a:rPr lang="fr-CA" sz="1100" b="1" i="1" dirty="0">
                          <a:latin typeface="+mn-lt"/>
                        </a:rPr>
                        <a:t>À distance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7980659"/>
                  </a:ext>
                </a:extLst>
              </a:tr>
              <a:tr h="370840">
                <a:tc>
                  <a:txBody>
                    <a:bodyPr/>
                    <a:lstStyle/>
                    <a:p>
                      <a:r>
                        <a:rPr lang="fr-CA" sz="1100" b="0" dirty="0" err="1">
                          <a:latin typeface="+mn-lt"/>
                        </a:rPr>
                        <a:t>Concentrating</a:t>
                      </a:r>
                      <a:r>
                        <a:rPr lang="fr-CA" sz="1100" b="0" dirty="0">
                          <a:latin typeface="+mn-lt"/>
                        </a:rPr>
                        <a:t> / </a:t>
                      </a:r>
                      <a:r>
                        <a:rPr lang="fr-CA" sz="1100" b="0" i="1" dirty="0">
                          <a:latin typeface="+mn-lt"/>
                        </a:rPr>
                        <a:t>Concentration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823460682"/>
                  </a:ext>
                </a:extLst>
              </a:tr>
              <a:tr h="370840">
                <a:tc>
                  <a:txBody>
                    <a:bodyPr/>
                    <a:lstStyle/>
                    <a:p>
                      <a:r>
                        <a:rPr lang="fr-CA" sz="1100" b="0" dirty="0">
                          <a:latin typeface="+mn-lt"/>
                        </a:rPr>
                        <a:t>Routine </a:t>
                      </a:r>
                      <a:r>
                        <a:rPr lang="fr-CA" sz="1100" b="0" dirty="0" err="1">
                          <a:latin typeface="+mn-lt"/>
                        </a:rPr>
                        <a:t>tasks</a:t>
                      </a:r>
                      <a:r>
                        <a:rPr lang="fr-CA" sz="1100" b="0" dirty="0">
                          <a:latin typeface="+mn-lt"/>
                        </a:rPr>
                        <a:t> / Tâches de routine</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498834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Calling or </a:t>
                      </a:r>
                      <a:r>
                        <a:rPr lang="fr-CA" sz="1100" b="0" dirty="0" err="1">
                          <a:latin typeface="+mn-lt"/>
                        </a:rPr>
                        <a:t>communicating</a:t>
                      </a:r>
                      <a:r>
                        <a:rPr lang="fr-CA" sz="1100" b="0" dirty="0">
                          <a:latin typeface="+mn-lt"/>
                        </a:rPr>
                        <a:t> / </a:t>
                      </a:r>
                      <a:r>
                        <a:rPr lang="fr-CA" sz="1100" b="0" i="1" dirty="0">
                          <a:latin typeface="+mn-lt"/>
                        </a:rPr>
                        <a:t>Appeler ou communiquer</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5143987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Filling</a:t>
                      </a:r>
                      <a:r>
                        <a:rPr lang="fr-CA" sz="1100" b="0" dirty="0">
                          <a:latin typeface="+mn-lt"/>
                        </a:rPr>
                        <a:t> and use of </a:t>
                      </a:r>
                      <a:r>
                        <a:rPr lang="fr-CA" sz="1100" b="0" dirty="0" err="1">
                          <a:latin typeface="+mn-lt"/>
                        </a:rPr>
                        <a:t>equipment</a:t>
                      </a:r>
                      <a:r>
                        <a:rPr lang="fr-CA" sz="1100" b="0" dirty="0">
                          <a:latin typeface="+mn-lt"/>
                        </a:rPr>
                        <a:t> / </a:t>
                      </a:r>
                      <a:r>
                        <a:rPr lang="fr-CA" sz="1100" b="0" i="1" dirty="0">
                          <a:latin typeface="+mn-lt"/>
                        </a:rPr>
                        <a:t>Classement de document et utilisation de l'équipement</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531163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Information sharing / </a:t>
                      </a:r>
                      <a:r>
                        <a:rPr lang="fr-CA" sz="1100" b="0" i="1" dirty="0">
                          <a:latin typeface="+mn-lt"/>
                        </a:rPr>
                        <a:t>Partage d'informations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38442407"/>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Idea</a:t>
                      </a:r>
                      <a:r>
                        <a:rPr lang="fr-CA" sz="1100" b="0" dirty="0">
                          <a:latin typeface="+mn-lt"/>
                        </a:rPr>
                        <a:t> </a:t>
                      </a:r>
                      <a:r>
                        <a:rPr lang="fr-CA" sz="1100" b="0" dirty="0" err="1">
                          <a:latin typeface="+mn-lt"/>
                        </a:rPr>
                        <a:t>generation</a:t>
                      </a:r>
                      <a:r>
                        <a:rPr lang="fr-CA" sz="1100" b="0" dirty="0">
                          <a:latin typeface="+mn-lt"/>
                        </a:rPr>
                        <a:t> / </a:t>
                      </a:r>
                      <a:r>
                        <a:rPr lang="fr-CA" sz="1100" b="0" i="1" dirty="0">
                          <a:latin typeface="+mn-lt"/>
                        </a:rPr>
                        <a:t>Génération d'idées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16122148"/>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latin typeface="+mn-lt"/>
                        </a:rPr>
                        <a:t>In-</a:t>
                      </a:r>
                      <a:r>
                        <a:rPr lang="fr-CA" sz="1100" b="0" dirty="0" err="1">
                          <a:latin typeface="+mn-lt"/>
                        </a:rPr>
                        <a:t>person</a:t>
                      </a:r>
                      <a:r>
                        <a:rPr lang="fr-CA" sz="1100" b="0" dirty="0">
                          <a:latin typeface="+mn-lt"/>
                        </a:rPr>
                        <a:t>/ </a:t>
                      </a:r>
                      <a:r>
                        <a:rPr lang="fr-CA" sz="1100" b="0" dirty="0" err="1">
                          <a:latin typeface="+mn-lt"/>
                        </a:rPr>
                        <a:t>hybrid</a:t>
                      </a:r>
                      <a:r>
                        <a:rPr lang="fr-CA" sz="1100" b="0" dirty="0">
                          <a:latin typeface="+mn-lt"/>
                        </a:rPr>
                        <a:t> meetings / </a:t>
                      </a:r>
                      <a:r>
                        <a:rPr lang="fr-CA" sz="1100" b="0" i="1" dirty="0">
                          <a:latin typeface="+mn-lt"/>
                        </a:rPr>
                        <a:t>Réunions en personne/hybrides </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20354906"/>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Using</a:t>
                      </a:r>
                      <a:r>
                        <a:rPr lang="fr-CA" sz="1100" b="0" dirty="0">
                          <a:latin typeface="+mn-lt"/>
                        </a:rPr>
                        <a:t> </a:t>
                      </a:r>
                      <a:r>
                        <a:rPr lang="fr-CA" sz="1100" b="0" dirty="0" err="1">
                          <a:latin typeface="+mn-lt"/>
                        </a:rPr>
                        <a:t>technical</a:t>
                      </a:r>
                      <a:r>
                        <a:rPr lang="fr-CA" sz="1100" b="0" dirty="0">
                          <a:latin typeface="+mn-lt"/>
                        </a:rPr>
                        <a:t> </a:t>
                      </a:r>
                      <a:r>
                        <a:rPr lang="fr-CA" sz="1100" b="0" dirty="0" err="1">
                          <a:latin typeface="+mn-lt"/>
                        </a:rPr>
                        <a:t>equipment</a:t>
                      </a:r>
                      <a:r>
                        <a:rPr lang="fr-CA" sz="1100" b="0" dirty="0">
                          <a:latin typeface="+mn-lt"/>
                        </a:rPr>
                        <a:t> or </a:t>
                      </a:r>
                      <a:r>
                        <a:rPr lang="fr-CA" sz="1100" b="0" dirty="0" err="1">
                          <a:latin typeface="+mn-lt"/>
                        </a:rPr>
                        <a:t>materials</a:t>
                      </a:r>
                      <a:r>
                        <a:rPr lang="fr-CA" sz="1100" b="0" dirty="0">
                          <a:latin typeface="+mn-lt"/>
                        </a:rPr>
                        <a:t> / </a:t>
                      </a:r>
                      <a:r>
                        <a:rPr lang="fr-CA" sz="1100" b="0" i="1" dirty="0">
                          <a:latin typeface="+mn-lt"/>
                        </a:rPr>
                        <a:t>Utilisation d'équipements ou de matériels techniques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40590374"/>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latin typeface="+mn-lt"/>
                        </a:rPr>
                        <a:t>Using</a:t>
                      </a:r>
                      <a:r>
                        <a:rPr lang="fr-CA" sz="1100" b="0" dirty="0">
                          <a:latin typeface="+mn-lt"/>
                        </a:rPr>
                        <a:t> </a:t>
                      </a:r>
                      <a:r>
                        <a:rPr lang="fr-CA" sz="1100" b="0" dirty="0" err="1">
                          <a:latin typeface="+mn-lt"/>
                        </a:rPr>
                        <a:t>specialized</a:t>
                      </a:r>
                      <a:r>
                        <a:rPr lang="fr-CA" sz="1100" b="0" dirty="0">
                          <a:latin typeface="+mn-lt"/>
                        </a:rPr>
                        <a:t> collaborative or support </a:t>
                      </a:r>
                      <a:r>
                        <a:rPr lang="fr-CA" sz="1100" b="0" dirty="0" err="1">
                          <a:latin typeface="+mn-lt"/>
                        </a:rPr>
                        <a:t>spaces</a:t>
                      </a:r>
                      <a:r>
                        <a:rPr lang="fr-CA" sz="1100" b="0" dirty="0">
                          <a:latin typeface="+mn-lt"/>
                        </a:rPr>
                        <a:t> / </a:t>
                      </a:r>
                      <a:r>
                        <a:rPr lang="fr-CA" sz="1100" b="0" i="1" dirty="0">
                          <a:latin typeface="+mn-lt"/>
                        </a:rPr>
                        <a:t>Utilisation d'espaces de collaboration ou de soutien spécialisés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342900" marR="0" lvl="0" indent="-342900" algn="ctr">
                        <a:lnSpc>
                          <a:spcPct val="115000"/>
                        </a:lnSpc>
                        <a:spcBef>
                          <a:spcPts val="600"/>
                        </a:spcBef>
                        <a:spcAft>
                          <a:spcPts val="0"/>
                        </a:spcAft>
                        <a:buClr>
                          <a:srgbClr val="BFBFBF"/>
                        </a:buClr>
                        <a:buSzPts val="2800"/>
                        <a:buFont typeface="Arial" panose="020B0604020202020204" pitchFamily="34" charset="0"/>
                        <a:buChar char="▢"/>
                      </a:pPr>
                      <a:r>
                        <a:rPr lang="en-US" sz="1100" dirty="0">
                          <a:effectLst/>
                          <a:latin typeface="+mn-lt"/>
                          <a:ea typeface="Courier New" panose="02070309020205020404" pitchFamily="49" charset="0"/>
                          <a:cs typeface="Courier New" panose="02070309020205020404" pitchFamily="49" charset="0"/>
                        </a:rPr>
                        <a:t> </a:t>
                      </a:r>
                      <a:endParaRPr lang="fr-CA" sz="1100" dirty="0">
                        <a:effectLst/>
                        <a:latin typeface="+mn-lt"/>
                        <a:ea typeface="Courier New" panose="02070309020205020404" pitchFamily="49" charset="0"/>
                        <a:cs typeface="Courier New" panose="02070309020205020404" pitchFamily="49" charset="0"/>
                      </a:endParaRPr>
                    </a:p>
                  </a:txBody>
                  <a:tcPr marL="73025" marR="73025" marT="27305" marB="73025"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07291955"/>
                  </a:ext>
                </a:extLst>
              </a:tr>
            </a:tbl>
          </a:graphicData>
        </a:graphic>
      </p:graphicFrame>
    </p:spTree>
    <p:extLst>
      <p:ext uri="{BB962C8B-B14F-4D97-AF65-F5344CB8AC3E}">
        <p14:creationId xmlns:p14="http://schemas.microsoft.com/office/powerpoint/2010/main" val="4144881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graphicFrame>
        <p:nvGraphicFramePr>
          <p:cNvPr id="3" name="Tableau 2">
            <a:extLst>
              <a:ext uri="{FF2B5EF4-FFF2-40B4-BE49-F238E27FC236}">
                <a16:creationId xmlns:a16="http://schemas.microsoft.com/office/drawing/2014/main" id="{5C189CF2-1137-4E0D-9D5F-6A19089AE48D}"/>
              </a:ext>
            </a:extLst>
          </p:cNvPr>
          <p:cNvGraphicFramePr>
            <a:graphicFrameLocks noGrp="1"/>
          </p:cNvGraphicFramePr>
          <p:nvPr>
            <p:extLst>
              <p:ext uri="{D42A27DB-BD31-4B8C-83A1-F6EECF244321}">
                <p14:modId xmlns:p14="http://schemas.microsoft.com/office/powerpoint/2010/main" val="3810117398"/>
              </p:ext>
            </p:extLst>
          </p:nvPr>
        </p:nvGraphicFramePr>
        <p:xfrm>
          <a:off x="676894" y="1898652"/>
          <a:ext cx="10838210" cy="4548283"/>
        </p:xfrm>
        <a:graphic>
          <a:graphicData uri="http://schemas.openxmlformats.org/drawingml/2006/table">
            <a:tbl>
              <a:tblPr firstRow="1" firstCol="1" lastRow="1" lastCol="1">
                <a:tableStyleId>{3B4B98B0-60AC-42C2-AFA5-B58CD77FA1E5}</a:tableStyleId>
              </a:tblPr>
              <a:tblGrid>
                <a:gridCol w="6181106">
                  <a:extLst>
                    <a:ext uri="{9D8B030D-6E8A-4147-A177-3AD203B41FA5}">
                      <a16:colId xmlns:a16="http://schemas.microsoft.com/office/drawing/2014/main" val="2685656179"/>
                    </a:ext>
                  </a:extLst>
                </a:gridCol>
                <a:gridCol w="1171575">
                  <a:extLst>
                    <a:ext uri="{9D8B030D-6E8A-4147-A177-3AD203B41FA5}">
                      <a16:colId xmlns:a16="http://schemas.microsoft.com/office/drawing/2014/main" val="3611242936"/>
                    </a:ext>
                  </a:extLst>
                </a:gridCol>
                <a:gridCol w="1038225">
                  <a:extLst>
                    <a:ext uri="{9D8B030D-6E8A-4147-A177-3AD203B41FA5}">
                      <a16:colId xmlns:a16="http://schemas.microsoft.com/office/drawing/2014/main" val="114798130"/>
                    </a:ext>
                  </a:extLst>
                </a:gridCol>
                <a:gridCol w="1238250">
                  <a:extLst>
                    <a:ext uri="{9D8B030D-6E8A-4147-A177-3AD203B41FA5}">
                      <a16:colId xmlns:a16="http://schemas.microsoft.com/office/drawing/2014/main" val="806994445"/>
                    </a:ext>
                  </a:extLst>
                </a:gridCol>
                <a:gridCol w="1209054">
                  <a:extLst>
                    <a:ext uri="{9D8B030D-6E8A-4147-A177-3AD203B41FA5}">
                      <a16:colId xmlns:a16="http://schemas.microsoft.com/office/drawing/2014/main" val="317797248"/>
                    </a:ext>
                  </a:extLst>
                </a:gridCol>
              </a:tblGrid>
              <a:tr h="140769">
                <a:tc>
                  <a:txBody>
                    <a:bodyPr/>
                    <a:lstStyle/>
                    <a:p>
                      <a:pPr marL="0" marR="0" algn="ctr">
                        <a:lnSpc>
                          <a:spcPct val="115000"/>
                        </a:lnSpc>
                        <a:spcBef>
                          <a:spcPts val="0"/>
                        </a:spcBef>
                        <a:spcAft>
                          <a:spcPts val="0"/>
                        </a:spcAft>
                      </a:pPr>
                      <a:r>
                        <a:rPr lang="en-US" sz="1100" dirty="0">
                          <a:effectLst/>
                        </a:rPr>
                        <a:t> </a:t>
                      </a:r>
                      <a:endParaRPr lang="fr-C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Less than 1 hour/ </a:t>
                      </a:r>
                      <a:r>
                        <a:rPr lang="en-US" sz="1100" i="1" dirty="0" err="1">
                          <a:effectLst/>
                        </a:rPr>
                        <a:t>Moins</a:t>
                      </a:r>
                      <a:r>
                        <a:rPr lang="en-US" sz="1100" i="1" dirty="0">
                          <a:effectLst/>
                        </a:rPr>
                        <a:t> </a:t>
                      </a:r>
                      <a:r>
                        <a:rPr lang="en-US" sz="1100" i="1" dirty="0" err="1">
                          <a:effectLst/>
                        </a:rPr>
                        <a:t>d’une</a:t>
                      </a:r>
                      <a:r>
                        <a:rPr lang="en-US" sz="1100" i="1" dirty="0">
                          <a:effectLst/>
                        </a:rPr>
                        <a:t> </a:t>
                      </a:r>
                      <a:r>
                        <a:rPr lang="en-US" sz="1100" i="1" dirty="0" err="1">
                          <a:effectLst/>
                        </a:rPr>
                        <a:t>heure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1 to 2 hours /</a:t>
                      </a:r>
                      <a:r>
                        <a:rPr lang="en-US" sz="1100" i="1" dirty="0">
                          <a:effectLst/>
                        </a:rPr>
                        <a:t> 1 à 2 </a:t>
                      </a:r>
                      <a:r>
                        <a:rPr lang="en-US" sz="1100" i="1" dirty="0" err="1">
                          <a:effectLst/>
                        </a:rPr>
                        <a:t>heures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Half-day / </a:t>
                      </a:r>
                      <a:r>
                        <a:rPr lang="en-US" sz="1100" i="1" dirty="0">
                          <a:effectLst/>
                        </a:rPr>
                        <a:t>Une demi-</a:t>
                      </a:r>
                      <a:r>
                        <a:rPr lang="en-US" sz="1100" i="1" dirty="0" err="1">
                          <a:effectLst/>
                        </a:rPr>
                        <a:t>journée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Full-day / </a:t>
                      </a:r>
                      <a:r>
                        <a:rPr lang="en-US" sz="1100" i="1" dirty="0">
                          <a:effectLst/>
                        </a:rPr>
                        <a:t>Une </a:t>
                      </a:r>
                      <a:r>
                        <a:rPr lang="en-US" sz="1100" i="1" dirty="0" err="1">
                          <a:effectLst/>
                        </a:rPr>
                        <a:t>journée</a:t>
                      </a:r>
                      <a:r>
                        <a:rPr lang="en-US" sz="1100" i="1" dirty="0">
                          <a:effectLst/>
                        </a:rPr>
                        <a:t> </a:t>
                      </a:r>
                      <a:r>
                        <a:rPr lang="en-US" sz="1100" i="1" dirty="0" err="1">
                          <a:effectLst/>
                        </a:rPr>
                        <a:t>complète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extLst>
                  <a:ext uri="{0D108BD9-81ED-4DB2-BD59-A6C34878D82A}">
                    <a16:rowId xmlns:a16="http://schemas.microsoft.com/office/drawing/2014/main" val="3250417970"/>
                  </a:ext>
                </a:extLst>
              </a:tr>
              <a:tr h="316770">
                <a:tc>
                  <a:txBody>
                    <a:bodyPr/>
                    <a:lstStyle/>
                    <a:p>
                      <a:r>
                        <a:rPr lang="fr-CA" sz="1100" b="0" dirty="0" err="1"/>
                        <a:t>Concentrating</a:t>
                      </a:r>
                      <a:r>
                        <a:rPr lang="fr-CA" sz="1100" b="0" dirty="0"/>
                        <a:t> / </a:t>
                      </a:r>
                      <a:r>
                        <a:rPr lang="fr-CA" sz="1100" b="0" i="1" dirty="0"/>
                        <a:t>Concentration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55603615"/>
                  </a:ext>
                </a:extLst>
              </a:tr>
              <a:tr h="258103">
                <a:tc>
                  <a:txBody>
                    <a:bodyPr/>
                    <a:lstStyle/>
                    <a:p>
                      <a:r>
                        <a:rPr lang="fr-CA" sz="1100" b="0" dirty="0"/>
                        <a:t>Routine </a:t>
                      </a:r>
                      <a:r>
                        <a:rPr lang="fr-CA" sz="1100" b="0" dirty="0" err="1"/>
                        <a:t>tasks</a:t>
                      </a:r>
                      <a:r>
                        <a:rPr lang="fr-CA" sz="1100" b="0" dirty="0"/>
                        <a:t> / Tâches de routine</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49322023"/>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Calling or </a:t>
                      </a:r>
                      <a:r>
                        <a:rPr lang="fr-CA" sz="1100" b="0" dirty="0" err="1"/>
                        <a:t>communicating</a:t>
                      </a:r>
                      <a:r>
                        <a:rPr lang="fr-CA" sz="1100" b="0" dirty="0"/>
                        <a:t> / </a:t>
                      </a:r>
                      <a:r>
                        <a:rPr lang="fr-CA" sz="1100" b="0" i="1" dirty="0"/>
                        <a:t>Appeler ou communiquer</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94375790"/>
                  </a:ext>
                </a:extLst>
              </a:tr>
              <a:tr h="49277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Filling</a:t>
                      </a:r>
                      <a:r>
                        <a:rPr lang="fr-CA" sz="1100" b="0" dirty="0"/>
                        <a:t> and use of </a:t>
                      </a:r>
                      <a:r>
                        <a:rPr lang="fr-CA" sz="1100" b="0" dirty="0" err="1"/>
                        <a:t>equipment</a:t>
                      </a:r>
                      <a:r>
                        <a:rPr lang="fr-CA" sz="1100" b="0" dirty="0"/>
                        <a:t> / </a:t>
                      </a:r>
                      <a:r>
                        <a:rPr lang="fr-CA" sz="1100" b="0" i="1" dirty="0"/>
                        <a:t>Classement de document et utilisation de l'équipement</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032028500"/>
                  </a:ext>
                </a:extLst>
              </a:tr>
              <a:tr h="37543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Information sharing / </a:t>
                      </a:r>
                      <a:r>
                        <a:rPr lang="fr-CA" sz="1100" b="0" i="1" dirty="0"/>
                        <a:t>Partage d'informations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056012107"/>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Idea</a:t>
                      </a:r>
                      <a:r>
                        <a:rPr lang="fr-CA" sz="1100" b="0" dirty="0"/>
                        <a:t> </a:t>
                      </a:r>
                      <a:r>
                        <a:rPr lang="fr-CA" sz="1100" b="0" dirty="0" err="1"/>
                        <a:t>generation</a:t>
                      </a:r>
                      <a:r>
                        <a:rPr lang="fr-CA" sz="1100" b="0" dirty="0"/>
                        <a:t> / </a:t>
                      </a:r>
                      <a:r>
                        <a:rPr lang="fr-CA" sz="1100" b="0" i="1" dirty="0"/>
                        <a:t>Génération d'idées</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958383589"/>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a:t>
                      </a:r>
                      <a:r>
                        <a:rPr lang="fr-CA" sz="1100" b="0" dirty="0" err="1"/>
                        <a:t>person</a:t>
                      </a:r>
                      <a:r>
                        <a:rPr lang="fr-CA" sz="1100" b="0" dirty="0"/>
                        <a:t>/ </a:t>
                      </a:r>
                      <a:r>
                        <a:rPr lang="fr-CA" sz="1100" b="0" dirty="0" err="1"/>
                        <a:t>hybrid</a:t>
                      </a:r>
                      <a:r>
                        <a:rPr lang="fr-CA" sz="1100" b="0" dirty="0"/>
                        <a:t> meetings / </a:t>
                      </a:r>
                      <a:r>
                        <a:rPr lang="fr-CA" sz="1100" b="0" i="1" dirty="0"/>
                        <a:t>Réunions en personne/hybrides </a:t>
                      </a:r>
                    </a:p>
                  </a:txBody>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148878145"/>
                  </a:ext>
                </a:extLst>
              </a:tr>
              <a:tr h="43410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Using</a:t>
                      </a:r>
                      <a:r>
                        <a:rPr lang="fr-CA" sz="1100" b="0" dirty="0"/>
                        <a:t> </a:t>
                      </a:r>
                      <a:r>
                        <a:rPr lang="fr-CA" sz="1100" b="0" dirty="0" err="1"/>
                        <a:t>technical</a:t>
                      </a:r>
                      <a:r>
                        <a:rPr lang="fr-CA" sz="1100" b="0" dirty="0"/>
                        <a:t> </a:t>
                      </a:r>
                      <a:r>
                        <a:rPr lang="fr-CA" sz="1100" b="0" dirty="0" err="1"/>
                        <a:t>equipment</a:t>
                      </a:r>
                      <a:r>
                        <a:rPr lang="fr-CA" sz="1100" b="0" dirty="0"/>
                        <a:t> or </a:t>
                      </a:r>
                      <a:r>
                        <a:rPr lang="fr-CA" sz="1100" b="0" dirty="0" err="1"/>
                        <a:t>materials</a:t>
                      </a:r>
                      <a:r>
                        <a:rPr lang="fr-CA" sz="1100" b="0" dirty="0"/>
                        <a:t> / </a:t>
                      </a:r>
                      <a:r>
                        <a:rPr lang="fr-CA" sz="1100" b="0" i="1" dirty="0"/>
                        <a:t>Utilisation d'équipements ou de matériels techniques</a:t>
                      </a:r>
                    </a:p>
                  </a:txBody>
                  <a:tcP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extLst>
                  <a:ext uri="{0D108BD9-81ED-4DB2-BD59-A6C34878D82A}">
                    <a16:rowId xmlns:a16="http://schemas.microsoft.com/office/drawing/2014/main" val="3147770270"/>
                  </a:ext>
                </a:extLst>
              </a:tr>
              <a:tr h="96210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Using</a:t>
                      </a:r>
                      <a:r>
                        <a:rPr lang="fr-CA" sz="1100" b="0" dirty="0"/>
                        <a:t> </a:t>
                      </a:r>
                      <a:r>
                        <a:rPr lang="fr-CA" sz="1100" b="0" dirty="0" err="1"/>
                        <a:t>specialized</a:t>
                      </a:r>
                      <a:r>
                        <a:rPr lang="fr-CA" sz="1100" b="0" dirty="0"/>
                        <a:t> collaborative or support </a:t>
                      </a:r>
                      <a:r>
                        <a:rPr lang="fr-CA" sz="1100" b="0" dirty="0" err="1"/>
                        <a:t>spaces</a:t>
                      </a:r>
                      <a:r>
                        <a:rPr lang="fr-CA" sz="1100" b="0" dirty="0"/>
                        <a:t> / </a:t>
                      </a:r>
                      <a:r>
                        <a:rPr lang="fr-CA" sz="1100" b="0" i="1" dirty="0"/>
                        <a:t>Utilisation d'espaces de collaboration ou de soutien spécialisés</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342900" marR="0" lvl="0" indent="-342900" algn="ctr">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82099427"/>
                  </a:ext>
                </a:extLst>
              </a:tr>
            </a:tbl>
          </a:graphicData>
        </a:graphic>
      </p:graphicFrame>
      <p:sp>
        <p:nvSpPr>
          <p:cNvPr id="6" name="Rectangle 1">
            <a:extLst>
              <a:ext uri="{FF2B5EF4-FFF2-40B4-BE49-F238E27FC236}">
                <a16:creationId xmlns:a16="http://schemas.microsoft.com/office/drawing/2014/main" id="{94F965F9-4390-47FC-ABF8-D1B5CD753B6B}"/>
              </a:ext>
            </a:extLst>
          </p:cNvPr>
          <p:cNvSpPr>
            <a:spLocks noChangeArrowheads="1"/>
          </p:cNvSpPr>
          <p:nvPr/>
        </p:nvSpPr>
        <p:spPr bwMode="auto">
          <a:xfrm>
            <a:off x="508761" y="1385888"/>
            <a:ext cx="556661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Q4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What is the typical duration of activities performed at the office?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1"/>
                </a:solidFill>
                <a:effectLst/>
                <a:latin typeface="+mn-lt"/>
              </a:rPr>
              <a:t>Quelle est la durée type des activités exercées au bureau?</a:t>
            </a:r>
            <a:endParaRPr kumimoji="0" lang="en-US" altLang="fr-FR" sz="11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66581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graphicFrame>
        <p:nvGraphicFramePr>
          <p:cNvPr id="3" name="Tableau 2">
            <a:extLst>
              <a:ext uri="{FF2B5EF4-FFF2-40B4-BE49-F238E27FC236}">
                <a16:creationId xmlns:a16="http://schemas.microsoft.com/office/drawing/2014/main" id="{5C189CF2-1137-4E0D-9D5F-6A19089AE48D}"/>
              </a:ext>
            </a:extLst>
          </p:cNvPr>
          <p:cNvGraphicFramePr>
            <a:graphicFrameLocks noGrp="1"/>
          </p:cNvGraphicFramePr>
          <p:nvPr>
            <p:extLst>
              <p:ext uri="{D42A27DB-BD31-4B8C-83A1-F6EECF244321}">
                <p14:modId xmlns:p14="http://schemas.microsoft.com/office/powerpoint/2010/main" val="95802086"/>
              </p:ext>
            </p:extLst>
          </p:nvPr>
        </p:nvGraphicFramePr>
        <p:xfrm>
          <a:off x="508761" y="1838574"/>
          <a:ext cx="11006342" cy="3337127"/>
        </p:xfrm>
        <a:graphic>
          <a:graphicData uri="http://schemas.openxmlformats.org/drawingml/2006/table">
            <a:tbl>
              <a:tblPr firstRow="1" firstCol="1" lastRow="1" lastCol="1">
                <a:tableStyleId>{3B4B98B0-60AC-42C2-AFA5-B58CD77FA1E5}</a:tableStyleId>
              </a:tblPr>
              <a:tblGrid>
                <a:gridCol w="5486686">
                  <a:extLst>
                    <a:ext uri="{9D8B030D-6E8A-4147-A177-3AD203B41FA5}">
                      <a16:colId xmlns:a16="http://schemas.microsoft.com/office/drawing/2014/main" val="2685656179"/>
                    </a:ext>
                  </a:extLst>
                </a:gridCol>
                <a:gridCol w="1348033">
                  <a:extLst>
                    <a:ext uri="{9D8B030D-6E8A-4147-A177-3AD203B41FA5}">
                      <a16:colId xmlns:a16="http://schemas.microsoft.com/office/drawing/2014/main" val="3611242936"/>
                    </a:ext>
                  </a:extLst>
                </a:gridCol>
                <a:gridCol w="1545996">
                  <a:extLst>
                    <a:ext uri="{9D8B030D-6E8A-4147-A177-3AD203B41FA5}">
                      <a16:colId xmlns:a16="http://schemas.microsoft.com/office/drawing/2014/main" val="114798130"/>
                    </a:ext>
                  </a:extLst>
                </a:gridCol>
                <a:gridCol w="1357460">
                  <a:extLst>
                    <a:ext uri="{9D8B030D-6E8A-4147-A177-3AD203B41FA5}">
                      <a16:colId xmlns:a16="http://schemas.microsoft.com/office/drawing/2014/main" val="806994445"/>
                    </a:ext>
                  </a:extLst>
                </a:gridCol>
                <a:gridCol w="1268167">
                  <a:extLst>
                    <a:ext uri="{9D8B030D-6E8A-4147-A177-3AD203B41FA5}">
                      <a16:colId xmlns:a16="http://schemas.microsoft.com/office/drawing/2014/main" val="317797248"/>
                    </a:ext>
                  </a:extLst>
                </a:gridCol>
              </a:tblGrid>
              <a:tr h="988605">
                <a:tc>
                  <a:txBody>
                    <a:bodyPr/>
                    <a:lstStyle/>
                    <a:p>
                      <a:pPr marL="0" marR="0" algn="ctr">
                        <a:lnSpc>
                          <a:spcPct val="115000"/>
                        </a:lnSpc>
                        <a:spcBef>
                          <a:spcPts val="0"/>
                        </a:spcBef>
                        <a:spcAft>
                          <a:spcPts val="0"/>
                        </a:spcAft>
                      </a:pPr>
                      <a:r>
                        <a:rPr lang="en-US" sz="1100" dirty="0">
                          <a:effectLst/>
                        </a:rPr>
                        <a:t> </a:t>
                      </a:r>
                      <a:endParaRPr lang="fr-CA"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Limited visual distraction/ </a:t>
                      </a:r>
                      <a:r>
                        <a:rPr lang="en-US" sz="1100" i="1" dirty="0">
                          <a:effectLst/>
                        </a:rPr>
                        <a:t>Distraction </a:t>
                      </a:r>
                      <a:r>
                        <a:rPr lang="en-US" sz="1100" i="1" dirty="0" err="1">
                          <a:effectLst/>
                        </a:rPr>
                        <a:t>visuelles</a:t>
                      </a:r>
                      <a:r>
                        <a:rPr lang="en-US" sz="1100" i="1" dirty="0">
                          <a:effectLst/>
                        </a:rPr>
                        <a:t> </a:t>
                      </a:r>
                      <a:r>
                        <a:rPr lang="en-US" sz="1100" i="1" dirty="0" err="1">
                          <a:effectLst/>
                        </a:rPr>
                        <a:t>limitées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Quiet space or acoustic privacy /</a:t>
                      </a:r>
                      <a:r>
                        <a:rPr lang="en-US" sz="1100" i="1" dirty="0">
                          <a:effectLst/>
                        </a:rPr>
                        <a:t> </a:t>
                      </a:r>
                      <a:r>
                        <a:rPr lang="en-US" sz="1100" i="1" dirty="0" err="1">
                          <a:effectLst/>
                        </a:rPr>
                        <a:t>Espace</a:t>
                      </a:r>
                      <a:r>
                        <a:rPr lang="en-US" sz="1100" i="1" dirty="0">
                          <a:effectLst/>
                        </a:rPr>
                        <a:t> </a:t>
                      </a:r>
                      <a:r>
                        <a:rPr lang="en-US" sz="1100" i="1" dirty="0" err="1">
                          <a:effectLst/>
                        </a:rPr>
                        <a:t>silencieux</a:t>
                      </a:r>
                      <a:r>
                        <a:rPr lang="en-US" sz="1100" i="1" dirty="0">
                          <a:effectLst/>
                        </a:rPr>
                        <a:t> </a:t>
                      </a:r>
                      <a:r>
                        <a:rPr lang="en-US" sz="1100" i="1" dirty="0" err="1">
                          <a:effectLst/>
                        </a:rPr>
                        <a:t>ou</a:t>
                      </a:r>
                      <a:r>
                        <a:rPr lang="en-US" sz="1100" i="1" dirty="0">
                          <a:effectLst/>
                        </a:rPr>
                        <a:t> </a:t>
                      </a:r>
                      <a:r>
                        <a:rPr lang="en-US" sz="1100" i="1" dirty="0" err="1">
                          <a:effectLst/>
                        </a:rPr>
                        <a:t>confidentialité</a:t>
                      </a:r>
                      <a:r>
                        <a:rPr lang="en-US" sz="1100" i="1" dirty="0">
                          <a:effectLst/>
                        </a:rPr>
                        <a:t> </a:t>
                      </a:r>
                      <a:r>
                        <a:rPr lang="en-US" sz="1100" i="1" dirty="0" err="1">
                          <a:effectLst/>
                        </a:rPr>
                        <a:t>acoustiques</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Casual or lounge furnishing /</a:t>
                      </a:r>
                      <a:r>
                        <a:rPr lang="en-US" sz="1100" dirty="0" err="1">
                          <a:effectLst/>
                        </a:rPr>
                        <a:t>Ameublement</a:t>
                      </a:r>
                      <a:r>
                        <a:rPr lang="en-US" sz="1100" dirty="0">
                          <a:effectLst/>
                        </a:rPr>
                        <a:t> </a:t>
                      </a:r>
                      <a:r>
                        <a:rPr lang="en-US" sz="1100" dirty="0" err="1">
                          <a:effectLst/>
                        </a:rPr>
                        <a:t>décontracté</a:t>
                      </a:r>
                      <a:r>
                        <a:rPr lang="en-US" sz="1100" dirty="0">
                          <a:effectLst/>
                        </a:rPr>
                        <a:t> </a:t>
                      </a:r>
                      <a:r>
                        <a:rPr lang="en-US" sz="1100" dirty="0" err="1">
                          <a:effectLst/>
                        </a:rPr>
                        <a:t>ou</a:t>
                      </a:r>
                      <a:r>
                        <a:rPr lang="en-US" sz="1100" dirty="0">
                          <a:effectLst/>
                        </a:rPr>
                        <a:t> </a:t>
                      </a:r>
                      <a:r>
                        <a:rPr lang="en-US" sz="1100" dirty="0" err="1">
                          <a:effectLst/>
                        </a:rPr>
                        <a:t>informel</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tc>
                  <a:txBody>
                    <a:bodyPr/>
                    <a:lstStyle/>
                    <a:p>
                      <a:pPr marL="0" marR="0" algn="ctr">
                        <a:lnSpc>
                          <a:spcPct val="115000"/>
                        </a:lnSpc>
                        <a:spcBef>
                          <a:spcPts val="0"/>
                        </a:spcBef>
                        <a:spcAft>
                          <a:spcPts val="0"/>
                        </a:spcAft>
                      </a:pPr>
                      <a:r>
                        <a:rPr lang="en-US" sz="1100" dirty="0">
                          <a:effectLst/>
                        </a:rPr>
                        <a:t>Formal or ergonomic furnishing / </a:t>
                      </a:r>
                      <a:r>
                        <a:rPr lang="en-US" sz="1100" i="1" dirty="0" err="1">
                          <a:effectLst/>
                        </a:rPr>
                        <a:t>Ameublement</a:t>
                      </a:r>
                      <a:r>
                        <a:rPr lang="en-US" sz="1100" i="1" dirty="0">
                          <a:effectLst/>
                        </a:rPr>
                        <a:t> </a:t>
                      </a:r>
                      <a:r>
                        <a:rPr lang="en-US" sz="1100" i="1" dirty="0" err="1">
                          <a:effectLst/>
                        </a:rPr>
                        <a:t>formel</a:t>
                      </a:r>
                      <a:r>
                        <a:rPr lang="en-US" sz="1100" i="1" dirty="0">
                          <a:effectLst/>
                        </a:rPr>
                        <a:t> </a:t>
                      </a:r>
                      <a:r>
                        <a:rPr lang="en-US" sz="1100" i="1" dirty="0" err="1">
                          <a:effectLst/>
                        </a:rPr>
                        <a:t>ou</a:t>
                      </a:r>
                      <a:r>
                        <a:rPr lang="en-US" sz="1100" i="1" dirty="0">
                          <a:effectLst/>
                        </a:rPr>
                        <a:t> </a:t>
                      </a:r>
                      <a:r>
                        <a:rPr lang="en-US" sz="1100" i="1" dirty="0" err="1">
                          <a:effectLst/>
                        </a:rPr>
                        <a:t>ergonomique</a:t>
                      </a:r>
                      <a:endParaRPr lang="fr-CA" sz="1100" i="1"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3664" marR="23664" marT="8848" marB="23664" anchor="ctr"/>
                </a:tc>
                <a:extLst>
                  <a:ext uri="{0D108BD9-81ED-4DB2-BD59-A6C34878D82A}">
                    <a16:rowId xmlns:a16="http://schemas.microsoft.com/office/drawing/2014/main" val="3250417970"/>
                  </a:ext>
                </a:extLst>
              </a:tr>
              <a:tr h="266102">
                <a:tc>
                  <a:txBody>
                    <a:bodyPr/>
                    <a:lstStyle/>
                    <a:p>
                      <a:pPr>
                        <a:lnSpc>
                          <a:spcPct val="100000"/>
                        </a:lnSpc>
                      </a:pPr>
                      <a:r>
                        <a:rPr lang="fr-CA" sz="1100" b="0" dirty="0" err="1"/>
                        <a:t>Concentrating</a:t>
                      </a:r>
                      <a:r>
                        <a:rPr lang="fr-CA" sz="1100" b="0" dirty="0"/>
                        <a:t> / </a:t>
                      </a:r>
                      <a:r>
                        <a:rPr lang="fr-CA" sz="1100" b="0" i="1" dirty="0"/>
                        <a:t>Concentration </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55603615"/>
                  </a:ext>
                </a:extLst>
              </a:tr>
              <a:tr h="217639">
                <a:tc>
                  <a:txBody>
                    <a:bodyPr/>
                    <a:lstStyle/>
                    <a:p>
                      <a:pPr>
                        <a:lnSpc>
                          <a:spcPct val="100000"/>
                        </a:lnSpc>
                      </a:pPr>
                      <a:r>
                        <a:rPr lang="fr-CA" sz="1100" b="0" dirty="0"/>
                        <a:t>Routine </a:t>
                      </a:r>
                      <a:r>
                        <a:rPr lang="fr-CA" sz="1100" b="0" dirty="0" err="1"/>
                        <a:t>tasks</a:t>
                      </a:r>
                      <a:r>
                        <a:rPr lang="fr-CA" sz="1100" b="0" dirty="0"/>
                        <a:t> / Tâches de routine</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149322023"/>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Calling or </a:t>
                      </a:r>
                      <a:r>
                        <a:rPr lang="fr-CA" sz="1100" b="0" dirty="0" err="1"/>
                        <a:t>communicating</a:t>
                      </a:r>
                      <a:r>
                        <a:rPr lang="fr-CA" sz="1100" b="0" dirty="0"/>
                        <a:t> / </a:t>
                      </a:r>
                      <a:r>
                        <a:rPr lang="fr-CA" sz="1100" b="0" i="1" dirty="0"/>
                        <a:t>Appeler ou communiquer</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94375790"/>
                  </a:ext>
                </a:extLst>
              </a:tr>
              <a:tr h="41395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Filling</a:t>
                      </a:r>
                      <a:r>
                        <a:rPr lang="fr-CA" sz="1100" b="0" dirty="0"/>
                        <a:t> and use of </a:t>
                      </a:r>
                      <a:r>
                        <a:rPr lang="fr-CA" sz="1100" b="0" dirty="0" err="1"/>
                        <a:t>equipment</a:t>
                      </a:r>
                      <a:r>
                        <a:rPr lang="fr-CA" sz="1100" b="0" dirty="0"/>
                        <a:t> / </a:t>
                      </a:r>
                      <a:r>
                        <a:rPr lang="fr-CA" sz="1100" b="0" i="1" dirty="0"/>
                        <a:t>Classement de document et utilisation de l'équipement</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2032028500"/>
                  </a:ext>
                </a:extLst>
              </a:tr>
              <a:tr h="315385">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Information sharing / </a:t>
                      </a:r>
                      <a:r>
                        <a:rPr lang="fr-CA" sz="1100" b="0" i="1" dirty="0"/>
                        <a:t>Partage d'informations </a:t>
                      </a:r>
                    </a:p>
                  </a:txBody>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tc>
                <a:extLst>
                  <a:ext uri="{0D108BD9-81ED-4DB2-BD59-A6C34878D82A}">
                    <a16:rowId xmlns:a16="http://schemas.microsoft.com/office/drawing/2014/main" val="4056012107"/>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err="1"/>
                        <a:t>Idea</a:t>
                      </a:r>
                      <a:r>
                        <a:rPr lang="fr-CA" sz="1100" b="0" dirty="0"/>
                        <a:t> </a:t>
                      </a:r>
                      <a:r>
                        <a:rPr lang="fr-CA" sz="1100" b="0" dirty="0" err="1"/>
                        <a:t>generation</a:t>
                      </a:r>
                      <a:r>
                        <a:rPr lang="fr-CA" sz="1100" b="0" dirty="0"/>
                        <a:t> / </a:t>
                      </a:r>
                      <a:r>
                        <a:rPr lang="fr-CA" sz="1100" b="0" i="1" dirty="0"/>
                        <a:t>Génération d'idées</a:t>
                      </a:r>
                    </a:p>
                  </a:txBody>
                  <a:tcP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B w="12700" cap="flat" cmpd="sng" algn="ctr">
                      <a:noFill/>
                      <a:prstDash val="solid"/>
                      <a:round/>
                      <a:headEnd type="none" w="med" len="med"/>
                      <a:tailEnd type="none" w="med" len="med"/>
                    </a:lnB>
                  </a:tcPr>
                </a:tc>
                <a:extLst>
                  <a:ext uri="{0D108BD9-81ED-4DB2-BD59-A6C34878D82A}">
                    <a16:rowId xmlns:a16="http://schemas.microsoft.com/office/drawing/2014/main" val="1958383589"/>
                  </a:ext>
                </a:extLst>
              </a:tr>
              <a:tr h="36466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1100" b="0" dirty="0"/>
                        <a:t>In-</a:t>
                      </a:r>
                      <a:r>
                        <a:rPr lang="fr-CA" sz="1100" b="0" dirty="0" err="1"/>
                        <a:t>person</a:t>
                      </a:r>
                      <a:r>
                        <a:rPr lang="fr-CA" sz="1100" b="0" dirty="0"/>
                        <a:t>/ </a:t>
                      </a:r>
                      <a:r>
                        <a:rPr lang="fr-CA" sz="1100" b="0" dirty="0" err="1"/>
                        <a:t>hybrid</a:t>
                      </a:r>
                      <a:r>
                        <a:rPr lang="fr-CA" sz="1100" b="0" dirty="0"/>
                        <a:t> meetings / </a:t>
                      </a:r>
                      <a:r>
                        <a:rPr lang="fr-CA" sz="1100" b="0" i="1" dirty="0"/>
                        <a:t>Réunions en personne/hybrides </a:t>
                      </a:r>
                    </a:p>
                  </a:txBody>
                  <a:tcP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a:effectLst/>
                        </a:rPr>
                        <a:t> </a:t>
                      </a:r>
                      <a:endParaRPr lang="fr-CA" sz="110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tc>
                  <a:txBody>
                    <a:bodyPr/>
                    <a:lstStyle/>
                    <a:p>
                      <a:pPr marL="342900" marR="0" lvl="0" indent="-342900" algn="ctr">
                        <a:lnSpc>
                          <a:spcPct val="100000"/>
                        </a:lnSpc>
                        <a:spcBef>
                          <a:spcPts val="600"/>
                        </a:spcBef>
                        <a:spcAft>
                          <a:spcPts val="0"/>
                        </a:spcAft>
                        <a:buClr>
                          <a:srgbClr val="BFBFBF"/>
                        </a:buClr>
                        <a:buSzPts val="2600"/>
                        <a:buFont typeface="Courier New" panose="02070309020205020404" pitchFamily="49" charset="0"/>
                        <a:buChar char="o"/>
                      </a:pPr>
                      <a:r>
                        <a:rPr lang="en-US" sz="1100" dirty="0">
                          <a:effectLst/>
                        </a:rPr>
                        <a:t> </a:t>
                      </a:r>
                      <a:endParaRPr lang="fr-CA" sz="1100" dirty="0">
                        <a:effectLst/>
                        <a:latin typeface="Courier New" panose="02070309020205020404" pitchFamily="49" charset="0"/>
                        <a:ea typeface="Courier New" panose="02070309020205020404" pitchFamily="49" charset="0"/>
                        <a:cs typeface="Courier New" panose="02070309020205020404" pitchFamily="49" charset="0"/>
                      </a:endParaRPr>
                    </a:p>
                  </a:txBody>
                  <a:tcPr marL="23664" marR="23664" marT="8848" marB="23664" anchor="ctr">
                    <a:lnT w="12700" cap="flat" cmpd="sng" algn="ctr">
                      <a:noFill/>
                      <a:prstDash val="solid"/>
                      <a:round/>
                      <a:headEnd type="none" w="med" len="med"/>
                      <a:tailEnd type="none" w="med" len="med"/>
                    </a:lnT>
                  </a:tcPr>
                </a:tc>
                <a:extLst>
                  <a:ext uri="{0D108BD9-81ED-4DB2-BD59-A6C34878D82A}">
                    <a16:rowId xmlns:a16="http://schemas.microsoft.com/office/drawing/2014/main" val="2148878145"/>
                  </a:ext>
                </a:extLst>
              </a:tr>
            </a:tbl>
          </a:graphicData>
        </a:graphic>
      </p:graphicFrame>
      <p:sp>
        <p:nvSpPr>
          <p:cNvPr id="6" name="Rectangle 1">
            <a:extLst>
              <a:ext uri="{FF2B5EF4-FFF2-40B4-BE49-F238E27FC236}">
                <a16:creationId xmlns:a16="http://schemas.microsoft.com/office/drawing/2014/main" id="{94F965F9-4390-47FC-ABF8-D1B5CD753B6B}"/>
              </a:ext>
            </a:extLst>
          </p:cNvPr>
          <p:cNvSpPr>
            <a:spLocks noChangeArrowheads="1"/>
          </p:cNvSpPr>
          <p:nvPr/>
        </p:nvSpPr>
        <p:spPr bwMode="auto">
          <a:xfrm>
            <a:off x="508761" y="1385888"/>
            <a:ext cx="1100634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1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Q5 </a:t>
            </a:r>
            <a:r>
              <a:rPr kumimoji="0" lang="en-US" altLang="fr-FR" sz="1100" b="1"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Which of the following features are required to perform these activities at the office?</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1100" b="1" i="0" u="none" strike="noStrike" cap="none" normalizeH="0" baseline="0" dirty="0">
                <a:ln>
                  <a:noFill/>
                </a:ln>
                <a:solidFill>
                  <a:schemeClr val="tx1"/>
                </a:solidFill>
                <a:effectLst/>
                <a:latin typeface="+mn-lt"/>
              </a:rPr>
              <a:t>Quelle est la durée type des activités exercées au bureau?</a:t>
            </a:r>
            <a:endParaRPr kumimoji="0" lang="en-US" altLang="fr-FR" sz="1100" b="1"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287975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35161"/>
            <a:ext cx="8114679" cy="2122802"/>
          </a:xfrm>
        </p:spPr>
        <p:txBody>
          <a:bodyPr>
            <a:normAutofit fontScale="85000" lnSpcReduction="10000"/>
          </a:bodyPr>
          <a:lstStyle/>
          <a:p>
            <a:r>
              <a:rPr lang="en-CA" dirty="0"/>
              <a:t>All data visualizations are currently using sample data. You must edit the </a:t>
            </a:r>
            <a:r>
              <a:rPr lang="en-CA" dirty="0" err="1"/>
              <a:t>datas</a:t>
            </a:r>
            <a:r>
              <a:rPr lang="en-CA" dirty="0"/>
              <a:t> manually by clicking on the charts, selecting ‘edit data’ in the chart tools tab and replacing the numeric values for each question with the numbers generated by your </a:t>
            </a:r>
            <a:r>
              <a:rPr lang="en-CA" dirty="0" err="1"/>
              <a:t>Qualtrics</a:t>
            </a:r>
            <a:r>
              <a:rPr lang="en-CA" dirty="0"/>
              <a:t> data report, matching each corresponding question</a:t>
            </a:r>
          </a:p>
          <a:p>
            <a:r>
              <a:rPr lang="en-CA" dirty="0"/>
              <a:t>You should note the variation in response rate and document them in the methodology of the survey. You must note the questions that had particularly low response rates.</a:t>
            </a:r>
          </a:p>
          <a:p>
            <a:r>
              <a:rPr lang="en-CA" dirty="0"/>
              <a:t>You must manually refresh the Pivot table after adding the data</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Instructions are for consultants' use only, for information purposes, to help to properly use the </a:t>
            </a:r>
            <a:r>
              <a:rPr lang="en-CA" i="1" dirty="0" err="1">
                <a:solidFill>
                  <a:srgbClr val="FF0000"/>
                </a:solidFill>
              </a:rPr>
              <a:t>GCworkplace</a:t>
            </a:r>
            <a:r>
              <a:rPr lang="en-CA" i="1" dirty="0">
                <a:solidFill>
                  <a:srgbClr val="FF0000"/>
                </a:solidFill>
              </a:rPr>
              <a:t> survey report template.</a:t>
            </a:r>
          </a:p>
          <a:p>
            <a:pPr>
              <a:lnSpc>
                <a:spcPct val="100000"/>
              </a:lnSpc>
              <a:spcBef>
                <a:spcPts val="0"/>
              </a:spcBef>
            </a:pPr>
            <a:endParaRPr lang="en-US" i="1" dirty="0">
              <a:solidFill>
                <a:srgbClr val="FF0000"/>
              </a:solidFill>
            </a:endParaRPr>
          </a:p>
          <a:p>
            <a:pPr>
              <a:lnSpc>
                <a:spcPct val="100000"/>
              </a:lnSpc>
              <a:spcBef>
                <a:spcPts val="0"/>
              </a:spcBef>
            </a:pPr>
            <a:r>
              <a:rPr lang="en-CA" i="1" dirty="0">
                <a:solidFill>
                  <a:srgbClr val="FF0000"/>
                </a:solidFill>
              </a:rPr>
              <a:t>Remove this slide before presenting any final survey results report to the client.</a:t>
            </a: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a:t>HOW TO USE THIS DOCUMENT</a:t>
            </a:r>
          </a:p>
        </p:txBody>
      </p:sp>
      <p:sp>
        <p:nvSpPr>
          <p:cNvPr id="5" name="Title 4"/>
          <p:cNvSpPr>
            <a:spLocks noGrp="1"/>
          </p:cNvSpPr>
          <p:nvPr>
            <p:ph type="title"/>
          </p:nvPr>
        </p:nvSpPr>
        <p:spPr/>
        <p:txBody>
          <a:bodyPr/>
          <a:lstStyle/>
          <a:p>
            <a:r>
              <a:rPr lang="en-CA" dirty="0"/>
              <a:t>INSTRUCTIONS</a:t>
            </a:r>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676" y="5395047"/>
            <a:ext cx="560881" cy="573074"/>
          </a:xfrm>
          <a:prstGeom prst="rect">
            <a:avLst/>
          </a:prstGeom>
        </p:spPr>
      </p:pic>
      <p:sp>
        <p:nvSpPr>
          <p:cNvPr id="10" name="Text Placeholder 3"/>
          <p:cNvSpPr txBox="1">
            <a:spLocks/>
          </p:cNvSpPr>
          <p:nvPr/>
        </p:nvSpPr>
        <p:spPr>
          <a:xfrm>
            <a:off x="260986" y="4307456"/>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Qualtrics</a:t>
            </a:r>
            <a:r>
              <a:rPr lang="en-CA" dirty="0"/>
              <a:t> data report</a:t>
            </a:r>
          </a:p>
        </p:txBody>
      </p:sp>
      <p:sp>
        <p:nvSpPr>
          <p:cNvPr id="13" name="Text Placeholder 3"/>
          <p:cNvSpPr txBox="1">
            <a:spLocks/>
          </p:cNvSpPr>
          <p:nvPr/>
        </p:nvSpPr>
        <p:spPr>
          <a:xfrm>
            <a:off x="6011933" y="4301802"/>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a:t>GCworkplace</a:t>
            </a:r>
            <a:r>
              <a:rPr lang="en-CA" dirty="0"/>
              <a:t> survey report</a:t>
            </a:r>
          </a:p>
        </p:txBody>
      </p:sp>
      <p:pic>
        <p:nvPicPr>
          <p:cNvPr id="8" name="Picture 7">
            <a:extLst>
              <a:ext uri="{FF2B5EF4-FFF2-40B4-BE49-F238E27FC236}">
                <a16:creationId xmlns:a16="http://schemas.microsoft.com/office/drawing/2014/main" id="{BB151AA7-78FD-45DE-B3D9-2F74583471F1}"/>
              </a:ext>
            </a:extLst>
          </p:cNvPr>
          <p:cNvPicPr>
            <a:picLocks noChangeAspect="1"/>
          </p:cNvPicPr>
          <p:nvPr/>
        </p:nvPicPr>
        <p:blipFill rotWithShape="1">
          <a:blip r:embed="rId4"/>
          <a:srcRect b="2678"/>
          <a:stretch/>
        </p:blipFill>
        <p:spPr>
          <a:xfrm>
            <a:off x="228982" y="4684791"/>
            <a:ext cx="5139903" cy="1602114"/>
          </a:xfrm>
          <a:prstGeom prst="rect">
            <a:avLst/>
          </a:prstGeom>
        </p:spPr>
      </p:pic>
      <p:pic>
        <p:nvPicPr>
          <p:cNvPr id="14" name="Picture 13">
            <a:extLst>
              <a:ext uri="{FF2B5EF4-FFF2-40B4-BE49-F238E27FC236}">
                <a16:creationId xmlns:a16="http://schemas.microsoft.com/office/drawing/2014/main" id="{D0D84BAC-8504-469B-8427-ADC7C5F4F1FD}"/>
              </a:ext>
            </a:extLst>
          </p:cNvPr>
          <p:cNvPicPr>
            <a:picLocks noChangeAspect="1"/>
          </p:cNvPicPr>
          <p:nvPr/>
        </p:nvPicPr>
        <p:blipFill>
          <a:blip r:embed="rId5"/>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72511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List of questions / </a:t>
            </a:r>
            <a:r>
              <a:rPr lang="fr-CA" i="1" dirty="0"/>
              <a:t>Liste de questions</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ZoneTexte 6">
            <a:extLst>
              <a:ext uri="{FF2B5EF4-FFF2-40B4-BE49-F238E27FC236}">
                <a16:creationId xmlns:a16="http://schemas.microsoft.com/office/drawing/2014/main" id="{B5AB8A96-0FE5-4150-9382-9EFB934EFED3}"/>
              </a:ext>
            </a:extLst>
          </p:cNvPr>
          <p:cNvSpPr txBox="1"/>
          <p:nvPr/>
        </p:nvSpPr>
        <p:spPr>
          <a:xfrm>
            <a:off x="508761" y="1407686"/>
            <a:ext cx="11006344" cy="4431341"/>
          </a:xfrm>
          <a:prstGeom prst="rect">
            <a:avLst/>
          </a:prstGeom>
          <a:noFill/>
        </p:spPr>
        <p:txBody>
          <a:bodyPr wrap="square">
            <a:spAutoFit/>
          </a:bodyPr>
          <a:lstStyle/>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Q6 </a:t>
            </a:r>
            <a:r>
              <a:rPr lang="en-US" sz="1100" b="1" dirty="0">
                <a:effectLst/>
                <a:ea typeface="Times New Roman" panose="02020603050405020304" pitchFamily="18" charset="0"/>
                <a:cs typeface="Times New Roman" panose="02020603050405020304" pitchFamily="18" charset="0"/>
              </a:rPr>
              <a:t>Do you have any accessibility needs that require a Duty to Accommodate (not including ergonomic assessments)? </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Avez-vous des besoins en matière d'accessibilité qui nécessitent une obligation de prendre des mesures d'adaptation (ne pas inclure les évaluation ergonomique)?</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No / </a:t>
            </a:r>
            <a:r>
              <a:rPr lang="en-US" sz="1100" i="1" dirty="0">
                <a:effectLst/>
                <a:ea typeface="Courier New" panose="02070309020205020404" pitchFamily="49" charset="0"/>
                <a:cs typeface="Courier New" panose="02070309020205020404" pitchFamily="49" charset="0"/>
              </a:rPr>
              <a:t>Non</a:t>
            </a:r>
            <a:endParaRPr lang="fr-CA" sz="1100" i="1" dirty="0">
              <a:effectLst/>
              <a:ea typeface="Courier New" panose="02070309020205020404" pitchFamily="49" charset="0"/>
              <a:cs typeface="Courier New" panose="02070309020205020404" pitchFamily="49"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Yes (please specify) / </a:t>
            </a:r>
            <a:r>
              <a:rPr lang="en-US" sz="1100" i="1" dirty="0" err="1">
                <a:effectLst/>
                <a:ea typeface="Courier New" panose="02070309020205020404" pitchFamily="49" charset="0"/>
                <a:cs typeface="Courier New" panose="02070309020205020404" pitchFamily="49" charset="0"/>
              </a:rPr>
              <a:t>Oui</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Veuillez</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spécifier</a:t>
            </a:r>
            <a:r>
              <a:rPr lang="en-US" sz="1100" i="1" dirty="0">
                <a:effectLst/>
                <a:ea typeface="Courier New" panose="02070309020205020404" pitchFamily="49" charset="0"/>
                <a:cs typeface="Courier New" panose="02070309020205020404" pitchFamily="49" charset="0"/>
              </a:rPr>
              <a:t>) </a:t>
            </a:r>
            <a:r>
              <a:rPr lang="en-US" sz="1100" dirty="0">
                <a:effectLst/>
                <a:ea typeface="Courier New" panose="02070309020205020404" pitchFamily="49" charset="0"/>
                <a:cs typeface="Courier New" panose="02070309020205020404" pitchFamily="49" charset="0"/>
              </a:rPr>
              <a:t>________________________________________________</a:t>
            </a:r>
          </a:p>
          <a:p>
            <a:pPr marR="0" lvl="0">
              <a:lnSpc>
                <a:spcPct val="115000"/>
              </a:lnSpc>
              <a:spcBef>
                <a:spcPts val="600"/>
              </a:spcBef>
              <a:spcAft>
                <a:spcPts val="0"/>
              </a:spcAft>
              <a:buClr>
                <a:srgbClr val="BFBFBF"/>
              </a:buClr>
              <a:buSzPts val="2600"/>
            </a:pPr>
            <a:endParaRPr lang="en-US" sz="1100" dirty="0">
              <a:ea typeface="Courier New" panose="02070309020205020404" pitchFamily="49" charset="0"/>
              <a:cs typeface="Courier New" panose="02070309020205020404" pitchFamily="49" charset="0"/>
            </a:endParaRPr>
          </a:p>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Q7 </a:t>
            </a:r>
            <a:r>
              <a:rPr lang="en-US" sz="1100" b="1" dirty="0">
                <a:effectLst/>
                <a:ea typeface="Times New Roman" panose="02020603050405020304" pitchFamily="18" charset="0"/>
                <a:cs typeface="Times New Roman" panose="02020603050405020304" pitchFamily="18" charset="0"/>
              </a:rPr>
              <a:t>Do you require any specialized equipment to perform your job function (other than standard computer equipment or office furnishings)?</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Avez-vous besoin d'équipement spécialisé pour effectuer votre travail (autre que du matériel informatique standard ou du mobilier de bureau)?</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No / </a:t>
            </a:r>
            <a:r>
              <a:rPr lang="en-US" sz="1100" i="1" dirty="0">
                <a:effectLst/>
                <a:ea typeface="Courier New" panose="02070309020205020404" pitchFamily="49" charset="0"/>
                <a:cs typeface="Courier New" panose="02070309020205020404" pitchFamily="49" charset="0"/>
              </a:rPr>
              <a:t>Non</a:t>
            </a:r>
            <a:endParaRPr lang="fr-CA" sz="1100" i="1" dirty="0">
              <a:effectLst/>
              <a:ea typeface="Courier New" panose="02070309020205020404" pitchFamily="49" charset="0"/>
              <a:cs typeface="Courier New" panose="02070309020205020404" pitchFamily="49" charset="0"/>
            </a:endParaRP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Yes (please specify) / </a:t>
            </a:r>
            <a:r>
              <a:rPr lang="en-US" sz="1100" i="1" dirty="0" err="1">
                <a:effectLst/>
                <a:ea typeface="Courier New" panose="02070309020205020404" pitchFamily="49" charset="0"/>
                <a:cs typeface="Courier New" panose="02070309020205020404" pitchFamily="49" charset="0"/>
              </a:rPr>
              <a:t>Oui</a:t>
            </a:r>
            <a:r>
              <a:rPr lang="en-US" sz="1100" i="1" dirty="0">
                <a:effectLst/>
                <a:ea typeface="Courier New" panose="02070309020205020404" pitchFamily="49" charset="0"/>
                <a:cs typeface="Courier New" panose="02070309020205020404" pitchFamily="49" charset="0"/>
              </a:rPr>
              <a:t> (</a:t>
            </a:r>
            <a:r>
              <a:rPr lang="en-US" sz="1100" i="1" dirty="0" err="1">
                <a:effectLst/>
                <a:ea typeface="Courier New" panose="02070309020205020404" pitchFamily="49" charset="0"/>
                <a:cs typeface="Courier New" panose="02070309020205020404" pitchFamily="49" charset="0"/>
              </a:rPr>
              <a:t>Veuillez</a:t>
            </a:r>
            <a:r>
              <a:rPr lang="en-US" sz="1100" i="1" dirty="0">
                <a:effectLst/>
                <a:ea typeface="Courier New" panose="02070309020205020404" pitchFamily="49" charset="0"/>
                <a:cs typeface="Courier New" panose="02070309020205020404" pitchFamily="49" charset="0"/>
              </a:rPr>
              <a:t> specifier)</a:t>
            </a:r>
            <a:r>
              <a:rPr lang="en-US" sz="1100" dirty="0">
                <a:effectLst/>
                <a:ea typeface="Courier New" panose="02070309020205020404" pitchFamily="49" charset="0"/>
                <a:cs typeface="Courier New" panose="02070309020205020404" pitchFamily="49" charset="0"/>
              </a:rPr>
              <a:t> ________________________________________________</a:t>
            </a:r>
          </a:p>
          <a:p>
            <a:pPr marR="0" lvl="0">
              <a:lnSpc>
                <a:spcPct val="115000"/>
              </a:lnSpc>
              <a:spcBef>
                <a:spcPts val="600"/>
              </a:spcBef>
              <a:spcAft>
                <a:spcPts val="0"/>
              </a:spcAft>
              <a:buClr>
                <a:srgbClr val="BFBFBF"/>
              </a:buClr>
              <a:buSzPts val="2600"/>
            </a:pPr>
            <a:endParaRPr lang="en-US" sz="1100" dirty="0">
              <a:ea typeface="Courier New" panose="02070309020205020404" pitchFamily="49" charset="0"/>
              <a:cs typeface="Courier New" panose="02070309020205020404" pitchFamily="49" charset="0"/>
            </a:endParaRPr>
          </a:p>
          <a:p>
            <a:pPr marL="0" marR="0">
              <a:lnSpc>
                <a:spcPct val="115000"/>
              </a:lnSpc>
              <a:spcBef>
                <a:spcPts val="0"/>
              </a:spcBef>
              <a:spcAft>
                <a:spcPts val="0"/>
              </a:spcAft>
            </a:pPr>
            <a:r>
              <a:rPr lang="en-US" sz="1100" dirty="0">
                <a:effectLst/>
                <a:ea typeface="Times New Roman" panose="02020603050405020304" pitchFamily="18" charset="0"/>
                <a:cs typeface="Times New Roman" panose="02020603050405020304" pitchFamily="18" charset="0"/>
              </a:rPr>
              <a:t>Q8 </a:t>
            </a:r>
            <a:r>
              <a:rPr lang="en-US" sz="1100" b="1" dirty="0">
                <a:effectLst/>
                <a:ea typeface="Times New Roman" panose="02020603050405020304" pitchFamily="18" charset="0"/>
                <a:cs typeface="Times New Roman" panose="02020603050405020304" pitchFamily="18" charset="0"/>
              </a:rPr>
              <a:t>In addition to shared coat closets and general equipment/supply storage, please indicate which personal storage solution best meets your needs when working in the office:</a:t>
            </a:r>
          </a:p>
          <a:p>
            <a:pPr marL="0" marR="0">
              <a:lnSpc>
                <a:spcPct val="115000"/>
              </a:lnSpc>
              <a:spcBef>
                <a:spcPts val="0"/>
              </a:spcBef>
              <a:spcAft>
                <a:spcPts val="0"/>
              </a:spcAft>
            </a:pPr>
            <a:r>
              <a:rPr lang="fr-CA" sz="1100" b="1" i="1" dirty="0">
                <a:effectLst/>
                <a:ea typeface="Times New Roman" panose="02020603050405020304" pitchFamily="18" charset="0"/>
                <a:cs typeface="Times New Roman" panose="02020603050405020304" pitchFamily="18" charset="0"/>
              </a:rPr>
              <a:t>En plus des garde-robes partagés et du rangement général de l'équipement/des fournitures de bureau, veuillez indiquer quelle solution de rangement personnel répond le mieux à vos besoins lorsque vous travaillez au bureau :</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Access to a small lockable cubby on an as-needed basis / </a:t>
            </a:r>
            <a:r>
              <a:rPr lang="fr-CA" sz="1100" i="1" dirty="0">
                <a:effectLst/>
                <a:ea typeface="Courier New" panose="02070309020205020404" pitchFamily="49" charset="0"/>
                <a:cs typeface="Courier New" panose="02070309020205020404" pitchFamily="49" charset="0"/>
              </a:rPr>
              <a:t>Accès à un petit casier verrouillable au besoin </a:t>
            </a:r>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r>
              <a:rPr lang="en-US" sz="1100" dirty="0">
                <a:effectLst/>
                <a:ea typeface="Courier New" panose="02070309020205020404" pitchFamily="49" charset="0"/>
                <a:cs typeface="Courier New" panose="02070309020205020404" pitchFamily="49" charset="0"/>
              </a:rPr>
              <a:t>Access to a full-height locker on an as-needed basis / </a:t>
            </a:r>
            <a:r>
              <a:rPr lang="fr-CA" sz="1100" i="1" dirty="0">
                <a:effectLst/>
                <a:ea typeface="Courier New" panose="02070309020205020404" pitchFamily="49" charset="0"/>
                <a:cs typeface="Courier New" panose="02070309020205020404" pitchFamily="49" charset="0"/>
              </a:rPr>
              <a:t>Accès à un casier pleine hauteur au besoin </a:t>
            </a:r>
            <a:endParaRPr lang="en-US" sz="1100" i="1" dirty="0">
              <a:effectLst/>
              <a:ea typeface="Courier New" panose="02070309020205020404" pitchFamily="49" charset="0"/>
              <a:cs typeface="Courier New" panose="02070309020205020404" pitchFamily="49" charset="0"/>
            </a:endParaRPr>
          </a:p>
          <a:p>
            <a:pPr marL="342900" indent="-342900">
              <a:lnSpc>
                <a:spcPct val="115000"/>
              </a:lnSpc>
              <a:spcBef>
                <a:spcPts val="600"/>
              </a:spcBef>
              <a:buClr>
                <a:srgbClr val="BFBFBF"/>
              </a:buClr>
              <a:buSzPts val="2600"/>
              <a:buFont typeface="Courier New" panose="02070309020205020404" pitchFamily="49" charset="0"/>
              <a:buChar char="o"/>
            </a:pPr>
            <a:r>
              <a:rPr lang="en-US" sz="1100" dirty="0">
                <a:effectLst/>
                <a:ea typeface="Times New Roman" panose="02020603050405020304" pitchFamily="18" charset="0"/>
                <a:cs typeface="Times New Roman" panose="02020603050405020304" pitchFamily="18" charset="0"/>
              </a:rPr>
              <a:t>Dedicated half-height locker / </a:t>
            </a:r>
            <a:r>
              <a:rPr lang="en-US" sz="1100" i="1" dirty="0" err="1">
                <a:effectLst/>
                <a:ea typeface="Times New Roman" panose="02020603050405020304" pitchFamily="18" charset="0"/>
                <a:cs typeface="Times New Roman" panose="02020603050405020304" pitchFamily="18" charset="0"/>
              </a:rPr>
              <a:t>Casier</a:t>
            </a:r>
            <a:r>
              <a:rPr lang="en-US" sz="1100" i="1" dirty="0">
                <a:effectLst/>
                <a:ea typeface="Times New Roman" panose="02020603050405020304" pitchFamily="18" charset="0"/>
                <a:cs typeface="Times New Roman" panose="02020603050405020304" pitchFamily="18" charset="0"/>
              </a:rPr>
              <a:t> demi-hauteur </a:t>
            </a:r>
            <a:r>
              <a:rPr lang="en-US" sz="1100" i="1" dirty="0" err="1">
                <a:effectLst/>
                <a:ea typeface="Times New Roman" panose="02020603050405020304" pitchFamily="18" charset="0"/>
                <a:cs typeface="Times New Roman" panose="02020603050405020304" pitchFamily="18" charset="0"/>
              </a:rPr>
              <a:t>dédié</a:t>
            </a:r>
            <a:endParaRPr lang="fr-CA" sz="1100" i="1" dirty="0"/>
          </a:p>
          <a:p>
            <a:pPr marL="342900" marR="0" lvl="0" indent="-342900">
              <a:lnSpc>
                <a:spcPct val="115000"/>
              </a:lnSpc>
              <a:spcBef>
                <a:spcPts val="600"/>
              </a:spcBef>
              <a:spcAft>
                <a:spcPts val="0"/>
              </a:spcAft>
              <a:buClr>
                <a:srgbClr val="BFBFBF"/>
              </a:buClr>
              <a:buSzPts val="2600"/>
              <a:buFont typeface="Courier New" panose="02070309020205020404" pitchFamily="49" charset="0"/>
              <a:buChar char="o"/>
            </a:pPr>
            <a:endParaRPr lang="fr-CA" sz="1100" dirty="0">
              <a:effectLst/>
              <a:ea typeface="Courier New" panose="02070309020205020404" pitchFamily="49" charset="0"/>
              <a:cs typeface="Courier New" panose="02070309020205020404" pitchFamily="49" charset="0"/>
            </a:endParaRPr>
          </a:p>
          <a:p>
            <a:pPr marR="0" lvl="0">
              <a:lnSpc>
                <a:spcPct val="115000"/>
              </a:lnSpc>
              <a:spcBef>
                <a:spcPts val="600"/>
              </a:spcBef>
              <a:spcAft>
                <a:spcPts val="0"/>
              </a:spcAft>
              <a:buClr>
                <a:srgbClr val="BFBFBF"/>
              </a:buClr>
              <a:buSzPts val="2600"/>
            </a:pPr>
            <a:endParaRPr lang="fr-CA" sz="1100" dirty="0">
              <a:effectLst/>
              <a:ea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30306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Activity Profiles / </a:t>
            </a:r>
            <a:r>
              <a:rPr lang="fr-CA" i="1" dirty="0"/>
              <a:t>Profils d’activité</a:t>
            </a:r>
          </a:p>
        </p:txBody>
      </p:sp>
      <p:sp>
        <p:nvSpPr>
          <p:cNvPr id="6" name="Text Placeholder 4">
            <a:extLst>
              <a:ext uri="{FF2B5EF4-FFF2-40B4-BE49-F238E27FC236}">
                <a16:creationId xmlns:a16="http://schemas.microsoft.com/office/drawing/2014/main" id="{8AAC2F3F-4905-48E8-8237-458ADDB88837}"/>
              </a:ext>
            </a:extLst>
          </p:cNvPr>
          <p:cNvSpPr txBox="1">
            <a:spLocks/>
          </p:cNvSpPr>
          <p:nvPr/>
        </p:nvSpPr>
        <p:spPr>
          <a:xfrm>
            <a:off x="3427658" y="5518065"/>
            <a:ext cx="2393186" cy="503411"/>
          </a:xfrm>
          <a:prstGeom prst="rect">
            <a:avLst/>
          </a:prstGeom>
          <a:solidFill>
            <a:schemeClr val="bg1"/>
          </a:solidFill>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00" dirty="0">
              <a:solidFill>
                <a:prstClr val="black"/>
              </a:solidFill>
            </a:endParaRPr>
          </a:p>
        </p:txBody>
      </p:sp>
      <p:sp>
        <p:nvSpPr>
          <p:cNvPr id="15" name="TextBox 14"/>
          <p:cNvSpPr txBox="1"/>
          <p:nvPr/>
        </p:nvSpPr>
        <p:spPr>
          <a:xfrm>
            <a:off x="1424020" y="1394303"/>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a:t>
            </a:r>
          </a:p>
          <a:p>
            <a:pPr algn="ctr" defTabSz="457200">
              <a:defRPr/>
            </a:pPr>
            <a:r>
              <a:rPr lang="en-US" sz="1400" b="1" i="1" kern="0" dirty="0">
                <a:solidFill>
                  <a:prstClr val="black"/>
                </a:solidFill>
                <a:latin typeface="Tw Cen MT"/>
                <a:cs typeface="Tw Cen MT"/>
              </a:rPr>
              <a:t>AUTONOME</a:t>
            </a:r>
          </a:p>
        </p:txBody>
      </p:sp>
      <p:sp>
        <p:nvSpPr>
          <p:cNvPr id="16" name="TextBox 15"/>
          <p:cNvSpPr txBox="1"/>
          <p:nvPr/>
        </p:nvSpPr>
        <p:spPr>
          <a:xfrm>
            <a:off x="5386397"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i="1" kern="0" dirty="0">
                <a:solidFill>
                  <a:prstClr val="black"/>
                </a:solidFill>
                <a:latin typeface="Tw Cen MT"/>
                <a:cs typeface="Tw Cen MT"/>
              </a:rPr>
              <a:t>ÉQUILIBRÉ</a:t>
            </a:r>
          </a:p>
        </p:txBody>
      </p:sp>
      <p:sp>
        <p:nvSpPr>
          <p:cNvPr id="17" name="TextBox 16"/>
          <p:cNvSpPr txBox="1"/>
          <p:nvPr/>
        </p:nvSpPr>
        <p:spPr>
          <a:xfrm>
            <a:off x="9142566" y="1388730"/>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sp>
        <p:nvSpPr>
          <p:cNvPr id="18" name="TextBox 17"/>
          <p:cNvSpPr txBox="1"/>
          <p:nvPr/>
        </p:nvSpPr>
        <p:spPr>
          <a:xfrm>
            <a:off x="4188990" y="3365633"/>
            <a:ext cx="3906078"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CA" sz="1200" dirty="0">
                <a:solidFill>
                  <a:schemeClr val="tx1"/>
                </a:solidFill>
              </a:rPr>
              <a:t>The Balanced profile is best suited for work environment with </a:t>
            </a:r>
            <a:r>
              <a:rPr lang="en-CA" sz="1200" b="1" dirty="0">
                <a:solidFill>
                  <a:schemeClr val="tx1"/>
                </a:solidFill>
              </a:rPr>
              <a:t>moderate</a:t>
            </a:r>
            <a:r>
              <a:rPr lang="en-CA" sz="1200" dirty="0">
                <a:solidFill>
                  <a:schemeClr val="tx1"/>
                </a:solidFill>
              </a:rPr>
              <a:t> movement between different activities and task variety. It has the most balanced distribution of </a:t>
            </a:r>
            <a:r>
              <a:rPr lang="en-CA" sz="1200" dirty="0" err="1">
                <a:solidFill>
                  <a:schemeClr val="tx1"/>
                </a:solidFill>
              </a:rPr>
              <a:t>workpoints</a:t>
            </a:r>
            <a:r>
              <a:rPr lang="en-CA" sz="1200" dirty="0">
                <a:solidFill>
                  <a:schemeClr val="tx1"/>
                </a:solidFill>
              </a:rPr>
              <a:t>, with an equal proportion of individual and collaborative </a:t>
            </a:r>
            <a:r>
              <a:rPr lang="en-CA" sz="1200" dirty="0" err="1">
                <a:solidFill>
                  <a:schemeClr val="tx1"/>
                </a:solidFill>
              </a:rPr>
              <a:t>workpoints</a:t>
            </a:r>
            <a:r>
              <a:rPr lang="en-CA" sz="1200" dirty="0">
                <a:solidFill>
                  <a:schemeClr val="tx1"/>
                </a:solidFill>
              </a:rPr>
              <a:t>. </a:t>
            </a:r>
          </a:p>
          <a:p>
            <a:pPr>
              <a:defRPr/>
            </a:pPr>
            <a:endParaRPr lang="en-CA" sz="1200" dirty="0">
              <a:solidFill>
                <a:schemeClr val="tx1"/>
              </a:solidFill>
            </a:endParaRPr>
          </a:p>
          <a:p>
            <a:pPr>
              <a:defRPr/>
            </a:pPr>
            <a:r>
              <a:rPr lang="fr-FR" sz="1200" i="1" dirty="0">
                <a:solidFill>
                  <a:schemeClr val="tx1"/>
                </a:solidFill>
              </a:rPr>
              <a:t>Le profil équilibré est le mieux adapté à un environnement de travail avec un mouvement </a:t>
            </a:r>
            <a:r>
              <a:rPr lang="fr-FR" sz="1200" b="1" i="1" dirty="0">
                <a:solidFill>
                  <a:schemeClr val="tx1"/>
                </a:solidFill>
              </a:rPr>
              <a:t>modéré</a:t>
            </a:r>
            <a:r>
              <a:rPr lang="fr-FR" sz="1200" i="1" dirty="0">
                <a:solidFill>
                  <a:schemeClr val="tx1"/>
                </a:solidFill>
              </a:rPr>
              <a:t> entre différentes activités et une variété de tâches moyenne. Il a la distribution la plus équilibrée des points de travail, avec une proportion égale de points de travail individuels et collaboratifs.</a:t>
            </a:r>
          </a:p>
          <a:p>
            <a:pPr>
              <a:defRPr/>
            </a:pPr>
            <a:endParaRPr lang="fr-FR" sz="1200" b="1" i="1" dirty="0">
              <a:solidFill>
                <a:schemeClr val="tx1"/>
              </a:solidFill>
            </a:endParaRPr>
          </a:p>
          <a:p>
            <a:pPr algn="ctr"/>
            <a:r>
              <a:rPr lang="en-US" sz="1200" b="1" dirty="0">
                <a:solidFill>
                  <a:schemeClr val="tx1"/>
                </a:solidFill>
              </a:rPr>
              <a:t>BALANCED WORKPOINT RATIOS:</a:t>
            </a:r>
          </a:p>
          <a:p>
            <a:pPr algn="ctr"/>
            <a:r>
              <a:rPr lang="en-US" sz="1200" dirty="0">
                <a:solidFill>
                  <a:schemeClr val="tx1"/>
                </a:solidFill>
              </a:rPr>
              <a:t>30%-50% 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US" sz="1200" dirty="0">
                <a:solidFill>
                  <a:schemeClr val="tx1"/>
                </a:solidFill>
              </a:rPr>
              <a:t>50%-70% 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lgn="ctr"/>
            <a:endParaRPr lang="en-US" sz="1200" dirty="0">
              <a:solidFill>
                <a:prstClr val="black"/>
              </a:solidFill>
            </a:endParaRPr>
          </a:p>
        </p:txBody>
      </p:sp>
      <p:sp>
        <p:nvSpPr>
          <p:cNvPr id="19" name="TextBox 18"/>
          <p:cNvSpPr txBox="1"/>
          <p:nvPr/>
        </p:nvSpPr>
        <p:spPr>
          <a:xfrm>
            <a:off x="949287" y="3086075"/>
            <a:ext cx="4437110" cy="276999"/>
          </a:xfrm>
          <a:prstGeom prst="rect">
            <a:avLst/>
          </a:prstGeom>
          <a:noFill/>
        </p:spPr>
        <p:txBody>
          <a:bodyPr wrap="square" rtlCol="0">
            <a:spAutoFit/>
          </a:bodyPr>
          <a:lstStyle/>
          <a:p>
            <a:pPr defTabSz="457200">
              <a:defRPr/>
            </a:pPr>
            <a:r>
              <a:rPr lang="en-US" sz="1200" kern="0" dirty="0">
                <a:solidFill>
                  <a:prstClr val="black"/>
                </a:solidFill>
                <a:latin typeface="Tw Cen MT"/>
                <a:cs typeface="Tw Cen MT"/>
              </a:rPr>
              <a:t>LOWER LEVEL OF MOVEMENT / </a:t>
            </a:r>
            <a:r>
              <a:rPr lang="en-US" sz="1200" i="1" kern="0" dirty="0">
                <a:solidFill>
                  <a:prstClr val="black"/>
                </a:solidFill>
                <a:latin typeface="Tw Cen MT"/>
                <a:cs typeface="Tw Cen MT"/>
              </a:rPr>
              <a:t>FAIBLE NIVEAU DE MOUVEMENT</a:t>
            </a:r>
          </a:p>
        </p:txBody>
      </p:sp>
      <p:sp>
        <p:nvSpPr>
          <p:cNvPr id="20" name="TextBox 19"/>
          <p:cNvSpPr txBox="1"/>
          <p:nvPr/>
        </p:nvSpPr>
        <p:spPr>
          <a:xfrm>
            <a:off x="7069507" y="3083515"/>
            <a:ext cx="4208945" cy="276999"/>
          </a:xfrm>
          <a:prstGeom prst="rect">
            <a:avLst/>
          </a:prstGeom>
          <a:noFill/>
        </p:spPr>
        <p:txBody>
          <a:bodyPr wrap="square" rtlCol="0">
            <a:spAutoFit/>
          </a:bodyPr>
          <a:lstStyle/>
          <a:p>
            <a:pPr algn="r" defTabSz="457200">
              <a:defRPr/>
            </a:pPr>
            <a:r>
              <a:rPr lang="en-US" sz="1200" kern="0" dirty="0">
                <a:solidFill>
                  <a:prstClr val="black"/>
                </a:solidFill>
                <a:latin typeface="Tw Cen MT"/>
                <a:cs typeface="Tw Cen MT"/>
              </a:rPr>
              <a:t>HIGHER LEVEL OF MOVEMENT/ </a:t>
            </a:r>
            <a:r>
              <a:rPr lang="en-US" sz="1200" i="1" kern="0" dirty="0">
                <a:solidFill>
                  <a:prstClr val="black"/>
                </a:solidFill>
                <a:latin typeface="Tw Cen MT"/>
                <a:cs typeface="Tw Cen MT"/>
              </a:rPr>
              <a:t>FORT NIVEAU DE MOUVEMENT</a:t>
            </a:r>
          </a:p>
        </p:txBody>
      </p:sp>
      <p:pic>
        <p:nvPicPr>
          <p:cNvPr id="21" name="Picture 20" descr="activityprofile-autonomou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998" y="1887221"/>
            <a:ext cx="1141133" cy="1119398"/>
          </a:xfrm>
          <a:prstGeom prst="rect">
            <a:avLst/>
          </a:prstGeom>
        </p:spPr>
      </p:pic>
      <p:pic>
        <p:nvPicPr>
          <p:cNvPr id="22" name="Picture 21" descr="activityprofile-interacti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175" y="1929040"/>
            <a:ext cx="1141133" cy="1119398"/>
          </a:xfrm>
          <a:prstGeom prst="rect">
            <a:avLst/>
          </a:prstGeom>
        </p:spPr>
      </p:pic>
      <p:pic>
        <p:nvPicPr>
          <p:cNvPr id="23" name="Picture 22" descr="activityprofile-balanc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102" y="1925850"/>
            <a:ext cx="1094938" cy="1075681"/>
          </a:xfrm>
          <a:prstGeom prst="rect">
            <a:avLst/>
          </a:prstGeom>
        </p:spPr>
      </p:pic>
      <p:sp>
        <p:nvSpPr>
          <p:cNvPr id="24" name="TextBox 23"/>
          <p:cNvSpPr txBox="1"/>
          <p:nvPr/>
        </p:nvSpPr>
        <p:spPr>
          <a:xfrm>
            <a:off x="873309" y="3358389"/>
            <a:ext cx="3240785" cy="3046988"/>
          </a:xfrm>
          <a:prstGeom prst="rect">
            <a:avLst/>
          </a:prstGeom>
          <a:noFill/>
        </p:spPr>
        <p:txBody>
          <a:bodyPr wrap="square" rtlCol="0">
            <a:spAutoFit/>
          </a:bodyPr>
          <a:lstStyle/>
          <a:p>
            <a:pPr defTabSz="457200">
              <a:defRPr/>
            </a:pPr>
            <a:r>
              <a:rPr lang="en-CA" sz="1200" kern="0" dirty="0">
                <a:latin typeface="Tw Cen MT" panose="020B0602020104020603" pitchFamily="34" charset="0"/>
              </a:rPr>
              <a:t>The Autonomous profile is best suited for work environment with </a:t>
            </a:r>
            <a:r>
              <a:rPr lang="en-CA" sz="1200" b="1" kern="0" dirty="0">
                <a:latin typeface="Tw Cen MT" panose="020B0602020104020603" pitchFamily="34" charset="0"/>
              </a:rPr>
              <a:t>limited</a:t>
            </a:r>
            <a:r>
              <a:rPr lang="en-CA" sz="1200" kern="0" dirty="0">
                <a:latin typeface="Tw Cen MT" panose="020B0602020104020603" pitchFamily="34" charset="0"/>
              </a:rPr>
              <a:t> movement between different activities and</a:t>
            </a:r>
            <a:r>
              <a:rPr lang="en-CA" sz="1200" b="1" kern="0" dirty="0">
                <a:latin typeface="Tw Cen MT" panose="020B0602020104020603" pitchFamily="34" charset="0"/>
              </a:rPr>
              <a:t> </a:t>
            </a:r>
            <a:r>
              <a:rPr lang="en-CA" sz="1200" kern="0" dirty="0">
                <a:latin typeface="Tw Cen MT" panose="020B0602020104020603" pitchFamily="34" charset="0"/>
              </a:rPr>
              <a:t>low task variety features the highest proportion of individual </a:t>
            </a:r>
            <a:r>
              <a:rPr lang="en-CA" sz="1200" kern="0" dirty="0" err="1">
                <a:latin typeface="Tw Cen MT" panose="020B0602020104020603" pitchFamily="34" charset="0"/>
              </a:rPr>
              <a:t>workpoints</a:t>
            </a:r>
            <a:r>
              <a:rPr lang="en-CA" sz="1200" kern="0" dirty="0">
                <a:latin typeface="Tw Cen MT" panose="020B0602020104020603" pitchFamily="34" charset="0"/>
              </a:rPr>
              <a:t>.</a:t>
            </a:r>
            <a:r>
              <a:rPr lang="fr-FR" sz="1200" kern="0" dirty="0">
                <a:latin typeface="Tw Cen MT" panose="020B0602020104020603" pitchFamily="34" charset="0"/>
              </a:rPr>
              <a:t> </a:t>
            </a:r>
          </a:p>
          <a:p>
            <a:pPr defTabSz="457200">
              <a:defRPr/>
            </a:pPr>
            <a:endParaRPr lang="fr-FR" sz="1200" i="1" kern="0" dirty="0">
              <a:latin typeface="Tw Cen MT" panose="020B0602020104020603" pitchFamily="34" charset="0"/>
            </a:endParaRPr>
          </a:p>
          <a:p>
            <a:pPr defTabSz="457200">
              <a:defRPr/>
            </a:pPr>
            <a:r>
              <a:rPr lang="fr-FR" sz="1200" i="1" kern="0" dirty="0">
                <a:latin typeface="Tw Cen MT" panose="020B0602020104020603" pitchFamily="34" charset="0"/>
              </a:rPr>
              <a:t>Le profil autonome est le mieux adapté à un environnement de travail avec un mouvement </a:t>
            </a:r>
            <a:r>
              <a:rPr lang="fr-FR" sz="1200" b="1" i="1" kern="0" dirty="0">
                <a:latin typeface="Tw Cen MT" panose="020B0602020104020603" pitchFamily="34" charset="0"/>
              </a:rPr>
              <a:t>limité</a:t>
            </a:r>
            <a:r>
              <a:rPr lang="fr-FR" sz="1200" i="1" kern="0" dirty="0">
                <a:latin typeface="Tw Cen MT" panose="020B0602020104020603" pitchFamily="34" charset="0"/>
              </a:rPr>
              <a:t> entre les différentes activités et une faible variété de tâches présente la plus forte proportion de points de travail individuels.</a:t>
            </a:r>
            <a:endParaRPr lang="en-US" sz="1200" i="1" kern="0" dirty="0">
              <a:latin typeface="Tw Cen MT" panose="020B0602020104020603" pitchFamily="34" charset="0"/>
            </a:endParaRPr>
          </a:p>
          <a:p>
            <a:pPr defTabSz="457200">
              <a:defRPr/>
            </a:pPr>
            <a:endParaRPr lang="en-US" sz="1200" kern="0" dirty="0">
              <a:latin typeface="Tw Cen MT" panose="020B0602020104020603" pitchFamily="34" charset="0"/>
            </a:endParaRPr>
          </a:p>
          <a:p>
            <a:pPr algn="ctr">
              <a:lnSpc>
                <a:spcPct val="100000"/>
              </a:lnSpc>
              <a:spcBef>
                <a:spcPts val="0"/>
              </a:spcBef>
            </a:pPr>
            <a:r>
              <a:rPr lang="en-US" sz="1200" b="1" dirty="0">
                <a:latin typeface="Tw Cen MT" panose="020B0602020104020603" pitchFamily="34" charset="0"/>
              </a:rPr>
              <a:t>AUTONOMOUS WORKPOINT RATIOS:</a:t>
            </a:r>
          </a:p>
          <a:p>
            <a:pPr algn="ctr">
              <a:lnSpc>
                <a:spcPct val="100000"/>
              </a:lnSpc>
              <a:spcBef>
                <a:spcPts val="0"/>
              </a:spcBef>
            </a:pPr>
            <a:r>
              <a:rPr lang="en-US" sz="1200" dirty="0">
                <a:latin typeface="Tw Cen MT" panose="020B0602020104020603" pitchFamily="34" charset="0"/>
              </a:rPr>
              <a:t>50%-65% Individual </a:t>
            </a:r>
            <a:r>
              <a:rPr lang="en-US" sz="1200" dirty="0" err="1">
                <a:latin typeface="Tw Cen MT" panose="020B0602020104020603" pitchFamily="34" charset="0"/>
              </a:rPr>
              <a:t>workpoints</a:t>
            </a:r>
            <a:r>
              <a:rPr lang="en-US" sz="1200" dirty="0">
                <a:latin typeface="Tw Cen MT" panose="020B0602020104020603" pitchFamily="34" charset="0"/>
              </a:rPr>
              <a:t>/ </a:t>
            </a:r>
            <a:r>
              <a:rPr lang="en-US" sz="1200" i="1" dirty="0">
                <a:latin typeface="Tw Cen MT" panose="020B0602020104020603" pitchFamily="34" charset="0"/>
              </a:rPr>
              <a:t>Points de travail </a:t>
            </a:r>
            <a:r>
              <a:rPr lang="en-US" sz="1200" i="1" dirty="0" err="1">
                <a:latin typeface="Tw Cen MT" panose="020B0602020104020603" pitchFamily="34" charset="0"/>
              </a:rPr>
              <a:t>individuels</a:t>
            </a:r>
            <a:endParaRPr lang="en-US" sz="1200" i="1" dirty="0">
              <a:latin typeface="Tw Cen MT" panose="020B0602020104020603" pitchFamily="34" charset="0"/>
            </a:endParaRPr>
          </a:p>
          <a:p>
            <a:pPr algn="ctr">
              <a:lnSpc>
                <a:spcPct val="100000"/>
              </a:lnSpc>
              <a:spcBef>
                <a:spcPts val="0"/>
              </a:spcBef>
            </a:pPr>
            <a:r>
              <a:rPr lang="en-US" sz="1200" dirty="0">
                <a:latin typeface="Tw Cen MT" panose="020B0602020104020603" pitchFamily="34" charset="0"/>
              </a:rPr>
              <a:t>35%-60% Collaborative </a:t>
            </a:r>
            <a:r>
              <a:rPr lang="en-US" sz="1200" dirty="0" err="1">
                <a:latin typeface="Tw Cen MT" panose="020B0602020104020603" pitchFamily="34" charset="0"/>
              </a:rPr>
              <a:t>workpoints</a:t>
            </a:r>
            <a:r>
              <a:rPr lang="en-US" sz="1200" dirty="0">
                <a:latin typeface="Tw Cen MT" panose="020B0602020104020603" pitchFamily="34" charset="0"/>
              </a:rPr>
              <a:t> / </a:t>
            </a:r>
            <a:r>
              <a:rPr lang="en-US" sz="1200" i="1" dirty="0">
                <a:latin typeface="Tw Cen MT" panose="020B0602020104020603" pitchFamily="34" charset="0"/>
              </a:rPr>
              <a:t>Points de travail </a:t>
            </a:r>
            <a:r>
              <a:rPr lang="en-US" sz="1200" i="1" dirty="0" err="1">
                <a:latin typeface="Tw Cen MT" panose="020B0602020104020603" pitchFamily="34" charset="0"/>
              </a:rPr>
              <a:t>collaboratifs</a:t>
            </a:r>
            <a:endParaRPr lang="en-US" sz="1200" i="1" dirty="0">
              <a:latin typeface="Tw Cen MT" panose="020B0602020104020603" pitchFamily="34" charset="0"/>
            </a:endParaRPr>
          </a:p>
        </p:txBody>
      </p:sp>
      <p:cxnSp>
        <p:nvCxnSpPr>
          <p:cNvPr id="25" name="Straight Arrow Connector 24"/>
          <p:cNvCxnSpPr/>
          <p:nvPr/>
        </p:nvCxnSpPr>
        <p:spPr>
          <a:xfrm>
            <a:off x="913772" y="3083515"/>
            <a:ext cx="10440030" cy="0"/>
          </a:xfrm>
          <a:prstGeom prst="straightConnector1">
            <a:avLst/>
          </a:prstGeom>
          <a:noFill/>
          <a:ln w="6350" cap="flat" cmpd="sng" algn="ctr">
            <a:solidFill>
              <a:srgbClr val="00B050"/>
            </a:solidFill>
            <a:prstDash val="solid"/>
            <a:miter lim="800000"/>
            <a:headEnd type="triangle"/>
            <a:tailEnd type="triangle"/>
          </a:ln>
          <a:effectLst/>
        </p:spPr>
      </p:cxnSp>
      <p:sp>
        <p:nvSpPr>
          <p:cNvPr id="26" name="TextBox 25"/>
          <p:cNvSpPr txBox="1"/>
          <p:nvPr/>
        </p:nvSpPr>
        <p:spPr>
          <a:xfrm>
            <a:off x="8169965" y="3407042"/>
            <a:ext cx="3345141"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US" sz="1200" dirty="0">
                <a:solidFill>
                  <a:schemeClr val="tx1"/>
                </a:solidFill>
              </a:rPr>
              <a:t>The Interactive profile is best suited for work environment with </a:t>
            </a:r>
            <a:r>
              <a:rPr lang="en-US" sz="1200" b="1" dirty="0">
                <a:solidFill>
                  <a:schemeClr val="tx1"/>
                </a:solidFill>
              </a:rPr>
              <a:t>high </a:t>
            </a:r>
            <a:r>
              <a:rPr lang="en-US" sz="1200" dirty="0">
                <a:solidFill>
                  <a:schemeClr val="tx1"/>
                </a:solidFill>
              </a:rPr>
              <a:t>level</a:t>
            </a:r>
            <a:r>
              <a:rPr lang="en-US" sz="1200" b="1" dirty="0">
                <a:solidFill>
                  <a:schemeClr val="tx1"/>
                </a:solidFill>
              </a:rPr>
              <a:t> </a:t>
            </a:r>
            <a:r>
              <a:rPr lang="en-US" sz="1200" dirty="0">
                <a:solidFill>
                  <a:schemeClr val="tx1"/>
                </a:solidFill>
              </a:rPr>
              <a:t>of movement between different activities and high task variety. It features the highest proportion of collaborative </a:t>
            </a:r>
            <a:r>
              <a:rPr lang="en-US" sz="1200" dirty="0" err="1">
                <a:solidFill>
                  <a:schemeClr val="tx1"/>
                </a:solidFill>
              </a:rPr>
              <a:t>workpoints</a:t>
            </a:r>
            <a:r>
              <a:rPr lang="en-US" sz="1200" dirty="0">
                <a:solidFill>
                  <a:schemeClr val="tx1"/>
                </a:solidFill>
              </a:rPr>
              <a:t>.</a:t>
            </a:r>
          </a:p>
          <a:p>
            <a:pPr>
              <a:defRPr/>
            </a:pPr>
            <a:endParaRPr lang="en-US" sz="1200" dirty="0">
              <a:solidFill>
                <a:schemeClr val="tx1"/>
              </a:solidFill>
            </a:endParaRPr>
          </a:p>
          <a:p>
            <a:pPr>
              <a:defRPr/>
            </a:pPr>
            <a:r>
              <a:rPr lang="fr-FR" sz="1200" i="1" dirty="0">
                <a:solidFill>
                  <a:schemeClr val="tx1"/>
                </a:solidFill>
              </a:rPr>
              <a:t>Le profil interactif est le mieux adapté à un environnement de travail avec un niveau </a:t>
            </a:r>
            <a:r>
              <a:rPr lang="fr-FR" sz="1200" b="1" i="1" dirty="0">
                <a:solidFill>
                  <a:schemeClr val="tx1"/>
                </a:solidFill>
              </a:rPr>
              <a:t>élevé</a:t>
            </a:r>
            <a:r>
              <a:rPr lang="fr-FR" sz="1200" i="1" dirty="0">
                <a:solidFill>
                  <a:schemeClr val="tx1"/>
                </a:solidFill>
              </a:rPr>
              <a:t> de mouvement entre différentes activités et une grande variété de tâches. Il présente la plus forte proportion de points de travail collaboratifs.</a:t>
            </a:r>
          </a:p>
          <a:p>
            <a:pPr algn="ctr">
              <a:defRPr/>
            </a:pPr>
            <a:endParaRPr lang="fr-FR" sz="1200" dirty="0">
              <a:solidFill>
                <a:schemeClr val="tx1"/>
              </a:solidFill>
            </a:endParaRPr>
          </a:p>
          <a:p>
            <a:pPr algn="ctr">
              <a:defRPr/>
            </a:pPr>
            <a:r>
              <a:rPr lang="en-CA" sz="1200" b="1" dirty="0">
                <a:solidFill>
                  <a:schemeClr val="tx1"/>
                </a:solidFill>
              </a:rPr>
              <a:t>INTERACTIVE WORKPOINT RATIOS:</a:t>
            </a:r>
            <a:endParaRPr lang="en-CA" sz="1200" dirty="0">
              <a:solidFill>
                <a:schemeClr val="tx1"/>
              </a:solidFill>
            </a:endParaRPr>
          </a:p>
          <a:p>
            <a:pPr algn="ctr"/>
            <a:r>
              <a:rPr lang="en-CA" sz="1200" dirty="0">
                <a:solidFill>
                  <a:schemeClr val="tx1"/>
                </a:solidFill>
              </a:rPr>
              <a:t>5%-30% </a:t>
            </a:r>
            <a:r>
              <a:rPr lang="en-US" sz="1200" dirty="0">
                <a:solidFill>
                  <a:schemeClr val="tx1"/>
                </a:solidFill>
              </a:rPr>
              <a:t>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CA" sz="1200" dirty="0">
                <a:solidFill>
                  <a:schemeClr val="tx1"/>
                </a:solidFill>
              </a:rPr>
              <a:t>70%-95% </a:t>
            </a:r>
            <a:r>
              <a:rPr lang="en-US" sz="1200" dirty="0">
                <a:solidFill>
                  <a:schemeClr val="tx1"/>
                </a:solidFill>
              </a:rPr>
              <a:t>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defRPr/>
            </a:pPr>
            <a:endParaRPr lang="fr-FR" sz="1200" dirty="0">
              <a:solidFill>
                <a:srgbClr val="FF0000"/>
              </a:solidFill>
            </a:endParaRPr>
          </a:p>
        </p:txBody>
      </p:sp>
    </p:spTree>
    <p:extLst>
      <p:ext uri="{BB962C8B-B14F-4D97-AF65-F5344CB8AC3E}">
        <p14:creationId xmlns:p14="http://schemas.microsoft.com/office/powerpoint/2010/main" val="223973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Autonomous Profile</a:t>
            </a:r>
            <a:br>
              <a:rPr lang="en-CA" dirty="0"/>
            </a:br>
            <a:r>
              <a:rPr lang="fr-FR" i="1" dirty="0"/>
              <a:t>Distribution de base des points de travail pour le profil autonome </a:t>
            </a:r>
            <a:r>
              <a:rPr lang="en-CA" i="1" dirty="0"/>
              <a:t> </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grpSp>
        <p:nvGrpSpPr>
          <p:cNvPr id="23" name="Group 22"/>
          <p:cNvGrpSpPr/>
          <p:nvPr/>
        </p:nvGrpSpPr>
        <p:grpSpPr>
          <a:xfrm>
            <a:off x="9977969" y="1346397"/>
            <a:ext cx="1537138" cy="1469414"/>
            <a:chOff x="9097732" y="216160"/>
            <a:chExt cx="1537138" cy="1469414"/>
          </a:xfrm>
        </p:grpSpPr>
        <p:sp>
          <p:nvSpPr>
            <p:cNvPr id="24" name="Rectangle 23"/>
            <p:cNvSpPr/>
            <p:nvPr/>
          </p:nvSpPr>
          <p:spPr>
            <a:xfrm>
              <a:off x="9316393" y="1135661"/>
              <a:ext cx="1121974" cy="430887"/>
            </a:xfrm>
            <a:prstGeom prst="rect">
              <a:avLst/>
            </a:prstGeom>
          </p:spPr>
          <p:txBody>
            <a:bodyPr wrap="square">
              <a:spAutoFit/>
            </a:bodyPr>
            <a:lstStyle/>
            <a:p>
              <a:pPr algn="ctr"/>
              <a:r>
                <a:rPr lang="en-CA" sz="1100" b="1" dirty="0">
                  <a:solidFill>
                    <a:prstClr val="black"/>
                  </a:solidFill>
                  <a:latin typeface="Tw Cen MT" panose="020B0602020104020603" pitchFamily="34" charset="0"/>
                </a:rPr>
                <a:t>AUTONOMOUS</a:t>
              </a:r>
            </a:p>
            <a:p>
              <a:pPr algn="ctr"/>
              <a:r>
                <a:rPr lang="en-CA" sz="1100" b="1" i="1" dirty="0">
                  <a:solidFill>
                    <a:prstClr val="black"/>
                  </a:solidFill>
                  <a:latin typeface="Tw Cen MT" panose="020B0602020104020603" pitchFamily="34" charset="0"/>
                </a:rPr>
                <a:t>AUTONOME</a:t>
              </a: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543" y="315839"/>
              <a:ext cx="859719" cy="854631"/>
            </a:xfrm>
            <a:prstGeom prst="rect">
              <a:avLst/>
            </a:prstGeom>
          </p:spPr>
        </p:pic>
        <p:sp>
          <p:nvSpPr>
            <p:cNvPr id="27" name="Rectangle 26"/>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9" name="TextBox 28"/>
          <p:cNvSpPr txBox="1"/>
          <p:nvPr/>
        </p:nvSpPr>
        <p:spPr>
          <a:xfrm>
            <a:off x="504879" y="2224214"/>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86 </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22</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14</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7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159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2 </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143</a:t>
            </a:r>
          </a:p>
        </p:txBody>
      </p:sp>
      <p:grpSp>
        <p:nvGrpSpPr>
          <p:cNvPr id="31" name="Group 30"/>
          <p:cNvGrpSpPr/>
          <p:nvPr/>
        </p:nvGrpSpPr>
        <p:grpSpPr>
          <a:xfrm>
            <a:off x="4779762" y="1803086"/>
            <a:ext cx="3428006" cy="4675722"/>
            <a:chOff x="4545523" y="1680628"/>
            <a:chExt cx="3484626" cy="4752951"/>
          </a:xfrm>
        </p:grpSpPr>
        <p:sp>
          <p:nvSpPr>
            <p:cNvPr id="32" name="Rectangle 31"/>
            <p:cNvSpPr/>
            <p:nvPr/>
          </p:nvSpPr>
          <p:spPr>
            <a:xfrm>
              <a:off x="5798704" y="2330702"/>
              <a:ext cx="1051113" cy="45418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3" name="Rectangle 32"/>
            <p:cNvSpPr/>
            <p:nvPr/>
          </p:nvSpPr>
          <p:spPr>
            <a:xfrm>
              <a:off x="4639491" y="1797127"/>
              <a:ext cx="3265715" cy="44301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4" name="Rectangle 33"/>
            <p:cNvSpPr/>
            <p:nvPr/>
          </p:nvSpPr>
          <p:spPr>
            <a:xfrm>
              <a:off x="5164902" y="2969881"/>
              <a:ext cx="363080" cy="56833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5" name="Rectangle 34"/>
            <p:cNvSpPr/>
            <p:nvPr/>
          </p:nvSpPr>
          <p:spPr>
            <a:xfrm>
              <a:off x="7100090" y="3786054"/>
              <a:ext cx="805116" cy="4894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6" name="Rectangle 35"/>
            <p:cNvSpPr/>
            <p:nvPr/>
          </p:nvSpPr>
          <p:spPr>
            <a:xfrm>
              <a:off x="6068701" y="2942876"/>
              <a:ext cx="398863" cy="249135"/>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7" name="Rectangle 36"/>
            <p:cNvSpPr/>
            <p:nvPr/>
          </p:nvSpPr>
          <p:spPr>
            <a:xfrm>
              <a:off x="7613859" y="2673120"/>
              <a:ext cx="134587" cy="26975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8" name="Rectangle 37"/>
            <p:cNvSpPr/>
            <p:nvPr/>
          </p:nvSpPr>
          <p:spPr>
            <a:xfrm>
              <a:off x="4639490" y="2240143"/>
              <a:ext cx="899540" cy="50579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39" name="Rectangle 38"/>
            <p:cNvSpPr/>
            <p:nvPr/>
          </p:nvSpPr>
          <p:spPr>
            <a:xfrm>
              <a:off x="7004460" y="2240143"/>
              <a:ext cx="743673" cy="43297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0" name="Rectangle 39"/>
            <p:cNvSpPr/>
            <p:nvPr/>
          </p:nvSpPr>
          <p:spPr>
            <a:xfrm>
              <a:off x="7063910" y="5238205"/>
              <a:ext cx="841296" cy="108421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1" name="Rectangle 40"/>
            <p:cNvSpPr/>
            <p:nvPr/>
          </p:nvSpPr>
          <p:spPr>
            <a:xfrm>
              <a:off x="6832943" y="5872286"/>
              <a:ext cx="230966" cy="4501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2" name="Rectangle 41"/>
            <p:cNvSpPr/>
            <p:nvPr/>
          </p:nvSpPr>
          <p:spPr>
            <a:xfrm>
              <a:off x="4646900" y="4893331"/>
              <a:ext cx="837645" cy="142909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3" name="Rectangle 42"/>
            <p:cNvSpPr/>
            <p:nvPr/>
          </p:nvSpPr>
          <p:spPr>
            <a:xfrm>
              <a:off x="5483343" y="5872285"/>
              <a:ext cx="211146" cy="43868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4" name="Rectangle 43"/>
            <p:cNvSpPr/>
            <p:nvPr/>
          </p:nvSpPr>
          <p:spPr>
            <a:xfrm>
              <a:off x="4648038" y="3141872"/>
              <a:ext cx="510616" cy="401233"/>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5" name="Rectangle 44"/>
            <p:cNvSpPr/>
            <p:nvPr/>
          </p:nvSpPr>
          <p:spPr>
            <a:xfrm>
              <a:off x="7198758" y="2673640"/>
              <a:ext cx="412918" cy="27436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6" name="Rectangle 45"/>
            <p:cNvSpPr/>
            <p:nvPr/>
          </p:nvSpPr>
          <p:spPr>
            <a:xfrm>
              <a:off x="7023925" y="2666910"/>
              <a:ext cx="175931" cy="27605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7" name="Rectangle 46"/>
            <p:cNvSpPr/>
            <p:nvPr/>
          </p:nvSpPr>
          <p:spPr>
            <a:xfrm>
              <a:off x="6467564" y="2942969"/>
              <a:ext cx="365378"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8" name="Rectangle 47"/>
            <p:cNvSpPr/>
            <p:nvPr/>
          </p:nvSpPr>
          <p:spPr>
            <a:xfrm>
              <a:off x="5715015" y="2942877"/>
              <a:ext cx="353686"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49" name="Rectangle 48"/>
            <p:cNvSpPr/>
            <p:nvPr/>
          </p:nvSpPr>
          <p:spPr>
            <a:xfrm>
              <a:off x="4646900" y="2891572"/>
              <a:ext cx="178411"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0" name="Rectangle 49"/>
            <p:cNvSpPr/>
            <p:nvPr/>
          </p:nvSpPr>
          <p:spPr>
            <a:xfrm>
              <a:off x="5724634" y="2336618"/>
              <a:ext cx="74069" cy="41367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1" name="Rectangle 50"/>
            <p:cNvSpPr/>
            <p:nvPr/>
          </p:nvSpPr>
          <p:spPr>
            <a:xfrm>
              <a:off x="5158655" y="2892084"/>
              <a:ext cx="369328" cy="729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2" name="Rectangle 51"/>
            <p:cNvSpPr/>
            <p:nvPr/>
          </p:nvSpPr>
          <p:spPr>
            <a:xfrm>
              <a:off x="7023925" y="2950283"/>
              <a:ext cx="724208" cy="5182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3" name="Rectangle 52"/>
            <p:cNvSpPr/>
            <p:nvPr/>
          </p:nvSpPr>
          <p:spPr>
            <a:xfrm>
              <a:off x="4646900" y="3538220"/>
              <a:ext cx="881082" cy="58558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4" name="Rectangle 53"/>
            <p:cNvSpPr/>
            <p:nvPr/>
          </p:nvSpPr>
          <p:spPr>
            <a:xfrm>
              <a:off x="4929426" y="4250028"/>
              <a:ext cx="218660" cy="5397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5" name="Rectangle 54"/>
            <p:cNvSpPr/>
            <p:nvPr/>
          </p:nvSpPr>
          <p:spPr>
            <a:xfrm>
              <a:off x="5148086" y="4691843"/>
              <a:ext cx="359360" cy="10398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6" name="Rectangle 55"/>
            <p:cNvSpPr/>
            <p:nvPr/>
          </p:nvSpPr>
          <p:spPr>
            <a:xfrm>
              <a:off x="5148086" y="4260016"/>
              <a:ext cx="354117" cy="41996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7" name="Rectangle 56"/>
            <p:cNvSpPr/>
            <p:nvPr/>
          </p:nvSpPr>
          <p:spPr>
            <a:xfrm>
              <a:off x="5962003" y="5352917"/>
              <a:ext cx="700278" cy="36935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8" name="Rectangle 57"/>
            <p:cNvSpPr/>
            <p:nvPr/>
          </p:nvSpPr>
          <p:spPr>
            <a:xfrm>
              <a:off x="6006119" y="5917996"/>
              <a:ext cx="516360" cy="40442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59" name="Rectangle 58"/>
            <p:cNvSpPr/>
            <p:nvPr/>
          </p:nvSpPr>
          <p:spPr>
            <a:xfrm>
              <a:off x="7516811" y="4796351"/>
              <a:ext cx="388395" cy="278011"/>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0" name="Rectangle 59"/>
            <p:cNvSpPr/>
            <p:nvPr/>
          </p:nvSpPr>
          <p:spPr>
            <a:xfrm>
              <a:off x="7023925" y="4275484"/>
              <a:ext cx="881281" cy="51401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1" name="Rectangle 60"/>
            <p:cNvSpPr/>
            <p:nvPr/>
          </p:nvSpPr>
          <p:spPr>
            <a:xfrm>
              <a:off x="5657536" y="4936679"/>
              <a:ext cx="1228162" cy="25193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2" name="Rectangle 61"/>
            <p:cNvSpPr/>
            <p:nvPr/>
          </p:nvSpPr>
          <p:spPr>
            <a:xfrm>
              <a:off x="5683832" y="5280371"/>
              <a:ext cx="1209974" cy="7723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3" name="Rectangle 62"/>
            <p:cNvSpPr/>
            <p:nvPr/>
          </p:nvSpPr>
          <p:spPr>
            <a:xfrm>
              <a:off x="7063909" y="5160058"/>
              <a:ext cx="841297" cy="7814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4" name="Rectangle 63"/>
            <p:cNvSpPr/>
            <p:nvPr/>
          </p:nvSpPr>
          <p:spPr>
            <a:xfrm>
              <a:off x="4646900" y="4250028"/>
              <a:ext cx="284362" cy="52274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5" name="Rectangle 64"/>
            <p:cNvSpPr/>
            <p:nvPr/>
          </p:nvSpPr>
          <p:spPr>
            <a:xfrm>
              <a:off x="5690361" y="5366488"/>
              <a:ext cx="276721" cy="355780"/>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6" name="Rectangle 65"/>
            <p:cNvSpPr/>
            <p:nvPr/>
          </p:nvSpPr>
          <p:spPr>
            <a:xfrm>
              <a:off x="7100090" y="3464860"/>
              <a:ext cx="648043" cy="32489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7" name="Rectangle 66"/>
            <p:cNvSpPr/>
            <p:nvPr/>
          </p:nvSpPr>
          <p:spPr>
            <a:xfrm>
              <a:off x="7124215" y="4795832"/>
              <a:ext cx="392596" cy="15457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8" name="Rectangle 67"/>
            <p:cNvSpPr/>
            <p:nvPr/>
          </p:nvSpPr>
          <p:spPr>
            <a:xfrm>
              <a:off x="6662281" y="5520342"/>
              <a:ext cx="233945" cy="20964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69" name="Rectangle 68"/>
            <p:cNvSpPr/>
            <p:nvPr/>
          </p:nvSpPr>
          <p:spPr>
            <a:xfrm>
              <a:off x="6670002" y="5349718"/>
              <a:ext cx="226224" cy="18108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0" name="Rectangle 69"/>
            <p:cNvSpPr/>
            <p:nvPr/>
          </p:nvSpPr>
          <p:spPr>
            <a:xfrm>
              <a:off x="6530932" y="5923437"/>
              <a:ext cx="305457" cy="398985"/>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sp>
          <p:nvSpPr>
            <p:cNvPr id="71" name="Rectangle 70"/>
            <p:cNvSpPr/>
            <p:nvPr/>
          </p:nvSpPr>
          <p:spPr>
            <a:xfrm>
              <a:off x="5690361" y="5923436"/>
              <a:ext cx="315516" cy="39898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a:solidFill>
                  <a:prstClr val="white"/>
                </a:solidFill>
              </a:endParaRPr>
            </a:p>
          </p:txBody>
        </p:sp>
        <p:pic>
          <p:nvPicPr>
            <p:cNvPr id="72" name="Picture 71"/>
            <p:cNvPicPr>
              <a:picLocks noChangeAspect="1"/>
            </p:cNvPicPr>
            <p:nvPr/>
          </p:nvPicPr>
          <p:blipFill>
            <a:blip r:embed="rId3">
              <a:clrChange>
                <a:clrFrom>
                  <a:srgbClr val="FFFFFF"/>
                </a:clrFrom>
                <a:clrTo>
                  <a:srgbClr val="FFFFFF">
                    <a:alpha val="0"/>
                  </a:srgbClr>
                </a:clrTo>
              </a:clrChange>
            </a:blip>
            <a:stretch>
              <a:fillRect/>
            </a:stretch>
          </p:blipFill>
          <p:spPr>
            <a:xfrm>
              <a:off x="4545523" y="1680628"/>
              <a:ext cx="3484626" cy="4752951"/>
            </a:xfrm>
            <a:prstGeom prst="rect">
              <a:avLst/>
            </a:prstGeom>
          </p:spPr>
        </p:pic>
      </p:grpSp>
      <p:sp>
        <p:nvSpPr>
          <p:cNvPr id="73" name="TextBox 72"/>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412937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custDataLst>
              <p:tags r:id="rId1"/>
            </p:custDataLst>
          </p:nvPr>
        </p:nvGrpSpPr>
        <p:grpSpPr>
          <a:xfrm>
            <a:off x="9985070" y="1345684"/>
            <a:ext cx="1537138" cy="1469414"/>
            <a:chOff x="9263326" y="278892"/>
            <a:chExt cx="1537138" cy="1469414"/>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228" y="362595"/>
              <a:ext cx="869334" cy="865476"/>
            </a:xfrm>
            <a:prstGeom prst="rect">
              <a:avLst/>
            </a:prstGeom>
          </p:spPr>
        </p:pic>
        <p:sp>
          <p:nvSpPr>
            <p:cNvPr id="75" name="Rectangle 74"/>
            <p:cNvSpPr/>
            <p:nvPr/>
          </p:nvSpPr>
          <p:spPr>
            <a:xfrm>
              <a:off x="9263326" y="1223486"/>
              <a:ext cx="1537138"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BALANCED</a:t>
              </a:r>
            </a:p>
            <a:p>
              <a:pPr algn="ctr"/>
              <a:r>
                <a:rPr lang="fr-CA" sz="1200" b="1" i="1" dirty="0">
                  <a:solidFill>
                    <a:prstClr val="black"/>
                  </a:solidFill>
                  <a:latin typeface="Tw Cen MT" panose="020B0602020104020603" pitchFamily="34" charset="0"/>
                </a:rPr>
                <a:t>ÉQUILIBRÉ</a:t>
              </a:r>
            </a:p>
          </p:txBody>
        </p:sp>
        <p:sp>
          <p:nvSpPr>
            <p:cNvPr id="76" name="Rectangle 75"/>
            <p:cNvSpPr/>
            <p:nvPr/>
          </p:nvSpPr>
          <p:spPr>
            <a:xfrm>
              <a:off x="9263326" y="278892"/>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Balanced Profile</a:t>
            </a:r>
            <a:br>
              <a:rPr lang="en-CA" dirty="0"/>
            </a:br>
            <a:r>
              <a:rPr lang="fr-FR" i="1" dirty="0"/>
              <a:t>Distribution de base des points de travail pour le profil </a:t>
            </a:r>
            <a:r>
              <a:rPr lang="en-CA" i="1" dirty="0" err="1"/>
              <a:t>équilibré</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879" y="2190412"/>
            <a:ext cx="4056223" cy="4042132"/>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58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28</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12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12</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6 </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134</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4</a:t>
            </a:r>
            <a:r>
              <a:rPr lang="en-CA" sz="1200" kern="0" dirty="0">
                <a:solidFill>
                  <a:srgbClr val="FF0000"/>
                </a:solidFill>
                <a:latin typeface="Tw Cen MT" panose="020B0602020104020603" pitchFamily="34" charset="0"/>
              </a:rPr>
              <a:t> </a:t>
            </a: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6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3</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174</a:t>
            </a:r>
          </a:p>
        </p:txBody>
      </p:sp>
      <p:grpSp>
        <p:nvGrpSpPr>
          <p:cNvPr id="77" name="Group 76"/>
          <p:cNvGrpSpPr/>
          <p:nvPr>
            <p:custDataLst>
              <p:tags r:id="rId2"/>
            </p:custDataLst>
          </p:nvPr>
        </p:nvGrpSpPr>
        <p:grpSpPr>
          <a:xfrm>
            <a:off x="4770306" y="1804914"/>
            <a:ext cx="3406582" cy="4672065"/>
            <a:chOff x="4597314" y="1709392"/>
            <a:chExt cx="3406582" cy="4672065"/>
          </a:xfrm>
        </p:grpSpPr>
        <p:sp>
          <p:nvSpPr>
            <p:cNvPr id="78" name="Rectangle 77"/>
            <p:cNvSpPr/>
            <p:nvPr/>
          </p:nvSpPr>
          <p:spPr>
            <a:xfrm>
              <a:off x="6808064" y="1851301"/>
              <a:ext cx="1089806" cy="40056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9" name="Rectangle 78"/>
            <p:cNvSpPr/>
            <p:nvPr/>
          </p:nvSpPr>
          <p:spPr>
            <a:xfrm>
              <a:off x="5756726" y="2960175"/>
              <a:ext cx="350554" cy="2370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0" name="Rectangle 79"/>
            <p:cNvSpPr/>
            <p:nvPr/>
          </p:nvSpPr>
          <p:spPr>
            <a:xfrm>
              <a:off x="5793146" y="1841372"/>
              <a:ext cx="1014918" cy="377564"/>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1" name="Rectangle 80"/>
            <p:cNvSpPr/>
            <p:nvPr/>
          </p:nvSpPr>
          <p:spPr>
            <a:xfrm>
              <a:off x="5845400" y="2363644"/>
              <a:ext cx="1025487" cy="4279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2" name="Rectangle 81"/>
            <p:cNvSpPr/>
            <p:nvPr/>
          </p:nvSpPr>
          <p:spPr>
            <a:xfrm>
              <a:off x="6107281" y="2960175"/>
              <a:ext cx="421726" cy="23769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3" name="Rectangle 82"/>
            <p:cNvSpPr/>
            <p:nvPr/>
          </p:nvSpPr>
          <p:spPr>
            <a:xfrm>
              <a:off x="5219723" y="2960804"/>
              <a:ext cx="360783" cy="58114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4" name="Rectangle 83"/>
            <p:cNvSpPr/>
            <p:nvPr/>
          </p:nvSpPr>
          <p:spPr>
            <a:xfrm>
              <a:off x="7032302" y="2946632"/>
              <a:ext cx="709396" cy="5228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5" name="Rectangle 84"/>
            <p:cNvSpPr/>
            <p:nvPr/>
          </p:nvSpPr>
          <p:spPr>
            <a:xfrm>
              <a:off x="7044463" y="4251954"/>
              <a:ext cx="853407" cy="50547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6" name="Rectangle 85"/>
            <p:cNvSpPr/>
            <p:nvPr/>
          </p:nvSpPr>
          <p:spPr>
            <a:xfrm>
              <a:off x="7109583" y="3807514"/>
              <a:ext cx="798672" cy="44404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7" name="Rectangle 86"/>
            <p:cNvSpPr/>
            <p:nvPr/>
          </p:nvSpPr>
          <p:spPr>
            <a:xfrm>
              <a:off x="7109583" y="3470745"/>
              <a:ext cx="648202" cy="3376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8" name="Rectangle 87"/>
            <p:cNvSpPr/>
            <p:nvPr/>
          </p:nvSpPr>
          <p:spPr>
            <a:xfrm>
              <a:off x="7032328" y="2245928"/>
              <a:ext cx="782769" cy="45222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9" name="Rectangle 88"/>
            <p:cNvSpPr/>
            <p:nvPr/>
          </p:nvSpPr>
          <p:spPr>
            <a:xfrm>
              <a:off x="7593027" y="2686294"/>
              <a:ext cx="148671" cy="27388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0" name="Rectangle 89"/>
            <p:cNvSpPr/>
            <p:nvPr/>
          </p:nvSpPr>
          <p:spPr>
            <a:xfrm>
              <a:off x="7032302" y="2686296"/>
              <a:ext cx="560725" cy="26693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1" name="Rectangle 90"/>
            <p:cNvSpPr/>
            <p:nvPr/>
          </p:nvSpPr>
          <p:spPr>
            <a:xfrm>
              <a:off x="6525867" y="2967900"/>
              <a:ext cx="327397" cy="22929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2" name="Rectangle 91"/>
            <p:cNvSpPr/>
            <p:nvPr/>
          </p:nvSpPr>
          <p:spPr>
            <a:xfrm>
              <a:off x="7167563" y="4763453"/>
              <a:ext cx="370807" cy="2755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3" name="Rectangle 92"/>
            <p:cNvSpPr/>
            <p:nvPr/>
          </p:nvSpPr>
          <p:spPr>
            <a:xfrm>
              <a:off x="5719132" y="4900563"/>
              <a:ext cx="1208316" cy="24083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4" name="Rectangle 93"/>
            <p:cNvSpPr/>
            <p:nvPr/>
          </p:nvSpPr>
          <p:spPr>
            <a:xfrm>
              <a:off x="5750803" y="5213342"/>
              <a:ext cx="1176645" cy="9210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5" name="Rectangle 94"/>
            <p:cNvSpPr/>
            <p:nvPr/>
          </p:nvSpPr>
          <p:spPr>
            <a:xfrm>
              <a:off x="7106947" y="5107045"/>
              <a:ext cx="717650" cy="9872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6" name="Rectangle 95"/>
            <p:cNvSpPr/>
            <p:nvPr/>
          </p:nvSpPr>
          <p:spPr>
            <a:xfrm>
              <a:off x="7538526" y="4768330"/>
              <a:ext cx="369729" cy="26010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7" name="Rectangle 96"/>
            <p:cNvSpPr/>
            <p:nvPr/>
          </p:nvSpPr>
          <p:spPr>
            <a:xfrm>
              <a:off x="6715013" y="5317699"/>
              <a:ext cx="212436" cy="35679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8" name="Rectangle 97"/>
            <p:cNvSpPr/>
            <p:nvPr/>
          </p:nvSpPr>
          <p:spPr>
            <a:xfrm>
              <a:off x="5750804" y="5317313"/>
              <a:ext cx="273820" cy="35717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9" name="Rectangle 98"/>
            <p:cNvSpPr/>
            <p:nvPr/>
          </p:nvSpPr>
          <p:spPr>
            <a:xfrm>
              <a:off x="6024624" y="5317787"/>
              <a:ext cx="690389" cy="35670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0" name="Rectangle 99"/>
            <p:cNvSpPr/>
            <p:nvPr/>
          </p:nvSpPr>
          <p:spPr>
            <a:xfrm>
              <a:off x="6054712" y="5865760"/>
              <a:ext cx="520396" cy="38456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1" name="Rectangle 100"/>
            <p:cNvSpPr/>
            <p:nvPr/>
          </p:nvSpPr>
          <p:spPr>
            <a:xfrm>
              <a:off x="5219724" y="4234571"/>
              <a:ext cx="333630" cy="41902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2" name="Rectangle 101"/>
            <p:cNvSpPr/>
            <p:nvPr/>
          </p:nvSpPr>
          <p:spPr>
            <a:xfrm>
              <a:off x="5219724" y="4653596"/>
              <a:ext cx="333630" cy="10985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3" name="Rectangle 102"/>
            <p:cNvSpPr/>
            <p:nvPr/>
          </p:nvSpPr>
          <p:spPr>
            <a:xfrm>
              <a:off x="5011646" y="4223219"/>
              <a:ext cx="208077" cy="54023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4" name="Rectangle 103"/>
            <p:cNvSpPr/>
            <p:nvPr/>
          </p:nvSpPr>
          <p:spPr>
            <a:xfrm>
              <a:off x="4726998" y="3134049"/>
              <a:ext cx="501009" cy="40727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5" name="Rectangle 104"/>
            <p:cNvSpPr/>
            <p:nvPr/>
          </p:nvSpPr>
          <p:spPr>
            <a:xfrm>
              <a:off x="4726998" y="1837951"/>
              <a:ext cx="1066148" cy="4217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6" name="Rectangle 105"/>
            <p:cNvSpPr/>
            <p:nvPr/>
          </p:nvSpPr>
          <p:spPr>
            <a:xfrm>
              <a:off x="4728447" y="2257280"/>
              <a:ext cx="866264" cy="50029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7" name="Rectangle 106"/>
            <p:cNvSpPr/>
            <p:nvPr/>
          </p:nvSpPr>
          <p:spPr>
            <a:xfrm>
              <a:off x="4728447" y="2757572"/>
              <a:ext cx="246142" cy="39230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8" name="Rectangle 107"/>
            <p:cNvSpPr/>
            <p:nvPr/>
          </p:nvSpPr>
          <p:spPr>
            <a:xfrm>
              <a:off x="5219423" y="2913742"/>
              <a:ext cx="359936" cy="6953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9" name="Rectangle 108"/>
            <p:cNvSpPr/>
            <p:nvPr/>
          </p:nvSpPr>
          <p:spPr>
            <a:xfrm>
              <a:off x="4728448" y="3541949"/>
              <a:ext cx="852359" cy="57731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0" name="Rectangle 109"/>
            <p:cNvSpPr/>
            <p:nvPr/>
          </p:nvSpPr>
          <p:spPr>
            <a:xfrm>
              <a:off x="4721704" y="4225667"/>
              <a:ext cx="289941" cy="52975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1" name="Rectangle 110"/>
            <p:cNvSpPr/>
            <p:nvPr/>
          </p:nvSpPr>
          <p:spPr>
            <a:xfrm>
              <a:off x="4721704" y="4862779"/>
              <a:ext cx="831650" cy="393444"/>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2" name="Rectangle 111"/>
            <p:cNvSpPr/>
            <p:nvPr/>
          </p:nvSpPr>
          <p:spPr>
            <a:xfrm>
              <a:off x="4721704" y="5323309"/>
              <a:ext cx="727768" cy="404834"/>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3" name="Rectangle 112"/>
            <p:cNvSpPr/>
            <p:nvPr/>
          </p:nvSpPr>
          <p:spPr>
            <a:xfrm>
              <a:off x="4728447" y="5823258"/>
              <a:ext cx="946767"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4" name="Rectangle 113"/>
            <p:cNvSpPr/>
            <p:nvPr/>
          </p:nvSpPr>
          <p:spPr>
            <a:xfrm>
              <a:off x="6925953" y="5824390"/>
              <a:ext cx="980808"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5" name="Rectangle 114"/>
            <p:cNvSpPr/>
            <p:nvPr/>
          </p:nvSpPr>
          <p:spPr>
            <a:xfrm>
              <a:off x="7329668" y="5300928"/>
              <a:ext cx="494929" cy="41744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6" name="Rectangle 115"/>
            <p:cNvSpPr/>
            <p:nvPr/>
          </p:nvSpPr>
          <p:spPr>
            <a:xfrm>
              <a:off x="7039271" y="5299440"/>
              <a:ext cx="290396" cy="4189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7" name="Rectangle 116"/>
            <p:cNvSpPr/>
            <p:nvPr/>
          </p:nvSpPr>
          <p:spPr>
            <a:xfrm>
              <a:off x="6561147" y="5865761"/>
              <a:ext cx="364806" cy="390918"/>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8" name="Rectangle 117"/>
            <p:cNvSpPr/>
            <p:nvPr/>
          </p:nvSpPr>
          <p:spPr>
            <a:xfrm>
              <a:off x="5675215" y="5865760"/>
              <a:ext cx="379498" cy="39091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9" name="Rectangle 118"/>
            <p:cNvSpPr/>
            <p:nvPr/>
          </p:nvSpPr>
          <p:spPr>
            <a:xfrm>
              <a:off x="5767833" y="2363645"/>
              <a:ext cx="104287" cy="40034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20" name="Picture 119"/>
            <p:cNvPicPr>
              <a:picLocks noChangeAspect="1"/>
            </p:cNvPicPr>
            <p:nvPr/>
          </p:nvPicPr>
          <p:blipFill>
            <a:blip r:embed="rId5">
              <a:clrChange>
                <a:clrFrom>
                  <a:srgbClr val="FFFFFF"/>
                </a:clrFrom>
                <a:clrTo>
                  <a:srgbClr val="FFFFFF">
                    <a:alpha val="0"/>
                  </a:srgbClr>
                </a:clrTo>
              </a:clrChange>
            </a:blip>
            <a:stretch>
              <a:fillRect/>
            </a:stretch>
          </p:blipFill>
          <p:spPr>
            <a:xfrm>
              <a:off x="4597314" y="1709392"/>
              <a:ext cx="3406582" cy="4672065"/>
            </a:xfrm>
            <a:prstGeom prst="rect">
              <a:avLst/>
            </a:prstGeom>
          </p:spPr>
        </p:pic>
      </p:grpSp>
      <p:sp>
        <p:nvSpPr>
          <p:cNvPr id="121" name="TextBox 120"/>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164892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custDataLst>
              <p:tags r:id="rId1"/>
            </p:custDataLst>
          </p:nvPr>
        </p:nvGrpSpPr>
        <p:grpSpPr>
          <a:xfrm>
            <a:off x="9977968" y="1345684"/>
            <a:ext cx="1537138" cy="1469414"/>
            <a:chOff x="9263326" y="278892"/>
            <a:chExt cx="1537138" cy="1469414"/>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749" y="329636"/>
              <a:ext cx="908450" cy="903075"/>
            </a:xfrm>
            <a:prstGeom prst="rect">
              <a:avLst/>
            </a:prstGeom>
          </p:spPr>
        </p:pic>
        <p:grpSp>
          <p:nvGrpSpPr>
            <p:cNvPr id="55" name="Group 54"/>
            <p:cNvGrpSpPr/>
            <p:nvPr/>
          </p:nvGrpSpPr>
          <p:grpSpPr>
            <a:xfrm>
              <a:off x="9263326" y="278892"/>
              <a:ext cx="1537138" cy="1469414"/>
              <a:chOff x="9097732" y="216160"/>
              <a:chExt cx="1537138" cy="1469414"/>
            </a:xfrm>
          </p:grpSpPr>
          <p:sp>
            <p:nvSpPr>
              <p:cNvPr id="56" name="Rectangle 55"/>
              <p:cNvSpPr/>
              <p:nvPr/>
            </p:nvSpPr>
            <p:spPr>
              <a:xfrm>
                <a:off x="9315832" y="1135661"/>
                <a:ext cx="1123096" cy="259339"/>
              </a:xfrm>
              <a:prstGeom prst="rect">
                <a:avLst/>
              </a:prstGeom>
            </p:spPr>
            <p:txBody>
              <a:bodyPr wrap="square">
                <a:spAutoFit/>
              </a:bodyPr>
              <a:lstStyle/>
              <a:p>
                <a:pPr algn="ctr"/>
                <a:endParaRPr lang="fr-CA" sz="1100" b="1" dirty="0">
                  <a:solidFill>
                    <a:prstClr val="black"/>
                  </a:solidFill>
                  <a:latin typeface="Tw Cen MT" panose="020B0602020104020603" pitchFamily="34" charset="0"/>
                </a:endParaRPr>
              </a:p>
            </p:txBody>
          </p:sp>
          <p:sp>
            <p:nvSpPr>
              <p:cNvPr id="57" name="Rectangle 56"/>
              <p:cNvSpPr/>
              <p:nvPr/>
            </p:nvSpPr>
            <p:spPr>
              <a:xfrm>
                <a:off x="9283925" y="1106818"/>
                <a:ext cx="1123096" cy="461665"/>
              </a:xfrm>
              <a:prstGeom prst="rect">
                <a:avLst/>
              </a:prstGeom>
            </p:spPr>
            <p:txBody>
              <a:bodyPr wrap="square">
                <a:spAutoFit/>
              </a:bodyPr>
              <a:lstStyle/>
              <a:p>
                <a:pPr algn="ctr"/>
                <a:r>
                  <a:rPr lang="fr-CA" sz="1200" b="1" dirty="0">
                    <a:solidFill>
                      <a:prstClr val="black"/>
                    </a:solidFill>
                    <a:latin typeface="Tw Cen MT" panose="020B0602020104020603" pitchFamily="34" charset="0"/>
                  </a:rPr>
                  <a:t>INTERACTIVE</a:t>
                </a:r>
              </a:p>
              <a:p>
                <a:pPr algn="ctr"/>
                <a:r>
                  <a:rPr lang="fr-CA" sz="1200" b="1" i="1" dirty="0">
                    <a:solidFill>
                      <a:prstClr val="black"/>
                    </a:solidFill>
                    <a:latin typeface="Tw Cen MT" panose="020B0602020104020603" pitchFamily="34" charset="0"/>
                  </a:rPr>
                  <a:t>INTERACTIF</a:t>
                </a:r>
              </a:p>
            </p:txBody>
          </p:sp>
          <p:sp>
            <p:nvSpPr>
              <p:cNvPr id="58" name="Rectangle 57"/>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grpSp>
      <p:sp>
        <p:nvSpPr>
          <p:cNvPr id="2" name="Title 1"/>
          <p:cNvSpPr>
            <a:spLocks noGrp="1"/>
          </p:cNvSpPr>
          <p:nvPr>
            <p:ph type="title"/>
          </p:nvPr>
        </p:nvSpPr>
        <p:spPr/>
        <p:txBody>
          <a:bodyPr>
            <a:normAutofit fontScale="90000"/>
          </a:bodyPr>
          <a:lstStyle/>
          <a:p>
            <a:r>
              <a:rPr lang="en-CA" dirty="0"/>
              <a:t>Baseline </a:t>
            </a:r>
            <a:r>
              <a:rPr lang="en-CA" dirty="0" err="1"/>
              <a:t>Workpoint</a:t>
            </a:r>
            <a:r>
              <a:rPr lang="en-CA" dirty="0"/>
              <a:t> Distribution for the Interactive Profile</a:t>
            </a:r>
            <a:br>
              <a:rPr lang="en-CA" dirty="0"/>
            </a:br>
            <a:r>
              <a:rPr lang="fr-FR" i="1" dirty="0"/>
              <a:t>Distribution de base des points de travail pour le profil </a:t>
            </a:r>
            <a:r>
              <a:rPr lang="en-CA" i="1" dirty="0" err="1"/>
              <a:t>interactif</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a:solidFill>
                  <a:prstClr val="black"/>
                </a:solidFill>
              </a:rPr>
              <a:t>WORKPOINT DISTRIBUTION FOR A FLOOR OF 1800m2 WITH A POPULATION OF 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450" y="1998952"/>
            <a:ext cx="4056223" cy="3901068"/>
          </a:xfrm>
          <a:prstGeom prst="rect">
            <a:avLst/>
          </a:prstGeom>
          <a:noFill/>
        </p:spPr>
        <p:txBody>
          <a:bodyPr wrap="square" rtlCol="0">
            <a:spAutoFit/>
          </a:bodyPr>
          <a:lstStyle/>
          <a:p>
            <a:pPr>
              <a:lnSpc>
                <a:spcPts val="1100"/>
              </a:lnSpc>
              <a:defRPr/>
            </a:pPr>
            <a:r>
              <a:rPr lang="en-CA" sz="1200" kern="0" dirty="0">
                <a:solidFill>
                  <a:prstClr val="black"/>
                </a:solidFill>
                <a:latin typeface="Tw Cen MT" panose="020B0602020104020603" pitchFamily="34" charset="0"/>
              </a:rPr>
              <a:t>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38</a:t>
            </a:r>
          </a:p>
          <a:p>
            <a:pPr>
              <a:lnSpc>
                <a:spcPts val="1100"/>
              </a:lnSpc>
              <a:defRPr/>
            </a:pPr>
            <a:r>
              <a:rPr lang="en-CA" sz="1200" kern="0" dirty="0">
                <a:solidFill>
                  <a:prstClr val="black"/>
                </a:solidFill>
                <a:latin typeface="Tw Cen MT" panose="020B0602020104020603" pitchFamily="34" charset="0"/>
              </a:rPr>
              <a:t>Touchdowns / </a:t>
            </a:r>
            <a:r>
              <a:rPr lang="en-CA" sz="1200" i="1" kern="0" dirty="0">
                <a:solidFill>
                  <a:prstClr val="black"/>
                </a:solidFill>
                <a:latin typeface="Tw Cen MT" panose="020B0602020104020603" pitchFamily="34" charset="0"/>
              </a:rPr>
              <a:t>Points de transition</a:t>
            </a:r>
            <a:r>
              <a:rPr lang="en-CA" sz="1200" kern="0" dirty="0">
                <a:solidFill>
                  <a:prstClr val="black"/>
                </a:solidFill>
                <a:latin typeface="Tw Cen MT" panose="020B0602020104020603" pitchFamily="34" charset="0"/>
              </a:rPr>
              <a:t>: 32</a:t>
            </a:r>
          </a:p>
          <a:p>
            <a:pPr>
              <a:lnSpc>
                <a:spcPts val="1100"/>
              </a:lnSpc>
              <a:defRPr/>
            </a:pPr>
            <a:r>
              <a:rPr lang="en-CA" sz="1200" kern="0" dirty="0">
                <a:solidFill>
                  <a:prstClr val="black"/>
                </a:solidFill>
                <a:latin typeface="Tw Cen MT" panose="020B0602020104020603" pitchFamily="34" charset="0"/>
              </a:rPr>
              <a:t>Focus Pods / </a:t>
            </a:r>
            <a:r>
              <a:rPr lang="en-CA" sz="1200" i="1" kern="0" dirty="0">
                <a:solidFill>
                  <a:prstClr val="black"/>
                </a:solidFill>
                <a:latin typeface="Tw Cen MT" panose="020B0602020104020603" pitchFamily="34" charset="0"/>
              </a:rPr>
              <a:t>Capsules de concentration</a:t>
            </a:r>
            <a:r>
              <a:rPr lang="en-CA" sz="1200" kern="0" dirty="0">
                <a:solidFill>
                  <a:prstClr val="black"/>
                </a:solidFill>
                <a:latin typeface="Tw Cen MT" panose="020B0602020104020603" pitchFamily="34" charset="0"/>
              </a:rPr>
              <a:t>: 9</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Focus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concentration</a:t>
            </a:r>
            <a:r>
              <a:rPr lang="en-CA" sz="1200" kern="0" dirty="0">
                <a:solidFill>
                  <a:prstClr val="black"/>
                </a:solidFill>
                <a:latin typeface="Tw Cen MT" panose="020B0602020104020603" pitchFamily="34" charset="0"/>
              </a:rPr>
              <a:t>: 9</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 </a:t>
            </a:r>
          </a:p>
          <a:p>
            <a:pPr>
              <a:lnSpc>
                <a:spcPts val="1100"/>
              </a:lnSpc>
              <a:defRPr/>
            </a:pPr>
            <a:r>
              <a:rPr lang="en-CA" sz="1200" kern="0" dirty="0">
                <a:solidFill>
                  <a:prstClr val="black"/>
                </a:solidFill>
                <a:latin typeface="Tw Cen MT" panose="020B0602020104020603" pitchFamily="34" charset="0"/>
              </a:rPr>
              <a:t>Reflection Points / </a:t>
            </a:r>
            <a:r>
              <a:rPr lang="en-CA" sz="1200" i="1" kern="0" dirty="0">
                <a:solidFill>
                  <a:prstClr val="black"/>
                </a:solidFill>
                <a:latin typeface="Tw Cen MT" panose="020B0602020104020603" pitchFamily="34" charset="0"/>
              </a:rPr>
              <a:t>Points de </a:t>
            </a:r>
            <a:r>
              <a:rPr lang="en-CA" sz="1200" i="1" kern="0" dirty="0" err="1">
                <a:solidFill>
                  <a:prstClr val="black"/>
                </a:solidFill>
                <a:latin typeface="Tw Cen MT" panose="020B0602020104020603" pitchFamily="34" charset="0"/>
              </a:rPr>
              <a:t>réflexion</a:t>
            </a:r>
            <a:r>
              <a:rPr lang="en-CA" sz="1200" kern="0" dirty="0">
                <a:solidFill>
                  <a:prstClr val="black"/>
                </a:solidFill>
                <a:latin typeface="Tw Cen MT" panose="020B0602020104020603" pitchFamily="34" charset="0"/>
              </a:rPr>
              <a:t>: 6</a:t>
            </a:r>
          </a:p>
          <a:p>
            <a:pPr>
              <a:lnSpc>
                <a:spcPts val="1100"/>
              </a:lnSpc>
              <a:defRPr/>
            </a:pPr>
            <a:r>
              <a:rPr lang="en-CA" sz="1200" kern="0" dirty="0">
                <a:solidFill>
                  <a:prstClr val="black"/>
                </a:solidFill>
                <a:latin typeface="Tw Cen MT" panose="020B0602020104020603" pitchFamily="34" charset="0"/>
              </a:rPr>
              <a:t>Active Workstations / </a:t>
            </a:r>
            <a:r>
              <a:rPr lang="en-CA" sz="1200" i="1" kern="0" dirty="0" err="1">
                <a:solidFill>
                  <a:prstClr val="black"/>
                </a:solidFill>
                <a:latin typeface="Tw Cen MT" panose="020B0602020104020603" pitchFamily="34" charset="0"/>
              </a:rPr>
              <a:t>Postes</a:t>
            </a:r>
            <a:r>
              <a:rPr lang="en-CA" sz="1200" i="1" kern="0" dirty="0">
                <a:solidFill>
                  <a:prstClr val="black"/>
                </a:solidFill>
                <a:latin typeface="Tw Cen MT" panose="020B0602020104020603" pitchFamily="34" charset="0"/>
              </a:rPr>
              <a:t> de travail </a:t>
            </a:r>
            <a:r>
              <a:rPr lang="en-CA" sz="1200" i="1" kern="0" dirty="0" err="1">
                <a:solidFill>
                  <a:prstClr val="black"/>
                </a:solidFill>
                <a:latin typeface="Tw Cen MT" panose="020B0602020104020603" pitchFamily="34" charset="0"/>
              </a:rPr>
              <a:t>actifs</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individual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individuels </a:t>
            </a:r>
            <a:r>
              <a:rPr lang="en-CA" sz="1200" b="1" kern="0" dirty="0">
                <a:solidFill>
                  <a:prstClr val="black"/>
                </a:solidFill>
                <a:latin typeface="Tw Cen MT" panose="020B0602020104020603" pitchFamily="34" charset="0"/>
              </a:rPr>
              <a:t>: 102</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Chat Points / </a:t>
            </a:r>
            <a:r>
              <a:rPr lang="en-CA" sz="1200" i="1" kern="0" dirty="0">
                <a:solidFill>
                  <a:prstClr val="black"/>
                </a:solidFill>
                <a:latin typeface="Tw Cen MT" panose="020B0602020104020603" pitchFamily="34" charset="0"/>
              </a:rPr>
              <a:t>Points de discussion</a:t>
            </a:r>
            <a:r>
              <a:rPr lang="en-CA" sz="1200" kern="0" dirty="0">
                <a:solidFill>
                  <a:prstClr val="black"/>
                </a:solidFill>
                <a:latin typeface="Tw Cen MT" panose="020B0602020104020603" pitchFamily="34" charset="0"/>
              </a:rPr>
              <a:t>: 5 </a:t>
            </a:r>
          </a:p>
          <a:p>
            <a:pPr>
              <a:lnSpc>
                <a:spcPts val="1100"/>
              </a:lnSpc>
              <a:defRPr/>
            </a:pPr>
            <a:r>
              <a:rPr lang="en-CA" sz="1200" kern="0" dirty="0">
                <a:solidFill>
                  <a:prstClr val="black"/>
                </a:solidFill>
                <a:latin typeface="Tw Cen MT" panose="020B0602020104020603" pitchFamily="34" charset="0"/>
              </a:rPr>
              <a:t>Huddles / </a:t>
            </a:r>
            <a:r>
              <a:rPr lang="en-CA" sz="1200" i="1" kern="0" dirty="0">
                <a:solidFill>
                  <a:prstClr val="black"/>
                </a:solidFill>
                <a:latin typeface="Tw Cen MT" panose="020B0602020104020603" pitchFamily="34" charset="0"/>
              </a:rPr>
              <a:t>Enclaves</a:t>
            </a:r>
            <a:r>
              <a:rPr lang="en-CA" sz="1200" kern="0" dirty="0">
                <a:solidFill>
                  <a:prstClr val="black"/>
                </a:solidFill>
                <a:latin typeface="Tw Cen MT" panose="020B0602020104020603" pitchFamily="34" charset="0"/>
              </a:rPr>
              <a:t>: 7</a:t>
            </a:r>
          </a:p>
          <a:p>
            <a:pPr>
              <a:lnSpc>
                <a:spcPts val="1100"/>
              </a:lnSpc>
              <a:defRPr/>
            </a:pPr>
            <a:r>
              <a:rPr lang="en-CA" sz="1200" kern="0" dirty="0">
                <a:solidFill>
                  <a:prstClr val="black"/>
                </a:solidFill>
                <a:latin typeface="Tw Cen MT" panose="020B0602020104020603" pitchFamily="34" charset="0"/>
              </a:rPr>
              <a:t>Teaming Area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Lounge / </a:t>
            </a:r>
            <a:r>
              <a:rPr lang="en-CA" sz="1200" i="1" kern="0" dirty="0">
                <a:solidFill>
                  <a:prstClr val="black"/>
                </a:solidFill>
                <a:latin typeface="Tw Cen MT" panose="020B0602020104020603" pitchFamily="34" charset="0"/>
              </a:rPr>
              <a:t>Salons</a:t>
            </a:r>
            <a:r>
              <a:rPr lang="en-CA" sz="1200" kern="0" dirty="0">
                <a:solidFill>
                  <a:prstClr val="black"/>
                </a:solidFill>
                <a:latin typeface="Tw Cen MT" panose="020B0602020104020603" pitchFamily="34" charset="0"/>
              </a:rPr>
              <a:t>: 2 (with 20 seats)</a:t>
            </a:r>
          </a:p>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Work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travail</a:t>
            </a:r>
            <a:r>
              <a:rPr lang="en-CA" sz="1200" kern="0" dirty="0">
                <a:solidFill>
                  <a:prstClr val="black"/>
                </a:solidFill>
                <a:latin typeface="Tw Cen MT" panose="020B0602020104020603" pitchFamily="34" charset="0"/>
              </a:rPr>
              <a:t>: 8 </a:t>
            </a:r>
          </a:p>
          <a:p>
            <a:pPr>
              <a:lnSpc>
                <a:spcPts val="1100"/>
              </a:lnSpc>
              <a:defRPr/>
            </a:pPr>
            <a:r>
              <a:rPr lang="en-CA" sz="1200" kern="0" dirty="0">
                <a:solidFill>
                  <a:prstClr val="black"/>
                </a:solidFill>
                <a:latin typeface="Tw Cen MT" panose="020B0602020104020603" pitchFamily="34" charset="0"/>
              </a:rPr>
              <a:t>Project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projet</a:t>
            </a:r>
            <a:r>
              <a:rPr lang="en-CA" sz="1200" kern="0" dirty="0">
                <a:solidFill>
                  <a:prstClr val="black"/>
                </a:solidFill>
                <a:latin typeface="Tw Cen MT" panose="020B0602020104020603" pitchFamily="34" charset="0"/>
              </a:rPr>
              <a:t>: 5</a:t>
            </a:r>
          </a:p>
          <a:p>
            <a:pPr>
              <a:lnSpc>
                <a:spcPts val="1100"/>
              </a:lnSpc>
              <a:defRPr/>
            </a:pPr>
            <a:r>
              <a:rPr lang="en-CA" sz="1200" kern="0" dirty="0">
                <a:solidFill>
                  <a:prstClr val="black"/>
                </a:solidFill>
                <a:latin typeface="Tw Cen MT" panose="020B0602020104020603" pitchFamily="34" charset="0"/>
              </a:rPr>
              <a:t>Medium Meeting Rooms / </a:t>
            </a:r>
            <a:r>
              <a:rPr lang="en-CA" sz="1200" i="1" kern="0" dirty="0" err="1">
                <a:solidFill>
                  <a:prstClr val="black"/>
                </a:solidFill>
                <a:latin typeface="Tw Cen MT" panose="020B0602020104020603" pitchFamily="34" charset="0"/>
              </a:rPr>
              <a:t>Salles</a:t>
            </a:r>
            <a:r>
              <a:rPr lang="en-CA" sz="1200" i="1" kern="0" dirty="0">
                <a:solidFill>
                  <a:prstClr val="black"/>
                </a:solidFill>
                <a:latin typeface="Tw Cen MT" panose="020B0602020104020603" pitchFamily="34" charset="0"/>
              </a:rPr>
              <a:t> de </a:t>
            </a:r>
            <a:r>
              <a:rPr lang="en-CA" sz="1200" i="1" kern="0" dirty="0" err="1">
                <a:solidFill>
                  <a:prstClr val="black"/>
                </a:solidFill>
                <a:latin typeface="Tw Cen MT" panose="020B0602020104020603" pitchFamily="34" charset="0"/>
              </a:rPr>
              <a:t>réunion</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moyennes</a:t>
            </a:r>
            <a:r>
              <a:rPr lang="en-CA" sz="1200" kern="0" dirty="0">
                <a:solidFill>
                  <a:prstClr val="black"/>
                </a:solidFill>
                <a:latin typeface="Tw Cen MT" panose="020B0602020104020603" pitchFamily="34" charset="0"/>
              </a:rPr>
              <a:t>: 3 </a:t>
            </a:r>
          </a:p>
          <a:p>
            <a:pPr>
              <a:lnSpc>
                <a:spcPts val="1100"/>
              </a:lnSpc>
              <a:defRPr/>
            </a:pPr>
            <a:r>
              <a:rPr lang="en-CA" sz="1200" kern="0" dirty="0">
                <a:solidFill>
                  <a:prstClr val="black"/>
                </a:solidFill>
                <a:latin typeface="Tw Cen MT" panose="020B0602020104020603" pitchFamily="34" charset="0"/>
              </a:rPr>
              <a:t>Large Meeting Room / </a:t>
            </a:r>
            <a:r>
              <a:rPr lang="en-CA" sz="1200" i="1" kern="0" dirty="0">
                <a:solidFill>
                  <a:prstClr val="black"/>
                </a:solidFill>
                <a:latin typeface="Tw Cen MT" panose="020B0602020104020603" pitchFamily="34" charset="0"/>
              </a:rPr>
              <a:t>Grande sale de </a:t>
            </a:r>
            <a:r>
              <a:rPr lang="en-CA" sz="1200" i="1" kern="0" dirty="0" err="1">
                <a:solidFill>
                  <a:prstClr val="black"/>
                </a:solidFill>
                <a:latin typeface="Tw Cen MT" panose="020B0602020104020603" pitchFamily="34" charset="0"/>
              </a:rPr>
              <a:t>réunion</a:t>
            </a:r>
            <a:r>
              <a:rPr lang="en-CA" sz="1200" kern="0" dirty="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collaboratifs</a:t>
            </a:r>
            <a:r>
              <a:rPr lang="fr-CA" sz="1200" b="1" kern="0" dirty="0">
                <a:solidFill>
                  <a:prstClr val="black"/>
                </a:solidFill>
                <a:latin typeface="Tw Cen MT" panose="020B0602020104020603" pitchFamily="34" charset="0"/>
              </a:rPr>
              <a:t> </a:t>
            </a:r>
            <a:r>
              <a:rPr lang="en-CA" sz="1200" b="1" kern="0" dirty="0">
                <a:solidFill>
                  <a:prstClr val="black"/>
                </a:solidFill>
                <a:latin typeface="Tw Cen MT" panose="020B0602020104020603" pitchFamily="34" charset="0"/>
              </a:rPr>
              <a:t>: 217</a:t>
            </a:r>
          </a:p>
        </p:txBody>
      </p:sp>
      <p:grpSp>
        <p:nvGrpSpPr>
          <p:cNvPr id="59" name="Group 58"/>
          <p:cNvGrpSpPr/>
          <p:nvPr>
            <p:custDataLst>
              <p:tags r:id="rId2"/>
            </p:custDataLst>
          </p:nvPr>
        </p:nvGrpSpPr>
        <p:grpSpPr>
          <a:xfrm>
            <a:off x="4759745" y="1803087"/>
            <a:ext cx="3455073" cy="4691759"/>
            <a:chOff x="4609183" y="1664591"/>
            <a:chExt cx="3455073" cy="4691759"/>
          </a:xfrm>
        </p:grpSpPr>
        <p:sp>
          <p:nvSpPr>
            <p:cNvPr id="60" name="Rectangle 59"/>
            <p:cNvSpPr/>
            <p:nvPr/>
          </p:nvSpPr>
          <p:spPr>
            <a:xfrm>
              <a:off x="6991591" y="1811869"/>
              <a:ext cx="911547" cy="42499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1" name="Rectangle 60"/>
            <p:cNvSpPr/>
            <p:nvPr/>
          </p:nvSpPr>
          <p:spPr>
            <a:xfrm>
              <a:off x="6098394" y="2340360"/>
              <a:ext cx="779487" cy="41776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2" name="Rectangle 61"/>
            <p:cNvSpPr/>
            <p:nvPr/>
          </p:nvSpPr>
          <p:spPr>
            <a:xfrm>
              <a:off x="7132543" y="3434778"/>
              <a:ext cx="621201" cy="34646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3" name="Rectangle 62"/>
            <p:cNvSpPr/>
            <p:nvPr/>
          </p:nvSpPr>
          <p:spPr>
            <a:xfrm>
              <a:off x="7610117" y="2672137"/>
              <a:ext cx="143627" cy="25405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4" name="Rectangle 63"/>
            <p:cNvSpPr/>
            <p:nvPr/>
          </p:nvSpPr>
          <p:spPr>
            <a:xfrm>
              <a:off x="7052019" y="2921990"/>
              <a:ext cx="701725" cy="51200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5" name="Rectangle 64"/>
            <p:cNvSpPr/>
            <p:nvPr/>
          </p:nvSpPr>
          <p:spPr>
            <a:xfrm>
              <a:off x="7123912" y="3781238"/>
              <a:ext cx="779226" cy="44218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6" name="Rectangle 65"/>
            <p:cNvSpPr/>
            <p:nvPr/>
          </p:nvSpPr>
          <p:spPr>
            <a:xfrm>
              <a:off x="7469796" y="2316102"/>
              <a:ext cx="103822" cy="27842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7" name="Rectangle 66"/>
            <p:cNvSpPr/>
            <p:nvPr/>
          </p:nvSpPr>
          <p:spPr>
            <a:xfrm>
              <a:off x="7573618" y="2237691"/>
              <a:ext cx="260580" cy="35684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8" name="Rectangle 67"/>
            <p:cNvSpPr/>
            <p:nvPr/>
          </p:nvSpPr>
          <p:spPr>
            <a:xfrm>
              <a:off x="7118544" y="2316102"/>
              <a:ext cx="351251" cy="27842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9" name="Rectangle 68"/>
            <p:cNvSpPr/>
            <p:nvPr/>
          </p:nvSpPr>
          <p:spPr>
            <a:xfrm>
              <a:off x="7055015" y="2664969"/>
              <a:ext cx="552802" cy="2537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0" name="Rectangle 69"/>
            <p:cNvSpPr/>
            <p:nvPr/>
          </p:nvSpPr>
          <p:spPr>
            <a:xfrm>
              <a:off x="5795968" y="2350915"/>
              <a:ext cx="311265" cy="41245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1" name="Rectangle 70"/>
            <p:cNvSpPr/>
            <p:nvPr/>
          </p:nvSpPr>
          <p:spPr>
            <a:xfrm>
              <a:off x="5795969" y="1815397"/>
              <a:ext cx="1014426" cy="37871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2" name="Rectangle 71"/>
            <p:cNvSpPr/>
            <p:nvPr/>
          </p:nvSpPr>
          <p:spPr>
            <a:xfrm>
              <a:off x="6814278" y="1822301"/>
              <a:ext cx="70550"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1" name="Rectangle 120"/>
            <p:cNvSpPr/>
            <p:nvPr/>
          </p:nvSpPr>
          <p:spPr>
            <a:xfrm>
              <a:off x="5750071" y="1815397"/>
              <a:ext cx="45897"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2" name="Rectangle 121"/>
            <p:cNvSpPr/>
            <p:nvPr/>
          </p:nvSpPr>
          <p:spPr>
            <a:xfrm>
              <a:off x="4732942" y="1815397"/>
              <a:ext cx="941717" cy="421465"/>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3" name="Rectangle 122"/>
            <p:cNvSpPr/>
            <p:nvPr/>
          </p:nvSpPr>
          <p:spPr>
            <a:xfrm>
              <a:off x="4733736" y="2236694"/>
              <a:ext cx="256569" cy="88940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4" name="Rectangle 123"/>
            <p:cNvSpPr/>
            <p:nvPr/>
          </p:nvSpPr>
          <p:spPr>
            <a:xfrm>
              <a:off x="4991100" y="2236490"/>
              <a:ext cx="616900" cy="51343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5" name="Rectangle 124"/>
            <p:cNvSpPr/>
            <p:nvPr/>
          </p:nvSpPr>
          <p:spPr>
            <a:xfrm>
              <a:off x="4738426" y="3123861"/>
              <a:ext cx="488046" cy="4124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6" name="Rectangle 125"/>
            <p:cNvSpPr/>
            <p:nvPr/>
          </p:nvSpPr>
          <p:spPr>
            <a:xfrm>
              <a:off x="5239322" y="2951160"/>
              <a:ext cx="351552" cy="58515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7" name="Rectangle 126"/>
            <p:cNvSpPr/>
            <p:nvPr/>
          </p:nvSpPr>
          <p:spPr>
            <a:xfrm>
              <a:off x="5227985" y="2901649"/>
              <a:ext cx="362889" cy="5524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8" name="Rectangle 127"/>
            <p:cNvSpPr/>
            <p:nvPr/>
          </p:nvSpPr>
          <p:spPr>
            <a:xfrm>
              <a:off x="6141918" y="2948241"/>
              <a:ext cx="400076" cy="22785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9" name="Rectangle 128"/>
            <p:cNvSpPr/>
            <p:nvPr/>
          </p:nvSpPr>
          <p:spPr>
            <a:xfrm>
              <a:off x="6538547" y="2950480"/>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0" name="Rectangle 129"/>
            <p:cNvSpPr/>
            <p:nvPr/>
          </p:nvSpPr>
          <p:spPr>
            <a:xfrm>
              <a:off x="5780016" y="2950479"/>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1" name="Rectangle 130"/>
            <p:cNvSpPr/>
            <p:nvPr/>
          </p:nvSpPr>
          <p:spPr>
            <a:xfrm>
              <a:off x="4732942" y="3536316"/>
              <a:ext cx="815907" cy="549349"/>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2" name="Rectangle 131"/>
            <p:cNvSpPr/>
            <p:nvPr/>
          </p:nvSpPr>
          <p:spPr>
            <a:xfrm>
              <a:off x="4738426" y="4086026"/>
              <a:ext cx="384903" cy="40985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3" name="Rectangle 132"/>
            <p:cNvSpPr/>
            <p:nvPr/>
          </p:nvSpPr>
          <p:spPr>
            <a:xfrm>
              <a:off x="4870196" y="4574349"/>
              <a:ext cx="135738" cy="53992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4" name="Rectangle 133"/>
            <p:cNvSpPr/>
            <p:nvPr/>
          </p:nvSpPr>
          <p:spPr>
            <a:xfrm>
              <a:off x="5015639" y="4844066"/>
              <a:ext cx="215379" cy="2702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5" name="Rectangle 134"/>
            <p:cNvSpPr/>
            <p:nvPr/>
          </p:nvSpPr>
          <p:spPr>
            <a:xfrm>
              <a:off x="5226472" y="4184914"/>
              <a:ext cx="334722" cy="80409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6" name="Rectangle 135"/>
            <p:cNvSpPr/>
            <p:nvPr/>
          </p:nvSpPr>
          <p:spPr>
            <a:xfrm>
              <a:off x="6027453" y="5292204"/>
              <a:ext cx="683314" cy="34189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7" name="Rectangle 136"/>
            <p:cNvSpPr/>
            <p:nvPr/>
          </p:nvSpPr>
          <p:spPr>
            <a:xfrm>
              <a:off x="5756549" y="5286967"/>
              <a:ext cx="256125" cy="34768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8" name="Rectangle 137"/>
            <p:cNvSpPr/>
            <p:nvPr/>
          </p:nvSpPr>
          <p:spPr>
            <a:xfrm>
              <a:off x="7058576" y="4226499"/>
              <a:ext cx="852073" cy="5042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9" name="Rectangle 138"/>
            <p:cNvSpPr/>
            <p:nvPr/>
          </p:nvSpPr>
          <p:spPr>
            <a:xfrm>
              <a:off x="7092508" y="4738866"/>
              <a:ext cx="455073" cy="2640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0" name="Rectangle 139"/>
            <p:cNvSpPr/>
            <p:nvPr/>
          </p:nvSpPr>
          <p:spPr>
            <a:xfrm>
              <a:off x="5230614" y="4999464"/>
              <a:ext cx="330580" cy="1896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1" name="Rectangle 140"/>
            <p:cNvSpPr/>
            <p:nvPr/>
          </p:nvSpPr>
          <p:spPr>
            <a:xfrm>
              <a:off x="4738426" y="5289930"/>
              <a:ext cx="810423" cy="39766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2" name="Rectangle 141"/>
            <p:cNvSpPr/>
            <p:nvPr/>
          </p:nvSpPr>
          <p:spPr>
            <a:xfrm>
              <a:off x="7543624" y="4729066"/>
              <a:ext cx="359514" cy="26941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3" name="Rectangle 142"/>
            <p:cNvSpPr/>
            <p:nvPr/>
          </p:nvSpPr>
          <p:spPr>
            <a:xfrm>
              <a:off x="5714801" y="4863773"/>
              <a:ext cx="1217847" cy="25134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4" name="Rectangle 143"/>
            <p:cNvSpPr/>
            <p:nvPr/>
          </p:nvSpPr>
          <p:spPr>
            <a:xfrm>
              <a:off x="5759090" y="5196031"/>
              <a:ext cx="1177314" cy="9347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5" name="Rectangle 144"/>
            <p:cNvSpPr/>
            <p:nvPr/>
          </p:nvSpPr>
          <p:spPr>
            <a:xfrm>
              <a:off x="7163457" y="5090388"/>
              <a:ext cx="716500" cy="77743"/>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6" name="Rectangle 145"/>
            <p:cNvSpPr/>
            <p:nvPr/>
          </p:nvSpPr>
          <p:spPr>
            <a:xfrm>
              <a:off x="7163456" y="5168131"/>
              <a:ext cx="723061" cy="15400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7" name="Rectangle 146"/>
            <p:cNvSpPr/>
            <p:nvPr/>
          </p:nvSpPr>
          <p:spPr>
            <a:xfrm>
              <a:off x="7048578" y="5411902"/>
              <a:ext cx="167930" cy="2470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8" name="Rectangle 147"/>
            <p:cNvSpPr/>
            <p:nvPr/>
          </p:nvSpPr>
          <p:spPr>
            <a:xfrm>
              <a:off x="6708666" y="5288640"/>
              <a:ext cx="227738" cy="34768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9" name="Rectangle 148"/>
            <p:cNvSpPr/>
            <p:nvPr/>
          </p:nvSpPr>
          <p:spPr>
            <a:xfrm>
              <a:off x="7214622" y="5413214"/>
              <a:ext cx="696028" cy="80609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0" name="Rectangle 149"/>
            <p:cNvSpPr/>
            <p:nvPr/>
          </p:nvSpPr>
          <p:spPr>
            <a:xfrm>
              <a:off x="6871815" y="5830140"/>
              <a:ext cx="353525" cy="3891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1" name="Rectangle 150"/>
            <p:cNvSpPr/>
            <p:nvPr/>
          </p:nvSpPr>
          <p:spPr>
            <a:xfrm>
              <a:off x="5422735" y="5830140"/>
              <a:ext cx="353525" cy="37871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2" name="Rectangle 151"/>
            <p:cNvSpPr/>
            <p:nvPr/>
          </p:nvSpPr>
          <p:spPr>
            <a:xfrm>
              <a:off x="5774919" y="5833668"/>
              <a:ext cx="1088860" cy="393298"/>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3" name="Rectangle 152"/>
            <p:cNvSpPr/>
            <p:nvPr/>
          </p:nvSpPr>
          <p:spPr>
            <a:xfrm>
              <a:off x="4740014" y="5786839"/>
              <a:ext cx="682722" cy="43247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4" name="Rectangle 153"/>
            <p:cNvSpPr/>
            <p:nvPr/>
          </p:nvSpPr>
          <p:spPr>
            <a:xfrm>
              <a:off x="5016565" y="4579709"/>
              <a:ext cx="209907" cy="27146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55" name="Picture 154"/>
            <p:cNvPicPr>
              <a:picLocks noChangeAspect="1"/>
            </p:cNvPicPr>
            <p:nvPr/>
          </p:nvPicPr>
          <p:blipFill>
            <a:blip r:embed="rId5">
              <a:clrChange>
                <a:clrFrom>
                  <a:srgbClr val="FFFFFF"/>
                </a:clrFrom>
                <a:clrTo>
                  <a:srgbClr val="FFFFFF">
                    <a:alpha val="0"/>
                  </a:srgbClr>
                </a:clrTo>
              </a:clrChange>
            </a:blip>
            <a:stretch>
              <a:fillRect/>
            </a:stretch>
          </p:blipFill>
          <p:spPr>
            <a:xfrm>
              <a:off x="4609183" y="1664591"/>
              <a:ext cx="3455073" cy="4691759"/>
            </a:xfrm>
            <a:prstGeom prst="rect">
              <a:avLst/>
            </a:prstGeom>
          </p:spPr>
        </p:pic>
      </p:grpSp>
      <p:sp>
        <p:nvSpPr>
          <p:cNvPr id="156" name="TextBox 155"/>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a:solidFill>
                  <a:prstClr val="black"/>
                </a:solidFill>
                <a:latin typeface="Tw Cen MT" panose="020B0602020104020603" pitchFamily="34" charset="0"/>
              </a:rPr>
              <a:t>Support spaces / </a:t>
            </a:r>
            <a:r>
              <a:rPr lang="en-CA" sz="1200" b="1" kern="0" dirty="0" err="1">
                <a:solidFill>
                  <a:prstClr val="black"/>
                </a:solidFill>
                <a:latin typeface="Tw Cen MT" panose="020B0602020104020603" pitchFamily="34" charset="0"/>
              </a:rPr>
              <a:t>Espaces</a:t>
            </a:r>
            <a:r>
              <a:rPr lang="en-CA" sz="1200" b="1" kern="0" dirty="0">
                <a:solidFill>
                  <a:prstClr val="black"/>
                </a:solidFill>
                <a:latin typeface="Tw Cen MT" panose="020B0602020104020603" pitchFamily="34" charset="0"/>
              </a:rPr>
              <a:t> de </a:t>
            </a:r>
            <a:r>
              <a:rPr lang="en-CA" sz="1200" b="1" kern="0" dirty="0" err="1">
                <a:solidFill>
                  <a:prstClr val="black"/>
                </a:solidFill>
                <a:latin typeface="Tw Cen MT" panose="020B0602020104020603" pitchFamily="34" charset="0"/>
              </a:rPr>
              <a:t>soutien</a:t>
            </a:r>
            <a:r>
              <a:rPr lang="en-CA" sz="1200" b="1" kern="0" dirty="0">
                <a:solidFill>
                  <a:prstClr val="black"/>
                </a:solidFill>
                <a:latin typeface="Tw Cen MT" panose="020B0602020104020603" pitchFamily="34" charset="0"/>
              </a:rPr>
              <a:t>:</a:t>
            </a:r>
          </a:p>
          <a:p>
            <a:pPr algn="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kern="0" dirty="0">
                <a:solidFill>
                  <a:prstClr val="black"/>
                </a:solidFill>
                <a:latin typeface="Tw Cen MT" panose="020B0602020104020603" pitchFamily="34" charset="0"/>
              </a:rPr>
              <a:t>Kitchenette / </a:t>
            </a:r>
            <a:r>
              <a:rPr lang="en-CA" sz="1200" i="1" kern="0" dirty="0" err="1">
                <a:solidFill>
                  <a:prstClr val="black"/>
                </a:solidFill>
                <a:latin typeface="Tw Cen MT" panose="020B0602020104020603" pitchFamily="34" charset="0"/>
              </a:rPr>
              <a:t>Cuisinette</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Equipment Areas / </a:t>
            </a:r>
            <a:r>
              <a:rPr lang="en-CA" sz="1200" i="1" kern="0" dirty="0">
                <a:solidFill>
                  <a:prstClr val="black"/>
                </a:solidFill>
                <a:latin typeface="Tw Cen MT" panose="020B0602020104020603" pitchFamily="34" charset="0"/>
              </a:rPr>
              <a:t>Zones </a:t>
            </a:r>
            <a:r>
              <a:rPr lang="en-CA" sz="1200" i="1" kern="0" dirty="0" err="1">
                <a:solidFill>
                  <a:prstClr val="black"/>
                </a:solidFill>
                <a:latin typeface="Tw Cen MT" panose="020B0602020104020603" pitchFamily="34" charset="0"/>
              </a:rPr>
              <a:t>d’équipement</a:t>
            </a:r>
            <a:r>
              <a:rPr lang="en-CA" sz="1200" kern="0" dirty="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Lockers / </a:t>
            </a:r>
            <a:r>
              <a:rPr lang="en-CA" sz="1200" i="1" kern="0" dirty="0" err="1">
                <a:solidFill>
                  <a:prstClr val="black"/>
                </a:solidFill>
                <a:latin typeface="Tw Cen MT" panose="020B0602020104020603" pitchFamily="34" charset="0"/>
              </a:rPr>
              <a:t>Casiers</a:t>
            </a:r>
            <a:r>
              <a:rPr lang="en-CA" sz="1200" kern="0" dirty="0">
                <a:solidFill>
                  <a:prstClr val="black"/>
                </a:solidFill>
                <a:latin typeface="Tw Cen MT" panose="020B0602020104020603" pitchFamily="34" charset="0"/>
              </a:rPr>
              <a:t>: 150</a:t>
            </a:r>
          </a:p>
          <a:p>
            <a:pPr>
              <a:lnSpc>
                <a:spcPts val="1100"/>
              </a:lnSpc>
              <a:defRPr/>
            </a:pPr>
            <a:r>
              <a:rPr lang="en-CA" sz="1200" kern="0" dirty="0">
                <a:solidFill>
                  <a:prstClr val="black"/>
                </a:solidFill>
                <a:latin typeface="Tw Cen MT" panose="020B0602020104020603" pitchFamily="34" charset="0"/>
              </a:rPr>
              <a:t>Shared Storage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rangement</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partagé</a:t>
            </a:r>
            <a:r>
              <a:rPr lang="en-CA" sz="1200" kern="0" dirty="0">
                <a:solidFill>
                  <a:prstClr val="black"/>
                </a:solidFill>
                <a:latin typeface="Tw Cen MT" panose="020B0602020104020603" pitchFamily="34" charset="0"/>
              </a:rPr>
              <a:t>: 1</a:t>
            </a:r>
          </a:p>
          <a:p>
            <a:pPr>
              <a:lnSpc>
                <a:spcPts val="1100"/>
              </a:lnSpc>
              <a:defRPr/>
            </a:pPr>
            <a:r>
              <a:rPr lang="en-CA" sz="1200" kern="0" dirty="0">
                <a:solidFill>
                  <a:prstClr val="black"/>
                </a:solidFill>
                <a:latin typeface="Tw Cen MT" panose="020B0602020104020603" pitchFamily="34" charset="0"/>
              </a:rPr>
              <a:t>Telecom Room / </a:t>
            </a:r>
            <a:r>
              <a:rPr lang="en-CA" sz="1200" i="1" kern="0" dirty="0">
                <a:solidFill>
                  <a:prstClr val="black"/>
                </a:solidFill>
                <a:latin typeface="Tw Cen MT" panose="020B0602020104020603" pitchFamily="34" charset="0"/>
              </a:rPr>
              <a:t>Salle de </a:t>
            </a:r>
            <a:r>
              <a:rPr lang="en-CA" sz="1200" i="1" kern="0" dirty="0" err="1">
                <a:solidFill>
                  <a:prstClr val="black"/>
                </a:solidFill>
                <a:latin typeface="Tw Cen MT" panose="020B0602020104020603" pitchFamily="34" charset="0"/>
              </a:rPr>
              <a:t>télécommunications</a:t>
            </a:r>
            <a:r>
              <a:rPr lang="en-CA" sz="1200" kern="0" dirty="0">
                <a:solidFill>
                  <a:prstClr val="black"/>
                </a:solidFill>
                <a:latin typeface="Tw Cen MT" panose="020B0602020104020603" pitchFamily="34" charset="0"/>
              </a:rPr>
              <a:t>: 1</a:t>
            </a:r>
          </a:p>
        </p:txBody>
      </p:sp>
    </p:spTree>
    <p:extLst>
      <p:ext uri="{BB962C8B-B14F-4D97-AF65-F5344CB8AC3E}">
        <p14:creationId xmlns:p14="http://schemas.microsoft.com/office/powerpoint/2010/main" val="34489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custDataLst>
              <p:tags r:id="rId1"/>
            </p:custDataLst>
          </p:nvPr>
        </p:nvPicPr>
        <p:blipFill>
          <a:blip r:embed="rId10"/>
          <a:srcRect b="6596"/>
          <a:stretch>
            <a:fillRect/>
          </a:stretch>
        </p:blipFill>
        <p:spPr>
          <a:xfrm>
            <a:off x="9246461" y="4291114"/>
            <a:ext cx="1688421" cy="1104377"/>
          </a:xfrm>
          <a:prstGeom prst="rect">
            <a:avLst/>
          </a:prstGeom>
        </p:spPr>
      </p:pic>
      <p:pic>
        <p:nvPicPr>
          <p:cNvPr id="48" name="Picture 47"/>
          <p:cNvPicPr>
            <a:picLocks noChangeAspect="1"/>
          </p:cNvPicPr>
          <p:nvPr>
            <p:custDataLst>
              <p:tags r:id="rId2"/>
            </p:custDataLst>
          </p:nvPr>
        </p:nvPicPr>
        <p:blipFill>
          <a:blip r:embed="rId11"/>
          <a:stretch>
            <a:fillRect/>
          </a:stretch>
        </p:blipFill>
        <p:spPr>
          <a:xfrm>
            <a:off x="4102523" y="2420535"/>
            <a:ext cx="1471033" cy="1455684"/>
          </a:xfrm>
          <a:prstGeom prst="rect">
            <a:avLst/>
          </a:prstGeom>
        </p:spPr>
      </p:pic>
      <p:sp>
        <p:nvSpPr>
          <p:cNvPr id="20" name="TextBox 19"/>
          <p:cNvSpPr txBox="1"/>
          <p:nvPr/>
        </p:nvSpPr>
        <p:spPr>
          <a:xfrm>
            <a:off x="5469951" y="5380848"/>
            <a:ext cx="2914845" cy="1015663"/>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ACTIVE WORKSTATION / </a:t>
            </a:r>
            <a:r>
              <a:rPr lang="en-CA" sz="1000" b="1" i="1" dirty="0">
                <a:solidFill>
                  <a:prstClr val="black"/>
                </a:solidFill>
                <a:latin typeface="Tw Cen MT" panose="020B0602020104020603" pitchFamily="34" charset="0"/>
              </a:rPr>
              <a:t>POSTE DE TRAVAIL ACTIFS</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Treadmill or stationary bicycle with computer station, or other equipment that supports active postures</a:t>
            </a:r>
          </a:p>
          <a:p>
            <a:pPr algn="ctr"/>
            <a:r>
              <a:rPr lang="fr-CA" sz="1000" i="1" dirty="0">
                <a:solidFill>
                  <a:prstClr val="black"/>
                </a:solidFill>
                <a:latin typeface="Tw Cen MT" panose="020B0602020104020603" pitchFamily="34" charset="0"/>
              </a:rPr>
              <a:t>Tapis roulant ou vélo stationnaire avec un poste informatique ou un autre équipement qui appuie les postures actives</a:t>
            </a:r>
          </a:p>
        </p:txBody>
      </p:sp>
      <p:sp>
        <p:nvSpPr>
          <p:cNvPr id="5" name="TextBox 4"/>
          <p:cNvSpPr txBox="1"/>
          <p:nvPr/>
        </p:nvSpPr>
        <p:spPr>
          <a:xfrm>
            <a:off x="512485" y="412698"/>
            <a:ext cx="7837347"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 </a:t>
            </a:r>
            <a:r>
              <a:rPr lang="fr-CA" sz="1400" b="1" i="1" dirty="0">
                <a:solidFill>
                  <a:prstClr val="black"/>
                </a:solidFill>
                <a:latin typeface="Tw Cen MT" panose="020B0602020104020603" pitchFamily="34" charset="0"/>
              </a:rPr>
              <a:t>GUIDE DE RÉFÉRENCE RAPIDE SUR LES POINTS DE TRAVAIL</a:t>
            </a:r>
          </a:p>
          <a:p>
            <a:endParaRPr lang="en-CA" sz="1400" dirty="0">
              <a:solidFill>
                <a:prstClr val="black"/>
              </a:solidFill>
              <a:latin typeface="Tw Cen MT" panose="020B0602020104020603" pitchFamily="34" charset="0"/>
            </a:endParaRPr>
          </a:p>
        </p:txBody>
      </p:sp>
      <p:sp>
        <p:nvSpPr>
          <p:cNvPr id="6" name="TextBox 5"/>
          <p:cNvSpPr txBox="1"/>
          <p:nvPr/>
        </p:nvSpPr>
        <p:spPr>
          <a:xfrm>
            <a:off x="629707" y="1000383"/>
            <a:ext cx="692497" cy="1567564"/>
          </a:xfrm>
          <a:prstGeom prst="rect">
            <a:avLst/>
          </a:prstGeom>
          <a:solidFill>
            <a:srgbClr val="50C08B"/>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OPEN / </a:t>
            </a:r>
            <a:r>
              <a:rPr lang="fr-CA" sz="1100" i="1" dirty="0">
                <a:solidFill>
                  <a:prstClr val="black"/>
                </a:solidFill>
                <a:latin typeface="Tw Cen MT" panose="020B0602020104020603" pitchFamily="34" charset="0"/>
              </a:rPr>
              <a:t>PRIMAIRE INDIVIDUEL OUVERT</a:t>
            </a:r>
          </a:p>
        </p:txBody>
      </p:sp>
      <p:sp>
        <p:nvSpPr>
          <p:cNvPr id="7" name="TextBox 6"/>
          <p:cNvSpPr txBox="1"/>
          <p:nvPr/>
        </p:nvSpPr>
        <p:spPr>
          <a:xfrm>
            <a:off x="629707" y="2757116"/>
            <a:ext cx="692497" cy="1459377"/>
          </a:xfrm>
          <a:prstGeom prst="rect">
            <a:avLst/>
          </a:prstGeom>
          <a:solidFill>
            <a:srgbClr val="8689AF"/>
          </a:solidFill>
        </p:spPr>
        <p:txBody>
          <a:bodyPr vert="vert270" wrap="square" rtlCol="0">
            <a:spAutoFit/>
          </a:bodyPr>
          <a:lstStyle/>
          <a:p>
            <a:pPr algn="ctr"/>
            <a:r>
              <a:rPr lang="en-CA" sz="1100" dirty="0">
                <a:solidFill>
                  <a:prstClr val="black"/>
                </a:solidFill>
                <a:latin typeface="Tw Cen MT" panose="020B0602020104020603" pitchFamily="34" charset="0"/>
              </a:rPr>
              <a:t>PRIMARY INDIVIDUAL ENCLOSED / </a:t>
            </a:r>
            <a:r>
              <a:rPr lang="fr-CA" sz="1100" i="1" dirty="0">
                <a:solidFill>
                  <a:prstClr val="black"/>
                </a:solidFill>
                <a:latin typeface="Tw Cen MT" panose="020B0602020104020603" pitchFamily="34" charset="0"/>
              </a:rPr>
              <a:t>PRIMAIRE </a:t>
            </a:r>
          </a:p>
          <a:p>
            <a:pPr algn="ctr"/>
            <a:r>
              <a:rPr lang="fr-CA" sz="1100" i="1" dirty="0">
                <a:solidFill>
                  <a:prstClr val="black"/>
                </a:solidFill>
                <a:latin typeface="Tw Cen MT" panose="020B0602020104020603" pitchFamily="34" charset="0"/>
              </a:rPr>
              <a:t>INDIVIDUEL FERMÉ</a:t>
            </a:r>
          </a:p>
        </p:txBody>
      </p:sp>
      <p:sp>
        <p:nvSpPr>
          <p:cNvPr id="8" name="TextBox 7"/>
          <p:cNvSpPr txBox="1"/>
          <p:nvPr/>
        </p:nvSpPr>
        <p:spPr>
          <a:xfrm>
            <a:off x="629707" y="4405662"/>
            <a:ext cx="692497" cy="1627685"/>
          </a:xfrm>
          <a:prstGeom prst="rect">
            <a:avLst/>
          </a:prstGeom>
          <a:solidFill>
            <a:schemeClr val="accent2"/>
          </a:solidFill>
        </p:spPr>
        <p:txBody>
          <a:bodyPr vert="vert270" wrap="square" rtlCol="0">
            <a:spAutoFit/>
          </a:bodyPr>
          <a:lstStyle/>
          <a:p>
            <a:pPr algn="ctr"/>
            <a:r>
              <a:rPr lang="en-CA" sz="1100" dirty="0">
                <a:solidFill>
                  <a:prstClr val="black"/>
                </a:solidFill>
                <a:latin typeface="Tw Cen MT" panose="020B0602020104020603" pitchFamily="34" charset="0"/>
              </a:rPr>
              <a:t>SECONDARY INDIVIDUAL / </a:t>
            </a:r>
            <a:r>
              <a:rPr lang="fr-CA" sz="1100" i="1" kern="0" dirty="0">
                <a:solidFill>
                  <a:prstClr val="black"/>
                </a:solidFill>
                <a:latin typeface="Tw Cen MT" panose="020B0602020104020603" pitchFamily="34" charset="0"/>
              </a:rPr>
              <a:t>SECONDAIRE INDIVIDUEL</a:t>
            </a:r>
          </a:p>
        </p:txBody>
      </p:sp>
      <p:sp>
        <p:nvSpPr>
          <p:cNvPr id="9" name="TextBox 8"/>
          <p:cNvSpPr txBox="1"/>
          <p:nvPr/>
        </p:nvSpPr>
        <p:spPr>
          <a:xfrm>
            <a:off x="1919563" y="1934169"/>
            <a:ext cx="2616342" cy="682238"/>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WORKSTATION / </a:t>
            </a:r>
            <a:r>
              <a:rPr lang="en-CA" sz="1000" b="1" i="1" dirty="0">
                <a:solidFill>
                  <a:prstClr val="black"/>
                </a:solidFill>
                <a:latin typeface="Tw Cen MT" panose="020B0602020104020603" pitchFamily="34" charset="0"/>
              </a:rPr>
              <a:t>POSTE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Mid-long term work space with access to others</a:t>
            </a:r>
          </a:p>
          <a:p>
            <a:pPr algn="ctr"/>
            <a:r>
              <a:rPr lang="fr-CA" sz="1000" i="1" dirty="0">
                <a:solidFill>
                  <a:prstClr val="black"/>
                </a:solidFill>
                <a:latin typeface="Tw Cen MT" panose="020B0602020104020603" pitchFamily="34" charset="0"/>
              </a:rPr>
              <a:t>Espace de travail à moyen et à long terme avec un accès aux autres</a:t>
            </a:r>
          </a:p>
        </p:txBody>
      </p:sp>
      <p:sp>
        <p:nvSpPr>
          <p:cNvPr id="10" name="TextBox 9"/>
          <p:cNvSpPr txBox="1"/>
          <p:nvPr/>
        </p:nvSpPr>
        <p:spPr>
          <a:xfrm>
            <a:off x="5162263" y="1920120"/>
            <a:ext cx="2670296"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TOUCHDOWN / </a:t>
            </a:r>
            <a:r>
              <a:rPr lang="en-CA" sz="1000" b="1" i="1" dirty="0">
                <a:solidFill>
                  <a:prstClr val="black"/>
                </a:solidFill>
                <a:latin typeface="Tw Cen MT" panose="020B0602020104020603" pitchFamily="34" charset="0"/>
              </a:rPr>
              <a:t>POINT DE TRANSITION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Short-term landing point between other activities</a:t>
            </a:r>
          </a:p>
          <a:p>
            <a:pPr algn="ctr"/>
            <a:r>
              <a:rPr lang="fr-CA" sz="1000" i="1" dirty="0">
                <a:solidFill>
                  <a:prstClr val="black"/>
                </a:solidFill>
                <a:latin typeface="Tw Cen MT" panose="020B0602020104020603" pitchFamily="34" charset="0"/>
              </a:rPr>
              <a:t>Point de transition à court terme entre les autres activités</a:t>
            </a:r>
          </a:p>
        </p:txBody>
      </p:sp>
      <p:sp>
        <p:nvSpPr>
          <p:cNvPr id="15" name="TextBox 14"/>
          <p:cNvSpPr txBox="1"/>
          <p:nvPr/>
        </p:nvSpPr>
        <p:spPr>
          <a:xfrm>
            <a:off x="3404288" y="3802404"/>
            <a:ext cx="2867504"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ROOM / </a:t>
            </a:r>
            <a:r>
              <a:rPr lang="en-CA" sz="1000" b="1" i="1" dirty="0">
                <a:solidFill>
                  <a:prstClr val="black"/>
                </a:solidFill>
                <a:latin typeface="Tw Cen MT" panose="020B0602020104020603" pitchFamily="34" charset="0"/>
              </a:rPr>
              <a:t>SALLE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space for mid- to long-term focused work</a:t>
            </a:r>
          </a:p>
          <a:p>
            <a:pPr algn="ctr"/>
            <a:r>
              <a:rPr lang="fr-CA" sz="1000" i="1" dirty="0">
                <a:solidFill>
                  <a:prstClr val="black"/>
                </a:solidFill>
                <a:latin typeface="Tw Cen MT" panose="020B0602020104020603" pitchFamily="34" charset="0"/>
              </a:rPr>
              <a:t>Local de travail fermé pour le travail ciblé à moyen et à long terme</a:t>
            </a:r>
          </a:p>
        </p:txBody>
      </p:sp>
      <p:cxnSp>
        <p:nvCxnSpPr>
          <p:cNvPr id="22" name="Straight Connector 21"/>
          <p:cNvCxnSpPr/>
          <p:nvPr/>
        </p:nvCxnSpPr>
        <p:spPr>
          <a:xfrm>
            <a:off x="1626414" y="2113040"/>
            <a:ext cx="10152503" cy="16830"/>
          </a:xfrm>
          <a:prstGeom prst="line">
            <a:avLst/>
          </a:prstGeom>
          <a:ln w="12700">
            <a:solidFill>
              <a:srgbClr val="50C08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26414" y="3992148"/>
            <a:ext cx="10149840" cy="2708"/>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26414" y="5576669"/>
            <a:ext cx="10149840" cy="108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52892" y="5395491"/>
            <a:ext cx="2889647" cy="553998"/>
          </a:xfrm>
          <a:prstGeom prst="rect">
            <a:avLst/>
          </a:prstGeom>
          <a:noFill/>
        </p:spPr>
        <p:txBody>
          <a:bodyPr wrap="square" rtlCol="0">
            <a:spAutoFit/>
          </a:bodyPr>
          <a:lstStyle/>
          <a:p>
            <a:pPr algn="ctr"/>
            <a:r>
              <a:rPr lang="fr-CA" sz="1000" b="1" dirty="0">
                <a:solidFill>
                  <a:prstClr val="black"/>
                </a:solidFill>
                <a:latin typeface="Tw Cen MT" panose="020B0602020104020603" pitchFamily="34" charset="0"/>
              </a:rPr>
              <a:t>STUDY</a:t>
            </a:r>
            <a:r>
              <a:rPr lang="fr-CA" sz="1000" b="1" i="1" dirty="0">
                <a:solidFill>
                  <a:prstClr val="black"/>
                </a:solidFill>
                <a:latin typeface="Tw Cen MT" panose="020B0602020104020603" pitchFamily="34" charset="0"/>
              </a:rPr>
              <a:t> / SALLE D’ÉTUDE</a:t>
            </a:r>
          </a:p>
          <a:p>
            <a:pPr algn="ctr"/>
            <a:r>
              <a:rPr lang="fr-CA" sz="1000" dirty="0" err="1">
                <a:solidFill>
                  <a:prstClr val="black"/>
                </a:solidFill>
                <a:latin typeface="Tw Cen MT" panose="020B0602020104020603" pitchFamily="34" charset="0"/>
              </a:rPr>
              <a:t>Shared</a:t>
            </a:r>
            <a:r>
              <a:rPr lang="fr-CA" sz="1000" dirty="0">
                <a:solidFill>
                  <a:prstClr val="black"/>
                </a:solidFill>
                <a:latin typeface="Tw Cen MT" panose="020B0602020104020603" pitchFamily="34" charset="0"/>
              </a:rPr>
              <a:t> room for </a:t>
            </a:r>
            <a:r>
              <a:rPr lang="fr-CA" sz="1000" dirty="0" err="1">
                <a:solidFill>
                  <a:prstClr val="black"/>
                </a:solidFill>
                <a:latin typeface="Tw Cen MT" panose="020B0602020104020603" pitchFamily="34" charset="0"/>
              </a:rPr>
              <a:t>individual</a:t>
            </a:r>
            <a:r>
              <a:rPr lang="fr-CA" sz="1000" dirty="0">
                <a:solidFill>
                  <a:prstClr val="black"/>
                </a:solidFill>
                <a:latin typeface="Tw Cen MT" panose="020B0602020104020603" pitchFamily="34" charset="0"/>
              </a:rPr>
              <a:t> quiet </a:t>
            </a:r>
            <a:r>
              <a:rPr lang="fr-CA" sz="1000" dirty="0" err="1">
                <a:solidFill>
                  <a:prstClr val="black"/>
                </a:solidFill>
                <a:latin typeface="Tw Cen MT" panose="020B0602020104020603" pitchFamily="34" charset="0"/>
              </a:rPr>
              <a:t>work</a:t>
            </a:r>
            <a:endParaRPr lang="fr-CA" sz="1000" dirty="0">
              <a:solidFill>
                <a:prstClr val="black"/>
              </a:solidFill>
              <a:latin typeface="Tw Cen MT" panose="020B0602020104020603" pitchFamily="34" charset="0"/>
            </a:endParaRPr>
          </a:p>
          <a:p>
            <a:pPr algn="ctr"/>
            <a:r>
              <a:rPr lang="fr-CA" sz="1000" i="1" dirty="0">
                <a:solidFill>
                  <a:prstClr val="black"/>
                </a:solidFill>
                <a:latin typeface="Tw Cen MT" panose="020B0602020104020603" pitchFamily="34" charset="0"/>
              </a:rPr>
              <a:t>Local partagé pour le travail tranquille individuel</a:t>
            </a:r>
          </a:p>
        </p:txBody>
      </p:sp>
      <p:sp>
        <p:nvSpPr>
          <p:cNvPr id="19" name="TextBox 18"/>
          <p:cNvSpPr txBox="1"/>
          <p:nvPr/>
        </p:nvSpPr>
        <p:spPr>
          <a:xfrm>
            <a:off x="2067632" y="5388990"/>
            <a:ext cx="2678825"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REFLECTION POINT / </a:t>
            </a:r>
            <a:r>
              <a:rPr lang="en-CA" sz="1000" b="1" i="1" dirty="0">
                <a:solidFill>
                  <a:prstClr val="black"/>
                </a:solidFill>
                <a:latin typeface="Tw Cen MT" panose="020B0602020104020603" pitchFamily="34" charset="0"/>
              </a:rPr>
              <a:t>POINT DE RÉFLEXION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Refuge for quiet contemplation or wellness needs</a:t>
            </a:r>
          </a:p>
          <a:p>
            <a:pPr algn="ctr"/>
            <a:r>
              <a:rPr lang="fr-CA" sz="1000" i="1" dirty="0">
                <a:solidFill>
                  <a:prstClr val="black"/>
                </a:solidFill>
                <a:latin typeface="Tw Cen MT" panose="020B0602020104020603" pitchFamily="34" charset="0"/>
              </a:rPr>
              <a:t>Refuge pour la méditation ou pour des besoins de mieux-être</a:t>
            </a:r>
          </a:p>
        </p:txBody>
      </p:sp>
      <p:sp>
        <p:nvSpPr>
          <p:cNvPr id="11" name="TextBox 10"/>
          <p:cNvSpPr txBox="1"/>
          <p:nvPr/>
        </p:nvSpPr>
        <p:spPr>
          <a:xfrm>
            <a:off x="8325670" y="1910694"/>
            <a:ext cx="3316869"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POD / </a:t>
            </a:r>
            <a:r>
              <a:rPr lang="en-CA" sz="1000" b="1" i="1" dirty="0">
                <a:solidFill>
                  <a:prstClr val="black"/>
                </a:solidFill>
                <a:latin typeface="Tw Cen MT" panose="020B0602020104020603" pitchFamily="34" charset="0"/>
              </a:rPr>
              <a:t>CAPSULE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Semi-enclosed work pod for mid- to long-term focused work</a:t>
            </a:r>
          </a:p>
          <a:p>
            <a:pPr algn="ctr"/>
            <a:r>
              <a:rPr lang="fr-CA" sz="1000" i="1" dirty="0">
                <a:solidFill>
                  <a:prstClr val="black"/>
                </a:solidFill>
                <a:latin typeface="Tw Cen MT" panose="020B0602020104020603" pitchFamily="34" charset="0"/>
              </a:rPr>
              <a:t>Espace de travail semi-fermé pour le travail ciblé à moyen et à long terme</a:t>
            </a:r>
          </a:p>
        </p:txBody>
      </p:sp>
      <p:pic>
        <p:nvPicPr>
          <p:cNvPr id="46" name="Picture 45"/>
          <p:cNvPicPr>
            <a:picLocks noChangeAspect="1"/>
          </p:cNvPicPr>
          <p:nvPr>
            <p:custDataLst>
              <p:tags r:id="rId3"/>
            </p:custDataLst>
          </p:nvPr>
        </p:nvPicPr>
        <p:blipFill>
          <a:blip r:embed="rId12"/>
          <a:stretch>
            <a:fillRect/>
          </a:stretch>
        </p:blipFill>
        <p:spPr>
          <a:xfrm>
            <a:off x="7948978" y="2498228"/>
            <a:ext cx="1198091" cy="1287688"/>
          </a:xfrm>
          <a:prstGeom prst="rect">
            <a:avLst/>
          </a:prstGeom>
        </p:spPr>
      </p:pic>
      <p:pic>
        <p:nvPicPr>
          <p:cNvPr id="47" name="Picture 46"/>
          <p:cNvPicPr>
            <a:picLocks noChangeAspect="1"/>
          </p:cNvPicPr>
          <p:nvPr>
            <p:custDataLst>
              <p:tags r:id="rId4"/>
            </p:custDataLst>
          </p:nvPr>
        </p:nvPicPr>
        <p:blipFill>
          <a:blip r:embed="rId13"/>
          <a:stretch>
            <a:fillRect/>
          </a:stretch>
        </p:blipFill>
        <p:spPr>
          <a:xfrm>
            <a:off x="2864395" y="4317253"/>
            <a:ext cx="916230" cy="1071737"/>
          </a:xfrm>
          <a:prstGeom prst="rect">
            <a:avLst/>
          </a:prstGeom>
        </p:spPr>
      </p:pic>
      <p:pic>
        <p:nvPicPr>
          <p:cNvPr id="50" name="Picture 49"/>
          <p:cNvPicPr>
            <a:picLocks noChangeAspect="1"/>
          </p:cNvPicPr>
          <p:nvPr>
            <p:custDataLst>
              <p:tags r:id="rId5"/>
            </p:custDataLst>
          </p:nvPr>
        </p:nvPicPr>
        <p:blipFill>
          <a:blip r:embed="rId14"/>
          <a:stretch>
            <a:fillRect/>
          </a:stretch>
        </p:blipFill>
        <p:spPr>
          <a:xfrm>
            <a:off x="9444866" y="685795"/>
            <a:ext cx="1078475" cy="1221084"/>
          </a:xfrm>
          <a:prstGeom prst="rect">
            <a:avLst/>
          </a:prstGeom>
        </p:spPr>
      </p:pic>
      <p:pic>
        <p:nvPicPr>
          <p:cNvPr id="51" name="Picture 50"/>
          <p:cNvPicPr>
            <a:picLocks noChangeAspect="1"/>
          </p:cNvPicPr>
          <p:nvPr>
            <p:custDataLst>
              <p:tags r:id="rId6"/>
            </p:custDataLst>
          </p:nvPr>
        </p:nvPicPr>
        <p:blipFill>
          <a:blip r:embed="rId15">
            <a:clrChange>
              <a:clrFrom>
                <a:srgbClr val="FDFDFD"/>
              </a:clrFrom>
              <a:clrTo>
                <a:srgbClr val="FDFDFD">
                  <a:alpha val="0"/>
                </a:srgbClr>
              </a:clrTo>
            </a:clrChange>
          </a:blip>
          <a:stretch>
            <a:fillRect/>
          </a:stretch>
        </p:blipFill>
        <p:spPr>
          <a:xfrm>
            <a:off x="5762558" y="850895"/>
            <a:ext cx="1464512" cy="1052121"/>
          </a:xfrm>
          <a:prstGeom prst="rect">
            <a:avLst/>
          </a:prstGeom>
        </p:spPr>
      </p:pic>
      <p:pic>
        <p:nvPicPr>
          <p:cNvPr id="52" name="Picture 51"/>
          <p:cNvPicPr>
            <a:picLocks noChangeAspect="1"/>
          </p:cNvPicPr>
          <p:nvPr>
            <p:custDataLst>
              <p:tags r:id="rId7"/>
            </p:custDataLst>
          </p:nvPr>
        </p:nvPicPr>
        <p:blipFill>
          <a:blip r:embed="rId16">
            <a:clrChange>
              <a:clrFrom>
                <a:srgbClr val="FFFFFF"/>
              </a:clrFrom>
              <a:clrTo>
                <a:srgbClr val="FFFFFF">
                  <a:alpha val="0"/>
                </a:srgbClr>
              </a:clrTo>
            </a:clrChange>
          </a:blip>
          <a:stretch>
            <a:fillRect/>
          </a:stretch>
        </p:blipFill>
        <p:spPr>
          <a:xfrm>
            <a:off x="2474750" y="674308"/>
            <a:ext cx="1383905" cy="1278006"/>
          </a:xfrm>
          <a:prstGeom prst="rect">
            <a:avLst/>
          </a:prstGeom>
        </p:spPr>
      </p:pic>
      <p:sp>
        <p:nvSpPr>
          <p:cNvPr id="2" name="Rectangle 1"/>
          <p:cNvSpPr/>
          <p:nvPr/>
        </p:nvSpPr>
        <p:spPr>
          <a:xfrm>
            <a:off x="6784038" y="3802404"/>
            <a:ext cx="3756983" cy="707886"/>
          </a:xfrm>
          <a:prstGeom prst="rect">
            <a:avLst/>
          </a:prstGeom>
        </p:spPr>
        <p:txBody>
          <a:bodyPr wrap="square">
            <a:spAutoFit/>
          </a:bodyPr>
          <a:lstStyle/>
          <a:p>
            <a:pPr algn="ctr"/>
            <a:r>
              <a:rPr lang="en-CA" sz="1000" b="1" dirty="0">
                <a:solidFill>
                  <a:prstClr val="black"/>
                </a:solidFill>
                <a:latin typeface="Tw Cen MT" panose="020B0602020104020603" pitchFamily="34" charset="0"/>
              </a:rPr>
              <a:t>PHONEBOOTH / </a:t>
            </a:r>
            <a:r>
              <a:rPr lang="en-CA" sz="1000" b="1" i="1" dirty="0">
                <a:solidFill>
                  <a:prstClr val="black"/>
                </a:solidFill>
                <a:latin typeface="Tw Cen MT" panose="020B0602020104020603" pitchFamily="34" charset="0"/>
              </a:rPr>
              <a:t>CABINE TÉLÉPHONIQUE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or semi-enclosed area with acoustic protection for phone calls</a:t>
            </a:r>
          </a:p>
          <a:p>
            <a:pPr algn="ctr"/>
            <a:r>
              <a:rPr lang="fr-CA" sz="1000" i="1" dirty="0">
                <a:solidFill>
                  <a:prstClr val="black"/>
                </a:solidFill>
                <a:latin typeface="Tw Cen MT" panose="020B0602020104020603" pitchFamily="34" charset="0"/>
              </a:rPr>
              <a:t>Zone fermée ou semi-fermée avec une protection acoustique pour les appels téléphoniques</a:t>
            </a:r>
          </a:p>
        </p:txBody>
      </p:sp>
    </p:spTree>
    <p:extLst>
      <p:ext uri="{BB962C8B-B14F-4D97-AF65-F5344CB8AC3E}">
        <p14:creationId xmlns:p14="http://schemas.microsoft.com/office/powerpoint/2010/main" val="2319241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722" y="897738"/>
            <a:ext cx="523220" cy="2203939"/>
          </a:xfrm>
          <a:prstGeom prst="rect">
            <a:avLst/>
          </a:prstGeom>
          <a:solidFill>
            <a:schemeClr val="accent4"/>
          </a:solidFill>
        </p:spPr>
        <p:txBody>
          <a:bodyPr vert="vert270" wrap="square" rtlCol="0">
            <a:spAutoFit/>
          </a:bodyPr>
          <a:lstStyle/>
          <a:p>
            <a:pPr algn="ctr">
              <a:defRPr/>
            </a:pPr>
            <a:r>
              <a:rPr lang="en-CA" sz="1100" dirty="0">
                <a:solidFill>
                  <a:prstClr val="black"/>
                </a:solidFill>
                <a:latin typeface="Tw Cen MT" panose="020B0602020104020603" pitchFamily="34" charset="0"/>
              </a:rPr>
              <a:t>OPEN COLLABORATIVE / </a:t>
            </a:r>
          </a:p>
          <a:p>
            <a:pPr algn="ctr">
              <a:defRPr/>
            </a:pPr>
            <a:r>
              <a:rPr lang="fr-CA" sz="1100" i="1" kern="0" dirty="0">
                <a:solidFill>
                  <a:prstClr val="black"/>
                </a:solidFill>
                <a:latin typeface="Tw Cen MT" panose="020B0602020104020603" pitchFamily="34" charset="0"/>
              </a:rPr>
              <a:t>OUVERT COLLABORATIF</a:t>
            </a:r>
          </a:p>
        </p:txBody>
      </p:sp>
      <p:sp>
        <p:nvSpPr>
          <p:cNvPr id="6" name="TextBox 5"/>
          <p:cNvSpPr txBox="1"/>
          <p:nvPr/>
        </p:nvSpPr>
        <p:spPr>
          <a:xfrm>
            <a:off x="573722" y="3460145"/>
            <a:ext cx="523220" cy="2328985"/>
          </a:xfrm>
          <a:prstGeom prst="rect">
            <a:avLst/>
          </a:prstGeom>
          <a:solidFill>
            <a:srgbClr val="03BADF"/>
          </a:solidFill>
        </p:spPr>
        <p:txBody>
          <a:bodyPr vert="vert270" wrap="square" rtlCol="0">
            <a:spAutoFit/>
          </a:bodyPr>
          <a:lstStyle/>
          <a:p>
            <a:pPr algn="ctr">
              <a:defRPr/>
            </a:pPr>
            <a:r>
              <a:rPr lang="en-CA" sz="1100" dirty="0">
                <a:solidFill>
                  <a:prstClr val="black"/>
                </a:solidFill>
                <a:latin typeface="Tw Cen MT" panose="020B0602020104020603" pitchFamily="34" charset="0"/>
              </a:rPr>
              <a:t>ENCLOSED COLLABORATIVE /</a:t>
            </a:r>
          </a:p>
          <a:p>
            <a:pPr algn="ctr">
              <a:defRPr/>
            </a:pPr>
            <a:r>
              <a:rPr lang="fr-CA" sz="1100" i="1" kern="0" dirty="0">
                <a:solidFill>
                  <a:prstClr val="black"/>
                </a:solidFill>
                <a:latin typeface="Tw Cen MT" panose="020B0602020104020603" pitchFamily="34" charset="0"/>
              </a:rPr>
              <a:t>FERMÉ COLLABORATIF</a:t>
            </a:r>
          </a:p>
        </p:txBody>
      </p:sp>
      <p:cxnSp>
        <p:nvCxnSpPr>
          <p:cNvPr id="10" name="Straight Connector 9"/>
          <p:cNvCxnSpPr/>
          <p:nvPr/>
        </p:nvCxnSpPr>
        <p:spPr>
          <a:xfrm flipV="1">
            <a:off x="1239775" y="2568929"/>
            <a:ext cx="10448904"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939" y="5308486"/>
            <a:ext cx="10402001" cy="38898"/>
          </a:xfrm>
          <a:prstGeom prst="line">
            <a:avLst/>
          </a:prstGeom>
          <a:ln w="12700">
            <a:solidFill>
              <a:srgbClr val="03BAD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4948" y="2360366"/>
            <a:ext cx="2364734"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HUDDLE / </a:t>
            </a:r>
            <a:r>
              <a:rPr lang="en-CA" sz="1000" b="1" i="1" dirty="0">
                <a:solidFill>
                  <a:prstClr val="black"/>
                </a:solidFill>
                <a:latin typeface="Tw Cen MT" panose="020B0602020104020603" pitchFamily="34" charset="0"/>
              </a:rPr>
              <a:t>ENCLAVE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Informal open or semi-enclosed area for short- to mid-term meetings </a:t>
            </a:r>
          </a:p>
          <a:p>
            <a:pPr algn="ctr"/>
            <a:r>
              <a:rPr lang="fr-CA" sz="1000" i="1" dirty="0">
                <a:solidFill>
                  <a:prstClr val="black"/>
                </a:solidFill>
                <a:latin typeface="Tw Cen MT" panose="020B0602020104020603" pitchFamily="34" charset="0"/>
              </a:rPr>
              <a:t>Zone ouverte ou semi-fermée informelle pour les réunions à court et à moyen terme </a:t>
            </a:r>
          </a:p>
        </p:txBody>
      </p:sp>
      <p:sp>
        <p:nvSpPr>
          <p:cNvPr id="15" name="TextBox 14"/>
          <p:cNvSpPr txBox="1"/>
          <p:nvPr/>
        </p:nvSpPr>
        <p:spPr>
          <a:xfrm>
            <a:off x="3681664" y="5127748"/>
            <a:ext cx="2081389"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PROJECT ROOM / </a:t>
            </a:r>
            <a:r>
              <a:rPr lang="en-CA" sz="1000" b="1" i="1" dirty="0">
                <a:solidFill>
                  <a:prstClr val="black"/>
                </a:solidFill>
                <a:latin typeface="Tw Cen MT" panose="020B0602020104020603" pitchFamily="34" charset="0"/>
              </a:rPr>
              <a:t>SALLE DE PROJET</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collaboration in groups of 4 or more</a:t>
            </a:r>
          </a:p>
          <a:p>
            <a:pPr algn="ctr"/>
            <a:r>
              <a:rPr lang="fr-CA" sz="1000" i="1" dirty="0">
                <a:solidFill>
                  <a:prstClr val="black"/>
                </a:solidFill>
                <a:latin typeface="Tw Cen MT" panose="020B0602020104020603" pitchFamily="34" charset="0"/>
              </a:rPr>
              <a:t>Salle fermée pour la collaboration en groupes de quatre personnes ou plus</a:t>
            </a:r>
          </a:p>
        </p:txBody>
      </p:sp>
      <p:sp>
        <p:nvSpPr>
          <p:cNvPr id="9" name="TextBox 8"/>
          <p:cNvSpPr txBox="1"/>
          <p:nvPr/>
        </p:nvSpPr>
        <p:spPr>
          <a:xfrm>
            <a:off x="6511095" y="2371191"/>
            <a:ext cx="2115547" cy="1015662"/>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TEAMING AREA / </a:t>
            </a:r>
            <a:r>
              <a:rPr lang="en-CA" sz="1000" b="1" i="1" dirty="0">
                <a:solidFill>
                  <a:prstClr val="black"/>
                </a:solidFill>
                <a:latin typeface="Tw Cen MT" panose="020B0602020104020603" pitchFamily="34" charset="0"/>
              </a:rPr>
              <a:t>ZONE D’ÉQUIPE</a:t>
            </a:r>
          </a:p>
          <a:p>
            <a:pPr algn="ctr"/>
            <a:r>
              <a:rPr lang="en-CA" sz="1000" dirty="0">
                <a:solidFill>
                  <a:prstClr val="black"/>
                </a:solidFill>
                <a:latin typeface="Tw Cen MT" panose="020B0602020104020603" pitchFamily="34" charset="0"/>
              </a:rPr>
              <a:t>Informal open area to accommodate group work and idea generation</a:t>
            </a:r>
          </a:p>
          <a:p>
            <a:pPr algn="ctr"/>
            <a:r>
              <a:rPr lang="fr-CA" sz="1000" i="1" dirty="0">
                <a:solidFill>
                  <a:prstClr val="black"/>
                </a:solidFill>
                <a:latin typeface="Tw Cen MT" panose="020B0602020104020603" pitchFamily="34" charset="0"/>
              </a:rPr>
              <a:t>Zone ouverte informelle pour accueillir le travail de groupe et la génération d’idées</a:t>
            </a:r>
          </a:p>
        </p:txBody>
      </p:sp>
      <p:sp>
        <p:nvSpPr>
          <p:cNvPr id="14" name="TextBox 13"/>
          <p:cNvSpPr txBox="1"/>
          <p:nvPr/>
        </p:nvSpPr>
        <p:spPr>
          <a:xfrm>
            <a:off x="1359999" y="5130207"/>
            <a:ext cx="2195426" cy="836126"/>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 ROOM / </a:t>
            </a:r>
            <a:r>
              <a:rPr lang="en-CA" sz="1000" b="1" i="1" dirty="0">
                <a:solidFill>
                  <a:prstClr val="black"/>
                </a:solidFill>
                <a:latin typeface="Tw Cen MT" panose="020B0602020104020603" pitchFamily="34" charset="0"/>
              </a:rPr>
              <a:t>SALLE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team work or meetings up to 4 people</a:t>
            </a:r>
          </a:p>
          <a:p>
            <a:pPr algn="ctr"/>
            <a:r>
              <a:rPr lang="fr-CA" sz="1000" i="1" dirty="0">
                <a:solidFill>
                  <a:prstClr val="black"/>
                </a:solidFill>
                <a:latin typeface="Tw Cen MT" panose="020B0602020104020603" pitchFamily="34" charset="0"/>
              </a:rPr>
              <a:t>Salle fermée pour la collaboration en groupes de quatre personnes ou moins</a:t>
            </a:r>
          </a:p>
        </p:txBody>
      </p:sp>
      <p:sp>
        <p:nvSpPr>
          <p:cNvPr id="17" name="TextBox 16"/>
          <p:cNvSpPr txBox="1"/>
          <p:nvPr/>
        </p:nvSpPr>
        <p:spPr>
          <a:xfrm>
            <a:off x="8692724" y="4993396"/>
            <a:ext cx="2935906"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LARGE MEETING ROOM / </a:t>
            </a:r>
            <a:r>
              <a:rPr lang="en-CA" sz="1000" b="1" i="1" dirty="0">
                <a:solidFill>
                  <a:prstClr val="black"/>
                </a:solidFill>
                <a:latin typeface="Tw Cen MT" panose="020B0602020104020603" pitchFamily="34" charset="0"/>
              </a:rPr>
              <a:t>GRANDE SALLE DE RÉUNION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20 people</a:t>
            </a:r>
          </a:p>
          <a:p>
            <a:pPr algn="ctr"/>
            <a:r>
              <a:rPr lang="fr-CA" sz="1000" i="1" dirty="0">
                <a:solidFill>
                  <a:prstClr val="black"/>
                </a:solidFill>
                <a:latin typeface="Tw Cen MT" panose="020B0602020104020603" pitchFamily="34" charset="0"/>
              </a:rPr>
              <a:t>Salle de réunion fermée accueillant jusqu’à 20 personnes</a:t>
            </a:r>
          </a:p>
        </p:txBody>
      </p:sp>
      <p:sp>
        <p:nvSpPr>
          <p:cNvPr id="7" name="TextBox 6"/>
          <p:cNvSpPr txBox="1"/>
          <p:nvPr/>
        </p:nvSpPr>
        <p:spPr>
          <a:xfrm>
            <a:off x="1329269" y="2390709"/>
            <a:ext cx="2254266" cy="605293"/>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CHAT POINT / </a:t>
            </a:r>
            <a:r>
              <a:rPr lang="en-CA" sz="1000" b="1" i="1" dirty="0">
                <a:solidFill>
                  <a:prstClr val="black"/>
                </a:solidFill>
                <a:latin typeface="Tw Cen MT" panose="020B0602020104020603" pitchFamily="34" charset="0"/>
              </a:rPr>
              <a:t>POINT DE DISCUSSION</a:t>
            </a:r>
          </a:p>
          <a:p>
            <a:pPr algn="ctr">
              <a:lnSpc>
                <a:spcPts val="1000"/>
              </a:lnSpc>
            </a:pPr>
            <a:r>
              <a:rPr lang="en-CA" sz="1000" dirty="0">
                <a:solidFill>
                  <a:prstClr val="black"/>
                </a:solidFill>
                <a:latin typeface="Tw Cen MT" panose="020B0602020104020603" pitchFamily="34" charset="0"/>
              </a:rPr>
              <a:t>Area for brief impromptu conversations</a:t>
            </a:r>
          </a:p>
          <a:p>
            <a:pPr algn="ctr">
              <a:lnSpc>
                <a:spcPts val="1000"/>
              </a:lnSpc>
            </a:pPr>
            <a:r>
              <a:rPr lang="fr-CA" sz="1000" i="1" dirty="0">
                <a:solidFill>
                  <a:prstClr val="black"/>
                </a:solidFill>
                <a:latin typeface="Tw Cen MT" panose="020B0602020104020603" pitchFamily="34" charset="0"/>
              </a:rPr>
              <a:t>Espace pour tenir de brèves discussions impromptues</a:t>
            </a:r>
          </a:p>
        </p:txBody>
      </p:sp>
      <p:sp>
        <p:nvSpPr>
          <p:cNvPr id="16" name="TextBox 15"/>
          <p:cNvSpPr txBox="1"/>
          <p:nvPr/>
        </p:nvSpPr>
        <p:spPr>
          <a:xfrm>
            <a:off x="5886048" y="4989669"/>
            <a:ext cx="2680437"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MEDIUM MEETING ROOM / </a:t>
            </a:r>
            <a:r>
              <a:rPr lang="en-CA" sz="1000" b="1" i="1" dirty="0">
                <a:solidFill>
                  <a:prstClr val="black"/>
                </a:solidFill>
                <a:latin typeface="Tw Cen MT" panose="020B0602020104020603" pitchFamily="34" charset="0"/>
              </a:rPr>
              <a:t>SALLE DE RÉUNION MOYENNE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12 people</a:t>
            </a:r>
          </a:p>
          <a:p>
            <a:pPr algn="ctr"/>
            <a:r>
              <a:rPr lang="fr-CA" sz="1000" i="1" dirty="0">
                <a:solidFill>
                  <a:prstClr val="black"/>
                </a:solidFill>
                <a:latin typeface="Tw Cen MT" panose="020B0602020104020603" pitchFamily="34" charset="0"/>
              </a:rPr>
              <a:t>Salle de réunion fermée accueillant jusqu’à 12 personnes</a:t>
            </a:r>
          </a:p>
        </p:txBody>
      </p:sp>
      <p:sp>
        <p:nvSpPr>
          <p:cNvPr id="13" name="TextBox 12"/>
          <p:cNvSpPr txBox="1"/>
          <p:nvPr/>
        </p:nvSpPr>
        <p:spPr>
          <a:xfrm>
            <a:off x="9181025" y="2361042"/>
            <a:ext cx="2440913" cy="1169551"/>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LOUNGE / </a:t>
            </a:r>
            <a:r>
              <a:rPr lang="en-CA" sz="1000" b="1" i="1" dirty="0">
                <a:solidFill>
                  <a:prstClr val="black"/>
                </a:solidFill>
                <a:latin typeface="Tw Cen MT" panose="020B0602020104020603" pitchFamily="34" charset="0"/>
              </a:rPr>
              <a:t>SALON</a:t>
            </a:r>
          </a:p>
          <a:p>
            <a:pPr algn="ctr"/>
            <a:r>
              <a:rPr lang="en-CA" sz="1000" dirty="0">
                <a:solidFill>
                  <a:prstClr val="black"/>
                </a:solidFill>
                <a:latin typeface="Tw Cen MT" panose="020B0602020104020603" pitchFamily="34" charset="0"/>
              </a:rPr>
              <a:t>Open area with furniture for dining and/or social interaction and informal work</a:t>
            </a:r>
          </a:p>
          <a:p>
            <a:pPr algn="ctr"/>
            <a:r>
              <a:rPr lang="fr-FR" sz="1000" i="1" dirty="0">
                <a:solidFill>
                  <a:prstClr val="black"/>
                </a:solidFill>
                <a:latin typeface="Tw Cen MT" panose="020B0602020104020603" pitchFamily="34" charset="0"/>
              </a:rPr>
              <a:t>Zone ouverte avec mobilier pour les repas et/ou l’interaction sociale et le travail informel</a:t>
            </a:r>
          </a:p>
          <a:p>
            <a:pPr algn="ctr"/>
            <a:endParaRPr lang="en-CA" sz="1000" dirty="0">
              <a:solidFill>
                <a:prstClr val="black"/>
              </a:solidFill>
              <a:latin typeface="Tw Cen MT" panose="020B0602020104020603" pitchFamily="34" charset="0"/>
            </a:endParaRPr>
          </a:p>
        </p:txBody>
      </p:sp>
      <p:sp>
        <p:nvSpPr>
          <p:cNvPr id="40" name="TextBox 39"/>
          <p:cNvSpPr txBox="1"/>
          <p:nvPr/>
        </p:nvSpPr>
        <p:spPr>
          <a:xfrm>
            <a:off x="512485" y="412698"/>
            <a:ext cx="9046604"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GUIDE (CONTINUED) / </a:t>
            </a:r>
            <a:r>
              <a:rPr lang="fr-CA" sz="1400" b="1" i="1" dirty="0">
                <a:solidFill>
                  <a:prstClr val="black"/>
                </a:solidFill>
                <a:latin typeface="Tw Cen MT" panose="020B0602020104020603" pitchFamily="34" charset="0"/>
              </a:rPr>
              <a:t>GUIDE DE RÉFÉRENCE RAPIDE SUR LES POINTS DE TRAVAIL (SUITE)</a:t>
            </a:r>
          </a:p>
          <a:p>
            <a:endParaRPr lang="en-CA" sz="1400" dirty="0">
              <a:solidFill>
                <a:prstClr val="black"/>
              </a:solidFill>
              <a:latin typeface="Tw Cen MT" panose="020B0602020104020603" pitchFamily="34" charset="0"/>
            </a:endParaRPr>
          </a:p>
        </p:txBody>
      </p:sp>
      <p:pic>
        <p:nvPicPr>
          <p:cNvPr id="41" name="Picture 40"/>
          <p:cNvPicPr>
            <a:picLocks noChangeAspect="1"/>
          </p:cNvPicPr>
          <p:nvPr>
            <p:custDataLst>
              <p:tags r:id="rId1"/>
            </p:custDataLst>
          </p:nvPr>
        </p:nvPicPr>
        <p:blipFill>
          <a:blip r:embed="rId10"/>
          <a:stretch>
            <a:fillRect/>
          </a:stretch>
        </p:blipFill>
        <p:spPr>
          <a:xfrm>
            <a:off x="1680139" y="1383104"/>
            <a:ext cx="1552526" cy="932908"/>
          </a:xfrm>
          <a:prstGeom prst="rect">
            <a:avLst/>
          </a:prstGeom>
        </p:spPr>
      </p:pic>
      <p:pic>
        <p:nvPicPr>
          <p:cNvPr id="42" name="Picture 41"/>
          <p:cNvPicPr>
            <a:picLocks noChangeAspect="1"/>
          </p:cNvPicPr>
          <p:nvPr>
            <p:custDataLst>
              <p:tags r:id="rId2"/>
            </p:custDataLst>
          </p:nvPr>
        </p:nvPicPr>
        <p:blipFill>
          <a:blip r:embed="rId11"/>
          <a:stretch>
            <a:fillRect/>
          </a:stretch>
        </p:blipFill>
        <p:spPr>
          <a:xfrm>
            <a:off x="4329134" y="835190"/>
            <a:ext cx="1436361" cy="1487554"/>
          </a:xfrm>
          <a:prstGeom prst="rect">
            <a:avLst/>
          </a:prstGeom>
        </p:spPr>
      </p:pic>
      <p:pic>
        <p:nvPicPr>
          <p:cNvPr id="43" name="Picture 42"/>
          <p:cNvPicPr>
            <a:picLocks noChangeAspect="1"/>
          </p:cNvPicPr>
          <p:nvPr>
            <p:custDataLst>
              <p:tags r:id="rId3"/>
            </p:custDataLst>
          </p:nvPr>
        </p:nvPicPr>
        <p:blipFill>
          <a:blip r:embed="rId12"/>
          <a:stretch>
            <a:fillRect/>
          </a:stretch>
        </p:blipFill>
        <p:spPr>
          <a:xfrm>
            <a:off x="6642338" y="819845"/>
            <a:ext cx="1853059" cy="1502899"/>
          </a:xfrm>
          <a:prstGeom prst="rect">
            <a:avLst/>
          </a:prstGeom>
        </p:spPr>
      </p:pic>
      <p:pic>
        <p:nvPicPr>
          <p:cNvPr id="44" name="Picture 43"/>
          <p:cNvPicPr>
            <a:picLocks noChangeAspect="1"/>
          </p:cNvPicPr>
          <p:nvPr>
            <p:custDataLst>
              <p:tags r:id="rId4"/>
            </p:custDataLst>
          </p:nvPr>
        </p:nvPicPr>
        <p:blipFill>
          <a:blip r:embed="rId13"/>
          <a:stretch>
            <a:fillRect/>
          </a:stretch>
        </p:blipFill>
        <p:spPr>
          <a:xfrm>
            <a:off x="9623101" y="1013243"/>
            <a:ext cx="1556759" cy="1307474"/>
          </a:xfrm>
          <a:prstGeom prst="rect">
            <a:avLst/>
          </a:prstGeom>
        </p:spPr>
      </p:pic>
      <p:pic>
        <p:nvPicPr>
          <p:cNvPr id="45" name="Picture 44"/>
          <p:cNvPicPr>
            <a:picLocks noChangeAspect="1"/>
          </p:cNvPicPr>
          <p:nvPr>
            <p:custDataLst>
              <p:tags r:id="rId5"/>
            </p:custDataLst>
          </p:nvPr>
        </p:nvPicPr>
        <p:blipFill>
          <a:blip r:embed="rId14"/>
          <a:srcRect l="1853" b="19382"/>
          <a:stretch>
            <a:fillRect/>
          </a:stretch>
        </p:blipFill>
        <p:spPr>
          <a:xfrm>
            <a:off x="8823613" y="3675474"/>
            <a:ext cx="2674128" cy="1203388"/>
          </a:xfrm>
          <a:prstGeom prst="rect">
            <a:avLst/>
          </a:prstGeom>
        </p:spPr>
      </p:pic>
      <p:pic>
        <p:nvPicPr>
          <p:cNvPr id="46" name="Picture 45"/>
          <p:cNvPicPr>
            <a:picLocks noChangeAspect="1"/>
          </p:cNvPicPr>
          <p:nvPr>
            <p:custDataLst>
              <p:tags r:id="rId6"/>
            </p:custDataLst>
          </p:nvPr>
        </p:nvPicPr>
        <p:blipFill>
          <a:blip r:embed="rId15"/>
          <a:stretch>
            <a:fillRect/>
          </a:stretch>
        </p:blipFill>
        <p:spPr>
          <a:xfrm>
            <a:off x="6108800" y="3611455"/>
            <a:ext cx="2234932" cy="1218805"/>
          </a:xfrm>
          <a:prstGeom prst="rect">
            <a:avLst/>
          </a:prstGeom>
        </p:spPr>
      </p:pic>
      <p:pic>
        <p:nvPicPr>
          <p:cNvPr id="47" name="Picture 46"/>
          <p:cNvPicPr>
            <a:picLocks noChangeAspect="1"/>
          </p:cNvPicPr>
          <p:nvPr>
            <p:custDataLst>
              <p:tags r:id="rId7"/>
            </p:custDataLst>
          </p:nvPr>
        </p:nvPicPr>
        <p:blipFill>
          <a:blip r:embed="rId16"/>
          <a:stretch>
            <a:fillRect/>
          </a:stretch>
        </p:blipFill>
        <p:spPr>
          <a:xfrm>
            <a:off x="3652111" y="3722862"/>
            <a:ext cx="2140494" cy="1108612"/>
          </a:xfrm>
          <a:prstGeom prst="rect">
            <a:avLst/>
          </a:prstGeom>
        </p:spPr>
      </p:pic>
      <p:pic>
        <p:nvPicPr>
          <p:cNvPr id="48" name="Picture 47"/>
          <p:cNvPicPr>
            <a:picLocks noChangeAspect="1"/>
          </p:cNvPicPr>
          <p:nvPr>
            <p:custDataLst>
              <p:tags r:id="rId8"/>
            </p:custDataLst>
          </p:nvPr>
        </p:nvPicPr>
        <p:blipFill>
          <a:blip r:embed="rId17"/>
          <a:stretch>
            <a:fillRect/>
          </a:stretch>
        </p:blipFill>
        <p:spPr>
          <a:xfrm>
            <a:off x="1601426" y="3619306"/>
            <a:ext cx="1709951" cy="1203101"/>
          </a:xfrm>
          <a:prstGeom prst="rect">
            <a:avLst/>
          </a:prstGeom>
        </p:spPr>
      </p:pic>
    </p:spTree>
    <p:extLst>
      <p:ext uri="{BB962C8B-B14F-4D97-AF65-F5344CB8AC3E}">
        <p14:creationId xmlns:p14="http://schemas.microsoft.com/office/powerpoint/2010/main" val="309804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95032"/>
            <a:ext cx="8114679" cy="4515496"/>
          </a:xfrm>
        </p:spPr>
        <p:txBody>
          <a:bodyPr>
            <a:normAutofit fontScale="85000" lnSpcReduction="10000"/>
          </a:bodyPr>
          <a:lstStyle/>
          <a:p>
            <a:pPr marL="0" indent="0">
              <a:buNone/>
            </a:pPr>
            <a:r>
              <a:rPr lang="fr-FR" dirty="0"/>
              <a:t>Le rapport du sondage sur Milieu de travail GC est un modèle décrivant les différentes manières de visualiser les données collectées lors du sondage du Milieu de travail GC avec </a:t>
            </a:r>
            <a:r>
              <a:rPr lang="fr-FR" dirty="0" err="1"/>
              <a:t>Qualtrics</a:t>
            </a:r>
            <a:r>
              <a:rPr lang="fr-FR" dirty="0"/>
              <a:t> dans le contexte d’un projet d’aménagement du gouvernement du Canada. Comme le modèle de collecte d'informations utilisé jusqu'à présent ne permet plus de recueillir efficacement des données sur le fonctionnement d'une organisation, le rapport du sondage donne une idée générale des besoins fonctionnels fondamentaux des employés.</a:t>
            </a:r>
          </a:p>
          <a:p>
            <a:r>
              <a:rPr lang="fr-FR" dirty="0"/>
              <a:t>Vous devez utiliser les données du rapport de données </a:t>
            </a:r>
            <a:r>
              <a:rPr lang="fr-FR" dirty="0" err="1"/>
              <a:t>Qualtrics</a:t>
            </a:r>
            <a:r>
              <a:rPr lang="fr-FR" dirty="0"/>
              <a:t>.</a:t>
            </a:r>
          </a:p>
          <a:p>
            <a:r>
              <a:rPr lang="fr-FR" dirty="0"/>
              <a:t>Vous pouvez utiliser autant de diapositives / visualisations de données que nécessaire pour communiquer les résultats clés.</a:t>
            </a:r>
          </a:p>
          <a:p>
            <a:r>
              <a:rPr lang="fr-FR" dirty="0"/>
              <a:t>Vous pouvez modifier les types de graphiques en fonction de la représentation optimale des résultats.</a:t>
            </a:r>
          </a:p>
          <a:p>
            <a:r>
              <a:rPr lang="fr-FR" dirty="0"/>
              <a:t>Vous devez ajouter vos propres recommandations de conception pour chaque conclusion principale – une zone de texte dédiée a été configurée à gauche de chaque diapositive.</a:t>
            </a:r>
          </a:p>
          <a:p>
            <a:r>
              <a:rPr lang="fr-FR" dirty="0"/>
              <a:t>Vous devez suivre les instructions en rouge et les supprimer avant de présenter tout résultat final du sondage.</a:t>
            </a:r>
          </a:p>
          <a:p>
            <a:endParaRPr lang="en-CA" dirty="0"/>
          </a:p>
        </p:txBody>
      </p:sp>
      <p:sp>
        <p:nvSpPr>
          <p:cNvPr id="3" name="Text Placeholder 2"/>
          <p:cNvSpPr>
            <a:spLocks noGrp="1"/>
          </p:cNvSpPr>
          <p:nvPr>
            <p:ph type="body" sz="half" idx="2"/>
            <p:custDataLst>
              <p:tags r:id="rId2"/>
            </p:custDataLst>
          </p:nvPr>
        </p:nvSpPr>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spTree>
    <p:extLst>
      <p:ext uri="{BB962C8B-B14F-4D97-AF65-F5344CB8AC3E}">
        <p14:creationId xmlns:p14="http://schemas.microsoft.com/office/powerpoint/2010/main" val="3419303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35161"/>
            <a:ext cx="8114679" cy="2605628"/>
          </a:xfrm>
        </p:spPr>
        <p:txBody>
          <a:bodyPr>
            <a:normAutofit fontScale="92500"/>
          </a:bodyPr>
          <a:lstStyle/>
          <a:p>
            <a:r>
              <a:rPr lang="fr-FR" dirty="0"/>
              <a:t>Toutes les visualisations de données utilisent actuellement des exemples de données. Vous devez modifier les données manuellement en cliquant sur le graphique, en sélectionnant « Modifier les données" dans l'onglet "Outils de graphique" et en remplaçant les valeurs numériques de chaque question par les nombres générés par votre rapport de donnée </a:t>
            </a:r>
            <a:r>
              <a:rPr lang="fr-FR" dirty="0" err="1"/>
              <a:t>Qualtrics</a:t>
            </a:r>
            <a:r>
              <a:rPr lang="fr-FR" dirty="0"/>
              <a:t>.</a:t>
            </a:r>
          </a:p>
          <a:p>
            <a:r>
              <a:rPr lang="fr-FR" dirty="0"/>
              <a:t>Vous devriez noter et documenter la variation du taux de réponse dans la méthodologie du sondage. Vous devez noter les questions qui ont eu des taux de réponse particulièrement faibles.</a:t>
            </a:r>
          </a:p>
          <a:p>
            <a:r>
              <a:rPr lang="fr-FR" dirty="0"/>
              <a:t>Vous devez actualiser manuellement le tableau croisé après avoir ajouté les données.</a:t>
            </a:r>
            <a:endParaRPr lang="en-CA" dirty="0"/>
          </a:p>
        </p:txBody>
      </p:sp>
      <p:sp>
        <p:nvSpPr>
          <p:cNvPr id="3" name="Text Placeholder 2"/>
          <p:cNvSpPr>
            <a:spLocks noGrp="1"/>
          </p:cNvSpPr>
          <p:nvPr>
            <p:ph type="body" sz="half" idx="2"/>
            <p:custDataLst>
              <p:tags r:id="rId2"/>
            </p:custDataLst>
          </p:nvPr>
        </p:nvSpPr>
        <p:spPr>
          <a:xfrm>
            <a:off x="554039" y="1995032"/>
            <a:ext cx="2646361" cy="2062930"/>
          </a:xfrm>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du 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a:t>COMMENT UTILISER CE DOCUMENT</a:t>
            </a:r>
          </a:p>
        </p:txBody>
      </p:sp>
      <p:sp>
        <p:nvSpPr>
          <p:cNvPr id="5" name="Title 4"/>
          <p:cNvSpPr>
            <a:spLocks noGrp="1"/>
          </p:cNvSpPr>
          <p:nvPr>
            <p:ph type="title"/>
            <p:custDataLst>
              <p:tags r:id="rId4"/>
            </p:custDataLst>
          </p:nvPr>
        </p:nvSpPr>
        <p:spPr/>
        <p:txBody>
          <a:bodyPr/>
          <a:lstStyle/>
          <a:p>
            <a:r>
              <a:rPr lang="en-CA" dirty="0"/>
              <a:t>INSTRUCTIONS</a:t>
            </a:r>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NOTES</a:t>
            </a:r>
          </a:p>
        </p:txBody>
      </p:sp>
      <p:pic>
        <p:nvPicPr>
          <p:cNvPr id="12" name="Picture 11"/>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5384676" y="5434671"/>
            <a:ext cx="560881" cy="573074"/>
          </a:xfrm>
          <a:prstGeom prst="rect">
            <a:avLst/>
          </a:prstGeom>
        </p:spPr>
      </p:pic>
      <p:sp>
        <p:nvSpPr>
          <p:cNvPr id="10" name="Text Placeholder 3"/>
          <p:cNvSpPr txBox="1">
            <a:spLocks/>
          </p:cNvSpPr>
          <p:nvPr>
            <p:custDataLst>
              <p:tags r:id="rId7"/>
            </p:custDataLst>
          </p:nvPr>
        </p:nvSpPr>
        <p:spPr>
          <a:xfrm>
            <a:off x="260986" y="4347080"/>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de </a:t>
            </a:r>
            <a:r>
              <a:rPr lang="en-CA" dirty="0" err="1"/>
              <a:t>données</a:t>
            </a:r>
            <a:r>
              <a:rPr lang="en-CA" dirty="0"/>
              <a:t> </a:t>
            </a:r>
            <a:r>
              <a:rPr lang="en-CA" dirty="0" err="1"/>
              <a:t>Qualtrics</a:t>
            </a:r>
            <a:r>
              <a:rPr lang="en-CA" dirty="0"/>
              <a:t> </a:t>
            </a:r>
          </a:p>
        </p:txBody>
      </p:sp>
      <p:sp>
        <p:nvSpPr>
          <p:cNvPr id="13" name="Text Placeholder 3"/>
          <p:cNvSpPr txBox="1">
            <a:spLocks/>
          </p:cNvSpPr>
          <p:nvPr>
            <p:custDataLst>
              <p:tags r:id="rId8"/>
            </p:custDataLst>
          </p:nvPr>
        </p:nvSpPr>
        <p:spPr>
          <a:xfrm>
            <a:off x="6011932" y="4341426"/>
            <a:ext cx="4348219" cy="283463"/>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a:t>Rapport du </a:t>
            </a:r>
            <a:r>
              <a:rPr lang="en-CA" dirty="0" err="1"/>
              <a:t>sondage</a:t>
            </a:r>
            <a:r>
              <a:rPr lang="en-CA" dirty="0"/>
              <a:t> du Milieu de travail GC</a:t>
            </a:r>
          </a:p>
        </p:txBody>
      </p:sp>
      <p:pic>
        <p:nvPicPr>
          <p:cNvPr id="14" name="Picture 13">
            <a:extLst>
              <a:ext uri="{FF2B5EF4-FFF2-40B4-BE49-F238E27FC236}">
                <a16:creationId xmlns:a16="http://schemas.microsoft.com/office/drawing/2014/main" id="{24173470-DFBA-4F6C-9CC1-C87A1F8251B6}"/>
              </a:ext>
            </a:extLst>
          </p:cNvPr>
          <p:cNvPicPr>
            <a:picLocks noChangeAspect="1"/>
          </p:cNvPicPr>
          <p:nvPr/>
        </p:nvPicPr>
        <p:blipFill rotWithShape="1">
          <a:blip r:embed="rId11"/>
          <a:srcRect b="2678"/>
          <a:stretch/>
        </p:blipFill>
        <p:spPr>
          <a:xfrm>
            <a:off x="228982" y="4684791"/>
            <a:ext cx="5139903" cy="1602114"/>
          </a:xfrm>
          <a:prstGeom prst="rect">
            <a:avLst/>
          </a:prstGeom>
        </p:spPr>
      </p:pic>
      <p:pic>
        <p:nvPicPr>
          <p:cNvPr id="15" name="Picture 14">
            <a:extLst>
              <a:ext uri="{FF2B5EF4-FFF2-40B4-BE49-F238E27FC236}">
                <a16:creationId xmlns:a16="http://schemas.microsoft.com/office/drawing/2014/main" id="{7321AF21-6237-4662-B9ED-7B495FB20489}"/>
              </a:ext>
            </a:extLst>
          </p:cNvPr>
          <p:cNvPicPr>
            <a:picLocks noChangeAspect="1"/>
          </p:cNvPicPr>
          <p:nvPr/>
        </p:nvPicPr>
        <p:blipFill>
          <a:blip r:embed="rId12"/>
          <a:stretch>
            <a:fillRect/>
          </a:stretch>
        </p:blipFill>
        <p:spPr>
          <a:xfrm>
            <a:off x="6011922" y="5011307"/>
            <a:ext cx="5567332" cy="1275598"/>
          </a:xfrm>
          <a:prstGeom prst="rect">
            <a:avLst/>
          </a:prstGeom>
        </p:spPr>
      </p:pic>
    </p:spTree>
    <p:extLst>
      <p:ext uri="{BB962C8B-B14F-4D97-AF65-F5344CB8AC3E}">
        <p14:creationId xmlns:p14="http://schemas.microsoft.com/office/powerpoint/2010/main" val="357778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descr="ABWPilot-4te-12-PRI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464" y="0"/>
            <a:ext cx="13633087" cy="6130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25"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83465" y="0"/>
            <a:ext cx="11368064" cy="6867848"/>
          </a:xfrm>
          <a:prstGeom prst="rect">
            <a:avLst/>
          </a:prstGeom>
          <a:gradFill flip="none" rotWithShape="1">
            <a:gsLst>
              <a:gs pos="0">
                <a:schemeClr val="tx1">
                  <a:alpha val="80000"/>
                </a:schemeClr>
              </a:gs>
              <a:gs pos="50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45305" y="2529665"/>
            <a:ext cx="9284495" cy="1587701"/>
          </a:xfrm>
        </p:spPr>
        <p:txBody>
          <a:bodyPr>
            <a:noAutofit/>
          </a:bodyPr>
          <a:lstStyle/>
          <a:p>
            <a:r>
              <a:rPr lang="en-US" sz="4000" dirty="0" err="1">
                <a:solidFill>
                  <a:schemeClr val="bg1"/>
                </a:solidFill>
                <a:effectLst>
                  <a:outerShdw blurRad="38100" dist="38100" dir="2700000" algn="tl">
                    <a:srgbClr val="000000">
                      <a:alpha val="43137"/>
                    </a:srgbClr>
                  </a:outerShdw>
                </a:effectLst>
              </a:rPr>
              <a:t>GCworkplace</a:t>
            </a:r>
            <a:r>
              <a:rPr lang="en-US" sz="4000" dirty="0">
                <a:solidFill>
                  <a:schemeClr val="bg1"/>
                </a:solidFill>
                <a:effectLst>
                  <a:outerShdw blurRad="38100" dist="38100" dir="2700000" algn="tl">
                    <a:srgbClr val="000000">
                      <a:alpha val="43137"/>
                    </a:srgbClr>
                  </a:outerShdw>
                </a:effectLst>
              </a:rPr>
              <a:t> Design Survey Report  </a:t>
            </a:r>
            <a:br>
              <a:rPr lang="en-US" sz="4000" dirty="0">
                <a:solidFill>
                  <a:schemeClr val="bg1"/>
                </a:solidFill>
                <a:effectLst>
                  <a:outerShdw blurRad="38100" dist="38100" dir="2700000" algn="tl">
                    <a:srgbClr val="000000">
                      <a:alpha val="43137"/>
                    </a:srgbClr>
                  </a:outerShdw>
                </a:effectLst>
              </a:rPr>
            </a:br>
            <a:br>
              <a:rPr lang="en-US" sz="4000" dirty="0">
                <a:solidFill>
                  <a:schemeClr val="bg1"/>
                </a:solidFill>
                <a:effectLst>
                  <a:outerShdw blurRad="38100" dist="38100" dir="2700000" algn="tl">
                    <a:srgbClr val="000000">
                      <a:alpha val="43137"/>
                    </a:srgbClr>
                  </a:outerShdw>
                </a:effectLst>
              </a:rPr>
            </a:br>
            <a:r>
              <a:rPr lang="en-US" sz="4000" i="1" dirty="0">
                <a:solidFill>
                  <a:schemeClr val="bg1"/>
                </a:solidFill>
                <a:effectLst>
                  <a:outerShdw blurRad="38100" dist="38100" dir="2700000" algn="tl">
                    <a:srgbClr val="000000">
                      <a:alpha val="43137"/>
                    </a:srgbClr>
                  </a:outerShdw>
                </a:effectLst>
              </a:rPr>
              <a:t>Rapport du </a:t>
            </a:r>
            <a:r>
              <a:rPr lang="en-US" sz="4000" i="1" dirty="0" err="1">
                <a:solidFill>
                  <a:schemeClr val="bg1"/>
                </a:solidFill>
                <a:effectLst>
                  <a:outerShdw blurRad="38100" dist="38100" dir="2700000" algn="tl">
                    <a:srgbClr val="000000">
                      <a:alpha val="43137"/>
                    </a:srgbClr>
                  </a:outerShdw>
                </a:effectLst>
              </a:rPr>
              <a:t>sondage</a:t>
            </a:r>
            <a:r>
              <a:rPr lang="en-US" sz="4000" i="1" dirty="0">
                <a:solidFill>
                  <a:schemeClr val="bg1"/>
                </a:solidFill>
                <a:effectLst>
                  <a:outerShdw blurRad="38100" dist="38100" dir="2700000" algn="tl">
                    <a:srgbClr val="000000">
                      <a:alpha val="43137"/>
                    </a:srgbClr>
                  </a:outerShdw>
                </a:effectLst>
              </a:rPr>
              <a:t> de conception du Milieu de travail GC</a:t>
            </a:r>
            <a:endParaRPr lang="en-US" sz="4000" i="1" dirty="0">
              <a:effectLst>
                <a:outerShdw blurRad="38100" dist="38100" dir="2700000" algn="tl">
                  <a:srgbClr val="000000">
                    <a:alpha val="43137"/>
                  </a:srgbClr>
                </a:outerShdw>
              </a:effectLst>
            </a:endParaRPr>
          </a:p>
        </p:txBody>
      </p:sp>
      <p:sp>
        <p:nvSpPr>
          <p:cNvPr id="16" name="Subtitle 15"/>
          <p:cNvSpPr>
            <a:spLocks noGrp="1"/>
          </p:cNvSpPr>
          <p:nvPr>
            <p:ph type="subTitle" idx="1"/>
          </p:nvPr>
        </p:nvSpPr>
        <p:spPr>
          <a:xfrm>
            <a:off x="545307" y="4258799"/>
            <a:ext cx="4982388" cy="366292"/>
          </a:xfrm>
        </p:spPr>
        <p:txBody>
          <a:bodyPr/>
          <a:lstStyle/>
          <a:p>
            <a:r>
              <a:rPr lang="en-US" dirty="0">
                <a:solidFill>
                  <a:schemeClr val="accent2"/>
                </a:solidFill>
              </a:rPr>
              <a:t>[Project name / </a:t>
            </a:r>
            <a:r>
              <a:rPr lang="en-US" i="1" dirty="0">
                <a:solidFill>
                  <a:schemeClr val="accent2"/>
                </a:solidFill>
              </a:rPr>
              <a:t>Nom du </a:t>
            </a:r>
            <a:r>
              <a:rPr lang="en-US" i="1" dirty="0" err="1">
                <a:solidFill>
                  <a:schemeClr val="accent2"/>
                </a:solidFill>
              </a:rPr>
              <a:t>projet</a:t>
            </a:r>
            <a:r>
              <a:rPr lang="en-US" dirty="0">
                <a:solidFill>
                  <a:schemeClr val="accent2"/>
                </a:solidFill>
              </a:rPr>
              <a:t>, address / </a:t>
            </a:r>
            <a:r>
              <a:rPr lang="en-US" i="1" dirty="0" err="1">
                <a:solidFill>
                  <a:schemeClr val="accent2"/>
                </a:solidFill>
              </a:rPr>
              <a:t>adresse</a:t>
            </a:r>
            <a:r>
              <a:rPr lang="en-US" dirty="0">
                <a:solidFill>
                  <a:schemeClr val="accent2"/>
                </a:solidFill>
              </a:rPr>
              <a:t>]</a:t>
            </a:r>
          </a:p>
        </p:txBody>
      </p:sp>
      <p:sp>
        <p:nvSpPr>
          <p:cNvPr id="5" name="Text Placeholder 4"/>
          <p:cNvSpPr>
            <a:spLocks noGrp="1"/>
          </p:cNvSpPr>
          <p:nvPr>
            <p:ph type="body" sz="quarter" idx="13"/>
          </p:nvPr>
        </p:nvSpPr>
        <p:spPr>
          <a:xfrm>
            <a:off x="544514" y="4778129"/>
            <a:ext cx="3494087" cy="526957"/>
          </a:xfrm>
        </p:spPr>
        <p:txBody>
          <a:bodyPr/>
          <a:lstStyle/>
          <a:p>
            <a:r>
              <a:rPr lang="en-US" dirty="0">
                <a:solidFill>
                  <a:schemeClr val="bg1"/>
                </a:solidFill>
              </a:rPr>
              <a:t>Date: Month / </a:t>
            </a:r>
            <a:r>
              <a:rPr lang="en-US" i="1" dirty="0" err="1">
                <a:solidFill>
                  <a:schemeClr val="bg1"/>
                </a:solidFill>
              </a:rPr>
              <a:t>Mois</a:t>
            </a:r>
            <a:r>
              <a:rPr lang="en-US" dirty="0">
                <a:solidFill>
                  <a:schemeClr val="bg1"/>
                </a:solidFill>
              </a:rPr>
              <a:t>, 2022</a:t>
            </a:r>
          </a:p>
        </p:txBody>
      </p:sp>
      <p:sp>
        <p:nvSpPr>
          <p:cNvPr id="9" name="Rectangle 8"/>
          <p:cNvSpPr/>
          <p:nvPr/>
        </p:nvSpPr>
        <p:spPr>
          <a:xfrm>
            <a:off x="-383465" y="6146674"/>
            <a:ext cx="13633087"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Image result for canada wordmark">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684" y="6369438"/>
            <a:ext cx="2294641" cy="217128"/>
          </a:xfrm>
          <a:prstGeom prst="rect">
            <a:avLst/>
          </a:prstGeom>
        </p:spPr>
      </p:pic>
    </p:spTree>
    <p:extLst>
      <p:ext uri="{BB962C8B-B14F-4D97-AF65-F5344CB8AC3E}">
        <p14:creationId xmlns:p14="http://schemas.microsoft.com/office/powerpoint/2010/main" val="403128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92505"/>
            <a:ext cx="8314704" cy="768839"/>
          </a:xfrm>
        </p:spPr>
        <p:txBody>
          <a:bodyPr>
            <a:normAutofit fontScale="90000"/>
          </a:bodyPr>
          <a:lstStyle/>
          <a:p>
            <a:r>
              <a:rPr lang="en-US" dirty="0"/>
              <a:t>Demographic</a:t>
            </a:r>
            <a:br>
              <a:rPr lang="en-US" dirty="0"/>
            </a:br>
            <a:r>
              <a:rPr lang="en-US" i="1" dirty="0" err="1"/>
              <a:t>Démographie</a:t>
            </a:r>
            <a:endParaRPr lang="en-US" i="1" dirty="0"/>
          </a:p>
        </p:txBody>
      </p:sp>
      <p:sp>
        <p:nvSpPr>
          <p:cNvPr id="3" name="Text Placeholder 2"/>
          <p:cNvSpPr>
            <a:spLocks noGrp="1"/>
          </p:cNvSpPr>
          <p:nvPr>
            <p:ph type="body" sz="quarter" idx="10"/>
          </p:nvPr>
        </p:nvSpPr>
        <p:spPr/>
        <p:txBody>
          <a:bodyPr/>
          <a:lstStyle/>
          <a:p>
            <a:r>
              <a:rPr lang="en-US" dirty="0"/>
              <a:t>Question 1</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Please select your branch and/or department.</a:t>
            </a:r>
          </a:p>
          <a:p>
            <a:pPr>
              <a:lnSpc>
                <a:spcPct val="100000"/>
              </a:lnSpc>
              <a:spcBef>
                <a:spcPts val="0"/>
              </a:spcBef>
            </a:pPr>
            <a:endParaRPr lang="en-US" dirty="0"/>
          </a:p>
          <a:p>
            <a:pPr>
              <a:lnSpc>
                <a:spcPct val="100000"/>
              </a:lnSpc>
              <a:spcBef>
                <a:spcPts val="0"/>
              </a:spcBef>
            </a:pPr>
            <a:r>
              <a:rPr lang="en-US" i="1" dirty="0" err="1"/>
              <a:t>Veuillez</a:t>
            </a:r>
            <a:r>
              <a:rPr lang="en-US" i="1" dirty="0"/>
              <a:t> </a:t>
            </a:r>
            <a:r>
              <a:rPr lang="en-US" i="1" dirty="0" err="1"/>
              <a:t>sélectionner</a:t>
            </a:r>
            <a:r>
              <a:rPr lang="en-US" i="1" dirty="0"/>
              <a:t> </a:t>
            </a:r>
            <a:r>
              <a:rPr lang="en-US" i="1" dirty="0" err="1"/>
              <a:t>votre</a:t>
            </a:r>
            <a:r>
              <a:rPr lang="en-US" i="1" dirty="0"/>
              <a:t> </a:t>
            </a:r>
            <a:r>
              <a:rPr lang="en-US" i="1" dirty="0" err="1"/>
              <a:t>département</a:t>
            </a:r>
            <a:r>
              <a:rPr lang="en-US" i="1" dirty="0"/>
              <a:t> et/</a:t>
            </a:r>
            <a:r>
              <a:rPr lang="en-US" i="1" dirty="0" err="1"/>
              <a:t>ou</a:t>
            </a:r>
            <a:r>
              <a:rPr lang="en-US" i="1" dirty="0"/>
              <a:t> division.</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3090599831"/>
              </p:ext>
            </p:extLst>
          </p:nvPr>
        </p:nvGraphicFramePr>
        <p:xfrm>
          <a:off x="4896629" y="1302657"/>
          <a:ext cx="5510907" cy="48653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8">
            <a:extLst>
              <a:ext uri="{FF2B5EF4-FFF2-40B4-BE49-F238E27FC236}">
                <a16:creationId xmlns:a16="http://schemas.microsoft.com/office/drawing/2014/main" id="{73F14617-8153-49B3-8C84-4DDC90200E00}"/>
              </a:ext>
            </a:extLst>
          </p:cNvPr>
          <p:cNvSpPr txBox="1">
            <a:spLocks/>
          </p:cNvSpPr>
          <p:nvPr/>
        </p:nvSpPr>
        <p:spPr>
          <a:xfrm>
            <a:off x="3221567" y="961344"/>
            <a:ext cx="8293537" cy="341313"/>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kern="1200" baseline="0">
                <a:solidFill>
                  <a:schemeClr val="bg1">
                    <a:lumMod val="50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200" kern="1200">
                <a:solidFill>
                  <a:schemeClr val="bg1">
                    <a:lumMod val="50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of respondents / </a:t>
            </a:r>
            <a:r>
              <a:rPr lang="en-US" i="1"/>
              <a:t># de répondants</a:t>
            </a:r>
            <a:endParaRPr lang="en-US" i="1" dirty="0"/>
          </a:p>
        </p:txBody>
      </p:sp>
    </p:spTree>
    <p:extLst>
      <p:ext uri="{BB962C8B-B14F-4D97-AF65-F5344CB8AC3E}">
        <p14:creationId xmlns:p14="http://schemas.microsoft.com/office/powerpoint/2010/main" val="2945408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00400" y="198777"/>
            <a:ext cx="8314704" cy="516844"/>
          </a:xfrm>
        </p:spPr>
        <p:txBody>
          <a:bodyPr>
            <a:noAutofit/>
          </a:bodyPr>
          <a:lstStyle/>
          <a:p>
            <a:r>
              <a:rPr lang="en-US" sz="2500" dirty="0"/>
              <a:t>Activities</a:t>
            </a:r>
            <a:br>
              <a:rPr lang="en-US" sz="2500" dirty="0"/>
            </a:br>
            <a:r>
              <a:rPr lang="en-US" sz="2500" i="1" dirty="0" err="1"/>
              <a:t>Activités</a:t>
            </a:r>
            <a:endParaRPr lang="en-US" sz="2500" dirty="0"/>
          </a:p>
        </p:txBody>
      </p:sp>
      <p:sp>
        <p:nvSpPr>
          <p:cNvPr id="4" name="Text Placeholder 3"/>
          <p:cNvSpPr>
            <a:spLocks noGrp="1"/>
          </p:cNvSpPr>
          <p:nvPr>
            <p:ph type="body" sz="quarter" idx="10"/>
          </p:nvPr>
        </p:nvSpPr>
        <p:spPr/>
        <p:txBody>
          <a:bodyPr/>
          <a:lstStyle/>
          <a:p>
            <a:r>
              <a:rPr lang="en-US" dirty="0"/>
              <a:t>Question 2</a:t>
            </a:r>
          </a:p>
        </p:txBody>
      </p:sp>
      <p:sp>
        <p:nvSpPr>
          <p:cNvPr id="5" name="Text Placeholder 4"/>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a:t>Which of the following tasks do you typically perform as part of your job function? (select all that apply)</a:t>
            </a:r>
          </a:p>
          <a:p>
            <a:pPr>
              <a:lnSpc>
                <a:spcPct val="100000"/>
              </a:lnSpc>
              <a:spcBef>
                <a:spcPts val="0"/>
              </a:spcBef>
            </a:pPr>
            <a:endParaRPr lang="en-US" dirty="0"/>
          </a:p>
          <a:p>
            <a:pPr>
              <a:lnSpc>
                <a:spcPct val="100000"/>
              </a:lnSpc>
              <a:spcBef>
                <a:spcPts val="0"/>
              </a:spcBef>
            </a:pPr>
            <a:r>
              <a:rPr lang="fr-CA" i="1" dirty="0"/>
              <a:t>Parmi les tâches suivantes, lesquelles effectuez-vous généralement dans le cadre de votre fonction ?(Veuillez sélectionner toutes celles qui s'appliquent)</a:t>
            </a:r>
            <a:endParaRPr lang="en-US" dirty="0"/>
          </a:p>
        </p:txBody>
      </p:sp>
      <p:sp>
        <p:nvSpPr>
          <p:cNvPr id="9" name="Text Placeholder 8"/>
          <p:cNvSpPr>
            <a:spLocks noGrp="1"/>
          </p:cNvSpPr>
          <p:nvPr>
            <p:ph type="body" sz="quarter" idx="14"/>
          </p:nvPr>
        </p:nvSpPr>
        <p:spPr/>
        <p:txBody>
          <a:bodyPr/>
          <a:lstStyle/>
          <a:p>
            <a:pPr>
              <a:lnSpc>
                <a:spcPct val="100000"/>
              </a:lnSpc>
            </a:pPr>
            <a:endParaRPr lang="en-US" dirty="0"/>
          </a:p>
        </p:txBody>
      </p:sp>
      <p:sp>
        <p:nvSpPr>
          <p:cNvPr id="11" name="Text Placeholder 10"/>
          <p:cNvSpPr>
            <a:spLocks noGrp="1"/>
          </p:cNvSpPr>
          <p:nvPr>
            <p:ph type="body" sz="quarter" idx="16"/>
          </p:nvPr>
        </p:nvSpPr>
        <p:spPr/>
        <p:txBody>
          <a:bodyPr/>
          <a:lstStyle/>
          <a:p>
            <a:r>
              <a:rPr lang="en-US" dirty="0"/>
              <a:t>Conclusions</a:t>
            </a:r>
          </a:p>
        </p:txBody>
      </p:sp>
      <p:graphicFrame>
        <p:nvGraphicFramePr>
          <p:cNvPr id="7" name="Chart 6"/>
          <p:cNvGraphicFramePr/>
          <p:nvPr>
            <p:extLst>
              <p:ext uri="{D42A27DB-BD31-4B8C-83A1-F6EECF244321}">
                <p14:modId xmlns:p14="http://schemas.microsoft.com/office/powerpoint/2010/main" val="90134298"/>
              </p:ext>
            </p:extLst>
          </p:nvPr>
        </p:nvGraphicFramePr>
        <p:xfrm>
          <a:off x="3200400" y="1054099"/>
          <a:ext cx="8314704" cy="5346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37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2131"/>
            <a:ext cx="8314704" cy="759213"/>
          </a:xfrm>
        </p:spPr>
        <p:txBody>
          <a:bodyPr>
            <a:normAutofit fontScale="90000"/>
          </a:bodyPr>
          <a:lstStyle/>
          <a:p>
            <a:r>
              <a:rPr lang="en-US" sz="2800" dirty="0"/>
              <a:t>Activities</a:t>
            </a:r>
            <a:br>
              <a:rPr lang="en-US" sz="2800" dirty="0"/>
            </a:br>
            <a:r>
              <a:rPr lang="en-US" sz="2800" i="1" dirty="0" err="1"/>
              <a:t>Activités</a:t>
            </a:r>
            <a:endParaRPr lang="en-US" dirty="0"/>
          </a:p>
        </p:txBody>
      </p:sp>
      <p:sp>
        <p:nvSpPr>
          <p:cNvPr id="3" name="Text Placeholder 2"/>
          <p:cNvSpPr>
            <a:spLocks noGrp="1"/>
          </p:cNvSpPr>
          <p:nvPr>
            <p:ph type="body" sz="quarter" idx="10"/>
          </p:nvPr>
        </p:nvSpPr>
        <p:spPr/>
        <p:txBody>
          <a:bodyPr/>
          <a:lstStyle/>
          <a:p>
            <a:r>
              <a:rPr lang="en-US" dirty="0"/>
              <a:t>Question 3</a:t>
            </a:r>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Where do you expect to perform the following activities? </a:t>
            </a:r>
          </a:p>
          <a:p>
            <a:pPr>
              <a:lnSpc>
                <a:spcPct val="100000"/>
              </a:lnSpc>
              <a:spcBef>
                <a:spcPts val="0"/>
              </a:spcBef>
            </a:pPr>
            <a:endParaRPr lang="en-US" dirty="0"/>
          </a:p>
          <a:p>
            <a:pPr>
              <a:lnSpc>
                <a:spcPct val="100000"/>
              </a:lnSpc>
              <a:spcBef>
                <a:spcPts val="0"/>
              </a:spcBef>
            </a:pPr>
            <a:r>
              <a:rPr lang="fr-CA" i="1" dirty="0"/>
              <a:t>Où comptez-vous effectuer les activités suivantes ?</a:t>
            </a:r>
            <a:endParaRPr lang="fr-CA" b="0" i="1" dirty="0">
              <a:solidFill>
                <a:srgbClr val="FF0000"/>
              </a:solidFill>
            </a:endParaRPr>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a:t>Conclusions</a:t>
            </a:r>
          </a:p>
        </p:txBody>
      </p:sp>
      <p:graphicFrame>
        <p:nvGraphicFramePr>
          <p:cNvPr id="8" name="Chart 7"/>
          <p:cNvGraphicFramePr/>
          <p:nvPr>
            <p:extLst>
              <p:ext uri="{D42A27DB-BD31-4B8C-83A1-F6EECF244321}">
                <p14:modId xmlns:p14="http://schemas.microsoft.com/office/powerpoint/2010/main" val="2830440543"/>
              </p:ext>
            </p:extLst>
          </p:nvPr>
        </p:nvGraphicFramePr>
        <p:xfrm>
          <a:off x="3200400" y="1054099"/>
          <a:ext cx="8896120" cy="50915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447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5406A0F-4907-48B2-9834-30CD152D6873}"/>
              </a:ext>
            </a:extLst>
          </p:cNvPr>
          <p:cNvGraphicFramePr/>
          <p:nvPr>
            <p:custDataLst>
              <p:tags r:id="rId1"/>
            </p:custDataLst>
            <p:extLst>
              <p:ext uri="{D42A27DB-BD31-4B8C-83A1-F6EECF244321}">
                <p14:modId xmlns:p14="http://schemas.microsoft.com/office/powerpoint/2010/main" val="722865874"/>
              </p:ext>
            </p:extLst>
          </p:nvPr>
        </p:nvGraphicFramePr>
        <p:xfrm>
          <a:off x="3221569" y="2013267"/>
          <a:ext cx="8314705" cy="413467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custDataLst>
              <p:tags r:id="rId2"/>
            </p:custDataLst>
          </p:nvPr>
        </p:nvSpPr>
        <p:spPr>
          <a:xfrm>
            <a:off x="3182559" y="193210"/>
            <a:ext cx="8314704" cy="516844"/>
          </a:xfrm>
        </p:spPr>
        <p:txBody>
          <a:bodyPr>
            <a:normAutofit fontScale="90000"/>
          </a:bodyPr>
          <a:lstStyle/>
          <a:p>
            <a:r>
              <a:rPr lang="en-US" dirty="0"/>
              <a:t>Recommended Activity Profile</a:t>
            </a:r>
            <a:br>
              <a:rPr lang="en-US" dirty="0"/>
            </a:br>
            <a:r>
              <a:rPr lang="en-US" i="1" dirty="0" err="1"/>
              <a:t>Profil</a:t>
            </a:r>
            <a:r>
              <a:rPr lang="en-US" i="1" dirty="0"/>
              <a:t> </a:t>
            </a:r>
            <a:r>
              <a:rPr lang="en-US" i="1" dirty="0" err="1"/>
              <a:t>d’activité</a:t>
            </a:r>
            <a:r>
              <a:rPr lang="en-US" i="1" dirty="0"/>
              <a:t> </a:t>
            </a:r>
            <a:r>
              <a:rPr lang="en-US" i="1" dirty="0" err="1"/>
              <a:t>recommandé</a:t>
            </a:r>
            <a:r>
              <a:rPr lang="en-US" i="1" dirty="0"/>
              <a:t> </a:t>
            </a:r>
          </a:p>
        </p:txBody>
      </p:sp>
      <p:sp>
        <p:nvSpPr>
          <p:cNvPr id="40" name="Rectangular Callout 39"/>
          <p:cNvSpPr/>
          <p:nvPr/>
        </p:nvSpPr>
        <p:spPr>
          <a:xfrm>
            <a:off x="6124328" y="1804482"/>
            <a:ext cx="2630070" cy="566671"/>
          </a:xfrm>
          <a:prstGeom prst="wedgeRectCallout">
            <a:avLst>
              <a:gd name="adj1" fmla="val -55654"/>
              <a:gd name="adj2" fmla="val 1511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Right-click the tab to edit data / </a:t>
            </a:r>
            <a:r>
              <a:rPr lang="fr-FR" sz="1200" i="1" dirty="0">
                <a:solidFill>
                  <a:prstClr val="black"/>
                </a:solidFill>
              </a:rPr>
              <a:t>Clic droit sur la barre pour modifier les données</a:t>
            </a:r>
          </a:p>
        </p:txBody>
      </p:sp>
      <p:sp>
        <p:nvSpPr>
          <p:cNvPr id="41" name="Rectangular Callout 40"/>
          <p:cNvSpPr/>
          <p:nvPr/>
        </p:nvSpPr>
        <p:spPr>
          <a:xfrm>
            <a:off x="9005918" y="2918494"/>
            <a:ext cx="2602326" cy="529298"/>
          </a:xfrm>
          <a:prstGeom prst="wedgeRectCallout">
            <a:avLst>
              <a:gd name="adj1" fmla="val -55654"/>
              <a:gd name="adj2" fmla="val -1465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Do not edit data for background gradient / </a:t>
            </a:r>
            <a:r>
              <a:rPr lang="fr-FR" sz="1200" i="1" dirty="0">
                <a:solidFill>
                  <a:prstClr val="black"/>
                </a:solidFill>
              </a:rPr>
              <a:t>Ne pas modifier les données du fond dégradé</a:t>
            </a:r>
            <a:endParaRPr lang="en-CA" sz="1200" dirty="0">
              <a:solidFill>
                <a:prstClr val="black"/>
              </a:solidFill>
            </a:endParaRPr>
          </a:p>
        </p:txBody>
      </p:sp>
      <p:sp>
        <p:nvSpPr>
          <p:cNvPr id="42" name="Text Placeholder 15"/>
          <p:cNvSpPr>
            <a:spLocks noGrp="1"/>
          </p:cNvSpPr>
          <p:nvPr>
            <p:ph type="body" sz="quarter" idx="10"/>
          </p:nvPr>
        </p:nvSpPr>
        <p:spPr>
          <a:xfrm>
            <a:off x="898525" y="550865"/>
            <a:ext cx="1974851" cy="414337"/>
          </a:xfrm>
        </p:spPr>
        <p:txBody>
          <a:bodyPr>
            <a:normAutofit/>
          </a:bodyPr>
          <a:lstStyle/>
          <a:p>
            <a:r>
              <a:rPr lang="en-US" dirty="0"/>
              <a:t>Question 3</a:t>
            </a:r>
          </a:p>
        </p:txBody>
      </p:sp>
      <p:sp>
        <p:nvSpPr>
          <p:cNvPr id="11" name="TextBox 10"/>
          <p:cNvSpPr txBox="1"/>
          <p:nvPr/>
        </p:nvSpPr>
        <p:spPr>
          <a:xfrm>
            <a:off x="3503087"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AUTONOMOUS </a:t>
            </a:r>
          </a:p>
          <a:p>
            <a:pPr algn="ctr" defTabSz="457200">
              <a:defRPr/>
            </a:pPr>
            <a:r>
              <a:rPr lang="en-US" sz="1400" b="1" i="1" kern="0" dirty="0">
                <a:solidFill>
                  <a:prstClr val="black"/>
                </a:solidFill>
                <a:latin typeface="Tw Cen MT"/>
                <a:cs typeface="Tw Cen MT"/>
              </a:rPr>
              <a:t>AUTONOME</a:t>
            </a:r>
          </a:p>
        </p:txBody>
      </p:sp>
      <p:sp>
        <p:nvSpPr>
          <p:cNvPr id="12" name="TextBox 11"/>
          <p:cNvSpPr txBox="1"/>
          <p:nvPr/>
        </p:nvSpPr>
        <p:spPr>
          <a:xfrm>
            <a:off x="6724240" y="385217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BALANCED</a:t>
            </a:r>
          </a:p>
          <a:p>
            <a:pPr algn="ctr" defTabSz="457200">
              <a:defRPr/>
            </a:pPr>
            <a:r>
              <a:rPr lang="en-US" sz="1400" b="1" kern="0" dirty="0">
                <a:solidFill>
                  <a:prstClr val="black"/>
                </a:solidFill>
                <a:latin typeface="Tw Cen MT"/>
                <a:cs typeface="Tw Cen MT"/>
              </a:rPr>
              <a:t>É</a:t>
            </a:r>
            <a:r>
              <a:rPr lang="en-US" sz="1400" b="1" i="1" kern="0" dirty="0">
                <a:solidFill>
                  <a:prstClr val="black"/>
                </a:solidFill>
                <a:latin typeface="Tw Cen MT"/>
                <a:cs typeface="Tw Cen MT"/>
              </a:rPr>
              <a:t>QUILIBRÉ</a:t>
            </a:r>
            <a:endParaRPr lang="en-US" sz="1400" b="1" kern="0" dirty="0">
              <a:solidFill>
                <a:prstClr val="black"/>
              </a:solidFill>
              <a:latin typeface="Tw Cen MT"/>
              <a:cs typeface="Tw Cen MT"/>
            </a:endParaRPr>
          </a:p>
        </p:txBody>
      </p:sp>
      <p:sp>
        <p:nvSpPr>
          <p:cNvPr id="13" name="TextBox 12"/>
          <p:cNvSpPr txBox="1"/>
          <p:nvPr/>
        </p:nvSpPr>
        <p:spPr>
          <a:xfrm>
            <a:off x="10002466" y="3867918"/>
            <a:ext cx="1368353" cy="523220"/>
          </a:xfrm>
          <a:prstGeom prst="rect">
            <a:avLst/>
          </a:prstGeom>
          <a:noFill/>
        </p:spPr>
        <p:txBody>
          <a:bodyPr wrap="square" rtlCol="0">
            <a:spAutoFit/>
          </a:bodyPr>
          <a:lstStyle/>
          <a:p>
            <a:pPr algn="ctr" defTabSz="457200">
              <a:defRPr/>
            </a:pPr>
            <a:r>
              <a:rPr lang="en-US" sz="1400" b="1" kern="0" dirty="0">
                <a:solidFill>
                  <a:prstClr val="black"/>
                </a:solidFill>
                <a:latin typeface="Tw Cen MT"/>
                <a:cs typeface="Tw Cen MT"/>
              </a:rPr>
              <a:t>INTERACTIVE</a:t>
            </a:r>
          </a:p>
          <a:p>
            <a:pPr algn="ctr" defTabSz="457200">
              <a:defRPr/>
            </a:pPr>
            <a:r>
              <a:rPr lang="en-US" sz="1400" b="1" i="1" kern="0" dirty="0">
                <a:solidFill>
                  <a:prstClr val="black"/>
                </a:solidFill>
                <a:latin typeface="Tw Cen MT"/>
                <a:cs typeface="Tw Cen MT"/>
              </a:rPr>
              <a:t>INTERACTIF</a:t>
            </a:r>
          </a:p>
        </p:txBody>
      </p:sp>
      <p:pic>
        <p:nvPicPr>
          <p:cNvPr id="14" name="Picture 13" descr="activityprofile-autonomo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326" y="4402715"/>
            <a:ext cx="1141133" cy="1119398"/>
          </a:xfrm>
          <a:prstGeom prst="rect">
            <a:avLst/>
          </a:prstGeom>
        </p:spPr>
      </p:pic>
      <p:pic>
        <p:nvPicPr>
          <p:cNvPr id="15" name="Picture 14" descr="activityprofile-interactiv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09" y="4450107"/>
            <a:ext cx="1141133" cy="1119398"/>
          </a:xfrm>
          <a:prstGeom prst="rect">
            <a:avLst/>
          </a:prstGeom>
        </p:spPr>
      </p:pic>
      <p:pic>
        <p:nvPicPr>
          <p:cNvPr id="16" name="Picture 15" descr="activityprofile-balance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7279" y="4431177"/>
            <a:ext cx="1094938" cy="1075681"/>
          </a:xfrm>
          <a:prstGeom prst="rect">
            <a:avLst/>
          </a:prstGeom>
        </p:spPr>
      </p:pic>
      <p:sp>
        <p:nvSpPr>
          <p:cNvPr id="17" name="Text Placeholder 4">
            <a:extLst>
              <a:ext uri="{FF2B5EF4-FFF2-40B4-BE49-F238E27FC236}">
                <a16:creationId xmlns:a16="http://schemas.microsoft.com/office/drawing/2014/main" id="{F0A8CA7F-5F6B-4C22-A971-9D7C03C32C8E}"/>
              </a:ext>
            </a:extLst>
          </p:cNvPr>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a:t>Where do you expect to performed the following activities? </a:t>
            </a:r>
            <a:r>
              <a:rPr lang="en-US" b="0" i="1" dirty="0">
                <a:solidFill>
                  <a:srgbClr val="FF0000"/>
                </a:solidFill>
              </a:rPr>
              <a:t>(Responses from the selected response choices and ‘In the office’ only)</a:t>
            </a:r>
          </a:p>
          <a:p>
            <a:pPr>
              <a:lnSpc>
                <a:spcPct val="100000"/>
              </a:lnSpc>
              <a:spcBef>
                <a:spcPts val="0"/>
              </a:spcBef>
            </a:pPr>
            <a:endParaRPr lang="en-US" dirty="0"/>
          </a:p>
          <a:p>
            <a:pPr>
              <a:lnSpc>
                <a:spcPct val="100000"/>
              </a:lnSpc>
              <a:spcBef>
                <a:spcPts val="0"/>
              </a:spcBef>
            </a:pPr>
            <a:r>
              <a:rPr lang="fr-CA" i="1" dirty="0"/>
              <a:t>Où comptez-vous effectuer les activités suivantes ?</a:t>
            </a:r>
            <a:r>
              <a:rPr lang="fr-CA" b="0" i="1" dirty="0">
                <a:solidFill>
                  <a:srgbClr val="FF0000"/>
                </a:solidFill>
              </a:rPr>
              <a:t> (Réponses provenant des choix de réponse sélectionnés et ‘Au bureau’ seulement)</a:t>
            </a:r>
            <a:endParaRPr lang="en-US" b="0" dirty="0">
              <a:solidFill>
                <a:srgbClr val="FF0000"/>
              </a:solidFill>
            </a:endParaRPr>
          </a:p>
        </p:txBody>
      </p:sp>
      <p:sp>
        <p:nvSpPr>
          <p:cNvPr id="18" name="Text Placeholder 8">
            <a:extLst>
              <a:ext uri="{FF2B5EF4-FFF2-40B4-BE49-F238E27FC236}">
                <a16:creationId xmlns:a16="http://schemas.microsoft.com/office/drawing/2014/main" id="{F3F59D6A-154D-4367-B467-1DBAF98E19C0}"/>
              </a:ext>
            </a:extLst>
          </p:cNvPr>
          <p:cNvSpPr>
            <a:spLocks noGrp="1"/>
          </p:cNvSpPr>
          <p:nvPr>
            <p:ph type="body" sz="quarter" idx="14"/>
          </p:nvPr>
        </p:nvSpPr>
        <p:spPr>
          <a:xfrm>
            <a:off x="749301" y="3745538"/>
            <a:ext cx="2247900" cy="2253248"/>
          </a:xfrm>
        </p:spPr>
        <p:txBody>
          <a:bodyPr/>
          <a:lstStyle/>
          <a:p>
            <a:pPr>
              <a:lnSpc>
                <a:spcPct val="100000"/>
              </a:lnSpc>
            </a:pPr>
            <a:endParaRPr lang="en-US" dirty="0"/>
          </a:p>
        </p:txBody>
      </p:sp>
      <p:sp>
        <p:nvSpPr>
          <p:cNvPr id="19" name="Text Placeholder 10">
            <a:extLst>
              <a:ext uri="{FF2B5EF4-FFF2-40B4-BE49-F238E27FC236}">
                <a16:creationId xmlns:a16="http://schemas.microsoft.com/office/drawing/2014/main" id="{682E107F-E452-4BD4-ABF6-2115593388F9}"/>
              </a:ext>
            </a:extLst>
          </p:cNvPr>
          <p:cNvSpPr txBox="1">
            <a:spLocks/>
          </p:cNvSpPr>
          <p:nvPr/>
        </p:nvSpPr>
        <p:spPr>
          <a:xfrm>
            <a:off x="885825" y="3223590"/>
            <a:ext cx="1974851" cy="414337"/>
          </a:xfrm>
          <a:prstGeom prst="rect">
            <a:avLst/>
          </a:prstGeom>
        </p:spPr>
        <p:txBody>
          <a:bodyPr vert="horz" lIns="91440" tIns="45720" rIns="91440" bIns="45720" rtlCol="0" anchor="b">
            <a:normAutofit/>
          </a:bodyPr>
          <a:lstStyle>
            <a:lvl1pPr marL="0" indent="0" algn="ctr" defTabSz="914377" rtl="0" eaLnBrk="1" latinLnBrk="0" hangingPunct="1">
              <a:lnSpc>
                <a:spcPts val="2400"/>
              </a:lnSpc>
              <a:spcBef>
                <a:spcPts val="10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Conclusions</a:t>
            </a:r>
            <a:endParaRPr lang="en-US" dirty="0"/>
          </a:p>
        </p:txBody>
      </p:sp>
    </p:spTree>
    <p:extLst>
      <p:ext uri="{BB962C8B-B14F-4D97-AF65-F5344CB8AC3E}">
        <p14:creationId xmlns:p14="http://schemas.microsoft.com/office/powerpoint/2010/main" val="3125773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b6943c42414438587716f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16"/>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6"/>
</p:tagLst>
</file>

<file path=ppt/tags/tag28.xml><?xml version="1.0" encoding="utf-8"?>
<p:tagLst xmlns:a="http://schemas.openxmlformats.org/drawingml/2006/main" xmlns:r="http://schemas.openxmlformats.org/officeDocument/2006/relationships" xmlns:p="http://schemas.openxmlformats.org/presentationml/2006/main">
  <p:tag name="NUM" val="25"/>
</p:tagLst>
</file>

<file path=ppt/tags/tag29.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27"/>
</p:tagLst>
</file>

<file path=ppt/tags/tag31.xml><?xml version="1.0" encoding="utf-8"?>
<p:tagLst xmlns:a="http://schemas.openxmlformats.org/drawingml/2006/main" xmlns:r="http://schemas.openxmlformats.org/officeDocument/2006/relationships" xmlns:p="http://schemas.openxmlformats.org/presentationml/2006/main">
  <p:tag name="NUM" val="26"/>
</p:tagLst>
</file>

<file path=ppt/tags/tag32.xml><?xml version="1.0" encoding="utf-8"?>
<p:tagLst xmlns:a="http://schemas.openxmlformats.org/drawingml/2006/main" xmlns:r="http://schemas.openxmlformats.org/officeDocument/2006/relationships" xmlns:p="http://schemas.openxmlformats.org/presentationml/2006/main">
  <p:tag name="NUM" val="23"/>
</p:tagLst>
</file>

<file path=ppt/tags/tag33.xml><?xml version="1.0" encoding="utf-8"?>
<p:tagLst xmlns:a="http://schemas.openxmlformats.org/drawingml/2006/main" xmlns:r="http://schemas.openxmlformats.org/officeDocument/2006/relationships" xmlns:p="http://schemas.openxmlformats.org/presentationml/2006/main">
  <p:tag name="NUM" val="22"/>
</p:tagLst>
</file>

<file path=ppt/tags/tag34.xml><?xml version="1.0" encoding="utf-8"?>
<p:tagLst xmlns:a="http://schemas.openxmlformats.org/drawingml/2006/main" xmlns:r="http://schemas.openxmlformats.org/officeDocument/2006/relationships" xmlns:p="http://schemas.openxmlformats.org/presentationml/2006/main">
  <p:tag name="NUM" val="21"/>
</p:tagLst>
</file>

<file path=ppt/tags/tag35.xml><?xml version="1.0" encoding="utf-8"?>
<p:tagLst xmlns:a="http://schemas.openxmlformats.org/drawingml/2006/main" xmlns:r="http://schemas.openxmlformats.org/officeDocument/2006/relationships" xmlns:p="http://schemas.openxmlformats.org/presentationml/2006/main">
  <p:tag name="NUM" val="20"/>
</p:tagLst>
</file>

<file path=ppt/tags/tag36.xml><?xml version="1.0" encoding="utf-8"?>
<p:tagLst xmlns:a="http://schemas.openxmlformats.org/drawingml/2006/main" xmlns:r="http://schemas.openxmlformats.org/officeDocument/2006/relationships" xmlns:p="http://schemas.openxmlformats.org/presentationml/2006/main">
  <p:tag name="NUM" val="21"/>
</p:tagLst>
</file>

<file path=ppt/tags/tag37.xml><?xml version="1.0" encoding="utf-8"?>
<p:tagLst xmlns:a="http://schemas.openxmlformats.org/drawingml/2006/main" xmlns:r="http://schemas.openxmlformats.org/officeDocument/2006/relationships" xmlns:p="http://schemas.openxmlformats.org/presentationml/2006/main">
  <p:tag name="NUM" val="22"/>
</p:tagLst>
</file>

<file path=ppt/tags/tag38.xml><?xml version="1.0" encoding="utf-8"?>
<p:tagLst xmlns:a="http://schemas.openxmlformats.org/drawingml/2006/main" xmlns:r="http://schemas.openxmlformats.org/officeDocument/2006/relationships" xmlns:p="http://schemas.openxmlformats.org/presentationml/2006/main">
  <p:tag name="NUM" val="23"/>
</p:tagLst>
</file>

<file path=ppt/tags/tag39.xml><?xml version="1.0" encoding="utf-8"?>
<p:tagLst xmlns:a="http://schemas.openxmlformats.org/drawingml/2006/main" xmlns:r="http://schemas.openxmlformats.org/officeDocument/2006/relationships" xmlns:p="http://schemas.openxmlformats.org/presentationml/2006/main">
  <p:tag name="NUM" val="2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26"/>
</p:tagLst>
</file>

<file path=ppt/tags/tag41.xml><?xml version="1.0" encoding="utf-8"?>
<p:tagLst xmlns:a="http://schemas.openxmlformats.org/drawingml/2006/main" xmlns:r="http://schemas.openxmlformats.org/officeDocument/2006/relationships" xmlns:p="http://schemas.openxmlformats.org/presentationml/2006/main">
  <p:tag name="NUM" val="25"/>
</p:tagLst>
</file>

<file path=ppt/tags/tag42.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b="1" dirty="0" smtClean="0">
            <a:solidFill>
              <a:schemeClr val="tx1"/>
            </a:solidFill>
            <a:latin typeface="Arial" panose="020B0604020202020204" pitchFamily="34" charset="0"/>
            <a:ea typeface="Verdana" panose="020B060403050404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workplac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25507</TotalTime>
  <Words>5460</Words>
  <Application>Microsoft Office PowerPoint</Application>
  <PresentationFormat>Grand écran</PresentationFormat>
  <Paragraphs>546</Paragraphs>
  <Slides>26</Slides>
  <Notes>21</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36" baseType="lpstr">
      <vt:lpstr>72</vt:lpstr>
      <vt:lpstr>Arial</vt:lpstr>
      <vt:lpstr>Calibri</vt:lpstr>
      <vt:lpstr>Calibri Light</vt:lpstr>
      <vt:lpstr>Courier New</vt:lpstr>
      <vt:lpstr>Georgia</vt:lpstr>
      <vt:lpstr>Tw Cen MT</vt:lpstr>
      <vt:lpstr>1_Office Theme</vt:lpstr>
      <vt:lpstr>GCworkplace</vt:lpstr>
      <vt:lpstr>think-cell Slide</vt:lpstr>
      <vt:lpstr>INSTRUCTIONS</vt:lpstr>
      <vt:lpstr>INSTRUCTIONS</vt:lpstr>
      <vt:lpstr>INSTRUCTIONS</vt:lpstr>
      <vt:lpstr>INSTRUCTIONS</vt:lpstr>
      <vt:lpstr>GCworkplace Design Survey Report    Rapport du sondage de conception du Milieu de travail GC</vt:lpstr>
      <vt:lpstr>Demographic Démographie</vt:lpstr>
      <vt:lpstr>Activities Activités</vt:lpstr>
      <vt:lpstr>Activities Activités</vt:lpstr>
      <vt:lpstr>Recommended Activity Profile Profil d’activité recommandé </vt:lpstr>
      <vt:lpstr>Activities Activités</vt:lpstr>
      <vt:lpstr>Activities Activités</vt:lpstr>
      <vt:lpstr>Workpoints Points de travail</vt:lpstr>
      <vt:lpstr>Workpoints Points de travail</vt:lpstr>
      <vt:lpstr>Workpoints Points de travail</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Activity Profiles / Profils d’activité</vt:lpstr>
      <vt:lpstr>Baseline Workpoint Distribution for the Autonomous Profile Distribution de base des points de travail pour le profil autonome  </vt:lpstr>
      <vt:lpstr>Baseline Workpoint Distribution for the Balanced Profile Distribution de base des points de travail pour le profil équilibré</vt:lpstr>
      <vt:lpstr>Baseline Workpoint Distribution for the Interactive Profile Distribution de base des points de travail pour le profil interactif</vt:lpstr>
      <vt:lpstr>Présentation PowerPoint</vt:lpstr>
      <vt:lpstr>Présentation PowerPoint</vt:lpstr>
    </vt:vector>
  </TitlesOfParts>
  <Company>Brookfield Global Integrated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GCworkplace Brand Guide</dc:title>
  <dc:creator>Syreeta Wright</dc:creator>
  <cp:lastModifiedBy>Kelanne Kentzinger</cp:lastModifiedBy>
  <cp:revision>476</cp:revision>
  <dcterms:created xsi:type="dcterms:W3CDTF">2019-03-19T13:28:48Z</dcterms:created>
  <dcterms:modified xsi:type="dcterms:W3CDTF">2022-02-15T13:44:08Z</dcterms:modified>
</cp:coreProperties>
</file>