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4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987" r:id="rId2"/>
  </p:sldMasterIdLst>
  <p:notesMasterIdLst>
    <p:notesMasterId r:id="rId10"/>
  </p:notesMasterIdLst>
  <p:handoutMasterIdLst>
    <p:handoutMasterId r:id="rId11"/>
  </p:handoutMasterIdLst>
  <p:sldIdLst>
    <p:sldId id="446" r:id="rId3"/>
    <p:sldId id="453" r:id="rId4"/>
    <p:sldId id="447" r:id="rId5"/>
    <p:sldId id="448" r:id="rId6"/>
    <p:sldId id="449" r:id="rId7"/>
    <p:sldId id="450" r:id="rId8"/>
    <p:sldId id="451" r:id="rId9"/>
  </p:sldIdLst>
  <p:sldSz cx="6858000" cy="51435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127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ky Wu" initials="VW" lastIdx="1" clrIdx="0">
    <p:extLst>
      <p:ext uri="{19B8F6BF-5375-455C-9EA6-DF929625EA0E}">
        <p15:presenceInfo xmlns:p15="http://schemas.microsoft.com/office/powerpoint/2012/main" userId="S::vicky.wu2@ised-isde.gc.ca::5fe64c00-044b-427e-a5c1-50d2ee91c3f5" providerId="AD"/>
      </p:ext>
    </p:extLst>
  </p:cmAuthor>
  <p:cmAuthor id="2" name="El-Saliby, Sarah (ISED/ISDE)" initials="ES(" lastIdx="1" clrIdx="1">
    <p:extLst>
      <p:ext uri="{19B8F6BF-5375-455C-9EA6-DF929625EA0E}">
        <p15:presenceInfo xmlns:p15="http://schemas.microsoft.com/office/powerpoint/2012/main" userId="S::Sarah.El-Saliby@ised-isde.gc.ca::cd4546e1-dd33-47f4-beb8-1a5f9dfb2932" providerId="AD"/>
      </p:ext>
    </p:extLst>
  </p:cmAuthor>
  <p:cmAuthor id="3" name="Santos, Patricia (ISED/ISDE)" initials="SP(" lastIdx="3" clrIdx="2">
    <p:extLst>
      <p:ext uri="{19B8F6BF-5375-455C-9EA6-DF929625EA0E}">
        <p15:presenceInfo xmlns:p15="http://schemas.microsoft.com/office/powerpoint/2012/main" userId="S::patricia.santos@ised-isde.gc.ca::97b4191e-ca5e-44cb-8a5c-b821cd4f2e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DA8"/>
    <a:srgbClr val="65BBE0"/>
    <a:srgbClr val="B6B6B6"/>
    <a:srgbClr val="FF0000"/>
    <a:srgbClr val="81BCD6"/>
    <a:srgbClr val="006CA2"/>
    <a:srgbClr val="02326E"/>
    <a:srgbClr val="B4B4B4"/>
    <a:srgbClr val="214A7D"/>
    <a:srgbClr val="1486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1" autoAdjust="0"/>
    <p:restoredTop sz="96517" autoAdjust="0"/>
  </p:normalViewPr>
  <p:slideViewPr>
    <p:cSldViewPr snapToGrid="0" snapToObjects="1">
      <p:cViewPr varScale="1">
        <p:scale>
          <a:sx n="152" d="100"/>
          <a:sy n="152" d="100"/>
        </p:scale>
        <p:origin x="1420" y="9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4D6973-754B-47CD-95F4-E4177A42261F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8D216E-3286-4007-A09A-41655211AE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46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979507-E6EB-4E09-9330-8A6222761008}" type="datetimeFigureOut">
              <a:rPr lang="en-US" altLang="en-US"/>
              <a:pPr/>
              <a:t>11/16/2021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B6414A-BA14-4DDA-AFF4-139240F35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839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ヒラギノ角ゴ Pro W3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06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6414A-BA14-4DDA-AFF4-139240F3582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07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alf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5B06C43F-F0A2-43FC-90E5-9124D633D98D}"/>
              </a:ext>
            </a:extLst>
          </p:cNvPr>
          <p:cNvCxnSpPr/>
          <p:nvPr userDrawn="1"/>
        </p:nvCxnSpPr>
        <p:spPr>
          <a:xfrm>
            <a:off x="0" y="986246"/>
            <a:ext cx="6858000" cy="0"/>
          </a:xfrm>
          <a:prstGeom prst="line">
            <a:avLst/>
          </a:prstGeom>
          <a:ln w="161925">
            <a:gradFill>
              <a:gsLst>
                <a:gs pos="0">
                  <a:schemeClr val="tx2">
                    <a:lumMod val="50000"/>
                  </a:schemeClr>
                </a:gs>
                <a:gs pos="48000">
                  <a:schemeClr val="tx2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58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fu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2908" y="4580063"/>
            <a:ext cx="73699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42CE3-6392-4968-B209-93A52C29936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xmlns="" id="{8F30B9FE-7877-1C40-B904-489F8EE4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80468"/>
            <a:ext cx="6172200" cy="7393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4BB4E-4C20-4C03-804E-85B257B17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B11BC70-4C89-4F3F-A8A6-C386E9D07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0CC973-90FB-437F-9056-543365510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3CC9B0-23D5-450F-844C-438C4E94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E7C0FC-8989-4400-B5DF-244840282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32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C14548-69D1-4C14-BC78-7EEA26376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C2791E2-323E-40FC-9A4E-EA31F4E0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6D4671-C0E6-4DAE-A6BA-92CAD80FD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6A8A6D-5812-4BFC-A7AE-2809BA42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91B9DF-67F9-4E72-AE8F-5BDE74218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2587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48BCAA-EDE2-4A03-88B3-A67DC78FE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B0051B-F18C-4F1D-A989-52E0EDC4E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513327-4CE3-4572-BB3E-51324F99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05D3B6-96A9-4C2E-9B91-BB840B2EF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585A49-B4DE-48D5-ACA7-4BAC51E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7046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1A68B7-6CF4-4297-94DD-6F12475A7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A98481-C442-4EA1-B708-939E4EC5C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460052-C327-457F-A984-307A8840D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5D26A8-F2D7-4C26-8842-2A6AB3E0D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1BD24D-43A2-4A98-BA7E-ABBB7FCDB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0392C2A-3BDF-452E-AD63-7B4C5922D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8114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03EFBE-7526-433B-9C12-100B1D856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DBDA1C-2FE5-475B-A428-40BC3C2E3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2B97058-44B9-4527-B09A-DFA88FA17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542DCA-E00F-4BF3-9BEA-0D63BC371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53C78F-E85B-405F-AF29-D286CDB85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04E6564-AF20-40D0-9B62-DC1E72AE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C52DBE-7D53-4B4A-818C-CCF879485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24AAEAF-FB24-4B3D-8F25-F4107223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4681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8706D-1E41-4743-A52A-608F8EF5B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1D71326-36CF-4DDC-95F7-C989522D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E4D3A2-04E5-47C7-ACFC-F44DE5432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732CEC-1154-4002-B771-5A8ACCA3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7669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E2E7025-11C8-4463-A8F6-7A07B93C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A7CD498-5F72-43FA-AEDA-F26927906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6469F7-2553-4F45-BF57-CF5FBB30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9628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CDC71D-9242-447F-91C5-69DCE770A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C1FE5B-CB6F-4147-8B0E-0F8B5060D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804398-9795-4881-8681-BB31AD28D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73626C-398D-42DF-AD97-0B123B839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FE87187-EADE-4E18-859E-E5DF756E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19D1CD-2BA1-4465-9EA8-D772F2B7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6938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0BAB11-F2CA-4F8C-A3CB-839F9E40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6EB6502-48C5-4F96-AF73-94E7F8DAB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19D7CEE-9478-46B0-9E71-B4AC1A993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F8D3AEE-3B6A-44B1-873F-8FFEBD818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9CE00F-A532-4328-91FE-115AE8D6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13C2DBA-AEA5-452A-BF09-02A5EB11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499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/>
          <a:stretch/>
        </p:blipFill>
        <p:spPr>
          <a:xfrm flipV="1">
            <a:off x="-1" y="-4"/>
            <a:ext cx="6876000" cy="739864"/>
          </a:xfrm>
          <a:prstGeom prst="rect">
            <a:avLst/>
          </a:prstGeom>
        </p:spPr>
      </p:pic>
      <p:grpSp>
        <p:nvGrpSpPr>
          <p:cNvPr id="3" name="Group 2"/>
          <p:cNvGrpSpPr/>
          <p:nvPr userDrawn="1"/>
        </p:nvGrpSpPr>
        <p:grpSpPr>
          <a:xfrm>
            <a:off x="0" y="0"/>
            <a:ext cx="1384126" cy="736885"/>
            <a:chOff x="0" y="0"/>
            <a:chExt cx="5422900" cy="4038600"/>
          </a:xfrm>
          <a:gradFill>
            <a:gsLst>
              <a:gs pos="0">
                <a:schemeClr val="tx2">
                  <a:lumMod val="50000"/>
                </a:schemeClr>
              </a:gs>
              <a:gs pos="52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</p:grpSpPr>
        <p:sp>
          <p:nvSpPr>
            <p:cNvPr id="4" name="Rectangle 3"/>
            <p:cNvSpPr/>
            <p:nvPr/>
          </p:nvSpPr>
          <p:spPr>
            <a:xfrm>
              <a:off x="0" y="0"/>
              <a:ext cx="38100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5" name="Right Triangle 4"/>
            <p:cNvSpPr/>
            <p:nvPr/>
          </p:nvSpPr>
          <p:spPr>
            <a:xfrm rot="16200000" flipH="1" flipV="1">
              <a:off x="2597150" y="1212850"/>
              <a:ext cx="4038600" cy="16129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cxnSp>
        <p:nvCxnSpPr>
          <p:cNvPr id="6" name="Straight Connector 5"/>
          <p:cNvCxnSpPr/>
          <p:nvPr userDrawn="1"/>
        </p:nvCxnSpPr>
        <p:spPr>
          <a:xfrm flipH="1">
            <a:off x="972454" y="-1"/>
            <a:ext cx="411672" cy="736886"/>
          </a:xfrm>
          <a:prstGeom prst="line">
            <a:avLst/>
          </a:prstGeom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6279669" y="4815249"/>
            <a:ext cx="894684" cy="44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29EA535-A8CB-4F07-8040-2452EAE11E75}" type="slidenum">
              <a:rPr lang="en-CA" sz="1500" b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CA" sz="1500" b="0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23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0A524-C21D-4983-B2E9-11F43542B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6581C14-7389-471D-B65B-135BB9E4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5D158C-AFA7-4964-BB8F-6B3C8126B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857CC0-7B8B-4266-A66F-B88D3DE29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361080-B61C-4409-82D0-7752EAD7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7958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A228402-CA4D-4071-9FF7-403179C2E2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4E82DF-B344-440E-933A-8E20E5DF2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ED54E8-3706-49EE-8382-6D5349EC2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238BF2-EF60-4063-BAEF-F1097A4BE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E4A31-992B-456A-BF8C-95E8D6210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097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/>
          <a:stretch/>
        </p:blipFill>
        <p:spPr>
          <a:xfrm flipV="1">
            <a:off x="-1" y="12188"/>
            <a:ext cx="6876000" cy="739864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6487461" y="713140"/>
            <a:ext cx="511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r>
              <a:rPr lang="en-CA" sz="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Draft</a:t>
            </a:r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6279669" y="4815249"/>
            <a:ext cx="894684" cy="44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29EA535-A8CB-4F07-8040-2452EAE11E75}" type="slidenum">
              <a:rPr lang="en-CA" sz="1500" b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CA" sz="1500" b="0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4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/>
          <a:stretch/>
        </p:blipFill>
        <p:spPr>
          <a:xfrm flipV="1">
            <a:off x="-1" y="12188"/>
            <a:ext cx="6876000" cy="739864"/>
          </a:xfrm>
          <a:prstGeom prst="rect">
            <a:avLst/>
          </a:prstGeom>
        </p:spPr>
      </p:pic>
      <p:sp>
        <p:nvSpPr>
          <p:cNvPr id="4" name="Slide Number Placeholder 1"/>
          <p:cNvSpPr txBox="1">
            <a:spLocks/>
          </p:cNvSpPr>
          <p:nvPr userDrawn="1"/>
        </p:nvSpPr>
        <p:spPr>
          <a:xfrm>
            <a:off x="6094839" y="4708244"/>
            <a:ext cx="894684" cy="44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29EA535-A8CB-4F07-8040-2452EAE11E75}" type="slidenum">
              <a:rPr lang="en-CA" sz="1500" b="0" smtClean="0">
                <a:solidFill>
                  <a:schemeClr val="tx2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CA" sz="1500" b="0" dirty="0">
              <a:solidFill>
                <a:schemeClr val="tx2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1384126" cy="736885"/>
            <a:chOff x="0" y="0"/>
            <a:chExt cx="5422900" cy="4038600"/>
          </a:xfrm>
          <a:solidFill>
            <a:schemeClr val="tx1"/>
          </a:solidFill>
        </p:grpSpPr>
        <p:sp>
          <p:nvSpPr>
            <p:cNvPr id="6" name="Rectangle 5"/>
            <p:cNvSpPr/>
            <p:nvPr/>
          </p:nvSpPr>
          <p:spPr>
            <a:xfrm>
              <a:off x="0" y="0"/>
              <a:ext cx="38100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7" name="Right Triangle 6"/>
            <p:cNvSpPr/>
            <p:nvPr/>
          </p:nvSpPr>
          <p:spPr>
            <a:xfrm rot="16200000" flipH="1" flipV="1">
              <a:off x="2597150" y="1212850"/>
              <a:ext cx="4038600" cy="16129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cxnSp>
        <p:nvCxnSpPr>
          <p:cNvPr id="8" name="Straight Connector 7"/>
          <p:cNvCxnSpPr/>
          <p:nvPr userDrawn="1"/>
        </p:nvCxnSpPr>
        <p:spPr>
          <a:xfrm flipH="1">
            <a:off x="972454" y="-1"/>
            <a:ext cx="411672" cy="736886"/>
          </a:xfrm>
          <a:prstGeom prst="line">
            <a:avLst/>
          </a:prstGeom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487461" y="713140"/>
            <a:ext cx="5117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ヒラギノ角ゴ Pro W3" pitchFamily="127" charset="-128"/>
                <a:cs typeface="+mn-cs"/>
              </a:defRPr>
            </a:lvl9pPr>
          </a:lstStyle>
          <a:p>
            <a:r>
              <a:rPr lang="en-CA" sz="8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348149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80468"/>
            <a:ext cx="6172200" cy="739378"/>
          </a:xfrm>
        </p:spPr>
        <p:txBody>
          <a:bodyPr>
            <a:normAutofit/>
          </a:bodyPr>
          <a:lstStyle>
            <a:lvl1pPr algn="l">
              <a:defRPr sz="2700" b="0" i="0">
                <a:solidFill>
                  <a:schemeClr val="tx1"/>
                </a:solidFill>
                <a:latin typeface="Century Gothic Regular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52006"/>
            <a:ext cx="6172200" cy="3517106"/>
          </a:xfrm>
        </p:spPr>
        <p:txBody>
          <a:bodyPr/>
          <a:lstStyle>
            <a:lvl1pPr marL="257175" indent="-257175">
              <a:buClr>
                <a:srgbClr val="FF0000"/>
              </a:buClr>
              <a:buFont typeface="Arial" panose="020B0604020202020204" pitchFamily="34" charset="0"/>
              <a:buChar char="•"/>
              <a:defRPr sz="1800" b="0" i="0">
                <a:solidFill>
                  <a:schemeClr val="tx1"/>
                </a:solidFill>
                <a:latin typeface="Century Gothic Regular"/>
                <a:cs typeface="Arial" panose="020B0604020202020204" pitchFamily="34" charset="0"/>
              </a:defRPr>
            </a:lvl1pPr>
            <a:lvl2pPr marL="600075" indent="-257175">
              <a:buClr>
                <a:srgbClr val="FF0000"/>
              </a:buClr>
              <a:buFont typeface="Arial" panose="020B0604020202020204" pitchFamily="34" charset="0"/>
              <a:buChar char="•"/>
              <a:defRPr sz="1500" b="0" i="0">
                <a:solidFill>
                  <a:schemeClr val="tx1"/>
                </a:solidFill>
                <a:latin typeface="Century Gothic Regular"/>
                <a:cs typeface="Arial" panose="020B0604020202020204" pitchFamily="34" charset="0"/>
              </a:defRPr>
            </a:lvl2pPr>
            <a:lvl3pPr marL="900113" indent="-214313">
              <a:buClr>
                <a:srgbClr val="FF0000"/>
              </a:buClr>
              <a:buFont typeface="Arial" panose="020B0604020202020204" pitchFamily="34" charset="0"/>
              <a:buChar char="•"/>
              <a:defRPr sz="1350" b="0" i="0">
                <a:solidFill>
                  <a:schemeClr val="tx1"/>
                </a:solidFill>
                <a:latin typeface="Century Gothic Regular"/>
                <a:cs typeface="Arial" panose="020B0604020202020204" pitchFamily="34" charset="0"/>
              </a:defRPr>
            </a:lvl3pPr>
            <a:lvl4pPr marL="1243013" indent="-214313">
              <a:buClr>
                <a:srgbClr val="FF0000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Century Gothic Regular"/>
                <a:cs typeface="Arial" panose="020B0604020202020204" pitchFamily="34" charset="0"/>
              </a:defRPr>
            </a:lvl4pPr>
            <a:lvl5pPr marL="1585913" indent="-214313">
              <a:buClr>
                <a:srgbClr val="FF0000"/>
              </a:buClr>
              <a:buFont typeface="Arial" panose="020B0604020202020204" pitchFamily="34" charset="0"/>
              <a:buChar char="•"/>
              <a:defRPr sz="1050" b="0" i="0">
                <a:solidFill>
                  <a:schemeClr val="tx1"/>
                </a:solidFill>
                <a:latin typeface="Century Gothic Regular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42901" y="4532190"/>
            <a:ext cx="736997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8075564-AF6E-40FC-905A-F6C5E8D296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347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966C3F-0220-4116-B0CF-9599E80F21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/>
          <a:stretch/>
        </p:blipFill>
        <p:spPr>
          <a:xfrm flipV="1">
            <a:off x="-1" y="-4"/>
            <a:ext cx="6876000" cy="7398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BA42004-C639-4E87-A332-C2B062BB732E}"/>
              </a:ext>
            </a:extLst>
          </p:cNvPr>
          <p:cNvGrpSpPr/>
          <p:nvPr userDrawn="1"/>
        </p:nvGrpSpPr>
        <p:grpSpPr>
          <a:xfrm>
            <a:off x="0" y="0"/>
            <a:ext cx="1384126" cy="736885"/>
            <a:chOff x="0" y="0"/>
            <a:chExt cx="5422900" cy="4038600"/>
          </a:xfrm>
          <a:gradFill>
            <a:gsLst>
              <a:gs pos="0">
                <a:schemeClr val="tx2">
                  <a:lumMod val="50000"/>
                </a:schemeClr>
              </a:gs>
              <a:gs pos="52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A2F0D4A-CA53-4D3D-88EE-BF7FD8734A40}"/>
                </a:ext>
              </a:extLst>
            </p:cNvPr>
            <p:cNvSpPr/>
            <p:nvPr/>
          </p:nvSpPr>
          <p:spPr>
            <a:xfrm>
              <a:off x="0" y="0"/>
              <a:ext cx="38100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xmlns="" id="{427E1112-86BE-40E3-A5E6-6CA13E47C6FA}"/>
                </a:ext>
              </a:extLst>
            </p:cNvPr>
            <p:cNvSpPr/>
            <p:nvPr/>
          </p:nvSpPr>
          <p:spPr>
            <a:xfrm rot="16200000" flipH="1" flipV="1">
              <a:off x="2597150" y="1212850"/>
              <a:ext cx="4038600" cy="16129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0FF3795-69FF-40A1-BBF9-8FF482E25413}"/>
              </a:ext>
            </a:extLst>
          </p:cNvPr>
          <p:cNvCxnSpPr/>
          <p:nvPr userDrawn="1"/>
        </p:nvCxnSpPr>
        <p:spPr>
          <a:xfrm flipH="1">
            <a:off x="972454" y="-1"/>
            <a:ext cx="411672" cy="736886"/>
          </a:xfrm>
          <a:prstGeom prst="line">
            <a:avLst/>
          </a:prstGeom>
          <a:ln w="63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3B629323-3105-43AC-83FE-932A367F7B4C}"/>
              </a:ext>
            </a:extLst>
          </p:cNvPr>
          <p:cNvSpPr txBox="1">
            <a:spLocks/>
          </p:cNvSpPr>
          <p:nvPr userDrawn="1"/>
        </p:nvSpPr>
        <p:spPr>
          <a:xfrm>
            <a:off x="6279669" y="4815249"/>
            <a:ext cx="894684" cy="44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29EA535-A8CB-4F07-8040-2452EAE11E75}" type="slidenum">
              <a:rPr lang="en-CA" sz="1500" b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CA" sz="15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ADCD8E-F438-4D4D-8463-227AC8A088D7}"/>
              </a:ext>
            </a:extLst>
          </p:cNvPr>
          <p:cNvSpPr txBox="1"/>
          <p:nvPr userDrawn="1"/>
        </p:nvSpPr>
        <p:spPr>
          <a:xfrm>
            <a:off x="4214718" y="502624"/>
            <a:ext cx="2661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USAGE INTERNE SEULEMENT</a:t>
            </a:r>
          </a:p>
        </p:txBody>
      </p:sp>
    </p:spTree>
    <p:extLst>
      <p:ext uri="{BB962C8B-B14F-4D97-AF65-F5344CB8AC3E}">
        <p14:creationId xmlns:p14="http://schemas.microsoft.com/office/powerpoint/2010/main" val="15392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xmlns="" id="{3B629323-3105-43AC-83FE-932A367F7B4C}"/>
              </a:ext>
            </a:extLst>
          </p:cNvPr>
          <p:cNvSpPr txBox="1">
            <a:spLocks/>
          </p:cNvSpPr>
          <p:nvPr userDrawn="1"/>
        </p:nvSpPr>
        <p:spPr>
          <a:xfrm>
            <a:off x="6279669" y="4815249"/>
            <a:ext cx="894684" cy="4488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929EA535-A8CB-4F07-8040-2452EAE11E75}" type="slidenum">
              <a:rPr lang="en-CA" sz="1500" b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pPr algn="ctr">
                <a:defRPr/>
              </a:pPr>
              <a:t>‹#›</a:t>
            </a:fld>
            <a:endParaRPr lang="en-CA" sz="15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2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0140F3-B474-485F-8551-57B5FA87F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3E54015-75CA-4A50-B729-C3C303B63E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31215-D414-49A1-B0BE-FA6A849F09B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9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ull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2908" y="4580063"/>
            <a:ext cx="736997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42CE3-6392-4968-B209-93A52C29936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6F924EE-8062-AC4C-BDF4-FB0E75BDF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406" y="1583976"/>
            <a:ext cx="5282512" cy="731237"/>
          </a:xfrm>
        </p:spPr>
        <p:txBody>
          <a:bodyPr>
            <a:normAutofit/>
          </a:bodyPr>
          <a:lstStyle>
            <a:lvl1pPr algn="l">
              <a:lnSpc>
                <a:spcPts val="3750"/>
              </a:lnSpc>
              <a:defRPr sz="3450" b="1" i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E1661F-1305-4CF8-BE8B-D0F84F1AC3B9}"/>
              </a:ext>
            </a:extLst>
          </p:cNvPr>
          <p:cNvSpPr txBox="1"/>
          <p:nvPr userDrawn="1"/>
        </p:nvSpPr>
        <p:spPr>
          <a:xfrm>
            <a:off x="4263163" y="4860142"/>
            <a:ext cx="2540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USAGE INTERNE SEULEMENT</a:t>
            </a:r>
          </a:p>
        </p:txBody>
      </p:sp>
    </p:spTree>
    <p:extLst>
      <p:ext uri="{BB962C8B-B14F-4D97-AF65-F5344CB8AC3E}">
        <p14:creationId xmlns:p14="http://schemas.microsoft.com/office/powerpoint/2010/main" val="27870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205979"/>
            <a:ext cx="6172200" cy="73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1077517"/>
            <a:ext cx="6172200" cy="3517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57175" marR="0" lvl="0" indent="-257175" algn="l" defTabSz="3429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BA2E3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 panose="020B0604020202020204" pitchFamily="34" charset="0"/>
              <a:ea typeface="ヒラギノ角ゴ Pro W3" pitchFamily="126" charset="-128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901" y="4767263"/>
            <a:ext cx="736997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</a:lstStyle>
          <a:p>
            <a:fld id="{4AF31215-D414-49A1-B0BE-FA6A849F09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84" r:id="rId2"/>
    <p:sldLayoutId id="2147483983" r:id="rId3"/>
    <p:sldLayoutId id="2147483986" r:id="rId4"/>
    <p:sldLayoutId id="2147483954" r:id="rId5"/>
    <p:sldLayoutId id="2147483980" r:id="rId6"/>
    <p:sldLayoutId id="2147484001" r:id="rId7"/>
    <p:sldLayoutId id="2147483999" r:id="rId8"/>
    <p:sldLayoutId id="2147483955" r:id="rId9"/>
    <p:sldLayoutId id="2147483982" r:id="rId10"/>
  </p:sldLayoutIdLst>
  <p:hf hdr="0" ftr="0" dt="0"/>
  <p:txStyles>
    <p:titleStyle>
      <a:lvl1pPr algn="l" defTabSz="342900" rtl="0" eaLnBrk="1" fontAlgn="base" hangingPunct="1">
        <a:spcBef>
          <a:spcPct val="0"/>
        </a:spcBef>
        <a:spcAft>
          <a:spcPct val="0"/>
        </a:spcAft>
        <a:defRPr lang="en-US" sz="2700" b="0" i="0" kern="1200" dirty="0">
          <a:solidFill>
            <a:srgbClr val="7030A0"/>
          </a:solidFill>
          <a:latin typeface="Century Gothic Regular"/>
          <a:ea typeface="ヒラギノ角ゴ Pro W3" pitchFamily="126" charset="-128"/>
          <a:cs typeface="Arial" panose="020B0604020202020204" pitchFamily="34" charset="0"/>
        </a:defRPr>
      </a:lvl1pPr>
      <a:lvl2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2pPr>
      <a:lvl3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3pPr>
      <a:lvl4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4pPr>
      <a:lvl5pPr algn="l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rgbClr val="0064A5"/>
          </a:solidFill>
          <a:latin typeface="Century Gothic" charset="0"/>
          <a:ea typeface="ヒラギノ角ゴ Pro W3" pitchFamily="126" charset="-128"/>
          <a:cs typeface="Century Gothic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2700">
          <a:solidFill>
            <a:srgbClr val="0064A5"/>
          </a:solidFill>
          <a:latin typeface="Gill Sans Light" pitchFamily="126" charset="0"/>
          <a:ea typeface="ヒラギノ角ゴ Pro W3" pitchFamily="126" charset="-128"/>
        </a:defRPr>
      </a:lvl9pPr>
    </p:titleStyle>
    <p:bodyStyle>
      <a:lvl1pPr marL="0" marR="0" indent="0" algn="l" defTabSz="3429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7030A0"/>
        </a:buClr>
        <a:buSzPct val="80000"/>
        <a:buFontTx/>
        <a:buNone/>
        <a:tabLst/>
        <a:defRPr lang="en-CA" sz="2100" b="0" i="0" kern="1200" dirty="0">
          <a:solidFill>
            <a:srgbClr val="595959"/>
          </a:solidFill>
          <a:latin typeface="Century Gothic Regular"/>
          <a:ea typeface="ヒラギノ角ゴ Pro W3" pitchFamily="126" charset="-128"/>
          <a:cs typeface="Arial" panose="020B0604020202020204" pitchFamily="34" charset="0"/>
        </a:defRPr>
      </a:lvl1pPr>
      <a:lvl2pPr marL="685800" marR="0" indent="-342900" algn="l" defTabSz="3429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+mj-lt"/>
        <a:buAutoNum type="arabicPeriod"/>
        <a:tabLst/>
        <a:defRPr lang="en-CA" sz="1950" b="0" i="0" kern="1200" dirty="0">
          <a:solidFill>
            <a:srgbClr val="595959"/>
          </a:solidFill>
          <a:latin typeface="Arial" panose="020B0604020202020204" pitchFamily="34" charset="0"/>
          <a:ea typeface="ヒラギノ角ゴ Pro W3" pitchFamily="126" charset="-128"/>
          <a:cs typeface="Arial" panose="020B0604020202020204" pitchFamily="34" charset="0"/>
        </a:defRPr>
      </a:lvl2pPr>
      <a:lvl3pPr marL="1028700" marR="0" indent="-342900" algn="l" defTabSz="3429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+mj-lt"/>
        <a:buAutoNum type="arabicPeriod"/>
        <a:tabLst/>
        <a:defRPr lang="en-CA" sz="1800" b="0" i="0" kern="1200" dirty="0">
          <a:solidFill>
            <a:srgbClr val="595959"/>
          </a:solidFill>
          <a:latin typeface="Arial" panose="020B0604020202020204" pitchFamily="34" charset="0"/>
          <a:ea typeface="ヒラギノ角ゴ Pro W3" pitchFamily="126" charset="-128"/>
          <a:cs typeface="Arial" panose="020B0604020202020204" pitchFamily="34" charset="0"/>
        </a:defRPr>
      </a:lvl3pPr>
      <a:lvl4pPr marL="1371600" marR="0" indent="-342900" algn="l" defTabSz="3429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+mj-lt"/>
        <a:buAutoNum type="arabicPeriod"/>
        <a:tabLst/>
        <a:defRPr lang="en-CA" sz="1650" b="0" i="0" kern="1200" dirty="0">
          <a:solidFill>
            <a:srgbClr val="595959"/>
          </a:solidFill>
          <a:latin typeface="Arial" panose="020B0604020202020204" pitchFamily="34" charset="0"/>
          <a:ea typeface="ヒラギノ角ゴ Pro W3" pitchFamily="126" charset="-128"/>
          <a:cs typeface="Arial" panose="020B0604020202020204" pitchFamily="34" charset="0"/>
        </a:defRPr>
      </a:lvl4pPr>
      <a:lvl5pPr marL="1628775" marR="0" indent="-257175" algn="l" defTabSz="3429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+mj-lt"/>
        <a:buAutoNum type="arabicPeriod"/>
        <a:tabLst/>
        <a:defRPr lang="en-US" sz="1200" b="0" i="0" kern="1200" dirty="0">
          <a:solidFill>
            <a:srgbClr val="595959"/>
          </a:solidFill>
          <a:latin typeface="Arial" panose="020B0604020202020204" pitchFamily="34" charset="0"/>
          <a:ea typeface="ヒラギノ角ゴ Pro W3" pitchFamily="126" charset="-128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424397-0A79-46B0-84C6-77AD04A0A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97FE6D-4D0C-4657-B821-81106598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86D4B2-C45E-4135-B892-14E70A08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508501-270A-4B1F-80FE-953C6A3860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E87D9-9524-4602-BE72-6862CFB7E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B623-65F2-429A-AFF8-2694144472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4309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5.sv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D71D07-1BB8-4846-9B6C-43694F257F82}"/>
              </a:ext>
            </a:extLst>
          </p:cNvPr>
          <p:cNvSpPr txBox="1"/>
          <p:nvPr/>
        </p:nvSpPr>
        <p:spPr>
          <a:xfrm>
            <a:off x="-62145" y="2270192"/>
            <a:ext cx="702012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b="1" dirty="0"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fr-CA" sz="24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Domaines principaux d'expertise analytique</a:t>
            </a:r>
          </a:p>
          <a:p>
            <a:pPr algn="ctr"/>
            <a:endParaRPr lang="en-CA" sz="2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9D241EFD-02F6-4761-A4E4-869E4628CA2B}"/>
              </a:ext>
            </a:extLst>
          </p:cNvPr>
          <p:cNvCxnSpPr/>
          <p:nvPr/>
        </p:nvCxnSpPr>
        <p:spPr>
          <a:xfrm>
            <a:off x="0" y="2415133"/>
            <a:ext cx="6858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DF7BFB3D-B046-4B2F-8E17-C2FA5D66E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7743" y="1538955"/>
            <a:ext cx="5518463" cy="731237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Équipe de recherche </a:t>
            </a:r>
            <a:r>
              <a:rPr lang="en-CA" dirty="0" err="1"/>
              <a:t>d’ISDE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81908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8905D4D6-5B5C-40C8-AB87-B7126B84168E}"/>
              </a:ext>
            </a:extLst>
          </p:cNvPr>
          <p:cNvSpPr/>
          <p:nvPr/>
        </p:nvSpPr>
        <p:spPr>
          <a:xfrm>
            <a:off x="135540" y="902355"/>
            <a:ext cx="6599797" cy="51422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7002946-E543-4218-BDB1-F0CD36E14E64}"/>
              </a:ext>
            </a:extLst>
          </p:cNvPr>
          <p:cNvSpPr txBox="1"/>
          <p:nvPr/>
        </p:nvSpPr>
        <p:spPr>
          <a:xfrm>
            <a:off x="82965" y="902355"/>
            <a:ext cx="68917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1400" u="sng" dirty="0">
                <a:latin typeface="+mj-lt"/>
              </a:rPr>
              <a:t>Énoncé de mission de l’équipe de recherche d’ISDE</a:t>
            </a:r>
            <a:r>
              <a:rPr lang="fr-CA" sz="1400" dirty="0">
                <a:latin typeface="+mj-lt"/>
              </a:rPr>
              <a:t>: Développer des analyses pertinentes, de qualité et opportunes pour soutenir les décideurs</a:t>
            </a:r>
          </a:p>
          <a:p>
            <a:pPr>
              <a:spcAft>
                <a:spcPts val="1200"/>
              </a:spcAft>
            </a:pPr>
            <a:r>
              <a:rPr lang="fr-CA" sz="1400" dirty="0">
                <a:latin typeface="+mj-lt"/>
              </a:rPr>
              <a:t> </a:t>
            </a:r>
            <a:endParaRPr lang="fr-CA" sz="1200" b="1" dirty="0">
              <a:latin typeface="+mj-lt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1400" u="sng" dirty="0">
                <a:latin typeface="+mj-lt"/>
              </a:rPr>
              <a:t>Domaines principaux d’expertise analytique</a:t>
            </a:r>
            <a:r>
              <a:rPr lang="fr-CA" sz="1400" dirty="0">
                <a:latin typeface="+mj-lt"/>
              </a:rPr>
              <a:t>:</a:t>
            </a:r>
            <a:endParaRPr lang="fr-CA" sz="1400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716968-01FC-41BC-93F3-4BAA01A5E79B}"/>
              </a:ext>
            </a:extLst>
          </p:cNvPr>
          <p:cNvSpPr txBox="1"/>
          <p:nvPr/>
        </p:nvSpPr>
        <p:spPr>
          <a:xfrm>
            <a:off x="1328347" y="225252"/>
            <a:ext cx="2718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Aperçu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C2008A1-4B1B-43B9-A625-6ED118FD9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40" y="-82809"/>
            <a:ext cx="841766" cy="8489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29FB2AC-2B15-48B0-A13C-31252097FEDB}"/>
              </a:ext>
            </a:extLst>
          </p:cNvPr>
          <p:cNvSpPr/>
          <p:nvPr/>
        </p:nvSpPr>
        <p:spPr>
          <a:xfrm>
            <a:off x="452642" y="2228183"/>
            <a:ext cx="539430" cy="526273"/>
          </a:xfrm>
          <a:prstGeom prst="round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200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DF889BB9-BB7E-4A3E-8685-4C596B466983}"/>
              </a:ext>
            </a:extLst>
          </p:cNvPr>
          <p:cNvGrpSpPr/>
          <p:nvPr/>
        </p:nvGrpSpPr>
        <p:grpSpPr>
          <a:xfrm>
            <a:off x="452642" y="2202202"/>
            <a:ext cx="2714945" cy="566570"/>
            <a:chOff x="452642" y="2202202"/>
            <a:chExt cx="2714945" cy="566570"/>
          </a:xfrm>
        </p:grpSpPr>
        <p:pic>
          <p:nvPicPr>
            <p:cNvPr id="16" name="Picture 2" descr="S:\GP IRB Policy\20110 Program Administration\Analytics\DATT Team 1\Icons\growth-red5.png">
              <a:extLst>
                <a:ext uri="{FF2B5EF4-FFF2-40B4-BE49-F238E27FC236}">
                  <a16:creationId xmlns:a16="http://schemas.microsoft.com/office/drawing/2014/main" xmlns="" id="{7F4D260F-2597-4C3A-9909-D3BBC9E489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42" y="2202202"/>
              <a:ext cx="561809" cy="566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83DA844-DDA5-419A-B022-C5295A44DE59}"/>
                </a:ext>
              </a:extLst>
            </p:cNvPr>
            <p:cNvSpPr txBox="1"/>
            <p:nvPr/>
          </p:nvSpPr>
          <p:spPr>
            <a:xfrm>
              <a:off x="1115120" y="2250441"/>
              <a:ext cx="2052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latin typeface="Century Gothic" panose="020B0502020202020204" pitchFamily="34" charset="0"/>
                </a:rPr>
                <a:t>Impacts économiques</a:t>
              </a:r>
            </a:p>
            <a:p>
              <a:r>
                <a:rPr lang="fr-CA" sz="1200" b="1" dirty="0">
                  <a:latin typeface="Century Gothic" panose="020B0502020202020204" pitchFamily="34" charset="0"/>
                </a:rPr>
                <a:t>(Emploi et PIB)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32522312-D18A-4AC5-A1D9-77F15F83EE55}"/>
              </a:ext>
            </a:extLst>
          </p:cNvPr>
          <p:cNvGrpSpPr/>
          <p:nvPr/>
        </p:nvGrpSpPr>
        <p:grpSpPr>
          <a:xfrm>
            <a:off x="444682" y="2855834"/>
            <a:ext cx="2743445" cy="526273"/>
            <a:chOff x="424142" y="3128572"/>
            <a:chExt cx="2743445" cy="52627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04277457-1C3E-4B9C-BD84-C657950427E8}"/>
                </a:ext>
              </a:extLst>
            </p:cNvPr>
            <p:cNvSpPr txBox="1"/>
            <p:nvPr/>
          </p:nvSpPr>
          <p:spPr>
            <a:xfrm>
              <a:off x="1115120" y="3148131"/>
              <a:ext cx="2052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latin typeface="Century Gothic" panose="020B0502020202020204" pitchFamily="34" charset="0"/>
                </a:rPr>
                <a:t>Caractéristiques des industries 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F440F11E-B5E2-4EA0-BED6-3EEC635DD9F2}"/>
                </a:ext>
              </a:extLst>
            </p:cNvPr>
            <p:cNvGrpSpPr/>
            <p:nvPr/>
          </p:nvGrpSpPr>
          <p:grpSpPr>
            <a:xfrm>
              <a:off x="424142" y="3128572"/>
              <a:ext cx="539430" cy="526273"/>
              <a:chOff x="424142" y="3136622"/>
              <a:chExt cx="539430" cy="526273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7C9813BB-571C-46C9-9F9A-D4B06BB6BC83}"/>
                  </a:ext>
                </a:extLst>
              </p:cNvPr>
              <p:cNvSpPr/>
              <p:nvPr/>
            </p:nvSpPr>
            <p:spPr>
              <a:xfrm>
                <a:off x="424142" y="3136622"/>
                <a:ext cx="539430" cy="526273"/>
              </a:xfrm>
              <a:prstGeom prst="round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5200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3" name="Graphic 22" descr="Venn diagram">
                <a:extLst>
                  <a:ext uri="{FF2B5EF4-FFF2-40B4-BE49-F238E27FC236}">
                    <a16:creationId xmlns:a16="http://schemas.microsoft.com/office/drawing/2014/main" xmlns="" id="{945B95E3-FBBE-48BA-94BA-C1ADCC8E0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480787" y="3186688"/>
                <a:ext cx="426140" cy="42614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CA5D0730-62BE-4720-971D-2EF92D5CD24E}"/>
              </a:ext>
            </a:extLst>
          </p:cNvPr>
          <p:cNvGrpSpPr/>
          <p:nvPr/>
        </p:nvGrpSpPr>
        <p:grpSpPr>
          <a:xfrm>
            <a:off x="3585553" y="2196711"/>
            <a:ext cx="3149784" cy="526273"/>
            <a:chOff x="3585553" y="2202202"/>
            <a:chExt cx="3149784" cy="5262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941B2577-7637-48E8-A5FE-007A45CBF57C}"/>
                </a:ext>
              </a:extLst>
            </p:cNvPr>
            <p:cNvSpPr txBox="1"/>
            <p:nvPr/>
          </p:nvSpPr>
          <p:spPr>
            <a:xfrm>
              <a:off x="4264760" y="2223711"/>
              <a:ext cx="2470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latin typeface="Century Gothic" panose="020B0502020202020204" pitchFamily="34" charset="0"/>
                </a:rPr>
                <a:t>Chaines d’approvisionnements globales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5C49CE9A-7B53-440F-ABA0-3E366A6DC9A2}"/>
                </a:ext>
              </a:extLst>
            </p:cNvPr>
            <p:cNvGrpSpPr/>
            <p:nvPr/>
          </p:nvGrpSpPr>
          <p:grpSpPr>
            <a:xfrm>
              <a:off x="3585553" y="2202202"/>
              <a:ext cx="539430" cy="526273"/>
              <a:chOff x="3585553" y="2244452"/>
              <a:chExt cx="539430" cy="52627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xmlns="" id="{CB3A621F-7507-4655-8830-3BC04E5B5C76}"/>
                  </a:ext>
                </a:extLst>
              </p:cNvPr>
              <p:cNvSpPr/>
              <p:nvPr/>
            </p:nvSpPr>
            <p:spPr>
              <a:xfrm>
                <a:off x="3585553" y="2244452"/>
                <a:ext cx="539430" cy="526273"/>
              </a:xfrm>
              <a:prstGeom prst="round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5200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5" name="Graphic 24" descr="World">
                <a:extLst>
                  <a:ext uri="{FF2B5EF4-FFF2-40B4-BE49-F238E27FC236}">
                    <a16:creationId xmlns:a16="http://schemas.microsoft.com/office/drawing/2014/main" xmlns="" id="{53151840-1E62-46AC-9E45-B8BAD4E17A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tretch>
                <a:fillRect/>
              </a:stretch>
            </p:blipFill>
            <p:spPr>
              <a:xfrm>
                <a:off x="3632595" y="2284915"/>
                <a:ext cx="445347" cy="445347"/>
              </a:xfrm>
              <a:prstGeom prst="rect">
                <a:avLst/>
              </a:prstGeom>
            </p:spPr>
          </p:pic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61D3F52-FEC0-4B7D-B0E2-FF44F374446C}"/>
              </a:ext>
            </a:extLst>
          </p:cNvPr>
          <p:cNvGrpSpPr/>
          <p:nvPr/>
        </p:nvGrpSpPr>
        <p:grpSpPr>
          <a:xfrm>
            <a:off x="3588852" y="3514211"/>
            <a:ext cx="2722722" cy="526273"/>
            <a:chOff x="3588852" y="4017139"/>
            <a:chExt cx="2722722" cy="52627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9F890B0-2AEB-40E8-88CB-98D353144555}"/>
                </a:ext>
              </a:extLst>
            </p:cNvPr>
            <p:cNvSpPr txBox="1"/>
            <p:nvPr/>
          </p:nvSpPr>
          <p:spPr>
            <a:xfrm>
              <a:off x="4259107" y="4032951"/>
              <a:ext cx="20524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Century Gothic" panose="020B0502020202020204" pitchFamily="34" charset="0"/>
                </a:rPr>
                <a:t>Accès aux services de consultations externes </a:t>
              </a:r>
              <a:endParaRPr lang="en-CA" sz="1200" b="1" dirty="0">
                <a:latin typeface="Century Gothic" panose="020B0502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08352B1-C397-4EAC-AD3C-E4373889D38E}"/>
                </a:ext>
              </a:extLst>
            </p:cNvPr>
            <p:cNvGrpSpPr/>
            <p:nvPr/>
          </p:nvGrpSpPr>
          <p:grpSpPr>
            <a:xfrm>
              <a:off x="3588852" y="4017139"/>
              <a:ext cx="539430" cy="526273"/>
              <a:chOff x="3588852" y="4017139"/>
              <a:chExt cx="539430" cy="526273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xmlns="" id="{D87D4955-8B19-4D13-8C13-A7964F566DBE}"/>
                  </a:ext>
                </a:extLst>
              </p:cNvPr>
              <p:cNvSpPr/>
              <p:nvPr/>
            </p:nvSpPr>
            <p:spPr>
              <a:xfrm>
                <a:off x="3588852" y="4017139"/>
                <a:ext cx="539430" cy="526273"/>
              </a:xfrm>
              <a:prstGeom prst="round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5200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7" name="Graphic 26" descr="Magnifying glass">
                <a:extLst>
                  <a:ext uri="{FF2B5EF4-FFF2-40B4-BE49-F238E27FC236}">
                    <a16:creationId xmlns:a16="http://schemas.microsoft.com/office/drawing/2014/main" xmlns="" id="{5C8A45D2-7B13-4EA2-BBBE-76F5FFB7D2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tretch>
                <a:fillRect/>
              </a:stretch>
            </p:blipFill>
            <p:spPr>
              <a:xfrm>
                <a:off x="3670571" y="4092279"/>
                <a:ext cx="375993" cy="375993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023D157-E5B6-410E-B429-9AEA661F1A2E}"/>
              </a:ext>
            </a:extLst>
          </p:cNvPr>
          <p:cNvGrpSpPr/>
          <p:nvPr/>
        </p:nvGrpSpPr>
        <p:grpSpPr>
          <a:xfrm>
            <a:off x="3585553" y="2855834"/>
            <a:ext cx="2726022" cy="526273"/>
            <a:chOff x="3591205" y="3128572"/>
            <a:chExt cx="2726022" cy="52627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127F705-090B-44FC-9BE3-DAF4833DA660}"/>
                </a:ext>
              </a:extLst>
            </p:cNvPr>
            <p:cNvSpPr txBox="1"/>
            <p:nvPr/>
          </p:nvSpPr>
          <p:spPr>
            <a:xfrm>
              <a:off x="4264760" y="3229986"/>
              <a:ext cx="205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latin typeface="Century Gothic" panose="020B0502020202020204" pitchFamily="34" charset="0"/>
                </a:rPr>
                <a:t>Profils des entreprises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30A0CF80-FDFC-4480-90A1-C2A9B589FF4D}"/>
                </a:ext>
              </a:extLst>
            </p:cNvPr>
            <p:cNvGrpSpPr/>
            <p:nvPr/>
          </p:nvGrpSpPr>
          <p:grpSpPr>
            <a:xfrm>
              <a:off x="3591205" y="3128572"/>
              <a:ext cx="539430" cy="526273"/>
              <a:chOff x="3591205" y="3128572"/>
              <a:chExt cx="539430" cy="526273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xmlns="" id="{FB3B208D-7F25-4622-A329-F019E12B604F}"/>
                  </a:ext>
                </a:extLst>
              </p:cNvPr>
              <p:cNvSpPr/>
              <p:nvPr/>
            </p:nvSpPr>
            <p:spPr>
              <a:xfrm>
                <a:off x="3591205" y="3128572"/>
                <a:ext cx="539430" cy="526273"/>
              </a:xfrm>
              <a:prstGeom prst="round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5200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1" name="Graphic 30" descr="Document">
                <a:extLst>
                  <a:ext uri="{FF2B5EF4-FFF2-40B4-BE49-F238E27FC236}">
                    <a16:creationId xmlns:a16="http://schemas.microsoft.com/office/drawing/2014/main" xmlns="" id="{9C06A0CB-103A-4E20-B62C-26CAB975EB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tretch>
                <a:fillRect/>
              </a:stretch>
            </p:blipFill>
            <p:spPr>
              <a:xfrm>
                <a:off x="3632320" y="3163108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C306CF86-0C9B-455B-872C-EF91AB7DF301}"/>
              </a:ext>
            </a:extLst>
          </p:cNvPr>
          <p:cNvGrpSpPr/>
          <p:nvPr/>
        </p:nvGrpSpPr>
        <p:grpSpPr>
          <a:xfrm>
            <a:off x="452642" y="3504827"/>
            <a:ext cx="2743445" cy="526273"/>
            <a:chOff x="424142" y="4017139"/>
            <a:chExt cx="2743445" cy="5262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47639B1-6163-46A8-B8A3-D89464E9D7F4}"/>
                </a:ext>
              </a:extLst>
            </p:cNvPr>
            <p:cNvSpPr txBox="1"/>
            <p:nvPr/>
          </p:nvSpPr>
          <p:spPr>
            <a:xfrm>
              <a:off x="1115120" y="4141776"/>
              <a:ext cx="20524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1200" b="1" dirty="0">
                  <a:latin typeface="Century Gothic" panose="020B0502020202020204" pitchFamily="34" charset="0"/>
                </a:rPr>
                <a:t>Capacités des industries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C231069-9906-48A6-A859-2D1A4E0CF90E}"/>
                </a:ext>
              </a:extLst>
            </p:cNvPr>
            <p:cNvGrpSpPr/>
            <p:nvPr/>
          </p:nvGrpSpPr>
          <p:grpSpPr>
            <a:xfrm>
              <a:off x="424142" y="4017139"/>
              <a:ext cx="539430" cy="526273"/>
              <a:chOff x="424142" y="4030745"/>
              <a:chExt cx="539430" cy="52627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55313D1-7D55-4CCF-82BC-F0304D3AEE9B}"/>
                  </a:ext>
                </a:extLst>
              </p:cNvPr>
              <p:cNvSpPr/>
              <p:nvPr/>
            </p:nvSpPr>
            <p:spPr>
              <a:xfrm>
                <a:off x="424142" y="4030745"/>
                <a:ext cx="539430" cy="526273"/>
              </a:xfrm>
              <a:prstGeom prst="roundRect">
                <a:avLst/>
              </a:prstGeom>
              <a:gradFill>
                <a:gsLst>
                  <a:gs pos="0">
                    <a:schemeClr val="tx2">
                      <a:lumMod val="50000"/>
                    </a:schemeClr>
                  </a:gs>
                  <a:gs pos="52000">
                    <a:schemeClr val="tx2">
                      <a:lumMod val="75000"/>
                    </a:schemeClr>
                  </a:gs>
                  <a:gs pos="100000">
                    <a:schemeClr val="tx2">
                      <a:lumMod val="60000"/>
                      <a:lumOff val="40000"/>
                    </a:schemeClr>
                  </a:gs>
                </a:gsLst>
                <a:lin ang="27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3" name="Graphic 32" descr="Gears">
                <a:extLst>
                  <a:ext uri="{FF2B5EF4-FFF2-40B4-BE49-F238E27FC236}">
                    <a16:creationId xmlns:a16="http://schemas.microsoft.com/office/drawing/2014/main" xmlns="" id="{46FE1DC1-14EB-4583-9263-B47982FF2B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xmlns="" r:embed="rId14"/>
                  </a:ext>
                </a:extLst>
              </a:blip>
              <a:stretch>
                <a:fillRect/>
              </a:stretch>
            </p:blipFill>
            <p:spPr>
              <a:xfrm>
                <a:off x="444682" y="4044706"/>
                <a:ext cx="498351" cy="4983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21909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74DB6A-757D-4FF8-B982-ECD12206364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30725" y="794515"/>
            <a:ext cx="2628000" cy="198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B88B32F-FD2B-42D3-BDB2-B8EE0ABBCECC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799275" y="794515"/>
            <a:ext cx="2628000" cy="198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E78F3FA-603E-4B70-ACD7-4F14CC611F82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0725" y="2954515"/>
            <a:ext cx="2628000" cy="19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3E2D57-242E-4C10-A415-3D8134F86B1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99275" y="2954515"/>
            <a:ext cx="2628000" cy="198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18BA3CA3-BBFA-49E5-A78F-7BB9A79B17AB}"/>
              </a:ext>
            </a:extLst>
          </p:cNvPr>
          <p:cNvCxnSpPr/>
          <p:nvPr/>
        </p:nvCxnSpPr>
        <p:spPr>
          <a:xfrm>
            <a:off x="0" y="2844315"/>
            <a:ext cx="685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BFF540A-A732-4BB4-95CC-C79C217C14A9}"/>
              </a:ext>
            </a:extLst>
          </p:cNvPr>
          <p:cNvCxnSpPr>
            <a:cxnSpLocks/>
          </p:cNvCxnSpPr>
          <p:nvPr/>
        </p:nvCxnSpPr>
        <p:spPr>
          <a:xfrm>
            <a:off x="3427251" y="732916"/>
            <a:ext cx="1" cy="44105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8AE9639-B778-4493-ADE4-B5A4C6E6BC37}"/>
              </a:ext>
            </a:extLst>
          </p:cNvPr>
          <p:cNvSpPr/>
          <p:nvPr/>
        </p:nvSpPr>
        <p:spPr>
          <a:xfrm>
            <a:off x="1278550" y="219306"/>
            <a:ext cx="567915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+mn-lt"/>
              </a:rPr>
              <a:t>Impacts économiques (Emploi et PIB)</a:t>
            </a:r>
          </a:p>
        </p:txBody>
      </p:sp>
      <p:pic>
        <p:nvPicPr>
          <p:cNvPr id="12" name="Picture 2" descr="S:\GP IRB Policy\20110 Program Administration\Analytics\DATT Team 1\Icons\growth-red5.png">
            <a:extLst>
              <a:ext uri="{FF2B5EF4-FFF2-40B4-BE49-F238E27FC236}">
                <a16:creationId xmlns:a16="http://schemas.microsoft.com/office/drawing/2014/main" xmlns="" id="{6C7CF358-DD29-414D-B7CE-09B71604A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6" y="-5257"/>
            <a:ext cx="723600" cy="72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576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Venn diagram">
            <a:extLst>
              <a:ext uri="{FF2B5EF4-FFF2-40B4-BE49-F238E27FC236}">
                <a16:creationId xmlns:a16="http://schemas.microsoft.com/office/drawing/2014/main" xmlns="" id="{D203105B-AA19-455E-A7BD-30910FBFB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16918" y="-1"/>
            <a:ext cx="723331" cy="7233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2458CA5-9C1E-491C-B966-7144DCE536A6}"/>
              </a:ext>
            </a:extLst>
          </p:cNvPr>
          <p:cNvSpPr/>
          <p:nvPr/>
        </p:nvSpPr>
        <p:spPr>
          <a:xfrm>
            <a:off x="1278550" y="219306"/>
            <a:ext cx="567915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CA" sz="1400" b="1" dirty="0">
                <a:solidFill>
                  <a:schemeClr val="bg1"/>
                </a:solidFill>
                <a:latin typeface="+mn-lt"/>
              </a:rPr>
              <a:t>Caractéristiques des industries 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xmlns="" id="{7CDFD02E-2FD9-470B-8A4D-40234CCCB7EA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00565" y="820852"/>
            <a:ext cx="2628000" cy="19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947DF73-7F51-498D-93D0-553738C734C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29435" y="820852"/>
            <a:ext cx="2628000" cy="19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8C9BCEE-0A6B-4543-83A3-AF341CD7E741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00565" y="2993964"/>
            <a:ext cx="2628000" cy="19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90CA43-07CD-4222-BA46-62EAADAA649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829435" y="2993964"/>
            <a:ext cx="2628000" cy="1980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FD4B38DB-8CAF-427C-A70F-3F32205DDFCB}"/>
              </a:ext>
            </a:extLst>
          </p:cNvPr>
          <p:cNvCxnSpPr/>
          <p:nvPr/>
        </p:nvCxnSpPr>
        <p:spPr>
          <a:xfrm flipH="1">
            <a:off x="0" y="2889665"/>
            <a:ext cx="343138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479F7A5-65ED-49B4-B9A3-822A19D0585D}"/>
              </a:ext>
            </a:extLst>
          </p:cNvPr>
          <p:cNvCxnSpPr/>
          <p:nvPr/>
        </p:nvCxnSpPr>
        <p:spPr>
          <a:xfrm>
            <a:off x="3431387" y="2889665"/>
            <a:ext cx="3426613" cy="27296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2EA487D-0E60-4710-9502-31F0999ABAE0}"/>
              </a:ext>
            </a:extLst>
          </p:cNvPr>
          <p:cNvCxnSpPr/>
          <p:nvPr/>
        </p:nvCxnSpPr>
        <p:spPr>
          <a:xfrm flipV="1">
            <a:off x="3429000" y="730154"/>
            <a:ext cx="2387" cy="216633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7719EB5-9D77-4E71-A35F-C6117F0D43D0}"/>
              </a:ext>
            </a:extLst>
          </p:cNvPr>
          <p:cNvCxnSpPr>
            <a:cxnSpLocks/>
          </p:cNvCxnSpPr>
          <p:nvPr/>
        </p:nvCxnSpPr>
        <p:spPr>
          <a:xfrm flipV="1">
            <a:off x="3424226" y="2889666"/>
            <a:ext cx="2387" cy="2253834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841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381AE60-3940-4433-9DAB-59B2F1C40C24}"/>
              </a:ext>
            </a:extLst>
          </p:cNvPr>
          <p:cNvSpPr/>
          <p:nvPr/>
        </p:nvSpPr>
        <p:spPr>
          <a:xfrm>
            <a:off x="1278550" y="219306"/>
            <a:ext cx="567915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CA" sz="1400" b="1" dirty="0">
                <a:solidFill>
                  <a:schemeClr val="bg1"/>
                </a:solidFill>
                <a:latin typeface="+mn-lt"/>
              </a:rPr>
              <a:t>Capacités des industries </a:t>
            </a:r>
          </a:p>
        </p:txBody>
      </p:sp>
      <p:pic>
        <p:nvPicPr>
          <p:cNvPr id="3" name="Graphic 2" descr="Gears">
            <a:extLst>
              <a:ext uri="{FF2B5EF4-FFF2-40B4-BE49-F238E27FC236}">
                <a16:creationId xmlns:a16="http://schemas.microsoft.com/office/drawing/2014/main" xmlns="" id="{DB05A994-1651-47C6-BC29-792434DCC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91069" y="16105"/>
            <a:ext cx="736979" cy="7369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199728A-060D-4E0E-9A5D-AA2F5D309BFD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14770" y="802207"/>
            <a:ext cx="2628000" cy="1980000"/>
          </a:xfrm>
          <a:prstGeom prst="rect">
            <a:avLst/>
          </a:prstGeom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9BDA72-0CCC-43F6-A9E0-9FC37F5AD51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14770" y="3002741"/>
            <a:ext cx="2628000" cy="19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B372833-19C3-4E0D-8773-9598636B5F90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926307" y="802207"/>
            <a:ext cx="2628000" cy="19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A2E9B4-4539-4803-98D8-14F8F64EBFE6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3926307" y="3002741"/>
            <a:ext cx="2628000" cy="19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BF25775-388D-41C6-A55A-AB3E44AB671A}"/>
              </a:ext>
            </a:extLst>
          </p:cNvPr>
          <p:cNvCxnSpPr/>
          <p:nvPr/>
        </p:nvCxnSpPr>
        <p:spPr>
          <a:xfrm>
            <a:off x="0" y="2864787"/>
            <a:ext cx="685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BDE634E7-D6C9-4059-813F-540486D4746A}"/>
              </a:ext>
            </a:extLst>
          </p:cNvPr>
          <p:cNvCxnSpPr>
            <a:cxnSpLocks/>
          </p:cNvCxnSpPr>
          <p:nvPr/>
        </p:nvCxnSpPr>
        <p:spPr>
          <a:xfrm flipV="1">
            <a:off x="3458683" y="730155"/>
            <a:ext cx="0" cy="441334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0418B4F-E896-47C0-AF91-234C7D3E0FA4}"/>
              </a:ext>
            </a:extLst>
          </p:cNvPr>
          <p:cNvSpPr/>
          <p:nvPr/>
        </p:nvSpPr>
        <p:spPr>
          <a:xfrm>
            <a:off x="414770" y="802207"/>
            <a:ext cx="2628000" cy="198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411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World">
            <a:extLst>
              <a:ext uri="{FF2B5EF4-FFF2-40B4-BE49-F238E27FC236}">
                <a16:creationId xmlns:a16="http://schemas.microsoft.com/office/drawing/2014/main" xmlns="" id="{CE4188D6-6495-410E-AA25-00DF77280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84245" y="18182"/>
            <a:ext cx="661916" cy="6619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C6A2369-06A3-4DD1-B3A1-DE7A4CBCFBB2}"/>
              </a:ext>
            </a:extLst>
          </p:cNvPr>
          <p:cNvSpPr/>
          <p:nvPr/>
        </p:nvSpPr>
        <p:spPr>
          <a:xfrm>
            <a:off x="1278550" y="219306"/>
            <a:ext cx="567915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fr-CA" sz="1400" b="1" dirty="0">
                <a:solidFill>
                  <a:schemeClr val="bg1"/>
                </a:solidFill>
                <a:latin typeface="+mn-lt"/>
              </a:rPr>
              <a:t>Chaines d’approvisionnements globales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FE51AB-7B75-41A8-B99B-C3F006AE90D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4019" y="1014567"/>
            <a:ext cx="2700000" cy="14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493DB7-B67E-42EA-8D32-979A3230AB83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63981" y="1012800"/>
            <a:ext cx="2700000" cy="14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BE11B44-7825-4EF9-B46C-F1F4DC11B286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63626" y="3338291"/>
            <a:ext cx="2700000" cy="144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6617B79-766F-4B2A-BF26-3E7FFBBC3CFF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863981" y="3338291"/>
            <a:ext cx="2700000" cy="144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DC07DF0-B556-48AC-86EB-59109FAEE19D}"/>
              </a:ext>
            </a:extLst>
          </p:cNvPr>
          <p:cNvCxnSpPr>
            <a:cxnSpLocks/>
          </p:cNvCxnSpPr>
          <p:nvPr/>
        </p:nvCxnSpPr>
        <p:spPr>
          <a:xfrm>
            <a:off x="3427251" y="732916"/>
            <a:ext cx="1" cy="44105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287FEE33-AF4D-4EB9-B1CA-811CE7D329A9}"/>
              </a:ext>
            </a:extLst>
          </p:cNvPr>
          <p:cNvCxnSpPr/>
          <p:nvPr/>
        </p:nvCxnSpPr>
        <p:spPr>
          <a:xfrm>
            <a:off x="0" y="2926203"/>
            <a:ext cx="685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018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Document">
            <a:extLst>
              <a:ext uri="{FF2B5EF4-FFF2-40B4-BE49-F238E27FC236}">
                <a16:creationId xmlns:a16="http://schemas.microsoft.com/office/drawing/2014/main" xmlns="" id="{565A985D-6F15-45D6-B9DF-305738FE2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66961" y="0"/>
            <a:ext cx="689212" cy="6892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75EEFD1-D758-4DC9-8567-2B7AA33E379E}"/>
              </a:ext>
            </a:extLst>
          </p:cNvPr>
          <p:cNvSpPr/>
          <p:nvPr/>
        </p:nvSpPr>
        <p:spPr>
          <a:xfrm>
            <a:off x="1278550" y="219306"/>
            <a:ext cx="567915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CA" sz="1400" b="1" dirty="0" err="1">
                <a:solidFill>
                  <a:schemeClr val="bg1"/>
                </a:solidFill>
                <a:latin typeface="+mn-lt"/>
              </a:rPr>
              <a:t>Profils</a:t>
            </a:r>
            <a:r>
              <a:rPr lang="en-CA" sz="1400" b="1" dirty="0">
                <a:solidFill>
                  <a:schemeClr val="bg1"/>
                </a:solidFill>
                <a:latin typeface="+mn-lt"/>
              </a:rPr>
              <a:t> des </a:t>
            </a:r>
            <a:r>
              <a:rPr lang="en-CA" sz="1400" b="1" dirty="0" err="1">
                <a:solidFill>
                  <a:schemeClr val="bg1"/>
                </a:solidFill>
                <a:latin typeface="+mn-lt"/>
              </a:rPr>
              <a:t>entreprises</a:t>
            </a:r>
            <a:endParaRPr lang="en-CA" sz="1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7CB45A-603E-4BE6-B868-78B380723EA4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39820" y="848144"/>
            <a:ext cx="2647675" cy="198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CF52B9E-A318-46C9-AB94-6E31C8EFA4E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870507" y="848144"/>
            <a:ext cx="2628000" cy="19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99494F4-85B6-4A45-B065-DD97488D124A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39820" y="3060496"/>
            <a:ext cx="2628000" cy="19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486CFD-8109-4DCA-B553-4AD5604D95F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870507" y="3060496"/>
            <a:ext cx="2628000" cy="19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BE5EFDC-C036-4F93-8F4D-3A140EE758B5}"/>
              </a:ext>
            </a:extLst>
          </p:cNvPr>
          <p:cNvCxnSpPr>
            <a:cxnSpLocks/>
          </p:cNvCxnSpPr>
          <p:nvPr/>
        </p:nvCxnSpPr>
        <p:spPr>
          <a:xfrm>
            <a:off x="3427251" y="732916"/>
            <a:ext cx="1" cy="441058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03A7EC7B-AD3C-4831-A86C-A3F4DACD4BC6}"/>
              </a:ext>
            </a:extLst>
          </p:cNvPr>
          <p:cNvCxnSpPr/>
          <p:nvPr/>
        </p:nvCxnSpPr>
        <p:spPr>
          <a:xfrm>
            <a:off x="0" y="2933027"/>
            <a:ext cx="6858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440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5A041"/>
      </a:accent1>
      <a:accent2>
        <a:srgbClr val="6FBD44"/>
      </a:accent2>
      <a:accent3>
        <a:srgbClr val="1226AA"/>
      </a:accent3>
      <a:accent4>
        <a:srgbClr val="3CB3E5"/>
      </a:accent4>
      <a:accent5>
        <a:srgbClr val="F3E500"/>
      </a:accent5>
      <a:accent6>
        <a:srgbClr val="F88D2B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SED_Industrial_Blue_FR" id="{10083C44-CA8B-9141-9FFE-5C3F2F73D39C}" vid="{9E0B8557-A6F9-C044-8D47-71E4C941A66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4E5A05-9BEE-4618-8966-4B1A2DBCBF0F}"/>
</file>

<file path=customXml/itemProps2.xml><?xml version="1.0" encoding="utf-8"?>
<ds:datastoreItem xmlns:ds="http://schemas.openxmlformats.org/officeDocument/2006/customXml" ds:itemID="{43C31C2D-D62D-422F-BA2A-CC6587CA7A74}"/>
</file>

<file path=customXml/itemProps3.xml><?xml version="1.0" encoding="utf-8"?>
<ds:datastoreItem xmlns:ds="http://schemas.openxmlformats.org/officeDocument/2006/customXml" ds:itemID="{19027CE9-B3C2-4CB8-8C5E-09740D4EEF1D}"/>
</file>

<file path=docProps/app.xml><?xml version="1.0" encoding="utf-8"?>
<Properties xmlns="http://schemas.openxmlformats.org/officeDocument/2006/extended-properties" xmlns:vt="http://schemas.openxmlformats.org/officeDocument/2006/docPropsVTypes">
  <Template>ISED_Industrial_Grey_EN</Template>
  <TotalTime>40881</TotalTime>
  <Words>83</Words>
  <Application>Microsoft Office PowerPoint</Application>
  <PresentationFormat>Custom</PresentationFormat>
  <Paragraphs>21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Century Gothic Regular</vt:lpstr>
      <vt:lpstr>Gill Sans Light</vt:lpstr>
      <vt:lpstr>ヒラギノ角ゴ Pro W3</vt:lpstr>
      <vt:lpstr>Office Theme</vt:lpstr>
      <vt:lpstr>Custom Design</vt:lpstr>
      <vt:lpstr>Équipe de recherche d’ISDE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ISED Canada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Wu, Vicky: ITBB-DGRIT</dc:creator>
  <cp:lastModifiedBy>davies.e</cp:lastModifiedBy>
  <cp:revision>356</cp:revision>
  <dcterms:created xsi:type="dcterms:W3CDTF">2020-07-20T19:05:27Z</dcterms:created>
  <dcterms:modified xsi:type="dcterms:W3CDTF">2021-11-16T19:07:27Z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1469925911</vt:i4>
  </property>
  <property fmtid="{D5CDD505-2E9C-101B-9397-08002B2CF9AE}" pid="3" name="_NewReviewCycle">
    <vt:lpwstr/>
  </property>
  <property fmtid="{D5CDD505-2E9C-101B-9397-08002B2CF9AE}" pid="4" name="_EmailSubject">
    <vt:lpwstr>REMINDER: PMPD Virtual Seminar 25 November 2021 - Presenter Info</vt:lpwstr>
  </property>
  <property fmtid="{D5CDD505-2E9C-101B-9397-08002B2CF9AE}" pid="5" name="_AuthorEmail">
    <vt:lpwstr>philippe.richer@ised-isde.gc.ca</vt:lpwstr>
  </property>
  <property fmtid="{D5CDD505-2E9C-101B-9397-08002B2CF9AE}" pid="6" name="_AuthorEmailDisplayName">
    <vt:lpwstr>Richer, Philippe (ISED/ISDE)</vt:lpwstr>
  </property>
  <property fmtid="{D5CDD505-2E9C-101B-9397-08002B2CF9AE}" pid="7" name="_PreviousAdHocReviewCycleID">
    <vt:i4>1528700422</vt:i4>
  </property>
</Properties>
</file>