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257" r:id="rId6"/>
    <p:sldId id="299" r:id="rId7"/>
    <p:sldId id="338" r:id="rId8"/>
    <p:sldId id="339" r:id="rId9"/>
    <p:sldId id="348" r:id="rId10"/>
    <p:sldId id="350" r:id="rId11"/>
    <p:sldId id="259" r:id="rId12"/>
    <p:sldId id="346" r:id="rId13"/>
    <p:sldId id="261" r:id="rId14"/>
    <p:sldId id="340" r:id="rId15"/>
    <p:sldId id="271" r:id="rId16"/>
    <p:sldId id="272" r:id="rId17"/>
    <p:sldId id="273" r:id="rId18"/>
    <p:sldId id="342" r:id="rId19"/>
    <p:sldId id="343" r:id="rId20"/>
    <p:sldId id="344"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666605-FCFC-5502-7A75-B87FC1107A99}" name="Jaideep, Sriranjini S [NC]" initials="SJ" userId="S::sriranjini.jaideep@hrsdc-rhdcc.gc.ca::a9f09719-f3a9-46ea-b04f-6fffc4231684" providerId="AD"/>
  <p188:author id="{9A1AC694-1678-1AC1-8A8B-19038D4C4EB8}" name="Tesolin, Roberto R [NC]" initials="RT" userId="Tesolin, Roberto R [NC]" providerId="None"/>
  <p188:author id="{2EFCBFF0-238B-8B50-FE1C-778F8C983CC6}" name="Boroumand, Armin AB [NC]" initials="AB" userId="S::armin.boroumand@hrsdc-rhdcc.gc.ca::f20bb1f3-3a0f-47ba-9313-c0e6429e01b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920" autoAdjust="0"/>
  </p:normalViewPr>
  <p:slideViewPr>
    <p:cSldViewPr snapToGrid="0" snapToObjects="1">
      <p:cViewPr varScale="1">
        <p:scale>
          <a:sx n="203" d="100"/>
          <a:sy n="203" d="100"/>
        </p:scale>
        <p:origin x="3132" y="174"/>
      </p:cViewPr>
      <p:guideLst>
        <p:guide orient="horz" pos="1620"/>
        <p:guide pos="2880"/>
      </p:guideLst>
    </p:cSldViewPr>
  </p:slideViewPr>
  <p:outlineViewPr>
    <p:cViewPr>
      <p:scale>
        <a:sx n="33" d="100"/>
        <a:sy n="33" d="100"/>
      </p:scale>
      <p:origin x="0" y="-3248"/>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7F820C-F565-6553-4360-572084E5C85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CA"/>
              <a:t>PROTECTED B</a:t>
            </a:r>
          </a:p>
        </p:txBody>
      </p:sp>
      <p:sp>
        <p:nvSpPr>
          <p:cNvPr id="3" name="Date Placeholder 2">
            <a:extLst>
              <a:ext uri="{FF2B5EF4-FFF2-40B4-BE49-F238E27FC236}">
                <a16:creationId xmlns:a16="http://schemas.microsoft.com/office/drawing/2014/main" id="{32C6F89D-4008-26E9-FE81-CC1E486869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88DC8E-B492-491A-868B-DED45A1CF789}" type="datetimeFigureOut">
              <a:rPr lang="en-CA" smtClean="0"/>
              <a:t>2025-01-07</a:t>
            </a:fld>
            <a:endParaRPr lang="en-CA"/>
          </a:p>
        </p:txBody>
      </p:sp>
      <p:sp>
        <p:nvSpPr>
          <p:cNvPr id="4" name="Footer Placeholder 3">
            <a:extLst>
              <a:ext uri="{FF2B5EF4-FFF2-40B4-BE49-F238E27FC236}">
                <a16:creationId xmlns:a16="http://schemas.microsoft.com/office/drawing/2014/main" id="{98FBF42F-9D04-8EA8-4AD3-8A8B1450D5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ECCC4B58-82BB-7697-6907-308355BF07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6E8970-5BCB-4CF1-A322-457D3CB3D915}" type="slidenum">
              <a:rPr lang="en-CA" smtClean="0"/>
              <a:t>‹#›</a:t>
            </a:fld>
            <a:endParaRPr lang="en-CA"/>
          </a:p>
        </p:txBody>
      </p:sp>
    </p:spTree>
    <p:extLst>
      <p:ext uri="{BB962C8B-B14F-4D97-AF65-F5344CB8AC3E}">
        <p14:creationId xmlns:p14="http://schemas.microsoft.com/office/powerpoint/2010/main" val="31513513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PROTECTED B</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10D5C-3B3A-214D-8AA9-7907A42D725C}" type="datetimeFigureOut">
              <a:rPr lang="en-US" smtClean="0"/>
              <a:t>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D8B1A-5049-5C4B-AFE6-32830630CA6A}" type="slidenum">
              <a:rPr lang="en-US" smtClean="0"/>
              <a:t>‹#›</a:t>
            </a:fld>
            <a:endParaRPr lang="en-US"/>
          </a:p>
        </p:txBody>
      </p:sp>
    </p:spTree>
    <p:extLst>
      <p:ext uri="{BB962C8B-B14F-4D97-AF65-F5344CB8AC3E}">
        <p14:creationId xmlns:p14="http://schemas.microsoft.com/office/powerpoint/2010/main" val="402287700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DC1FEC-82BD-4B45-9C5C-24F90F99FF9D}" type="slidenum">
              <a:rPr lang="en-CA" smtClean="0"/>
              <a:t>3</a:t>
            </a:fld>
            <a:endParaRPr lang="en-CA"/>
          </a:p>
        </p:txBody>
      </p:sp>
    </p:spTree>
    <p:extLst>
      <p:ext uri="{BB962C8B-B14F-4D97-AF65-F5344CB8AC3E}">
        <p14:creationId xmlns:p14="http://schemas.microsoft.com/office/powerpoint/2010/main" val="2404778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5</a:t>
            </a:fld>
            <a:endParaRPr lang="en-US"/>
          </a:p>
        </p:txBody>
      </p:sp>
    </p:spTree>
    <p:extLst>
      <p:ext uri="{BB962C8B-B14F-4D97-AF65-F5344CB8AC3E}">
        <p14:creationId xmlns:p14="http://schemas.microsoft.com/office/powerpoint/2010/main" val="160569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10</a:t>
            </a:fld>
            <a:endParaRPr lang="en-US"/>
          </a:p>
        </p:txBody>
      </p:sp>
    </p:spTree>
    <p:extLst>
      <p:ext uri="{BB962C8B-B14F-4D97-AF65-F5344CB8AC3E}">
        <p14:creationId xmlns:p14="http://schemas.microsoft.com/office/powerpoint/2010/main" val="1510157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15</a:t>
            </a:fld>
            <a:endParaRPr lang="en-US"/>
          </a:p>
        </p:txBody>
      </p:sp>
    </p:spTree>
    <p:extLst>
      <p:ext uri="{BB962C8B-B14F-4D97-AF65-F5344CB8AC3E}">
        <p14:creationId xmlns:p14="http://schemas.microsoft.com/office/powerpoint/2010/main" val="776609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17</a:t>
            </a:fld>
            <a:endParaRPr lang="en-US"/>
          </a:p>
        </p:txBody>
      </p:sp>
    </p:spTree>
    <p:extLst>
      <p:ext uri="{BB962C8B-B14F-4D97-AF65-F5344CB8AC3E}">
        <p14:creationId xmlns:p14="http://schemas.microsoft.com/office/powerpoint/2010/main" val="2714241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33379" y="1597819"/>
            <a:ext cx="5123171" cy="1102519"/>
          </a:xfrm>
        </p:spPr>
        <p:txBody>
          <a:bodyPr>
            <a:noAutofit/>
          </a:bodyPr>
          <a:lstStyle>
            <a:lvl1pPr algn="l">
              <a:defRPr sz="3600" b="1" i="0">
                <a:latin typeface="Arial"/>
                <a:cs typeface="Verdana"/>
              </a:defRPr>
            </a:lvl1pPr>
          </a:lstStyle>
          <a:p>
            <a:r>
              <a:rPr lang="fr-CA"/>
              <a:t>Click to edit Master title style</a:t>
            </a:r>
            <a:endParaRPr lang="en-US" dirty="0"/>
          </a:p>
        </p:txBody>
      </p:sp>
      <p:sp>
        <p:nvSpPr>
          <p:cNvPr id="3" name="Subtitle 2"/>
          <p:cNvSpPr>
            <a:spLocks noGrp="1"/>
          </p:cNvSpPr>
          <p:nvPr>
            <p:ph type="subTitle" idx="1"/>
          </p:nvPr>
        </p:nvSpPr>
        <p:spPr>
          <a:xfrm>
            <a:off x="3433381" y="2914650"/>
            <a:ext cx="5123171" cy="131445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Click to edit Master subtitle style</a:t>
            </a:r>
            <a:endParaRPr lang="en-US" dirty="0"/>
          </a:p>
        </p:txBody>
      </p:sp>
      <p:sp>
        <p:nvSpPr>
          <p:cNvPr id="4" name="Date Placeholder 3"/>
          <p:cNvSpPr>
            <a:spLocks noGrp="1"/>
          </p:cNvSpPr>
          <p:nvPr>
            <p:ph type="dt" sz="half" idx="10"/>
          </p:nvPr>
        </p:nvSpPr>
        <p:spPr/>
        <p:txBody>
          <a:bodyPr/>
          <a:lstStyle/>
          <a:p>
            <a:fld id="{F73BCE08-5C2D-4D74-8BA6-317219A66455}" type="datetime1">
              <a:rPr lang="en-US" smtClean="0"/>
              <a:t>1/7/2025</a:t>
            </a:fld>
            <a:r>
              <a:rPr lang="en-US"/>
              <a:t> </a:t>
            </a:r>
            <a:endParaRPr lang="en-US" dirty="0"/>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8284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Date Placeholder 3"/>
          <p:cNvSpPr>
            <a:spLocks noGrp="1"/>
          </p:cNvSpPr>
          <p:nvPr>
            <p:ph type="dt" sz="half" idx="10"/>
          </p:nvPr>
        </p:nvSpPr>
        <p:spPr/>
        <p:txBody>
          <a:bodyPr/>
          <a:lstStyle/>
          <a:p>
            <a:fld id="{67D00631-2985-43CC-A4E6-3C76AC5457AB}"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58487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fr-CA"/>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Date Placeholder 3"/>
          <p:cNvSpPr>
            <a:spLocks noGrp="1"/>
          </p:cNvSpPr>
          <p:nvPr>
            <p:ph type="dt" sz="half" idx="10"/>
          </p:nvPr>
        </p:nvSpPr>
        <p:spPr/>
        <p:txBody>
          <a:bodyPr/>
          <a:lstStyle/>
          <a:p>
            <a:fld id="{56BF8409-C776-4A0E-99AF-4C9B453EDEC8}"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12116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8486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Content Placeholder 2"/>
          <p:cNvSpPr>
            <a:spLocks noGrp="1"/>
          </p:cNvSpPr>
          <p:nvPr>
            <p:ph idx="1"/>
          </p:nvPr>
        </p:nvSpPr>
        <p:spPr>
          <a:xfrm>
            <a:off x="457200" y="784861"/>
            <a:ext cx="8229600" cy="3809762"/>
          </a:xfrm>
        </p:spPr>
        <p:txBody>
          <a:bodyPr>
            <a:noAutofit/>
          </a:bodyPr>
          <a:lstStyle>
            <a:lvl1pPr marL="177800" indent="-177800">
              <a:defRPr sz="1800"/>
            </a:lvl1pPr>
            <a:lvl2pPr marL="623888" indent="-166688">
              <a:defRPr sz="1800"/>
            </a:lvl2pPr>
            <a:lvl3pPr marL="1166813" indent="-228600">
              <a:defRPr sz="1800"/>
            </a:lvl3pPr>
            <a:lvl4pPr>
              <a:defRPr sz="1800"/>
            </a:lvl4pPr>
            <a:lvl5pPr>
              <a:defRPr sz="1800"/>
            </a:lvl5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4" name="Date Placeholder 3"/>
          <p:cNvSpPr>
            <a:spLocks noGrp="1"/>
          </p:cNvSpPr>
          <p:nvPr>
            <p:ph type="dt" sz="half" idx="10"/>
          </p:nvPr>
        </p:nvSpPr>
        <p:spPr/>
        <p:txBody>
          <a:bodyPr/>
          <a:lstStyle/>
          <a:p>
            <a:fld id="{499CFBC6-81F9-4D55-9A9B-908E7BDBB459}"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196020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r-CA"/>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Click to edit Master text styles</a:t>
            </a:r>
          </a:p>
        </p:txBody>
      </p:sp>
      <p:sp>
        <p:nvSpPr>
          <p:cNvPr id="4" name="Date Placeholder 3"/>
          <p:cNvSpPr>
            <a:spLocks noGrp="1"/>
          </p:cNvSpPr>
          <p:nvPr>
            <p:ph type="dt" sz="half" idx="10"/>
          </p:nvPr>
        </p:nvSpPr>
        <p:spPr/>
        <p:txBody>
          <a:bodyPr/>
          <a:lstStyle/>
          <a:p>
            <a:fld id="{53833121-8E75-4F20-8B0C-890D569B6726}"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98685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20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Content Placeholder 2"/>
          <p:cNvSpPr>
            <a:spLocks noGrp="1"/>
          </p:cNvSpPr>
          <p:nvPr>
            <p:ph sz="half" idx="1"/>
          </p:nvPr>
        </p:nvSpPr>
        <p:spPr>
          <a:xfrm>
            <a:off x="457200" y="838201"/>
            <a:ext cx="4038600" cy="3756422"/>
          </a:xfrm>
        </p:spPr>
        <p:txBody>
          <a:bodyPr>
            <a:noAutofit/>
          </a:bodyPr>
          <a:lstStyle>
            <a:lvl1pPr marL="177800" indent="-177800">
              <a:defRPr sz="1800"/>
            </a:lvl1pPr>
            <a:lvl2pPr marL="623888" indent="-166688">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4" name="Content Placeholder 3"/>
          <p:cNvSpPr>
            <a:spLocks noGrp="1"/>
          </p:cNvSpPr>
          <p:nvPr>
            <p:ph sz="half" idx="2"/>
          </p:nvPr>
        </p:nvSpPr>
        <p:spPr>
          <a:xfrm>
            <a:off x="4648200" y="838201"/>
            <a:ext cx="4038600" cy="3756422"/>
          </a:xfrm>
        </p:spPr>
        <p:txBody>
          <a:bodyPr>
            <a:noAutofit/>
          </a:bodyPr>
          <a:lstStyle>
            <a:lvl1pPr marL="177800" indent="-177800">
              <a:defRPr sz="1800"/>
            </a:lvl1pPr>
            <a:lvl2pPr marL="623888" indent="-166688">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5" name="Date Placeholder 4"/>
          <p:cNvSpPr>
            <a:spLocks noGrp="1"/>
          </p:cNvSpPr>
          <p:nvPr>
            <p:ph type="dt" sz="half" idx="10"/>
          </p:nvPr>
        </p:nvSpPr>
        <p:spPr/>
        <p:txBody>
          <a:bodyPr/>
          <a:lstStyle/>
          <a:p>
            <a:fld id="{C736B63A-5A5E-4A2F-B9C9-B7B5DA1F0D09}"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42701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7" name="Date Placeholder 6"/>
          <p:cNvSpPr>
            <a:spLocks noGrp="1"/>
          </p:cNvSpPr>
          <p:nvPr>
            <p:ph type="dt" sz="half" idx="10"/>
          </p:nvPr>
        </p:nvSpPr>
        <p:spPr/>
        <p:txBody>
          <a:bodyPr/>
          <a:lstStyle/>
          <a:p>
            <a:fld id="{203656A1-8BD2-483F-8654-EA075A90AF34}" type="datetime1">
              <a:rPr lang="en-US" smtClean="0"/>
              <a:t>1/7/2025</a:t>
            </a:fld>
            <a:endParaRPr lang="en-US"/>
          </a:p>
        </p:txBody>
      </p:sp>
      <p:sp>
        <p:nvSpPr>
          <p:cNvPr id="9" name="Slide Number Placeholder 8"/>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55934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058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Date Placeholder 2"/>
          <p:cNvSpPr>
            <a:spLocks noGrp="1"/>
          </p:cNvSpPr>
          <p:nvPr>
            <p:ph type="dt" sz="half" idx="10"/>
          </p:nvPr>
        </p:nvSpPr>
        <p:spPr/>
        <p:txBody>
          <a:bodyPr/>
          <a:lstStyle/>
          <a:p>
            <a:fld id="{17F1309A-1CE9-4B7A-8A01-25315EE190B3}" type="datetime1">
              <a:rPr lang="en-US" smtClean="0"/>
              <a:t>1/7/2025</a:t>
            </a:fld>
            <a:endParaRPr lang="en-US"/>
          </a:p>
        </p:txBody>
      </p:sp>
      <p:sp>
        <p:nvSpPr>
          <p:cNvPr id="5" name="Slide Number Placeholder 4"/>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48022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7B524-2504-48A1-9A26-03ABB4D094B4}" type="datetime1">
              <a:rPr lang="en-US" smtClean="0"/>
              <a:t>1/7/2025</a:t>
            </a:fld>
            <a:endParaRPr lang="en-US"/>
          </a:p>
        </p:txBody>
      </p:sp>
      <p:sp>
        <p:nvSpPr>
          <p:cNvPr id="4" name="Slide Number Placeholder 3"/>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31428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fr-CA"/>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29206667-48EC-4699-8B30-DDE64366D22D}"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195330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fr-CA"/>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4E218594-FD13-4AE6-B53B-9991949D16D4}"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79874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CA"/>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3289312-23D3-48B2-AF9D-3E0E8792EB82}" type="datetime1">
              <a:rPr lang="en-US" smtClean="0"/>
              <a:t>1/7/2025</a:t>
            </a:fld>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pPr/>
              <a:t>‹#›</a:t>
            </a:fld>
            <a:endParaRPr lang="en-US" dirty="0"/>
          </a:p>
        </p:txBody>
      </p:sp>
    </p:spTree>
    <p:extLst>
      <p:ext uri="{BB962C8B-B14F-4D97-AF65-F5344CB8AC3E}">
        <p14:creationId xmlns:p14="http://schemas.microsoft.com/office/powerpoint/2010/main" val="250190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ccessible.canada.ca/en-301-549-accessibility-requirements-ict-products-and-service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edsc.lca.reglements-regulations.aca.esdc@hrsdc-rhdcc.gc.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edsc.lca.reglements-regulations.aca.esdc@hrsdc-rhdcc.gc.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brandon.manuel@tpsgc-pwgsc.gc.c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8369" y="1750342"/>
            <a:ext cx="5122862" cy="1642815"/>
          </a:xfrm>
        </p:spPr>
        <p:txBody>
          <a:bodyPr/>
          <a:lstStyle/>
          <a:p>
            <a:r>
              <a:rPr lang="en-CA" sz="2800" dirty="0"/>
              <a:t>Proposed Information and Communication Technologies Accessibility Regulations</a:t>
            </a:r>
          </a:p>
        </p:txBody>
      </p:sp>
      <p:sp>
        <p:nvSpPr>
          <p:cNvPr id="3" name="Subtitle 2"/>
          <p:cNvSpPr>
            <a:spLocks noGrp="1"/>
          </p:cNvSpPr>
          <p:nvPr>
            <p:ph type="subTitle" idx="1"/>
          </p:nvPr>
        </p:nvSpPr>
        <p:spPr>
          <a:xfrm>
            <a:off x="3433072" y="3830805"/>
            <a:ext cx="5123171" cy="936458"/>
          </a:xfrm>
        </p:spPr>
        <p:txBody>
          <a:bodyPr>
            <a:normAutofit lnSpcReduction="10000"/>
          </a:bodyPr>
          <a:lstStyle/>
          <a:p>
            <a:pPr>
              <a:spcBef>
                <a:spcPts val="0"/>
              </a:spcBef>
            </a:pPr>
            <a:r>
              <a:rPr lang="en-CA" dirty="0"/>
              <a:t>Technical Briefing</a:t>
            </a:r>
          </a:p>
          <a:p>
            <a:pPr>
              <a:spcBef>
                <a:spcPts val="0"/>
              </a:spcBef>
            </a:pPr>
            <a:r>
              <a:rPr lang="en-CA" dirty="0"/>
              <a:t>January 2025</a:t>
            </a:r>
          </a:p>
        </p:txBody>
      </p:sp>
      <p:sp>
        <p:nvSpPr>
          <p:cNvPr id="6" name="Slide Number Placeholder 5">
            <a:extLst>
              <a:ext uri="{FF2B5EF4-FFF2-40B4-BE49-F238E27FC236}">
                <a16:creationId xmlns:a16="http://schemas.microsoft.com/office/drawing/2014/main" id="{246856E3-7191-8F48-B9FF-70BB2816C6DD}"/>
              </a:ext>
            </a:extLst>
          </p:cNvPr>
          <p:cNvSpPr>
            <a:spLocks noGrp="1"/>
          </p:cNvSpPr>
          <p:nvPr>
            <p:ph type="sldNum" sz="quarter" idx="12"/>
          </p:nvPr>
        </p:nvSpPr>
        <p:spPr/>
        <p:txBody>
          <a:bodyPr/>
          <a:lstStyle/>
          <a:p>
            <a:fld id="{2E86C063-E22E-2E4C-A523-54089486E38F}" type="slidenum">
              <a:rPr lang="en-CA" smtClean="0"/>
              <a:t>1</a:t>
            </a:fld>
            <a:endParaRPr lang="en-CA" dirty="0"/>
          </a:p>
        </p:txBody>
      </p:sp>
    </p:spTree>
    <p:extLst>
      <p:ext uri="{BB962C8B-B14F-4D97-AF65-F5344CB8AC3E}">
        <p14:creationId xmlns:p14="http://schemas.microsoft.com/office/powerpoint/2010/main" val="1686951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87C3-13C2-9D37-8B99-E81ACD50268C}"/>
              </a:ext>
            </a:extLst>
          </p:cNvPr>
          <p:cNvSpPr>
            <a:spLocks noGrp="1"/>
          </p:cNvSpPr>
          <p:nvPr>
            <p:ph type="title"/>
          </p:nvPr>
        </p:nvSpPr>
        <p:spPr/>
        <p:txBody>
          <a:bodyPr>
            <a:noAutofit/>
          </a:bodyPr>
          <a:lstStyle/>
          <a:p>
            <a:r>
              <a:rPr lang="en-CA" sz="2800" dirty="0"/>
              <a:t>Choice of Digital Accessibility Standard</a:t>
            </a:r>
          </a:p>
        </p:txBody>
      </p:sp>
      <p:sp>
        <p:nvSpPr>
          <p:cNvPr id="3" name="Content Placeholder 2">
            <a:extLst>
              <a:ext uri="{FF2B5EF4-FFF2-40B4-BE49-F238E27FC236}">
                <a16:creationId xmlns:a16="http://schemas.microsoft.com/office/drawing/2014/main" id="{C517D133-6353-E6CE-6C76-956D36A214B6}"/>
              </a:ext>
            </a:extLst>
          </p:cNvPr>
          <p:cNvSpPr>
            <a:spLocks noGrp="1"/>
          </p:cNvSpPr>
          <p:nvPr>
            <p:ph idx="1"/>
          </p:nvPr>
        </p:nvSpPr>
        <p:spPr/>
        <p:txBody>
          <a:bodyPr/>
          <a:lstStyle/>
          <a:p>
            <a:pPr marL="182563" indent="-182563">
              <a:spcBef>
                <a:spcPts val="0"/>
              </a:spcBef>
              <a:spcAft>
                <a:spcPts val="1200"/>
              </a:spcAft>
            </a:pPr>
            <a:r>
              <a:rPr lang="en-CA" sz="1600" dirty="0">
                <a:latin typeface="+mn-lt"/>
              </a:rPr>
              <a:t>Regulations would incorporate the most recent version of </a:t>
            </a:r>
            <a:r>
              <a:rPr lang="en-CA" sz="1600" dirty="0">
                <a:latin typeface="+mn-lt"/>
                <a:hlinkClick r:id="rId3"/>
              </a:rPr>
              <a:t>Accessibility Standards Canada’s (ASC) recently adopted digital accessibility standard</a:t>
            </a:r>
            <a:r>
              <a:rPr lang="en-CA" sz="1600" dirty="0">
                <a:latin typeface="+mn-lt"/>
              </a:rPr>
              <a:t> (or “the ICT Standard”).</a:t>
            </a:r>
          </a:p>
          <a:p>
            <a:pPr marL="182563" indent="-182563">
              <a:spcBef>
                <a:spcPts val="0"/>
              </a:spcBef>
              <a:spcAft>
                <a:spcPts val="600"/>
              </a:spcAft>
            </a:pPr>
            <a:r>
              <a:rPr lang="en-CA" sz="1600" dirty="0">
                <a:latin typeface="+mn-lt"/>
              </a:rPr>
              <a:t>The ICT Standard has many key advantages:</a:t>
            </a:r>
          </a:p>
          <a:p>
            <a:pPr marL="582613" lvl="1" indent="-182563">
              <a:spcBef>
                <a:spcPts val="0"/>
              </a:spcBef>
              <a:spcAft>
                <a:spcPts val="600"/>
              </a:spcAft>
            </a:pPr>
            <a:r>
              <a:rPr lang="en-CA" sz="1600" dirty="0">
                <a:latin typeface="+mn-lt"/>
              </a:rPr>
              <a:t>Most comprehensive standard, covering largest range of ICT components.</a:t>
            </a:r>
          </a:p>
          <a:p>
            <a:pPr marL="582613" lvl="1" indent="-182563">
              <a:spcBef>
                <a:spcPts val="0"/>
              </a:spcBef>
              <a:spcAft>
                <a:spcPts val="600"/>
              </a:spcAft>
            </a:pPr>
            <a:r>
              <a:rPr lang="en-CA" sz="1600" dirty="0">
                <a:latin typeface="+mn-lt"/>
              </a:rPr>
              <a:t>Incorporates well-established WCAG 2.1 requirements for web content, software (including mobile apps) and digital documents. </a:t>
            </a:r>
          </a:p>
          <a:p>
            <a:pPr marL="582613" lvl="1" indent="-182563">
              <a:spcBef>
                <a:spcPts val="0"/>
              </a:spcBef>
              <a:spcAft>
                <a:spcPts val="600"/>
              </a:spcAft>
            </a:pPr>
            <a:r>
              <a:rPr lang="en-CA" sz="1600" dirty="0">
                <a:latin typeface="+mn-lt"/>
              </a:rPr>
              <a:t>Requirements are largely outcome-based, providing flexibility to regulated organizations.</a:t>
            </a:r>
          </a:p>
          <a:p>
            <a:pPr marL="582613" lvl="1" indent="-182563">
              <a:spcBef>
                <a:spcPts val="0"/>
              </a:spcBef>
              <a:spcAft>
                <a:spcPts val="600"/>
              </a:spcAft>
            </a:pPr>
            <a:r>
              <a:rPr lang="en-CA" sz="1600" dirty="0">
                <a:latin typeface="+mn-lt"/>
              </a:rPr>
              <a:t>Same standard used in the EU, Japan and Australia (and others) and closely aligns with the standard used in the United States (Revised Section 508)</a:t>
            </a:r>
          </a:p>
          <a:p>
            <a:pPr marL="582613" lvl="1" indent="-182563">
              <a:spcBef>
                <a:spcPts val="0"/>
              </a:spcBef>
              <a:spcAft>
                <a:spcPts val="600"/>
              </a:spcAft>
            </a:pPr>
            <a:r>
              <a:rPr lang="en-CA" sz="1600" dirty="0">
                <a:latin typeface="+mn-lt"/>
              </a:rPr>
              <a:t>Increasing availability of conforming solutions with coming into force of the European Accessibility Act in June 2025 (requires conformance with the EN Standard for all ICT products and services sold in/to the EU)</a:t>
            </a:r>
          </a:p>
          <a:p>
            <a:pPr marL="136525" indent="-182563">
              <a:spcBef>
                <a:spcPts val="0"/>
              </a:spcBef>
              <a:spcAft>
                <a:spcPts val="1200"/>
              </a:spcAft>
            </a:pPr>
            <a:endParaRPr lang="en-CA" sz="1400" dirty="0">
              <a:latin typeface="+mn-lt"/>
            </a:endParaRPr>
          </a:p>
        </p:txBody>
      </p:sp>
      <p:sp>
        <p:nvSpPr>
          <p:cNvPr id="5" name="Slide Number Placeholder 4">
            <a:extLst>
              <a:ext uri="{FF2B5EF4-FFF2-40B4-BE49-F238E27FC236}">
                <a16:creationId xmlns:a16="http://schemas.microsoft.com/office/drawing/2014/main" id="{749606F0-218B-498C-477C-F257A83178C1}"/>
              </a:ext>
            </a:extLst>
          </p:cNvPr>
          <p:cNvSpPr>
            <a:spLocks noGrp="1"/>
          </p:cNvSpPr>
          <p:nvPr>
            <p:ph type="sldNum" sz="quarter" idx="12"/>
          </p:nvPr>
        </p:nvSpPr>
        <p:spPr/>
        <p:txBody>
          <a:bodyPr/>
          <a:lstStyle/>
          <a:p>
            <a:fld id="{2E86C063-E22E-2E4C-A523-54089486E38F}" type="slidenum">
              <a:rPr lang="en-CA" smtClean="0"/>
              <a:t>10</a:t>
            </a:fld>
            <a:endParaRPr lang="en-CA" dirty="0"/>
          </a:p>
        </p:txBody>
      </p:sp>
    </p:spTree>
    <p:extLst>
      <p:ext uri="{BB962C8B-B14F-4D97-AF65-F5344CB8AC3E}">
        <p14:creationId xmlns:p14="http://schemas.microsoft.com/office/powerpoint/2010/main" val="3031261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nvPr>
        </p:nvSpPr>
        <p:spPr>
          <a:xfrm>
            <a:off x="457200" y="0"/>
            <a:ext cx="8229600" cy="809897"/>
          </a:xfrm>
        </p:spPr>
        <p:txBody>
          <a:bodyPr>
            <a:normAutofit/>
          </a:bodyPr>
          <a:lstStyle/>
          <a:p>
            <a:r>
              <a:rPr lang="en-CA" sz="2800" dirty="0">
                <a:latin typeface="+mn-lt"/>
              </a:rPr>
              <a:t>Proposed Phase 1 </a:t>
            </a:r>
            <a:r>
              <a:rPr lang="en-CA" sz="2800" dirty="0">
                <a:latin typeface="+mn-lt"/>
                <a:cs typeface="Calibri" panose="020F0502020204030204" pitchFamily="34" charset="0"/>
              </a:rPr>
              <a:t>Requirements (1/4)</a:t>
            </a:r>
            <a:endParaRPr lang="en-CA" sz="2800" dirty="0">
              <a:latin typeface="+mn-lt"/>
            </a:endParaRP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nvPr>
        </p:nvSpPr>
        <p:spPr>
          <a:xfrm>
            <a:off x="457200" y="809897"/>
            <a:ext cx="4038600" cy="3784726"/>
          </a:xfrm>
        </p:spPr>
        <p:txBody>
          <a:bodyPr>
            <a:noAutofit/>
          </a:bodyPr>
          <a:lstStyle/>
          <a:p>
            <a:pPr marL="0" indent="0">
              <a:spcBef>
                <a:spcPts val="0"/>
              </a:spcBef>
              <a:spcAft>
                <a:spcPts val="600"/>
              </a:spcAft>
              <a:buNone/>
            </a:pPr>
            <a:r>
              <a:rPr lang="en-CA" sz="2000" b="1" dirty="0">
                <a:latin typeface="+mn-lt"/>
                <a:cs typeface="Calibri" panose="020F0502020204030204" pitchFamily="34" charset="0"/>
              </a:rPr>
              <a:t>Area 1: Training</a:t>
            </a:r>
          </a:p>
          <a:p>
            <a:pPr marL="0" indent="0">
              <a:buNone/>
            </a:pPr>
            <a:r>
              <a:rPr lang="en-CA" sz="1400" b="1" dirty="0">
                <a:latin typeface="+mn-lt"/>
                <a:cs typeface="Calibri" panose="020F0502020204030204" pitchFamily="34" charset="0"/>
              </a:rPr>
              <a:t>Proposed Requirements and Scope </a:t>
            </a:r>
          </a:p>
          <a:p>
            <a:pPr marL="182563" indent="-182563">
              <a:spcBef>
                <a:spcPts val="0"/>
              </a:spcBef>
              <a:spcAft>
                <a:spcPts val="1200"/>
              </a:spcAft>
            </a:pPr>
            <a:r>
              <a:rPr lang="en-CA" sz="1400" dirty="0">
                <a:latin typeface="+mn-lt"/>
                <a:cs typeface="Calibri" panose="020F0502020204030204" pitchFamily="34" charset="0"/>
              </a:rPr>
              <a:t>Provide training on ICT accessibility to all employees involved in the development, maintenance and procurement of ICT covered by these regulations.</a:t>
            </a:r>
          </a:p>
          <a:p>
            <a:pPr marL="0" indent="0">
              <a:spcBef>
                <a:spcPts val="0"/>
              </a:spcBef>
              <a:buNone/>
            </a:pPr>
            <a:r>
              <a:rPr lang="en-CA" sz="1400" b="1" dirty="0">
                <a:latin typeface="+mn-lt"/>
                <a:cs typeface="Calibri" panose="020F0502020204030204" pitchFamily="34" charset="0"/>
              </a:rPr>
              <a:t>Proposed Deadlines</a:t>
            </a:r>
          </a:p>
          <a:p>
            <a:pPr marL="182563" indent="-182563">
              <a:spcBef>
                <a:spcPts val="0"/>
              </a:spcBef>
              <a:buFont typeface="Wingdings" panose="05000000000000000000" pitchFamily="2" charset="2"/>
              <a:buChar char="Ø"/>
            </a:pPr>
            <a:r>
              <a:rPr lang="en-CA" sz="1400" dirty="0">
                <a:latin typeface="+mn-lt"/>
                <a:cs typeface="Calibri" panose="020F0502020204030204" pitchFamily="34" charset="0"/>
              </a:rPr>
              <a:t>Federal public sector: targeting 24 months after coming into force of regulations (e.g., June 1, 2027) </a:t>
            </a:r>
          </a:p>
          <a:p>
            <a:pPr marL="182563" indent="-182563">
              <a:spcBef>
                <a:spcPts val="0"/>
              </a:spcBef>
              <a:spcAft>
                <a:spcPts val="1200"/>
              </a:spcAft>
              <a:buFont typeface="Wingdings" panose="05000000000000000000" pitchFamily="2" charset="2"/>
              <a:buChar char="Ø"/>
            </a:pPr>
            <a:r>
              <a:rPr lang="en-CA" sz="1400" dirty="0">
                <a:latin typeface="+mn-lt"/>
                <a:cs typeface="Calibri" panose="020F0502020204030204" pitchFamily="34" charset="0"/>
              </a:rPr>
              <a:t>Large and medium-sized businesses: targeting 24 months after coming into force of regulations (e.g., June 1, 2027) </a:t>
            </a:r>
          </a:p>
          <a:p>
            <a:pPr marL="0" indent="0">
              <a:spcBef>
                <a:spcPts val="0"/>
              </a:spcBef>
              <a:buNone/>
            </a:pPr>
            <a:r>
              <a:rPr lang="en-CA" sz="1400" b="1" dirty="0">
                <a:latin typeface="+mn-lt"/>
                <a:cs typeface="Calibri" panose="020F0502020204030204" pitchFamily="34" charset="0"/>
              </a:rPr>
              <a:t>Proposed Exemption</a:t>
            </a:r>
          </a:p>
          <a:p>
            <a:pPr marL="182563" indent="-182563">
              <a:spcBef>
                <a:spcPts val="0"/>
              </a:spcBef>
              <a:buFont typeface="Wingdings" panose="05000000000000000000" pitchFamily="2" charset="2"/>
              <a:buChar char="Ø"/>
            </a:pPr>
            <a:r>
              <a:rPr lang="en-CA" sz="1400" dirty="0">
                <a:latin typeface="+mn-lt"/>
                <a:cs typeface="Calibri" panose="020F0502020204030204" pitchFamily="34" charset="0"/>
              </a:rPr>
              <a:t>Small businesses (99 or fewer employees)</a:t>
            </a:r>
          </a:p>
          <a:p>
            <a:pPr marL="182563" indent="-182563"/>
            <a:endParaRPr lang="en-CA" sz="1400" dirty="0"/>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nvPr>
        </p:nvSpPr>
        <p:spPr>
          <a:xfrm>
            <a:off x="4648200" y="809897"/>
            <a:ext cx="4038600" cy="3784726"/>
          </a:xfrm>
        </p:spPr>
        <p:txBody>
          <a:bodyPr>
            <a:noAutofit/>
          </a:bodyPr>
          <a:lstStyle/>
          <a:p>
            <a:pPr marL="0" indent="0">
              <a:spcBef>
                <a:spcPts val="0"/>
              </a:spcBef>
              <a:spcAft>
                <a:spcPts val="600"/>
              </a:spcAft>
              <a:buFont typeface="Arial"/>
              <a:buNone/>
            </a:pPr>
            <a:r>
              <a:rPr lang="en-CA" sz="2000" b="1" dirty="0">
                <a:latin typeface="+mn-lt"/>
                <a:cs typeface="Calibri" panose="020F0502020204030204" pitchFamily="34" charset="0"/>
              </a:rPr>
              <a:t>Area 2: Web Content</a:t>
            </a:r>
          </a:p>
          <a:p>
            <a:pPr marL="0" indent="0">
              <a:buFont typeface="Arial"/>
              <a:buNone/>
            </a:pPr>
            <a:r>
              <a:rPr lang="en-CA" sz="1400" b="1" dirty="0">
                <a:latin typeface="+mn-lt"/>
                <a:cs typeface="Calibri" panose="020F0502020204030204" pitchFamily="34" charset="0"/>
              </a:rPr>
              <a:t>Proposed Requirements and Scope</a:t>
            </a:r>
          </a:p>
          <a:p>
            <a:pPr marL="182563" indent="-182563">
              <a:spcBef>
                <a:spcPts val="0"/>
              </a:spcBef>
            </a:pPr>
            <a:r>
              <a:rPr lang="en-CA" sz="1300" dirty="0">
                <a:latin typeface="+mn-lt"/>
                <a:cs typeface="Calibri" panose="020F0502020204030204" pitchFamily="34" charset="0"/>
              </a:rPr>
              <a:t>All new public-facing and internal employee-facing web pages (including web applications) launched after deadlines below must conform to Clauses 4 to 7 and 9 of </a:t>
            </a:r>
            <a:r>
              <a:rPr lang="en-CA" sz="1300" dirty="0">
                <a:latin typeface="+mn-lt"/>
              </a:rPr>
              <a:t>the ICT Standard</a:t>
            </a:r>
            <a:r>
              <a:rPr lang="en-CA" sz="1300" dirty="0">
                <a:latin typeface="+mn-lt"/>
                <a:cs typeface="Calibri" panose="020F0502020204030204" pitchFamily="34" charset="0"/>
              </a:rPr>
              <a:t>.</a:t>
            </a:r>
          </a:p>
          <a:p>
            <a:pPr marL="182563" indent="-182563">
              <a:spcBef>
                <a:spcPts val="0"/>
              </a:spcBef>
            </a:pPr>
            <a:r>
              <a:rPr lang="en-CA" sz="1300" dirty="0">
                <a:latin typeface="+mn-lt"/>
                <a:cs typeface="Calibri" panose="020F0502020204030204" pitchFamily="34" charset="0"/>
              </a:rPr>
              <a:t>Note: Requirement applies only to internal employee-facing web pages of TSPs and BTOs</a:t>
            </a:r>
          </a:p>
          <a:p>
            <a:pPr marL="0" indent="0">
              <a:spcBef>
                <a:spcPts val="1200"/>
              </a:spcBef>
              <a:buNone/>
            </a:pPr>
            <a:r>
              <a:rPr lang="en-CA" sz="1400" b="1" dirty="0">
                <a:latin typeface="+mn-lt"/>
                <a:cs typeface="Calibri" panose="020F0502020204030204" pitchFamily="34" charset="0"/>
              </a:rPr>
              <a:t>Proposed Deadlines</a:t>
            </a:r>
          </a:p>
          <a:p>
            <a:pPr marL="182563" indent="-182563">
              <a:spcBef>
                <a:spcPts val="0"/>
              </a:spcBef>
              <a:buFont typeface="Wingdings" panose="05000000000000000000" pitchFamily="2" charset="2"/>
              <a:buChar char="Ø"/>
            </a:pPr>
            <a:r>
              <a:rPr lang="en-CA" sz="1300" dirty="0">
                <a:latin typeface="+mn-lt"/>
                <a:cs typeface="Calibri" panose="020F0502020204030204" pitchFamily="34" charset="0"/>
              </a:rPr>
              <a:t>Federal public sector: targeting 24 months after coming into force of regulations </a:t>
            </a:r>
            <a:r>
              <a:rPr lang="en-CA" sz="1200" dirty="0">
                <a:latin typeface="+mn-lt"/>
                <a:cs typeface="Calibri" panose="020F0502020204030204" pitchFamily="34" charset="0"/>
              </a:rPr>
              <a:t>(e.g., June 1, 2027) </a:t>
            </a:r>
            <a:endParaRPr lang="en-CA" sz="1300" dirty="0">
              <a:latin typeface="+mn-lt"/>
              <a:cs typeface="Calibri" panose="020F0502020204030204" pitchFamily="34" charset="0"/>
            </a:endParaRPr>
          </a:p>
          <a:p>
            <a:pPr marL="182563" indent="-182563">
              <a:spcBef>
                <a:spcPts val="0"/>
              </a:spcBef>
              <a:spcAft>
                <a:spcPts val="1200"/>
              </a:spcAft>
              <a:buFont typeface="Wingdings" panose="05000000000000000000" pitchFamily="2" charset="2"/>
              <a:buChar char="Ø"/>
            </a:pPr>
            <a:r>
              <a:rPr lang="en-CA" sz="1300" dirty="0">
                <a:latin typeface="+mn-lt"/>
                <a:cs typeface="Calibri" panose="020F0502020204030204" pitchFamily="34" charset="0"/>
              </a:rPr>
              <a:t>Large and medium-sized businesses: targeting 36 months after coming into force of regulations (e.g., June 1, 2028) </a:t>
            </a:r>
            <a:endParaRPr lang="en-CA" sz="1300" b="1" dirty="0">
              <a:latin typeface="+mn-lt"/>
              <a:cs typeface="Calibri" panose="020F0502020204030204" pitchFamily="34" charset="0"/>
            </a:endParaRPr>
          </a:p>
          <a:p>
            <a:pPr marL="0" indent="0">
              <a:spcBef>
                <a:spcPts val="0"/>
              </a:spcBef>
              <a:buFont typeface="Arial"/>
              <a:buNone/>
            </a:pPr>
            <a:r>
              <a:rPr lang="en-CA" sz="1400" b="1" dirty="0">
                <a:latin typeface="+mn-lt"/>
                <a:cs typeface="Calibri" panose="020F0502020204030204" pitchFamily="34" charset="0"/>
              </a:rPr>
              <a:t>Proposed Exemption</a:t>
            </a:r>
          </a:p>
          <a:p>
            <a:pPr marL="182563" indent="-182563">
              <a:spcBef>
                <a:spcPts val="0"/>
              </a:spcBef>
              <a:buFont typeface="Wingdings" panose="05000000000000000000" pitchFamily="2" charset="2"/>
              <a:buChar char="Ø"/>
            </a:pPr>
            <a:r>
              <a:rPr lang="en-CA" sz="1300" dirty="0">
                <a:latin typeface="+mn-lt"/>
                <a:cs typeface="Calibri" panose="020F0502020204030204" pitchFamily="34" charset="0"/>
              </a:rPr>
              <a:t>Small businesses (99 or fewer employees)</a:t>
            </a:r>
          </a:p>
          <a:p>
            <a:pPr marL="0" indent="0">
              <a:buNone/>
            </a:pPr>
            <a:endParaRPr lang="en-CA" sz="1200" dirty="0"/>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nvPr>
        </p:nvSpPr>
        <p:spPr/>
        <p:txBody>
          <a:bodyPr/>
          <a:lstStyle/>
          <a:p>
            <a:fld id="{2E86C063-E22E-2E4C-A523-54089486E38F}" type="slidenum">
              <a:rPr lang="en-CA" smtClean="0"/>
              <a:t>11</a:t>
            </a:fld>
            <a:endParaRPr lang="en-CA" dirty="0"/>
          </a:p>
        </p:txBody>
      </p:sp>
    </p:spTree>
    <p:extLst>
      <p:ext uri="{BB962C8B-B14F-4D97-AF65-F5344CB8AC3E}">
        <p14:creationId xmlns:p14="http://schemas.microsoft.com/office/powerpoint/2010/main" val="188525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nvPr>
        </p:nvSpPr>
        <p:spPr>
          <a:xfrm>
            <a:off x="457200" y="0"/>
            <a:ext cx="8229600" cy="714103"/>
          </a:xfrm>
        </p:spPr>
        <p:txBody>
          <a:bodyPr>
            <a:normAutofit/>
          </a:bodyPr>
          <a:lstStyle/>
          <a:p>
            <a:r>
              <a:rPr lang="en-CA" sz="2800" dirty="0">
                <a:latin typeface="+mn-lt"/>
              </a:rPr>
              <a:t>Proposed Phase 1 </a:t>
            </a:r>
            <a:r>
              <a:rPr lang="en-CA" sz="2800" dirty="0">
                <a:latin typeface="+mn-lt"/>
                <a:cs typeface="Calibri" panose="020F0502020204030204" pitchFamily="34" charset="0"/>
              </a:rPr>
              <a:t>Requirements (2/4)</a:t>
            </a:r>
            <a:endParaRPr lang="en-CA" sz="2800" dirty="0">
              <a:latin typeface="+mn-lt"/>
            </a:endParaRP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nvPr>
        </p:nvSpPr>
        <p:spPr>
          <a:xfrm>
            <a:off x="457200" y="714103"/>
            <a:ext cx="4114800" cy="3880520"/>
          </a:xfrm>
        </p:spPr>
        <p:txBody>
          <a:bodyPr>
            <a:noAutofit/>
          </a:bodyPr>
          <a:lstStyle/>
          <a:p>
            <a:pPr marL="0" indent="0">
              <a:spcBef>
                <a:spcPts val="0"/>
              </a:spcBef>
              <a:spcAft>
                <a:spcPts val="600"/>
              </a:spcAft>
              <a:buNone/>
            </a:pPr>
            <a:r>
              <a:rPr lang="en-CA" sz="1800" b="1" dirty="0">
                <a:latin typeface="+mn-lt"/>
              </a:rPr>
              <a:t>Area 3: Mobile Applications</a:t>
            </a:r>
          </a:p>
          <a:p>
            <a:pPr marL="0" indent="0">
              <a:spcBef>
                <a:spcPts val="0"/>
              </a:spcBef>
              <a:buNone/>
            </a:pPr>
            <a:r>
              <a:rPr lang="en-CA" sz="1300" b="1" dirty="0">
                <a:latin typeface="+mn-lt"/>
              </a:rPr>
              <a:t>Proposed Requirements and Scope</a:t>
            </a:r>
          </a:p>
          <a:p>
            <a:pPr marL="266700" indent="-266700">
              <a:spcBef>
                <a:spcPts val="0"/>
              </a:spcBef>
              <a:buFont typeface="+mj-lt"/>
              <a:buAutoNum type="alphaLcParenR"/>
            </a:pPr>
            <a:r>
              <a:rPr lang="en-CA" sz="1300" dirty="0">
                <a:latin typeface="+mn-lt"/>
              </a:rPr>
              <a:t>All new public-facing mobile applications launched after deadlines below must conform with Clauses 4 to 7 and 11 of the ICT Standard.</a:t>
            </a:r>
          </a:p>
          <a:p>
            <a:pPr marL="266700" indent="-266700">
              <a:spcBef>
                <a:spcPts val="0"/>
              </a:spcBef>
              <a:buFont typeface="+mj-lt"/>
              <a:buAutoNum type="alphaLcParenR"/>
            </a:pPr>
            <a:r>
              <a:rPr lang="en-CA" sz="1300" dirty="0">
                <a:latin typeface="+mn-lt"/>
              </a:rPr>
              <a:t>All pre-existing mobile apps must be assessed for conformance with the ICT Standard by the deadlines below </a:t>
            </a:r>
          </a:p>
          <a:p>
            <a:pPr marL="0" indent="0">
              <a:spcBef>
                <a:spcPts val="0"/>
              </a:spcBef>
              <a:buNone/>
            </a:pPr>
            <a:r>
              <a:rPr lang="en-CA" sz="1300" dirty="0">
                <a:latin typeface="+mn-lt"/>
                <a:cs typeface="Calibri" panose="020F0502020204030204" pitchFamily="34" charset="0"/>
              </a:rPr>
              <a:t>Note: Does not apply to TSPs or BTOs.</a:t>
            </a:r>
            <a:endParaRPr lang="en-CA" sz="1300" dirty="0">
              <a:latin typeface="+mn-lt"/>
            </a:endParaRPr>
          </a:p>
          <a:p>
            <a:pPr marL="0" indent="0">
              <a:spcBef>
                <a:spcPts val="1200"/>
              </a:spcBef>
              <a:buNone/>
            </a:pPr>
            <a:r>
              <a:rPr lang="en-CA" sz="1300" b="1" dirty="0">
                <a:latin typeface="+mn-lt"/>
              </a:rPr>
              <a:t>Proposed Deadline</a:t>
            </a:r>
          </a:p>
          <a:p>
            <a:pPr marL="177800" indent="-177800">
              <a:spcBef>
                <a:spcPts val="0"/>
              </a:spcBef>
              <a:spcAft>
                <a:spcPts val="1200"/>
              </a:spcAft>
              <a:buFont typeface="Wingdings" panose="05000000000000000000" pitchFamily="2" charset="2"/>
              <a:buChar char="Ø"/>
            </a:pPr>
            <a:r>
              <a:rPr lang="en-CA" sz="1300" dirty="0">
                <a:latin typeface="+mn-lt"/>
              </a:rPr>
              <a:t>Federal public sector and large businesses: targeting 36 months </a:t>
            </a:r>
            <a:r>
              <a:rPr lang="en-CA" sz="1300" dirty="0">
                <a:latin typeface="+mn-lt"/>
                <a:cs typeface="Calibri" panose="020F0502020204030204" pitchFamily="34" charset="0"/>
              </a:rPr>
              <a:t>after coming into force of these regulations </a:t>
            </a:r>
            <a:r>
              <a:rPr lang="en-CA" sz="1200" dirty="0">
                <a:latin typeface="+mn-lt"/>
                <a:cs typeface="Calibri" panose="020F0502020204030204" pitchFamily="34" charset="0"/>
              </a:rPr>
              <a:t>(e.g., June 1, 2028)</a:t>
            </a:r>
            <a:endParaRPr lang="en-CA" sz="1300" b="1" dirty="0">
              <a:latin typeface="+mn-lt"/>
            </a:endParaRPr>
          </a:p>
          <a:p>
            <a:pPr marL="0" indent="0">
              <a:spcBef>
                <a:spcPts val="0"/>
              </a:spcBef>
              <a:buNone/>
            </a:pPr>
            <a:r>
              <a:rPr lang="en-CA" sz="1300" b="1" dirty="0">
                <a:latin typeface="+mn-lt"/>
              </a:rPr>
              <a:t>Proposed Exemptions</a:t>
            </a:r>
          </a:p>
          <a:p>
            <a:pPr marL="177800" indent="-177800">
              <a:spcBef>
                <a:spcPts val="0"/>
              </a:spcBef>
              <a:buFont typeface="Wingdings" panose="05000000000000000000" pitchFamily="2" charset="2"/>
              <a:buChar char="Ø"/>
            </a:pPr>
            <a:r>
              <a:rPr lang="en-CA" sz="1300" dirty="0">
                <a:latin typeface="+mn-lt"/>
              </a:rPr>
              <a:t>Small and medium-sized businesses (499 or fewer employees)</a:t>
            </a:r>
            <a:endParaRPr lang="en-CA" sz="1300" dirty="0">
              <a:latin typeface="+mn-lt"/>
              <a:cs typeface="Calibri" panose="020F0502020204030204" pitchFamily="34" charset="0"/>
            </a:endParaRPr>
          </a:p>
          <a:p>
            <a:pPr marL="182563" indent="-182563"/>
            <a:endParaRPr lang="en-CA" sz="1400" dirty="0"/>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nvPr>
        </p:nvSpPr>
        <p:spPr>
          <a:xfrm>
            <a:off x="4572000" y="714103"/>
            <a:ext cx="4114799" cy="3880520"/>
          </a:xfrm>
        </p:spPr>
        <p:txBody>
          <a:bodyPr>
            <a:noAutofit/>
          </a:bodyPr>
          <a:lstStyle/>
          <a:p>
            <a:pPr marL="0" indent="0">
              <a:spcBef>
                <a:spcPts val="0"/>
              </a:spcBef>
              <a:spcAft>
                <a:spcPts val="600"/>
              </a:spcAft>
              <a:buFont typeface="Arial"/>
              <a:buNone/>
            </a:pPr>
            <a:r>
              <a:rPr lang="en-CA" sz="1800" b="1" dirty="0">
                <a:latin typeface="+mn-lt"/>
                <a:cs typeface="Calibri" panose="020F0502020204030204" pitchFamily="34" charset="0"/>
              </a:rPr>
              <a:t>Area 4: Digital Documents</a:t>
            </a:r>
          </a:p>
          <a:p>
            <a:pPr marL="0" indent="0">
              <a:spcBef>
                <a:spcPts val="0"/>
              </a:spcBef>
              <a:buFont typeface="Arial"/>
              <a:buNone/>
            </a:pPr>
            <a:r>
              <a:rPr lang="en-CA" sz="1400" b="1" dirty="0">
                <a:latin typeface="+mn-lt"/>
                <a:cs typeface="Calibri" panose="020F0502020204030204" pitchFamily="34" charset="0"/>
              </a:rPr>
              <a:t>Proposed Requirements and Scope</a:t>
            </a:r>
          </a:p>
          <a:p>
            <a:pPr>
              <a:spcBef>
                <a:spcPts val="0"/>
              </a:spcBef>
              <a:buFont typeface="Arial" panose="020B0604020202020204" pitchFamily="34" charset="0"/>
              <a:buChar char="•"/>
            </a:pPr>
            <a:r>
              <a:rPr lang="en-CA" sz="1400" dirty="0">
                <a:latin typeface="+mn-lt"/>
                <a:cs typeface="Calibri" panose="020F0502020204030204" pitchFamily="34" charset="0"/>
              </a:rPr>
              <a:t>All digital documents published on organizations’ public-facing websites after the timelines (i.e., new documents)  below must conform with </a:t>
            </a:r>
            <a:r>
              <a:rPr lang="en-CA" sz="1400" dirty="0">
                <a:latin typeface="+mn-lt"/>
              </a:rPr>
              <a:t>Clauses 4 to 7 and 10 of the ICT Standard.</a:t>
            </a:r>
          </a:p>
          <a:p>
            <a:pPr marL="0" indent="0">
              <a:spcBef>
                <a:spcPts val="0"/>
              </a:spcBef>
              <a:buNone/>
            </a:pPr>
            <a:r>
              <a:rPr lang="en-CA" sz="1400" dirty="0">
                <a:latin typeface="+mn-lt"/>
                <a:cs typeface="Calibri" panose="020F0502020204030204" pitchFamily="34" charset="0"/>
              </a:rPr>
              <a:t>Note: Does not apply to TSPs or BTOs.</a:t>
            </a:r>
            <a:endParaRPr lang="en-CA" sz="1400" dirty="0">
              <a:latin typeface="+mn-lt"/>
            </a:endParaRPr>
          </a:p>
          <a:p>
            <a:pPr marL="0" indent="0">
              <a:spcBef>
                <a:spcPts val="1200"/>
              </a:spcBef>
              <a:buFont typeface="Arial"/>
              <a:buNone/>
            </a:pPr>
            <a:r>
              <a:rPr lang="en-CA" sz="1400" b="1" dirty="0">
                <a:latin typeface="+mn-lt"/>
                <a:cs typeface="Calibri" panose="020F0502020204030204" pitchFamily="34" charset="0"/>
              </a:rPr>
              <a:t>Proposed Deadline</a:t>
            </a:r>
          </a:p>
          <a:p>
            <a:pPr marL="182563" indent="-182563">
              <a:spcBef>
                <a:spcPts val="0"/>
              </a:spcBef>
              <a:spcAft>
                <a:spcPts val="1200"/>
              </a:spcAft>
              <a:buFont typeface="Wingdings" panose="05000000000000000000" pitchFamily="2" charset="2"/>
              <a:buChar char="Ø"/>
            </a:pPr>
            <a:r>
              <a:rPr lang="en-CA" sz="1400" dirty="0">
                <a:latin typeface="+mn-lt"/>
              </a:rPr>
              <a:t>Federal public sector and large businesses </a:t>
            </a:r>
            <a:r>
              <a:rPr lang="en-CA" sz="1400" dirty="0">
                <a:latin typeface="+mn-lt"/>
                <a:cs typeface="Calibri" panose="020F0502020204030204" pitchFamily="34" charset="0"/>
              </a:rPr>
              <a:t>: targeting 36 months after coming into force of regulations (e.g., June 1, 2028)</a:t>
            </a:r>
            <a:endParaRPr lang="en-CA" sz="1400" b="1" dirty="0">
              <a:latin typeface="+mn-lt"/>
              <a:cs typeface="Calibri" panose="020F0502020204030204" pitchFamily="34" charset="0"/>
            </a:endParaRPr>
          </a:p>
          <a:p>
            <a:pPr marL="0" indent="0">
              <a:spcBef>
                <a:spcPts val="0"/>
              </a:spcBef>
              <a:buFont typeface="Arial"/>
              <a:buNone/>
            </a:pPr>
            <a:r>
              <a:rPr lang="en-CA" sz="1400" b="1" dirty="0">
                <a:latin typeface="+mn-lt"/>
                <a:cs typeface="Calibri" panose="020F0502020204030204" pitchFamily="34" charset="0"/>
              </a:rPr>
              <a:t>Proposed Exemptions</a:t>
            </a:r>
          </a:p>
          <a:p>
            <a:pPr marL="177800" indent="-177800">
              <a:spcBef>
                <a:spcPts val="0"/>
              </a:spcBef>
              <a:buFont typeface="Wingdings" panose="05000000000000000000" pitchFamily="2" charset="2"/>
              <a:buChar char="Ø"/>
            </a:pPr>
            <a:r>
              <a:rPr lang="en-CA" sz="1400" dirty="0">
                <a:latin typeface="+mn-lt"/>
              </a:rPr>
              <a:t>Small and medium-sized businesses (499 or fewer employees)</a:t>
            </a:r>
            <a:endParaRPr lang="en-CA" sz="1400" b="1" dirty="0">
              <a:latin typeface="+mn-lt"/>
            </a:endParaRPr>
          </a:p>
          <a:p>
            <a:pPr marL="0" indent="0">
              <a:buNone/>
            </a:pPr>
            <a:endParaRPr lang="en-CA" sz="1400" dirty="0"/>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nvPr>
        </p:nvSpPr>
        <p:spPr/>
        <p:txBody>
          <a:bodyPr/>
          <a:lstStyle/>
          <a:p>
            <a:fld id="{2E86C063-E22E-2E4C-A523-54089486E38F}" type="slidenum">
              <a:rPr lang="en-CA" smtClean="0"/>
              <a:t>12</a:t>
            </a:fld>
            <a:endParaRPr lang="en-CA" dirty="0"/>
          </a:p>
        </p:txBody>
      </p:sp>
    </p:spTree>
    <p:extLst>
      <p:ext uri="{BB962C8B-B14F-4D97-AF65-F5344CB8AC3E}">
        <p14:creationId xmlns:p14="http://schemas.microsoft.com/office/powerpoint/2010/main" val="2771065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nvPr>
        </p:nvSpPr>
        <p:spPr>
          <a:xfrm>
            <a:off x="457200" y="0"/>
            <a:ext cx="8229600" cy="722811"/>
          </a:xfrm>
        </p:spPr>
        <p:txBody>
          <a:bodyPr>
            <a:normAutofit/>
          </a:bodyPr>
          <a:lstStyle/>
          <a:p>
            <a:r>
              <a:rPr lang="en-CA" sz="2800" dirty="0">
                <a:latin typeface="+mn-lt"/>
              </a:rPr>
              <a:t>Proposed Phase 1 </a:t>
            </a:r>
            <a:r>
              <a:rPr lang="en-CA" sz="2800" dirty="0">
                <a:latin typeface="+mn-lt"/>
                <a:cs typeface="Calibri" panose="020F0502020204030204" pitchFamily="34" charset="0"/>
              </a:rPr>
              <a:t>Requirements (3/4)</a:t>
            </a:r>
            <a:endParaRPr lang="en-CA" sz="2800" dirty="0">
              <a:latin typeface="+mn-lt"/>
            </a:endParaRP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nvPr>
        </p:nvSpPr>
        <p:spPr>
          <a:xfrm>
            <a:off x="457200" y="722811"/>
            <a:ext cx="3618411" cy="3871812"/>
          </a:xfrm>
        </p:spPr>
        <p:txBody>
          <a:bodyPr>
            <a:noAutofit/>
          </a:bodyPr>
          <a:lstStyle/>
          <a:p>
            <a:pPr marL="0" indent="0">
              <a:spcBef>
                <a:spcPts val="0"/>
              </a:spcBef>
              <a:spcAft>
                <a:spcPts val="600"/>
              </a:spcAft>
              <a:buNone/>
            </a:pPr>
            <a:r>
              <a:rPr lang="en-CA" sz="2000" b="1" dirty="0"/>
              <a:t>Area 5: Procurement</a:t>
            </a:r>
          </a:p>
          <a:p>
            <a:pPr marL="0" indent="0">
              <a:spcBef>
                <a:spcPts val="0"/>
              </a:spcBef>
              <a:buNone/>
            </a:pPr>
            <a:r>
              <a:rPr lang="en-CA" sz="1400" b="1" dirty="0"/>
              <a:t>Proposed Requirements and Scope 	</a:t>
            </a:r>
          </a:p>
          <a:p>
            <a:pPr marL="174625" indent="-174625">
              <a:spcBef>
                <a:spcPts val="0"/>
              </a:spcBef>
            </a:pPr>
            <a:r>
              <a:rPr lang="en-CA" sz="1400" dirty="0"/>
              <a:t>For ICT procurement processes launched after the deadlines below, obtain a conformance assessment with a gap analysis against </a:t>
            </a:r>
            <a:r>
              <a:rPr lang="en-CA" sz="1400" dirty="0">
                <a:latin typeface="+mn-lt"/>
              </a:rPr>
              <a:t>of the ICT Standard</a:t>
            </a:r>
          </a:p>
          <a:p>
            <a:pPr marL="174625" indent="-174625">
              <a:spcBef>
                <a:spcPts val="0"/>
              </a:spcBef>
              <a:spcAft>
                <a:spcPts val="1200"/>
              </a:spcAft>
            </a:pPr>
            <a:r>
              <a:rPr lang="en-CA" sz="1400" dirty="0">
                <a:latin typeface="+mn-lt"/>
                <a:cs typeface="Calibri" panose="020F0502020204030204" pitchFamily="34" charset="0"/>
              </a:rPr>
              <a:t>Note: Does not apply to BTOs.</a:t>
            </a:r>
            <a:endParaRPr lang="en-CA" sz="1400" dirty="0"/>
          </a:p>
          <a:p>
            <a:pPr marL="0" indent="0">
              <a:spcBef>
                <a:spcPts val="0"/>
              </a:spcBef>
              <a:buNone/>
            </a:pPr>
            <a:r>
              <a:rPr lang="en-CA" sz="1400" b="1" dirty="0"/>
              <a:t>Proposed Deadline</a:t>
            </a:r>
          </a:p>
          <a:p>
            <a:pPr marL="182563" indent="-182563">
              <a:spcBef>
                <a:spcPts val="0"/>
              </a:spcBef>
              <a:spcAft>
                <a:spcPts val="1200"/>
              </a:spcAft>
              <a:buFont typeface="Wingdings" panose="05000000000000000000" pitchFamily="2" charset="2"/>
              <a:buChar char="Ø"/>
            </a:pPr>
            <a:r>
              <a:rPr lang="en-CA" sz="1400" dirty="0"/>
              <a:t>Federal public sector and large businesses: targeting 36 months </a:t>
            </a:r>
            <a:r>
              <a:rPr lang="en-CA" sz="1400" dirty="0">
                <a:cs typeface="Calibri" panose="020F0502020204030204" pitchFamily="34" charset="0"/>
              </a:rPr>
              <a:t>after coming into force of regulations </a:t>
            </a:r>
            <a:r>
              <a:rPr lang="en-CA" sz="1400" dirty="0">
                <a:latin typeface="+mn-lt"/>
                <a:cs typeface="Calibri" panose="020F0502020204030204" pitchFamily="34" charset="0"/>
              </a:rPr>
              <a:t>(e.g., June 1, 2028)</a:t>
            </a:r>
            <a:endParaRPr lang="en-CA" sz="1400" dirty="0"/>
          </a:p>
          <a:p>
            <a:pPr marL="0" indent="0">
              <a:spcBef>
                <a:spcPts val="0"/>
              </a:spcBef>
              <a:buNone/>
            </a:pPr>
            <a:r>
              <a:rPr lang="en-CA" sz="1400" b="1" dirty="0"/>
              <a:t>Proposed Exemptions </a:t>
            </a:r>
          </a:p>
          <a:p>
            <a:pPr marL="182563" indent="-182563">
              <a:spcBef>
                <a:spcPts val="0"/>
              </a:spcBef>
              <a:buFont typeface="Wingdings" panose="05000000000000000000" pitchFamily="2" charset="2"/>
              <a:buChar char="Ø"/>
            </a:pPr>
            <a:r>
              <a:rPr lang="en-CA" sz="1400" dirty="0"/>
              <a:t>Small and medium-sized businesses (499 or fewer employees)</a:t>
            </a:r>
          </a:p>
          <a:p>
            <a:pPr marL="182563" indent="-182563"/>
            <a:endParaRPr lang="en-CA" sz="1400" dirty="0"/>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nvPr>
        </p:nvSpPr>
        <p:spPr>
          <a:xfrm>
            <a:off x="4075611" y="685255"/>
            <a:ext cx="4839789" cy="3946923"/>
          </a:xfrm>
        </p:spPr>
        <p:txBody>
          <a:bodyPr>
            <a:noAutofit/>
          </a:bodyPr>
          <a:lstStyle/>
          <a:p>
            <a:pPr marL="0" indent="0">
              <a:spcBef>
                <a:spcPts val="0"/>
              </a:spcBef>
              <a:spcAft>
                <a:spcPts val="600"/>
              </a:spcAft>
              <a:buFont typeface="Arial"/>
              <a:buNone/>
            </a:pPr>
            <a:r>
              <a:rPr lang="en-CA" sz="1800" b="1" dirty="0">
                <a:cs typeface="Calibri" panose="020F0502020204030204" pitchFamily="34" charset="0"/>
              </a:rPr>
              <a:t>Area 6: Accessibility Statements</a:t>
            </a:r>
          </a:p>
          <a:p>
            <a:pPr marL="0" indent="0">
              <a:spcBef>
                <a:spcPts val="0"/>
              </a:spcBef>
              <a:buFont typeface="Arial"/>
              <a:buNone/>
            </a:pPr>
            <a:r>
              <a:rPr lang="en-CA" sz="1300" b="1" dirty="0">
                <a:cs typeface="Calibri" panose="020F0502020204030204" pitchFamily="34" charset="0"/>
              </a:rPr>
              <a:t>Proposed Requirements and Scope</a:t>
            </a:r>
          </a:p>
          <a:p>
            <a:pPr marL="177800" indent="-177800">
              <a:spcBef>
                <a:spcPts val="0"/>
              </a:spcBef>
              <a:spcAft>
                <a:spcPts val="600"/>
              </a:spcAft>
            </a:pPr>
            <a:r>
              <a:rPr lang="en-CA" sz="1300" dirty="0">
                <a:cs typeface="Calibri" panose="020F0502020204030204" pitchFamily="34" charset="0"/>
              </a:rPr>
              <a:t>Entities must publish accessibility statements for their ICT covered under these regulations: </a:t>
            </a:r>
          </a:p>
          <a:p>
            <a:pPr marL="449263" lvl="1" indent="-271463">
              <a:spcBef>
                <a:spcPts val="0"/>
              </a:spcBef>
              <a:spcAft>
                <a:spcPts val="600"/>
              </a:spcAft>
              <a:buFont typeface="+mj-lt"/>
              <a:buAutoNum type="alphaLcParenR"/>
            </a:pPr>
            <a:r>
              <a:rPr lang="en-CA" sz="1300" dirty="0">
                <a:cs typeface="Calibri" panose="020F0502020204030204" pitchFamily="34" charset="0"/>
              </a:rPr>
              <a:t>Describing accessibility features and identifying any compliance gaps with applicable ICT regulatory requirements </a:t>
            </a:r>
          </a:p>
          <a:p>
            <a:pPr marL="449263" lvl="1" indent="-271463">
              <a:spcBef>
                <a:spcPts val="0"/>
              </a:spcBef>
              <a:spcAft>
                <a:spcPts val="600"/>
              </a:spcAft>
              <a:buFont typeface="+mj-lt"/>
              <a:buAutoNum type="alphaLcParenR"/>
            </a:pPr>
            <a:r>
              <a:rPr lang="en-CA" sz="1300" dirty="0">
                <a:cs typeface="Calibri" panose="020F0502020204030204" pitchFamily="34" charset="0"/>
              </a:rPr>
              <a:t>Identifying barrier-free alternatives for accessing non-conforming content and plans for addressing conformance gaps</a:t>
            </a:r>
          </a:p>
          <a:p>
            <a:pPr marL="0" indent="0">
              <a:spcBef>
                <a:spcPts val="0"/>
              </a:spcBef>
              <a:buNone/>
            </a:pPr>
            <a:r>
              <a:rPr lang="en-CA" sz="1300" b="1" dirty="0"/>
              <a:t>Proposed Deadline</a:t>
            </a:r>
          </a:p>
          <a:p>
            <a:pPr marL="182563" indent="-182563">
              <a:spcBef>
                <a:spcPts val="0"/>
              </a:spcBef>
              <a:spcAft>
                <a:spcPts val="600"/>
              </a:spcAft>
              <a:buFont typeface="Wingdings" panose="05000000000000000000" pitchFamily="2" charset="2"/>
              <a:buChar char="Ø"/>
            </a:pPr>
            <a:r>
              <a:rPr lang="en-CA" sz="1300" dirty="0"/>
              <a:t>Federal public sector and large businesses: targeting 24 months </a:t>
            </a:r>
            <a:r>
              <a:rPr lang="en-CA" sz="1300" dirty="0">
                <a:latin typeface="+mn-lt"/>
                <a:cs typeface="Calibri" panose="020F0502020204030204" pitchFamily="34" charset="0"/>
              </a:rPr>
              <a:t>(e.g., June 1, 2027)</a:t>
            </a:r>
            <a:r>
              <a:rPr lang="en-CA" sz="1300" b="1" dirty="0">
                <a:latin typeface="+mn-lt"/>
                <a:cs typeface="Calibri" panose="020F0502020204030204" pitchFamily="34" charset="0"/>
              </a:rPr>
              <a:t> </a:t>
            </a:r>
            <a:r>
              <a:rPr lang="en-CA" sz="1300" dirty="0"/>
              <a:t>and 36 months </a:t>
            </a:r>
            <a:r>
              <a:rPr lang="en-CA" sz="1300" dirty="0">
                <a:latin typeface="+mn-lt"/>
                <a:cs typeface="Calibri" panose="020F0502020204030204" pitchFamily="34" charset="0"/>
              </a:rPr>
              <a:t>(e.g., June 1, 2028)</a:t>
            </a:r>
            <a:r>
              <a:rPr lang="en-CA" sz="1300" b="1" dirty="0">
                <a:latin typeface="+mn-lt"/>
                <a:cs typeface="Calibri" panose="020F0502020204030204" pitchFamily="34" charset="0"/>
              </a:rPr>
              <a:t> </a:t>
            </a:r>
            <a:r>
              <a:rPr lang="en-CA" sz="1300" dirty="0">
                <a:cs typeface="Calibri" panose="020F0502020204030204" pitchFamily="34" charset="0"/>
              </a:rPr>
              <a:t>after coming into force of regulations </a:t>
            </a:r>
            <a:endParaRPr lang="en-CA" sz="1300" dirty="0"/>
          </a:p>
          <a:p>
            <a:pPr marL="0" lvl="1" indent="0">
              <a:spcBef>
                <a:spcPts val="0"/>
              </a:spcBef>
              <a:buNone/>
            </a:pPr>
            <a:r>
              <a:rPr lang="en-CA" sz="1300" b="1" dirty="0"/>
              <a:t>Proposed Exemptions </a:t>
            </a:r>
          </a:p>
          <a:p>
            <a:pPr marL="182563" indent="-182563">
              <a:spcBef>
                <a:spcPts val="0"/>
              </a:spcBef>
              <a:buFont typeface="Wingdings" panose="05000000000000000000" pitchFamily="2" charset="2"/>
              <a:buChar char="Ø"/>
            </a:pPr>
            <a:r>
              <a:rPr lang="en-CA" sz="1300" dirty="0"/>
              <a:t>Small and medium-sized businesses (499 or fewer employees)</a:t>
            </a:r>
          </a:p>
          <a:p>
            <a:pPr marL="0" indent="0">
              <a:buNone/>
            </a:pPr>
            <a:endParaRPr lang="en-CA" sz="1400" dirty="0"/>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nvPr>
        </p:nvSpPr>
        <p:spPr/>
        <p:txBody>
          <a:bodyPr/>
          <a:lstStyle/>
          <a:p>
            <a:fld id="{2E86C063-E22E-2E4C-A523-54089486E38F}" type="slidenum">
              <a:rPr lang="en-CA" smtClean="0"/>
              <a:t>13</a:t>
            </a:fld>
            <a:endParaRPr lang="en-CA" dirty="0"/>
          </a:p>
        </p:txBody>
      </p:sp>
    </p:spTree>
    <p:extLst>
      <p:ext uri="{BB962C8B-B14F-4D97-AF65-F5344CB8AC3E}">
        <p14:creationId xmlns:p14="http://schemas.microsoft.com/office/powerpoint/2010/main" val="137015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nvPr>
        </p:nvSpPr>
        <p:spPr>
          <a:xfrm>
            <a:off x="302004" y="0"/>
            <a:ext cx="8539992" cy="826981"/>
          </a:xfrm>
        </p:spPr>
        <p:txBody>
          <a:bodyPr>
            <a:normAutofit/>
          </a:bodyPr>
          <a:lstStyle/>
          <a:p>
            <a:r>
              <a:rPr lang="en-CA" sz="2800" dirty="0">
                <a:latin typeface="+mn-lt"/>
              </a:rPr>
              <a:t>Proposed Phase 1 </a:t>
            </a:r>
            <a:r>
              <a:rPr lang="en-CA" sz="2800" dirty="0">
                <a:latin typeface="+mn-lt"/>
                <a:cs typeface="Calibri" panose="020F0502020204030204" pitchFamily="34" charset="0"/>
              </a:rPr>
              <a:t>Requirements (4/4)</a:t>
            </a:r>
            <a:endParaRPr lang="en-CA" sz="2800" dirty="0">
              <a:latin typeface="+mn-lt"/>
            </a:endParaRP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nvPr>
        </p:nvSpPr>
        <p:spPr>
          <a:xfrm>
            <a:off x="302004" y="826981"/>
            <a:ext cx="4102215" cy="3767642"/>
          </a:xfrm>
        </p:spPr>
        <p:txBody>
          <a:bodyPr>
            <a:noAutofit/>
          </a:bodyPr>
          <a:lstStyle/>
          <a:p>
            <a:pPr marL="0" indent="0">
              <a:spcBef>
                <a:spcPts val="0"/>
              </a:spcBef>
              <a:spcAft>
                <a:spcPts val="600"/>
              </a:spcAft>
              <a:buNone/>
            </a:pPr>
            <a:r>
              <a:rPr lang="en-CA" sz="1800" b="1" dirty="0">
                <a:latin typeface="+mn-lt"/>
                <a:cs typeface="Calibri" panose="020F0502020204030204" pitchFamily="34" charset="0"/>
              </a:rPr>
              <a:t>Area 7: Alternative Compliance </a:t>
            </a:r>
          </a:p>
          <a:p>
            <a:pPr marL="182563" indent="-182563">
              <a:spcBef>
                <a:spcPts val="0"/>
              </a:spcBef>
              <a:spcAft>
                <a:spcPts val="600"/>
              </a:spcAft>
            </a:pPr>
            <a:r>
              <a:rPr lang="en-CA" sz="1400" dirty="0">
                <a:effectLst/>
              </a:rPr>
              <a:t>If not feasible to fully conform to the ICT Standard, organizations can instead provide alternative means of access for non-conforming digital content.</a:t>
            </a:r>
            <a:endParaRPr lang="en-CA" sz="1400" dirty="0"/>
          </a:p>
          <a:p>
            <a:pPr marL="182563" indent="-182563">
              <a:spcAft>
                <a:spcPts val="600"/>
              </a:spcAft>
            </a:pPr>
            <a:r>
              <a:rPr lang="en-CA" sz="1400" dirty="0"/>
              <a:t>Alternative means of access should:</a:t>
            </a:r>
          </a:p>
          <a:p>
            <a:pPr marL="541338" lvl="1" indent="-168275">
              <a:spcAft>
                <a:spcPts val="600"/>
              </a:spcAft>
              <a:buFont typeface="Wingdings" panose="05000000000000000000" pitchFamily="2" charset="2"/>
              <a:buChar char="Ø"/>
            </a:pPr>
            <a:r>
              <a:rPr lang="en-CA" sz="1400" dirty="0"/>
              <a:t>Provide for equitable access for persons with disabilities 	</a:t>
            </a:r>
          </a:p>
          <a:p>
            <a:pPr marL="541338" lvl="1" indent="-168275">
              <a:spcAft>
                <a:spcPts val="600"/>
              </a:spcAft>
              <a:buFont typeface="Wingdings" panose="05000000000000000000" pitchFamily="2" charset="2"/>
              <a:buChar char="Ø"/>
            </a:pPr>
            <a:r>
              <a:rPr lang="en-CA" sz="1400" dirty="0"/>
              <a:t>Be temporary in nature to avoid creating a permanent “two door” approach</a:t>
            </a:r>
          </a:p>
          <a:p>
            <a:pPr marL="182563" indent="-182563"/>
            <a:r>
              <a:rPr lang="en-CA" sz="1400" dirty="0"/>
              <a:t>While alternative means of access are in place, organizations are expected to continue to work towards achieving full conformance with the ICT Standard.</a:t>
            </a:r>
          </a:p>
          <a:p>
            <a:pPr marL="0" indent="0">
              <a:buNone/>
            </a:pPr>
            <a:endParaRPr lang="en-CA" sz="1400" dirty="0">
              <a:latin typeface="+mn-lt"/>
            </a:endParaRPr>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nvPr>
        </p:nvSpPr>
        <p:spPr>
          <a:xfrm>
            <a:off x="4404220" y="826981"/>
            <a:ext cx="4282579" cy="3767642"/>
          </a:xfrm>
        </p:spPr>
        <p:txBody>
          <a:bodyPr>
            <a:noAutofit/>
          </a:bodyPr>
          <a:lstStyle/>
          <a:p>
            <a:pPr marL="0" indent="0">
              <a:spcBef>
                <a:spcPts val="0"/>
              </a:spcBef>
              <a:spcAft>
                <a:spcPts val="600"/>
              </a:spcAft>
              <a:buNone/>
            </a:pPr>
            <a:r>
              <a:rPr lang="en-CA" sz="1800" b="1" dirty="0">
                <a:latin typeface="+mn-lt"/>
              </a:rPr>
              <a:t>Area 8: Document Retention</a:t>
            </a:r>
          </a:p>
          <a:p>
            <a:pPr marL="0" indent="0">
              <a:spcBef>
                <a:spcPts val="0"/>
              </a:spcBef>
              <a:buNone/>
            </a:pPr>
            <a:r>
              <a:rPr lang="en-CA" sz="1400" b="1" dirty="0">
                <a:latin typeface="+mn-lt"/>
              </a:rPr>
              <a:t>Proposed Requirements</a:t>
            </a:r>
            <a:r>
              <a:rPr lang="en-CA" sz="1400" dirty="0">
                <a:latin typeface="+mn-lt"/>
              </a:rPr>
              <a:t>	</a:t>
            </a:r>
          </a:p>
          <a:p>
            <a:pPr marL="0" indent="0">
              <a:spcBef>
                <a:spcPts val="0"/>
              </a:spcBef>
              <a:spcAft>
                <a:spcPts val="600"/>
              </a:spcAft>
              <a:buNone/>
            </a:pPr>
            <a:r>
              <a:rPr lang="en-CA" sz="1400" dirty="0">
                <a:latin typeface="+mn-lt"/>
              </a:rPr>
              <a:t>An entity must retain, for a period of four years, an electronic copy of :</a:t>
            </a:r>
          </a:p>
          <a:p>
            <a:pPr marL="357188" indent="-265113">
              <a:spcBef>
                <a:spcPts val="0"/>
              </a:spcBef>
              <a:spcAft>
                <a:spcPts val="600"/>
              </a:spcAft>
              <a:buFont typeface="+mj-lt"/>
              <a:buAutoNum type="alphaLcParenR"/>
            </a:pPr>
            <a:r>
              <a:rPr lang="en-CA" sz="1400" b="1" dirty="0">
                <a:latin typeface="+mn-lt"/>
              </a:rPr>
              <a:t>Training: </a:t>
            </a:r>
            <a:r>
              <a:rPr lang="en-CA" sz="1400" dirty="0">
                <a:latin typeface="+mn-lt"/>
              </a:rPr>
              <a:t>Information about the entity’s ICT accessibility training program</a:t>
            </a:r>
          </a:p>
          <a:p>
            <a:pPr marL="357188" indent="-265113">
              <a:spcBef>
                <a:spcPts val="0"/>
              </a:spcBef>
              <a:spcAft>
                <a:spcPts val="600"/>
              </a:spcAft>
              <a:buFont typeface="+mj-lt"/>
              <a:buAutoNum type="alphaLcParenR"/>
            </a:pPr>
            <a:r>
              <a:rPr lang="en-CA" sz="1400" b="1" dirty="0">
                <a:latin typeface="+mn-lt"/>
              </a:rPr>
              <a:t>Evidence of compliance: </a:t>
            </a:r>
            <a:r>
              <a:rPr lang="en-CA" sz="1400" dirty="0">
                <a:latin typeface="+mn-lt"/>
              </a:rPr>
              <a:t>Any accessibility assessment produced for areas of regulated ICT </a:t>
            </a:r>
          </a:p>
          <a:p>
            <a:pPr marL="357188" indent="-265113">
              <a:spcBef>
                <a:spcPts val="0"/>
              </a:spcBef>
              <a:spcAft>
                <a:spcPts val="600"/>
              </a:spcAft>
              <a:buFont typeface="+mj-lt"/>
              <a:buAutoNum type="alphaLcParenR"/>
            </a:pPr>
            <a:r>
              <a:rPr lang="en-CA" sz="1400" b="1" dirty="0">
                <a:latin typeface="+mn-lt"/>
              </a:rPr>
              <a:t>Accessibility statement: </a:t>
            </a:r>
            <a:r>
              <a:rPr lang="en-CA" sz="1400" dirty="0">
                <a:latin typeface="+mn-lt"/>
              </a:rPr>
              <a:t>Any accessibility statement the organization published</a:t>
            </a:r>
          </a:p>
          <a:p>
            <a:pPr marL="0" indent="0">
              <a:spcBef>
                <a:spcPts val="0"/>
              </a:spcBef>
              <a:buNone/>
            </a:pPr>
            <a:r>
              <a:rPr lang="en-CA" sz="1400" b="1" dirty="0">
                <a:latin typeface="+mn-lt"/>
              </a:rPr>
              <a:t>Application</a:t>
            </a:r>
          </a:p>
          <a:p>
            <a:pPr marL="179388" indent="-179388">
              <a:spcBef>
                <a:spcPts val="0"/>
              </a:spcBef>
              <a:spcAft>
                <a:spcPts val="600"/>
              </a:spcAft>
            </a:pPr>
            <a:r>
              <a:rPr lang="en-CA" sz="1400" dirty="0">
                <a:latin typeface="+mn-lt"/>
              </a:rPr>
              <a:t>Consistent with the applicable requirements and exemptions (refer to previous slides)</a:t>
            </a:r>
          </a:p>
          <a:p>
            <a:pPr marL="0" indent="0">
              <a:buNone/>
            </a:pPr>
            <a:endParaRPr lang="en-CA" sz="1400" dirty="0">
              <a:latin typeface="+mn-lt"/>
            </a:endParaRPr>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nvPr>
        </p:nvSpPr>
        <p:spPr/>
        <p:txBody>
          <a:bodyPr/>
          <a:lstStyle/>
          <a:p>
            <a:fld id="{2E86C063-E22E-2E4C-A523-54089486E38F}" type="slidenum">
              <a:rPr lang="en-CA" smtClean="0"/>
              <a:t>14</a:t>
            </a:fld>
            <a:endParaRPr lang="en-CA" dirty="0"/>
          </a:p>
        </p:txBody>
      </p:sp>
    </p:spTree>
    <p:extLst>
      <p:ext uri="{BB962C8B-B14F-4D97-AF65-F5344CB8AC3E}">
        <p14:creationId xmlns:p14="http://schemas.microsoft.com/office/powerpoint/2010/main" val="82851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8EBD-6A69-6D05-6A71-8021E0675636}"/>
              </a:ext>
            </a:extLst>
          </p:cNvPr>
          <p:cNvSpPr>
            <a:spLocks noGrp="1"/>
          </p:cNvSpPr>
          <p:nvPr>
            <p:ph type="title"/>
          </p:nvPr>
        </p:nvSpPr>
        <p:spPr>
          <a:xfrm>
            <a:off x="457200" y="1"/>
            <a:ext cx="8229600" cy="784860"/>
          </a:xfrm>
        </p:spPr>
        <p:txBody>
          <a:bodyPr>
            <a:normAutofit/>
          </a:bodyPr>
          <a:lstStyle/>
          <a:p>
            <a:r>
              <a:rPr lang="en-CA" dirty="0"/>
              <a:t>Compliance and Enforcement</a:t>
            </a:r>
          </a:p>
        </p:txBody>
      </p:sp>
      <p:sp>
        <p:nvSpPr>
          <p:cNvPr id="3" name="Content Placeholder 2">
            <a:extLst>
              <a:ext uri="{FF2B5EF4-FFF2-40B4-BE49-F238E27FC236}">
                <a16:creationId xmlns:a16="http://schemas.microsoft.com/office/drawing/2014/main" id="{D7776406-319F-9946-A033-BE13F826AC89}"/>
              </a:ext>
            </a:extLst>
          </p:cNvPr>
          <p:cNvSpPr>
            <a:spLocks noGrp="1"/>
          </p:cNvSpPr>
          <p:nvPr>
            <p:ph idx="1"/>
          </p:nvPr>
        </p:nvSpPr>
        <p:spPr>
          <a:xfrm>
            <a:off x="457200" y="784861"/>
            <a:ext cx="8229600" cy="3809762"/>
          </a:xfrm>
        </p:spPr>
        <p:txBody>
          <a:bodyPr/>
          <a:lstStyle/>
          <a:p>
            <a:pPr marL="0" indent="0">
              <a:spcBef>
                <a:spcPts val="0"/>
              </a:spcBef>
              <a:spcAft>
                <a:spcPts val="600"/>
              </a:spcAft>
              <a:buNone/>
            </a:pPr>
            <a:r>
              <a:rPr lang="en-CA" sz="1400" b="1" dirty="0"/>
              <a:t>Approach</a:t>
            </a:r>
          </a:p>
          <a:p>
            <a:pPr>
              <a:spcBef>
                <a:spcPts val="0"/>
              </a:spcBef>
              <a:spcAft>
                <a:spcPts val="600"/>
              </a:spcAft>
            </a:pPr>
            <a:r>
              <a:rPr lang="en-CA" sz="1400" dirty="0"/>
              <a:t>Compliance and enforcement activities are taken in a graduated manner, along a progressive continuum, normally beginning with education and awareness building, to working with non-compliant organizations so they proactively come into compliance, to taking formal enforcement actions such as issuing Notices of Violations.  </a:t>
            </a:r>
          </a:p>
          <a:p>
            <a:pPr>
              <a:spcBef>
                <a:spcPts val="0"/>
              </a:spcBef>
              <a:spcAft>
                <a:spcPts val="600"/>
              </a:spcAft>
            </a:pPr>
            <a:r>
              <a:rPr lang="en-CA" sz="1400" dirty="0"/>
              <a:t>When warranted, stronger measures are applied in a graduated and proportionate manner, commensurate with the seriousness of the violation.</a:t>
            </a:r>
          </a:p>
          <a:p>
            <a:pPr marL="0" indent="0">
              <a:spcBef>
                <a:spcPts val="0"/>
              </a:spcBef>
              <a:spcAft>
                <a:spcPts val="600"/>
              </a:spcAft>
              <a:buNone/>
            </a:pPr>
            <a:r>
              <a:rPr lang="en-CA" sz="1400" b="1" dirty="0"/>
              <a:t>Classification of Violations</a:t>
            </a:r>
          </a:p>
          <a:p>
            <a:pPr>
              <a:spcBef>
                <a:spcPts val="0"/>
              </a:spcBef>
              <a:spcAft>
                <a:spcPts val="600"/>
              </a:spcAft>
            </a:pPr>
            <a:r>
              <a:rPr lang="en-CA" sz="1400" dirty="0"/>
              <a:t>Failure to conform to the proposed requirements would be classified as “minor” violations. Penalty range: $1,000 to $75,000 for a regulated organization that is not a small business. </a:t>
            </a:r>
          </a:p>
          <a:p>
            <a:pPr lvl="1">
              <a:spcBef>
                <a:spcPts val="0"/>
              </a:spcBef>
              <a:spcAft>
                <a:spcPts val="600"/>
              </a:spcAft>
              <a:buFont typeface="Wingdings" panose="05000000000000000000" pitchFamily="2" charset="2"/>
              <a:buChar char="Ø"/>
            </a:pPr>
            <a:r>
              <a:rPr lang="en-CA" sz="1400" dirty="0"/>
              <a:t>Recognizes that it is very difficult to achieve 100 percent compliance due to constantly changing nature of ICT and because of the complex nature of how barriers can interact with digital technology.</a:t>
            </a:r>
          </a:p>
          <a:p>
            <a:pPr>
              <a:spcBef>
                <a:spcPts val="0"/>
              </a:spcBef>
              <a:spcAft>
                <a:spcPts val="600"/>
              </a:spcAft>
            </a:pPr>
            <a:r>
              <a:rPr lang="en-CA" sz="1400" dirty="0"/>
              <a:t>Accessibility Commissioner can also publish the names of regulated organizations or persons that have committed violations as well as the nature of the violation and the amount of the fine imposed.</a:t>
            </a:r>
          </a:p>
          <a:p>
            <a:pPr lvl="1">
              <a:spcBef>
                <a:spcPts val="0"/>
              </a:spcBef>
              <a:spcAft>
                <a:spcPts val="600"/>
              </a:spcAft>
            </a:pPr>
            <a:endParaRPr lang="en-CA" sz="1300" dirty="0"/>
          </a:p>
          <a:p>
            <a:pPr lvl="1">
              <a:spcBef>
                <a:spcPts val="0"/>
              </a:spcBef>
              <a:spcAft>
                <a:spcPts val="600"/>
              </a:spcAft>
            </a:pPr>
            <a:endParaRPr lang="en-CA" sz="1300" dirty="0"/>
          </a:p>
          <a:p>
            <a:endParaRPr lang="en-CA" sz="1300" dirty="0"/>
          </a:p>
        </p:txBody>
      </p:sp>
      <p:sp>
        <p:nvSpPr>
          <p:cNvPr id="7" name="Slide Number Placeholder 6">
            <a:extLst>
              <a:ext uri="{FF2B5EF4-FFF2-40B4-BE49-F238E27FC236}">
                <a16:creationId xmlns:a16="http://schemas.microsoft.com/office/drawing/2014/main" id="{52FD3C19-7D7E-E6F8-F8AA-F5D526B5FA86}"/>
              </a:ext>
            </a:extLst>
          </p:cNvPr>
          <p:cNvSpPr>
            <a:spLocks noGrp="1"/>
          </p:cNvSpPr>
          <p:nvPr>
            <p:ph type="sldNum" sz="quarter" idx="12"/>
          </p:nvPr>
        </p:nvSpPr>
        <p:spPr>
          <a:xfrm>
            <a:off x="6553200" y="4767263"/>
            <a:ext cx="2133600" cy="273844"/>
          </a:xfrm>
        </p:spPr>
        <p:txBody>
          <a:bodyPr/>
          <a:lstStyle/>
          <a:p>
            <a:fld id="{2E86C063-E22E-2E4C-A523-54089486E38F}" type="slidenum">
              <a:rPr lang="en-CA" smtClean="0"/>
              <a:pPr/>
              <a:t>15</a:t>
            </a:fld>
            <a:endParaRPr lang="en-CA" dirty="0"/>
          </a:p>
        </p:txBody>
      </p:sp>
    </p:spTree>
    <p:extLst>
      <p:ext uri="{BB962C8B-B14F-4D97-AF65-F5344CB8AC3E}">
        <p14:creationId xmlns:p14="http://schemas.microsoft.com/office/powerpoint/2010/main" val="2790973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6C4A4-FDAC-8F9B-F4F5-91D32F7BCC98}"/>
              </a:ext>
            </a:extLst>
          </p:cNvPr>
          <p:cNvSpPr>
            <a:spLocks noGrp="1"/>
          </p:cNvSpPr>
          <p:nvPr>
            <p:ph type="title"/>
          </p:nvPr>
        </p:nvSpPr>
        <p:spPr>
          <a:xfrm>
            <a:off x="457200" y="1"/>
            <a:ext cx="8229600" cy="784860"/>
          </a:xfrm>
        </p:spPr>
        <p:txBody>
          <a:bodyPr/>
          <a:lstStyle/>
          <a:p>
            <a:r>
              <a:rPr lang="en-CA" dirty="0"/>
              <a:t>Next Steps</a:t>
            </a:r>
          </a:p>
        </p:txBody>
      </p:sp>
      <p:sp>
        <p:nvSpPr>
          <p:cNvPr id="3" name="Content Placeholder 2">
            <a:extLst>
              <a:ext uri="{FF2B5EF4-FFF2-40B4-BE49-F238E27FC236}">
                <a16:creationId xmlns:a16="http://schemas.microsoft.com/office/drawing/2014/main" id="{3576737F-32C4-6981-CEFE-3E1CD1FDDA1A}"/>
              </a:ext>
            </a:extLst>
          </p:cNvPr>
          <p:cNvSpPr>
            <a:spLocks noGrp="1"/>
          </p:cNvSpPr>
          <p:nvPr>
            <p:ph idx="1"/>
          </p:nvPr>
        </p:nvSpPr>
        <p:spPr>
          <a:xfrm>
            <a:off x="457200" y="784861"/>
            <a:ext cx="8229600" cy="3809762"/>
          </a:xfrm>
        </p:spPr>
        <p:txBody>
          <a:bodyPr/>
          <a:lstStyle/>
          <a:p>
            <a:pPr>
              <a:spcBef>
                <a:spcPts val="0"/>
              </a:spcBef>
              <a:spcAft>
                <a:spcPts val="1200"/>
              </a:spcAft>
            </a:pPr>
            <a:r>
              <a:rPr lang="en-CA" b="1" dirty="0"/>
              <a:t>Consultations on Proposed Requirements</a:t>
            </a:r>
            <a:r>
              <a:rPr lang="en-CA" dirty="0"/>
              <a:t>: </a:t>
            </a:r>
          </a:p>
          <a:p>
            <a:pPr lvl="1">
              <a:spcBef>
                <a:spcPts val="0"/>
              </a:spcBef>
              <a:spcAft>
                <a:spcPts val="1200"/>
              </a:spcAft>
            </a:pPr>
            <a:r>
              <a:rPr lang="en-CA" dirty="0"/>
              <a:t>Canada Gazette Part I consultation with Canadians and stakeholders on the proposed ICT regulations (deadline to provide feedback: Wednesday February 19, 2025)</a:t>
            </a:r>
          </a:p>
          <a:p>
            <a:pPr lvl="1">
              <a:spcBef>
                <a:spcPts val="0"/>
              </a:spcBef>
              <a:spcAft>
                <a:spcPts val="1200"/>
              </a:spcAft>
            </a:pPr>
            <a:r>
              <a:rPr lang="en-CA" dirty="0"/>
              <a:t>Analysis of feedback from Canadians and stakeholders</a:t>
            </a:r>
          </a:p>
          <a:p>
            <a:pPr>
              <a:spcBef>
                <a:spcPts val="0"/>
              </a:spcBef>
              <a:spcAft>
                <a:spcPts val="1200"/>
              </a:spcAft>
            </a:pPr>
            <a:r>
              <a:rPr lang="en-CA" b="1" dirty="0"/>
              <a:t>Spring 2025 and onwards: </a:t>
            </a:r>
          </a:p>
          <a:p>
            <a:pPr lvl="1">
              <a:spcBef>
                <a:spcPts val="0"/>
              </a:spcBef>
              <a:spcAft>
                <a:spcPts val="1200"/>
              </a:spcAft>
            </a:pPr>
            <a:r>
              <a:rPr lang="en-CA" dirty="0"/>
              <a:t>Publication of final regulations in Canada Gazette Part II </a:t>
            </a:r>
          </a:p>
          <a:p>
            <a:pPr lvl="1">
              <a:spcBef>
                <a:spcPts val="0"/>
              </a:spcBef>
              <a:spcAft>
                <a:spcPts val="1200"/>
              </a:spcAft>
            </a:pPr>
            <a:r>
              <a:rPr lang="en-CA" dirty="0"/>
              <a:t>Development of Regulatory Guidance: Consultations with stakeholder on priorities and sequencing for guidance materials</a:t>
            </a:r>
          </a:p>
        </p:txBody>
      </p:sp>
      <p:sp>
        <p:nvSpPr>
          <p:cNvPr id="7" name="Slide Number Placeholder 6">
            <a:extLst>
              <a:ext uri="{FF2B5EF4-FFF2-40B4-BE49-F238E27FC236}">
                <a16:creationId xmlns:a16="http://schemas.microsoft.com/office/drawing/2014/main" id="{FDACDF95-9DA0-D9B0-BD76-9AA7C0581B19}"/>
              </a:ext>
            </a:extLst>
          </p:cNvPr>
          <p:cNvSpPr>
            <a:spLocks noGrp="1"/>
          </p:cNvSpPr>
          <p:nvPr>
            <p:ph type="sldNum" sz="quarter" idx="12"/>
          </p:nvPr>
        </p:nvSpPr>
        <p:spPr>
          <a:xfrm>
            <a:off x="6553200" y="4767263"/>
            <a:ext cx="2133600" cy="273844"/>
          </a:xfrm>
        </p:spPr>
        <p:txBody>
          <a:bodyPr/>
          <a:lstStyle/>
          <a:p>
            <a:fld id="{2E86C063-E22E-2E4C-A523-54089486E38F}" type="slidenum">
              <a:rPr lang="en-CA" smtClean="0"/>
              <a:pPr/>
              <a:t>16</a:t>
            </a:fld>
            <a:endParaRPr lang="en-CA" dirty="0"/>
          </a:p>
        </p:txBody>
      </p:sp>
    </p:spTree>
    <p:extLst>
      <p:ext uri="{BB962C8B-B14F-4D97-AF65-F5344CB8AC3E}">
        <p14:creationId xmlns:p14="http://schemas.microsoft.com/office/powerpoint/2010/main" val="3929819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8F7C24-B758-1FF7-85E1-9A9C3805945F}"/>
              </a:ext>
            </a:extLst>
          </p:cNvPr>
          <p:cNvSpPr>
            <a:spLocks noGrp="1"/>
          </p:cNvSpPr>
          <p:nvPr>
            <p:ph type="title" idx="4294967295"/>
          </p:nvPr>
        </p:nvSpPr>
        <p:spPr>
          <a:xfrm>
            <a:off x="457200" y="1200150"/>
            <a:ext cx="8229600" cy="3394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CA" sz="1800" b="0" i="0" u="none" strike="noStrike" kern="1200" cap="none" spc="0" normalizeH="0" baseline="0" dirty="0">
                <a:ln>
                  <a:noFill/>
                </a:ln>
                <a:solidFill>
                  <a:schemeClr val="tx1"/>
                </a:solidFill>
                <a:effectLst/>
                <a:uLnTx/>
                <a:uFillTx/>
                <a:latin typeface="Arial"/>
                <a:ea typeface="+mn-ea"/>
                <a:cs typeface="Verdana"/>
              </a:rPr>
              <a:t>Thank you for your participation today.</a:t>
            </a:r>
          </a:p>
          <a:p>
            <a:pPr marL="342900" marR="0" lvl="0" indent="-342900" algn="ctr" defTabSz="457200" rtl="0" eaLnBrk="1" fontAlgn="auto" latinLnBrk="0" hangingPunct="1">
              <a:lnSpc>
                <a:spcPct val="100000"/>
              </a:lnSpc>
              <a:spcBef>
                <a:spcPct val="20000"/>
              </a:spcBef>
              <a:spcAft>
                <a:spcPts val="0"/>
              </a:spcAft>
              <a:buClrTx/>
              <a:buSzTx/>
              <a:buFont typeface="Arial"/>
              <a:buChar char="•"/>
              <a:tabLst/>
              <a:defRPr/>
            </a:pPr>
            <a:endParaRPr kumimoji="0" lang="en-CA" sz="1800" b="0" i="0" u="none" strike="noStrike" kern="1200" cap="none" spc="0" normalizeH="0" baseline="0" dirty="0">
              <a:ln>
                <a:noFill/>
              </a:ln>
              <a:solidFill>
                <a:schemeClr val="tx1"/>
              </a:solidFill>
              <a:effectLst/>
              <a:uLnTx/>
              <a:uFillTx/>
              <a:latin typeface="Arial"/>
              <a:ea typeface="+mn-ea"/>
              <a:cs typeface="Verdana"/>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CA" sz="1800" b="0" i="0" u="none" strike="noStrike" kern="1200" cap="none" spc="0" normalizeH="0" baseline="0" dirty="0">
                <a:ln>
                  <a:noFill/>
                </a:ln>
                <a:solidFill>
                  <a:schemeClr val="tx1"/>
                </a:solidFill>
                <a:effectLst/>
                <a:uLnTx/>
                <a:uFillTx/>
                <a:latin typeface="Arial"/>
                <a:ea typeface="+mn-ea"/>
                <a:cs typeface="Verdana"/>
              </a:rPr>
              <a:t>Inquiries, if any, after this technical briefing, may be submitted to </a:t>
            </a:r>
            <a:r>
              <a:rPr lang="en-CA" sz="1800" b="0" dirty="0">
                <a:hlinkClick r:id="rId3"/>
              </a:rPr>
              <a:t>edsc.lca.reglements-regulations.aca.esdc@hrsdc-rhdcc.gc.ca</a:t>
            </a:r>
            <a:r>
              <a:rPr kumimoji="0" lang="en-CA" sz="1800" b="0" i="0" u="none" strike="noStrike" kern="1200" cap="none" spc="0" normalizeH="0" baseline="0" dirty="0">
                <a:ln>
                  <a:noFill/>
                </a:ln>
                <a:solidFill>
                  <a:schemeClr val="tx1"/>
                </a:solidFill>
                <a:effectLst/>
                <a:uLnTx/>
                <a:uFillTx/>
                <a:latin typeface="Arial"/>
                <a:ea typeface="+mn-ea"/>
                <a:cs typeface="Verdana"/>
              </a:rPr>
              <a: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CA" sz="1800" b="0" i="0" u="none" strike="noStrike" kern="1200" cap="none" spc="0" normalizeH="0" baseline="0" dirty="0">
              <a:ln>
                <a:noFill/>
              </a:ln>
              <a:solidFill>
                <a:schemeClr val="tx1"/>
              </a:solidFill>
              <a:effectLst/>
              <a:uLnTx/>
              <a:uFillTx/>
              <a:latin typeface="Arial"/>
              <a:ea typeface="+mn-ea"/>
              <a:cs typeface="Verdana"/>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CA" sz="1800" b="0" i="0" u="none" strike="noStrike" kern="1200" cap="none" spc="0" normalizeH="0" baseline="0" dirty="0">
              <a:ln>
                <a:noFill/>
              </a:ln>
              <a:solidFill>
                <a:schemeClr val="tx1"/>
              </a:solidFill>
              <a:effectLst/>
              <a:uLnTx/>
              <a:uFillTx/>
              <a:latin typeface="Arial"/>
              <a:ea typeface="+mn-ea"/>
              <a:cs typeface="Verdana"/>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CA" sz="3200" b="1" i="0" u="none" strike="noStrike" kern="1200" cap="none" spc="0" normalizeH="0" baseline="0" dirty="0">
                <a:ln>
                  <a:noFill/>
                </a:ln>
                <a:solidFill>
                  <a:schemeClr val="tx1"/>
                </a:solidFill>
                <a:effectLst/>
                <a:uLnTx/>
                <a:uFillTx/>
                <a:latin typeface="Arial"/>
                <a:ea typeface="+mn-ea"/>
                <a:cs typeface="Verdana"/>
              </a:rPr>
              <a:t>Questions?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CA" sz="1800" b="0" i="0" u="none" strike="noStrike" kern="1200" cap="none" spc="0" normalizeH="0" baseline="0" dirty="0">
              <a:ln>
                <a:noFill/>
              </a:ln>
              <a:solidFill>
                <a:schemeClr val="tx1"/>
              </a:solidFill>
              <a:effectLst/>
              <a:uLnTx/>
              <a:uFillTx/>
              <a:latin typeface="Arial"/>
              <a:ea typeface="+mn-ea"/>
              <a:cs typeface="Verdana"/>
            </a:endParaRPr>
          </a:p>
        </p:txBody>
      </p:sp>
      <p:sp>
        <p:nvSpPr>
          <p:cNvPr id="7" name="Slide Number Placeholder 6">
            <a:extLst>
              <a:ext uri="{FF2B5EF4-FFF2-40B4-BE49-F238E27FC236}">
                <a16:creationId xmlns:a16="http://schemas.microsoft.com/office/drawing/2014/main" id="{2CA24099-E52C-EF50-5021-945006EF3994}"/>
              </a:ext>
            </a:extLst>
          </p:cNvPr>
          <p:cNvSpPr>
            <a:spLocks noGrp="1"/>
          </p:cNvSpPr>
          <p:nvPr>
            <p:ph type="sldNum" sz="quarter" idx="12"/>
          </p:nvPr>
        </p:nvSpPr>
        <p:spPr/>
        <p:txBody>
          <a:bodyPr/>
          <a:lstStyle/>
          <a:p>
            <a:fld id="{2E86C063-E22E-2E4C-A523-54089486E38F}" type="slidenum">
              <a:rPr lang="en-CA" smtClean="0"/>
              <a:t>17</a:t>
            </a:fld>
            <a:endParaRPr lang="en-CA" dirty="0"/>
          </a:p>
        </p:txBody>
      </p:sp>
    </p:spTree>
    <p:extLst>
      <p:ext uri="{BB962C8B-B14F-4D97-AF65-F5344CB8AC3E}">
        <p14:creationId xmlns:p14="http://schemas.microsoft.com/office/powerpoint/2010/main" val="369261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84860"/>
          </a:xfrm>
        </p:spPr>
        <p:txBody>
          <a:bodyPr>
            <a:normAutofit/>
          </a:bodyPr>
          <a:lstStyle/>
          <a:p>
            <a:r>
              <a:rPr lang="en-CA" dirty="0"/>
              <a:t>Purpose</a:t>
            </a:r>
          </a:p>
        </p:txBody>
      </p:sp>
      <p:sp>
        <p:nvSpPr>
          <p:cNvPr id="3" name="Content Placeholder 2"/>
          <p:cNvSpPr>
            <a:spLocks noGrp="1"/>
          </p:cNvSpPr>
          <p:nvPr>
            <p:ph idx="1"/>
          </p:nvPr>
        </p:nvSpPr>
        <p:spPr>
          <a:xfrm>
            <a:off x="457200" y="784861"/>
            <a:ext cx="8229600" cy="3809762"/>
          </a:xfrm>
        </p:spPr>
        <p:txBody>
          <a:bodyPr>
            <a:noAutofit/>
          </a:bodyPr>
          <a:lstStyle/>
          <a:p>
            <a:r>
              <a:rPr lang="en-CA" dirty="0"/>
              <a:t>To provide an overview of the proposed Information and communication technologies (ICT) (digital) accessibility regulations.</a:t>
            </a:r>
          </a:p>
          <a:p>
            <a:r>
              <a:rPr lang="en-CA" dirty="0"/>
              <a:t>Answer questions related to the proposed regulatory requirements</a:t>
            </a:r>
          </a:p>
          <a:p>
            <a:pPr marL="0" indent="0">
              <a:buNone/>
            </a:pPr>
            <a:endParaRPr lang="en-CA" b="1" dirty="0"/>
          </a:p>
          <a:p>
            <a:pPr marL="0" indent="0">
              <a:buNone/>
            </a:pPr>
            <a:endParaRPr lang="en-CA" b="1" dirty="0"/>
          </a:p>
          <a:p>
            <a:pPr marL="0" indent="0">
              <a:buNone/>
            </a:pPr>
            <a:endParaRPr lang="en-CA" b="1" dirty="0"/>
          </a:p>
          <a:p>
            <a:pPr marL="0" indent="0">
              <a:buNone/>
            </a:pPr>
            <a:endParaRPr lang="en-CA" b="1" dirty="0"/>
          </a:p>
          <a:p>
            <a:pPr marL="0" indent="0">
              <a:buNone/>
            </a:pPr>
            <a:endParaRPr lang="en-CA" b="1" dirty="0"/>
          </a:p>
          <a:p>
            <a:pPr marL="0" indent="0">
              <a:buNone/>
            </a:pPr>
            <a:endParaRPr lang="en-CA" b="1" dirty="0"/>
          </a:p>
          <a:p>
            <a:pPr marL="0" indent="0">
              <a:buNone/>
            </a:pPr>
            <a:r>
              <a:rPr lang="en-CA" b="1" dirty="0"/>
              <a:t>DISCLAIMER:</a:t>
            </a:r>
          </a:p>
          <a:p>
            <a:r>
              <a:rPr lang="en-CA" dirty="0"/>
              <a:t>This presentation is not a legal document or legal advice. It is not a replacement for the Regulatory Impact Assessment Statement.</a:t>
            </a:r>
          </a:p>
          <a:p>
            <a:pPr marL="0" indent="0">
              <a:buNone/>
            </a:pPr>
            <a:endParaRPr lang="en-CA" dirty="0"/>
          </a:p>
          <a:p>
            <a:pPr lvl="0"/>
            <a:endParaRPr lang="en-CA" dirty="0"/>
          </a:p>
        </p:txBody>
      </p:sp>
      <p:sp>
        <p:nvSpPr>
          <p:cNvPr id="5" name="Slide Number Placeholder 4">
            <a:extLst>
              <a:ext uri="{C183D7F6-B498-43B3-948B-1728B52AA6E4}">
                <adec:decorative xmlns:adec="http://schemas.microsoft.com/office/drawing/2017/decorative" val="1"/>
              </a:ext>
            </a:extLst>
          </p:cNvPr>
          <p:cNvSpPr>
            <a:spLocks noGrp="1"/>
          </p:cNvSpPr>
          <p:nvPr>
            <p:ph type="sldNum" sz="quarter" idx="12"/>
          </p:nvPr>
        </p:nvSpPr>
        <p:spPr>
          <a:xfrm>
            <a:off x="6553200" y="4767263"/>
            <a:ext cx="2133600" cy="273844"/>
          </a:xfrm>
        </p:spPr>
        <p:txBody>
          <a:bodyPr/>
          <a:lstStyle/>
          <a:p>
            <a:fld id="{2E86C063-E22E-2E4C-A523-54089486E38F}" type="slidenum">
              <a:rPr lang="en-CA" smtClean="0"/>
              <a:pPr/>
              <a:t>2</a:t>
            </a:fld>
            <a:endParaRPr lang="en-CA" dirty="0"/>
          </a:p>
        </p:txBody>
      </p:sp>
    </p:spTree>
    <p:extLst>
      <p:ext uri="{BB962C8B-B14F-4D97-AF65-F5344CB8AC3E}">
        <p14:creationId xmlns:p14="http://schemas.microsoft.com/office/powerpoint/2010/main" val="266119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84860"/>
          </a:xfrm>
        </p:spPr>
        <p:txBody>
          <a:bodyPr>
            <a:noAutofit/>
          </a:bodyPr>
          <a:lstStyle/>
          <a:p>
            <a:r>
              <a:rPr lang="en-CA" dirty="0"/>
              <a:t>Housekeeping/Logistics</a:t>
            </a:r>
          </a:p>
        </p:txBody>
      </p:sp>
      <p:sp>
        <p:nvSpPr>
          <p:cNvPr id="20" name="Content Placeholder 2"/>
          <p:cNvSpPr>
            <a:spLocks noGrp="1"/>
          </p:cNvSpPr>
          <p:nvPr>
            <p:ph idx="1"/>
          </p:nvPr>
        </p:nvSpPr>
        <p:spPr>
          <a:xfrm>
            <a:off x="207169" y="784861"/>
            <a:ext cx="8829675" cy="3809762"/>
          </a:xfrm>
        </p:spPr>
        <p:txBody>
          <a:bodyPr>
            <a:noAutofit/>
          </a:bodyPr>
          <a:lstStyle/>
          <a:p>
            <a:r>
              <a:rPr lang="en-CA" sz="2000" dirty="0"/>
              <a:t>Sign Language Interpretation (ASL and LSQ) and simultaneous English and French Interpretation available</a:t>
            </a:r>
          </a:p>
          <a:p>
            <a:r>
              <a:rPr lang="en-CA" sz="2000" dirty="0"/>
              <a:t>Communication Access Realtime Translation (CART) captioning available</a:t>
            </a:r>
          </a:p>
          <a:p>
            <a:r>
              <a:rPr lang="en-CA" sz="2000" dirty="0"/>
              <a:t>Question-and-Answer period at the end of presentation:</a:t>
            </a:r>
          </a:p>
          <a:p>
            <a:pPr lvl="1"/>
            <a:r>
              <a:rPr lang="en-CA" sz="2000" dirty="0"/>
              <a:t>To ask a question in writing, type it in the Q&amp;A box.</a:t>
            </a:r>
          </a:p>
          <a:p>
            <a:pPr lvl="1"/>
            <a:r>
              <a:rPr lang="en-CA" sz="2000" dirty="0"/>
              <a:t>To ask a question orally, press the hand button.</a:t>
            </a:r>
          </a:p>
          <a:p>
            <a:r>
              <a:rPr lang="en-CA" sz="2000" dirty="0"/>
              <a:t>Questions can also be sent to </a:t>
            </a:r>
            <a:r>
              <a:rPr lang="en-CA" sz="2000" dirty="0">
                <a:hlinkClick r:id="rId3"/>
              </a:rPr>
              <a:t>edsc.lca.reglements-regulations.aca.esdc@hrsdc-rhdcc.gc.ca</a:t>
            </a:r>
            <a:r>
              <a:rPr lang="en-CA" sz="2000" dirty="0"/>
              <a:t> following the session</a:t>
            </a:r>
          </a:p>
          <a:p>
            <a:r>
              <a:rPr lang="en-CA" sz="2000" dirty="0"/>
              <a:t>For assistance, in case of technical issues during session, please contact Brandon Manuel at </a:t>
            </a:r>
            <a:r>
              <a:rPr lang="en-CA" sz="2000" dirty="0">
                <a:hlinkClick r:id="rId4"/>
              </a:rPr>
              <a:t>brandon.manuel@tpsgc-pwgsc.gc.ca</a:t>
            </a:r>
            <a:r>
              <a:rPr lang="en-CA" sz="2000" dirty="0"/>
              <a:t> or via phone at 343-574-6915.</a:t>
            </a:r>
          </a:p>
        </p:txBody>
      </p:sp>
      <p:sp>
        <p:nvSpPr>
          <p:cNvPr id="4" name="Slide Number Placeholder 3"/>
          <p:cNvSpPr>
            <a:spLocks noGrp="1"/>
          </p:cNvSpPr>
          <p:nvPr>
            <p:ph type="sldNum" sz="quarter" idx="12"/>
          </p:nvPr>
        </p:nvSpPr>
        <p:spPr>
          <a:xfrm>
            <a:off x="6553200" y="4767263"/>
            <a:ext cx="2133600" cy="273844"/>
          </a:xfrm>
        </p:spPr>
        <p:txBody>
          <a:bodyPr/>
          <a:lstStyle/>
          <a:p>
            <a:fld id="{9936C96D-DE01-422E-AA26-10EBA2ACA687}" type="slidenum">
              <a:rPr lang="en-CA" smtClean="0"/>
              <a:pPr/>
              <a:t>3</a:t>
            </a:fld>
            <a:endParaRPr lang="en-CA" dirty="0"/>
          </a:p>
        </p:txBody>
      </p:sp>
    </p:spTree>
    <p:extLst>
      <p:ext uri="{BB962C8B-B14F-4D97-AF65-F5344CB8AC3E}">
        <p14:creationId xmlns:p14="http://schemas.microsoft.com/office/powerpoint/2010/main" val="2123899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B500-4D22-D08D-8EBA-78F29616D3E7}"/>
              </a:ext>
            </a:extLst>
          </p:cNvPr>
          <p:cNvSpPr>
            <a:spLocks noGrp="1"/>
          </p:cNvSpPr>
          <p:nvPr>
            <p:ph type="title"/>
          </p:nvPr>
        </p:nvSpPr>
        <p:spPr>
          <a:xfrm>
            <a:off x="457200" y="1"/>
            <a:ext cx="8229600" cy="748861"/>
          </a:xfrm>
        </p:spPr>
        <p:txBody>
          <a:bodyPr/>
          <a:lstStyle/>
          <a:p>
            <a:r>
              <a:rPr lang="en-CA" dirty="0"/>
              <a:t>Background and Context</a:t>
            </a:r>
          </a:p>
        </p:txBody>
      </p:sp>
      <p:sp>
        <p:nvSpPr>
          <p:cNvPr id="3" name="Content Placeholder 2">
            <a:extLst>
              <a:ext uri="{FF2B5EF4-FFF2-40B4-BE49-F238E27FC236}">
                <a16:creationId xmlns:a16="http://schemas.microsoft.com/office/drawing/2014/main" id="{0C04C7BF-02CC-65A7-2976-1D880FAF88F5}"/>
              </a:ext>
            </a:extLst>
          </p:cNvPr>
          <p:cNvSpPr>
            <a:spLocks noGrp="1"/>
          </p:cNvSpPr>
          <p:nvPr>
            <p:ph idx="1"/>
          </p:nvPr>
        </p:nvSpPr>
        <p:spPr>
          <a:xfrm>
            <a:off x="457200" y="748862"/>
            <a:ext cx="8229600" cy="3845762"/>
          </a:xfrm>
        </p:spPr>
        <p:txBody>
          <a:bodyPr/>
          <a:lstStyle/>
          <a:p>
            <a:pPr marL="176213" indent="-176213">
              <a:spcBef>
                <a:spcPts val="0"/>
              </a:spcBef>
              <a:spcAft>
                <a:spcPts val="600"/>
              </a:spcAft>
            </a:pPr>
            <a:r>
              <a:rPr lang="en-CA" sz="1400" dirty="0"/>
              <a:t>The Accessible Canada Act (ACA) came into force in July 2019 to create a barrier-free Canada by 2040 with a focus on seven priority areas: </a:t>
            </a:r>
          </a:p>
          <a:p>
            <a:pPr lvl="1">
              <a:spcBef>
                <a:spcPts val="0"/>
              </a:spcBef>
              <a:spcAft>
                <a:spcPts val="600"/>
              </a:spcAft>
            </a:pPr>
            <a:r>
              <a:rPr lang="en-CA" sz="1400" dirty="0"/>
              <a:t>employment</a:t>
            </a:r>
          </a:p>
          <a:p>
            <a:pPr lvl="1">
              <a:spcBef>
                <a:spcPts val="0"/>
              </a:spcBef>
              <a:spcAft>
                <a:spcPts val="600"/>
              </a:spcAft>
            </a:pPr>
            <a:r>
              <a:rPr lang="en-CA" sz="1400" dirty="0"/>
              <a:t>the built environment</a:t>
            </a:r>
          </a:p>
          <a:p>
            <a:pPr lvl="1">
              <a:spcBef>
                <a:spcPts val="0"/>
              </a:spcBef>
              <a:spcAft>
                <a:spcPts val="600"/>
              </a:spcAft>
            </a:pPr>
            <a:r>
              <a:rPr lang="en-CA" sz="1400" dirty="0"/>
              <a:t>information and communication technologies (ICT)</a:t>
            </a:r>
          </a:p>
          <a:p>
            <a:pPr lvl="1">
              <a:spcBef>
                <a:spcPts val="0"/>
              </a:spcBef>
              <a:spcAft>
                <a:spcPts val="600"/>
              </a:spcAft>
            </a:pPr>
            <a:r>
              <a:rPr lang="en-CA" sz="1400" dirty="0"/>
              <a:t>communication other than ICT</a:t>
            </a:r>
          </a:p>
          <a:p>
            <a:pPr lvl="1">
              <a:spcBef>
                <a:spcPts val="0"/>
              </a:spcBef>
              <a:spcAft>
                <a:spcPts val="600"/>
              </a:spcAft>
            </a:pPr>
            <a:r>
              <a:rPr lang="en-CA" sz="1400" dirty="0"/>
              <a:t>the design and delivery of programs and services</a:t>
            </a:r>
          </a:p>
          <a:p>
            <a:pPr lvl="1">
              <a:spcBef>
                <a:spcPts val="0"/>
              </a:spcBef>
              <a:spcAft>
                <a:spcPts val="600"/>
              </a:spcAft>
            </a:pPr>
            <a:r>
              <a:rPr lang="en-CA" sz="1400" dirty="0"/>
              <a:t>the procurement of goods, services and facilities</a:t>
            </a:r>
          </a:p>
          <a:p>
            <a:pPr lvl="1">
              <a:spcBef>
                <a:spcPts val="0"/>
              </a:spcBef>
              <a:spcAft>
                <a:spcPts val="600"/>
              </a:spcAft>
            </a:pPr>
            <a:r>
              <a:rPr lang="en-CA" sz="1400" dirty="0"/>
              <a:t>transportation</a:t>
            </a:r>
          </a:p>
          <a:p>
            <a:pPr marL="176213" indent="-176213">
              <a:spcBef>
                <a:spcPts val="0"/>
              </a:spcBef>
              <a:spcAft>
                <a:spcPts val="600"/>
              </a:spcAft>
            </a:pPr>
            <a:r>
              <a:rPr lang="en-CA" sz="1400" dirty="0"/>
              <a:t>Regulations provide details on how and when regulated entities must implement requirements.</a:t>
            </a:r>
          </a:p>
          <a:p>
            <a:pPr marL="176213" indent="-176213">
              <a:spcBef>
                <a:spcPts val="0"/>
              </a:spcBef>
              <a:spcAft>
                <a:spcPts val="600"/>
              </a:spcAft>
            </a:pPr>
            <a:r>
              <a:rPr lang="en-CA" sz="1400" dirty="0"/>
              <a:t>Accessible Canada Regulations (ACRs): </a:t>
            </a:r>
          </a:p>
          <a:p>
            <a:pPr lvl="1">
              <a:spcBef>
                <a:spcPts val="0"/>
              </a:spcBef>
              <a:spcAft>
                <a:spcPts val="600"/>
              </a:spcAft>
            </a:pPr>
            <a:r>
              <a:rPr lang="en-CA" sz="1400" dirty="0"/>
              <a:t>Came into force in December 2021 and provide details on how to prepare and publish accessibility plans and progress reports. </a:t>
            </a:r>
          </a:p>
          <a:p>
            <a:pPr lvl="1">
              <a:spcBef>
                <a:spcPts val="0"/>
              </a:spcBef>
              <a:spcAft>
                <a:spcPts val="600"/>
              </a:spcAft>
            </a:pPr>
            <a:r>
              <a:rPr lang="en-CA" sz="1400" dirty="0"/>
              <a:t>Set out a framework for administrative monetary penalties.</a:t>
            </a:r>
          </a:p>
          <a:p>
            <a:endParaRPr lang="en-CA" dirty="0"/>
          </a:p>
          <a:p>
            <a:endParaRPr lang="en-CA" dirty="0"/>
          </a:p>
        </p:txBody>
      </p:sp>
      <p:sp>
        <p:nvSpPr>
          <p:cNvPr id="5" name="Slide Number Placeholder 4">
            <a:extLst>
              <a:ext uri="{FF2B5EF4-FFF2-40B4-BE49-F238E27FC236}">
                <a16:creationId xmlns:a16="http://schemas.microsoft.com/office/drawing/2014/main" id="{ADC7A497-F5E5-637F-BE85-2CEB9EB0F79E}"/>
              </a:ext>
            </a:extLst>
          </p:cNvPr>
          <p:cNvSpPr>
            <a:spLocks noGrp="1"/>
          </p:cNvSpPr>
          <p:nvPr>
            <p:ph type="sldNum" sz="quarter" idx="12"/>
          </p:nvPr>
        </p:nvSpPr>
        <p:spPr>
          <a:xfrm>
            <a:off x="6553200" y="4767263"/>
            <a:ext cx="2133600" cy="273844"/>
          </a:xfrm>
        </p:spPr>
        <p:txBody>
          <a:bodyPr/>
          <a:lstStyle/>
          <a:p>
            <a:fld id="{2E86C063-E22E-2E4C-A523-54089486E38F}" type="slidenum">
              <a:rPr lang="en-CA" smtClean="0"/>
              <a:pPr/>
              <a:t>4</a:t>
            </a:fld>
            <a:endParaRPr lang="en-CA" dirty="0"/>
          </a:p>
        </p:txBody>
      </p:sp>
    </p:spTree>
    <p:extLst>
      <p:ext uri="{BB962C8B-B14F-4D97-AF65-F5344CB8AC3E}">
        <p14:creationId xmlns:p14="http://schemas.microsoft.com/office/powerpoint/2010/main" val="3147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7A0A7-F054-0A31-0442-3DF5C417660C}"/>
              </a:ext>
            </a:extLst>
          </p:cNvPr>
          <p:cNvSpPr>
            <a:spLocks noGrp="1"/>
          </p:cNvSpPr>
          <p:nvPr>
            <p:ph type="title"/>
          </p:nvPr>
        </p:nvSpPr>
        <p:spPr>
          <a:xfrm>
            <a:off x="457200" y="1"/>
            <a:ext cx="8229600" cy="784860"/>
          </a:xfrm>
        </p:spPr>
        <p:txBody>
          <a:bodyPr/>
          <a:lstStyle/>
          <a:p>
            <a:r>
              <a:rPr lang="en-CA" dirty="0"/>
              <a:t>Why ICT Regulations</a:t>
            </a:r>
          </a:p>
        </p:txBody>
      </p:sp>
      <p:sp>
        <p:nvSpPr>
          <p:cNvPr id="3" name="Content Placeholder 2">
            <a:extLst>
              <a:ext uri="{FF2B5EF4-FFF2-40B4-BE49-F238E27FC236}">
                <a16:creationId xmlns:a16="http://schemas.microsoft.com/office/drawing/2014/main" id="{387864F3-1BCE-8656-0FEC-4B9FF50664CA}"/>
              </a:ext>
            </a:extLst>
          </p:cNvPr>
          <p:cNvSpPr>
            <a:spLocks noGrp="1"/>
          </p:cNvSpPr>
          <p:nvPr>
            <p:ph idx="1"/>
          </p:nvPr>
        </p:nvSpPr>
        <p:spPr>
          <a:xfrm>
            <a:off x="457200" y="666749"/>
            <a:ext cx="8229600" cy="3948793"/>
          </a:xfrm>
        </p:spPr>
        <p:txBody>
          <a:bodyPr/>
          <a:lstStyle/>
          <a:p>
            <a:pPr marL="0" indent="0">
              <a:spcBef>
                <a:spcPts val="0"/>
              </a:spcBef>
              <a:spcAft>
                <a:spcPts val="600"/>
              </a:spcAft>
              <a:buNone/>
            </a:pPr>
            <a:r>
              <a:rPr lang="en-CA" sz="1400" b="1" dirty="0"/>
              <a:t>Impact</a:t>
            </a:r>
          </a:p>
          <a:p>
            <a:pPr>
              <a:spcBef>
                <a:spcPts val="0"/>
              </a:spcBef>
              <a:spcAft>
                <a:spcPts val="600"/>
              </a:spcAft>
            </a:pPr>
            <a:r>
              <a:rPr lang="en-CA" sz="1400" dirty="0"/>
              <a:t>Significant part of people’s daily lives (e.g., accessing programs and services)</a:t>
            </a:r>
          </a:p>
          <a:p>
            <a:pPr>
              <a:spcBef>
                <a:spcPts val="0"/>
              </a:spcBef>
              <a:spcAft>
                <a:spcPts val="1200"/>
              </a:spcAft>
            </a:pPr>
            <a:r>
              <a:rPr lang="en-CA" sz="1400" dirty="0"/>
              <a:t>A gateway to employment (finding and applying for jobs online, emergence of barriers in the context of remote or hybrid work)</a:t>
            </a:r>
          </a:p>
          <a:p>
            <a:pPr marL="0" indent="0">
              <a:spcBef>
                <a:spcPts val="0"/>
              </a:spcBef>
              <a:spcAft>
                <a:spcPts val="600"/>
              </a:spcAft>
              <a:buNone/>
            </a:pPr>
            <a:r>
              <a:rPr lang="en-CA" sz="1400" b="1" dirty="0"/>
              <a:t>Readiness</a:t>
            </a:r>
          </a:p>
          <a:p>
            <a:pPr>
              <a:spcBef>
                <a:spcPts val="0"/>
              </a:spcBef>
              <a:spcAft>
                <a:spcPts val="600"/>
              </a:spcAft>
            </a:pPr>
            <a:r>
              <a:rPr lang="en-CA" sz="1400" dirty="0"/>
              <a:t>Existence of well-established international standards, e.g., Web Content Accessibility Guidelines (WCAG) and European Standard (EN 301 549)</a:t>
            </a:r>
          </a:p>
          <a:p>
            <a:pPr>
              <a:spcBef>
                <a:spcPts val="0"/>
              </a:spcBef>
              <a:spcAft>
                <a:spcPts val="1200"/>
              </a:spcAft>
            </a:pPr>
            <a:r>
              <a:rPr lang="en-CA" sz="1400" dirty="0"/>
              <a:t>Existing policies and standards related to ICT accessibility in public and private sectors (e.g., TBS Standard on Web Accessibility).</a:t>
            </a:r>
          </a:p>
          <a:p>
            <a:pPr marL="0" indent="0">
              <a:spcBef>
                <a:spcPts val="0"/>
              </a:spcBef>
              <a:spcAft>
                <a:spcPts val="600"/>
              </a:spcAft>
              <a:buNone/>
            </a:pPr>
            <a:r>
              <a:rPr lang="en-CA" sz="1400" b="1" dirty="0"/>
              <a:t>Alignment </a:t>
            </a:r>
          </a:p>
          <a:p>
            <a:pPr>
              <a:spcBef>
                <a:spcPts val="0"/>
              </a:spcBef>
              <a:spcAft>
                <a:spcPts val="600"/>
              </a:spcAft>
            </a:pPr>
            <a:r>
              <a:rPr lang="en-CA" sz="1400" dirty="0"/>
              <a:t>Consistent with other GoC priorities such as employment of persons with disabilities, Disability Inclusion Action Plan</a:t>
            </a:r>
          </a:p>
          <a:p>
            <a:pPr>
              <a:spcBef>
                <a:spcPts val="0"/>
              </a:spcBef>
              <a:spcAft>
                <a:spcPts val="600"/>
              </a:spcAft>
            </a:pPr>
            <a:r>
              <a:rPr lang="en-CA" sz="1400" dirty="0"/>
              <a:t>Complementary to existing provincial efforts on digital accessibility (ON, QC and MB) </a:t>
            </a:r>
          </a:p>
          <a:p>
            <a:pPr>
              <a:spcBef>
                <a:spcPts val="0"/>
              </a:spcBef>
              <a:spcAft>
                <a:spcPts val="600"/>
              </a:spcAft>
            </a:pPr>
            <a:r>
              <a:rPr lang="en-CA" sz="1400" dirty="0"/>
              <a:t>Aligns with approaches taken by international partners (e.g., US, EU, Australia)</a:t>
            </a:r>
          </a:p>
          <a:p>
            <a:endParaRPr lang="en-CA" dirty="0"/>
          </a:p>
        </p:txBody>
      </p:sp>
      <p:sp>
        <p:nvSpPr>
          <p:cNvPr id="5" name="Slide Number Placeholder 4">
            <a:extLst>
              <a:ext uri="{FF2B5EF4-FFF2-40B4-BE49-F238E27FC236}">
                <a16:creationId xmlns:a16="http://schemas.microsoft.com/office/drawing/2014/main" id="{DF75668A-7B0A-9F86-E63A-6D1C3C52B4D8}"/>
              </a:ext>
            </a:extLst>
          </p:cNvPr>
          <p:cNvSpPr>
            <a:spLocks noGrp="1"/>
          </p:cNvSpPr>
          <p:nvPr>
            <p:ph type="sldNum" sz="quarter" idx="12"/>
          </p:nvPr>
        </p:nvSpPr>
        <p:spPr>
          <a:xfrm>
            <a:off x="6553200" y="4767263"/>
            <a:ext cx="2133600" cy="273844"/>
          </a:xfrm>
        </p:spPr>
        <p:txBody>
          <a:bodyPr/>
          <a:lstStyle/>
          <a:p>
            <a:fld id="{2E86C063-E22E-2E4C-A523-54089486E38F}" type="slidenum">
              <a:rPr lang="en-CA" smtClean="0"/>
              <a:pPr/>
              <a:t>5</a:t>
            </a:fld>
            <a:endParaRPr lang="en-CA" dirty="0"/>
          </a:p>
        </p:txBody>
      </p:sp>
    </p:spTree>
    <p:extLst>
      <p:ext uri="{BB962C8B-B14F-4D97-AF65-F5344CB8AC3E}">
        <p14:creationId xmlns:p14="http://schemas.microsoft.com/office/powerpoint/2010/main" val="3125313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1EA2EC-8840-EB6E-637B-F39FA8CF4ECB}"/>
              </a:ext>
            </a:extLst>
          </p:cNvPr>
          <p:cNvSpPr>
            <a:spLocks noGrp="1"/>
          </p:cNvSpPr>
          <p:nvPr>
            <p:ph type="title"/>
          </p:nvPr>
        </p:nvSpPr>
        <p:spPr>
          <a:xfrm>
            <a:off x="376519" y="112270"/>
            <a:ext cx="8437068" cy="732974"/>
          </a:xfrm>
        </p:spPr>
        <p:txBody>
          <a:bodyPr>
            <a:noAutofit/>
          </a:bodyPr>
          <a:lstStyle/>
          <a:p>
            <a:r>
              <a:rPr lang="en-CA" sz="2800" dirty="0">
                <a:latin typeface="+mn-lt"/>
                <a:cs typeface="Calibri" panose="020F0502020204030204" pitchFamily="34" charset="0"/>
              </a:rPr>
              <a:t>Early Engagement at a Glance: What we Heard 1</a:t>
            </a:r>
            <a:endParaRPr lang="en-CA" sz="2800" dirty="0">
              <a:latin typeface="+mn-lt"/>
            </a:endParaRPr>
          </a:p>
        </p:txBody>
      </p:sp>
      <p:sp>
        <p:nvSpPr>
          <p:cNvPr id="6" name="Text Placeholder 5">
            <a:extLst>
              <a:ext uri="{FF2B5EF4-FFF2-40B4-BE49-F238E27FC236}">
                <a16:creationId xmlns:a16="http://schemas.microsoft.com/office/drawing/2014/main" id="{255D9A9D-4868-325A-9D76-89595579CC0E}"/>
              </a:ext>
            </a:extLst>
          </p:cNvPr>
          <p:cNvSpPr>
            <a:spLocks noGrp="1"/>
          </p:cNvSpPr>
          <p:nvPr>
            <p:ph type="body" idx="1"/>
          </p:nvPr>
        </p:nvSpPr>
        <p:spPr>
          <a:xfrm>
            <a:off x="457200" y="751888"/>
            <a:ext cx="4040188" cy="368833"/>
          </a:xfrm>
        </p:spPr>
        <p:txBody>
          <a:bodyPr>
            <a:normAutofit lnSpcReduction="10000"/>
          </a:bodyPr>
          <a:lstStyle/>
          <a:p>
            <a:r>
              <a:rPr lang="en-CA" sz="2000" b="1" dirty="0">
                <a:cs typeface="Calibri" panose="020F0502020204030204" pitchFamily="34" charset="0"/>
              </a:rPr>
              <a:t>Disability Community </a:t>
            </a:r>
          </a:p>
        </p:txBody>
      </p:sp>
      <p:sp>
        <p:nvSpPr>
          <p:cNvPr id="7" name="Content Placeholder 6">
            <a:extLst>
              <a:ext uri="{FF2B5EF4-FFF2-40B4-BE49-F238E27FC236}">
                <a16:creationId xmlns:a16="http://schemas.microsoft.com/office/drawing/2014/main" id="{E8C6D1EA-1398-68BE-ECBD-4A6657B192EB}"/>
              </a:ext>
            </a:extLst>
          </p:cNvPr>
          <p:cNvSpPr>
            <a:spLocks noGrp="1"/>
          </p:cNvSpPr>
          <p:nvPr>
            <p:ph sz="half" idx="2"/>
          </p:nvPr>
        </p:nvSpPr>
        <p:spPr>
          <a:xfrm>
            <a:off x="457200" y="1120721"/>
            <a:ext cx="4040188" cy="3473901"/>
          </a:xfrm>
        </p:spPr>
        <p:txBody>
          <a:bodyPr>
            <a:noAutofit/>
          </a:bodyPr>
          <a:lstStyle/>
          <a:p>
            <a:pPr marL="0" indent="0">
              <a:buNone/>
            </a:pPr>
            <a:r>
              <a:rPr lang="en-CA" sz="1600" b="1" dirty="0">
                <a:cs typeface="Calibri" panose="020F0502020204030204" pitchFamily="34" charset="0"/>
              </a:rPr>
              <a:t>ICT barriers have negative impacts on:</a:t>
            </a:r>
          </a:p>
          <a:p>
            <a:pPr marL="182563" indent="-182563">
              <a:buFont typeface="Arial" panose="020B0604020202020204" pitchFamily="34" charset="0"/>
              <a:buChar char="•"/>
            </a:pPr>
            <a:r>
              <a:rPr lang="en-CA" sz="1600" dirty="0">
                <a:cs typeface="Calibri" panose="020F0502020204030204" pitchFamily="34" charset="0"/>
              </a:rPr>
              <a:t>Economic and social well-being of PWDs</a:t>
            </a:r>
          </a:p>
          <a:p>
            <a:pPr marL="182563" indent="-182563">
              <a:spcAft>
                <a:spcPts val="600"/>
              </a:spcAft>
              <a:buFont typeface="Arial" panose="020B0604020202020204" pitchFamily="34" charset="0"/>
              <a:buChar char="•"/>
            </a:pPr>
            <a:r>
              <a:rPr lang="en-CA" sz="1600" dirty="0">
                <a:cs typeface="Calibri" panose="020F0502020204030204" pitchFamily="34" charset="0"/>
              </a:rPr>
              <a:t>Employment and career progression</a:t>
            </a:r>
          </a:p>
          <a:p>
            <a:pPr marL="0" indent="0">
              <a:buNone/>
            </a:pPr>
            <a:r>
              <a:rPr lang="en-CA" sz="1600" b="1" dirty="0">
                <a:cs typeface="Calibri" panose="020F0502020204030204" pitchFamily="34" charset="0"/>
              </a:rPr>
              <a:t>Key priority:</a:t>
            </a:r>
          </a:p>
          <a:p>
            <a:pPr marL="177800" indent="-177800">
              <a:spcAft>
                <a:spcPts val="600"/>
              </a:spcAft>
              <a:buFont typeface="Arial" panose="020B0604020202020204" pitchFamily="34" charset="0"/>
              <a:buChar char="•"/>
            </a:pPr>
            <a:r>
              <a:rPr lang="en-CA" sz="1600" dirty="0">
                <a:cs typeface="Calibri" panose="020F0502020204030204" pitchFamily="34" charset="0"/>
              </a:rPr>
              <a:t>Stop the bleed (focus on new ICT)</a:t>
            </a:r>
          </a:p>
          <a:p>
            <a:pPr marL="0" indent="0">
              <a:buNone/>
            </a:pPr>
            <a:r>
              <a:rPr lang="en-CA" sz="1600" b="1" dirty="0">
                <a:cs typeface="Calibri" panose="020F0502020204030204" pitchFamily="34" charset="0"/>
              </a:rPr>
              <a:t>Key ICT areas:</a:t>
            </a:r>
          </a:p>
          <a:p>
            <a:pPr marL="182563" lvl="1" indent="-182563">
              <a:buFont typeface="Arial" panose="020B0604020202020204" pitchFamily="34" charset="0"/>
              <a:buChar char="•"/>
            </a:pPr>
            <a:r>
              <a:rPr lang="en-CA" sz="1600" dirty="0">
                <a:cs typeface="Calibri" panose="020F0502020204030204" pitchFamily="34" charset="0"/>
              </a:rPr>
              <a:t>Mobile devices</a:t>
            </a:r>
          </a:p>
          <a:p>
            <a:pPr marL="182563" lvl="1" indent="-182563">
              <a:buFont typeface="Arial" panose="020B0604020202020204" pitchFamily="34" charset="0"/>
              <a:buChar char="•"/>
            </a:pPr>
            <a:r>
              <a:rPr lang="en-CA" sz="1600" dirty="0">
                <a:cs typeface="Calibri" panose="020F0502020204030204" pitchFamily="34" charset="0"/>
              </a:rPr>
              <a:t>Websites </a:t>
            </a:r>
          </a:p>
          <a:p>
            <a:pPr marL="182563" lvl="1" indent="-182563">
              <a:buFont typeface="Arial" panose="020B0604020202020204" pitchFamily="34" charset="0"/>
              <a:buChar char="•"/>
            </a:pPr>
            <a:r>
              <a:rPr lang="en-CA" sz="1600" dirty="0">
                <a:cs typeface="Calibri" panose="020F0502020204030204" pitchFamily="34" charset="0"/>
              </a:rPr>
              <a:t>Digital documents (e.g., PDFs)</a:t>
            </a:r>
          </a:p>
        </p:txBody>
      </p:sp>
      <p:sp>
        <p:nvSpPr>
          <p:cNvPr id="8" name="Text Placeholder 7">
            <a:extLst>
              <a:ext uri="{FF2B5EF4-FFF2-40B4-BE49-F238E27FC236}">
                <a16:creationId xmlns:a16="http://schemas.microsoft.com/office/drawing/2014/main" id="{31DDD5A0-5BFB-D01D-C8D3-249E19C204D3}"/>
              </a:ext>
            </a:extLst>
          </p:cNvPr>
          <p:cNvSpPr>
            <a:spLocks noGrp="1"/>
          </p:cNvSpPr>
          <p:nvPr>
            <p:ph type="body" sz="quarter" idx="3"/>
          </p:nvPr>
        </p:nvSpPr>
        <p:spPr>
          <a:xfrm>
            <a:off x="4645026" y="762516"/>
            <a:ext cx="4041775" cy="368833"/>
          </a:xfrm>
        </p:spPr>
        <p:txBody>
          <a:bodyPr>
            <a:normAutofit lnSpcReduction="10000"/>
          </a:bodyPr>
          <a:lstStyle/>
          <a:p>
            <a:r>
              <a:rPr lang="en-CA" sz="2000" b="1" dirty="0">
                <a:cs typeface="Calibri" panose="020F0502020204030204" pitchFamily="34" charset="0"/>
              </a:rPr>
              <a:t>Regulated Organizations</a:t>
            </a:r>
          </a:p>
        </p:txBody>
      </p:sp>
      <p:sp>
        <p:nvSpPr>
          <p:cNvPr id="9" name="Content Placeholder 8">
            <a:extLst>
              <a:ext uri="{FF2B5EF4-FFF2-40B4-BE49-F238E27FC236}">
                <a16:creationId xmlns:a16="http://schemas.microsoft.com/office/drawing/2014/main" id="{EE50E854-13EE-6735-A284-096200981AAE}"/>
              </a:ext>
            </a:extLst>
          </p:cNvPr>
          <p:cNvSpPr>
            <a:spLocks noGrp="1"/>
          </p:cNvSpPr>
          <p:nvPr>
            <p:ph sz="quarter" idx="4"/>
          </p:nvPr>
        </p:nvSpPr>
        <p:spPr>
          <a:xfrm>
            <a:off x="4645026" y="1115981"/>
            <a:ext cx="4041775" cy="3532859"/>
          </a:xfrm>
        </p:spPr>
        <p:txBody>
          <a:bodyPr>
            <a:noAutofit/>
          </a:bodyPr>
          <a:lstStyle/>
          <a:p>
            <a:pPr marL="0" indent="0">
              <a:buNone/>
            </a:pPr>
            <a:r>
              <a:rPr lang="en-CA" sz="1400" b="1" dirty="0">
                <a:cs typeface="Calibri" panose="020F0502020204030204" pitchFamily="34" charset="0"/>
              </a:rPr>
              <a:t>Best practices: </a:t>
            </a:r>
          </a:p>
          <a:p>
            <a:pPr marL="182563" indent="-182563">
              <a:buFont typeface="Arial" panose="020B0604020202020204" pitchFamily="34" charset="0"/>
              <a:buChar char="•"/>
            </a:pPr>
            <a:r>
              <a:rPr lang="en-CA" sz="1400" dirty="0">
                <a:cs typeface="Calibri" panose="020F0502020204030204" pitchFamily="34" charset="0"/>
              </a:rPr>
              <a:t>Awareness raising</a:t>
            </a:r>
          </a:p>
          <a:p>
            <a:pPr marL="182563" indent="-182563">
              <a:spcAft>
                <a:spcPts val="600"/>
              </a:spcAft>
              <a:buFont typeface="Arial" panose="020B0604020202020204" pitchFamily="34" charset="0"/>
              <a:buChar char="•"/>
            </a:pPr>
            <a:r>
              <a:rPr lang="en-CA" sz="1400" dirty="0">
                <a:cs typeface="Calibri" panose="020F0502020204030204" pitchFamily="34" charset="0"/>
              </a:rPr>
              <a:t>Training on ICT accessibility</a:t>
            </a:r>
          </a:p>
          <a:p>
            <a:pPr marL="0" indent="0">
              <a:buNone/>
            </a:pPr>
            <a:r>
              <a:rPr lang="en-CA" sz="1400" b="1" dirty="0">
                <a:cs typeface="Calibri" panose="020F0502020204030204" pitchFamily="34" charset="0"/>
              </a:rPr>
              <a:t>Challenges: </a:t>
            </a:r>
          </a:p>
          <a:p>
            <a:pPr marL="182563" indent="-182563">
              <a:buFont typeface="Arial" panose="020B0604020202020204" pitchFamily="34" charset="0"/>
              <a:buChar char="•"/>
            </a:pPr>
            <a:r>
              <a:rPr lang="en-CA" sz="1400" dirty="0">
                <a:cs typeface="Calibri" panose="020F0502020204030204" pitchFamily="34" charset="0"/>
              </a:rPr>
              <a:t>Dependence on vendors;</a:t>
            </a:r>
          </a:p>
          <a:p>
            <a:pPr marL="182563" indent="-182563">
              <a:buFont typeface="Arial" panose="020B0604020202020204" pitchFamily="34" charset="0"/>
              <a:buChar char="•"/>
            </a:pPr>
            <a:r>
              <a:rPr lang="en-CA" sz="1400" dirty="0">
                <a:cs typeface="Calibri" panose="020F0502020204030204" pitchFamily="34" charset="0"/>
              </a:rPr>
              <a:t>Costs and complexity</a:t>
            </a:r>
          </a:p>
          <a:p>
            <a:pPr marL="182563" indent="-182563">
              <a:spcAft>
                <a:spcPts val="600"/>
              </a:spcAft>
              <a:buFont typeface="Arial" panose="020B0604020202020204" pitchFamily="34" charset="0"/>
              <a:buChar char="•"/>
            </a:pPr>
            <a:r>
              <a:rPr lang="en-CA" sz="1400" dirty="0">
                <a:cs typeface="Calibri" panose="020F0502020204030204" pitchFamily="34" charset="0"/>
              </a:rPr>
              <a:t>Rapid technological evolution</a:t>
            </a:r>
          </a:p>
          <a:p>
            <a:pPr marL="0" indent="0">
              <a:buNone/>
            </a:pPr>
            <a:r>
              <a:rPr lang="en-CA" sz="1400" b="1" dirty="0">
                <a:cs typeface="Calibri" panose="020F0502020204030204" pitchFamily="34" charset="0"/>
              </a:rPr>
              <a:t>Key priorities:</a:t>
            </a:r>
          </a:p>
          <a:p>
            <a:pPr marL="177800" indent="-177800">
              <a:buFont typeface="Arial" panose="020B0604020202020204" pitchFamily="34" charset="0"/>
              <a:buChar char="•"/>
            </a:pPr>
            <a:r>
              <a:rPr lang="en-CA" sz="1400" dirty="0">
                <a:cs typeface="Calibri" panose="020F0502020204030204" pitchFamily="34" charset="0"/>
              </a:rPr>
              <a:t>New ICT</a:t>
            </a:r>
          </a:p>
          <a:p>
            <a:pPr marL="177800" indent="-177800">
              <a:spcAft>
                <a:spcPts val="600"/>
              </a:spcAft>
              <a:buFont typeface="Arial" panose="020B0604020202020204" pitchFamily="34" charset="0"/>
              <a:buChar char="•"/>
            </a:pPr>
            <a:r>
              <a:rPr lang="en-CA" sz="1400" dirty="0">
                <a:cs typeface="Calibri" panose="020F0502020204030204" pitchFamily="34" charset="0"/>
              </a:rPr>
              <a:t>Capacity and awareness building  </a:t>
            </a:r>
          </a:p>
          <a:p>
            <a:pPr marL="0" indent="0">
              <a:buNone/>
            </a:pPr>
            <a:r>
              <a:rPr lang="en-CA" sz="1400" b="1" dirty="0">
                <a:cs typeface="Calibri" panose="020F0502020204030204" pitchFamily="34" charset="0"/>
              </a:rPr>
              <a:t>Key ICT areas:</a:t>
            </a:r>
          </a:p>
          <a:p>
            <a:pPr marL="182563" indent="-182563">
              <a:buFont typeface="Arial" panose="020B0604020202020204" pitchFamily="34" charset="0"/>
              <a:buChar char="•"/>
            </a:pPr>
            <a:r>
              <a:rPr lang="en-CA" sz="1400" dirty="0">
                <a:cs typeface="Calibri" panose="020F0502020204030204" pitchFamily="34" charset="0"/>
              </a:rPr>
              <a:t>Websites and web applications</a:t>
            </a:r>
          </a:p>
          <a:p>
            <a:pPr marL="182563" indent="-182563">
              <a:buFont typeface="Arial" panose="020B0604020202020204" pitchFamily="34" charset="0"/>
              <a:buChar char="•"/>
            </a:pPr>
            <a:r>
              <a:rPr lang="en-CA" sz="1400" dirty="0">
                <a:cs typeface="Calibri" panose="020F0502020204030204" pitchFamily="34" charset="0"/>
              </a:rPr>
              <a:t>Non-web documents</a:t>
            </a:r>
          </a:p>
          <a:p>
            <a:endParaRPr lang="en-CA" sz="1400" dirty="0"/>
          </a:p>
        </p:txBody>
      </p:sp>
      <p:sp>
        <p:nvSpPr>
          <p:cNvPr id="4" name="Slide Number Placeholder 3">
            <a:extLst>
              <a:ext uri="{FF2B5EF4-FFF2-40B4-BE49-F238E27FC236}">
                <a16:creationId xmlns:a16="http://schemas.microsoft.com/office/drawing/2014/main" id="{7FDEB93D-8B95-7718-05C0-A0E23EB2C879}"/>
              </a:ext>
            </a:extLst>
          </p:cNvPr>
          <p:cNvSpPr>
            <a:spLocks noGrp="1"/>
          </p:cNvSpPr>
          <p:nvPr>
            <p:ph type="sldNum" sz="quarter" idx="12"/>
          </p:nvPr>
        </p:nvSpPr>
        <p:spPr/>
        <p:txBody>
          <a:bodyPr/>
          <a:lstStyle/>
          <a:p>
            <a:fld id="{2E86C063-E22E-2E4C-A523-54089486E38F}" type="slidenum">
              <a:rPr lang="en-CA" smtClean="0"/>
              <a:t>6</a:t>
            </a:fld>
            <a:endParaRPr lang="en-CA" dirty="0"/>
          </a:p>
        </p:txBody>
      </p:sp>
    </p:spTree>
    <p:extLst>
      <p:ext uri="{BB962C8B-B14F-4D97-AF65-F5344CB8AC3E}">
        <p14:creationId xmlns:p14="http://schemas.microsoft.com/office/powerpoint/2010/main" val="195969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1EA2EC-8840-EB6E-637B-F39FA8CF4ECB}"/>
              </a:ext>
            </a:extLst>
          </p:cNvPr>
          <p:cNvSpPr>
            <a:spLocks noGrp="1"/>
          </p:cNvSpPr>
          <p:nvPr>
            <p:ph type="title"/>
          </p:nvPr>
        </p:nvSpPr>
        <p:spPr>
          <a:xfrm>
            <a:off x="376519" y="112270"/>
            <a:ext cx="8437068" cy="732974"/>
          </a:xfrm>
        </p:spPr>
        <p:txBody>
          <a:bodyPr>
            <a:normAutofit/>
          </a:bodyPr>
          <a:lstStyle/>
          <a:p>
            <a:r>
              <a:rPr lang="en-CA" sz="2800" dirty="0">
                <a:latin typeface="+mn-lt"/>
                <a:cs typeface="Calibri" panose="020F0502020204030204" pitchFamily="34" charset="0"/>
              </a:rPr>
              <a:t>Early Engagement at a Glance: What we Heard 2</a:t>
            </a:r>
            <a:endParaRPr lang="en-CA" sz="2800" dirty="0">
              <a:latin typeface="+mn-lt"/>
            </a:endParaRPr>
          </a:p>
        </p:txBody>
      </p:sp>
      <p:sp>
        <p:nvSpPr>
          <p:cNvPr id="6" name="Text Placeholder 5">
            <a:extLst>
              <a:ext uri="{FF2B5EF4-FFF2-40B4-BE49-F238E27FC236}">
                <a16:creationId xmlns:a16="http://schemas.microsoft.com/office/drawing/2014/main" id="{255D9A9D-4868-325A-9D76-89595579CC0E}"/>
              </a:ext>
            </a:extLst>
          </p:cNvPr>
          <p:cNvSpPr>
            <a:spLocks noGrp="1"/>
          </p:cNvSpPr>
          <p:nvPr>
            <p:ph type="body" idx="1"/>
          </p:nvPr>
        </p:nvSpPr>
        <p:spPr>
          <a:xfrm>
            <a:off x="457199" y="845244"/>
            <a:ext cx="4040188" cy="732974"/>
          </a:xfrm>
        </p:spPr>
        <p:txBody>
          <a:bodyPr>
            <a:normAutofit/>
          </a:bodyPr>
          <a:lstStyle/>
          <a:p>
            <a:pPr>
              <a:spcAft>
                <a:spcPts val="600"/>
              </a:spcAft>
            </a:pPr>
            <a:r>
              <a:rPr lang="en-CA" sz="2000" b="1" dirty="0">
                <a:cs typeface="Calibri" panose="020F0502020204030204" pitchFamily="34" charset="0"/>
              </a:rPr>
              <a:t>Majority of Small &amp; Medium Businesses (&lt;500 employees)</a:t>
            </a:r>
          </a:p>
        </p:txBody>
      </p:sp>
      <p:sp>
        <p:nvSpPr>
          <p:cNvPr id="7" name="Content Placeholder 6">
            <a:extLst>
              <a:ext uri="{FF2B5EF4-FFF2-40B4-BE49-F238E27FC236}">
                <a16:creationId xmlns:a16="http://schemas.microsoft.com/office/drawing/2014/main" id="{E8C6D1EA-1398-68BE-ECBD-4A6657B192EB}"/>
              </a:ext>
            </a:extLst>
          </p:cNvPr>
          <p:cNvSpPr>
            <a:spLocks noGrp="1"/>
          </p:cNvSpPr>
          <p:nvPr>
            <p:ph sz="half" idx="2"/>
          </p:nvPr>
        </p:nvSpPr>
        <p:spPr>
          <a:xfrm>
            <a:off x="457200" y="1578218"/>
            <a:ext cx="4040188" cy="3016404"/>
          </a:xfrm>
        </p:spPr>
        <p:txBody>
          <a:bodyPr>
            <a:noAutofit/>
          </a:bodyPr>
          <a:lstStyle/>
          <a:p>
            <a:pPr marL="177800" indent="-177800">
              <a:buFont typeface="Arial" panose="020B0604020202020204" pitchFamily="34" charset="0"/>
              <a:buChar char="•"/>
            </a:pPr>
            <a:r>
              <a:rPr lang="en-CA" sz="1600" dirty="0">
                <a:cs typeface="Calibri" panose="020F0502020204030204" pitchFamily="34" charset="0"/>
              </a:rPr>
              <a:t>Little interaction with the general public </a:t>
            </a:r>
          </a:p>
          <a:p>
            <a:pPr marL="177800" indent="-177800">
              <a:buFont typeface="Arial" panose="020B0604020202020204" pitchFamily="34" charset="0"/>
              <a:buChar char="•"/>
            </a:pPr>
            <a:r>
              <a:rPr lang="en-CA" sz="1600" dirty="0">
                <a:cs typeface="Calibri" panose="020F0502020204030204" pitchFamily="34" charset="0"/>
              </a:rPr>
              <a:t>Little to no in-house ICT capacity</a:t>
            </a:r>
          </a:p>
          <a:p>
            <a:pPr marL="177800" indent="-177800">
              <a:buFont typeface="Arial" panose="020B0604020202020204" pitchFamily="34" charset="0"/>
              <a:buChar char="•"/>
            </a:pPr>
            <a:r>
              <a:rPr lang="en-CA" sz="1600" dirty="0">
                <a:cs typeface="Calibri" panose="020F0502020204030204" pitchFamily="34" charset="0"/>
              </a:rPr>
              <a:t>High risk of good faith errors</a:t>
            </a:r>
          </a:p>
          <a:p>
            <a:pPr marL="177800" indent="-177800">
              <a:buFont typeface="Arial" panose="020B0604020202020204" pitchFamily="34" charset="0"/>
              <a:buChar char="•"/>
            </a:pPr>
            <a:r>
              <a:rPr lang="en-CA" sz="1600" dirty="0">
                <a:cs typeface="Calibri" panose="020F0502020204030204" pitchFamily="34" charset="0"/>
              </a:rPr>
              <a:t>Limited financial resources for conformance</a:t>
            </a:r>
          </a:p>
        </p:txBody>
      </p:sp>
      <p:sp>
        <p:nvSpPr>
          <p:cNvPr id="8" name="Text Placeholder 7">
            <a:extLst>
              <a:ext uri="{FF2B5EF4-FFF2-40B4-BE49-F238E27FC236}">
                <a16:creationId xmlns:a16="http://schemas.microsoft.com/office/drawing/2014/main" id="{31DDD5A0-5BFB-D01D-C8D3-249E19C204D3}"/>
              </a:ext>
            </a:extLst>
          </p:cNvPr>
          <p:cNvSpPr>
            <a:spLocks noGrp="1"/>
          </p:cNvSpPr>
          <p:nvPr>
            <p:ph type="body" sz="quarter" idx="3"/>
          </p:nvPr>
        </p:nvSpPr>
        <p:spPr>
          <a:xfrm>
            <a:off x="4645026" y="845244"/>
            <a:ext cx="4041775" cy="622406"/>
          </a:xfrm>
        </p:spPr>
        <p:txBody>
          <a:bodyPr>
            <a:normAutofit/>
          </a:bodyPr>
          <a:lstStyle/>
          <a:p>
            <a:pPr>
              <a:spcAft>
                <a:spcPts val="600"/>
              </a:spcAft>
            </a:pPr>
            <a:r>
              <a:rPr lang="en-CA" sz="2000" b="1" dirty="0">
                <a:cs typeface="Calibri" panose="020F0502020204030204" pitchFamily="34" charset="0"/>
              </a:rPr>
              <a:t>ICT Vendors</a:t>
            </a:r>
          </a:p>
        </p:txBody>
      </p:sp>
      <p:sp>
        <p:nvSpPr>
          <p:cNvPr id="9" name="Content Placeholder 8">
            <a:extLst>
              <a:ext uri="{FF2B5EF4-FFF2-40B4-BE49-F238E27FC236}">
                <a16:creationId xmlns:a16="http://schemas.microsoft.com/office/drawing/2014/main" id="{EE50E854-13EE-6735-A284-096200981AAE}"/>
              </a:ext>
            </a:extLst>
          </p:cNvPr>
          <p:cNvSpPr>
            <a:spLocks noGrp="1"/>
          </p:cNvSpPr>
          <p:nvPr>
            <p:ph sz="quarter" idx="4"/>
          </p:nvPr>
        </p:nvSpPr>
        <p:spPr>
          <a:xfrm>
            <a:off x="4645026" y="1578218"/>
            <a:ext cx="4041775" cy="3016404"/>
          </a:xfrm>
        </p:spPr>
        <p:txBody>
          <a:bodyPr>
            <a:normAutofit/>
          </a:bodyPr>
          <a:lstStyle/>
          <a:p>
            <a:pPr marL="182563" indent="-182563">
              <a:buFont typeface="Arial" panose="020B0604020202020204" pitchFamily="34" charset="0"/>
              <a:buChar char="•"/>
            </a:pPr>
            <a:r>
              <a:rPr lang="en-CA" sz="1600" dirty="0">
                <a:cs typeface="Calibri" panose="020F0502020204030204" pitchFamily="34" charset="0"/>
              </a:rPr>
              <a:t>Support harmonization of standards as promotes innovation and interoperability</a:t>
            </a:r>
          </a:p>
          <a:p>
            <a:pPr marL="182563" indent="-182563">
              <a:buFont typeface="Arial" panose="020B0604020202020204" pitchFamily="34" charset="0"/>
              <a:buChar char="•"/>
            </a:pPr>
            <a:r>
              <a:rPr lang="en-CA" sz="1600" dirty="0">
                <a:cs typeface="Calibri" panose="020F0502020204030204" pitchFamily="34" charset="0"/>
              </a:rPr>
              <a:t>1-2 years for large vendors to supply accessible products</a:t>
            </a:r>
          </a:p>
          <a:p>
            <a:pPr marL="182563" indent="-182563">
              <a:buFont typeface="Arial" panose="020B0604020202020204" pitchFamily="34" charset="0"/>
              <a:buChar char="•"/>
            </a:pPr>
            <a:r>
              <a:rPr lang="en-CA" sz="1600" dirty="0">
                <a:cs typeface="Calibri" panose="020F0502020204030204" pitchFamily="34" charset="0"/>
              </a:rPr>
              <a:t>Concerns about the capacity of smaller vendors</a:t>
            </a:r>
          </a:p>
          <a:p>
            <a:endParaRPr lang="en-CA" sz="1600" dirty="0"/>
          </a:p>
        </p:txBody>
      </p:sp>
      <p:sp>
        <p:nvSpPr>
          <p:cNvPr id="4" name="Slide Number Placeholder 3">
            <a:extLst>
              <a:ext uri="{FF2B5EF4-FFF2-40B4-BE49-F238E27FC236}">
                <a16:creationId xmlns:a16="http://schemas.microsoft.com/office/drawing/2014/main" id="{7FDEB93D-8B95-7718-05C0-A0E23EB2C879}"/>
              </a:ext>
            </a:extLst>
          </p:cNvPr>
          <p:cNvSpPr>
            <a:spLocks noGrp="1"/>
          </p:cNvSpPr>
          <p:nvPr>
            <p:ph type="sldNum" sz="quarter" idx="12"/>
          </p:nvPr>
        </p:nvSpPr>
        <p:spPr/>
        <p:txBody>
          <a:bodyPr/>
          <a:lstStyle/>
          <a:p>
            <a:fld id="{2E86C063-E22E-2E4C-A523-54089486E38F}" type="slidenum">
              <a:rPr lang="en-CA" smtClean="0"/>
              <a:t>7</a:t>
            </a:fld>
            <a:endParaRPr lang="en-CA" dirty="0"/>
          </a:p>
        </p:txBody>
      </p:sp>
    </p:spTree>
    <p:extLst>
      <p:ext uri="{BB962C8B-B14F-4D97-AF65-F5344CB8AC3E}">
        <p14:creationId xmlns:p14="http://schemas.microsoft.com/office/powerpoint/2010/main" val="74959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C1A8B-70B1-A687-ACA4-5EBA07E4F7B6}"/>
              </a:ext>
            </a:extLst>
          </p:cNvPr>
          <p:cNvSpPr>
            <a:spLocks noGrp="1"/>
          </p:cNvSpPr>
          <p:nvPr>
            <p:ph type="title"/>
          </p:nvPr>
        </p:nvSpPr>
        <p:spPr/>
        <p:txBody>
          <a:bodyPr>
            <a:noAutofit/>
          </a:bodyPr>
          <a:lstStyle/>
          <a:p>
            <a:r>
              <a:rPr lang="en-CA" sz="2800" dirty="0"/>
              <a:t>Proposed Regulatory Design and Objectives</a:t>
            </a:r>
          </a:p>
        </p:txBody>
      </p:sp>
      <p:sp>
        <p:nvSpPr>
          <p:cNvPr id="3" name="Content Placeholder 2">
            <a:extLst>
              <a:ext uri="{FF2B5EF4-FFF2-40B4-BE49-F238E27FC236}">
                <a16:creationId xmlns:a16="http://schemas.microsoft.com/office/drawing/2014/main" id="{96617834-542A-58AC-7688-14F6A5B91E53}"/>
              </a:ext>
            </a:extLst>
          </p:cNvPr>
          <p:cNvSpPr>
            <a:spLocks noGrp="1"/>
          </p:cNvSpPr>
          <p:nvPr>
            <p:ph idx="1"/>
          </p:nvPr>
        </p:nvSpPr>
        <p:spPr/>
        <p:txBody>
          <a:bodyPr/>
          <a:lstStyle/>
          <a:p>
            <a:pPr lvl="0">
              <a:lnSpc>
                <a:spcPct val="100000"/>
              </a:lnSpc>
              <a:spcBef>
                <a:spcPts val="0"/>
              </a:spcBef>
              <a:spcAft>
                <a:spcPts val="600"/>
              </a:spcAft>
            </a:pPr>
            <a:r>
              <a:rPr lang="en-CA" sz="1400" b="1" dirty="0">
                <a:latin typeface="+mn-lt"/>
                <a:cs typeface="Calibri" panose="020F0502020204030204" pitchFamily="34" charset="0"/>
              </a:rPr>
              <a:t>Phase 1: 2025-2028</a:t>
            </a:r>
          </a:p>
          <a:p>
            <a:pPr lvl="0">
              <a:lnSpc>
                <a:spcPct val="100000"/>
              </a:lnSpc>
              <a:spcBef>
                <a:spcPts val="0"/>
              </a:spcBef>
              <a:spcAft>
                <a:spcPts val="600"/>
              </a:spcAft>
            </a:pPr>
            <a:r>
              <a:rPr lang="en-CA" sz="1400" b="1" dirty="0">
                <a:latin typeface="+mn-lt"/>
                <a:cs typeface="Calibri" panose="020F0502020204030204" pitchFamily="34" charset="0"/>
              </a:rPr>
              <a:t>Overarching objective: </a:t>
            </a:r>
            <a:r>
              <a:rPr lang="en-CA" sz="1400" dirty="0">
                <a:latin typeface="+mn-lt"/>
                <a:cs typeface="Calibri" panose="020F0502020204030204" pitchFamily="34" charset="0"/>
              </a:rPr>
              <a:t>shift the culture to where digital content is built from the start to be accessible</a:t>
            </a:r>
          </a:p>
          <a:p>
            <a:pPr marL="731838" lvl="1" indent="-285750">
              <a:spcBef>
                <a:spcPts val="0"/>
              </a:spcBef>
              <a:spcAft>
                <a:spcPts val="600"/>
              </a:spcAft>
              <a:buFont typeface="Wingdings" panose="05000000000000000000" pitchFamily="2" charset="2"/>
              <a:buChar char="Ø"/>
            </a:pPr>
            <a:r>
              <a:rPr lang="en-CA" sz="1400" dirty="0">
                <a:latin typeface="+mn-lt"/>
                <a:cs typeface="Calibri" panose="020F0502020204030204" pitchFamily="34" charset="0"/>
              </a:rPr>
              <a:t>ICT accessibility </a:t>
            </a:r>
            <a:r>
              <a:rPr lang="en-CA" sz="1400" b="1" u="none" dirty="0">
                <a:latin typeface="+mn-lt"/>
                <a:cs typeface="Calibri" panose="020F0502020204030204" pitchFamily="34" charset="0"/>
              </a:rPr>
              <a:t>training </a:t>
            </a:r>
            <a:r>
              <a:rPr lang="en-CA" sz="1400" b="0" u="none" dirty="0">
                <a:latin typeface="+mn-lt"/>
                <a:cs typeface="Calibri" panose="020F0502020204030204" pitchFamily="34" charset="0"/>
              </a:rPr>
              <a:t>to raise awareness and build organizational capacity </a:t>
            </a:r>
            <a:endParaRPr lang="en-CA" sz="1400" b="0" dirty="0">
              <a:latin typeface="+mn-lt"/>
              <a:cs typeface="Calibri" panose="020F0502020204030204" pitchFamily="34" charset="0"/>
            </a:endParaRPr>
          </a:p>
          <a:p>
            <a:pPr marL="731838" lvl="1" indent="-285750">
              <a:spcBef>
                <a:spcPts val="0"/>
              </a:spcBef>
              <a:spcAft>
                <a:spcPts val="600"/>
              </a:spcAft>
              <a:buFont typeface="Wingdings" panose="05000000000000000000" pitchFamily="2" charset="2"/>
              <a:buChar char="Ø"/>
            </a:pPr>
            <a:r>
              <a:rPr lang="en-CA" sz="1400" dirty="0">
                <a:latin typeface="+mn-lt"/>
                <a:cs typeface="Calibri" panose="020F0502020204030204" pitchFamily="34" charset="0"/>
              </a:rPr>
              <a:t>Accessibility requirements for </a:t>
            </a:r>
            <a:r>
              <a:rPr lang="en-CA" sz="1400" b="1" dirty="0">
                <a:latin typeface="+mn-lt"/>
                <a:cs typeface="Calibri" panose="020F0502020204030204" pitchFamily="34" charset="0"/>
              </a:rPr>
              <a:t>new </a:t>
            </a:r>
            <a:r>
              <a:rPr lang="en-CA" sz="1400" dirty="0">
                <a:latin typeface="+mn-lt"/>
                <a:cs typeface="Calibri" panose="020F0502020204030204" pitchFamily="34" charset="0"/>
              </a:rPr>
              <a:t>web content (public facing and internal), </a:t>
            </a:r>
            <a:r>
              <a:rPr lang="en-CA" sz="1400" b="1" dirty="0">
                <a:latin typeface="+mn-lt"/>
                <a:cs typeface="Calibri" panose="020F0502020204030204" pitchFamily="34" charset="0"/>
              </a:rPr>
              <a:t>new </a:t>
            </a:r>
            <a:r>
              <a:rPr lang="en-CA" sz="1400" dirty="0">
                <a:latin typeface="+mn-lt"/>
                <a:cs typeface="Calibri" panose="020F0502020204030204" pitchFamily="34" charset="0"/>
              </a:rPr>
              <a:t>electronic documents (public facing), and </a:t>
            </a:r>
            <a:r>
              <a:rPr lang="en-CA" sz="1400" b="1" dirty="0">
                <a:latin typeface="+mn-lt"/>
                <a:cs typeface="Calibri" panose="020F0502020204030204" pitchFamily="34" charset="0"/>
              </a:rPr>
              <a:t>new </a:t>
            </a:r>
            <a:r>
              <a:rPr lang="en-CA" sz="1400" dirty="0">
                <a:latin typeface="+mn-lt"/>
                <a:cs typeface="Calibri" panose="020F0502020204030204" pitchFamily="34" charset="0"/>
              </a:rPr>
              <a:t>mobile applications (public facing) to “stop the bleed” </a:t>
            </a:r>
          </a:p>
          <a:p>
            <a:pPr marL="731838" lvl="1" indent="-285750">
              <a:spcBef>
                <a:spcPts val="0"/>
              </a:spcBef>
              <a:spcAft>
                <a:spcPts val="600"/>
              </a:spcAft>
              <a:buFont typeface="Wingdings" panose="05000000000000000000" pitchFamily="2" charset="2"/>
              <a:buChar char="Ø"/>
            </a:pPr>
            <a:r>
              <a:rPr lang="en-CA" sz="1400" b="1" dirty="0">
                <a:latin typeface="+mn-lt"/>
                <a:cs typeface="Calibri" panose="020F0502020204030204" pitchFamily="34" charset="0"/>
              </a:rPr>
              <a:t>Assessment of legacy mobile applications </a:t>
            </a:r>
            <a:r>
              <a:rPr lang="en-CA" sz="1400" dirty="0">
                <a:latin typeface="+mn-lt"/>
                <a:cs typeface="Calibri" panose="020F0502020204030204" pitchFamily="34" charset="0"/>
              </a:rPr>
              <a:t>to build baseline information for Phase 2</a:t>
            </a:r>
          </a:p>
          <a:p>
            <a:pPr marL="731838" lvl="1" indent="-285750">
              <a:spcBef>
                <a:spcPts val="0"/>
              </a:spcBef>
              <a:spcAft>
                <a:spcPts val="600"/>
              </a:spcAft>
              <a:buFont typeface="Wingdings" panose="05000000000000000000" pitchFamily="2" charset="2"/>
              <a:buChar char="Ø"/>
            </a:pPr>
            <a:r>
              <a:rPr lang="en-CA" sz="1400" dirty="0">
                <a:latin typeface="+mn-lt"/>
                <a:cs typeface="Calibri" panose="020F0502020204030204" pitchFamily="34" charset="0"/>
              </a:rPr>
              <a:t>ICT accessibility </a:t>
            </a:r>
            <a:r>
              <a:rPr lang="en-CA" sz="1400" b="1" u="none" dirty="0">
                <a:latin typeface="+mn-lt"/>
                <a:cs typeface="Calibri" panose="020F0502020204030204" pitchFamily="34" charset="0"/>
              </a:rPr>
              <a:t>procurement criteria </a:t>
            </a:r>
            <a:r>
              <a:rPr lang="en-CA" sz="1400" dirty="0">
                <a:latin typeface="+mn-lt"/>
                <a:cs typeface="Calibri" panose="020F0502020204030204" pitchFamily="34" charset="0"/>
              </a:rPr>
              <a:t>to raise awareness with vendors and build capacity towards Phase 2</a:t>
            </a:r>
          </a:p>
          <a:p>
            <a:pPr marL="731838" lvl="1" indent="-285750">
              <a:spcBef>
                <a:spcPts val="0"/>
              </a:spcBef>
              <a:spcAft>
                <a:spcPts val="1200"/>
              </a:spcAft>
              <a:buFont typeface="Wingdings" panose="05000000000000000000" pitchFamily="2" charset="2"/>
              <a:buChar char="Ø"/>
            </a:pPr>
            <a:r>
              <a:rPr lang="en-CA" sz="1400" b="1" dirty="0">
                <a:latin typeface="+mn-lt"/>
                <a:cs typeface="Calibri" panose="020F0502020204030204" pitchFamily="34" charset="0"/>
              </a:rPr>
              <a:t>Accessibility statements </a:t>
            </a:r>
            <a:r>
              <a:rPr lang="en-CA" sz="1400" dirty="0">
                <a:latin typeface="+mn-lt"/>
                <a:cs typeface="Calibri" panose="020F0502020204030204" pitchFamily="34" charset="0"/>
              </a:rPr>
              <a:t>(on progress and gaps) to promote transparency</a:t>
            </a:r>
            <a:endParaRPr lang="en-CA" sz="1400" b="1" kern="1200" dirty="0">
              <a:latin typeface="+mn-lt"/>
              <a:cs typeface="Calibri" panose="020F0502020204030204" pitchFamily="34" charset="0"/>
            </a:endParaRPr>
          </a:p>
          <a:p>
            <a:pPr marL="0" lvl="0" indent="0">
              <a:lnSpc>
                <a:spcPct val="100000"/>
              </a:lnSpc>
              <a:spcBef>
                <a:spcPts val="0"/>
              </a:spcBef>
              <a:spcAft>
                <a:spcPts val="600"/>
              </a:spcAft>
              <a:buFont typeface="Wingdings" panose="05000000000000000000" pitchFamily="2" charset="2"/>
              <a:buNone/>
            </a:pPr>
            <a:r>
              <a:rPr lang="en-CA" sz="1400" b="1" kern="1200" dirty="0">
                <a:latin typeface="+mn-lt"/>
                <a:cs typeface="Calibri" panose="020F0502020204030204" pitchFamily="34" charset="0"/>
              </a:rPr>
              <a:t>Phase 2: 2028-Onward</a:t>
            </a:r>
          </a:p>
          <a:p>
            <a:pPr marL="285750" lvl="0" indent="-285750">
              <a:lnSpc>
                <a:spcPct val="100000"/>
              </a:lnSpc>
              <a:spcBef>
                <a:spcPts val="0"/>
              </a:spcBef>
              <a:spcAft>
                <a:spcPts val="600"/>
              </a:spcAft>
              <a:buFont typeface="Wingdings" panose="05000000000000000000" pitchFamily="2" charset="2"/>
              <a:buChar char="Ø"/>
            </a:pPr>
            <a:r>
              <a:rPr lang="en-CA" sz="1400" b="1" kern="1200" dirty="0">
                <a:latin typeface="+mn-lt"/>
                <a:cs typeface="Calibri" panose="020F0502020204030204" pitchFamily="34" charset="0"/>
              </a:rPr>
              <a:t>More complex ICT areas </a:t>
            </a:r>
            <a:r>
              <a:rPr lang="en-CA" sz="1400" kern="1200" dirty="0">
                <a:latin typeface="+mn-lt"/>
                <a:cs typeface="Calibri" panose="020F0502020204030204" pitchFamily="34" charset="0"/>
              </a:rPr>
              <a:t>informed by evidence and leveraging capacity built from Phase 1</a:t>
            </a:r>
            <a:r>
              <a:rPr lang="en-CA" sz="1400" dirty="0">
                <a:latin typeface="+mn-lt"/>
                <a:cs typeface="Calibri" panose="020F0502020204030204" pitchFamily="34" charset="0"/>
              </a:rPr>
              <a:t> (</a:t>
            </a:r>
            <a:r>
              <a:rPr lang="en-CA" sz="1400" kern="1200" dirty="0">
                <a:latin typeface="+mn-lt"/>
                <a:cs typeface="Calibri" panose="020F0502020204030204" pitchFamily="34" charset="0"/>
              </a:rPr>
              <a:t>example: l</a:t>
            </a:r>
            <a:r>
              <a:rPr lang="en-CA" sz="1400" b="0" kern="1200" dirty="0">
                <a:latin typeface="+mn-lt"/>
                <a:ea typeface="+mn-ea"/>
                <a:cs typeface="Calibri" panose="020F0502020204030204" pitchFamily="34" charset="0"/>
              </a:rPr>
              <a:t>egacy/pre-existing digital content; application and enterprise software; artificial </a:t>
            </a:r>
            <a:r>
              <a:rPr lang="en-CA" sz="1400" dirty="0">
                <a:latin typeface="+mn-lt"/>
                <a:cs typeface="Calibri" panose="020F0502020204030204" pitchFamily="34" charset="0"/>
              </a:rPr>
              <a:t>i</a:t>
            </a:r>
            <a:r>
              <a:rPr lang="en-CA" sz="1400" b="0" kern="1200" dirty="0">
                <a:latin typeface="+mn-lt"/>
                <a:ea typeface="+mn-ea"/>
                <a:cs typeface="Calibri" panose="020F0502020204030204" pitchFamily="34" charset="0"/>
              </a:rPr>
              <a:t>ntelligence)</a:t>
            </a:r>
          </a:p>
          <a:p>
            <a:pPr>
              <a:spcBef>
                <a:spcPts val="0"/>
              </a:spcBef>
            </a:pPr>
            <a:endParaRPr lang="en-CA" sz="1400" dirty="0">
              <a:latin typeface="+mn-lt"/>
            </a:endParaRPr>
          </a:p>
        </p:txBody>
      </p:sp>
      <p:sp>
        <p:nvSpPr>
          <p:cNvPr id="4" name="Slide Number Placeholder 3">
            <a:extLst>
              <a:ext uri="{FF2B5EF4-FFF2-40B4-BE49-F238E27FC236}">
                <a16:creationId xmlns:a16="http://schemas.microsoft.com/office/drawing/2014/main" id="{BA952120-4BA3-774F-BC2A-25BCDF20658B}"/>
              </a:ext>
            </a:extLst>
          </p:cNvPr>
          <p:cNvSpPr>
            <a:spLocks noGrp="1"/>
          </p:cNvSpPr>
          <p:nvPr>
            <p:ph type="sldNum" sz="quarter" idx="12"/>
          </p:nvPr>
        </p:nvSpPr>
        <p:spPr/>
        <p:txBody>
          <a:bodyPr/>
          <a:lstStyle/>
          <a:p>
            <a:fld id="{2E86C063-E22E-2E4C-A523-54089486E38F}" type="slidenum">
              <a:rPr lang="en-CA" smtClean="0"/>
              <a:t>8</a:t>
            </a:fld>
            <a:endParaRPr lang="en-CA" dirty="0"/>
          </a:p>
        </p:txBody>
      </p:sp>
    </p:spTree>
    <p:extLst>
      <p:ext uri="{BB962C8B-B14F-4D97-AF65-F5344CB8AC3E}">
        <p14:creationId xmlns:p14="http://schemas.microsoft.com/office/powerpoint/2010/main" val="3051160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87C3-13C2-9D37-8B99-E81ACD50268C}"/>
              </a:ext>
            </a:extLst>
          </p:cNvPr>
          <p:cNvSpPr>
            <a:spLocks noGrp="1"/>
          </p:cNvSpPr>
          <p:nvPr>
            <p:ph type="title"/>
          </p:nvPr>
        </p:nvSpPr>
        <p:spPr/>
        <p:txBody>
          <a:bodyPr>
            <a:noAutofit/>
          </a:bodyPr>
          <a:lstStyle/>
          <a:p>
            <a:r>
              <a:rPr lang="en-CA" dirty="0"/>
              <a:t>Application and Exemptions</a:t>
            </a:r>
          </a:p>
        </p:txBody>
      </p:sp>
      <p:sp>
        <p:nvSpPr>
          <p:cNvPr id="3" name="Content Placeholder 2">
            <a:extLst>
              <a:ext uri="{FF2B5EF4-FFF2-40B4-BE49-F238E27FC236}">
                <a16:creationId xmlns:a16="http://schemas.microsoft.com/office/drawing/2014/main" id="{C517D133-6353-E6CE-6C76-956D36A214B6}"/>
              </a:ext>
            </a:extLst>
          </p:cNvPr>
          <p:cNvSpPr>
            <a:spLocks noGrp="1"/>
          </p:cNvSpPr>
          <p:nvPr>
            <p:ph idx="1"/>
          </p:nvPr>
        </p:nvSpPr>
        <p:spPr>
          <a:xfrm>
            <a:off x="457200" y="784860"/>
            <a:ext cx="8229600" cy="3887031"/>
          </a:xfrm>
        </p:spPr>
        <p:txBody>
          <a:bodyPr/>
          <a:lstStyle/>
          <a:p>
            <a:pPr marL="0" indent="0">
              <a:spcBef>
                <a:spcPts val="0"/>
              </a:spcBef>
              <a:spcAft>
                <a:spcPts val="600"/>
              </a:spcAft>
              <a:buNone/>
            </a:pPr>
            <a:r>
              <a:rPr lang="en-CA" sz="1400" b="1" dirty="0">
                <a:latin typeface="+mn-lt"/>
              </a:rPr>
              <a:t>Application:</a:t>
            </a:r>
          </a:p>
          <a:p>
            <a:pPr>
              <a:spcBef>
                <a:spcPts val="0"/>
              </a:spcBef>
              <a:spcAft>
                <a:spcPts val="600"/>
              </a:spcAft>
            </a:pPr>
            <a:r>
              <a:rPr lang="en-CA" sz="1400" dirty="0">
                <a:latin typeface="+mn-lt"/>
              </a:rPr>
              <a:t>Federal public sector (organizations of all sizes)</a:t>
            </a:r>
          </a:p>
          <a:p>
            <a:pPr>
              <a:spcBef>
                <a:spcPts val="0"/>
              </a:spcBef>
              <a:spcAft>
                <a:spcPts val="600"/>
              </a:spcAft>
            </a:pPr>
            <a:r>
              <a:rPr lang="en-CA" sz="1400" dirty="0">
                <a:latin typeface="+mn-lt"/>
              </a:rPr>
              <a:t>Large (500+ employees) federally regulated private sector organizations</a:t>
            </a:r>
          </a:p>
          <a:p>
            <a:pPr marL="0" indent="0">
              <a:spcBef>
                <a:spcPts val="0"/>
              </a:spcBef>
              <a:spcAft>
                <a:spcPts val="600"/>
              </a:spcAft>
              <a:buNone/>
            </a:pPr>
            <a:r>
              <a:rPr lang="en-CA" sz="1400" b="1" dirty="0">
                <a:latin typeface="+mn-lt"/>
              </a:rPr>
              <a:t>Limited Application:</a:t>
            </a:r>
          </a:p>
          <a:p>
            <a:pPr>
              <a:spcBef>
                <a:spcPts val="0"/>
              </a:spcBef>
              <a:spcAft>
                <a:spcPts val="600"/>
              </a:spcAft>
            </a:pPr>
            <a:r>
              <a:rPr lang="en-CA" sz="1400" dirty="0">
                <a:latin typeface="+mn-lt"/>
              </a:rPr>
              <a:t>Medium-sized (100-499 employees) federally regulated private sector organizations</a:t>
            </a:r>
          </a:p>
          <a:p>
            <a:pPr>
              <a:spcBef>
                <a:spcPts val="0"/>
              </a:spcBef>
              <a:spcAft>
                <a:spcPts val="600"/>
              </a:spcAft>
            </a:pPr>
            <a:r>
              <a:rPr lang="en-CA" sz="1400" dirty="0">
                <a:latin typeface="+mn-lt"/>
              </a:rPr>
              <a:t>Public and private sector Transportation Service Providers (TSPs) and Broadcasting and Telecommunications Organizations (BTOs) regulated by the CTA or the CRTC respectively. </a:t>
            </a:r>
          </a:p>
          <a:p>
            <a:pPr marL="0" indent="0">
              <a:spcBef>
                <a:spcPts val="0"/>
              </a:spcBef>
              <a:spcAft>
                <a:spcPts val="600"/>
              </a:spcAft>
              <a:buNone/>
            </a:pPr>
            <a:r>
              <a:rPr lang="en-CA" sz="1400" b="1" dirty="0">
                <a:latin typeface="+mn-lt"/>
              </a:rPr>
              <a:t>Exemptions:</a:t>
            </a:r>
          </a:p>
          <a:p>
            <a:pPr>
              <a:spcBef>
                <a:spcPts val="0"/>
              </a:spcBef>
              <a:spcAft>
                <a:spcPts val="600"/>
              </a:spcAft>
            </a:pPr>
            <a:r>
              <a:rPr lang="en-CA" sz="1400" dirty="0">
                <a:latin typeface="+mn-lt"/>
              </a:rPr>
              <a:t>Small businesses: Federally regulated private sector organizations with 99 or less employees </a:t>
            </a:r>
          </a:p>
          <a:p>
            <a:pPr>
              <a:spcBef>
                <a:spcPts val="0"/>
              </a:spcBef>
              <a:spcAft>
                <a:spcPts val="600"/>
              </a:spcAft>
            </a:pPr>
            <a:r>
              <a:rPr lang="en-CA" sz="1400" dirty="0">
                <a:latin typeface="+mn-lt"/>
              </a:rPr>
              <a:t>First Nations Band Councils: Exempted until December 31, 2033 (including existing planning and reporting regulations) to identify and implement tailored approach to accessibility.</a:t>
            </a:r>
          </a:p>
          <a:p>
            <a:pPr marL="0" indent="0">
              <a:spcBef>
                <a:spcPts val="0"/>
              </a:spcBef>
              <a:spcAft>
                <a:spcPts val="600"/>
              </a:spcAft>
              <a:buNone/>
            </a:pPr>
            <a:r>
              <a:rPr lang="en-CA" sz="1400" b="1" dirty="0">
                <a:latin typeface="+mn-lt"/>
              </a:rPr>
              <a:t>Rationale:</a:t>
            </a:r>
          </a:p>
          <a:p>
            <a:pPr>
              <a:spcBef>
                <a:spcPts val="0"/>
              </a:spcBef>
              <a:spcAft>
                <a:spcPts val="600"/>
              </a:spcAft>
              <a:buFont typeface="Wingdings" panose="05000000000000000000" pitchFamily="2" charset="2"/>
              <a:buChar char="Ø"/>
            </a:pPr>
            <a:r>
              <a:rPr lang="en-CA" sz="1400" dirty="0">
                <a:latin typeface="+mn-lt"/>
              </a:rPr>
              <a:t>Focus on types of organizations that are most likely to serve the public and that account for a majority of employment in federally regulated sectors</a:t>
            </a:r>
          </a:p>
        </p:txBody>
      </p:sp>
      <p:sp>
        <p:nvSpPr>
          <p:cNvPr id="5" name="Slide Number Placeholder 4">
            <a:extLst>
              <a:ext uri="{FF2B5EF4-FFF2-40B4-BE49-F238E27FC236}">
                <a16:creationId xmlns:a16="http://schemas.microsoft.com/office/drawing/2014/main" id="{749606F0-218B-498C-477C-F257A83178C1}"/>
              </a:ext>
            </a:extLst>
          </p:cNvPr>
          <p:cNvSpPr>
            <a:spLocks noGrp="1"/>
          </p:cNvSpPr>
          <p:nvPr>
            <p:ph type="sldNum" sz="quarter" idx="12"/>
          </p:nvPr>
        </p:nvSpPr>
        <p:spPr/>
        <p:txBody>
          <a:bodyPr/>
          <a:lstStyle/>
          <a:p>
            <a:fld id="{2E86C063-E22E-2E4C-A523-54089486E38F}" type="slidenum">
              <a:rPr lang="en-CA" smtClean="0"/>
              <a:pPr/>
              <a:t>9</a:t>
            </a:fld>
            <a:endParaRPr lang="en-CA" dirty="0"/>
          </a:p>
        </p:txBody>
      </p:sp>
    </p:spTree>
    <p:extLst>
      <p:ext uri="{BB962C8B-B14F-4D97-AF65-F5344CB8AC3E}">
        <p14:creationId xmlns:p14="http://schemas.microsoft.com/office/powerpoint/2010/main" val="1069949124"/>
      </p:ext>
    </p:extLst>
  </p:cSld>
  <p:clrMapOvr>
    <a:masterClrMapping/>
  </p:clrMapOvr>
</p:sld>
</file>

<file path=ppt/theme/theme1.xml><?xml version="1.0" encoding="utf-8"?>
<a:theme xmlns:a="http://schemas.openxmlformats.org/drawingml/2006/main" name="PPT16x9_ESDC_Final_EN01">
  <a:themeElements>
    <a:clrScheme name="ESDC_Primary">
      <a:dk1>
        <a:srgbClr val="000000"/>
      </a:dk1>
      <a:lt1>
        <a:sysClr val="window" lastClr="FFFFFF"/>
      </a:lt1>
      <a:dk2>
        <a:srgbClr val="1F497D"/>
      </a:dk2>
      <a:lt2>
        <a:srgbClr val="9EB8C1"/>
      </a:lt2>
      <a:accent1>
        <a:srgbClr val="62B95F"/>
      </a:accent1>
      <a:accent2>
        <a:srgbClr val="E53D51"/>
      </a:accent2>
      <a:accent3>
        <a:srgbClr val="00ADBA"/>
      </a:accent3>
      <a:accent4>
        <a:srgbClr val="FF8D6B"/>
      </a:accent4>
      <a:accent5>
        <a:srgbClr val="5E459C"/>
      </a:accent5>
      <a:accent6>
        <a:srgbClr val="8E469B"/>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16x9_ESDC_Final_EN01  -  Read-Only" id="{8F8462C6-418D-4862-A4E3-45C4953D6C68}" vid="{A2D8032E-42E7-4C12-B308-F1F13B1900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_ClpServices xmlns="4f810ac0-7940-4b47-8510-ccc18747f341" xsi:nil="true"/>
    <TxtMotClef xmlns="4f810ac0-7940-4b47-8510-ccc18747f341" xsi:nil="true"/>
    <NbDuree xmlns="4f810ac0-7940-4b47-8510-ccc18747f341">12</NbDuree>
    <NbVersion xmlns="4f810ac0-7940-4b47-8510-ccc18747f341" xsi:nil="true"/>
    <ClpServices xmlns="4f810ac0-7940-4b47-8510-ccc18747f341"/>
    <IconOverlay xmlns="http://schemas.microsoft.com/sharepoint/v4" xsi:nil="true"/>
    <ChkNouveauEmp xmlns="4f810ac0-7940-4b47-8510-ccc18747f341">false</ChkNouveauEmp>
    <ChkTraitementInitial xmlns="4f810ac0-7940-4b47-8510-ccc18747f341">false</ChkTraitementInitial>
    <TxtResumeE xmlns="4f810ac0-7940-4b47-8510-ccc18747f341"/>
    <ChLocationEmplacement xmlns="4f810ac0-7940-4b47-8510-ccc18747f341">Client Library / Bibliothèque client</ChLocationEmplacement>
    <TxtResumeF xmlns="4f810ac0-7940-4b47-8510-ccc18747f341"/>
    <PgResponsibleResponsable xmlns="aeabe285-28c2-4b4a-a8cd-631679229c94">
      <UserInfo>
        <DisplayName>Ke, Jun J [NC]</DisplayName>
        <AccountId>60</AccountId>
        <AccountType/>
      </UserInfo>
    </PgResponsibleResponsable>
  </documentManagement>
</p:properties>
</file>

<file path=customXml/itemProps1.xml><?xml version="1.0" encoding="utf-8"?>
<ds:datastoreItem xmlns:ds="http://schemas.openxmlformats.org/officeDocument/2006/customXml" ds:itemID="{42A41296-CA63-4450-A37C-687875B724D7}">
  <ds:schemaRefs>
    <ds:schemaRef ds:uri="http://schemas.microsoft.com/sharepoint/v3/contenttype/forms"/>
  </ds:schemaRefs>
</ds:datastoreItem>
</file>

<file path=customXml/itemProps2.xml><?xml version="1.0" encoding="utf-8"?>
<ds:datastoreItem xmlns:ds="http://schemas.openxmlformats.org/officeDocument/2006/customXml" ds:itemID="{D798478E-280C-4F45-9662-7DEFFB732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5BECCF-8FAA-45F0-9712-E2E72716B9F2}">
  <ds:schemaRefs>
    <ds:schemaRef ds:uri="aeabe285-28c2-4b4a-a8cd-631679229c94"/>
    <ds:schemaRef ds:uri="http://schemas.microsoft.com/office/infopath/2007/PartnerControls"/>
    <ds:schemaRef ds:uri="http://purl.org/dc/dcmitype/"/>
    <ds:schemaRef ds:uri="http://schemas.openxmlformats.org/package/2006/metadata/core-properties"/>
    <ds:schemaRef ds:uri="http://www.w3.org/XML/1998/namespace"/>
    <ds:schemaRef ds:uri="http://purl.org/dc/elements/1.1/"/>
    <ds:schemaRef ds:uri="http://schemas.microsoft.com/office/2006/documentManagement/types"/>
    <ds:schemaRef ds:uri="4f810ac0-7940-4b47-8510-ccc18747f341"/>
    <ds:schemaRef ds:uri="http://purl.org/dc/terms/"/>
    <ds:schemaRef ds:uri="http://schemas.microsoft.com/sharepoint/v4"/>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2198</TotalTime>
  <Words>2100</Words>
  <Application>Microsoft Office PowerPoint</Application>
  <PresentationFormat>On-screen Show (16:9)</PresentationFormat>
  <Paragraphs>224</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PPT16x9_ESDC_Final_EN01</vt:lpstr>
      <vt:lpstr>Proposed Information and Communication Technologies Accessibility Regulations</vt:lpstr>
      <vt:lpstr>Purpose</vt:lpstr>
      <vt:lpstr>Housekeeping/Logistics</vt:lpstr>
      <vt:lpstr>Background and Context</vt:lpstr>
      <vt:lpstr>Why ICT Regulations</vt:lpstr>
      <vt:lpstr>Early Engagement at a Glance: What we Heard 1</vt:lpstr>
      <vt:lpstr>Early Engagement at a Glance: What we Heard 2</vt:lpstr>
      <vt:lpstr>Proposed Regulatory Design and Objectives</vt:lpstr>
      <vt:lpstr>Application and Exemptions</vt:lpstr>
      <vt:lpstr>Choice of Digital Accessibility Standard</vt:lpstr>
      <vt:lpstr>Proposed Phase 1 Requirements (1/4)</vt:lpstr>
      <vt:lpstr>Proposed Phase 1 Requirements (2/4)</vt:lpstr>
      <vt:lpstr>Proposed Phase 1 Requirements (3/4)</vt:lpstr>
      <vt:lpstr>Proposed Phase 1 Requirements (4/4)</vt:lpstr>
      <vt:lpstr>Compliance and Enforcement</vt:lpstr>
      <vt:lpstr>Next Steps</vt:lpstr>
      <vt:lpstr>Thank you for your participation today.  Inquiries, if any, after this technical briefing, may be submitted to edsc.lca.reglements-regulations.aca.esdc@hrsdc-rhdcc.gc.ca.   Questions? </vt:lpstr>
    </vt:vector>
  </TitlesOfParts>
  <Company>HRSDC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Shchepanek</dc:creator>
  <cp:lastModifiedBy>Jaideep, Sriranjini S [NC]</cp:lastModifiedBy>
  <cp:revision>113</cp:revision>
  <dcterms:created xsi:type="dcterms:W3CDTF">2018-02-21T20:41:43Z</dcterms:created>
  <dcterms:modified xsi:type="dcterms:W3CDTF">2025-01-07T19:15:27Z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temRetentionFormula">
    <vt:lpwstr/>
  </property>
  <property fmtid="{D5CDD505-2E9C-101B-9397-08002B2CF9AE}" pid="3" name="_dlc_policyId">
    <vt:lpwstr/>
  </property>
  <property fmtid="{D5CDD505-2E9C-101B-9397-08002B2CF9AE}" pid="4" name="ContentTypeId">
    <vt:lpwstr>0x010104003AC75AA734704646B95F930F2A3C3FE300B23A46CA5C5CD04C91A23137B14249EE</vt:lpwstr>
  </property>
  <property fmtid="{D5CDD505-2E9C-101B-9397-08002B2CF9AE}" pid="5" name="WorkflowChangePath">
    <vt:lpwstr>7ab30019-3554-4919-b6f6-c90dc74a1bdf,5;</vt:lpwstr>
  </property>
  <property fmtid="{D5CDD505-2E9C-101B-9397-08002B2CF9AE}" pid="6" name="Order">
    <vt:r8>114900</vt:r8>
  </property>
  <property fmtid="{D5CDD505-2E9C-101B-9397-08002B2CF9AE}" pid="7" name="URL">
    <vt:lpwstr/>
  </property>
  <property fmtid="{D5CDD505-2E9C-101B-9397-08002B2CF9AE}" pid="8" name="xd_ProgID">
    <vt:lpwstr/>
  </property>
  <property fmtid="{D5CDD505-2E9C-101B-9397-08002B2CF9AE}" pid="9" name="TemplateUrl">
    <vt:lpwstr/>
  </property>
</Properties>
</file>