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7" r:id="rId5"/>
    <p:sldId id="268" r:id="rId6"/>
    <p:sldId id="262" r:id="rId7"/>
    <p:sldId id="271" r:id="rId8"/>
    <p:sldId id="269" r:id="rId9"/>
    <p:sldId id="272" r:id="rId10"/>
    <p:sldId id="273" r:id="rId11"/>
    <p:sldId id="274" r:id="rId12"/>
    <p:sldId id="276" r:id="rId13"/>
    <p:sldId id="259" r:id="rId14"/>
    <p:sldId id="275" r:id="rId15"/>
    <p:sldId id="270" r:id="rId16"/>
    <p:sldId id="266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B6"/>
    <a:srgbClr val="505096"/>
    <a:srgbClr val="B7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 varScale="1">
        <p:scale>
          <a:sx n="52" d="100"/>
          <a:sy n="52" d="100"/>
        </p:scale>
        <p:origin x="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8C9C-53D1-4D86-BF8E-B98D86A92999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50C0-259C-4EF6-AAA8-3CA16D5A5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406-9E71-4D52-BDFA-52A8D7A619EF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0069-4EB1-4BC5-B8EE-2732C6A6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0861-FD06-437F-86C1-596EA7828A17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CDB0-91A2-4BD8-A392-FB6C8D1C2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1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5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2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05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6D14-FBAC-4DAF-98E7-EFAAADF6C881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32E-A869-4706-B258-494F3B4F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0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89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4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8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7F85-9ED1-4A76-A8F0-130B8D0753EB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A714-0C5C-47E9-8150-227256A6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5BF7-99C9-44C2-A15F-BAFF569E352E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D8F1-B937-4521-A46B-184C2021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5348-4622-4047-B1D4-2357252951F6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693D-3BED-4AA4-A26F-15400BA8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5F79-0B57-444A-AD67-9A7EB98BB891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6A31-1BE0-4A0A-85A3-482E27D9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76EA-A277-4AE5-8CA5-507AE9EE06C8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5ADA-1455-40D5-AAE1-962943DE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E0D5-26D9-42D0-8892-1D0DDD840B7B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04A2-7868-40F9-8821-375D9D9C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F1EF-8B87-4AC4-9B57-0B240649F940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D1D8-11A1-46B7-8338-9E582C69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5CF99-8CC6-4447-9DB6-CF1D30F03C6A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53685-60E8-4192-9562-5F59C5A8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BEC8-17ED-4EE5-877B-BD55CFEA720A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5365-85F8-4B3F-9EA7-C1FA6666F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FO.IMTS.DWS-SEN.GIST.MPO@dfo-mpo.gc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313" y="1815630"/>
            <a:ext cx="8220075" cy="2587625"/>
          </a:xfrm>
        </p:spPr>
        <p:txBody>
          <a:bodyPr rtlCol="0" anchor="ctr">
            <a:normAutofit fontScale="90000"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505096"/>
                </a:solidFill>
              </a:rPr>
              <a:t>Microsoft Teams Training</a:t>
            </a:r>
            <a:r>
              <a:rPr lang="en-US" dirty="0" smtClean="0">
                <a:solidFill>
                  <a:srgbClr val="505096"/>
                </a:solidFill>
              </a:rPr>
              <a:t/>
            </a:r>
            <a:br>
              <a:rPr lang="en-US" dirty="0" smtClean="0">
                <a:solidFill>
                  <a:srgbClr val="505096"/>
                </a:solidFill>
              </a:rPr>
            </a:br>
            <a:r>
              <a:rPr lang="en-US" dirty="0" smtClean="0">
                <a:solidFill>
                  <a:srgbClr val="505096"/>
                </a:solidFill>
              </a:rPr>
              <a:t>Module 2</a:t>
            </a:r>
            <a:endParaRPr lang="en-US" dirty="0">
              <a:solidFill>
                <a:srgbClr val="505096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936776" y="4424215"/>
            <a:ext cx="5799612" cy="982663"/>
          </a:xfrm>
        </p:spPr>
        <p:txBody>
          <a:bodyPr anchor="ctr"/>
          <a:lstStyle/>
          <a:p>
            <a:pPr algn="r"/>
            <a:r>
              <a:rPr lang="en-US" altLang="en-US" smtClean="0">
                <a:solidFill>
                  <a:srgbClr val="505096"/>
                </a:solidFill>
              </a:rPr>
              <a:t>NAVIGATING MICROSOFT </a:t>
            </a:r>
            <a:r>
              <a:rPr lang="en-US" altLang="en-US" dirty="0" smtClean="0">
                <a:solidFill>
                  <a:srgbClr val="505096"/>
                </a:solidFill>
              </a:rPr>
              <a:t>TEAMS</a:t>
            </a:r>
          </a:p>
        </p:txBody>
      </p:sp>
      <p:pic>
        <p:nvPicPr>
          <p:cNvPr id="2052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664730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Click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Files</a:t>
            </a:r>
          </a:p>
          <a:p>
            <a:pPr marL="457200" indent="-4572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View your </a:t>
            </a:r>
          </a:p>
          <a:p>
            <a:pPr marL="1143000" lvl="1" indent="-457200"/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Recent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files</a:t>
            </a:r>
          </a:p>
          <a:p>
            <a:pPr marL="1143000" lvl="1" indent="-457200"/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Microsoft Teams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files</a:t>
            </a:r>
          </a:p>
          <a:p>
            <a:pPr marL="1143000" lvl="1" indent="-457200"/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Downloads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/>
            <a:r>
              <a:rPr lang="en-US" dirty="0" smtClean="0"/>
              <a:t>Access and manage your </a:t>
            </a:r>
            <a:r>
              <a:rPr lang="en-US" b="1" dirty="0" smtClean="0"/>
              <a:t>OneDrive</a:t>
            </a:r>
            <a:r>
              <a:rPr lang="en-US" dirty="0" smtClean="0"/>
              <a:t> cloud files and folders</a:t>
            </a:r>
            <a:endParaRPr lang="en-US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3" y="1332860"/>
            <a:ext cx="6391118" cy="788002"/>
            <a:chOff x="230793" y="1332860"/>
            <a:chExt cx="6391118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Files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88" t="706" b="-1"/>
          <a:stretch/>
        </p:blipFill>
        <p:spPr>
          <a:xfrm>
            <a:off x="7227040" y="1303339"/>
            <a:ext cx="4964960" cy="55546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4991" y="5187881"/>
            <a:ext cx="953140" cy="777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6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664730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Click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Help</a:t>
            </a:r>
          </a:p>
          <a:p>
            <a:pPr marL="457200" indent="-4572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Get help directly in Teams</a:t>
            </a:r>
          </a:p>
          <a:p>
            <a:pPr marL="1143000" lvl="1" indent="-457200"/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Find help based on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topic</a:t>
            </a:r>
            <a:endParaRPr lang="en-US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143000" lvl="1" indent="-457200"/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Watch Microsoft’s Teams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training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videos</a:t>
            </a:r>
          </a:p>
          <a:p>
            <a:pPr marL="1143000" lvl="1" indent="-457200"/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Check out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new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features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/>
            <a:r>
              <a:rPr lang="en-US" b="1" dirty="0" smtClean="0"/>
              <a:t>Suggest a feature</a:t>
            </a:r>
          </a:p>
          <a:p>
            <a:pPr marL="457200" indent="-457200"/>
            <a:r>
              <a:rPr lang="en-US" b="1" dirty="0" smtClean="0"/>
              <a:t>Give feedback</a:t>
            </a:r>
            <a:endParaRPr lang="en-US" b="1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Help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9120" y="1368638"/>
            <a:ext cx="539014" cy="584775"/>
            <a:chOff x="6038428" y="1798772"/>
            <a:chExt cx="802207" cy="984143"/>
          </a:xfrm>
        </p:grpSpPr>
        <p:sp>
          <p:nvSpPr>
            <p:cNvPr id="7" name="TextBox 6"/>
            <p:cNvSpPr txBox="1"/>
            <p:nvPr/>
          </p:nvSpPr>
          <p:spPr>
            <a:xfrm>
              <a:off x="6129620" y="1798772"/>
              <a:ext cx="711015" cy="984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969B6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?</a:t>
              </a:r>
              <a:endParaRPr lang="en-CA" sz="3200" dirty="0">
                <a:solidFill>
                  <a:srgbClr val="6969B6"/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38428" y="1920192"/>
              <a:ext cx="795870" cy="745282"/>
            </a:xfrm>
            <a:prstGeom prst="ellipse">
              <a:avLst/>
            </a:prstGeom>
            <a:noFill/>
            <a:ln w="381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24651"/>
          <a:stretch/>
        </p:blipFill>
        <p:spPr>
          <a:xfrm>
            <a:off x="7707216" y="2120862"/>
            <a:ext cx="4484784" cy="35166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07217" y="4717528"/>
            <a:ext cx="1048932" cy="919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71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6"/>
          <p:cNvSpPr txBox="1">
            <a:spLocks/>
          </p:cNvSpPr>
          <p:nvPr/>
        </p:nvSpPr>
        <p:spPr bwMode="auto">
          <a:xfrm>
            <a:off x="595027" y="2302970"/>
            <a:ext cx="10611136" cy="32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dirty="0"/>
              <a:t>Searches in Teams cover all of the </a:t>
            </a:r>
            <a:r>
              <a:rPr lang="en-US" dirty="0" smtClean="0"/>
              <a:t>teams </a:t>
            </a:r>
            <a:r>
              <a:rPr lang="en-US" dirty="0"/>
              <a:t>and </a:t>
            </a:r>
            <a:r>
              <a:rPr lang="en-US" dirty="0" smtClean="0"/>
              <a:t>channels </a:t>
            </a:r>
            <a:r>
              <a:rPr lang="en-US" dirty="0"/>
              <a:t>you are a part of within the </a:t>
            </a:r>
            <a:r>
              <a:rPr lang="en-US" dirty="0" smtClean="0"/>
              <a:t>organization</a:t>
            </a:r>
            <a:r>
              <a:rPr lang="en-US" dirty="0"/>
              <a:t> </a:t>
            </a:r>
            <a:endParaRPr lang="en-US" sz="6000" dirty="0"/>
          </a:p>
          <a:p>
            <a:pPr marL="457200" indent="-457200"/>
            <a:r>
              <a:rPr lang="en-US" dirty="0"/>
              <a:t>Type what/who you’re looking for in the search bar at the top of the page and press Enter </a:t>
            </a:r>
          </a:p>
          <a:p>
            <a:pPr marL="457200" indent="-457200"/>
            <a:r>
              <a:rPr lang="en-US" dirty="0"/>
              <a:t>Select the </a:t>
            </a:r>
            <a:r>
              <a:rPr lang="en-US" b="1" dirty="0"/>
              <a:t>Messages</a:t>
            </a:r>
            <a:r>
              <a:rPr lang="en-US" dirty="0"/>
              <a:t>,</a:t>
            </a:r>
            <a:r>
              <a:rPr lang="en-US" b="1" dirty="0"/>
              <a:t> People</a:t>
            </a:r>
            <a:r>
              <a:rPr lang="en-US" dirty="0"/>
              <a:t>, or </a:t>
            </a:r>
            <a:r>
              <a:rPr lang="en-US" b="1" dirty="0"/>
              <a:t>Files </a:t>
            </a:r>
            <a:r>
              <a:rPr lang="en-US" dirty="0"/>
              <a:t>tab to narrow your results </a:t>
            </a:r>
          </a:p>
          <a:p>
            <a:pPr lvl="1"/>
            <a:r>
              <a:rPr lang="en-US" sz="2800" dirty="0"/>
              <a:t>You can also click </a:t>
            </a:r>
            <a:r>
              <a:rPr lang="en-US" sz="2800" b="1" dirty="0"/>
              <a:t>Filter</a:t>
            </a:r>
            <a:r>
              <a:rPr lang="en-US" sz="2800" dirty="0"/>
              <a:t> to further refine your results 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5124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5027" y="1140373"/>
            <a:ext cx="10515600" cy="1325563"/>
          </a:xfrm>
        </p:spPr>
        <p:txBody>
          <a:bodyPr/>
          <a:lstStyle/>
          <a:p>
            <a:r>
              <a:rPr lang="en-US" altLang="en-US" b="1" dirty="0" smtClean="0"/>
              <a:t>Search &amp; Command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5137889"/>
            <a:ext cx="8191500" cy="1457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9427" y="5187881"/>
            <a:ext cx="7219666" cy="585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6"/>
          <p:cNvSpPr txBox="1">
            <a:spLocks/>
          </p:cNvSpPr>
          <p:nvPr/>
        </p:nvSpPr>
        <p:spPr bwMode="auto">
          <a:xfrm>
            <a:off x="595027" y="2743199"/>
            <a:ext cx="6546002" cy="390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dirty="0" smtClean="0"/>
              <a:t>This box can also be used to </a:t>
            </a:r>
            <a:r>
              <a:rPr lang="en-US" b="1" dirty="0" smtClean="0"/>
              <a:t>command</a:t>
            </a:r>
            <a:r>
              <a:rPr lang="en-US" dirty="0" smtClean="0"/>
              <a:t> quick action</a:t>
            </a:r>
            <a:endParaRPr lang="en-US" sz="6000" dirty="0"/>
          </a:p>
          <a:p>
            <a:pPr marL="457200" indent="-457200"/>
            <a:r>
              <a:rPr lang="en-US" dirty="0"/>
              <a:t>Type </a:t>
            </a:r>
            <a:r>
              <a:rPr lang="en-US" b="1" dirty="0" smtClean="0"/>
              <a:t>/</a:t>
            </a:r>
            <a:r>
              <a:rPr lang="en-US" dirty="0" smtClean="0"/>
              <a:t> in the command box for a list of quick actions to perform</a:t>
            </a:r>
          </a:p>
          <a:p>
            <a:pPr marL="457200" indent="-457200"/>
            <a:r>
              <a:rPr lang="en-US" dirty="0" smtClean="0"/>
              <a:t>Type </a:t>
            </a:r>
            <a:r>
              <a:rPr lang="en-US" b="1" dirty="0" smtClean="0"/>
              <a:t>@</a:t>
            </a:r>
            <a:r>
              <a:rPr lang="en-US" dirty="0" smtClean="0"/>
              <a:t> in the command box to send a message directly to a contact </a:t>
            </a:r>
            <a:r>
              <a:rPr lang="en-US" smtClean="0"/>
              <a:t>without having to leave your window</a:t>
            </a:r>
            <a:endParaRPr lang="en-US" sz="28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5124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5027" y="1140373"/>
            <a:ext cx="10515600" cy="1325563"/>
          </a:xfrm>
        </p:spPr>
        <p:txBody>
          <a:bodyPr/>
          <a:lstStyle/>
          <a:p>
            <a:r>
              <a:rPr lang="en-US" altLang="en-US" b="1" dirty="0" smtClean="0"/>
              <a:t>Search &amp; Command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532" t="16099" r="26613" b="5982"/>
          <a:stretch/>
        </p:blipFill>
        <p:spPr>
          <a:xfrm>
            <a:off x="7141029" y="1303338"/>
            <a:ext cx="5050971" cy="555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0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6"/>
          <p:cNvSpPr txBox="1">
            <a:spLocks/>
          </p:cNvSpPr>
          <p:nvPr/>
        </p:nvSpPr>
        <p:spPr bwMode="auto">
          <a:xfrm>
            <a:off x="598417" y="2759241"/>
            <a:ext cx="8048278" cy="38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dirty="0" smtClean="0"/>
              <a:t>Click on your </a:t>
            </a:r>
            <a:r>
              <a:rPr lang="en-US" b="1" dirty="0"/>
              <a:t>p</a:t>
            </a:r>
            <a:r>
              <a:rPr lang="en-US" b="1" dirty="0" smtClean="0"/>
              <a:t>rofile</a:t>
            </a:r>
            <a:r>
              <a:rPr lang="en-US" dirty="0"/>
              <a:t> </a:t>
            </a:r>
            <a:endParaRPr lang="en-US" sz="6000" dirty="0"/>
          </a:p>
          <a:p>
            <a:pPr marL="457200" indent="-457200"/>
            <a:r>
              <a:rPr lang="en-US" dirty="0" smtClean="0"/>
              <a:t>Select your </a:t>
            </a:r>
            <a:r>
              <a:rPr lang="en-US" b="1" dirty="0" smtClean="0"/>
              <a:t>status</a:t>
            </a:r>
            <a:endParaRPr lang="en-US" b="1" dirty="0"/>
          </a:p>
          <a:p>
            <a:pPr marL="457200" indent="-457200"/>
            <a:r>
              <a:rPr lang="en-US" dirty="0" smtClean="0"/>
              <a:t>Set your </a:t>
            </a:r>
            <a:r>
              <a:rPr lang="en-US" b="1" dirty="0" smtClean="0"/>
              <a:t>status message</a:t>
            </a:r>
          </a:p>
          <a:p>
            <a:pPr marL="457200" indent="-457200"/>
            <a:r>
              <a:rPr lang="en-US" altLang="en-US" dirty="0" smtClean="0"/>
              <a:t>View your </a:t>
            </a:r>
            <a:r>
              <a:rPr lang="en-US" altLang="en-US" b="1" dirty="0" smtClean="0"/>
              <a:t>saved</a:t>
            </a:r>
            <a:r>
              <a:rPr lang="en-US" altLang="en-US" dirty="0" smtClean="0"/>
              <a:t> items</a:t>
            </a:r>
          </a:p>
          <a:p>
            <a:pPr marL="457200" indent="-457200"/>
            <a:r>
              <a:rPr lang="en-US" altLang="en-US" dirty="0" smtClean="0"/>
              <a:t>Manage your </a:t>
            </a:r>
            <a:r>
              <a:rPr lang="en-US" altLang="en-US" b="1" dirty="0" smtClean="0"/>
              <a:t>settings</a:t>
            </a:r>
            <a:r>
              <a:rPr lang="en-US" altLang="en-US" dirty="0" smtClean="0"/>
              <a:t> and notifications</a:t>
            </a:r>
          </a:p>
          <a:p>
            <a:pPr marL="457200" indent="-457200"/>
            <a:r>
              <a:rPr lang="en-US" altLang="en-US" b="1" dirty="0" smtClean="0"/>
              <a:t>Sign out</a:t>
            </a:r>
            <a:r>
              <a:rPr lang="en-US" altLang="en-US" dirty="0" smtClean="0"/>
              <a:t> of Teams</a:t>
            </a:r>
            <a:endParaRPr lang="en-US" altLang="en-US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5124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0563" y="1303338"/>
            <a:ext cx="10515600" cy="1325563"/>
          </a:xfrm>
        </p:spPr>
        <p:txBody>
          <a:bodyPr/>
          <a:lstStyle/>
          <a:p>
            <a:r>
              <a:rPr lang="en-US" altLang="en-US" b="1" dirty="0" smtClean="0"/>
              <a:t>Profile &amp;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86" t="192" r="2327" b="551"/>
          <a:stretch/>
        </p:blipFill>
        <p:spPr>
          <a:xfrm>
            <a:off x="9133367" y="1303338"/>
            <a:ext cx="3058633" cy="5556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34863" y="1303338"/>
            <a:ext cx="529390" cy="50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74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92338" y="1963113"/>
            <a:ext cx="7807325" cy="1325562"/>
          </a:xfrm>
        </p:spPr>
        <p:txBody>
          <a:bodyPr/>
          <a:lstStyle/>
          <a:p>
            <a:pPr algn="ctr"/>
            <a:r>
              <a:rPr lang="en-US" altLang="en-US" b="1" dirty="0" smtClean="0"/>
              <a:t>Congratulations!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81250" y="2794000"/>
            <a:ext cx="7429500" cy="2398713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You should now have a basic understanding of the Microsoft Teams layout.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Start exploring!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19488" y="4775200"/>
            <a:ext cx="5400675" cy="161448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smtClean="0"/>
              <a:t>Join us in the next learning </a:t>
            </a:r>
            <a:r>
              <a:rPr lang="en-US" sz="3000" smtClean="0"/>
              <a:t>module </a:t>
            </a:r>
            <a:r>
              <a:rPr lang="en-US" sz="3000" b="1" smtClean="0"/>
              <a:t>Customizing </a:t>
            </a:r>
            <a:r>
              <a:rPr lang="en-US" sz="3000" b="1" dirty="0" smtClean="0"/>
              <a:t>Teams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 smtClean="0"/>
              <a:t>For questions or feedback please contact </a:t>
            </a:r>
            <a:r>
              <a:rPr lang="en-CA" sz="2100" u="sng" dirty="0" smtClean="0">
                <a:hlinkClick r:id="rId2"/>
              </a:rPr>
              <a:t>DFO.IMTS.DWS-SEN.GIST.MPO@dfo-mpo.gc.ca</a:t>
            </a:r>
            <a:endParaRPr lang="en-US" sz="2100" dirty="0" smtClean="0"/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2293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079874" y="1166703"/>
            <a:ext cx="7808913" cy="1325562"/>
          </a:xfrm>
        </p:spPr>
        <p:txBody>
          <a:bodyPr/>
          <a:lstStyle/>
          <a:p>
            <a:pPr algn="r"/>
            <a:r>
              <a:rPr lang="en-US" altLang="en-US" sz="4000" b="1" dirty="0" smtClean="0"/>
              <a:t>In this module you will learn: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688182" y="2149643"/>
            <a:ext cx="5200605" cy="44471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en-US" dirty="0" smtClean="0"/>
              <a:t>How to navigate the interface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Left rail tabs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Activity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Chat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Teams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Calls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Files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/>
              <a:t>Help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Start a new chat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Search/command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Profile and settings</a:t>
            </a:r>
          </a:p>
        </p:txBody>
      </p:sp>
      <p:pic>
        <p:nvPicPr>
          <p:cNvPr id="3076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2" y="1331786"/>
            <a:ext cx="10154478" cy="5526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083" y="5240158"/>
            <a:ext cx="1620079" cy="44446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 Rail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contains your main tabs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41328" y="5462389"/>
            <a:ext cx="41148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083" y="3321731"/>
            <a:ext cx="1620079" cy="776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shows your files that have been shared on Teams or uploaded to your OneDrive cloud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083" y="2617591"/>
            <a:ext cx="1620079" cy="5913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Calls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 you to make calls, view your history and your contacts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3125" y="2036766"/>
            <a:ext cx="1620079" cy="4920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Chat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share files with an individual/group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8082" y="1331786"/>
            <a:ext cx="1620080" cy="60831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shows your notifications and activity history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7523" y="781318"/>
            <a:ext cx="1194776" cy="43119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Back/Forward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navigation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38162" y="2900471"/>
            <a:ext cx="32004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8082" y="2034076"/>
            <a:ext cx="1607907" cy="47710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contains all your teams and channels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72777" y="2116714"/>
            <a:ext cx="192024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38162" y="1772711"/>
            <a:ext cx="32004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115648" y="1339737"/>
            <a:ext cx="27432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25989" y="2432668"/>
            <a:ext cx="32004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88002" y="612250"/>
            <a:ext cx="1422537" cy="5903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a new chat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an individual or group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564981" y="1316877"/>
            <a:ext cx="22860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966242" y="612249"/>
            <a:ext cx="2402121" cy="584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Search/Command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 you to search for specific files or people, make quick actions or launch apps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6228129" y="1326809"/>
            <a:ext cx="22860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8" name="Picture 11" descr="wordmark-c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11" y="266211"/>
            <a:ext cx="11763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05909" y="6114554"/>
            <a:ext cx="1620079" cy="58915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contains Teams help topics, training videos and news updates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831782" y="6632556"/>
            <a:ext cx="32004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094319" y="656628"/>
            <a:ext cx="1890130" cy="56207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manages your profile and application settings and your saved items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1029446" y="1309221"/>
            <a:ext cx="18288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14761" y="1694067"/>
            <a:ext cx="2061044" cy="5322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Channel tabs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highlight apps, websites, and files at the top of a channel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880611" y="1831792"/>
            <a:ext cx="22860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130837" y="3063463"/>
            <a:ext cx="2061044" cy="5322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options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manage your teams, add channels, or get the link to the team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589926" y="3687201"/>
            <a:ext cx="18288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81195" y="5955737"/>
            <a:ext cx="2061044" cy="4249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team using the team code or searching for your team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3112728" y="6495002"/>
            <a:ext cx="22860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529410" y="5689588"/>
            <a:ext cx="2061044" cy="5322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Compose a message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post to a channel with attachments, @mentions, emojis and GIFs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782720" y="6336186"/>
            <a:ext cx="228600" cy="0"/>
          </a:xfrm>
          <a:prstGeom prst="line">
            <a:avLst/>
          </a:prstGeom>
          <a:ln w="25400"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-1779451" y="21461"/>
            <a:ext cx="8828723" cy="65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3600" b="1" dirty="0" smtClean="0"/>
              <a:t>Microsoft Teams Interface</a:t>
            </a: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1838162" y="3360491"/>
            <a:ext cx="414646" cy="69658"/>
          </a:xfrm>
          <a:prstGeom prst="bentConnector3">
            <a:avLst>
              <a:gd name="adj1" fmla="val 103353"/>
            </a:avLst>
          </a:prstGeom>
          <a:ln w="28575">
            <a:solidFill>
              <a:srgbClr val="A5A5A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3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4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79"/>
          <a:stretch/>
        </p:blipFill>
        <p:spPr>
          <a:xfrm>
            <a:off x="6915807" y="1302118"/>
            <a:ext cx="5276193" cy="5545009"/>
          </a:xfrm>
          <a:prstGeom prst="rect">
            <a:avLst/>
          </a:prstGeom>
        </p:spPr>
      </p:pic>
      <p:sp>
        <p:nvSpPr>
          <p:cNvPr id="43" name="Content Placeholder 6"/>
          <p:cNvSpPr txBox="1">
            <a:spLocks/>
          </p:cNvSpPr>
          <p:nvPr/>
        </p:nvSpPr>
        <p:spPr bwMode="auto">
          <a:xfrm>
            <a:off x="578069" y="2248119"/>
            <a:ext cx="6173908" cy="42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u="sng" dirty="0" smtClean="0">
                <a:latin typeface="+mn-lt"/>
                <a:cs typeface="Calibri Light" panose="020F0302020204030204" pitchFamily="34" charset="0"/>
              </a:rPr>
              <a:t>View your Notifications &amp; Manage Your Activity Feed</a:t>
            </a:r>
            <a:endParaRPr lang="en-US" sz="6000" b="1" u="sng" dirty="0" smtClean="0">
              <a:latin typeface="+mn-lt"/>
            </a:endParaRPr>
          </a:p>
          <a:p>
            <a:pPr marL="457200" indent="-457200"/>
            <a:r>
              <a:rPr lang="en-US" dirty="0" smtClean="0"/>
              <a:t>When someone @mentions you, likes your post, or replies to your thread, you will receive a notification in your </a:t>
            </a:r>
            <a:r>
              <a:rPr lang="en-US" b="1" dirty="0" smtClean="0"/>
              <a:t>Activity </a:t>
            </a:r>
            <a:r>
              <a:rPr lang="en-US" dirty="0" smtClean="0"/>
              <a:t>feed </a:t>
            </a:r>
            <a:endParaRPr lang="en-US" sz="6000" dirty="0" smtClean="0"/>
          </a:p>
          <a:p>
            <a:pPr marL="457200" indent="-457200"/>
            <a:r>
              <a:rPr lang="en-US" dirty="0" smtClean="0"/>
              <a:t>Click</a:t>
            </a:r>
            <a:r>
              <a:rPr lang="en-US" dirty="0"/>
              <a:t> </a:t>
            </a:r>
            <a:r>
              <a:rPr lang="en-US" b="1" dirty="0" smtClean="0"/>
              <a:t>Activity</a:t>
            </a:r>
          </a:p>
          <a:p>
            <a:pPr marL="457200" indent="-457200"/>
            <a:r>
              <a:rPr lang="en-US" dirty="0"/>
              <a:t>Your </a:t>
            </a:r>
            <a:r>
              <a:rPr lang="en-US" b="1" dirty="0"/>
              <a:t>Feed</a:t>
            </a:r>
            <a:r>
              <a:rPr lang="en-US" dirty="0"/>
              <a:t> shows you a summary of everything that’s happened in the channels you follow </a:t>
            </a:r>
          </a:p>
          <a:p>
            <a:pPr>
              <a:buNone/>
            </a:pPr>
            <a:r>
              <a:rPr lang="en-US" dirty="0"/>
              <a:t> 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14905" y="1332860"/>
            <a:ext cx="6407006" cy="788002"/>
            <a:chOff x="214905" y="1332860"/>
            <a:chExt cx="6407006" cy="788002"/>
          </a:xfrm>
        </p:grpSpPr>
        <p:sp>
          <p:nvSpPr>
            <p:cNvPr id="44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Activity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94BFE00-BC3F-40DA-8507-017CED65C078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2" t="14270" r="24171" b="20297"/>
            <a:stretch/>
          </p:blipFill>
          <p:spPr>
            <a:xfrm>
              <a:off x="214905" y="1408135"/>
              <a:ext cx="492125" cy="585470"/>
            </a:xfrm>
            <a:prstGeom prst="rect">
              <a:avLst/>
            </a:prstGeom>
          </p:spPr>
        </p:pic>
      </p:grpSp>
      <p:sp>
        <p:nvSpPr>
          <p:cNvPr id="53" name="Rectangle 52"/>
          <p:cNvSpPr/>
          <p:nvPr/>
        </p:nvSpPr>
        <p:spPr>
          <a:xfrm>
            <a:off x="6907857" y="1993604"/>
            <a:ext cx="1021398" cy="866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99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70271" y="2708970"/>
            <a:ext cx="6213301" cy="389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dirty="0" smtClean="0"/>
              <a:t>Click</a:t>
            </a:r>
            <a:r>
              <a:rPr lang="en-US" dirty="0"/>
              <a:t> </a:t>
            </a:r>
            <a:r>
              <a:rPr lang="en-US" b="1" dirty="0"/>
              <a:t>Filter </a:t>
            </a:r>
            <a:r>
              <a:rPr lang="en-US" dirty="0" smtClean="0"/>
              <a:t>and then select </a:t>
            </a:r>
            <a:r>
              <a:rPr lang="en-US" b="1" dirty="0" smtClean="0"/>
              <a:t>More Options </a:t>
            </a:r>
            <a:r>
              <a:rPr lang="en-US" dirty="0" smtClean="0"/>
              <a:t>to </a:t>
            </a:r>
            <a:r>
              <a:rPr lang="en-US" dirty="0"/>
              <a:t>show only certain types of notifications 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marL="457200" indent="-457200"/>
            <a:r>
              <a:rPr lang="en-US" dirty="0"/>
              <a:t>Select </a:t>
            </a:r>
            <a:r>
              <a:rPr lang="en-US" b="1" dirty="0"/>
              <a:t>Feed</a:t>
            </a:r>
            <a:r>
              <a:rPr lang="en-US" dirty="0"/>
              <a:t> then </a:t>
            </a:r>
            <a:r>
              <a:rPr lang="en-US" b="1" dirty="0"/>
              <a:t>My Activity</a:t>
            </a:r>
            <a:r>
              <a:rPr lang="en-US" dirty="0"/>
              <a:t> from the dropdown menu to see a list of your activity 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496" b="1072"/>
          <a:stretch/>
        </p:blipFill>
        <p:spPr>
          <a:xfrm>
            <a:off x="7168690" y="1696247"/>
            <a:ext cx="3780502" cy="2800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690" y="4666474"/>
            <a:ext cx="3780502" cy="210267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4905" y="1332860"/>
            <a:ext cx="6407006" cy="788002"/>
            <a:chOff x="214905" y="1332860"/>
            <a:chExt cx="6407006" cy="788002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Activity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4BFE00-BC3F-40DA-8507-017CED65C078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2" t="14270" r="24171" b="20297"/>
            <a:stretch/>
          </p:blipFill>
          <p:spPr>
            <a:xfrm>
              <a:off x="214905" y="1408135"/>
              <a:ext cx="492125" cy="58547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8142341" y="6276975"/>
            <a:ext cx="915933" cy="296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9239693" y="2188978"/>
            <a:ext cx="332932" cy="192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6605441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u="sng" dirty="0" smtClean="0">
                <a:cs typeface="Calibri" panose="020F0502020204030204" pitchFamily="34" charset="0"/>
              </a:rPr>
              <a:t>View your Recent Chats &amp; Contacts</a:t>
            </a:r>
            <a:endParaRPr lang="en-US" b="1" u="sng" dirty="0">
              <a:cs typeface="Calibri" panose="020F0502020204030204" pitchFamily="34" charset="0"/>
            </a:endParaRPr>
          </a:p>
          <a:p>
            <a:pPr marL="457200" indent="-457200"/>
            <a:r>
              <a:rPr lang="en-US" sz="2400" dirty="0" smtClean="0"/>
              <a:t>All your chats and contacts can be accessed from the </a:t>
            </a:r>
            <a:r>
              <a:rPr lang="en-US" sz="2400" b="1" dirty="0" smtClean="0"/>
              <a:t>Chat</a:t>
            </a:r>
            <a:r>
              <a:rPr lang="en-US" sz="2400" dirty="0" smtClean="0"/>
              <a:t> tab</a:t>
            </a:r>
          </a:p>
          <a:p>
            <a:pPr marL="457200" indent="-457200"/>
            <a:r>
              <a:rPr lang="en-US" sz="2400" dirty="0" smtClean="0"/>
              <a:t>Click</a:t>
            </a:r>
            <a:r>
              <a:rPr lang="en-US" sz="2400" dirty="0"/>
              <a:t> </a:t>
            </a:r>
            <a:r>
              <a:rPr lang="en-US" sz="2400" b="1" dirty="0" smtClean="0"/>
              <a:t>Chat</a:t>
            </a:r>
            <a:r>
              <a:rPr lang="en-US" sz="2400" dirty="0"/>
              <a:t> </a:t>
            </a:r>
          </a:p>
          <a:p>
            <a:pPr marL="457200" indent="-457200"/>
            <a:r>
              <a:rPr lang="en-US" sz="2400" dirty="0" smtClean="0"/>
              <a:t>Chats are continuous so you can continue a previous chat with a group/individual or a chat from a meeting</a:t>
            </a:r>
          </a:p>
          <a:p>
            <a:pPr marL="457200" indent="-457200"/>
            <a:r>
              <a:rPr lang="en-US" sz="2400" dirty="0" smtClean="0"/>
              <a:t>Select a chat conversation</a:t>
            </a:r>
            <a:endParaRPr lang="en-US" sz="2400" dirty="0"/>
          </a:p>
          <a:p>
            <a:pPr marL="457200" indent="-457200"/>
            <a:r>
              <a:rPr lang="en-US" sz="2400" dirty="0"/>
              <a:t>Type your message in the message box and click </a:t>
            </a:r>
            <a:r>
              <a:rPr lang="en-US" sz="2400" b="1" dirty="0"/>
              <a:t>Send</a:t>
            </a:r>
            <a:r>
              <a:rPr lang="en-US" sz="2400" dirty="0"/>
              <a:t> 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Chat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609" y="1297566"/>
            <a:ext cx="5004391" cy="5560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7609" y="2785728"/>
            <a:ext cx="956931" cy="829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12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11294399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u="sng" dirty="0" smtClean="0">
                <a:cs typeface="Calibri" panose="020F0502020204030204" pitchFamily="34" charset="0"/>
              </a:rPr>
              <a:t>Start a New Chat with a Person or Group</a:t>
            </a:r>
            <a:endParaRPr lang="en-US" b="1" u="sng" dirty="0">
              <a:cs typeface="Calibri" panose="020F0502020204030204" pitchFamily="34" charset="0"/>
            </a:endParaRPr>
          </a:p>
          <a:p>
            <a:pPr marL="457200" indent="-457200"/>
            <a:r>
              <a:rPr lang="en-US" dirty="0"/>
              <a:t>Click </a:t>
            </a:r>
            <a:r>
              <a:rPr lang="en-US" b="1" dirty="0"/>
              <a:t>New Chat </a:t>
            </a:r>
            <a:r>
              <a:rPr lang="en-US" dirty="0"/>
              <a:t>at the top of the screen on the left side of the search bar </a:t>
            </a:r>
          </a:p>
          <a:p>
            <a:pPr marL="457200" indent="-457200"/>
            <a:r>
              <a:rPr lang="en-US" dirty="0"/>
              <a:t>Type the name of the person/people you want to chat with in the </a:t>
            </a:r>
            <a:r>
              <a:rPr lang="en-US" b="1" dirty="0"/>
              <a:t>To</a:t>
            </a:r>
            <a:r>
              <a:rPr lang="en-US" dirty="0"/>
              <a:t> field </a:t>
            </a:r>
          </a:p>
          <a:p>
            <a:pPr marL="457200" indent="-457200"/>
            <a:r>
              <a:rPr lang="en-US" dirty="0"/>
              <a:t>Type your message in the message box and click </a:t>
            </a:r>
            <a:r>
              <a:rPr lang="en-US" b="1" dirty="0"/>
              <a:t>Send</a:t>
            </a:r>
            <a:r>
              <a:rPr lang="en-US" dirty="0"/>
              <a:t> 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Chat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01"/>
          <a:stretch/>
        </p:blipFill>
        <p:spPr>
          <a:xfrm>
            <a:off x="2050533" y="4344585"/>
            <a:ext cx="8090934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6093" y="4508205"/>
            <a:ext cx="446567" cy="38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8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615535" y="2746320"/>
            <a:ext cx="7467505" cy="33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2400" dirty="0"/>
              <a:t>A </a:t>
            </a:r>
            <a:r>
              <a:rPr lang="en-US" sz="2400" b="1" dirty="0"/>
              <a:t>team</a:t>
            </a:r>
            <a:r>
              <a:rPr lang="en-US" sz="2400" dirty="0"/>
              <a:t> is a collection of people, conversations, files and tools. Teams can </a:t>
            </a:r>
            <a:r>
              <a:rPr lang="en-US" sz="2400" dirty="0" smtClean="0"/>
              <a:t>be for specific departments, projects, events or social activities. Teams </a:t>
            </a:r>
            <a:r>
              <a:rPr lang="en-US" sz="2400" dirty="0"/>
              <a:t>are made up of channels</a:t>
            </a:r>
            <a:r>
              <a:rPr lang="en-US" sz="2400" dirty="0" smtClean="0"/>
              <a:t>. (Training Demo)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 </a:t>
            </a:r>
            <a:r>
              <a:rPr lang="en-US" sz="2400" b="1" dirty="0"/>
              <a:t>channel </a:t>
            </a:r>
            <a:r>
              <a:rPr lang="en-US" sz="2400" dirty="0"/>
              <a:t>is a discussion WITHIN a team, dedicated to a particular department, project, or topic. Channels are where conversations happen, where files are shared, and where apps are </a:t>
            </a:r>
            <a:r>
              <a:rPr lang="en-US" sz="2400" dirty="0" smtClean="0"/>
              <a:t>added. </a:t>
            </a:r>
            <a:r>
              <a:rPr lang="en-US" sz="2400" dirty="0"/>
              <a:t>(</a:t>
            </a:r>
            <a:r>
              <a:rPr lang="en-US" sz="2400" dirty="0" smtClean="0"/>
              <a:t>General)</a:t>
            </a:r>
            <a:endParaRPr lang="en-US" alt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Teams and Channels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08" b="1"/>
          <a:stretch/>
        </p:blipFill>
        <p:spPr>
          <a:xfrm>
            <a:off x="8083040" y="1217620"/>
            <a:ext cx="3797139" cy="5640380"/>
          </a:xfrm>
          <a:prstGeom prst="rect">
            <a:avLst/>
          </a:prstGeom>
        </p:spPr>
      </p:pic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83040" y="2901950"/>
            <a:ext cx="724410" cy="654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8954429" y="5285678"/>
            <a:ext cx="1561170" cy="379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393043" y="5720575"/>
            <a:ext cx="683941" cy="263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821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782956"/>
            <a:ext cx="6647307" cy="36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Click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Calls</a:t>
            </a:r>
          </a:p>
          <a:p>
            <a:pPr marL="457200" indent="-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ake calls from your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speed dial </a:t>
            </a:r>
          </a:p>
          <a:p>
            <a:pPr marL="457200" indent="-4572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Manage or call your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contacts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/>
            <a:r>
              <a:rPr lang="en-US" dirty="0" smtClean="0"/>
              <a:t>View your call </a:t>
            </a:r>
            <a:r>
              <a:rPr lang="en-US" b="1" dirty="0" smtClean="0"/>
              <a:t>history</a:t>
            </a:r>
            <a:endParaRPr lang="en-US" b="1" dirty="0"/>
          </a:p>
          <a:p>
            <a:pPr marL="457200" indent="-457200"/>
            <a:r>
              <a:rPr lang="en-US" dirty="0" smtClean="0"/>
              <a:t>Access your </a:t>
            </a:r>
            <a:r>
              <a:rPr lang="en-US" b="1" dirty="0" smtClean="0"/>
              <a:t>voicemail</a:t>
            </a:r>
            <a:r>
              <a:rPr lang="en-US" dirty="0"/>
              <a:t> 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Calls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sp>
        <p:nvSpPr>
          <p:cNvPr id="19" name="Freeform: Shape 27">
            <a:extLst>
              <a:ext uri="{FF2B5EF4-FFF2-40B4-BE49-F238E27FC236}">
                <a16:creationId xmlns:a16="http://schemas.microsoft.com/office/drawing/2014/main" id="{03AAD6D5-8A05-416A-943D-3814AF6035BB}"/>
              </a:ext>
            </a:extLst>
          </p:cNvPr>
          <p:cNvSpPr/>
          <p:nvPr/>
        </p:nvSpPr>
        <p:spPr>
          <a:xfrm rot="900000">
            <a:off x="199557" y="1437496"/>
            <a:ext cx="457200" cy="457200"/>
          </a:xfrm>
          <a:custGeom>
            <a:avLst/>
            <a:gdLst>
              <a:gd name="connsiteX0" fmla="*/ 455560 w 583745"/>
              <a:gd name="connsiteY0" fmla="*/ 585630 h 585630"/>
              <a:gd name="connsiteX1" fmla="*/ 455560 w 583745"/>
              <a:gd name="connsiteY1" fmla="*/ 585630 h 585630"/>
              <a:gd name="connsiteX2" fmla="*/ 382042 w 583745"/>
              <a:gd name="connsiteY2" fmla="*/ 573063 h 585630"/>
              <a:gd name="connsiteX3" fmla="*/ 305382 w 583745"/>
              <a:gd name="connsiteY3" fmla="*/ 541645 h 585630"/>
              <a:gd name="connsiteX4" fmla="*/ 228723 w 583745"/>
              <a:gd name="connsiteY4" fmla="*/ 491377 h 585630"/>
              <a:gd name="connsiteX5" fmla="*/ 156461 w 583745"/>
              <a:gd name="connsiteY5" fmla="*/ 430426 h 585630"/>
              <a:gd name="connsiteX6" fmla="*/ 93625 w 583745"/>
              <a:gd name="connsiteY6" fmla="*/ 358165 h 585630"/>
              <a:gd name="connsiteX7" fmla="*/ 45242 w 583745"/>
              <a:gd name="connsiteY7" fmla="*/ 282761 h 585630"/>
              <a:gd name="connsiteX8" fmla="*/ 12567 w 583745"/>
              <a:gd name="connsiteY8" fmla="*/ 204217 h 585630"/>
              <a:gd name="connsiteX9" fmla="*/ 0 w 583745"/>
              <a:gd name="connsiteY9" fmla="*/ 128814 h 585630"/>
              <a:gd name="connsiteX10" fmla="*/ 4399 w 583745"/>
              <a:gd name="connsiteY10" fmla="*/ 89855 h 585630"/>
              <a:gd name="connsiteX11" fmla="*/ 16966 w 583745"/>
              <a:gd name="connsiteY11" fmla="*/ 61579 h 585630"/>
              <a:gd name="connsiteX12" fmla="*/ 38958 w 583745"/>
              <a:gd name="connsiteY12" fmla="*/ 36445 h 585630"/>
              <a:gd name="connsiteX13" fmla="*/ 65349 w 583745"/>
              <a:gd name="connsiteY13" fmla="*/ 8169 h 585630"/>
              <a:gd name="connsiteX14" fmla="*/ 87342 w 583745"/>
              <a:gd name="connsiteY14" fmla="*/ 0 h 585630"/>
              <a:gd name="connsiteX15" fmla="*/ 101166 w 583745"/>
              <a:gd name="connsiteY15" fmla="*/ 4399 h 585630"/>
              <a:gd name="connsiteX16" fmla="*/ 116875 w 583745"/>
              <a:gd name="connsiteY16" fmla="*/ 15081 h 585630"/>
              <a:gd name="connsiteX17" fmla="*/ 135726 w 583745"/>
              <a:gd name="connsiteY17" fmla="*/ 32046 h 585630"/>
              <a:gd name="connsiteX18" fmla="*/ 152691 w 583745"/>
              <a:gd name="connsiteY18" fmla="*/ 50897 h 585630"/>
              <a:gd name="connsiteX19" fmla="*/ 168400 w 583745"/>
              <a:gd name="connsiteY19" fmla="*/ 66606 h 585630"/>
              <a:gd name="connsiteX20" fmla="*/ 179082 w 583745"/>
              <a:gd name="connsiteY20" fmla="*/ 79173 h 585630"/>
              <a:gd name="connsiteX21" fmla="*/ 188508 w 583745"/>
              <a:gd name="connsiteY21" fmla="*/ 101166 h 585630"/>
              <a:gd name="connsiteX22" fmla="*/ 184109 w 583745"/>
              <a:gd name="connsiteY22" fmla="*/ 116875 h 585630"/>
              <a:gd name="connsiteX23" fmla="*/ 171542 w 583745"/>
              <a:gd name="connsiteY23" fmla="*/ 130699 h 585630"/>
              <a:gd name="connsiteX24" fmla="*/ 155833 w 583745"/>
              <a:gd name="connsiteY24" fmla="*/ 144523 h 585630"/>
              <a:gd name="connsiteX25" fmla="*/ 140124 w 583745"/>
              <a:gd name="connsiteY25" fmla="*/ 161488 h 585630"/>
              <a:gd name="connsiteX26" fmla="*/ 127557 w 583745"/>
              <a:gd name="connsiteY26" fmla="*/ 181596 h 585630"/>
              <a:gd name="connsiteX27" fmla="*/ 123158 w 583745"/>
              <a:gd name="connsiteY27" fmla="*/ 206730 h 585630"/>
              <a:gd name="connsiteX28" fmla="*/ 127557 w 583745"/>
              <a:gd name="connsiteY28" fmla="*/ 235006 h 585630"/>
              <a:gd name="connsiteX29" fmla="*/ 143266 w 583745"/>
              <a:gd name="connsiteY29" fmla="*/ 258255 h 585630"/>
              <a:gd name="connsiteX30" fmla="*/ 323605 w 583745"/>
              <a:gd name="connsiteY30" fmla="*/ 438594 h 585630"/>
              <a:gd name="connsiteX31" fmla="*/ 346854 w 583745"/>
              <a:gd name="connsiteY31" fmla="*/ 454303 h 585630"/>
              <a:gd name="connsiteX32" fmla="*/ 375130 w 583745"/>
              <a:gd name="connsiteY32" fmla="*/ 458702 h 585630"/>
              <a:gd name="connsiteX33" fmla="*/ 400265 w 583745"/>
              <a:gd name="connsiteY33" fmla="*/ 454303 h 585630"/>
              <a:gd name="connsiteX34" fmla="*/ 420372 w 583745"/>
              <a:gd name="connsiteY34" fmla="*/ 441736 h 585630"/>
              <a:gd name="connsiteX35" fmla="*/ 437338 w 583745"/>
              <a:gd name="connsiteY35" fmla="*/ 426027 h 585630"/>
              <a:gd name="connsiteX36" fmla="*/ 451162 w 583745"/>
              <a:gd name="connsiteY36" fmla="*/ 410318 h 585630"/>
              <a:gd name="connsiteX37" fmla="*/ 464986 w 583745"/>
              <a:gd name="connsiteY37" fmla="*/ 397751 h 585630"/>
              <a:gd name="connsiteX38" fmla="*/ 480695 w 583745"/>
              <a:gd name="connsiteY38" fmla="*/ 393353 h 585630"/>
              <a:gd name="connsiteX39" fmla="*/ 502687 w 583745"/>
              <a:gd name="connsiteY39" fmla="*/ 402778 h 585630"/>
              <a:gd name="connsiteX40" fmla="*/ 515254 w 583745"/>
              <a:gd name="connsiteY40" fmla="*/ 413460 h 585630"/>
              <a:gd name="connsiteX41" fmla="*/ 530963 w 583745"/>
              <a:gd name="connsiteY41" fmla="*/ 429169 h 585630"/>
              <a:gd name="connsiteX42" fmla="*/ 549814 w 583745"/>
              <a:gd name="connsiteY42" fmla="*/ 446135 h 585630"/>
              <a:gd name="connsiteX43" fmla="*/ 566780 w 583745"/>
              <a:gd name="connsiteY43" fmla="*/ 464986 h 585630"/>
              <a:gd name="connsiteX44" fmla="*/ 579347 w 583745"/>
              <a:gd name="connsiteY44" fmla="*/ 480695 h 585630"/>
              <a:gd name="connsiteX45" fmla="*/ 583745 w 583745"/>
              <a:gd name="connsiteY45" fmla="*/ 494518 h 585630"/>
              <a:gd name="connsiteX46" fmla="*/ 574320 w 583745"/>
              <a:gd name="connsiteY46" fmla="*/ 516511 h 585630"/>
              <a:gd name="connsiteX47" fmla="*/ 546044 w 583745"/>
              <a:gd name="connsiteY47" fmla="*/ 544787 h 585630"/>
              <a:gd name="connsiteX48" fmla="*/ 520910 w 583745"/>
              <a:gd name="connsiteY48" fmla="*/ 564895 h 585630"/>
              <a:gd name="connsiteX49" fmla="*/ 492633 w 583745"/>
              <a:gd name="connsiteY49" fmla="*/ 577462 h 585630"/>
              <a:gd name="connsiteX50" fmla="*/ 455560 w 583745"/>
              <a:gd name="connsiteY50" fmla="*/ 585630 h 585630"/>
              <a:gd name="connsiteX51" fmla="*/ 455560 w 583745"/>
              <a:gd name="connsiteY51" fmla="*/ 585630 h 58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3745" h="585630">
                <a:moveTo>
                  <a:pt x="455560" y="585630"/>
                </a:moveTo>
                <a:lnTo>
                  <a:pt x="455560" y="585630"/>
                </a:lnTo>
                <a:cubicBezTo>
                  <a:pt x="432311" y="585630"/>
                  <a:pt x="407177" y="581232"/>
                  <a:pt x="382042" y="573063"/>
                </a:cubicBezTo>
                <a:cubicBezTo>
                  <a:pt x="356908" y="566780"/>
                  <a:pt x="330517" y="556098"/>
                  <a:pt x="305382" y="541645"/>
                </a:cubicBezTo>
                <a:cubicBezTo>
                  <a:pt x="280248" y="527821"/>
                  <a:pt x="253857" y="512112"/>
                  <a:pt x="228723" y="491377"/>
                </a:cubicBezTo>
                <a:cubicBezTo>
                  <a:pt x="203588" y="472526"/>
                  <a:pt x="180339" y="452418"/>
                  <a:pt x="156461" y="430426"/>
                </a:cubicBezTo>
                <a:cubicBezTo>
                  <a:pt x="134469" y="408433"/>
                  <a:pt x="114361" y="383299"/>
                  <a:pt x="93625" y="358165"/>
                </a:cubicBezTo>
                <a:cubicBezTo>
                  <a:pt x="74775" y="333030"/>
                  <a:pt x="59066" y="307896"/>
                  <a:pt x="45242" y="282761"/>
                </a:cubicBezTo>
                <a:cubicBezTo>
                  <a:pt x="31418" y="256370"/>
                  <a:pt x="20108" y="229351"/>
                  <a:pt x="12567" y="204217"/>
                </a:cubicBezTo>
                <a:cubicBezTo>
                  <a:pt x="5027" y="177826"/>
                  <a:pt x="0" y="152691"/>
                  <a:pt x="0" y="128814"/>
                </a:cubicBezTo>
                <a:cubicBezTo>
                  <a:pt x="0" y="113105"/>
                  <a:pt x="1257" y="100537"/>
                  <a:pt x="4399" y="89855"/>
                </a:cubicBezTo>
                <a:cubicBezTo>
                  <a:pt x="7540" y="79173"/>
                  <a:pt x="11939" y="69748"/>
                  <a:pt x="16966" y="61579"/>
                </a:cubicBezTo>
                <a:cubicBezTo>
                  <a:pt x="23249" y="52154"/>
                  <a:pt x="29533" y="44613"/>
                  <a:pt x="38958" y="36445"/>
                </a:cubicBezTo>
                <a:cubicBezTo>
                  <a:pt x="46499" y="28905"/>
                  <a:pt x="55924" y="19479"/>
                  <a:pt x="65349" y="8169"/>
                </a:cubicBezTo>
                <a:cubicBezTo>
                  <a:pt x="71633" y="1257"/>
                  <a:pt x="79802" y="0"/>
                  <a:pt x="87342" y="0"/>
                </a:cubicBezTo>
                <a:cubicBezTo>
                  <a:pt x="90484" y="0"/>
                  <a:pt x="94882" y="1257"/>
                  <a:pt x="101166" y="4399"/>
                </a:cubicBezTo>
                <a:cubicBezTo>
                  <a:pt x="105564" y="7540"/>
                  <a:pt x="111848" y="10682"/>
                  <a:pt x="116875" y="15081"/>
                </a:cubicBezTo>
                <a:cubicBezTo>
                  <a:pt x="123158" y="21364"/>
                  <a:pt x="129442" y="25763"/>
                  <a:pt x="135726" y="32046"/>
                </a:cubicBezTo>
                <a:cubicBezTo>
                  <a:pt x="142009" y="38330"/>
                  <a:pt x="148293" y="44613"/>
                  <a:pt x="152691" y="50897"/>
                </a:cubicBezTo>
                <a:cubicBezTo>
                  <a:pt x="158975" y="57181"/>
                  <a:pt x="163373" y="61579"/>
                  <a:pt x="168400" y="66606"/>
                </a:cubicBezTo>
                <a:cubicBezTo>
                  <a:pt x="172799" y="72890"/>
                  <a:pt x="175941" y="76031"/>
                  <a:pt x="179082" y="79173"/>
                </a:cubicBezTo>
                <a:cubicBezTo>
                  <a:pt x="185366" y="85457"/>
                  <a:pt x="188508" y="91740"/>
                  <a:pt x="188508" y="101166"/>
                </a:cubicBezTo>
                <a:cubicBezTo>
                  <a:pt x="188508" y="105564"/>
                  <a:pt x="187251" y="111848"/>
                  <a:pt x="184109" y="116875"/>
                </a:cubicBezTo>
                <a:cubicBezTo>
                  <a:pt x="180967" y="121902"/>
                  <a:pt x="176569" y="126300"/>
                  <a:pt x="171542" y="130699"/>
                </a:cubicBezTo>
                <a:cubicBezTo>
                  <a:pt x="166515" y="135097"/>
                  <a:pt x="162117" y="140124"/>
                  <a:pt x="155833" y="144523"/>
                </a:cubicBezTo>
                <a:cubicBezTo>
                  <a:pt x="149549" y="150806"/>
                  <a:pt x="145151" y="155205"/>
                  <a:pt x="140124" y="161488"/>
                </a:cubicBezTo>
                <a:cubicBezTo>
                  <a:pt x="135726" y="167772"/>
                  <a:pt x="130699" y="174055"/>
                  <a:pt x="127557" y="181596"/>
                </a:cubicBezTo>
                <a:cubicBezTo>
                  <a:pt x="124415" y="189136"/>
                  <a:pt x="123158" y="197305"/>
                  <a:pt x="123158" y="206730"/>
                </a:cubicBezTo>
                <a:cubicBezTo>
                  <a:pt x="123158" y="217412"/>
                  <a:pt x="124415" y="225581"/>
                  <a:pt x="127557" y="235006"/>
                </a:cubicBezTo>
                <a:cubicBezTo>
                  <a:pt x="131955" y="244432"/>
                  <a:pt x="136982" y="251972"/>
                  <a:pt x="143266" y="258255"/>
                </a:cubicBezTo>
                <a:lnTo>
                  <a:pt x="323605" y="438594"/>
                </a:lnTo>
                <a:cubicBezTo>
                  <a:pt x="329888" y="444878"/>
                  <a:pt x="337429" y="449277"/>
                  <a:pt x="346854" y="454303"/>
                </a:cubicBezTo>
                <a:cubicBezTo>
                  <a:pt x="356280" y="457445"/>
                  <a:pt x="365705" y="458702"/>
                  <a:pt x="375130" y="458702"/>
                </a:cubicBezTo>
                <a:cubicBezTo>
                  <a:pt x="384556" y="458702"/>
                  <a:pt x="392096" y="457445"/>
                  <a:pt x="400265" y="454303"/>
                </a:cubicBezTo>
                <a:cubicBezTo>
                  <a:pt x="407805" y="451162"/>
                  <a:pt x="414089" y="446763"/>
                  <a:pt x="420372" y="441736"/>
                </a:cubicBezTo>
                <a:cubicBezTo>
                  <a:pt x="426656" y="437338"/>
                  <a:pt x="431054" y="432311"/>
                  <a:pt x="437338" y="426027"/>
                </a:cubicBezTo>
                <a:cubicBezTo>
                  <a:pt x="441736" y="419744"/>
                  <a:pt x="446763" y="415345"/>
                  <a:pt x="451162" y="410318"/>
                </a:cubicBezTo>
                <a:cubicBezTo>
                  <a:pt x="455560" y="405920"/>
                  <a:pt x="460587" y="400893"/>
                  <a:pt x="464986" y="397751"/>
                </a:cubicBezTo>
                <a:cubicBezTo>
                  <a:pt x="469384" y="394609"/>
                  <a:pt x="475668" y="393353"/>
                  <a:pt x="480695" y="393353"/>
                </a:cubicBezTo>
                <a:cubicBezTo>
                  <a:pt x="490120" y="393353"/>
                  <a:pt x="496404" y="396494"/>
                  <a:pt x="502687" y="402778"/>
                </a:cubicBezTo>
                <a:cubicBezTo>
                  <a:pt x="505829" y="405920"/>
                  <a:pt x="508971" y="409062"/>
                  <a:pt x="515254" y="413460"/>
                </a:cubicBezTo>
                <a:cubicBezTo>
                  <a:pt x="519653" y="417859"/>
                  <a:pt x="525936" y="422886"/>
                  <a:pt x="530963" y="429169"/>
                </a:cubicBezTo>
                <a:cubicBezTo>
                  <a:pt x="537247" y="433568"/>
                  <a:pt x="543530" y="439851"/>
                  <a:pt x="549814" y="446135"/>
                </a:cubicBezTo>
                <a:cubicBezTo>
                  <a:pt x="556098" y="452418"/>
                  <a:pt x="562381" y="458702"/>
                  <a:pt x="566780" y="464986"/>
                </a:cubicBezTo>
                <a:cubicBezTo>
                  <a:pt x="571178" y="469384"/>
                  <a:pt x="576205" y="475668"/>
                  <a:pt x="579347" y="480695"/>
                </a:cubicBezTo>
                <a:cubicBezTo>
                  <a:pt x="582489" y="486978"/>
                  <a:pt x="583745" y="491377"/>
                  <a:pt x="583745" y="494518"/>
                </a:cubicBezTo>
                <a:cubicBezTo>
                  <a:pt x="583745" y="502059"/>
                  <a:pt x="580604" y="510227"/>
                  <a:pt x="574320" y="516511"/>
                </a:cubicBezTo>
                <a:cubicBezTo>
                  <a:pt x="563638" y="525936"/>
                  <a:pt x="554213" y="535362"/>
                  <a:pt x="546044" y="544787"/>
                </a:cubicBezTo>
                <a:cubicBezTo>
                  <a:pt x="538504" y="552327"/>
                  <a:pt x="530335" y="558611"/>
                  <a:pt x="520910" y="564895"/>
                </a:cubicBezTo>
                <a:cubicBezTo>
                  <a:pt x="513369" y="569293"/>
                  <a:pt x="503944" y="574320"/>
                  <a:pt x="492633" y="577462"/>
                </a:cubicBezTo>
                <a:cubicBezTo>
                  <a:pt x="483836" y="583745"/>
                  <a:pt x="471269" y="585630"/>
                  <a:pt x="455560" y="585630"/>
                </a:cubicBezTo>
                <a:lnTo>
                  <a:pt x="455560" y="585630"/>
                </a:lnTo>
                <a:close/>
              </a:path>
            </a:pathLst>
          </a:custGeom>
          <a:noFill/>
          <a:ln w="31750" cap="flat">
            <a:solidFill>
              <a:srgbClr val="6969B6"/>
            </a:solidFill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1303338"/>
            <a:ext cx="4962525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1490" y="4389023"/>
            <a:ext cx="953140" cy="777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1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763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Office Theme</vt:lpstr>
      <vt:lpstr>1_Office Theme</vt:lpstr>
      <vt:lpstr>Microsoft Teams Training Module 2</vt:lpstr>
      <vt:lpstr>In this module you will learn: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&amp; Command</vt:lpstr>
      <vt:lpstr>Search &amp; Command</vt:lpstr>
      <vt:lpstr>Profile &amp; Settings</vt:lpstr>
      <vt:lpstr>Congratulations!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Natasha</dc:creator>
  <cp:lastModifiedBy>Lim, Natasha</cp:lastModifiedBy>
  <cp:revision>80</cp:revision>
  <dcterms:created xsi:type="dcterms:W3CDTF">2020-01-14T16:21:08Z</dcterms:created>
  <dcterms:modified xsi:type="dcterms:W3CDTF">2020-02-20T20:43:17Z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2020-01-14T16:33:44Z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16b07ae4-d42b-42ec-907a-0000637cddcc</vt:lpwstr>
  </property>
</Properties>
</file>