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1"/>
  </p:notesMasterIdLst>
  <p:sldIdLst>
    <p:sldId id="256" r:id="rId2"/>
    <p:sldId id="263" r:id="rId3"/>
    <p:sldId id="307" r:id="rId4"/>
    <p:sldId id="296" r:id="rId5"/>
    <p:sldId id="265" r:id="rId6"/>
    <p:sldId id="306" r:id="rId7"/>
    <p:sldId id="309" r:id="rId8"/>
    <p:sldId id="270" r:id="rId9"/>
    <p:sldId id="312" r:id="rId10"/>
    <p:sldId id="302" r:id="rId11"/>
    <p:sldId id="303" r:id="rId12"/>
    <p:sldId id="282" r:id="rId13"/>
    <p:sldId id="260" r:id="rId14"/>
    <p:sldId id="266" r:id="rId15"/>
    <p:sldId id="261" r:id="rId16"/>
    <p:sldId id="290" r:id="rId17"/>
    <p:sldId id="308" r:id="rId18"/>
    <p:sldId id="311"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64" autoAdjust="0"/>
    <p:restoredTop sz="87309" autoAdjust="0"/>
  </p:normalViewPr>
  <p:slideViewPr>
    <p:cSldViewPr snapToGrid="0">
      <p:cViewPr>
        <p:scale>
          <a:sx n="57" d="100"/>
          <a:sy n="57" d="100"/>
        </p:scale>
        <p:origin x="6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DCC12-3B55-4B56-9EFA-A07D77E81830}" type="datetimeFigureOut">
              <a:rPr lang="en-CA" smtClean="0"/>
              <a:t>2023-02-24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C5243-87ED-445B-A19A-F8C7817891F1}" type="slidenum">
              <a:rPr lang="en-CA" smtClean="0"/>
              <a:t>‹N°›</a:t>
            </a:fld>
            <a:endParaRPr lang="en-CA" dirty="0"/>
          </a:p>
        </p:txBody>
      </p:sp>
    </p:spTree>
    <p:extLst>
      <p:ext uri="{BB962C8B-B14F-4D97-AF65-F5344CB8AC3E}">
        <p14:creationId xmlns:p14="http://schemas.microsoft.com/office/powerpoint/2010/main" val="3439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nada.ca/fr/secretariat-conseil-tresor/services/innovation/statistiques-ressources-humaines/statistiques-diversite-inclusion/repartition-employes-fonction-publique-canada-sous-groupe-designe-echelle-salariale-membres-minorites-visible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ada.ca/fr/secretariat-conseil-tresor/services/innovation/statistiques-ressources-humaines/statistiques-diversite-inclusion/repartition-employes-fonction-publique-canada-sous-groupe-designe-echelle-salariale-membres-minorites-visible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ada.ca/fr/secretariat-conseil-tresor/services/innovation/statistiques-ressources-humaines/statistiques-diversite-inclusion/repartition-employes-fonction-publique-canada-sous-groupe-designe-echelle-salariale-personnes-situation-handicape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B5748-3B97-F942-AB42-DA739A18115E}" type="slidenum">
              <a:rPr lang="en-US" smtClean="0"/>
              <a:t>7</a:t>
            </a:fld>
            <a:endParaRPr lang="en-US" dirty="0"/>
          </a:p>
        </p:txBody>
      </p:sp>
    </p:spTree>
    <p:extLst>
      <p:ext uri="{BB962C8B-B14F-4D97-AF65-F5344CB8AC3E}">
        <p14:creationId xmlns:p14="http://schemas.microsoft.com/office/powerpoint/2010/main" val="29826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B5748-3B97-F942-AB42-DA739A18115E}" type="slidenum">
              <a:rPr lang="en-US" smtClean="0"/>
              <a:t>8</a:t>
            </a:fld>
            <a:endParaRPr lang="en-US" dirty="0"/>
          </a:p>
        </p:txBody>
      </p:sp>
    </p:spTree>
    <p:extLst>
      <p:ext uri="{BB962C8B-B14F-4D97-AF65-F5344CB8AC3E}">
        <p14:creationId xmlns:p14="http://schemas.microsoft.com/office/powerpoint/2010/main" val="272504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B5748-3B97-F942-AB42-DA739A18115E}" type="slidenum">
              <a:rPr lang="en-US" smtClean="0"/>
              <a:t>9</a:t>
            </a:fld>
            <a:endParaRPr lang="en-US" dirty="0"/>
          </a:p>
        </p:txBody>
      </p:sp>
    </p:spTree>
    <p:extLst>
      <p:ext uri="{BB962C8B-B14F-4D97-AF65-F5344CB8AC3E}">
        <p14:creationId xmlns:p14="http://schemas.microsoft.com/office/powerpoint/2010/main" val="367925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hlinkClick r:id="rId3"/>
              </a:rPr>
              <a:t>Répartition des employés de la fonction publique du Canada par sous-groupe désigné et échelle salariale - Membres des minorités visibles - Canada.ca</a:t>
            </a:r>
            <a:endParaRPr lang="en-CA" dirty="0"/>
          </a:p>
        </p:txBody>
      </p:sp>
      <p:sp>
        <p:nvSpPr>
          <p:cNvPr id="4" name="Slide Number Placeholder 3"/>
          <p:cNvSpPr>
            <a:spLocks noGrp="1"/>
          </p:cNvSpPr>
          <p:nvPr>
            <p:ph type="sldNum" sz="quarter" idx="10"/>
          </p:nvPr>
        </p:nvSpPr>
        <p:spPr/>
        <p:txBody>
          <a:bodyPr/>
          <a:lstStyle/>
          <a:p>
            <a:fld id="{C14C5243-87ED-445B-A19A-F8C7817891F1}" type="slidenum">
              <a:rPr lang="en-CA" smtClean="0"/>
              <a:t>10</a:t>
            </a:fld>
            <a:endParaRPr lang="en-CA" dirty="0"/>
          </a:p>
        </p:txBody>
      </p:sp>
    </p:spTree>
    <p:extLst>
      <p:ext uri="{BB962C8B-B14F-4D97-AF65-F5344CB8AC3E}">
        <p14:creationId xmlns:p14="http://schemas.microsoft.com/office/powerpoint/2010/main" val="112114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hlinkClick r:id="rId3"/>
              </a:rPr>
              <a:t>Répartition des employés de la fonction publique du Canada par sous-groupe désigné et échelle salariale - Membres des minorités visibles - Canada.ca</a:t>
            </a:r>
            <a:endParaRPr lang="en-CA" dirty="0"/>
          </a:p>
        </p:txBody>
      </p:sp>
      <p:sp>
        <p:nvSpPr>
          <p:cNvPr id="4" name="Slide Number Placeholder 3"/>
          <p:cNvSpPr>
            <a:spLocks noGrp="1"/>
          </p:cNvSpPr>
          <p:nvPr>
            <p:ph type="sldNum" sz="quarter" idx="10"/>
          </p:nvPr>
        </p:nvSpPr>
        <p:spPr/>
        <p:txBody>
          <a:bodyPr/>
          <a:lstStyle/>
          <a:p>
            <a:fld id="{C14C5243-87ED-445B-A19A-F8C7817891F1}" type="slidenum">
              <a:rPr lang="en-CA" smtClean="0"/>
              <a:t>11</a:t>
            </a:fld>
            <a:endParaRPr lang="en-CA" dirty="0"/>
          </a:p>
        </p:txBody>
      </p:sp>
    </p:spTree>
    <p:extLst>
      <p:ext uri="{BB962C8B-B14F-4D97-AF65-F5344CB8AC3E}">
        <p14:creationId xmlns:p14="http://schemas.microsoft.com/office/powerpoint/2010/main" val="373240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err="1">
                <a:effectLst/>
                <a:latin typeface="Calibri" panose="020F0502020204030204" pitchFamily="34" charset="0"/>
                <a:ea typeface="Calibri" panose="020F0502020204030204" pitchFamily="34" charset="0"/>
                <a:cs typeface="Times New Roman" panose="02020603050405020304" pitchFamily="18" charset="0"/>
              </a:rPr>
              <a:t>Nombres</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bruts</a:t>
            </a:r>
            <a:r>
              <a:rPr lang="en-CA" sz="1200" dirty="0">
                <a:effectLst/>
                <a:latin typeface="Calibri" panose="020F0502020204030204" pitchFamily="34" charset="0"/>
                <a:ea typeface="Calibri" panose="020F0502020204030204" pitchFamily="34" charset="0"/>
                <a:cs typeface="Times New Roman" panose="02020603050405020304" pitchFamily="18" charset="0"/>
              </a:rPr>
              <a:t> des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échelles</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salariales</a:t>
            </a:r>
            <a:r>
              <a:rPr lang="en-CA" sz="1200" dirty="0">
                <a:effectLst/>
                <a:latin typeface="Calibri" panose="020F0502020204030204" pitchFamily="34" charset="0"/>
                <a:ea typeface="Calibri" panose="020F0502020204030204" pitchFamily="34" charset="0"/>
                <a:cs typeface="Times New Roman" panose="02020603050405020304" pitchFamily="18" charset="0"/>
              </a:rPr>
              <a:t> (administration centrale, pas ARC) </a:t>
            </a:r>
          </a:p>
          <a:p>
            <a:r>
              <a:rPr lang="fr-CA" dirty="0">
                <a:hlinkClick r:id="rId3"/>
              </a:rPr>
              <a:t>Répartition des employés de la fonction publique du Canada par sous-groupe désigné et échelle salariale - Personnes en situation de handicap - Canada.ca</a:t>
            </a:r>
            <a:endParaRPr lang="en-CA" dirty="0"/>
          </a:p>
        </p:txBody>
      </p:sp>
      <p:sp>
        <p:nvSpPr>
          <p:cNvPr id="4" name="Slide Number Placeholder 3"/>
          <p:cNvSpPr>
            <a:spLocks noGrp="1"/>
          </p:cNvSpPr>
          <p:nvPr>
            <p:ph type="sldNum" sz="quarter" idx="5"/>
          </p:nvPr>
        </p:nvSpPr>
        <p:spPr/>
        <p:txBody>
          <a:bodyPr/>
          <a:lstStyle/>
          <a:p>
            <a:fld id="{C14C5243-87ED-445B-A19A-F8C7817891F1}" type="slidenum">
              <a:rPr lang="en-CA" smtClean="0"/>
              <a:t>12</a:t>
            </a:fld>
            <a:endParaRPr lang="en-CA" dirty="0"/>
          </a:p>
        </p:txBody>
      </p:sp>
    </p:spTree>
    <p:extLst>
      <p:ext uri="{BB962C8B-B14F-4D97-AF65-F5344CB8AC3E}">
        <p14:creationId xmlns:p14="http://schemas.microsoft.com/office/powerpoint/2010/main" val="321227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https://www.canada.ca/en/treasury-board-secretariat/services/innovation/human-resources-statistics/diversity-inclusion-statistics/distribution-public-service-canada-employees-designated-sub-group-salary-range-members-visible-minorities.html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F497D"/>
                </a:solidFill>
                <a:effectLst/>
                <a:latin typeface="Calibri" panose="020F0502020204030204" pitchFamily="34" charset="0"/>
                <a:ea typeface="Calibri" panose="020F0502020204030204" pitchFamily="34" charset="0"/>
              </a:rPr>
              <a:t>Dr. Nicholas ARAN June 23, 2023 Presentation.</a:t>
            </a:r>
            <a:endParaRPr lang="en-CA" sz="12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10"/>
          </p:nvPr>
        </p:nvSpPr>
        <p:spPr/>
        <p:txBody>
          <a:bodyPr/>
          <a:lstStyle/>
          <a:p>
            <a:fld id="{C14C5243-87ED-445B-A19A-F8C7817891F1}" type="slidenum">
              <a:rPr lang="en-CA" smtClean="0"/>
              <a:t>14</a:t>
            </a:fld>
            <a:endParaRPr lang="en-CA" dirty="0"/>
          </a:p>
        </p:txBody>
      </p:sp>
    </p:spTree>
    <p:extLst>
      <p:ext uri="{BB962C8B-B14F-4D97-AF65-F5344CB8AC3E}">
        <p14:creationId xmlns:p14="http://schemas.microsoft.com/office/powerpoint/2010/main" val="428439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tabLst>
                <a:tab pos="457200" algn="l"/>
              </a:tabLst>
            </a:pPr>
            <a:r>
              <a:rPr lang="en-CA" sz="1800" dirty="0">
                <a:solidFill>
                  <a:srgbClr val="1F497D"/>
                </a:solidFill>
                <a:effectLst/>
                <a:latin typeface="Calibri" panose="020F0502020204030204" pitchFamily="34" charset="0"/>
                <a:ea typeface="Times New Roman" panose="02020603050405020304" pitchFamily="18" charset="0"/>
              </a:rPr>
              <a:t>Lowest value: There is no doubt that the Black group has a significant lower Median salary than the rest examined as per table below. </a:t>
            </a:r>
            <a:endParaRPr lang="en-CA" sz="1800" dirty="0">
              <a:solidFill>
                <a:srgbClr val="1F497D"/>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CA" sz="1800" dirty="0">
                <a:solidFill>
                  <a:srgbClr val="1F497D"/>
                </a:solidFill>
                <a:effectLst/>
                <a:latin typeface="Calibri" panose="020F0502020204030204" pitchFamily="34" charset="0"/>
                <a:ea typeface="Times New Roman" panose="02020603050405020304" pitchFamily="18" charset="0"/>
              </a:rPr>
              <a:t>Non-VM:  The non-VM is a good comparator for possible impacts of racism.</a:t>
            </a:r>
            <a:r>
              <a:rPr lang="en-CA" sz="1800" dirty="0">
                <a:effectLst/>
                <a:latin typeface="Calibri" panose="020F0502020204030204" pitchFamily="34" charset="0"/>
                <a:ea typeface="Times New Roman" panose="02020603050405020304" pitchFamily="18" charset="0"/>
              </a:rPr>
              <a:t> </a:t>
            </a:r>
          </a:p>
          <a:p>
            <a:pPr marL="342900" lvl="0" indent="-342900">
              <a:buFont typeface="+mj-lt"/>
              <a:buAutoNum type="arabicPeriod"/>
              <a:tabLst>
                <a:tab pos="457200" algn="l"/>
              </a:tabLst>
            </a:pPr>
            <a:r>
              <a:rPr lang="en-CA" sz="1800" dirty="0">
                <a:solidFill>
                  <a:srgbClr val="1F497D"/>
                </a:solidFill>
                <a:effectLst/>
                <a:latin typeface="Calibri" panose="020F0502020204030204" pitchFamily="34" charset="0"/>
                <a:ea typeface="Calibri" panose="020F0502020204030204" pitchFamily="34" charset="0"/>
              </a:rPr>
              <a:t>Contact Dr. Nicholas to get more details of the method and the expected errors.  Errors could be significant for some groups.</a:t>
            </a: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C14C5243-87ED-445B-A19A-F8C7817891F1}" type="slidenum">
              <a:rPr lang="en-CA" smtClean="0"/>
              <a:t>16</a:t>
            </a:fld>
            <a:endParaRPr lang="en-CA" dirty="0"/>
          </a:p>
        </p:txBody>
      </p:sp>
    </p:spTree>
    <p:extLst>
      <p:ext uri="{BB962C8B-B14F-4D97-AF65-F5344CB8AC3E}">
        <p14:creationId xmlns:p14="http://schemas.microsoft.com/office/powerpoint/2010/main" val="325297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LMA calculates</a:t>
            </a:r>
            <a:r>
              <a:rPr lang="en-CA" baseline="0"/>
              <a:t> 7 year old quantity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DI calculates more recent disparities in equality of income</a:t>
            </a:r>
            <a:endParaRPr lang="en-CA" dirty="0"/>
          </a:p>
          <a:p>
            <a:endParaRPr lang="en-CA" dirty="0"/>
          </a:p>
        </p:txBody>
      </p:sp>
      <p:sp>
        <p:nvSpPr>
          <p:cNvPr id="4" name="Slide Number Placeholder 3"/>
          <p:cNvSpPr>
            <a:spLocks noGrp="1"/>
          </p:cNvSpPr>
          <p:nvPr>
            <p:ph type="sldNum" sz="quarter" idx="10"/>
          </p:nvPr>
        </p:nvSpPr>
        <p:spPr/>
        <p:txBody>
          <a:bodyPr/>
          <a:lstStyle/>
          <a:p>
            <a:fld id="{C14C5243-87ED-445B-A19A-F8C7817891F1}" type="slidenum">
              <a:rPr lang="en-CA" smtClean="0"/>
              <a:t>17</a:t>
            </a:fld>
            <a:endParaRPr lang="en-CA" dirty="0"/>
          </a:p>
        </p:txBody>
      </p:sp>
    </p:spTree>
    <p:extLst>
      <p:ext uri="{BB962C8B-B14F-4D97-AF65-F5344CB8AC3E}">
        <p14:creationId xmlns:p14="http://schemas.microsoft.com/office/powerpoint/2010/main" val="1340747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33977C3-359C-4BF5-83BC-D71BD9A322EC}" type="datetimeFigureOut">
              <a:rPr lang="en-CA" smtClean="0"/>
              <a:t>2023-02-24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4434772-3305-4C29-A3F0-7C877E43BA25}" type="slidenum">
              <a:rPr lang="en-CA" smtClean="0"/>
              <a:t>‹N°›</a:t>
            </a:fld>
            <a:endParaRPr lang="en-CA"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9802932" y="6356350"/>
            <a:ext cx="2069748" cy="365125"/>
          </a:xfrm>
          <a:prstGeom prst="rect">
            <a:avLst/>
          </a:prstGeom>
        </p:spPr>
      </p:pic>
      <p:sp>
        <p:nvSpPr>
          <p:cNvPr id="12" name="hrSlideMaster.Title Slide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1917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977C3-359C-4BF5-83BC-D71BD9A322EC}" type="datetimeFigureOut">
              <a:rPr lang="en-CA" smtClean="0"/>
              <a:t>2023-02-24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4434772-3305-4C29-A3F0-7C877E43BA25}" type="slidenum">
              <a:rPr lang="en-CA" smtClean="0"/>
              <a:t>‹N°›</a:t>
            </a:fld>
            <a:endParaRPr lang="en-CA" dirty="0"/>
          </a:p>
        </p:txBody>
      </p:sp>
      <p:sp>
        <p:nvSpPr>
          <p:cNvPr id="7" name="hrSlideMaster.Title and Vertical Text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07577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977C3-359C-4BF5-83BC-D71BD9A322EC}" type="datetimeFigureOut">
              <a:rPr lang="en-CA" smtClean="0"/>
              <a:t>2023-02-24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4434772-3305-4C29-A3F0-7C877E43BA25}" type="slidenum">
              <a:rPr lang="en-CA" smtClean="0"/>
              <a:t>‹N°›</a:t>
            </a:fld>
            <a:endParaRPr lang="en-CA"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97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977C3-359C-4BF5-83BC-D71BD9A322EC}" type="datetimeFigureOut">
              <a:rPr lang="en-CA" smtClean="0"/>
              <a:t>2023-02-24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4434772-3305-4C29-A3F0-7C877E43BA25}" type="slidenum">
              <a:rPr lang="en-CA" smtClean="0"/>
              <a:t>‹N°›</a:t>
            </a:fld>
            <a:endParaRPr lang="en-CA" dirty="0"/>
          </a:p>
        </p:txBody>
      </p:sp>
      <p:pic>
        <p:nvPicPr>
          <p:cNvPr id="7" name="Picture 6"/>
          <p:cNvPicPr>
            <a:picLocks noChangeAspect="1"/>
          </p:cNvPicPr>
          <p:nvPr userDrawn="1"/>
        </p:nvPicPr>
        <p:blipFill>
          <a:blip r:embed="rId2"/>
          <a:stretch>
            <a:fillRect/>
          </a:stretch>
        </p:blipFill>
        <p:spPr>
          <a:xfrm>
            <a:off x="9802932" y="6356350"/>
            <a:ext cx="2069748" cy="365125"/>
          </a:xfrm>
          <a:prstGeom prst="rect">
            <a:avLst/>
          </a:prstGeom>
        </p:spPr>
      </p:pic>
      <p:sp>
        <p:nvSpPr>
          <p:cNvPr id="8" name="hrSlideMaster.Title and Content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72700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3977C3-359C-4BF5-83BC-D71BD9A322EC}" type="datetimeFigureOut">
              <a:rPr lang="en-CA" smtClean="0"/>
              <a:t>2023-02-24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4434772-3305-4C29-A3F0-7C877E43BA25}" type="slidenum">
              <a:rPr lang="en-CA" smtClean="0"/>
              <a:t>‹N°›</a:t>
            </a:fld>
            <a:endParaRPr lang="en-CA"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hrSlideMaster.Section Header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2267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3977C3-359C-4BF5-83BC-D71BD9A322EC}" type="datetimeFigureOut">
              <a:rPr lang="en-CA" smtClean="0"/>
              <a:t>2023-02-24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4434772-3305-4C29-A3F0-7C877E43BA25}" type="slidenum">
              <a:rPr lang="en-CA" smtClean="0"/>
              <a:t>‹N°›</a:t>
            </a:fld>
            <a:endParaRPr lang="en-CA" dirty="0"/>
          </a:p>
        </p:txBody>
      </p:sp>
      <p:sp>
        <p:nvSpPr>
          <p:cNvPr id="8" name="hrSlideMaster.Two Content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2228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977C3-359C-4BF5-83BC-D71BD9A322EC}" type="datetimeFigureOut">
              <a:rPr lang="en-CA" smtClean="0"/>
              <a:t>2023-02-24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4434772-3305-4C29-A3F0-7C877E43BA25}" type="slidenum">
              <a:rPr lang="en-CA" smtClean="0"/>
              <a:t>‹N°›</a:t>
            </a:fld>
            <a:endParaRPr lang="en-CA" dirty="0"/>
          </a:p>
        </p:txBody>
      </p:sp>
      <p:sp>
        <p:nvSpPr>
          <p:cNvPr id="2" name="hrSlideMaster.Comparison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80089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3977C3-359C-4BF5-83BC-D71BD9A322EC}" type="datetimeFigureOut">
              <a:rPr lang="en-CA" smtClean="0"/>
              <a:t>2023-02-24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4434772-3305-4C29-A3F0-7C877E43BA25}" type="slidenum">
              <a:rPr lang="en-CA" smtClean="0"/>
              <a:t>‹N°›</a:t>
            </a:fld>
            <a:endParaRPr lang="en-CA" dirty="0"/>
          </a:p>
        </p:txBody>
      </p:sp>
      <p:sp>
        <p:nvSpPr>
          <p:cNvPr id="6" name="hrSlideMaster.Title Only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92481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977C3-359C-4BF5-83BC-D71BD9A322EC}" type="datetimeFigureOut">
              <a:rPr lang="en-CA" smtClean="0"/>
              <a:t>2023-02-24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4434772-3305-4C29-A3F0-7C877E43BA25}" type="slidenum">
              <a:rPr lang="en-CA" smtClean="0"/>
              <a:t>‹N°›</a:t>
            </a:fld>
            <a:endParaRPr lang="en-CA" dirty="0"/>
          </a:p>
        </p:txBody>
      </p:sp>
      <p:sp>
        <p:nvSpPr>
          <p:cNvPr id="5" name="hrSlideMaster.Blank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30670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3977C3-359C-4BF5-83BC-D71BD9A322EC}" type="datetimeFigureOut">
              <a:rPr lang="en-CA" smtClean="0"/>
              <a:t>2023-02-24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4434772-3305-4C29-A3F0-7C877E43BA25}" type="slidenum">
              <a:rPr lang="en-CA" smtClean="0"/>
              <a:t>‹N°›</a:t>
            </a:fld>
            <a:endParaRPr lang="en-CA" dirty="0"/>
          </a:p>
        </p:txBody>
      </p:sp>
      <p:sp>
        <p:nvSpPr>
          <p:cNvPr id="2" name="hrSlideMaster.Content with Caption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89242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3977C3-359C-4BF5-83BC-D71BD9A322EC}" type="datetimeFigureOut">
              <a:rPr lang="en-CA" smtClean="0"/>
              <a:t>2023-02-24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4434772-3305-4C29-A3F0-7C877E43BA25}" type="slidenum">
              <a:rPr lang="en-CA" smtClean="0"/>
              <a:t>‹N°›</a:t>
            </a:fld>
            <a:endParaRPr lang="en-CA"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hrSlideMaster.Picture with CaptionHeade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53902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33977C3-359C-4BF5-83BC-D71BD9A322EC}" type="datetimeFigureOut">
              <a:rPr lang="en-CA" smtClean="0"/>
              <a:t>2023-02-24</a:t>
            </a:fld>
            <a:endParaRPr lang="en-CA"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434772-3305-4C29-A3F0-7C877E43BA25}" type="slidenum">
              <a:rPr lang="en-CA" smtClean="0"/>
              <a:t>‹N°›</a:t>
            </a:fld>
            <a:endParaRPr lang="en-CA"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41303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nada.ca/en/treasury-board-secretariat/services/innovation/human-resources-statistics/diversity-inclusion-statistics/distribution-public-service-canada-employees-designated-sub-group-salary-range-members-visible-minoritie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canada.ca/fr/secretariat-conseil-tresor/services/innovation/statistiques-ressources-humaines/statistiques-diversite-inclusion/repartition-employes-fonction-publique-canada-sous-groupe-designe-echelle-salariale-membres-minorites-visibles.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nada.ca/fr/conseil-prive/organisation/greffier/appel-action-faveur-lutte-contre-racisme-equite-inclusion-fonction-publique-federale/message-orientations-lettres-mise-en-oeuvre.html" TargetMode="External"/><Relationship Id="rId2" Type="http://schemas.openxmlformats.org/officeDocument/2006/relationships/hyperlink" Target="https://www.canada.ca/fr/secretariat-conseil-tresor/services/innovation/statistiques-ressources-humaines/statistiques-diversite-inclusion/repartition-employes-fonction-publique-canada-sous-groupe-designe-echelle-salariale-membres-minorites-visibles.html" TargetMode="External"/><Relationship Id="rId1" Type="http://schemas.openxmlformats.org/officeDocument/2006/relationships/slideLayout" Target="../slideLayouts/slideLayout2.xml"/><Relationship Id="rId6" Type="http://schemas.openxmlformats.org/officeDocument/2006/relationships/hyperlink" Target="https://www.canada.ca/en/treasury-board-secretariat/services/innovation/human-resources-statistics/population-federal-public-service-department.html" TargetMode="External"/><Relationship Id="rId5" Type="http://schemas.openxmlformats.org/officeDocument/2006/relationships/hyperlink" Target="https://klaxonklaxoff.github.io/ee_dv/" TargetMode="External"/><Relationship Id="rId4" Type="http://schemas.openxmlformats.org/officeDocument/2006/relationships/hyperlink" Target="https://www.canada.ca/fr/secretariat-conseil-tresor/services/innovation/statistiques-ressources-humaines/effectif-fonction-publique-federale-minster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revious.ohchr.org/FR/Pages/Home.aspx" TargetMode="External"/><Relationship Id="rId2" Type="http://schemas.openxmlformats.org/officeDocument/2006/relationships/hyperlink" Target="https://sac-isc.gc.ca/fra/1583698429175/1583698455266" TargetMode="External"/><Relationship Id="rId1" Type="http://schemas.openxmlformats.org/officeDocument/2006/relationships/slideLayout" Target="../slideLayouts/slideLayout2.xml"/><Relationship Id="rId5" Type="http://schemas.openxmlformats.org/officeDocument/2006/relationships/hyperlink" Target="https://www.canada.ca/fr/conseil-prive/organisation/greffier/appel-action-faveur-lutte-contre-racisme-equite-inclusion-fonction-publique-federale.html" TargetMode="External"/><Relationship Id="rId4" Type="http://schemas.openxmlformats.org/officeDocument/2006/relationships/hyperlink" Target="https://previous.ohchr.org/EN/Issues/Racism/WGAfricanDescent/Pages/People-of-African-descent-and-SDGs.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laxonklaxoff.github.io/ee_dv/#Understanding_the_Data_-_Disproportionality_Inde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404" y="4985226"/>
            <a:ext cx="7772400" cy="1463040"/>
          </a:xfrm>
        </p:spPr>
        <p:txBody>
          <a:bodyPr>
            <a:normAutofit/>
          </a:bodyPr>
          <a:lstStyle/>
          <a:p>
            <a:r>
              <a:rPr lang="en-CA" dirty="0" err="1"/>
              <a:t>Indice</a:t>
            </a:r>
            <a:r>
              <a:rPr lang="en-CA" dirty="0"/>
              <a:t> de </a:t>
            </a:r>
            <a:r>
              <a:rPr lang="en-CA" dirty="0" err="1"/>
              <a:t>disproportionnalité</a:t>
            </a:r>
            <a:r>
              <a:rPr lang="en-CA" dirty="0"/>
              <a:t> </a:t>
            </a:r>
          </a:p>
        </p:txBody>
      </p:sp>
      <p:sp>
        <p:nvSpPr>
          <p:cNvPr id="3" name="Subtitle 2"/>
          <p:cNvSpPr>
            <a:spLocks noGrp="1"/>
          </p:cNvSpPr>
          <p:nvPr>
            <p:ph type="subTitle" idx="1"/>
          </p:nvPr>
        </p:nvSpPr>
        <p:spPr>
          <a:xfrm>
            <a:off x="8448675" y="4636453"/>
            <a:ext cx="3324225" cy="2160587"/>
          </a:xfrm>
        </p:spPr>
        <p:txBody>
          <a:bodyPr>
            <a:normAutofit/>
          </a:bodyPr>
          <a:lstStyle/>
          <a:p>
            <a:r>
              <a:rPr lang="en-CA" sz="1400" dirty="0"/>
              <a:t>Dr. Martin Nicholas, </a:t>
            </a:r>
            <a:r>
              <a:rPr lang="en-CA" sz="1400" dirty="0" err="1"/>
              <a:t>Ministère</a:t>
            </a:r>
            <a:r>
              <a:rPr lang="en-CA" sz="1400" dirty="0"/>
              <a:t> de la Justice</a:t>
            </a:r>
          </a:p>
          <a:p>
            <a:r>
              <a:rPr lang="en-CA" sz="1400" dirty="0"/>
              <a:t>Catalina Albury, </a:t>
            </a:r>
            <a:r>
              <a:rPr lang="en-CA" sz="1400" dirty="0" err="1"/>
              <a:t>Statistiques</a:t>
            </a:r>
            <a:r>
              <a:rPr lang="en-CA" sz="1400" dirty="0"/>
              <a:t> Canada</a:t>
            </a:r>
          </a:p>
          <a:p>
            <a:r>
              <a:rPr lang="en-CA" sz="1400" dirty="0"/>
              <a:t>Brittny Vongdara, </a:t>
            </a:r>
            <a:r>
              <a:rPr lang="en-CA" sz="1400" dirty="0" err="1"/>
              <a:t>Statistiques</a:t>
            </a:r>
            <a:r>
              <a:rPr lang="en-CA" sz="1400" dirty="0"/>
              <a:t> Canada</a:t>
            </a:r>
          </a:p>
          <a:p>
            <a:r>
              <a:rPr lang="en-CA" sz="1400" dirty="0"/>
              <a:t>Shamir Kanji, </a:t>
            </a:r>
            <a:r>
              <a:rPr lang="en-CA" sz="1400" dirty="0" err="1"/>
              <a:t>Agence</a:t>
            </a:r>
            <a:r>
              <a:rPr lang="en-CA" sz="1400" dirty="0"/>
              <a:t> du </a:t>
            </a:r>
            <a:r>
              <a:rPr lang="en-CA" sz="1400" dirty="0" err="1"/>
              <a:t>Revenu</a:t>
            </a:r>
            <a:r>
              <a:rPr lang="en-CA" sz="1400" dirty="0"/>
              <a:t> du Canada</a:t>
            </a:r>
          </a:p>
        </p:txBody>
      </p:sp>
      <p:sp>
        <p:nvSpPr>
          <p:cNvPr id="4" name="Rectangle 3"/>
          <p:cNvSpPr/>
          <p:nvPr/>
        </p:nvSpPr>
        <p:spPr>
          <a:xfrm>
            <a:off x="6303854" y="5925046"/>
            <a:ext cx="1954950" cy="523220"/>
          </a:xfrm>
          <a:prstGeom prst="rect">
            <a:avLst/>
          </a:prstGeom>
        </p:spPr>
        <p:txBody>
          <a:bodyPr wrap="square">
            <a:spAutoFit/>
          </a:bodyPr>
          <a:lstStyle/>
          <a:p>
            <a:pPr lvl="1" algn="r"/>
            <a:r>
              <a:rPr lang="en-CA" sz="1400" dirty="0"/>
              <a:t>RIMEED</a:t>
            </a:r>
          </a:p>
          <a:p>
            <a:pPr lvl="1" algn="r"/>
            <a:r>
              <a:rPr lang="en-CA" sz="1400" dirty="0"/>
              <a:t>2 mars, 2023</a:t>
            </a:r>
          </a:p>
        </p:txBody>
      </p:sp>
    </p:spTree>
    <p:extLst>
      <p:ext uri="{BB962C8B-B14F-4D97-AF65-F5344CB8AC3E}">
        <p14:creationId xmlns:p14="http://schemas.microsoft.com/office/powerpoint/2010/main" val="294817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p:cNvPicPr>
            <a:picLocks noGrp="1" noChangeAspect="1"/>
          </p:cNvPicPr>
          <p:nvPr>
            <p:ph idx="1"/>
          </p:nvPr>
        </p:nvPicPr>
        <p:blipFill>
          <a:blip r:embed="rId3"/>
          <a:stretch>
            <a:fillRect/>
          </a:stretch>
        </p:blipFill>
        <p:spPr>
          <a:xfrm>
            <a:off x="2198370" y="365125"/>
            <a:ext cx="7528560" cy="6300903"/>
          </a:xfrm>
          <a:prstGeom prst="rect">
            <a:avLst/>
          </a:prstGeom>
        </p:spPr>
      </p:pic>
    </p:spTree>
    <p:extLst>
      <p:ext uri="{BB962C8B-B14F-4D97-AF65-F5344CB8AC3E}">
        <p14:creationId xmlns:p14="http://schemas.microsoft.com/office/powerpoint/2010/main" val="416490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p:cNvPicPr>
            <a:picLocks noGrp="1" noChangeAspect="1"/>
          </p:cNvPicPr>
          <p:nvPr>
            <p:ph idx="1"/>
          </p:nvPr>
        </p:nvPicPr>
        <p:blipFill>
          <a:blip r:embed="rId3"/>
          <a:stretch>
            <a:fillRect/>
          </a:stretch>
        </p:blipFill>
        <p:spPr>
          <a:xfrm>
            <a:off x="838200" y="365125"/>
            <a:ext cx="5796280" cy="6184691"/>
          </a:xfrm>
          <a:prstGeom prst="rect">
            <a:avLst/>
          </a:prstGeom>
        </p:spPr>
      </p:pic>
      <p:pic>
        <p:nvPicPr>
          <p:cNvPr id="5" name="Picture 4"/>
          <p:cNvPicPr>
            <a:picLocks noChangeAspect="1"/>
          </p:cNvPicPr>
          <p:nvPr/>
        </p:nvPicPr>
        <p:blipFill>
          <a:blip r:embed="rId4"/>
          <a:stretch>
            <a:fillRect/>
          </a:stretch>
        </p:blipFill>
        <p:spPr>
          <a:xfrm>
            <a:off x="8310770" y="3368682"/>
            <a:ext cx="2069341" cy="1975280"/>
          </a:xfrm>
          <a:prstGeom prst="rect">
            <a:avLst/>
          </a:prstGeom>
        </p:spPr>
      </p:pic>
      <p:sp>
        <p:nvSpPr>
          <p:cNvPr id="6" name="Oval 5"/>
          <p:cNvSpPr/>
          <p:nvPr/>
        </p:nvSpPr>
        <p:spPr>
          <a:xfrm>
            <a:off x="8485172" y="503953"/>
            <a:ext cx="1771651" cy="1816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Données </a:t>
            </a:r>
            <a:r>
              <a:rPr lang="en-CA" dirty="0" err="1"/>
              <a:t>salariales</a:t>
            </a:r>
            <a:endParaRPr lang="en-CA" dirty="0"/>
          </a:p>
        </p:txBody>
      </p:sp>
      <p:cxnSp>
        <p:nvCxnSpPr>
          <p:cNvPr id="9" name="Straight Arrow Connector 8"/>
          <p:cNvCxnSpPr/>
          <p:nvPr/>
        </p:nvCxnSpPr>
        <p:spPr>
          <a:xfrm>
            <a:off x="9345441" y="2504301"/>
            <a:ext cx="0" cy="68013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6B8A4D1-36EE-4E60-A74D-043FF1A443E8}"/>
              </a:ext>
            </a:extLst>
          </p:cNvPr>
          <p:cNvSpPr txBox="1"/>
          <p:nvPr/>
        </p:nvSpPr>
        <p:spPr>
          <a:xfrm>
            <a:off x="8108313" y="5343962"/>
            <a:ext cx="2525367" cy="646331"/>
          </a:xfrm>
          <a:prstGeom prst="rect">
            <a:avLst/>
          </a:prstGeom>
          <a:noFill/>
        </p:spPr>
        <p:txBody>
          <a:bodyPr wrap="square" rtlCol="0">
            <a:spAutoFit/>
          </a:bodyPr>
          <a:lstStyle/>
          <a:p>
            <a:pPr algn="ctr"/>
            <a:r>
              <a:rPr lang="en-CA" dirty="0" err="1"/>
              <a:t>Tous</a:t>
            </a:r>
            <a:r>
              <a:rPr lang="en-CA" dirty="0"/>
              <a:t> les </a:t>
            </a:r>
            <a:r>
              <a:rPr lang="en-CA" dirty="0" err="1"/>
              <a:t>employés</a:t>
            </a:r>
            <a:r>
              <a:rPr lang="en-CA" dirty="0"/>
              <a:t> de </a:t>
            </a:r>
            <a:r>
              <a:rPr lang="en-CA" dirty="0" err="1"/>
              <a:t>l’administration</a:t>
            </a:r>
            <a:r>
              <a:rPr lang="en-CA" dirty="0"/>
              <a:t> centrale</a:t>
            </a:r>
          </a:p>
        </p:txBody>
      </p:sp>
    </p:spTree>
    <p:extLst>
      <p:ext uri="{BB962C8B-B14F-4D97-AF65-F5344CB8AC3E}">
        <p14:creationId xmlns:p14="http://schemas.microsoft.com/office/powerpoint/2010/main" val="2058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10C3AE03AEEA14DA0C6D1C1845DCB1A@CANP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601" y="0"/>
            <a:ext cx="8946799" cy="636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283C695-D5DD-459E-89E1-CF752E66E280}"/>
              </a:ext>
            </a:extLst>
          </p:cNvPr>
          <p:cNvSpPr/>
          <p:nvPr/>
        </p:nvSpPr>
        <p:spPr>
          <a:xfrm>
            <a:off x="3216274" y="168275"/>
            <a:ext cx="202009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079F8517-5BCC-4A86-836D-75294A460D79}"/>
              </a:ext>
            </a:extLst>
          </p:cNvPr>
          <p:cNvSpPr/>
          <p:nvPr/>
        </p:nvSpPr>
        <p:spPr>
          <a:xfrm>
            <a:off x="3216275" y="450850"/>
            <a:ext cx="202009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05CBCBD1-B529-4A0C-B4DB-1F693DC9A32E}"/>
              </a:ext>
            </a:extLst>
          </p:cNvPr>
          <p:cNvSpPr/>
          <p:nvPr/>
        </p:nvSpPr>
        <p:spPr>
          <a:xfrm>
            <a:off x="5562600" y="168275"/>
            <a:ext cx="16891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944AF900-2EC6-4B52-8258-59078E33D5C7}"/>
              </a:ext>
            </a:extLst>
          </p:cNvPr>
          <p:cNvSpPr/>
          <p:nvPr/>
        </p:nvSpPr>
        <p:spPr>
          <a:xfrm>
            <a:off x="7577928" y="168275"/>
            <a:ext cx="170577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4BDF8572-360F-4971-A0EB-A95C037AC42A}"/>
              </a:ext>
            </a:extLst>
          </p:cNvPr>
          <p:cNvSpPr/>
          <p:nvPr/>
        </p:nvSpPr>
        <p:spPr>
          <a:xfrm>
            <a:off x="5562600" y="450850"/>
            <a:ext cx="16891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7127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1026" name="Picture 2" descr="610C3AE03AEEA14DA0C6D1C1845DCB1A@CAN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28324"/>
            <a:ext cx="8902700" cy="63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92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379141"/>
            <a:ext cx="10958765" cy="1705691"/>
          </a:xfrm>
        </p:spPr>
        <p:txBody>
          <a:bodyPr>
            <a:normAutofit/>
          </a:bodyPr>
          <a:lstStyle/>
          <a:p>
            <a:r>
              <a:rPr lang="en-CA" sz="4800" dirty="0" err="1"/>
              <a:t>indice</a:t>
            </a:r>
            <a:r>
              <a:rPr lang="en-CA" sz="4800" dirty="0"/>
              <a:t> de </a:t>
            </a:r>
            <a:r>
              <a:rPr lang="en-CA" sz="4800" dirty="0" err="1"/>
              <a:t>disproportionnalité</a:t>
            </a:r>
            <a:r>
              <a:rPr lang="en-CA" sz="4800" dirty="0"/>
              <a:t>  de </a:t>
            </a:r>
            <a:r>
              <a:rPr lang="en-CA" sz="4800" dirty="0" err="1"/>
              <a:t>l’administration</a:t>
            </a:r>
            <a:r>
              <a:rPr lang="en-CA" sz="4800" dirty="0"/>
              <a:t> centrale</a:t>
            </a:r>
          </a:p>
        </p:txBody>
      </p:sp>
      <p:sp>
        <p:nvSpPr>
          <p:cNvPr id="3" name="Content Placeholder 2"/>
          <p:cNvSpPr>
            <a:spLocks noGrp="1"/>
          </p:cNvSpPr>
          <p:nvPr>
            <p:ph idx="1"/>
          </p:nvPr>
        </p:nvSpPr>
        <p:spPr>
          <a:xfrm>
            <a:off x="838200" y="2444751"/>
            <a:ext cx="10515600" cy="4351338"/>
          </a:xfrm>
        </p:spPr>
        <p:txBody>
          <a:bodyPr>
            <a:normAutofit fontScale="47500" lnSpcReduction="20000"/>
          </a:bodyPr>
          <a:lstStyle/>
          <a:p>
            <a:r>
              <a:rPr lang="en-CA" b="1" u="sng" dirty="0">
                <a:hlinkClick r:id="rId3"/>
              </a:rPr>
              <a:t>Table - Distribution of Salary Ranges of public service of Canada employees for Black, Visible Minority (VM) Group, Indigenous </a:t>
            </a: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endParaRPr lang="en-CA" b="1" u="sng" dirty="0">
              <a:hlinkClick r:id="rId3"/>
            </a:endParaRPr>
          </a:p>
          <a:p>
            <a:r>
              <a:rPr lang="fr-CA" dirty="0">
                <a:hlinkClick r:id="rId4"/>
              </a:rPr>
              <a:t>Répartition des employés de la fonction publique du Canada par sous-groupe désigné et échelle salariale - Membres des minorités visibles - Canada.ca</a:t>
            </a:r>
            <a:endParaRPr lang="en-CA" b="1" u="sng" dirty="0">
              <a:hlinkClick r:id="rId3"/>
            </a:endParaRPr>
          </a:p>
        </p:txBody>
      </p:sp>
      <p:pic>
        <p:nvPicPr>
          <p:cNvPr id="4" name="Picture 3"/>
          <p:cNvPicPr>
            <a:picLocks noChangeAspect="1"/>
          </p:cNvPicPr>
          <p:nvPr/>
        </p:nvPicPr>
        <p:blipFill>
          <a:blip r:embed="rId5"/>
          <a:stretch>
            <a:fillRect/>
          </a:stretch>
        </p:blipFill>
        <p:spPr>
          <a:xfrm>
            <a:off x="511970" y="1690688"/>
            <a:ext cx="11680030" cy="4672012"/>
          </a:xfrm>
          <a:prstGeom prst="rect">
            <a:avLst/>
          </a:prstGeom>
        </p:spPr>
      </p:pic>
    </p:spTree>
    <p:extLst>
      <p:ext uri="{BB962C8B-B14F-4D97-AF65-F5344CB8AC3E}">
        <p14:creationId xmlns:p14="http://schemas.microsoft.com/office/powerpoint/2010/main" val="3335133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2050" name="Picture 2" descr="13E9E30A65E51A45970CE4F7EAAC56C9@CAN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7" y="480371"/>
            <a:ext cx="8520113" cy="63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22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89C9-6EE7-4E07-A199-B0868A5ED616}"/>
              </a:ext>
            </a:extLst>
          </p:cNvPr>
          <p:cNvSpPr>
            <a:spLocks noGrp="1"/>
          </p:cNvSpPr>
          <p:nvPr>
            <p:ph type="title"/>
          </p:nvPr>
        </p:nvSpPr>
        <p:spPr>
          <a:xfrm>
            <a:off x="1024128" y="345688"/>
            <a:ext cx="9720072" cy="1739144"/>
          </a:xfrm>
        </p:spPr>
        <p:txBody>
          <a:bodyPr>
            <a:normAutofit/>
          </a:bodyPr>
          <a:lstStyle/>
          <a:p>
            <a:r>
              <a:rPr lang="en-CA" sz="4400" dirty="0" err="1"/>
              <a:t>indice</a:t>
            </a:r>
            <a:r>
              <a:rPr lang="en-CA" sz="4400" dirty="0"/>
              <a:t> de </a:t>
            </a:r>
            <a:r>
              <a:rPr lang="en-CA" sz="4400" dirty="0" err="1"/>
              <a:t>disproportionnalité</a:t>
            </a:r>
            <a:r>
              <a:rPr lang="en-CA" sz="4400" dirty="0"/>
              <a:t>– analyse des tendances</a:t>
            </a:r>
          </a:p>
        </p:txBody>
      </p:sp>
      <p:sp>
        <p:nvSpPr>
          <p:cNvPr id="15" name="Rectangle 4">
            <a:extLst>
              <a:ext uri="{FF2B5EF4-FFF2-40B4-BE49-F238E27FC236}">
                <a16:creationId xmlns:a16="http://schemas.microsoft.com/office/drawing/2014/main" id="{203AAE7C-7E23-490A-8A06-FEE8A01D49CA}"/>
              </a:ext>
            </a:extLst>
          </p:cNvPr>
          <p:cNvSpPr>
            <a:spLocks noChangeArrowheads="1"/>
          </p:cNvSpPr>
          <p:nvPr/>
        </p:nvSpPr>
        <p:spPr bwMode="auto">
          <a:xfrm>
            <a:off x="876300" y="3355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4" name="Picture 3">
            <a:extLst>
              <a:ext uri="{FF2B5EF4-FFF2-40B4-BE49-F238E27FC236}">
                <a16:creationId xmlns:a16="http://schemas.microsoft.com/office/drawing/2014/main" id="{63D7CEBC-E343-46BC-A19B-9324376D2510}"/>
              </a:ext>
            </a:extLst>
          </p:cNvPr>
          <p:cNvPicPr>
            <a:picLocks noChangeAspect="1"/>
          </p:cNvPicPr>
          <p:nvPr/>
        </p:nvPicPr>
        <p:blipFill>
          <a:blip r:embed="rId3"/>
          <a:stretch>
            <a:fillRect/>
          </a:stretch>
        </p:blipFill>
        <p:spPr>
          <a:xfrm>
            <a:off x="1281594" y="1611900"/>
            <a:ext cx="8415299" cy="5005308"/>
          </a:xfrm>
          <a:prstGeom prst="rect">
            <a:avLst/>
          </a:prstGeom>
        </p:spPr>
      </p:pic>
    </p:spTree>
    <p:extLst>
      <p:ext uri="{BB962C8B-B14F-4D97-AF65-F5344CB8AC3E}">
        <p14:creationId xmlns:p14="http://schemas.microsoft.com/office/powerpoint/2010/main" val="116942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8239-79E2-480C-A352-D3FF585C0BA4}"/>
              </a:ext>
            </a:extLst>
          </p:cNvPr>
          <p:cNvSpPr>
            <a:spLocks noGrp="1"/>
          </p:cNvSpPr>
          <p:nvPr>
            <p:ph type="title"/>
          </p:nvPr>
        </p:nvSpPr>
        <p:spPr/>
        <p:txBody>
          <a:bodyPr/>
          <a:lstStyle/>
          <a:p>
            <a:r>
              <a:rPr lang="en-CA" dirty="0" err="1"/>
              <a:t>Prochaines</a:t>
            </a:r>
            <a:r>
              <a:rPr lang="en-CA" dirty="0"/>
              <a:t> étapes</a:t>
            </a:r>
          </a:p>
        </p:txBody>
      </p:sp>
      <p:sp>
        <p:nvSpPr>
          <p:cNvPr id="3" name="Content Placeholder 2">
            <a:extLst>
              <a:ext uri="{FF2B5EF4-FFF2-40B4-BE49-F238E27FC236}">
                <a16:creationId xmlns:a16="http://schemas.microsoft.com/office/drawing/2014/main" id="{5EDFEAFD-CF65-45DC-8302-2C33D50AD0AD}"/>
              </a:ext>
            </a:extLst>
          </p:cNvPr>
          <p:cNvSpPr>
            <a:spLocks noGrp="1"/>
          </p:cNvSpPr>
          <p:nvPr>
            <p:ph idx="1"/>
          </p:nvPr>
        </p:nvSpPr>
        <p:spPr/>
        <p:txBody>
          <a:bodyPr>
            <a:normAutofit fontScale="92500" lnSpcReduction="20000"/>
          </a:bodyPr>
          <a:lstStyle/>
          <a:p>
            <a:pPr lvl="0"/>
            <a:r>
              <a:rPr lang="fr-CA" sz="2400" dirty="0"/>
              <a:t>Encourager les « organismes distincts » (autres que la fonction publique centrale) à partager des données désagrégées sur les salaires de l’EE, afin d’avoir un ensemble de données complet du GC </a:t>
            </a:r>
          </a:p>
          <a:p>
            <a:pPr lvl="0"/>
            <a:r>
              <a:rPr lang="fr-CA" sz="2400" dirty="0"/>
              <a:t>L’indice de disproportionnalité sera présenté au 64</a:t>
            </a:r>
            <a:r>
              <a:rPr lang="fr-CA" sz="2400" baseline="30000" dirty="0"/>
              <a:t>e</a:t>
            </a:r>
            <a:r>
              <a:rPr lang="fr-CA" sz="2400" dirty="0"/>
              <a:t> Congrès annuel de l’ISI sur la statistique mondiale les 16 et 20 juillet 2023 à Ottawa</a:t>
            </a:r>
          </a:p>
          <a:p>
            <a:pPr lvl="0"/>
            <a:r>
              <a:rPr lang="fr-CA" sz="2400" dirty="0"/>
              <a:t>Explorer l’utilisation de l’indice de disproportionnalité en plus de la disponibilité sur le marché du travail (DMT)</a:t>
            </a:r>
          </a:p>
          <a:p>
            <a:pPr lvl="1"/>
            <a:r>
              <a:rPr lang="fr-CA" dirty="0"/>
              <a:t>Les données de DMT sont fondées sur des données de recensement désuètes</a:t>
            </a:r>
          </a:p>
          <a:p>
            <a:pPr lvl="1"/>
            <a:r>
              <a:rPr lang="fr-CA" dirty="0"/>
              <a:t>À l’heure actuelle, en 2023, les données du recensement sont utilisées à partir de 2016 pour remplir la DMT (jusqu’à la fin de 2023)</a:t>
            </a:r>
          </a:p>
          <a:p>
            <a:pPr lvl="1"/>
            <a:r>
              <a:rPr lang="fr-CA" dirty="0"/>
              <a:t>La DMT est le seuil convenu pour tous les groupes désignés, à partir duquel des lacunes sont relevées en matière de dotation</a:t>
            </a:r>
          </a:p>
          <a:p>
            <a:pPr lvl="0"/>
            <a:r>
              <a:rPr lang="fr-CA" sz="2400" dirty="0"/>
              <a:t>Continuer de faire connaître l’ID au GC, car la façon dont ces données sont fondées sur des données probantes peut guider la prise de décisions.</a:t>
            </a:r>
          </a:p>
        </p:txBody>
      </p:sp>
    </p:spTree>
    <p:extLst>
      <p:ext uri="{BB962C8B-B14F-4D97-AF65-F5344CB8AC3E}">
        <p14:creationId xmlns:p14="http://schemas.microsoft.com/office/powerpoint/2010/main" val="36857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893" y="4960137"/>
            <a:ext cx="7772400" cy="1463040"/>
          </a:xfrm>
        </p:spPr>
        <p:txBody>
          <a:bodyPr>
            <a:normAutofit/>
          </a:bodyPr>
          <a:lstStyle/>
          <a:p>
            <a:r>
              <a:rPr lang="en-CA" dirty="0"/>
              <a:t>Questions?</a:t>
            </a:r>
          </a:p>
        </p:txBody>
      </p:sp>
      <p:sp>
        <p:nvSpPr>
          <p:cNvPr id="4" name="Subtitle 3"/>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253444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Références</a:t>
            </a:r>
            <a:endParaRPr lang="en-CA" dirty="0"/>
          </a:p>
        </p:txBody>
      </p:sp>
      <p:sp>
        <p:nvSpPr>
          <p:cNvPr id="3" name="Content Placeholder 2"/>
          <p:cNvSpPr>
            <a:spLocks noGrp="1"/>
          </p:cNvSpPr>
          <p:nvPr>
            <p:ph idx="1"/>
          </p:nvPr>
        </p:nvSpPr>
        <p:spPr/>
        <p:txBody>
          <a:bodyPr>
            <a:normAutofit/>
          </a:bodyPr>
          <a:lstStyle/>
          <a:p>
            <a:r>
              <a:rPr lang="fr-CA" dirty="0">
                <a:hlinkClick r:id="rId2"/>
              </a:rPr>
              <a:t>Répartition des employés de la fonction publique du Canada par sous-groupe désigné et échelle salariale - Membres des minorités visibles - Canada.ca</a:t>
            </a:r>
            <a:endParaRPr lang="fr-CA" dirty="0"/>
          </a:p>
          <a:p>
            <a:r>
              <a:rPr lang="fr-CA" dirty="0">
                <a:hlinkClick r:id="rId3"/>
              </a:rPr>
              <a:t>Message et orientations en ce qui concerne les lettres sur la mise en œuvre de l’Appel à l’action en faveur de la lutte contre le racisme, de l’équité et de l’inclusion - Bureau du Conseil privé - Canada.ca - Canada.ca</a:t>
            </a:r>
            <a:endParaRPr lang="fr-CA" dirty="0"/>
          </a:p>
          <a:p>
            <a:r>
              <a:rPr lang="fr-CA" dirty="0">
                <a:hlinkClick r:id="rId4"/>
              </a:rPr>
              <a:t>Effectif de la fonction publique fédérale par ministère - Canada.ca</a:t>
            </a:r>
            <a:endParaRPr lang="fr-CA" dirty="0"/>
          </a:p>
          <a:p>
            <a:r>
              <a:rPr lang="en-CA" dirty="0">
                <a:hlinkClick r:id="rId5"/>
              </a:rPr>
              <a:t>Employment Equity: An Analysis of Distribution of Salary Ranges of Public Service of Canada Employees (klaxonklaxoff.github.io)</a:t>
            </a:r>
            <a:r>
              <a:rPr lang="en-CA" dirty="0"/>
              <a:t> (disponible en </a:t>
            </a:r>
            <a:r>
              <a:rPr lang="en-CA" dirty="0" err="1"/>
              <a:t>anglais</a:t>
            </a:r>
            <a:r>
              <a:rPr lang="en-CA" dirty="0"/>
              <a:t> </a:t>
            </a:r>
            <a:r>
              <a:rPr lang="en-CA" dirty="0" err="1"/>
              <a:t>seulement</a:t>
            </a:r>
            <a:r>
              <a:rPr lang="en-CA" dirty="0"/>
              <a:t>)</a:t>
            </a:r>
            <a:endParaRPr lang="en-CA" dirty="0">
              <a:hlinkClick r:id="rId6"/>
            </a:endParaRPr>
          </a:p>
          <a:p>
            <a:endParaRPr lang="en-CA" dirty="0"/>
          </a:p>
          <a:p>
            <a:endParaRPr lang="en-CA" dirty="0"/>
          </a:p>
          <a:p>
            <a:endParaRPr lang="en-CA" dirty="0"/>
          </a:p>
        </p:txBody>
      </p:sp>
    </p:spTree>
    <p:extLst>
      <p:ext uri="{BB962C8B-B14F-4D97-AF65-F5344CB8AC3E}">
        <p14:creationId xmlns:p14="http://schemas.microsoft.com/office/powerpoint/2010/main" val="420465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Ordre du jour de </a:t>
            </a:r>
            <a:r>
              <a:rPr lang="en-CA" sz="4400" dirty="0" err="1"/>
              <a:t>l’indice</a:t>
            </a:r>
            <a:r>
              <a:rPr lang="en-CA" sz="4400" dirty="0"/>
              <a:t> de </a:t>
            </a:r>
            <a:r>
              <a:rPr lang="en-CA" sz="4400" dirty="0" err="1"/>
              <a:t>disproportionnalité</a:t>
            </a:r>
            <a:endParaRPr lang="en-CA" sz="4400" dirty="0"/>
          </a:p>
        </p:txBody>
      </p:sp>
      <p:sp>
        <p:nvSpPr>
          <p:cNvPr id="3" name="Content Placeholder 2"/>
          <p:cNvSpPr>
            <a:spLocks noGrp="1"/>
          </p:cNvSpPr>
          <p:nvPr>
            <p:ph idx="1"/>
          </p:nvPr>
        </p:nvSpPr>
        <p:spPr/>
        <p:txBody>
          <a:bodyPr>
            <a:normAutofit/>
          </a:bodyPr>
          <a:lstStyle/>
          <a:p>
            <a:r>
              <a:rPr lang="en-CA" dirty="0"/>
              <a:t>Mot </a:t>
            </a:r>
            <a:r>
              <a:rPr lang="en-CA" dirty="0" err="1"/>
              <a:t>d’ouverture</a:t>
            </a:r>
            <a:r>
              <a:rPr lang="en-CA" dirty="0"/>
              <a:t> de Dr. Martin Nicholas</a:t>
            </a:r>
          </a:p>
          <a:p>
            <a:r>
              <a:rPr lang="en-CA" dirty="0" err="1"/>
              <a:t>Contexte</a:t>
            </a:r>
            <a:r>
              <a:rPr lang="en-CA" dirty="0"/>
              <a:t> </a:t>
            </a:r>
          </a:p>
          <a:p>
            <a:pPr lvl="1">
              <a:buFont typeface="Wingdings" panose="05000000000000000000" pitchFamily="2" charset="2"/>
              <a:buChar char="§"/>
            </a:pPr>
            <a:r>
              <a:rPr lang="en-CA" dirty="0"/>
              <a:t> </a:t>
            </a:r>
            <a:r>
              <a:rPr lang="en-CA" dirty="0" err="1"/>
              <a:t>Qu’est-ce</a:t>
            </a:r>
            <a:r>
              <a:rPr lang="en-CA" dirty="0"/>
              <a:t> </a:t>
            </a:r>
            <a:r>
              <a:rPr lang="en-CA" dirty="0" err="1"/>
              <a:t>qu’un</a:t>
            </a:r>
            <a:r>
              <a:rPr lang="en-CA" dirty="0"/>
              <a:t> </a:t>
            </a:r>
            <a:r>
              <a:rPr lang="en-CA" dirty="0" err="1"/>
              <a:t>indice</a:t>
            </a:r>
            <a:r>
              <a:rPr lang="en-CA" dirty="0"/>
              <a:t> de </a:t>
            </a:r>
            <a:r>
              <a:rPr lang="en-CA" dirty="0" err="1"/>
              <a:t>disproportionnalité</a:t>
            </a:r>
            <a:endParaRPr lang="en-CA" dirty="0"/>
          </a:p>
          <a:p>
            <a:pPr lvl="1">
              <a:buFont typeface="Wingdings" panose="05000000000000000000" pitchFamily="2" charset="2"/>
              <a:buChar char="§"/>
            </a:pPr>
            <a:r>
              <a:rPr lang="en-CA" dirty="0"/>
              <a:t>Comment </a:t>
            </a:r>
            <a:r>
              <a:rPr lang="en-CA" dirty="0" err="1"/>
              <a:t>l’indice</a:t>
            </a:r>
            <a:r>
              <a:rPr lang="en-CA" dirty="0"/>
              <a:t> de </a:t>
            </a:r>
            <a:r>
              <a:rPr lang="en-CA" dirty="0" err="1"/>
              <a:t>disproportionnalité</a:t>
            </a:r>
            <a:r>
              <a:rPr lang="en-CA" dirty="0"/>
              <a:t> a </a:t>
            </a:r>
            <a:r>
              <a:rPr lang="en-CA" dirty="0" err="1"/>
              <a:t>été</a:t>
            </a:r>
            <a:r>
              <a:rPr lang="en-CA" dirty="0"/>
              <a:t> </a:t>
            </a:r>
            <a:r>
              <a:rPr lang="en-CA" dirty="0" err="1"/>
              <a:t>créé</a:t>
            </a:r>
            <a:endParaRPr lang="en-CA" dirty="0"/>
          </a:p>
          <a:p>
            <a:pPr lvl="1">
              <a:buFont typeface="Wingdings" panose="05000000000000000000" pitchFamily="2" charset="2"/>
              <a:buChar char="§"/>
            </a:pPr>
            <a:r>
              <a:rPr lang="en-CA" dirty="0" err="1"/>
              <a:t>Soutien</a:t>
            </a:r>
            <a:r>
              <a:rPr lang="en-CA" dirty="0"/>
              <a:t> pour un </a:t>
            </a:r>
            <a:r>
              <a:rPr lang="en-CA" dirty="0" err="1"/>
              <a:t>indice</a:t>
            </a:r>
            <a:r>
              <a:rPr lang="en-CA" dirty="0"/>
              <a:t> de </a:t>
            </a:r>
            <a:r>
              <a:rPr lang="en-CA" dirty="0" err="1"/>
              <a:t>disproportionnalité</a:t>
            </a:r>
            <a:endParaRPr lang="en-CA" dirty="0"/>
          </a:p>
          <a:p>
            <a:pPr lvl="1">
              <a:buFont typeface="Wingdings" panose="05000000000000000000" pitchFamily="2" charset="2"/>
              <a:buChar char="§"/>
            </a:pPr>
            <a:r>
              <a:rPr lang="en-CA" dirty="0"/>
              <a:t>Égalité c. Équité – Les chiffres</a:t>
            </a:r>
          </a:p>
          <a:p>
            <a:r>
              <a:rPr lang="en-CA" dirty="0" err="1"/>
              <a:t>Indice</a:t>
            </a:r>
            <a:r>
              <a:rPr lang="en-CA" dirty="0"/>
              <a:t> de </a:t>
            </a:r>
            <a:r>
              <a:rPr lang="en-CA" dirty="0" err="1"/>
              <a:t>disproportionnalité</a:t>
            </a:r>
            <a:r>
              <a:rPr lang="en-CA" dirty="0"/>
              <a:t> dans la </a:t>
            </a:r>
            <a:r>
              <a:rPr lang="en-CA" dirty="0" err="1"/>
              <a:t>fonction</a:t>
            </a:r>
            <a:r>
              <a:rPr lang="en-CA" dirty="0"/>
              <a:t> </a:t>
            </a:r>
            <a:r>
              <a:rPr lang="en-CA" dirty="0" err="1"/>
              <a:t>publique</a:t>
            </a:r>
            <a:r>
              <a:rPr lang="en-CA" dirty="0"/>
              <a:t> sous </a:t>
            </a:r>
            <a:r>
              <a:rPr lang="en-CA" dirty="0" err="1"/>
              <a:t>l’administration</a:t>
            </a:r>
            <a:r>
              <a:rPr lang="en-CA" dirty="0"/>
              <a:t> centrale</a:t>
            </a:r>
          </a:p>
          <a:p>
            <a:r>
              <a:rPr lang="en-CA" dirty="0" err="1"/>
              <a:t>Prochaines</a:t>
            </a:r>
            <a:r>
              <a:rPr lang="en-CA" dirty="0"/>
              <a:t> étapes</a:t>
            </a:r>
          </a:p>
          <a:p>
            <a:endParaRPr lang="en-CA" dirty="0"/>
          </a:p>
        </p:txBody>
      </p:sp>
    </p:spTree>
    <p:extLst>
      <p:ext uri="{BB962C8B-B14F-4D97-AF65-F5344CB8AC3E}">
        <p14:creationId xmlns:p14="http://schemas.microsoft.com/office/powerpoint/2010/main" val="29852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00B8-CCFF-4BEF-B21E-79E2A3DAE4C7}"/>
              </a:ext>
            </a:extLst>
          </p:cNvPr>
          <p:cNvSpPr>
            <a:spLocks noGrp="1"/>
          </p:cNvSpPr>
          <p:nvPr>
            <p:ph type="title"/>
          </p:nvPr>
        </p:nvSpPr>
        <p:spPr/>
        <p:txBody>
          <a:bodyPr/>
          <a:lstStyle/>
          <a:p>
            <a:r>
              <a:rPr lang="en-CA" dirty="0"/>
              <a:t>Mot </a:t>
            </a:r>
            <a:r>
              <a:rPr lang="en-CA" dirty="0" err="1"/>
              <a:t>d’ouverture</a:t>
            </a:r>
            <a:r>
              <a:rPr lang="en-CA" dirty="0"/>
              <a:t> de Dr. Martin Nicholas</a:t>
            </a:r>
          </a:p>
        </p:txBody>
      </p:sp>
      <p:sp>
        <p:nvSpPr>
          <p:cNvPr id="3" name="Content Placeholder 2">
            <a:extLst>
              <a:ext uri="{FF2B5EF4-FFF2-40B4-BE49-F238E27FC236}">
                <a16:creationId xmlns:a16="http://schemas.microsoft.com/office/drawing/2014/main" id="{E51B595C-5C68-464A-8145-B2A149EF849A}"/>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45252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FA35-1BA3-4382-BDD9-A877B1DE9BF2}"/>
              </a:ext>
            </a:extLst>
          </p:cNvPr>
          <p:cNvSpPr>
            <a:spLocks noGrp="1"/>
          </p:cNvSpPr>
          <p:nvPr>
            <p:ph type="title"/>
          </p:nvPr>
        </p:nvSpPr>
        <p:spPr/>
        <p:txBody>
          <a:bodyPr>
            <a:normAutofit/>
          </a:bodyPr>
          <a:lstStyle/>
          <a:p>
            <a:r>
              <a:rPr lang="en-CA" sz="4000" dirty="0" err="1"/>
              <a:t>Qu’est-ce</a:t>
            </a:r>
            <a:r>
              <a:rPr lang="en-CA" sz="4000" dirty="0"/>
              <a:t> </a:t>
            </a:r>
            <a:r>
              <a:rPr lang="en-CA" sz="4000" dirty="0" err="1"/>
              <a:t>qu’un</a:t>
            </a:r>
            <a:r>
              <a:rPr lang="en-CA" sz="4000" dirty="0"/>
              <a:t> </a:t>
            </a:r>
            <a:r>
              <a:rPr lang="en-CA" sz="4000" dirty="0" err="1"/>
              <a:t>indice</a:t>
            </a:r>
            <a:r>
              <a:rPr lang="en-CA" sz="4000" dirty="0"/>
              <a:t> de </a:t>
            </a:r>
            <a:r>
              <a:rPr lang="en-CA" sz="4000" dirty="0" err="1"/>
              <a:t>disproportionnalité</a:t>
            </a:r>
            <a:r>
              <a:rPr lang="en-CA" sz="4000" dirty="0"/>
              <a:t> (ID)?</a:t>
            </a:r>
          </a:p>
        </p:txBody>
      </p:sp>
      <p:sp>
        <p:nvSpPr>
          <p:cNvPr id="3" name="Content Placeholder 2">
            <a:extLst>
              <a:ext uri="{FF2B5EF4-FFF2-40B4-BE49-F238E27FC236}">
                <a16:creationId xmlns:a16="http://schemas.microsoft.com/office/drawing/2014/main" id="{A21D98B9-21BC-4F64-A761-BF408D2208F7}"/>
              </a:ext>
            </a:extLst>
          </p:cNvPr>
          <p:cNvSpPr>
            <a:spLocks noGrp="1"/>
          </p:cNvSpPr>
          <p:nvPr>
            <p:ph idx="1"/>
          </p:nvPr>
        </p:nvSpPr>
        <p:spPr/>
        <p:txBody>
          <a:bodyPr>
            <a:normAutofit/>
          </a:bodyPr>
          <a:lstStyle/>
          <a:p>
            <a:pPr lvl="0"/>
            <a:r>
              <a:rPr lang="fr-CA" dirty="0"/>
              <a:t>Un indice de disproportionnalité est une mesure statistique utilisée pour déterminer s’il existe des différences ou des disparités entre différents groupes dans une situation ou un contexte particulier. Il est souvent utilisé dans la recherche en sciences sociales pour identifier les inégalités potentielles dans des domaines tels que l’éducation, l’emploi, les soins de santé ou la justice pénale.</a:t>
            </a:r>
          </a:p>
          <a:p>
            <a:pPr lvl="0"/>
            <a:r>
              <a:rPr lang="fr-CA" dirty="0"/>
              <a:t>L’indice compare habituellement la proportion de la représentation d’un groupe dans un résultat particulier (p. ex. le nombre d’élèves dans les programmes d’éducation de l’enfance en difficulté) à la proportion de la représentation de ce groupe dans l’ensemble de la population. Si la représentation dans le résultat est significativement plus élevée ou inférieure à ce à quoi on s’attendrait en fonction de la taille de la population, cela donne à penser qu’il pourrait y avoir un problème de disproportion qui doit faire l’objet d’une étude plus approfondie.</a:t>
            </a:r>
          </a:p>
          <a:p>
            <a:endParaRPr lang="en-CA" dirty="0"/>
          </a:p>
        </p:txBody>
      </p:sp>
    </p:spTree>
    <p:extLst>
      <p:ext uri="{BB962C8B-B14F-4D97-AF65-F5344CB8AC3E}">
        <p14:creationId xmlns:p14="http://schemas.microsoft.com/office/powerpoint/2010/main" val="332496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Comment </a:t>
            </a:r>
            <a:r>
              <a:rPr lang="en-CA" sz="4000" dirty="0" err="1"/>
              <a:t>l’indice</a:t>
            </a:r>
            <a:r>
              <a:rPr lang="en-CA" sz="4000" dirty="0"/>
              <a:t> de </a:t>
            </a:r>
            <a:r>
              <a:rPr lang="en-CA" sz="4000" dirty="0" err="1"/>
              <a:t>disproportionnalité</a:t>
            </a:r>
            <a:r>
              <a:rPr lang="en-CA" sz="4000" dirty="0"/>
              <a:t> a </a:t>
            </a:r>
            <a:r>
              <a:rPr lang="en-CA" sz="4000" dirty="0" err="1"/>
              <a:t>été</a:t>
            </a:r>
            <a:r>
              <a:rPr lang="en-CA" sz="4000" dirty="0"/>
              <a:t> </a:t>
            </a:r>
            <a:r>
              <a:rPr lang="en-CA" sz="4000" dirty="0" err="1"/>
              <a:t>créé</a:t>
            </a:r>
            <a:r>
              <a:rPr lang="en-CA" sz="4000" dirty="0"/>
              <a:t>?</a:t>
            </a:r>
          </a:p>
        </p:txBody>
      </p:sp>
      <p:sp>
        <p:nvSpPr>
          <p:cNvPr id="3" name="Content Placeholder 2"/>
          <p:cNvSpPr>
            <a:spLocks noGrp="1"/>
          </p:cNvSpPr>
          <p:nvPr>
            <p:ph idx="1"/>
          </p:nvPr>
        </p:nvSpPr>
        <p:spPr/>
        <p:txBody>
          <a:bodyPr>
            <a:normAutofit/>
          </a:bodyPr>
          <a:lstStyle/>
          <a:p>
            <a:r>
              <a:rPr lang="en-CA" dirty="0" err="1"/>
              <a:t>L’indice</a:t>
            </a:r>
            <a:r>
              <a:rPr lang="en-CA" dirty="0"/>
              <a:t> de </a:t>
            </a:r>
            <a:r>
              <a:rPr lang="en-CA" dirty="0" err="1"/>
              <a:t>disproportionnalité</a:t>
            </a:r>
            <a:r>
              <a:rPr lang="en-CA" dirty="0"/>
              <a:t> a </a:t>
            </a:r>
            <a:r>
              <a:rPr lang="en-CA" dirty="0" err="1"/>
              <a:t>été</a:t>
            </a:r>
            <a:r>
              <a:rPr lang="en-CA" dirty="0"/>
              <a:t> </a:t>
            </a:r>
            <a:r>
              <a:rPr lang="en-CA" dirty="0" err="1"/>
              <a:t>créé</a:t>
            </a:r>
            <a:r>
              <a:rPr lang="en-CA" dirty="0"/>
              <a:t> par le Dr. Martin Nicholas, Justice Canada </a:t>
            </a:r>
          </a:p>
          <a:p>
            <a:r>
              <a:rPr lang="en-CA" dirty="0"/>
              <a:t>Un </a:t>
            </a:r>
            <a:r>
              <a:rPr lang="en-CA" dirty="0" err="1"/>
              <a:t>partenariat</a:t>
            </a:r>
            <a:r>
              <a:rPr lang="en-CA" dirty="0"/>
              <a:t> a </a:t>
            </a:r>
            <a:r>
              <a:rPr lang="en-CA" dirty="0" err="1"/>
              <a:t>été</a:t>
            </a:r>
            <a:r>
              <a:rPr lang="en-CA" dirty="0"/>
              <a:t> </a:t>
            </a:r>
            <a:r>
              <a:rPr lang="en-CA" dirty="0" err="1"/>
              <a:t>conclu</a:t>
            </a:r>
            <a:r>
              <a:rPr lang="en-CA" dirty="0"/>
              <a:t> entre les parties </a:t>
            </a:r>
            <a:r>
              <a:rPr lang="en-CA" dirty="0" err="1"/>
              <a:t>suivantes</a:t>
            </a:r>
            <a:r>
              <a:rPr lang="en-CA" dirty="0"/>
              <a:t> pour combiner les </a:t>
            </a:r>
            <a:r>
              <a:rPr lang="en-CA" dirty="0" err="1"/>
              <a:t>données</a:t>
            </a:r>
            <a:r>
              <a:rPr lang="en-CA" dirty="0"/>
              <a:t> </a:t>
            </a:r>
            <a:r>
              <a:rPr lang="en-CA" dirty="0" err="1"/>
              <a:t>visuelles</a:t>
            </a:r>
            <a:r>
              <a:rPr lang="en-CA" dirty="0"/>
              <a:t> de D&amp;I et </a:t>
            </a:r>
            <a:r>
              <a:rPr lang="en-CA" dirty="0" err="1"/>
              <a:t>une</a:t>
            </a:r>
            <a:r>
              <a:rPr lang="en-CA" dirty="0"/>
              <a:t> analyse </a:t>
            </a:r>
            <a:r>
              <a:rPr lang="en-CA" dirty="0" err="1"/>
              <a:t>salariale</a:t>
            </a:r>
            <a:r>
              <a:rPr lang="en-CA" dirty="0"/>
              <a:t> :</a:t>
            </a:r>
          </a:p>
          <a:p>
            <a:pPr lvl="1"/>
            <a:r>
              <a:rPr lang="en-CA" dirty="0"/>
              <a:t>Dr. Martin Nicholas, Justice Canada</a:t>
            </a:r>
          </a:p>
          <a:p>
            <a:pPr lvl="1"/>
            <a:r>
              <a:rPr lang="en-CA" dirty="0"/>
              <a:t>Catalina Albury, </a:t>
            </a:r>
            <a:r>
              <a:rPr lang="en-CA" dirty="0" err="1"/>
              <a:t>Statistiques</a:t>
            </a:r>
            <a:r>
              <a:rPr lang="en-CA" dirty="0"/>
              <a:t> Canada</a:t>
            </a:r>
          </a:p>
          <a:p>
            <a:pPr lvl="1"/>
            <a:r>
              <a:rPr lang="en-CA" dirty="0"/>
              <a:t>Brittny Vongdara, </a:t>
            </a:r>
            <a:r>
              <a:rPr lang="en-CA" dirty="0" err="1"/>
              <a:t>Statistiques</a:t>
            </a:r>
            <a:r>
              <a:rPr lang="en-CA" dirty="0"/>
              <a:t> Canada</a:t>
            </a:r>
          </a:p>
          <a:p>
            <a:pPr lvl="1"/>
            <a:r>
              <a:rPr lang="en-CA" dirty="0"/>
              <a:t>Shamir Kanji, </a:t>
            </a:r>
            <a:r>
              <a:rPr lang="en-CA" dirty="0" err="1"/>
              <a:t>Agence</a:t>
            </a:r>
            <a:r>
              <a:rPr lang="en-CA" dirty="0"/>
              <a:t> du </a:t>
            </a:r>
            <a:r>
              <a:rPr lang="en-CA" dirty="0" err="1"/>
              <a:t>Revenu</a:t>
            </a:r>
            <a:r>
              <a:rPr lang="en-CA" dirty="0"/>
              <a:t> du Canada</a:t>
            </a:r>
          </a:p>
          <a:p>
            <a:pPr lvl="1"/>
            <a:r>
              <a:rPr lang="en-CA" dirty="0"/>
              <a:t>Avec le </a:t>
            </a:r>
            <a:r>
              <a:rPr lang="en-CA" dirty="0" err="1"/>
              <a:t>soutien</a:t>
            </a:r>
            <a:r>
              <a:rPr lang="en-CA" dirty="0"/>
              <a:t> de:</a:t>
            </a:r>
          </a:p>
          <a:p>
            <a:pPr lvl="2"/>
            <a:r>
              <a:rPr lang="en-CA" dirty="0"/>
              <a:t>Réseau des </a:t>
            </a:r>
            <a:r>
              <a:rPr lang="en-CA" dirty="0" err="1"/>
              <a:t>données</a:t>
            </a:r>
            <a:r>
              <a:rPr lang="en-CA" dirty="0"/>
              <a:t> </a:t>
            </a:r>
            <a:r>
              <a:rPr lang="en-CA" dirty="0" err="1"/>
              <a:t>scientifiques</a:t>
            </a:r>
            <a:endParaRPr lang="en-CA" dirty="0"/>
          </a:p>
          <a:p>
            <a:pPr lvl="2"/>
            <a:r>
              <a:rPr lang="en-CA" dirty="0"/>
              <a:t>Réseau des </a:t>
            </a:r>
            <a:r>
              <a:rPr lang="en-CA" dirty="0" err="1"/>
              <a:t>ambassadeurs</a:t>
            </a:r>
            <a:r>
              <a:rPr lang="en-CA" dirty="0"/>
              <a:t> </a:t>
            </a:r>
            <a:r>
              <a:rPr lang="en-CA" dirty="0" err="1"/>
              <a:t>antiracisme</a:t>
            </a:r>
            <a:endParaRPr lang="en-CA" dirty="0"/>
          </a:p>
        </p:txBody>
      </p:sp>
    </p:spTree>
    <p:extLst>
      <p:ext uri="{BB962C8B-B14F-4D97-AF65-F5344CB8AC3E}">
        <p14:creationId xmlns:p14="http://schemas.microsoft.com/office/powerpoint/2010/main" val="13080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err="1"/>
              <a:t>Soutien</a:t>
            </a:r>
            <a:r>
              <a:rPr lang="en-CA" sz="4400" dirty="0"/>
              <a:t> pour un </a:t>
            </a:r>
            <a:r>
              <a:rPr lang="en-CA" sz="4400" dirty="0" err="1"/>
              <a:t>indice</a:t>
            </a:r>
            <a:r>
              <a:rPr lang="en-CA" sz="4400" dirty="0"/>
              <a:t> de </a:t>
            </a:r>
            <a:r>
              <a:rPr lang="en-CA" sz="4400" dirty="0" err="1"/>
              <a:t>disproportionnalité</a:t>
            </a:r>
            <a:r>
              <a:rPr lang="en-CA" sz="4400" dirty="0"/>
              <a:t> </a:t>
            </a:r>
          </a:p>
        </p:txBody>
      </p:sp>
      <p:sp>
        <p:nvSpPr>
          <p:cNvPr id="3" name="Content Placeholder 2"/>
          <p:cNvSpPr>
            <a:spLocks noGrp="1"/>
          </p:cNvSpPr>
          <p:nvPr>
            <p:ph idx="1"/>
          </p:nvPr>
        </p:nvSpPr>
        <p:spPr>
          <a:xfrm>
            <a:off x="1024128" y="1895707"/>
            <a:ext cx="9720073" cy="4212485"/>
          </a:xfrm>
        </p:spPr>
        <p:txBody>
          <a:bodyPr>
            <a:noAutofit/>
          </a:bodyPr>
          <a:lstStyle/>
          <a:p>
            <a:pPr lvl="0"/>
            <a:r>
              <a:rPr lang="fr-CA" sz="1800" u="sng" dirty="0">
                <a:hlinkClick r:id="rId2"/>
              </a:rPr>
              <a:t>Égalité réelle</a:t>
            </a:r>
            <a:endParaRPr lang="fr-CA" sz="1800" dirty="0"/>
          </a:p>
          <a:p>
            <a:pPr lvl="1"/>
            <a:r>
              <a:rPr lang="fr-CA" sz="1400" dirty="0"/>
              <a:t>L’égalité réelle est atteinte lorsque l’on tient compte, le cas échéant, des différences dans les caractéristiques et de la situation des communautés minoritaires et que l’on fournit des services ayant un contenu distinct ou en utilisant un mode de prestation différent pour s’assurer que la minorité reçoit des services de la même qualité que la majorité. </a:t>
            </a:r>
            <a:r>
              <a:rPr lang="fr-CA" sz="1400" b="1" dirty="0"/>
              <a:t>Cette approche est la norme en droit canadien.</a:t>
            </a:r>
            <a:endParaRPr lang="fr-CA" sz="1400" dirty="0"/>
          </a:p>
          <a:p>
            <a:pPr lvl="2"/>
            <a:r>
              <a:rPr lang="fr-CA" sz="1100" b="1" dirty="0"/>
              <a:t>Égalité d’accès</a:t>
            </a:r>
            <a:endParaRPr lang="fr-CA" sz="1100" dirty="0"/>
          </a:p>
          <a:p>
            <a:pPr lvl="2"/>
            <a:r>
              <a:rPr lang="fr-CA" sz="1100" b="1" dirty="0"/>
              <a:t>Égalité des chances</a:t>
            </a:r>
            <a:endParaRPr lang="fr-CA" sz="1100" dirty="0"/>
          </a:p>
          <a:p>
            <a:pPr lvl="2"/>
            <a:r>
              <a:rPr lang="fr-CA" sz="1100" b="1" dirty="0"/>
              <a:t>Résultats égaux</a:t>
            </a:r>
            <a:endParaRPr lang="fr-CA" sz="1100" dirty="0"/>
          </a:p>
          <a:p>
            <a:pPr lvl="0"/>
            <a:r>
              <a:rPr lang="fr-CA" sz="1800" u="sng" dirty="0">
                <a:hlinkClick r:id="rId3"/>
              </a:rPr>
              <a:t>Droits de l’homme des Nations Unies : Haut-Commissariat | Données pour la justice raciale</a:t>
            </a:r>
            <a:r>
              <a:rPr lang="fr-CA" sz="1800" dirty="0"/>
              <a:t> (2019) </a:t>
            </a:r>
          </a:p>
          <a:p>
            <a:pPr lvl="1"/>
            <a:r>
              <a:rPr lang="fr-CA" sz="1400" dirty="0"/>
              <a:t>"... l’analyse de données désagrégées était essentielle pour éclairer les priorités politiques relatives à l’égalité et aux chances des personnes d’ascendance africaine. En outre, le refus de certains États de recueillir et de ventiler des données en fonction de la race et de l’appartenance ethnique a été l’un des obstacles les plus graves à la </a:t>
            </a:r>
            <a:r>
              <a:rPr lang="fr-CA" sz="1400" u="sng" dirty="0">
                <a:hlinkClick r:id="rId4"/>
              </a:rPr>
              <a:t>réalisation des objectifs de développement durable</a:t>
            </a:r>
            <a:r>
              <a:rPr lang="fr-CA" sz="1400" dirty="0"/>
              <a:t>. (lien disponible en anglais seulement)</a:t>
            </a:r>
          </a:p>
          <a:p>
            <a:pPr lvl="0"/>
            <a:r>
              <a:rPr lang="fr-CA" sz="1800" u="sng" dirty="0">
                <a:hlinkClick r:id="rId5"/>
              </a:rPr>
              <a:t>Appel à l’action du Conseil privé </a:t>
            </a:r>
            <a:r>
              <a:rPr lang="fr-CA" sz="1800" dirty="0"/>
              <a:t>(2021)</a:t>
            </a:r>
          </a:p>
          <a:p>
            <a:pPr lvl="1"/>
            <a:r>
              <a:rPr lang="fr-CA" sz="1400" b="1" dirty="0"/>
              <a:t>« Mesurer les </a:t>
            </a:r>
            <a:r>
              <a:rPr lang="fr-CA" sz="1400" dirty="0"/>
              <a:t>progrès et </a:t>
            </a:r>
            <a:r>
              <a:rPr lang="fr-CA" sz="1400" b="1" dirty="0"/>
              <a:t>améliorer</a:t>
            </a:r>
            <a:r>
              <a:rPr lang="fr-CA" sz="1400" dirty="0"/>
              <a:t> l’expérience des employés en milieu de travail en surveillant les résultats d’enquêtes désagrégées et les données opérationnelles connexes (par exemple, les taux de promotion et de mobilité, la permanence) et en agissant en fonction de ce que les résultats nous disent »</a:t>
            </a:r>
          </a:p>
        </p:txBody>
      </p:sp>
    </p:spTree>
    <p:extLst>
      <p:ext uri="{BB962C8B-B14F-4D97-AF65-F5344CB8AC3E}">
        <p14:creationId xmlns:p14="http://schemas.microsoft.com/office/powerpoint/2010/main" val="31636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D43714-9E04-5942-B789-ADBDE6D06CA1}"/>
              </a:ext>
            </a:extLst>
          </p:cNvPr>
          <p:cNvSpPr txBox="1"/>
          <p:nvPr/>
        </p:nvSpPr>
        <p:spPr>
          <a:xfrm>
            <a:off x="6845242" y="2408448"/>
            <a:ext cx="4508558" cy="3693319"/>
          </a:xfrm>
          <a:prstGeom prst="rect">
            <a:avLst/>
          </a:prstGeom>
          <a:noFill/>
        </p:spPr>
        <p:txBody>
          <a:bodyPr wrap="square" rtlCol="0">
            <a:spAutoFit/>
          </a:bodyPr>
          <a:lstStyle/>
          <a:p>
            <a:pPr lvl="0"/>
            <a:r>
              <a:rPr lang="fr-CA" dirty="0"/>
              <a:t>Un exemple : 500 employés, avec 3 groupes</a:t>
            </a:r>
          </a:p>
          <a:p>
            <a:pPr lvl="1"/>
            <a:r>
              <a:rPr lang="fr-CA" dirty="0"/>
              <a:t>A et B : Deux groupes d’employés s’auto-identifiant comme appartenant à des groupes minoritaires </a:t>
            </a:r>
          </a:p>
          <a:p>
            <a:pPr lvl="1"/>
            <a:r>
              <a:rPr lang="fr-CA" dirty="0"/>
              <a:t>C : Le groupe majoritaire</a:t>
            </a:r>
          </a:p>
          <a:p>
            <a:pPr lvl="1"/>
            <a:endParaRPr lang="fr-CA" dirty="0"/>
          </a:p>
          <a:p>
            <a:pPr lvl="0"/>
            <a:r>
              <a:rPr lang="fr-CA" dirty="0"/>
              <a:t>Les groupes A et B représentent tous deux 4 % des employés, ce qui se trouve être à peu près le même que la disponibilité de la main-d’œuvre de leur groupe. </a:t>
            </a:r>
          </a:p>
          <a:p>
            <a:pPr lvl="0"/>
            <a:endParaRPr lang="fr-CA" dirty="0"/>
          </a:p>
          <a:p>
            <a:pPr lvl="0"/>
            <a:r>
              <a:rPr lang="fr-CA" dirty="0"/>
              <a:t>En un coup d’œil, la représentation semble égale.</a:t>
            </a:r>
          </a:p>
        </p:txBody>
      </p:sp>
      <p:sp>
        <p:nvSpPr>
          <p:cNvPr id="8" name="Title 1">
            <a:extLst>
              <a:ext uri="{FF2B5EF4-FFF2-40B4-BE49-F238E27FC236}">
                <a16:creationId xmlns:a16="http://schemas.microsoft.com/office/drawing/2014/main" id="{768C05CF-E1CC-DB56-7DC9-103758FADAC5}"/>
              </a:ext>
            </a:extLst>
          </p:cNvPr>
          <p:cNvSpPr>
            <a:spLocks noGrp="1"/>
          </p:cNvSpPr>
          <p:nvPr>
            <p:ph type="title"/>
          </p:nvPr>
        </p:nvSpPr>
        <p:spPr/>
        <p:txBody>
          <a:bodyPr/>
          <a:lstStyle/>
          <a:p>
            <a:r>
              <a:rPr lang="en-US" dirty="0">
                <a:solidFill>
                  <a:srgbClr val="D04E00"/>
                </a:solidFill>
                <a:ea typeface="Helvetica Neue" panose="02000503000000020004" pitchFamily="2" charset="0"/>
                <a:cs typeface="Helvetica Neue" panose="02000503000000020004" pitchFamily="2" charset="0"/>
              </a:rPr>
              <a:t>Égalité c. Équité en chiffres</a:t>
            </a:r>
          </a:p>
        </p:txBody>
      </p:sp>
      <p:sp>
        <p:nvSpPr>
          <p:cNvPr id="11" name="TextBox 10">
            <a:extLst>
              <a:ext uri="{FF2B5EF4-FFF2-40B4-BE49-F238E27FC236}">
                <a16:creationId xmlns:a16="http://schemas.microsoft.com/office/drawing/2014/main" id="{B9578C5C-056D-66D7-463C-9134BEE97F0A}"/>
              </a:ext>
            </a:extLst>
          </p:cNvPr>
          <p:cNvSpPr txBox="1"/>
          <p:nvPr/>
        </p:nvSpPr>
        <p:spPr>
          <a:xfrm>
            <a:off x="0" y="6272784"/>
            <a:ext cx="7682864" cy="415498"/>
          </a:xfrm>
          <a:prstGeom prst="rect">
            <a:avLst/>
          </a:prstGeom>
          <a:noFill/>
        </p:spPr>
        <p:txBody>
          <a:bodyPr wrap="square">
            <a:spAutoFit/>
          </a:bodyPr>
          <a:lstStyle/>
          <a:p>
            <a:pPr algn="l"/>
            <a:r>
              <a:rPr lang="en-CA" sz="1050" b="0" i="0" dirty="0">
                <a:solidFill>
                  <a:srgbClr val="D04E00"/>
                </a:solidFill>
                <a:effectLst/>
                <a:latin typeface="Helvetica Neue" panose="02000503000000020004" pitchFamily="2" charset="0"/>
              </a:rPr>
              <a:t>Source interne en </a:t>
            </a:r>
            <a:r>
              <a:rPr lang="en-CA" sz="1050" b="0" i="0" dirty="0" err="1">
                <a:solidFill>
                  <a:srgbClr val="D04E00"/>
                </a:solidFill>
                <a:effectLst/>
                <a:latin typeface="Helvetica Neue" panose="02000503000000020004" pitchFamily="2" charset="0"/>
              </a:rPr>
              <a:t>anglais</a:t>
            </a:r>
            <a:r>
              <a:rPr lang="en-CA" sz="1050" b="0" i="0" dirty="0">
                <a:solidFill>
                  <a:srgbClr val="D04E00"/>
                </a:solidFill>
                <a:effectLst/>
                <a:latin typeface="Helvetica Neue" panose="02000503000000020004" pitchFamily="2" charset="0"/>
              </a:rPr>
              <a:t> </a:t>
            </a:r>
            <a:r>
              <a:rPr lang="en-CA" sz="1050" b="0" i="0" dirty="0" err="1">
                <a:solidFill>
                  <a:srgbClr val="D04E00"/>
                </a:solidFill>
                <a:effectLst/>
                <a:latin typeface="Helvetica Neue" panose="02000503000000020004" pitchFamily="2" charset="0"/>
              </a:rPr>
              <a:t>seulement</a:t>
            </a:r>
            <a:r>
              <a:rPr lang="en-CA" sz="1050" b="0" i="1" dirty="0" err="1">
                <a:solidFill>
                  <a:srgbClr val="D04E00"/>
                </a:solidFill>
                <a:effectLst/>
                <a:latin typeface="Helvetica Neue" panose="02000503000000020004" pitchFamily="2" charset="0"/>
                <a:hlinkClick r:id="rId3">
                  <a:extLst>
                    <a:ext uri="{A12FA001-AC4F-418D-AE19-62706E023703}">
                      <ahyp:hlinkClr xmlns:ahyp="http://schemas.microsoft.com/office/drawing/2018/hyperlinkcolor" val="tx"/>
                    </a:ext>
                  </a:extLst>
                </a:hlinkClick>
              </a:rPr>
              <a:t>Employment</a:t>
            </a:r>
            <a:r>
              <a:rPr lang="en-CA" sz="1050" b="0" i="1" dirty="0">
                <a:solidFill>
                  <a:srgbClr val="D04E00"/>
                </a:solidFill>
                <a:effectLst/>
                <a:latin typeface="Helvetica Neue" panose="02000503000000020004" pitchFamily="2" charset="0"/>
                <a:hlinkClick r:id="rId3">
                  <a:extLst>
                    <a:ext uri="{A12FA001-AC4F-418D-AE19-62706E023703}">
                      <ahyp:hlinkClr xmlns:ahyp="http://schemas.microsoft.com/office/drawing/2018/hyperlinkcolor" val="tx"/>
                    </a:ext>
                  </a:extLst>
                </a:hlinkClick>
              </a:rPr>
              <a:t> Equity: An Analysis of Distribution of Salary Ranges of Public Service of Canada Employees</a:t>
            </a:r>
            <a:endParaRPr lang="en-CA" sz="1050" b="0" i="1" dirty="0">
              <a:solidFill>
                <a:srgbClr val="D04E00"/>
              </a:solidFill>
              <a:effectLst/>
              <a:latin typeface="Helvetica Neue" panose="02000503000000020004" pitchFamily="2" charset="0"/>
            </a:endParaRPr>
          </a:p>
        </p:txBody>
      </p:sp>
      <p:pic>
        <p:nvPicPr>
          <p:cNvPr id="14" name="Picture 13">
            <a:extLst>
              <a:ext uri="{FF2B5EF4-FFF2-40B4-BE49-F238E27FC236}">
                <a16:creationId xmlns:a16="http://schemas.microsoft.com/office/drawing/2014/main" id="{22DC35FA-CF91-A182-35E1-5E2926B639CD}"/>
              </a:ext>
            </a:extLst>
          </p:cNvPr>
          <p:cNvPicPr>
            <a:picLocks noChangeAspect="1"/>
          </p:cNvPicPr>
          <p:nvPr/>
        </p:nvPicPr>
        <p:blipFill rotWithShape="1">
          <a:blip r:embed="rId4"/>
          <a:srcRect l="2285" t="16669" r="10318" b="22545"/>
          <a:stretch/>
        </p:blipFill>
        <p:spPr>
          <a:xfrm>
            <a:off x="1041359" y="1196326"/>
            <a:ext cx="5514033" cy="5257800"/>
          </a:xfrm>
          <a:prstGeom prst="rect">
            <a:avLst/>
          </a:prstGeom>
        </p:spPr>
      </p:pic>
      <p:sp>
        <p:nvSpPr>
          <p:cNvPr id="17" name="Oval 16">
            <a:extLst>
              <a:ext uri="{FF2B5EF4-FFF2-40B4-BE49-F238E27FC236}">
                <a16:creationId xmlns:a16="http://schemas.microsoft.com/office/drawing/2014/main" id="{4621EFDF-AC84-B44A-4699-C3704102E439}"/>
              </a:ext>
            </a:extLst>
          </p:cNvPr>
          <p:cNvSpPr/>
          <p:nvPr/>
        </p:nvSpPr>
        <p:spPr>
          <a:xfrm>
            <a:off x="3017853" y="1585037"/>
            <a:ext cx="360000" cy="360000"/>
          </a:xfrm>
          <a:prstGeom prst="ellipse">
            <a:avLst/>
          </a:prstGeom>
          <a:solidFill>
            <a:srgbClr val="A01300"/>
          </a:solidFill>
          <a:ln>
            <a:solidFill>
              <a:srgbClr val="A0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8" name="Oval 17">
            <a:extLst>
              <a:ext uri="{FF2B5EF4-FFF2-40B4-BE49-F238E27FC236}">
                <a16:creationId xmlns:a16="http://schemas.microsoft.com/office/drawing/2014/main" id="{DA0C29EC-42B3-5B8A-CBD9-C43032A08B4C}"/>
              </a:ext>
            </a:extLst>
          </p:cNvPr>
          <p:cNvSpPr/>
          <p:nvPr/>
        </p:nvSpPr>
        <p:spPr>
          <a:xfrm>
            <a:off x="3504771" y="1585037"/>
            <a:ext cx="360000" cy="360000"/>
          </a:xfrm>
          <a:prstGeom prst="ellipse">
            <a:avLst/>
          </a:prstGeom>
          <a:solidFill>
            <a:srgbClr val="122A69"/>
          </a:solidFill>
          <a:ln>
            <a:solidFill>
              <a:srgbClr val="122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9" name="Oval 18">
            <a:extLst>
              <a:ext uri="{FF2B5EF4-FFF2-40B4-BE49-F238E27FC236}">
                <a16:creationId xmlns:a16="http://schemas.microsoft.com/office/drawing/2014/main" id="{98C810CA-538C-B575-50E5-443AC776B336}"/>
              </a:ext>
            </a:extLst>
          </p:cNvPr>
          <p:cNvSpPr/>
          <p:nvPr/>
        </p:nvSpPr>
        <p:spPr>
          <a:xfrm>
            <a:off x="3991689" y="1572972"/>
            <a:ext cx="360000" cy="360000"/>
          </a:xfrm>
          <a:prstGeom prst="ellipse">
            <a:avLst/>
          </a:prstGeom>
          <a:solidFill>
            <a:srgbClr val="808080"/>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0" name="TextBox 19">
            <a:extLst>
              <a:ext uri="{FF2B5EF4-FFF2-40B4-BE49-F238E27FC236}">
                <a16:creationId xmlns:a16="http://schemas.microsoft.com/office/drawing/2014/main" id="{56CCAAED-F154-1153-E445-139A6F596ABC}"/>
              </a:ext>
            </a:extLst>
          </p:cNvPr>
          <p:cNvSpPr txBox="1"/>
          <p:nvPr/>
        </p:nvSpPr>
        <p:spPr>
          <a:xfrm>
            <a:off x="1706137" y="1584402"/>
            <a:ext cx="1320917"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Groupes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40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16EDE6B-E6D6-91EE-D898-7DC35A49207B}"/>
              </a:ext>
            </a:extLst>
          </p:cNvPr>
          <p:cNvCxnSpPr>
            <a:cxnSpLocks/>
          </p:cNvCxnSpPr>
          <p:nvPr/>
        </p:nvCxnSpPr>
        <p:spPr>
          <a:xfrm flipV="1">
            <a:off x="10032741" y="477603"/>
            <a:ext cx="0" cy="5321695"/>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33B73DD-BBA3-5774-17EC-3A5E22AF7444}"/>
              </a:ext>
            </a:extLst>
          </p:cNvPr>
          <p:cNvCxnSpPr>
            <a:cxnSpLocks/>
          </p:cNvCxnSpPr>
          <p:nvPr/>
        </p:nvCxnSpPr>
        <p:spPr>
          <a:xfrm>
            <a:off x="3054148" y="1423002"/>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B015900-DEFA-491B-1DF6-94739048E48E}"/>
              </a:ext>
            </a:extLst>
          </p:cNvPr>
          <p:cNvCxnSpPr>
            <a:cxnSpLocks/>
          </p:cNvCxnSpPr>
          <p:nvPr/>
        </p:nvCxnSpPr>
        <p:spPr>
          <a:xfrm flipV="1">
            <a:off x="3289039" y="418880"/>
            <a:ext cx="0" cy="5380418"/>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59CDBE0-E95F-14F5-0080-7E392F1A3A1A}"/>
              </a:ext>
            </a:extLst>
          </p:cNvPr>
          <p:cNvCxnSpPr>
            <a:cxnSpLocks/>
          </p:cNvCxnSpPr>
          <p:nvPr/>
        </p:nvCxnSpPr>
        <p:spPr>
          <a:xfrm>
            <a:off x="3054148" y="2152385"/>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1C41EDE-F488-0896-220E-9E51A0E2CED9}"/>
              </a:ext>
            </a:extLst>
          </p:cNvPr>
          <p:cNvCxnSpPr>
            <a:cxnSpLocks/>
          </p:cNvCxnSpPr>
          <p:nvPr/>
        </p:nvCxnSpPr>
        <p:spPr>
          <a:xfrm>
            <a:off x="3054148" y="2881768"/>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532FF4B-2893-53FB-CDA4-4A480C40394E}"/>
              </a:ext>
            </a:extLst>
          </p:cNvPr>
          <p:cNvCxnSpPr>
            <a:cxnSpLocks/>
          </p:cNvCxnSpPr>
          <p:nvPr/>
        </p:nvCxnSpPr>
        <p:spPr>
          <a:xfrm>
            <a:off x="3054148" y="3611151"/>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732A0A0-058F-1FC6-0D3F-FB5833587BB5}"/>
              </a:ext>
            </a:extLst>
          </p:cNvPr>
          <p:cNvCxnSpPr>
            <a:cxnSpLocks/>
          </p:cNvCxnSpPr>
          <p:nvPr/>
        </p:nvCxnSpPr>
        <p:spPr>
          <a:xfrm>
            <a:off x="3054148" y="4340534"/>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C5D0E27-1AEB-25AC-82BF-40C64C9B7B68}"/>
              </a:ext>
            </a:extLst>
          </p:cNvPr>
          <p:cNvCxnSpPr>
            <a:cxnSpLocks/>
          </p:cNvCxnSpPr>
          <p:nvPr/>
        </p:nvCxnSpPr>
        <p:spPr>
          <a:xfrm>
            <a:off x="3054148" y="5069917"/>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22719AA-A25E-0543-412B-992D048EFDF0}"/>
              </a:ext>
            </a:extLst>
          </p:cNvPr>
          <p:cNvCxnSpPr>
            <a:cxnSpLocks/>
          </p:cNvCxnSpPr>
          <p:nvPr/>
        </p:nvCxnSpPr>
        <p:spPr>
          <a:xfrm>
            <a:off x="3054147" y="5799298"/>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9739C0C-AA73-87A5-9D41-8A2E4ED215B6}"/>
              </a:ext>
            </a:extLst>
          </p:cNvPr>
          <p:cNvCxnSpPr>
            <a:cxnSpLocks/>
          </p:cNvCxnSpPr>
          <p:nvPr/>
        </p:nvCxnSpPr>
        <p:spPr>
          <a:xfrm>
            <a:off x="3054148" y="693619"/>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C515702-569B-282F-86B8-6AFC41E2B8B3}"/>
              </a:ext>
            </a:extLst>
          </p:cNvPr>
          <p:cNvCxnSpPr>
            <a:cxnSpLocks/>
          </p:cNvCxnSpPr>
          <p:nvPr/>
        </p:nvCxnSpPr>
        <p:spPr>
          <a:xfrm flipH="1">
            <a:off x="3082115" y="5783600"/>
            <a:ext cx="220910" cy="26565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13EACB4-BA52-9F17-FE14-1A96A9A72318}"/>
              </a:ext>
            </a:extLst>
          </p:cNvPr>
          <p:cNvCxnSpPr>
            <a:cxnSpLocks/>
          </p:cNvCxnSpPr>
          <p:nvPr/>
        </p:nvCxnSpPr>
        <p:spPr>
          <a:xfrm>
            <a:off x="10019807" y="5771816"/>
            <a:ext cx="220910" cy="26565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7A712772-AAD1-E469-8F21-6E7354572ECF}"/>
              </a:ext>
            </a:extLst>
          </p:cNvPr>
          <p:cNvSpPr/>
          <p:nvPr/>
        </p:nvSpPr>
        <p:spPr>
          <a:xfrm>
            <a:off x="2951529" y="6049252"/>
            <a:ext cx="302004" cy="265633"/>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CD7F791E-16C3-7F8A-5022-761314A9430A}"/>
              </a:ext>
            </a:extLst>
          </p:cNvPr>
          <p:cNvSpPr/>
          <p:nvPr/>
        </p:nvSpPr>
        <p:spPr>
          <a:xfrm>
            <a:off x="10057843" y="6037468"/>
            <a:ext cx="302004" cy="265633"/>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Straight Connector 17">
            <a:extLst>
              <a:ext uri="{FF2B5EF4-FFF2-40B4-BE49-F238E27FC236}">
                <a16:creationId xmlns:a16="http://schemas.microsoft.com/office/drawing/2014/main" id="{EB8E2A58-B801-DF13-902B-64CF3630A0F3}"/>
              </a:ext>
            </a:extLst>
          </p:cNvPr>
          <p:cNvCxnSpPr>
            <a:cxnSpLocks/>
          </p:cNvCxnSpPr>
          <p:nvPr/>
        </p:nvCxnSpPr>
        <p:spPr>
          <a:xfrm flipH="1" flipV="1">
            <a:off x="3318094" y="5091188"/>
            <a:ext cx="6766423" cy="70261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EA3655E-1FB8-024E-243F-F638B9BBAC70}"/>
              </a:ext>
            </a:extLst>
          </p:cNvPr>
          <p:cNvCxnSpPr>
            <a:cxnSpLocks/>
          </p:cNvCxnSpPr>
          <p:nvPr/>
        </p:nvCxnSpPr>
        <p:spPr>
          <a:xfrm flipH="1">
            <a:off x="3222429" y="5083517"/>
            <a:ext cx="6766423" cy="72938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46405682-04DF-1DC6-C4AA-1C925B4EAE4B}"/>
              </a:ext>
            </a:extLst>
          </p:cNvPr>
          <p:cNvSpPr/>
          <p:nvPr/>
        </p:nvSpPr>
        <p:spPr>
          <a:xfrm>
            <a:off x="3222941" y="5740888"/>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Connector 20">
            <a:extLst>
              <a:ext uri="{FF2B5EF4-FFF2-40B4-BE49-F238E27FC236}">
                <a16:creationId xmlns:a16="http://schemas.microsoft.com/office/drawing/2014/main" id="{D4513B95-F004-34E2-9B67-84F3EB2DEEDD}"/>
              </a:ext>
            </a:extLst>
          </p:cNvPr>
          <p:cNvCxnSpPr>
            <a:cxnSpLocks/>
          </p:cNvCxnSpPr>
          <p:nvPr/>
        </p:nvCxnSpPr>
        <p:spPr>
          <a:xfrm flipH="1" flipV="1">
            <a:off x="3308503" y="720458"/>
            <a:ext cx="6766423" cy="70261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04EDC3B-AFE8-4E37-521A-F97A9028853F}"/>
              </a:ext>
            </a:extLst>
          </p:cNvPr>
          <p:cNvCxnSpPr>
            <a:cxnSpLocks/>
          </p:cNvCxnSpPr>
          <p:nvPr/>
        </p:nvCxnSpPr>
        <p:spPr>
          <a:xfrm flipH="1">
            <a:off x="3253383" y="721106"/>
            <a:ext cx="6766423" cy="72938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1708E985-795E-147C-4826-F60B8C584580}"/>
              </a:ext>
            </a:extLst>
          </p:cNvPr>
          <p:cNvSpPr/>
          <p:nvPr/>
        </p:nvSpPr>
        <p:spPr>
          <a:xfrm>
            <a:off x="9973567" y="5744397"/>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7E2A50B6-6903-DB94-EDD9-F294FE09F8F2}"/>
              </a:ext>
            </a:extLst>
          </p:cNvPr>
          <p:cNvSpPr/>
          <p:nvPr/>
        </p:nvSpPr>
        <p:spPr>
          <a:xfrm>
            <a:off x="3222941" y="5006844"/>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D113900B-79EC-7D1D-4FC9-A9FCA2EF353F}"/>
              </a:ext>
            </a:extLst>
          </p:cNvPr>
          <p:cNvSpPr/>
          <p:nvPr/>
        </p:nvSpPr>
        <p:spPr>
          <a:xfrm>
            <a:off x="9973567" y="5022755"/>
            <a:ext cx="116644" cy="121169"/>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Oval 25">
            <a:extLst>
              <a:ext uri="{FF2B5EF4-FFF2-40B4-BE49-F238E27FC236}">
                <a16:creationId xmlns:a16="http://schemas.microsoft.com/office/drawing/2014/main" id="{21BBB067-76C9-8BE9-E161-CC4734CCCB7B}"/>
              </a:ext>
            </a:extLst>
          </p:cNvPr>
          <p:cNvSpPr/>
          <p:nvPr/>
        </p:nvSpPr>
        <p:spPr>
          <a:xfrm>
            <a:off x="3222941" y="615501"/>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0B87A24F-6D61-107C-DE50-9A2CD1240475}"/>
              </a:ext>
            </a:extLst>
          </p:cNvPr>
          <p:cNvSpPr/>
          <p:nvPr/>
        </p:nvSpPr>
        <p:spPr>
          <a:xfrm>
            <a:off x="3222941" y="1344089"/>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2853ABBC-11C2-B0D3-ADA5-2B40FC0A691E}"/>
              </a:ext>
            </a:extLst>
          </p:cNvPr>
          <p:cNvSpPr/>
          <p:nvPr/>
        </p:nvSpPr>
        <p:spPr>
          <a:xfrm>
            <a:off x="9973567" y="1369751"/>
            <a:ext cx="116644" cy="121169"/>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9" name="Oval 28">
            <a:extLst>
              <a:ext uri="{FF2B5EF4-FFF2-40B4-BE49-F238E27FC236}">
                <a16:creationId xmlns:a16="http://schemas.microsoft.com/office/drawing/2014/main" id="{C48B79CB-57D7-EE92-B0F6-35BB41CC7AA5}"/>
              </a:ext>
            </a:extLst>
          </p:cNvPr>
          <p:cNvSpPr/>
          <p:nvPr/>
        </p:nvSpPr>
        <p:spPr>
          <a:xfrm>
            <a:off x="9973567" y="627354"/>
            <a:ext cx="116644" cy="12116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30" name="Picture 29">
            <a:extLst>
              <a:ext uri="{FF2B5EF4-FFF2-40B4-BE49-F238E27FC236}">
                <a16:creationId xmlns:a16="http://schemas.microsoft.com/office/drawing/2014/main" id="{54762EA0-8539-E463-DC2F-86C449D633C3}"/>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76913" y="4367985"/>
            <a:ext cx="513355" cy="729382"/>
          </a:xfrm>
          <a:prstGeom prst="rect">
            <a:avLst/>
          </a:prstGeom>
          <a:ln>
            <a:noFill/>
          </a:ln>
        </p:spPr>
      </p:pic>
      <p:pic>
        <p:nvPicPr>
          <p:cNvPr id="31" name="Picture 30">
            <a:extLst>
              <a:ext uri="{FF2B5EF4-FFF2-40B4-BE49-F238E27FC236}">
                <a16:creationId xmlns:a16="http://schemas.microsoft.com/office/drawing/2014/main" id="{3CF59BA8-5CF4-6CA7-6E93-C6187036845E}"/>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24565" y="4367985"/>
            <a:ext cx="513355" cy="729382"/>
          </a:xfrm>
          <a:prstGeom prst="rect">
            <a:avLst/>
          </a:prstGeom>
          <a:ln>
            <a:noFill/>
          </a:ln>
        </p:spPr>
      </p:pic>
      <p:pic>
        <p:nvPicPr>
          <p:cNvPr id="32" name="Picture 31">
            <a:extLst>
              <a:ext uri="{FF2B5EF4-FFF2-40B4-BE49-F238E27FC236}">
                <a16:creationId xmlns:a16="http://schemas.microsoft.com/office/drawing/2014/main" id="{7EDB8803-0F3D-AB2E-618C-3958E364DAED}"/>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98391" y="4367985"/>
            <a:ext cx="513355" cy="729382"/>
          </a:xfrm>
          <a:prstGeom prst="rect">
            <a:avLst/>
          </a:prstGeom>
          <a:ln>
            <a:noFill/>
          </a:ln>
        </p:spPr>
      </p:pic>
      <p:pic>
        <p:nvPicPr>
          <p:cNvPr id="33" name="Picture 32">
            <a:extLst>
              <a:ext uri="{FF2B5EF4-FFF2-40B4-BE49-F238E27FC236}">
                <a16:creationId xmlns:a16="http://schemas.microsoft.com/office/drawing/2014/main" id="{A4E545A3-4AB5-A8BC-9182-168D03FD426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972216" y="4367985"/>
            <a:ext cx="513355" cy="729382"/>
          </a:xfrm>
          <a:prstGeom prst="rect">
            <a:avLst/>
          </a:prstGeom>
          <a:ln>
            <a:noFill/>
          </a:ln>
        </p:spPr>
      </p:pic>
      <p:pic>
        <p:nvPicPr>
          <p:cNvPr id="34" name="Picture 33">
            <a:extLst>
              <a:ext uri="{FF2B5EF4-FFF2-40B4-BE49-F238E27FC236}">
                <a16:creationId xmlns:a16="http://schemas.microsoft.com/office/drawing/2014/main" id="{455E3EAF-8FD7-FEAE-449B-D4220440B16F}"/>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6603087" y="4367985"/>
            <a:ext cx="513355" cy="729382"/>
          </a:xfrm>
          <a:prstGeom prst="rect">
            <a:avLst/>
          </a:prstGeom>
          <a:ln>
            <a:noFill/>
          </a:ln>
        </p:spPr>
      </p:pic>
      <p:pic>
        <p:nvPicPr>
          <p:cNvPr id="35" name="Picture 34">
            <a:extLst>
              <a:ext uri="{FF2B5EF4-FFF2-40B4-BE49-F238E27FC236}">
                <a16:creationId xmlns:a16="http://schemas.microsoft.com/office/drawing/2014/main" id="{08EDFA75-05DB-EB61-9427-EEF04690BA30}"/>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50739" y="4367985"/>
            <a:ext cx="513355" cy="729382"/>
          </a:xfrm>
          <a:prstGeom prst="rect">
            <a:avLst/>
          </a:prstGeom>
          <a:ln>
            <a:noFill/>
          </a:ln>
        </p:spPr>
      </p:pic>
      <p:pic>
        <p:nvPicPr>
          <p:cNvPr id="36" name="Picture 35">
            <a:extLst>
              <a:ext uri="{FF2B5EF4-FFF2-40B4-BE49-F238E27FC236}">
                <a16:creationId xmlns:a16="http://schemas.microsoft.com/office/drawing/2014/main" id="{3970E7C9-B1DA-CEB4-5935-B0BCEC0C8651}"/>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76913" y="3638635"/>
            <a:ext cx="513355" cy="729382"/>
          </a:xfrm>
          <a:prstGeom prst="rect">
            <a:avLst/>
          </a:prstGeom>
          <a:ln>
            <a:noFill/>
          </a:ln>
        </p:spPr>
      </p:pic>
      <p:pic>
        <p:nvPicPr>
          <p:cNvPr id="37" name="Picture 36">
            <a:extLst>
              <a:ext uri="{FF2B5EF4-FFF2-40B4-BE49-F238E27FC236}">
                <a16:creationId xmlns:a16="http://schemas.microsoft.com/office/drawing/2014/main" id="{E5656EDF-9D4F-3576-C3C4-5231AC7ADC0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24565" y="3638635"/>
            <a:ext cx="513355" cy="729382"/>
          </a:xfrm>
          <a:prstGeom prst="rect">
            <a:avLst/>
          </a:prstGeom>
          <a:ln>
            <a:noFill/>
          </a:ln>
        </p:spPr>
      </p:pic>
      <p:pic>
        <p:nvPicPr>
          <p:cNvPr id="38" name="Picture 37">
            <a:extLst>
              <a:ext uri="{FF2B5EF4-FFF2-40B4-BE49-F238E27FC236}">
                <a16:creationId xmlns:a16="http://schemas.microsoft.com/office/drawing/2014/main" id="{8CD4A2A4-EA00-E2DB-F058-30191DE8556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98391" y="3638635"/>
            <a:ext cx="513355" cy="729382"/>
          </a:xfrm>
          <a:prstGeom prst="rect">
            <a:avLst/>
          </a:prstGeom>
          <a:ln>
            <a:noFill/>
          </a:ln>
        </p:spPr>
      </p:pic>
      <p:pic>
        <p:nvPicPr>
          <p:cNvPr id="39" name="Picture 38">
            <a:extLst>
              <a:ext uri="{FF2B5EF4-FFF2-40B4-BE49-F238E27FC236}">
                <a16:creationId xmlns:a16="http://schemas.microsoft.com/office/drawing/2014/main" id="{38DE2116-464D-E665-9440-923B296FA7D9}"/>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972216" y="3638635"/>
            <a:ext cx="513355" cy="729382"/>
          </a:xfrm>
          <a:prstGeom prst="rect">
            <a:avLst/>
          </a:prstGeom>
          <a:ln>
            <a:noFill/>
          </a:ln>
        </p:spPr>
      </p:pic>
      <p:pic>
        <p:nvPicPr>
          <p:cNvPr id="40" name="Picture 39">
            <a:extLst>
              <a:ext uri="{FF2B5EF4-FFF2-40B4-BE49-F238E27FC236}">
                <a16:creationId xmlns:a16="http://schemas.microsoft.com/office/drawing/2014/main" id="{CD2CDD21-B1F5-6B2A-DE26-38BB0713C361}"/>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6603087" y="3638635"/>
            <a:ext cx="513355" cy="729382"/>
          </a:xfrm>
          <a:prstGeom prst="rect">
            <a:avLst/>
          </a:prstGeom>
          <a:ln>
            <a:noFill/>
          </a:ln>
        </p:spPr>
      </p:pic>
      <p:pic>
        <p:nvPicPr>
          <p:cNvPr id="41" name="Picture 40">
            <a:extLst>
              <a:ext uri="{FF2B5EF4-FFF2-40B4-BE49-F238E27FC236}">
                <a16:creationId xmlns:a16="http://schemas.microsoft.com/office/drawing/2014/main" id="{F66E041F-E76F-9A2C-BD2D-2AF94EDD1619}"/>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50739" y="3638635"/>
            <a:ext cx="513355" cy="729382"/>
          </a:xfrm>
          <a:prstGeom prst="rect">
            <a:avLst/>
          </a:prstGeom>
          <a:ln>
            <a:noFill/>
          </a:ln>
        </p:spPr>
      </p:pic>
      <p:pic>
        <p:nvPicPr>
          <p:cNvPr id="42" name="Picture 41">
            <a:extLst>
              <a:ext uri="{FF2B5EF4-FFF2-40B4-BE49-F238E27FC236}">
                <a16:creationId xmlns:a16="http://schemas.microsoft.com/office/drawing/2014/main" id="{B968E174-6353-EE7D-6564-E6FFF5F1975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34719" y="2915584"/>
            <a:ext cx="513355" cy="729382"/>
          </a:xfrm>
          <a:prstGeom prst="rect">
            <a:avLst/>
          </a:prstGeom>
          <a:ln>
            <a:noFill/>
          </a:ln>
        </p:spPr>
      </p:pic>
      <p:pic>
        <p:nvPicPr>
          <p:cNvPr id="43" name="Picture 42">
            <a:extLst>
              <a:ext uri="{FF2B5EF4-FFF2-40B4-BE49-F238E27FC236}">
                <a16:creationId xmlns:a16="http://schemas.microsoft.com/office/drawing/2014/main" id="{C731F116-6DCB-2724-6B3D-C7EF43490357}"/>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82371" y="2915584"/>
            <a:ext cx="513355" cy="729382"/>
          </a:xfrm>
          <a:prstGeom prst="rect">
            <a:avLst/>
          </a:prstGeom>
          <a:ln>
            <a:noFill/>
          </a:ln>
        </p:spPr>
      </p:pic>
      <p:pic>
        <p:nvPicPr>
          <p:cNvPr id="44" name="Picture 43">
            <a:extLst>
              <a:ext uri="{FF2B5EF4-FFF2-40B4-BE49-F238E27FC236}">
                <a16:creationId xmlns:a16="http://schemas.microsoft.com/office/drawing/2014/main" id="{C7AD9A93-E24A-3201-6691-DBC029F7742E}"/>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60893" y="2915584"/>
            <a:ext cx="513355" cy="729382"/>
          </a:xfrm>
          <a:prstGeom prst="rect">
            <a:avLst/>
          </a:prstGeom>
          <a:ln>
            <a:noFill/>
          </a:ln>
        </p:spPr>
      </p:pic>
      <p:pic>
        <p:nvPicPr>
          <p:cNvPr id="45" name="Picture 44">
            <a:extLst>
              <a:ext uri="{FF2B5EF4-FFF2-40B4-BE49-F238E27FC236}">
                <a16:creationId xmlns:a16="http://schemas.microsoft.com/office/drawing/2014/main" id="{5A379A80-24B2-112F-A9A3-CB93F03F383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08545" y="2915584"/>
            <a:ext cx="513355" cy="729382"/>
          </a:xfrm>
          <a:prstGeom prst="rect">
            <a:avLst/>
          </a:prstGeom>
          <a:ln>
            <a:noFill/>
          </a:ln>
        </p:spPr>
      </p:pic>
      <p:pic>
        <p:nvPicPr>
          <p:cNvPr id="46" name="Picture 45">
            <a:extLst>
              <a:ext uri="{FF2B5EF4-FFF2-40B4-BE49-F238E27FC236}">
                <a16:creationId xmlns:a16="http://schemas.microsoft.com/office/drawing/2014/main" id="{4F9F95CE-80A5-80EC-3BE4-E3CF7079966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747676" y="2174497"/>
            <a:ext cx="513355" cy="729382"/>
          </a:xfrm>
          <a:prstGeom prst="rect">
            <a:avLst/>
          </a:prstGeom>
          <a:ln>
            <a:noFill/>
          </a:ln>
        </p:spPr>
      </p:pic>
      <p:pic>
        <p:nvPicPr>
          <p:cNvPr id="47" name="Picture 46">
            <a:extLst>
              <a:ext uri="{FF2B5EF4-FFF2-40B4-BE49-F238E27FC236}">
                <a16:creationId xmlns:a16="http://schemas.microsoft.com/office/drawing/2014/main" id="{327D1E97-FEF6-D356-2F4D-EA89961AAD5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708563" y="1437527"/>
            <a:ext cx="513355" cy="729382"/>
          </a:xfrm>
          <a:prstGeom prst="rect">
            <a:avLst/>
          </a:prstGeom>
          <a:ln>
            <a:noFill/>
          </a:ln>
        </p:spPr>
      </p:pic>
      <p:pic>
        <p:nvPicPr>
          <p:cNvPr id="48" name="Picture 47">
            <a:extLst>
              <a:ext uri="{FF2B5EF4-FFF2-40B4-BE49-F238E27FC236}">
                <a16:creationId xmlns:a16="http://schemas.microsoft.com/office/drawing/2014/main" id="{ACEEF045-259D-CC48-6E49-AA63A5AB1367}"/>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269658" y="2174497"/>
            <a:ext cx="513355" cy="729382"/>
          </a:xfrm>
          <a:prstGeom prst="rect">
            <a:avLst/>
          </a:prstGeom>
          <a:ln>
            <a:noFill/>
          </a:ln>
        </p:spPr>
      </p:pic>
      <p:pic>
        <p:nvPicPr>
          <p:cNvPr id="49" name="Picture 48">
            <a:extLst>
              <a:ext uri="{FF2B5EF4-FFF2-40B4-BE49-F238E27FC236}">
                <a16:creationId xmlns:a16="http://schemas.microsoft.com/office/drawing/2014/main" id="{653D45A4-1877-8250-780C-D130EA3C271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31331" y="1416315"/>
            <a:ext cx="513355" cy="729382"/>
          </a:xfrm>
          <a:prstGeom prst="rect">
            <a:avLst/>
          </a:prstGeom>
        </p:spPr>
      </p:pic>
      <p:pic>
        <p:nvPicPr>
          <p:cNvPr id="50" name="Picture 49">
            <a:extLst>
              <a:ext uri="{FF2B5EF4-FFF2-40B4-BE49-F238E27FC236}">
                <a16:creationId xmlns:a16="http://schemas.microsoft.com/office/drawing/2014/main" id="{E82898D3-E2A3-1A63-706E-DF72E35D87C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775535" y="1416315"/>
            <a:ext cx="513355" cy="729382"/>
          </a:xfrm>
          <a:prstGeom prst="rect">
            <a:avLst/>
          </a:prstGeom>
        </p:spPr>
      </p:pic>
      <p:pic>
        <p:nvPicPr>
          <p:cNvPr id="51" name="Picture 50">
            <a:extLst>
              <a:ext uri="{FF2B5EF4-FFF2-40B4-BE49-F238E27FC236}">
                <a16:creationId xmlns:a16="http://schemas.microsoft.com/office/drawing/2014/main" id="{D3887EEC-375B-F412-0BB1-934CCABB333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687127" y="1416315"/>
            <a:ext cx="513355" cy="729382"/>
          </a:xfrm>
          <a:prstGeom prst="rect">
            <a:avLst/>
          </a:prstGeom>
        </p:spPr>
      </p:pic>
      <p:pic>
        <p:nvPicPr>
          <p:cNvPr id="52" name="Picture 51">
            <a:extLst>
              <a:ext uri="{FF2B5EF4-FFF2-40B4-BE49-F238E27FC236}">
                <a16:creationId xmlns:a16="http://schemas.microsoft.com/office/drawing/2014/main" id="{AF452E78-CB9E-737F-DEEB-290B1458C42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42923" y="1416315"/>
            <a:ext cx="513355" cy="729382"/>
          </a:xfrm>
          <a:prstGeom prst="rect">
            <a:avLst/>
          </a:prstGeom>
        </p:spPr>
      </p:pic>
      <p:pic>
        <p:nvPicPr>
          <p:cNvPr id="53" name="Picture 52">
            <a:extLst>
              <a:ext uri="{FF2B5EF4-FFF2-40B4-BE49-F238E27FC236}">
                <a16:creationId xmlns:a16="http://schemas.microsoft.com/office/drawing/2014/main" id="{FB695260-477F-DB2E-3056-0A77DFF080D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60756" y="2169374"/>
            <a:ext cx="513355" cy="729382"/>
          </a:xfrm>
          <a:prstGeom prst="rect">
            <a:avLst/>
          </a:prstGeom>
        </p:spPr>
      </p:pic>
      <p:pic>
        <p:nvPicPr>
          <p:cNvPr id="54" name="Picture 53">
            <a:extLst>
              <a:ext uri="{FF2B5EF4-FFF2-40B4-BE49-F238E27FC236}">
                <a16:creationId xmlns:a16="http://schemas.microsoft.com/office/drawing/2014/main" id="{031574BF-5E88-672E-DD22-589C7F1AF88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810629" y="2169374"/>
            <a:ext cx="513355" cy="729382"/>
          </a:xfrm>
          <a:prstGeom prst="rect">
            <a:avLst/>
          </a:prstGeom>
        </p:spPr>
      </p:pic>
      <p:pic>
        <p:nvPicPr>
          <p:cNvPr id="55" name="Picture 54">
            <a:extLst>
              <a:ext uri="{FF2B5EF4-FFF2-40B4-BE49-F238E27FC236}">
                <a16:creationId xmlns:a16="http://schemas.microsoft.com/office/drawing/2014/main" id="{D8ABE6B7-9E7E-E7E5-E310-9649059ED5D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710883" y="2169374"/>
            <a:ext cx="513355" cy="729382"/>
          </a:xfrm>
          <a:prstGeom prst="rect">
            <a:avLst/>
          </a:prstGeom>
        </p:spPr>
      </p:pic>
      <p:pic>
        <p:nvPicPr>
          <p:cNvPr id="56" name="Picture 55">
            <a:extLst>
              <a:ext uri="{FF2B5EF4-FFF2-40B4-BE49-F238E27FC236}">
                <a16:creationId xmlns:a16="http://schemas.microsoft.com/office/drawing/2014/main" id="{97C00AEE-3173-0AC9-BA92-B6BECA9A772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61011" y="2169374"/>
            <a:ext cx="513355" cy="729382"/>
          </a:xfrm>
          <a:prstGeom prst="rect">
            <a:avLst/>
          </a:prstGeom>
        </p:spPr>
      </p:pic>
      <p:pic>
        <p:nvPicPr>
          <p:cNvPr id="57" name="Picture 56">
            <a:extLst>
              <a:ext uri="{FF2B5EF4-FFF2-40B4-BE49-F238E27FC236}">
                <a16:creationId xmlns:a16="http://schemas.microsoft.com/office/drawing/2014/main" id="{7C9CC769-79AE-CCE6-5DC0-74408D482D3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047324" y="2912041"/>
            <a:ext cx="513355" cy="729382"/>
          </a:xfrm>
          <a:prstGeom prst="rect">
            <a:avLst/>
          </a:prstGeom>
        </p:spPr>
      </p:pic>
      <p:pic>
        <p:nvPicPr>
          <p:cNvPr id="58" name="Picture 57">
            <a:extLst>
              <a:ext uri="{FF2B5EF4-FFF2-40B4-BE49-F238E27FC236}">
                <a16:creationId xmlns:a16="http://schemas.microsoft.com/office/drawing/2014/main" id="{EE4A6C8D-68A9-3CEF-B8A3-0AB89010AF6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588551" y="2912041"/>
            <a:ext cx="513355" cy="729382"/>
          </a:xfrm>
          <a:prstGeom prst="rect">
            <a:avLst/>
          </a:prstGeom>
        </p:spPr>
      </p:pic>
      <p:pic>
        <p:nvPicPr>
          <p:cNvPr id="59" name="Picture 58">
            <a:extLst>
              <a:ext uri="{FF2B5EF4-FFF2-40B4-BE49-F238E27FC236}">
                <a16:creationId xmlns:a16="http://schemas.microsoft.com/office/drawing/2014/main" id="{04EDC016-0EAF-8C05-EA70-5D8A0E4FC02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500143" y="2912041"/>
            <a:ext cx="513355" cy="729382"/>
          </a:xfrm>
          <a:prstGeom prst="rect">
            <a:avLst/>
          </a:prstGeom>
        </p:spPr>
      </p:pic>
      <p:pic>
        <p:nvPicPr>
          <p:cNvPr id="60" name="Picture 59">
            <a:extLst>
              <a:ext uri="{FF2B5EF4-FFF2-40B4-BE49-F238E27FC236}">
                <a16:creationId xmlns:a16="http://schemas.microsoft.com/office/drawing/2014/main" id="{1320D3A5-E397-3B05-EB08-97AEEAF753F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958916" y="2912041"/>
            <a:ext cx="513355" cy="729382"/>
          </a:xfrm>
          <a:prstGeom prst="rect">
            <a:avLst/>
          </a:prstGeom>
        </p:spPr>
      </p:pic>
      <p:pic>
        <p:nvPicPr>
          <p:cNvPr id="61" name="Picture 60">
            <a:extLst>
              <a:ext uri="{FF2B5EF4-FFF2-40B4-BE49-F238E27FC236}">
                <a16:creationId xmlns:a16="http://schemas.microsoft.com/office/drawing/2014/main" id="{F5D26F0D-4533-34E1-EAF9-2C0EF684DE2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470415" y="2902573"/>
            <a:ext cx="513355" cy="729382"/>
          </a:xfrm>
          <a:prstGeom prst="rect">
            <a:avLst/>
          </a:prstGeom>
        </p:spPr>
      </p:pic>
      <p:pic>
        <p:nvPicPr>
          <p:cNvPr id="62" name="Picture 61">
            <a:extLst>
              <a:ext uri="{FF2B5EF4-FFF2-40B4-BE49-F238E27FC236}">
                <a16:creationId xmlns:a16="http://schemas.microsoft.com/office/drawing/2014/main" id="{3FACAE4F-630B-2508-0FE1-C400A36C6A6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72093" y="3632602"/>
            <a:ext cx="513355" cy="729382"/>
          </a:xfrm>
          <a:prstGeom prst="rect">
            <a:avLst/>
          </a:prstGeom>
        </p:spPr>
      </p:pic>
      <p:pic>
        <p:nvPicPr>
          <p:cNvPr id="63" name="Picture 62">
            <a:extLst>
              <a:ext uri="{FF2B5EF4-FFF2-40B4-BE49-F238E27FC236}">
                <a16:creationId xmlns:a16="http://schemas.microsoft.com/office/drawing/2014/main" id="{2A4C07F4-CBFE-D5F5-86F2-7DBBA081A46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810629" y="3632602"/>
            <a:ext cx="513355" cy="729382"/>
          </a:xfrm>
          <a:prstGeom prst="rect">
            <a:avLst/>
          </a:prstGeom>
        </p:spPr>
      </p:pic>
      <p:pic>
        <p:nvPicPr>
          <p:cNvPr id="2048" name="Picture 2047">
            <a:extLst>
              <a:ext uri="{FF2B5EF4-FFF2-40B4-BE49-F238E27FC236}">
                <a16:creationId xmlns:a16="http://schemas.microsoft.com/office/drawing/2014/main" id="{EF720334-CD6E-2A4C-4B43-4B80644E11B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733557" y="3632602"/>
            <a:ext cx="513355" cy="729382"/>
          </a:xfrm>
          <a:prstGeom prst="rect">
            <a:avLst/>
          </a:prstGeom>
        </p:spPr>
      </p:pic>
      <p:pic>
        <p:nvPicPr>
          <p:cNvPr id="2049" name="Picture 2048">
            <a:extLst>
              <a:ext uri="{FF2B5EF4-FFF2-40B4-BE49-F238E27FC236}">
                <a16:creationId xmlns:a16="http://schemas.microsoft.com/office/drawing/2014/main" id="{7E1C03B1-2D19-2510-F6AC-935403307B9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95022" y="3632602"/>
            <a:ext cx="513355" cy="729382"/>
          </a:xfrm>
          <a:prstGeom prst="rect">
            <a:avLst/>
          </a:prstGeom>
        </p:spPr>
      </p:pic>
      <p:pic>
        <p:nvPicPr>
          <p:cNvPr id="2051" name="Picture 2050">
            <a:extLst>
              <a:ext uri="{FF2B5EF4-FFF2-40B4-BE49-F238E27FC236}">
                <a16:creationId xmlns:a16="http://schemas.microsoft.com/office/drawing/2014/main" id="{B19EF121-AD66-78DE-2CF5-1E0856970A2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506096" y="4371933"/>
            <a:ext cx="513355" cy="729382"/>
          </a:xfrm>
          <a:prstGeom prst="rect">
            <a:avLst/>
          </a:prstGeom>
        </p:spPr>
      </p:pic>
      <p:pic>
        <p:nvPicPr>
          <p:cNvPr id="2052" name="Picture 2051">
            <a:extLst>
              <a:ext uri="{FF2B5EF4-FFF2-40B4-BE49-F238E27FC236}">
                <a16:creationId xmlns:a16="http://schemas.microsoft.com/office/drawing/2014/main" id="{7C68618D-6415-ECAA-A945-A92590B77B6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047324" y="4371933"/>
            <a:ext cx="513355" cy="729382"/>
          </a:xfrm>
          <a:prstGeom prst="rect">
            <a:avLst/>
          </a:prstGeom>
        </p:spPr>
      </p:pic>
      <p:pic>
        <p:nvPicPr>
          <p:cNvPr id="2053" name="Picture 2052">
            <a:extLst>
              <a:ext uri="{FF2B5EF4-FFF2-40B4-BE49-F238E27FC236}">
                <a16:creationId xmlns:a16="http://schemas.microsoft.com/office/drawing/2014/main" id="{DC6C1DFB-D6AB-C875-887A-1F3D70D4C34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958916" y="4371933"/>
            <a:ext cx="513355" cy="729382"/>
          </a:xfrm>
          <a:prstGeom prst="rect">
            <a:avLst/>
          </a:prstGeom>
        </p:spPr>
      </p:pic>
      <p:pic>
        <p:nvPicPr>
          <p:cNvPr id="2054" name="Picture 2053">
            <a:extLst>
              <a:ext uri="{FF2B5EF4-FFF2-40B4-BE49-F238E27FC236}">
                <a16:creationId xmlns:a16="http://schemas.microsoft.com/office/drawing/2014/main" id="{06D3D2DC-4331-7EB6-14B9-A15F0EFD321A}"/>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225693" y="2174497"/>
            <a:ext cx="513355" cy="729382"/>
          </a:xfrm>
          <a:prstGeom prst="rect">
            <a:avLst/>
          </a:prstGeom>
          <a:ln>
            <a:noFill/>
          </a:ln>
        </p:spPr>
      </p:pic>
      <p:sp>
        <p:nvSpPr>
          <p:cNvPr id="2055" name="TextBox 2054">
            <a:extLst>
              <a:ext uri="{FF2B5EF4-FFF2-40B4-BE49-F238E27FC236}">
                <a16:creationId xmlns:a16="http://schemas.microsoft.com/office/drawing/2014/main" id="{30905F19-CE09-F0F7-B1AE-A18919284AB8}"/>
              </a:ext>
            </a:extLst>
          </p:cNvPr>
          <p:cNvSpPr txBox="1"/>
          <p:nvPr/>
        </p:nvSpPr>
        <p:spPr>
          <a:xfrm>
            <a:off x="848391" y="830660"/>
            <a:ext cx="2491972" cy="523220"/>
          </a:xfrm>
          <a:prstGeom prst="rect">
            <a:avLst/>
          </a:prstGeom>
          <a:noFill/>
        </p:spPr>
        <p:txBody>
          <a:bodyPr wrap="square" rtlCol="0">
            <a:spAutoFit/>
          </a:bodyPr>
          <a:lstStyle/>
          <a:p>
            <a:r>
              <a:rPr lang="en-US" sz="2800" dirty="0" err="1">
                <a:solidFill>
                  <a:srgbClr val="7F7F7F"/>
                </a:solidFill>
                <a:latin typeface="Arial" panose="020B0604020202020204" pitchFamily="34" charset="0"/>
                <a:cs typeface="Arial" panose="020B0604020202020204" pitchFamily="34" charset="0"/>
              </a:rPr>
              <a:t>Salaire</a:t>
            </a:r>
            <a:r>
              <a:rPr lang="en-US" sz="2800" dirty="0">
                <a:solidFill>
                  <a:srgbClr val="7F7F7F"/>
                </a:solidFill>
                <a:latin typeface="Arial" panose="020B0604020202020204" pitchFamily="34" charset="0"/>
                <a:cs typeface="Arial" panose="020B0604020202020204" pitchFamily="34" charset="0"/>
              </a:rPr>
              <a:t> </a:t>
            </a:r>
            <a:r>
              <a:rPr lang="en-US" sz="2800" dirty="0" err="1">
                <a:solidFill>
                  <a:srgbClr val="7F7F7F"/>
                </a:solidFill>
                <a:latin typeface="Arial" panose="020B0604020202020204" pitchFamily="34" charset="0"/>
                <a:cs typeface="Arial" panose="020B0604020202020204" pitchFamily="34" charset="0"/>
              </a:rPr>
              <a:t>annuel</a:t>
            </a:r>
            <a:endParaRPr lang="en-CA" dirty="0">
              <a:solidFill>
                <a:srgbClr val="7F7F7F"/>
              </a:solidFill>
              <a:latin typeface="Arial" panose="020B0604020202020204" pitchFamily="34" charset="0"/>
              <a:cs typeface="Arial" panose="020B0604020202020204" pitchFamily="34" charset="0"/>
            </a:endParaRPr>
          </a:p>
        </p:txBody>
      </p:sp>
      <p:sp>
        <p:nvSpPr>
          <p:cNvPr id="2056" name="TextBox 2055">
            <a:extLst>
              <a:ext uri="{FF2B5EF4-FFF2-40B4-BE49-F238E27FC236}">
                <a16:creationId xmlns:a16="http://schemas.microsoft.com/office/drawing/2014/main" id="{BB95E352-1ED1-1B5F-686C-2820B0BDEB4C}"/>
              </a:ext>
            </a:extLst>
          </p:cNvPr>
          <p:cNvSpPr txBox="1"/>
          <p:nvPr/>
        </p:nvSpPr>
        <p:spPr>
          <a:xfrm>
            <a:off x="1497392" y="1489844"/>
            <a:ext cx="1492135" cy="523220"/>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100.0K</a:t>
            </a:r>
            <a:r>
              <a:rPr lang="en-US" sz="2800" dirty="0">
                <a:solidFill>
                  <a:srgbClr val="7F7F7F"/>
                </a:solidFill>
              </a:rPr>
              <a:t>+</a:t>
            </a:r>
            <a:endParaRPr lang="en-CA" dirty="0">
              <a:solidFill>
                <a:srgbClr val="7F7F7F"/>
              </a:solidFill>
            </a:endParaRPr>
          </a:p>
        </p:txBody>
      </p:sp>
      <p:sp>
        <p:nvSpPr>
          <p:cNvPr id="2057" name="TextBox 2056">
            <a:extLst>
              <a:ext uri="{FF2B5EF4-FFF2-40B4-BE49-F238E27FC236}">
                <a16:creationId xmlns:a16="http://schemas.microsoft.com/office/drawing/2014/main" id="{A4B84D8C-CC37-9C8C-FF14-B7BBB22FC5AE}"/>
              </a:ext>
            </a:extLst>
          </p:cNvPr>
          <p:cNvSpPr txBox="1"/>
          <p:nvPr/>
        </p:nvSpPr>
        <p:spPr>
          <a:xfrm>
            <a:off x="1303430" y="2233311"/>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85.0-99.9K</a:t>
            </a:r>
            <a:endParaRPr lang="en-CA" sz="1600" dirty="0">
              <a:solidFill>
                <a:srgbClr val="7F7F7F"/>
              </a:solidFill>
              <a:latin typeface="Arial" panose="020B0604020202020204" pitchFamily="34" charset="0"/>
              <a:cs typeface="Arial" panose="020B0604020202020204" pitchFamily="34" charset="0"/>
            </a:endParaRPr>
          </a:p>
        </p:txBody>
      </p:sp>
      <p:sp>
        <p:nvSpPr>
          <p:cNvPr id="2058" name="TextBox 2057">
            <a:extLst>
              <a:ext uri="{FF2B5EF4-FFF2-40B4-BE49-F238E27FC236}">
                <a16:creationId xmlns:a16="http://schemas.microsoft.com/office/drawing/2014/main" id="{35FF2C38-8CFE-5944-62A1-285EF33CA02F}"/>
              </a:ext>
            </a:extLst>
          </p:cNvPr>
          <p:cNvSpPr txBox="1"/>
          <p:nvPr/>
        </p:nvSpPr>
        <p:spPr>
          <a:xfrm>
            <a:off x="1303430" y="2976778"/>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70.0-84.9K</a:t>
            </a:r>
            <a:endParaRPr lang="en-CA" sz="1600" dirty="0">
              <a:solidFill>
                <a:srgbClr val="7F7F7F"/>
              </a:solidFill>
              <a:latin typeface="Arial" panose="020B0604020202020204" pitchFamily="34" charset="0"/>
              <a:cs typeface="Arial" panose="020B0604020202020204" pitchFamily="34" charset="0"/>
            </a:endParaRPr>
          </a:p>
        </p:txBody>
      </p:sp>
      <p:sp>
        <p:nvSpPr>
          <p:cNvPr id="2059" name="TextBox 2058">
            <a:extLst>
              <a:ext uri="{FF2B5EF4-FFF2-40B4-BE49-F238E27FC236}">
                <a16:creationId xmlns:a16="http://schemas.microsoft.com/office/drawing/2014/main" id="{0CD54EAC-10C1-1581-1594-F0F914964BCF}"/>
              </a:ext>
            </a:extLst>
          </p:cNvPr>
          <p:cNvSpPr txBox="1"/>
          <p:nvPr/>
        </p:nvSpPr>
        <p:spPr>
          <a:xfrm>
            <a:off x="1303430" y="3720245"/>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60.0-69.9K</a:t>
            </a:r>
            <a:endParaRPr lang="en-CA" dirty="0">
              <a:solidFill>
                <a:srgbClr val="7F7F7F"/>
              </a:solidFill>
              <a:latin typeface="Arial" panose="020B0604020202020204" pitchFamily="34" charset="0"/>
              <a:cs typeface="Arial" panose="020B0604020202020204" pitchFamily="34" charset="0"/>
            </a:endParaRPr>
          </a:p>
        </p:txBody>
      </p:sp>
      <p:sp>
        <p:nvSpPr>
          <p:cNvPr id="2060" name="TextBox 2059">
            <a:extLst>
              <a:ext uri="{FF2B5EF4-FFF2-40B4-BE49-F238E27FC236}">
                <a16:creationId xmlns:a16="http://schemas.microsoft.com/office/drawing/2014/main" id="{60D4ADD6-477E-CBF4-E152-CC07C6F0D7B5}"/>
              </a:ext>
            </a:extLst>
          </p:cNvPr>
          <p:cNvSpPr txBox="1"/>
          <p:nvPr/>
        </p:nvSpPr>
        <p:spPr>
          <a:xfrm>
            <a:off x="1417069" y="4463713"/>
            <a:ext cx="1361446" cy="523220"/>
          </a:xfrm>
          <a:prstGeom prst="rect">
            <a:avLst/>
          </a:prstGeom>
          <a:noFill/>
        </p:spPr>
        <p:txBody>
          <a:bodyPr wrap="square" rtlCol="0">
            <a:spAutoFit/>
          </a:bodyPr>
          <a:lstStyle/>
          <a:p>
            <a:r>
              <a:rPr lang="en-US" sz="2800" dirty="0">
                <a:solidFill>
                  <a:srgbClr val="7F7F7F"/>
                </a:solidFill>
              </a:rPr>
              <a:t>&lt;</a:t>
            </a:r>
            <a:r>
              <a:rPr lang="en-US" sz="2400" dirty="0">
                <a:solidFill>
                  <a:srgbClr val="7F7F7F"/>
                </a:solidFill>
                <a:latin typeface="Arial" panose="020B0604020202020204" pitchFamily="34" charset="0"/>
                <a:cs typeface="Arial" panose="020B0604020202020204" pitchFamily="34" charset="0"/>
              </a:rPr>
              <a:t>60.0K</a:t>
            </a:r>
            <a:endParaRPr lang="en-CA" dirty="0">
              <a:solidFill>
                <a:srgbClr val="7F7F7F"/>
              </a:solidFill>
              <a:latin typeface="Arial" panose="020B0604020202020204" pitchFamily="34" charset="0"/>
              <a:cs typeface="Arial" panose="020B0604020202020204" pitchFamily="34" charset="0"/>
            </a:endParaRPr>
          </a:p>
        </p:txBody>
      </p:sp>
      <p:sp>
        <p:nvSpPr>
          <p:cNvPr id="2050" name="Oval 2049">
            <a:extLst>
              <a:ext uri="{FF2B5EF4-FFF2-40B4-BE49-F238E27FC236}">
                <a16:creationId xmlns:a16="http://schemas.microsoft.com/office/drawing/2014/main" id="{7192C56E-70F2-68CB-1062-A704095014DE}"/>
              </a:ext>
            </a:extLst>
          </p:cNvPr>
          <p:cNvSpPr/>
          <p:nvPr/>
        </p:nvSpPr>
        <p:spPr>
          <a:xfrm>
            <a:off x="6436582" y="5980007"/>
            <a:ext cx="360000" cy="360000"/>
          </a:xfrm>
          <a:prstGeom prst="ellipse">
            <a:avLst/>
          </a:prstGeom>
          <a:solidFill>
            <a:srgbClr val="A01300"/>
          </a:solidFill>
          <a:ln>
            <a:solidFill>
              <a:srgbClr val="A0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061" name="Oval 2060">
            <a:extLst>
              <a:ext uri="{FF2B5EF4-FFF2-40B4-BE49-F238E27FC236}">
                <a16:creationId xmlns:a16="http://schemas.microsoft.com/office/drawing/2014/main" id="{82E34C08-587F-7445-87D0-747D71C2754F}"/>
              </a:ext>
            </a:extLst>
          </p:cNvPr>
          <p:cNvSpPr/>
          <p:nvPr/>
        </p:nvSpPr>
        <p:spPr>
          <a:xfrm>
            <a:off x="6923500" y="5980007"/>
            <a:ext cx="360000" cy="360000"/>
          </a:xfrm>
          <a:prstGeom prst="ellipse">
            <a:avLst/>
          </a:prstGeom>
          <a:solidFill>
            <a:srgbClr val="122A69"/>
          </a:solidFill>
          <a:ln>
            <a:solidFill>
              <a:srgbClr val="122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062" name="TextBox 2061">
            <a:extLst>
              <a:ext uri="{FF2B5EF4-FFF2-40B4-BE49-F238E27FC236}">
                <a16:creationId xmlns:a16="http://schemas.microsoft.com/office/drawing/2014/main" id="{90C192DC-4645-A574-B333-CE4B50A9550A}"/>
              </a:ext>
            </a:extLst>
          </p:cNvPr>
          <p:cNvSpPr txBox="1"/>
          <p:nvPr/>
        </p:nvSpPr>
        <p:spPr>
          <a:xfrm>
            <a:off x="5142924" y="5979372"/>
            <a:ext cx="1302860"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Groupes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8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16EDE6B-E6D6-91EE-D898-7DC35A49207B}"/>
              </a:ext>
            </a:extLst>
          </p:cNvPr>
          <p:cNvCxnSpPr>
            <a:cxnSpLocks/>
          </p:cNvCxnSpPr>
          <p:nvPr/>
        </p:nvCxnSpPr>
        <p:spPr>
          <a:xfrm flipV="1">
            <a:off x="10032741" y="477603"/>
            <a:ext cx="0" cy="5321695"/>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33B73DD-BBA3-5774-17EC-3A5E22AF7444}"/>
              </a:ext>
            </a:extLst>
          </p:cNvPr>
          <p:cNvCxnSpPr>
            <a:cxnSpLocks/>
          </p:cNvCxnSpPr>
          <p:nvPr/>
        </p:nvCxnSpPr>
        <p:spPr>
          <a:xfrm>
            <a:off x="3054148" y="1423002"/>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B015900-DEFA-491B-1DF6-94739048E48E}"/>
              </a:ext>
            </a:extLst>
          </p:cNvPr>
          <p:cNvCxnSpPr>
            <a:cxnSpLocks/>
          </p:cNvCxnSpPr>
          <p:nvPr/>
        </p:nvCxnSpPr>
        <p:spPr>
          <a:xfrm flipV="1">
            <a:off x="3289039" y="418880"/>
            <a:ext cx="0" cy="5380418"/>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59CDBE0-E95F-14F5-0080-7E392F1A3A1A}"/>
              </a:ext>
            </a:extLst>
          </p:cNvPr>
          <p:cNvCxnSpPr>
            <a:cxnSpLocks/>
          </p:cNvCxnSpPr>
          <p:nvPr/>
        </p:nvCxnSpPr>
        <p:spPr>
          <a:xfrm>
            <a:off x="3054148" y="2152385"/>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1C41EDE-F488-0896-220E-9E51A0E2CED9}"/>
              </a:ext>
            </a:extLst>
          </p:cNvPr>
          <p:cNvCxnSpPr>
            <a:cxnSpLocks/>
          </p:cNvCxnSpPr>
          <p:nvPr/>
        </p:nvCxnSpPr>
        <p:spPr>
          <a:xfrm>
            <a:off x="3054148" y="2881768"/>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532FF4B-2893-53FB-CDA4-4A480C40394E}"/>
              </a:ext>
            </a:extLst>
          </p:cNvPr>
          <p:cNvCxnSpPr>
            <a:cxnSpLocks/>
          </p:cNvCxnSpPr>
          <p:nvPr/>
        </p:nvCxnSpPr>
        <p:spPr>
          <a:xfrm>
            <a:off x="3054148" y="3611151"/>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732A0A0-058F-1FC6-0D3F-FB5833587BB5}"/>
              </a:ext>
            </a:extLst>
          </p:cNvPr>
          <p:cNvCxnSpPr>
            <a:cxnSpLocks/>
          </p:cNvCxnSpPr>
          <p:nvPr/>
        </p:nvCxnSpPr>
        <p:spPr>
          <a:xfrm>
            <a:off x="3054148" y="4340534"/>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C5D0E27-1AEB-25AC-82BF-40C64C9B7B68}"/>
              </a:ext>
            </a:extLst>
          </p:cNvPr>
          <p:cNvCxnSpPr>
            <a:cxnSpLocks/>
          </p:cNvCxnSpPr>
          <p:nvPr/>
        </p:nvCxnSpPr>
        <p:spPr>
          <a:xfrm>
            <a:off x="3054148" y="5069917"/>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22719AA-A25E-0543-412B-992D048EFDF0}"/>
              </a:ext>
            </a:extLst>
          </p:cNvPr>
          <p:cNvCxnSpPr>
            <a:cxnSpLocks/>
          </p:cNvCxnSpPr>
          <p:nvPr/>
        </p:nvCxnSpPr>
        <p:spPr>
          <a:xfrm>
            <a:off x="3054147" y="5799298"/>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9739C0C-AA73-87A5-9D41-8A2E4ED215B6}"/>
              </a:ext>
            </a:extLst>
          </p:cNvPr>
          <p:cNvCxnSpPr>
            <a:cxnSpLocks/>
          </p:cNvCxnSpPr>
          <p:nvPr/>
        </p:nvCxnSpPr>
        <p:spPr>
          <a:xfrm>
            <a:off x="3054148" y="693619"/>
            <a:ext cx="7189365"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C515702-569B-282F-86B8-6AFC41E2B8B3}"/>
              </a:ext>
            </a:extLst>
          </p:cNvPr>
          <p:cNvCxnSpPr>
            <a:cxnSpLocks/>
          </p:cNvCxnSpPr>
          <p:nvPr/>
        </p:nvCxnSpPr>
        <p:spPr>
          <a:xfrm flipH="1">
            <a:off x="3082115" y="5783600"/>
            <a:ext cx="220910" cy="26565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13EACB4-BA52-9F17-FE14-1A96A9A72318}"/>
              </a:ext>
            </a:extLst>
          </p:cNvPr>
          <p:cNvCxnSpPr>
            <a:cxnSpLocks/>
          </p:cNvCxnSpPr>
          <p:nvPr/>
        </p:nvCxnSpPr>
        <p:spPr>
          <a:xfrm>
            <a:off x="10019807" y="5771816"/>
            <a:ext cx="220910" cy="26565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7A712772-AAD1-E469-8F21-6E7354572ECF}"/>
              </a:ext>
            </a:extLst>
          </p:cNvPr>
          <p:cNvSpPr/>
          <p:nvPr/>
        </p:nvSpPr>
        <p:spPr>
          <a:xfrm>
            <a:off x="2951529" y="6049252"/>
            <a:ext cx="302004" cy="265633"/>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CD7F791E-16C3-7F8A-5022-761314A9430A}"/>
              </a:ext>
            </a:extLst>
          </p:cNvPr>
          <p:cNvSpPr/>
          <p:nvPr/>
        </p:nvSpPr>
        <p:spPr>
          <a:xfrm>
            <a:off x="10057843" y="6037468"/>
            <a:ext cx="302004" cy="265633"/>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Straight Connector 17">
            <a:extLst>
              <a:ext uri="{FF2B5EF4-FFF2-40B4-BE49-F238E27FC236}">
                <a16:creationId xmlns:a16="http://schemas.microsoft.com/office/drawing/2014/main" id="{EB8E2A58-B801-DF13-902B-64CF3630A0F3}"/>
              </a:ext>
            </a:extLst>
          </p:cNvPr>
          <p:cNvCxnSpPr>
            <a:cxnSpLocks/>
          </p:cNvCxnSpPr>
          <p:nvPr/>
        </p:nvCxnSpPr>
        <p:spPr>
          <a:xfrm flipH="1" flipV="1">
            <a:off x="3318094" y="5091188"/>
            <a:ext cx="6766423" cy="70261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EA3655E-1FB8-024E-243F-F638B9BBAC70}"/>
              </a:ext>
            </a:extLst>
          </p:cNvPr>
          <p:cNvCxnSpPr>
            <a:cxnSpLocks/>
          </p:cNvCxnSpPr>
          <p:nvPr/>
        </p:nvCxnSpPr>
        <p:spPr>
          <a:xfrm flipH="1">
            <a:off x="3222429" y="5083517"/>
            <a:ext cx="6766423" cy="72938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46405682-04DF-1DC6-C4AA-1C925B4EAE4B}"/>
              </a:ext>
            </a:extLst>
          </p:cNvPr>
          <p:cNvSpPr/>
          <p:nvPr/>
        </p:nvSpPr>
        <p:spPr>
          <a:xfrm>
            <a:off x="3222941" y="5740888"/>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Connector 20">
            <a:extLst>
              <a:ext uri="{FF2B5EF4-FFF2-40B4-BE49-F238E27FC236}">
                <a16:creationId xmlns:a16="http://schemas.microsoft.com/office/drawing/2014/main" id="{D4513B95-F004-34E2-9B67-84F3EB2DEEDD}"/>
              </a:ext>
            </a:extLst>
          </p:cNvPr>
          <p:cNvCxnSpPr>
            <a:cxnSpLocks/>
          </p:cNvCxnSpPr>
          <p:nvPr/>
        </p:nvCxnSpPr>
        <p:spPr>
          <a:xfrm flipH="1" flipV="1">
            <a:off x="3308503" y="720458"/>
            <a:ext cx="6766423" cy="70261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04EDC3B-AFE8-4E37-521A-F97A9028853F}"/>
              </a:ext>
            </a:extLst>
          </p:cNvPr>
          <p:cNvCxnSpPr>
            <a:cxnSpLocks/>
          </p:cNvCxnSpPr>
          <p:nvPr/>
        </p:nvCxnSpPr>
        <p:spPr>
          <a:xfrm flipH="1">
            <a:off x="3253383" y="721106"/>
            <a:ext cx="6766423" cy="72938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1708E985-795E-147C-4826-F60B8C584580}"/>
              </a:ext>
            </a:extLst>
          </p:cNvPr>
          <p:cNvSpPr/>
          <p:nvPr/>
        </p:nvSpPr>
        <p:spPr>
          <a:xfrm>
            <a:off x="9973567" y="5744397"/>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7E2A50B6-6903-DB94-EDD9-F294FE09F8F2}"/>
              </a:ext>
            </a:extLst>
          </p:cNvPr>
          <p:cNvSpPr/>
          <p:nvPr/>
        </p:nvSpPr>
        <p:spPr>
          <a:xfrm>
            <a:off x="3222941" y="5006844"/>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D113900B-79EC-7D1D-4FC9-A9FCA2EF353F}"/>
              </a:ext>
            </a:extLst>
          </p:cNvPr>
          <p:cNvSpPr/>
          <p:nvPr/>
        </p:nvSpPr>
        <p:spPr>
          <a:xfrm>
            <a:off x="9973567" y="5022755"/>
            <a:ext cx="116644" cy="12116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Oval 25">
            <a:extLst>
              <a:ext uri="{FF2B5EF4-FFF2-40B4-BE49-F238E27FC236}">
                <a16:creationId xmlns:a16="http://schemas.microsoft.com/office/drawing/2014/main" id="{21BBB067-76C9-8BE9-E161-CC4734CCCB7B}"/>
              </a:ext>
            </a:extLst>
          </p:cNvPr>
          <p:cNvSpPr/>
          <p:nvPr/>
        </p:nvSpPr>
        <p:spPr>
          <a:xfrm>
            <a:off x="3222941" y="615501"/>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0B87A24F-6D61-107C-DE50-9A2CD1240475}"/>
              </a:ext>
            </a:extLst>
          </p:cNvPr>
          <p:cNvSpPr/>
          <p:nvPr/>
        </p:nvSpPr>
        <p:spPr>
          <a:xfrm>
            <a:off x="3222941" y="1344089"/>
            <a:ext cx="116644" cy="121169"/>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2853ABBC-11C2-B0D3-ADA5-2B40FC0A691E}"/>
              </a:ext>
            </a:extLst>
          </p:cNvPr>
          <p:cNvSpPr/>
          <p:nvPr/>
        </p:nvSpPr>
        <p:spPr>
          <a:xfrm>
            <a:off x="9973567" y="1369751"/>
            <a:ext cx="116644" cy="12116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9" name="Oval 28">
            <a:extLst>
              <a:ext uri="{FF2B5EF4-FFF2-40B4-BE49-F238E27FC236}">
                <a16:creationId xmlns:a16="http://schemas.microsoft.com/office/drawing/2014/main" id="{C48B79CB-57D7-EE92-B0F6-35BB41CC7AA5}"/>
              </a:ext>
            </a:extLst>
          </p:cNvPr>
          <p:cNvSpPr/>
          <p:nvPr/>
        </p:nvSpPr>
        <p:spPr>
          <a:xfrm>
            <a:off x="9973567" y="627354"/>
            <a:ext cx="116644" cy="12116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30" name="Picture 29">
            <a:extLst>
              <a:ext uri="{FF2B5EF4-FFF2-40B4-BE49-F238E27FC236}">
                <a16:creationId xmlns:a16="http://schemas.microsoft.com/office/drawing/2014/main" id="{54762EA0-8539-E463-DC2F-86C449D633C3}"/>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76913" y="4367985"/>
            <a:ext cx="513355" cy="729382"/>
          </a:xfrm>
          <a:prstGeom prst="rect">
            <a:avLst/>
          </a:prstGeom>
          <a:ln>
            <a:noFill/>
          </a:ln>
        </p:spPr>
      </p:pic>
      <p:pic>
        <p:nvPicPr>
          <p:cNvPr id="31" name="Picture 30">
            <a:extLst>
              <a:ext uri="{FF2B5EF4-FFF2-40B4-BE49-F238E27FC236}">
                <a16:creationId xmlns:a16="http://schemas.microsoft.com/office/drawing/2014/main" id="{3CF59BA8-5CF4-6CA7-6E93-C6187036845E}"/>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24565" y="4367985"/>
            <a:ext cx="513355" cy="729382"/>
          </a:xfrm>
          <a:prstGeom prst="rect">
            <a:avLst/>
          </a:prstGeom>
          <a:ln>
            <a:noFill/>
          </a:ln>
        </p:spPr>
      </p:pic>
      <p:pic>
        <p:nvPicPr>
          <p:cNvPr id="32" name="Picture 31">
            <a:extLst>
              <a:ext uri="{FF2B5EF4-FFF2-40B4-BE49-F238E27FC236}">
                <a16:creationId xmlns:a16="http://schemas.microsoft.com/office/drawing/2014/main" id="{7EDB8803-0F3D-AB2E-618C-3958E364DAED}"/>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98391" y="4367985"/>
            <a:ext cx="513355" cy="729382"/>
          </a:xfrm>
          <a:prstGeom prst="rect">
            <a:avLst/>
          </a:prstGeom>
          <a:ln>
            <a:noFill/>
          </a:ln>
        </p:spPr>
      </p:pic>
      <p:pic>
        <p:nvPicPr>
          <p:cNvPr id="33" name="Picture 32">
            <a:extLst>
              <a:ext uri="{FF2B5EF4-FFF2-40B4-BE49-F238E27FC236}">
                <a16:creationId xmlns:a16="http://schemas.microsoft.com/office/drawing/2014/main" id="{A4E545A3-4AB5-A8BC-9182-168D03FD426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972216" y="4367985"/>
            <a:ext cx="513355" cy="729382"/>
          </a:xfrm>
          <a:prstGeom prst="rect">
            <a:avLst/>
          </a:prstGeom>
          <a:ln>
            <a:noFill/>
          </a:ln>
        </p:spPr>
      </p:pic>
      <p:pic>
        <p:nvPicPr>
          <p:cNvPr id="34" name="Picture 33">
            <a:extLst>
              <a:ext uri="{FF2B5EF4-FFF2-40B4-BE49-F238E27FC236}">
                <a16:creationId xmlns:a16="http://schemas.microsoft.com/office/drawing/2014/main" id="{455E3EAF-8FD7-FEAE-449B-D4220440B16F}"/>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6603087" y="4367985"/>
            <a:ext cx="513355" cy="729382"/>
          </a:xfrm>
          <a:prstGeom prst="rect">
            <a:avLst/>
          </a:prstGeom>
          <a:ln>
            <a:noFill/>
          </a:ln>
        </p:spPr>
      </p:pic>
      <p:pic>
        <p:nvPicPr>
          <p:cNvPr id="35" name="Picture 34">
            <a:extLst>
              <a:ext uri="{FF2B5EF4-FFF2-40B4-BE49-F238E27FC236}">
                <a16:creationId xmlns:a16="http://schemas.microsoft.com/office/drawing/2014/main" id="{08EDFA75-05DB-EB61-9427-EEF04690BA30}"/>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50739" y="4367985"/>
            <a:ext cx="513355" cy="729382"/>
          </a:xfrm>
          <a:prstGeom prst="rect">
            <a:avLst/>
          </a:prstGeom>
          <a:ln>
            <a:noFill/>
          </a:ln>
        </p:spPr>
      </p:pic>
      <p:pic>
        <p:nvPicPr>
          <p:cNvPr id="36" name="Picture 35">
            <a:extLst>
              <a:ext uri="{FF2B5EF4-FFF2-40B4-BE49-F238E27FC236}">
                <a16:creationId xmlns:a16="http://schemas.microsoft.com/office/drawing/2014/main" id="{3970E7C9-B1DA-CEB4-5935-B0BCEC0C8651}"/>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76913" y="3638635"/>
            <a:ext cx="513355" cy="729382"/>
          </a:xfrm>
          <a:prstGeom prst="rect">
            <a:avLst/>
          </a:prstGeom>
          <a:ln>
            <a:noFill/>
          </a:ln>
        </p:spPr>
      </p:pic>
      <p:pic>
        <p:nvPicPr>
          <p:cNvPr id="37" name="Picture 36">
            <a:extLst>
              <a:ext uri="{FF2B5EF4-FFF2-40B4-BE49-F238E27FC236}">
                <a16:creationId xmlns:a16="http://schemas.microsoft.com/office/drawing/2014/main" id="{E5656EDF-9D4F-3576-C3C4-5231AC7ADC0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24565" y="3638635"/>
            <a:ext cx="513355" cy="729382"/>
          </a:xfrm>
          <a:prstGeom prst="rect">
            <a:avLst/>
          </a:prstGeom>
          <a:ln>
            <a:noFill/>
          </a:ln>
        </p:spPr>
      </p:pic>
      <p:pic>
        <p:nvPicPr>
          <p:cNvPr id="38" name="Picture 37">
            <a:extLst>
              <a:ext uri="{FF2B5EF4-FFF2-40B4-BE49-F238E27FC236}">
                <a16:creationId xmlns:a16="http://schemas.microsoft.com/office/drawing/2014/main" id="{8CD4A2A4-EA00-E2DB-F058-30191DE8556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98391" y="3638635"/>
            <a:ext cx="513355" cy="729382"/>
          </a:xfrm>
          <a:prstGeom prst="rect">
            <a:avLst/>
          </a:prstGeom>
          <a:ln>
            <a:noFill/>
          </a:ln>
        </p:spPr>
      </p:pic>
      <p:pic>
        <p:nvPicPr>
          <p:cNvPr id="39" name="Picture 38">
            <a:extLst>
              <a:ext uri="{FF2B5EF4-FFF2-40B4-BE49-F238E27FC236}">
                <a16:creationId xmlns:a16="http://schemas.microsoft.com/office/drawing/2014/main" id="{38DE2116-464D-E665-9440-923B296FA7D9}"/>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972216" y="3638635"/>
            <a:ext cx="513355" cy="729382"/>
          </a:xfrm>
          <a:prstGeom prst="rect">
            <a:avLst/>
          </a:prstGeom>
          <a:ln>
            <a:noFill/>
          </a:ln>
        </p:spPr>
      </p:pic>
      <p:pic>
        <p:nvPicPr>
          <p:cNvPr id="40" name="Picture 39">
            <a:extLst>
              <a:ext uri="{FF2B5EF4-FFF2-40B4-BE49-F238E27FC236}">
                <a16:creationId xmlns:a16="http://schemas.microsoft.com/office/drawing/2014/main" id="{CD2CDD21-B1F5-6B2A-DE26-38BB0713C361}"/>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6603087" y="3638635"/>
            <a:ext cx="513355" cy="729382"/>
          </a:xfrm>
          <a:prstGeom prst="rect">
            <a:avLst/>
          </a:prstGeom>
          <a:ln>
            <a:noFill/>
          </a:ln>
        </p:spPr>
      </p:pic>
      <p:pic>
        <p:nvPicPr>
          <p:cNvPr id="41" name="Picture 40">
            <a:extLst>
              <a:ext uri="{FF2B5EF4-FFF2-40B4-BE49-F238E27FC236}">
                <a16:creationId xmlns:a16="http://schemas.microsoft.com/office/drawing/2014/main" id="{F66E041F-E76F-9A2C-BD2D-2AF94EDD1619}"/>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50739" y="3638635"/>
            <a:ext cx="513355" cy="729382"/>
          </a:xfrm>
          <a:prstGeom prst="rect">
            <a:avLst/>
          </a:prstGeom>
          <a:ln>
            <a:noFill/>
          </a:ln>
        </p:spPr>
      </p:pic>
      <p:pic>
        <p:nvPicPr>
          <p:cNvPr id="42" name="Picture 41">
            <a:extLst>
              <a:ext uri="{FF2B5EF4-FFF2-40B4-BE49-F238E27FC236}">
                <a16:creationId xmlns:a16="http://schemas.microsoft.com/office/drawing/2014/main" id="{B968E174-6353-EE7D-6564-E6FFF5F1975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534719" y="2915584"/>
            <a:ext cx="513355" cy="729382"/>
          </a:xfrm>
          <a:prstGeom prst="rect">
            <a:avLst/>
          </a:prstGeom>
          <a:ln>
            <a:noFill/>
          </a:ln>
        </p:spPr>
      </p:pic>
      <p:pic>
        <p:nvPicPr>
          <p:cNvPr id="43" name="Picture 42">
            <a:extLst>
              <a:ext uri="{FF2B5EF4-FFF2-40B4-BE49-F238E27FC236}">
                <a16:creationId xmlns:a16="http://schemas.microsoft.com/office/drawing/2014/main" id="{C731F116-6DCB-2724-6B3D-C7EF43490357}"/>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482371" y="2915584"/>
            <a:ext cx="513355" cy="729382"/>
          </a:xfrm>
          <a:prstGeom prst="rect">
            <a:avLst/>
          </a:prstGeom>
          <a:ln>
            <a:noFill/>
          </a:ln>
        </p:spPr>
      </p:pic>
      <p:pic>
        <p:nvPicPr>
          <p:cNvPr id="44" name="Picture 43">
            <a:extLst>
              <a:ext uri="{FF2B5EF4-FFF2-40B4-BE49-F238E27FC236}">
                <a16:creationId xmlns:a16="http://schemas.microsoft.com/office/drawing/2014/main" id="{C7AD9A93-E24A-3201-6691-DBC029F7742E}"/>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060893" y="2915584"/>
            <a:ext cx="513355" cy="729382"/>
          </a:xfrm>
          <a:prstGeom prst="rect">
            <a:avLst/>
          </a:prstGeom>
          <a:ln>
            <a:noFill/>
          </a:ln>
        </p:spPr>
      </p:pic>
      <p:pic>
        <p:nvPicPr>
          <p:cNvPr id="45" name="Picture 44">
            <a:extLst>
              <a:ext uri="{FF2B5EF4-FFF2-40B4-BE49-F238E27FC236}">
                <a16:creationId xmlns:a16="http://schemas.microsoft.com/office/drawing/2014/main" id="{5A379A80-24B2-112F-A9A3-CB93F03F3838}"/>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008545" y="2915584"/>
            <a:ext cx="513355" cy="729382"/>
          </a:xfrm>
          <a:prstGeom prst="rect">
            <a:avLst/>
          </a:prstGeom>
          <a:ln>
            <a:noFill/>
          </a:ln>
        </p:spPr>
      </p:pic>
      <p:pic>
        <p:nvPicPr>
          <p:cNvPr id="46" name="Picture 45">
            <a:extLst>
              <a:ext uri="{FF2B5EF4-FFF2-40B4-BE49-F238E27FC236}">
                <a16:creationId xmlns:a16="http://schemas.microsoft.com/office/drawing/2014/main" id="{4F9F95CE-80A5-80EC-3BE4-E3CF7079966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747676" y="2174497"/>
            <a:ext cx="513355" cy="729382"/>
          </a:xfrm>
          <a:prstGeom prst="rect">
            <a:avLst/>
          </a:prstGeom>
          <a:ln>
            <a:noFill/>
          </a:ln>
        </p:spPr>
      </p:pic>
      <p:pic>
        <p:nvPicPr>
          <p:cNvPr id="47" name="Picture 46">
            <a:extLst>
              <a:ext uri="{FF2B5EF4-FFF2-40B4-BE49-F238E27FC236}">
                <a16:creationId xmlns:a16="http://schemas.microsoft.com/office/drawing/2014/main" id="{327D1E97-FEF6-D356-2F4D-EA89961AAD52}"/>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708563" y="1437527"/>
            <a:ext cx="513355" cy="729382"/>
          </a:xfrm>
          <a:prstGeom prst="rect">
            <a:avLst/>
          </a:prstGeom>
          <a:ln>
            <a:noFill/>
          </a:ln>
        </p:spPr>
      </p:pic>
      <p:pic>
        <p:nvPicPr>
          <p:cNvPr id="48" name="Picture 47">
            <a:extLst>
              <a:ext uri="{FF2B5EF4-FFF2-40B4-BE49-F238E27FC236}">
                <a16:creationId xmlns:a16="http://schemas.microsoft.com/office/drawing/2014/main" id="{ACEEF045-259D-CC48-6E49-AA63A5AB1367}"/>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7269658" y="2174497"/>
            <a:ext cx="513355" cy="729382"/>
          </a:xfrm>
          <a:prstGeom prst="rect">
            <a:avLst/>
          </a:prstGeom>
          <a:ln>
            <a:noFill/>
          </a:ln>
        </p:spPr>
      </p:pic>
      <p:pic>
        <p:nvPicPr>
          <p:cNvPr id="49" name="Picture 48">
            <a:extLst>
              <a:ext uri="{FF2B5EF4-FFF2-40B4-BE49-F238E27FC236}">
                <a16:creationId xmlns:a16="http://schemas.microsoft.com/office/drawing/2014/main" id="{653D45A4-1877-8250-780C-D130EA3C271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31331" y="1416315"/>
            <a:ext cx="513355" cy="729382"/>
          </a:xfrm>
          <a:prstGeom prst="rect">
            <a:avLst/>
          </a:prstGeom>
        </p:spPr>
      </p:pic>
      <p:pic>
        <p:nvPicPr>
          <p:cNvPr id="50" name="Picture 49">
            <a:extLst>
              <a:ext uri="{FF2B5EF4-FFF2-40B4-BE49-F238E27FC236}">
                <a16:creationId xmlns:a16="http://schemas.microsoft.com/office/drawing/2014/main" id="{E82898D3-E2A3-1A63-706E-DF72E35D87C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775535" y="1416315"/>
            <a:ext cx="513355" cy="729382"/>
          </a:xfrm>
          <a:prstGeom prst="rect">
            <a:avLst/>
          </a:prstGeom>
        </p:spPr>
      </p:pic>
      <p:pic>
        <p:nvPicPr>
          <p:cNvPr id="51" name="Picture 50">
            <a:extLst>
              <a:ext uri="{FF2B5EF4-FFF2-40B4-BE49-F238E27FC236}">
                <a16:creationId xmlns:a16="http://schemas.microsoft.com/office/drawing/2014/main" id="{D3887EEC-375B-F412-0BB1-934CCABB333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687127" y="1416315"/>
            <a:ext cx="513355" cy="729382"/>
          </a:xfrm>
          <a:prstGeom prst="rect">
            <a:avLst/>
          </a:prstGeom>
        </p:spPr>
      </p:pic>
      <p:pic>
        <p:nvPicPr>
          <p:cNvPr id="52" name="Picture 51">
            <a:extLst>
              <a:ext uri="{FF2B5EF4-FFF2-40B4-BE49-F238E27FC236}">
                <a16:creationId xmlns:a16="http://schemas.microsoft.com/office/drawing/2014/main" id="{AF452E78-CB9E-737F-DEEB-290B1458C42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42923" y="1416315"/>
            <a:ext cx="513355" cy="729382"/>
          </a:xfrm>
          <a:prstGeom prst="rect">
            <a:avLst/>
          </a:prstGeom>
        </p:spPr>
      </p:pic>
      <p:pic>
        <p:nvPicPr>
          <p:cNvPr id="53" name="Picture 52">
            <a:extLst>
              <a:ext uri="{FF2B5EF4-FFF2-40B4-BE49-F238E27FC236}">
                <a16:creationId xmlns:a16="http://schemas.microsoft.com/office/drawing/2014/main" id="{FB695260-477F-DB2E-3056-0A77DFF080D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60756" y="2169374"/>
            <a:ext cx="513355" cy="729382"/>
          </a:xfrm>
          <a:prstGeom prst="rect">
            <a:avLst/>
          </a:prstGeom>
        </p:spPr>
      </p:pic>
      <p:pic>
        <p:nvPicPr>
          <p:cNvPr id="54" name="Picture 53">
            <a:extLst>
              <a:ext uri="{FF2B5EF4-FFF2-40B4-BE49-F238E27FC236}">
                <a16:creationId xmlns:a16="http://schemas.microsoft.com/office/drawing/2014/main" id="{031574BF-5E88-672E-DD22-589C7F1AF88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810629" y="2169374"/>
            <a:ext cx="513355" cy="729382"/>
          </a:xfrm>
          <a:prstGeom prst="rect">
            <a:avLst/>
          </a:prstGeom>
        </p:spPr>
      </p:pic>
      <p:pic>
        <p:nvPicPr>
          <p:cNvPr id="55" name="Picture 54">
            <a:extLst>
              <a:ext uri="{FF2B5EF4-FFF2-40B4-BE49-F238E27FC236}">
                <a16:creationId xmlns:a16="http://schemas.microsoft.com/office/drawing/2014/main" id="{D8ABE6B7-9E7E-E7E5-E310-9649059ED5D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710883" y="2169374"/>
            <a:ext cx="513355" cy="729382"/>
          </a:xfrm>
          <a:prstGeom prst="rect">
            <a:avLst/>
          </a:prstGeom>
        </p:spPr>
      </p:pic>
      <p:pic>
        <p:nvPicPr>
          <p:cNvPr id="56" name="Picture 55">
            <a:extLst>
              <a:ext uri="{FF2B5EF4-FFF2-40B4-BE49-F238E27FC236}">
                <a16:creationId xmlns:a16="http://schemas.microsoft.com/office/drawing/2014/main" id="{97C00AEE-3173-0AC9-BA92-B6BECA9A772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61011" y="2169374"/>
            <a:ext cx="513355" cy="729382"/>
          </a:xfrm>
          <a:prstGeom prst="rect">
            <a:avLst/>
          </a:prstGeom>
        </p:spPr>
      </p:pic>
      <p:pic>
        <p:nvPicPr>
          <p:cNvPr id="57" name="Picture 56">
            <a:extLst>
              <a:ext uri="{FF2B5EF4-FFF2-40B4-BE49-F238E27FC236}">
                <a16:creationId xmlns:a16="http://schemas.microsoft.com/office/drawing/2014/main" id="{7C9CC769-79AE-CCE6-5DC0-74408D482D3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047324" y="2912041"/>
            <a:ext cx="513355" cy="729382"/>
          </a:xfrm>
          <a:prstGeom prst="rect">
            <a:avLst/>
          </a:prstGeom>
        </p:spPr>
      </p:pic>
      <p:pic>
        <p:nvPicPr>
          <p:cNvPr id="58" name="Picture 57">
            <a:extLst>
              <a:ext uri="{FF2B5EF4-FFF2-40B4-BE49-F238E27FC236}">
                <a16:creationId xmlns:a16="http://schemas.microsoft.com/office/drawing/2014/main" id="{EE4A6C8D-68A9-3CEF-B8A3-0AB89010AF6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588551" y="2912041"/>
            <a:ext cx="513355" cy="729382"/>
          </a:xfrm>
          <a:prstGeom prst="rect">
            <a:avLst/>
          </a:prstGeom>
        </p:spPr>
      </p:pic>
      <p:pic>
        <p:nvPicPr>
          <p:cNvPr id="59" name="Picture 58">
            <a:extLst>
              <a:ext uri="{FF2B5EF4-FFF2-40B4-BE49-F238E27FC236}">
                <a16:creationId xmlns:a16="http://schemas.microsoft.com/office/drawing/2014/main" id="{04EDC016-0EAF-8C05-EA70-5D8A0E4FC02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500143" y="2912041"/>
            <a:ext cx="513355" cy="729382"/>
          </a:xfrm>
          <a:prstGeom prst="rect">
            <a:avLst/>
          </a:prstGeom>
        </p:spPr>
      </p:pic>
      <p:pic>
        <p:nvPicPr>
          <p:cNvPr id="60" name="Picture 59">
            <a:extLst>
              <a:ext uri="{FF2B5EF4-FFF2-40B4-BE49-F238E27FC236}">
                <a16:creationId xmlns:a16="http://schemas.microsoft.com/office/drawing/2014/main" id="{1320D3A5-E397-3B05-EB08-97AEEAF753F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958916" y="2912041"/>
            <a:ext cx="513355" cy="729382"/>
          </a:xfrm>
          <a:prstGeom prst="rect">
            <a:avLst/>
          </a:prstGeom>
        </p:spPr>
      </p:pic>
      <p:pic>
        <p:nvPicPr>
          <p:cNvPr id="61" name="Picture 60">
            <a:extLst>
              <a:ext uri="{FF2B5EF4-FFF2-40B4-BE49-F238E27FC236}">
                <a16:creationId xmlns:a16="http://schemas.microsoft.com/office/drawing/2014/main" id="{F5D26F0D-4533-34E1-EAF9-2C0EF684DE2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470415" y="2902573"/>
            <a:ext cx="513355" cy="729382"/>
          </a:xfrm>
          <a:prstGeom prst="rect">
            <a:avLst/>
          </a:prstGeom>
        </p:spPr>
      </p:pic>
      <p:pic>
        <p:nvPicPr>
          <p:cNvPr id="62" name="Picture 61">
            <a:extLst>
              <a:ext uri="{FF2B5EF4-FFF2-40B4-BE49-F238E27FC236}">
                <a16:creationId xmlns:a16="http://schemas.microsoft.com/office/drawing/2014/main" id="{3FACAE4F-630B-2508-0FE1-C400A36C6A6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272093" y="3632602"/>
            <a:ext cx="513355" cy="729382"/>
          </a:xfrm>
          <a:prstGeom prst="rect">
            <a:avLst/>
          </a:prstGeom>
        </p:spPr>
      </p:pic>
      <p:pic>
        <p:nvPicPr>
          <p:cNvPr id="63" name="Picture 62">
            <a:extLst>
              <a:ext uri="{FF2B5EF4-FFF2-40B4-BE49-F238E27FC236}">
                <a16:creationId xmlns:a16="http://schemas.microsoft.com/office/drawing/2014/main" id="{2A4C07F4-CBFE-D5F5-86F2-7DBBA081A46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3810629" y="3632602"/>
            <a:ext cx="513355" cy="729382"/>
          </a:xfrm>
          <a:prstGeom prst="rect">
            <a:avLst/>
          </a:prstGeom>
        </p:spPr>
      </p:pic>
      <p:pic>
        <p:nvPicPr>
          <p:cNvPr id="2048" name="Picture 2047">
            <a:extLst>
              <a:ext uri="{FF2B5EF4-FFF2-40B4-BE49-F238E27FC236}">
                <a16:creationId xmlns:a16="http://schemas.microsoft.com/office/drawing/2014/main" id="{EF720334-CD6E-2A4C-4B43-4B80644E11B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733557" y="3632602"/>
            <a:ext cx="513355" cy="729382"/>
          </a:xfrm>
          <a:prstGeom prst="rect">
            <a:avLst/>
          </a:prstGeom>
        </p:spPr>
      </p:pic>
      <p:pic>
        <p:nvPicPr>
          <p:cNvPr id="2049" name="Picture 2048">
            <a:extLst>
              <a:ext uri="{FF2B5EF4-FFF2-40B4-BE49-F238E27FC236}">
                <a16:creationId xmlns:a16="http://schemas.microsoft.com/office/drawing/2014/main" id="{7E1C03B1-2D19-2510-F6AC-935403307B9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5195022" y="3632602"/>
            <a:ext cx="513355" cy="729382"/>
          </a:xfrm>
          <a:prstGeom prst="rect">
            <a:avLst/>
          </a:prstGeom>
        </p:spPr>
      </p:pic>
      <p:pic>
        <p:nvPicPr>
          <p:cNvPr id="2051" name="Picture 2050">
            <a:extLst>
              <a:ext uri="{FF2B5EF4-FFF2-40B4-BE49-F238E27FC236}">
                <a16:creationId xmlns:a16="http://schemas.microsoft.com/office/drawing/2014/main" id="{B19EF121-AD66-78DE-2CF5-1E0856970A2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506096" y="4371933"/>
            <a:ext cx="513355" cy="729382"/>
          </a:xfrm>
          <a:prstGeom prst="rect">
            <a:avLst/>
          </a:prstGeom>
        </p:spPr>
      </p:pic>
      <p:pic>
        <p:nvPicPr>
          <p:cNvPr id="2052" name="Picture 2051">
            <a:extLst>
              <a:ext uri="{FF2B5EF4-FFF2-40B4-BE49-F238E27FC236}">
                <a16:creationId xmlns:a16="http://schemas.microsoft.com/office/drawing/2014/main" id="{7C68618D-6415-ECAA-A945-A92590B77B6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047324" y="4371933"/>
            <a:ext cx="513355" cy="729382"/>
          </a:xfrm>
          <a:prstGeom prst="rect">
            <a:avLst/>
          </a:prstGeom>
        </p:spPr>
      </p:pic>
      <p:pic>
        <p:nvPicPr>
          <p:cNvPr id="2053" name="Picture 2052">
            <a:extLst>
              <a:ext uri="{FF2B5EF4-FFF2-40B4-BE49-F238E27FC236}">
                <a16:creationId xmlns:a16="http://schemas.microsoft.com/office/drawing/2014/main" id="{DC6C1DFB-D6AB-C875-887A-1F3D70D4C34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4958916" y="4371933"/>
            <a:ext cx="513355" cy="729382"/>
          </a:xfrm>
          <a:prstGeom prst="rect">
            <a:avLst/>
          </a:prstGeom>
        </p:spPr>
      </p:pic>
      <p:pic>
        <p:nvPicPr>
          <p:cNvPr id="2054" name="Picture 2053">
            <a:extLst>
              <a:ext uri="{FF2B5EF4-FFF2-40B4-BE49-F238E27FC236}">
                <a16:creationId xmlns:a16="http://schemas.microsoft.com/office/drawing/2014/main" id="{06D3D2DC-4331-7EB6-14B9-A15F0EFD321A}"/>
              </a:ext>
            </a:extLst>
          </p:cNvPr>
          <p:cNvPicPr>
            <a:picLocks noChangeAspect="1"/>
          </p:cNvPicPr>
          <p:nvPr/>
        </p:nvPicPr>
        <p:blipFill>
          <a:blip r:embed="rId3">
            <a:duotone>
              <a:prstClr val="black"/>
              <a:srgbClr val="122A69">
                <a:tint val="45000"/>
                <a:satMod val="400000"/>
              </a:srgbClr>
            </a:duotone>
            <a:extLst>
              <a:ext uri="{BEBA8EAE-BF5A-486C-A8C5-ECC9F3942E4B}">
                <a14:imgProps xmlns:a14="http://schemas.microsoft.com/office/drawing/2010/main">
                  <a14:imgLayer r:embed="rId4">
                    <a14:imgEffect>
                      <a14:backgroundRemoval t="9873" b="92994" l="9955" r="90498">
                        <a14:foregroundMark x1="53394" y1="20701" x2="53394" y2="20701"/>
                        <a14:foregroundMark x1="66063" y1="91401" x2="66063" y2="91401"/>
                        <a14:foregroundMark x1="47964" y1="92357" x2="47964" y2="92357"/>
                        <a14:foregroundMark x1="65158" y1="93312" x2="65158" y2="93312"/>
                        <a14:foregroundMark x1="90498" y1="52866" x2="90498" y2="52866"/>
                      </a14:backgroundRemoval>
                    </a14:imgEffect>
                  </a14:imgLayer>
                </a14:imgProps>
              </a:ext>
            </a:extLst>
          </a:blip>
          <a:stretch>
            <a:fillRect/>
          </a:stretch>
        </p:blipFill>
        <p:spPr>
          <a:xfrm>
            <a:off x="8225693" y="2174497"/>
            <a:ext cx="513355" cy="729382"/>
          </a:xfrm>
          <a:prstGeom prst="rect">
            <a:avLst/>
          </a:prstGeom>
          <a:ln>
            <a:noFill/>
          </a:ln>
        </p:spPr>
      </p:pic>
      <p:sp>
        <p:nvSpPr>
          <p:cNvPr id="2055" name="TextBox 2054">
            <a:extLst>
              <a:ext uri="{FF2B5EF4-FFF2-40B4-BE49-F238E27FC236}">
                <a16:creationId xmlns:a16="http://schemas.microsoft.com/office/drawing/2014/main" id="{30905F19-CE09-F0F7-B1AE-A18919284AB8}"/>
              </a:ext>
            </a:extLst>
          </p:cNvPr>
          <p:cNvSpPr txBox="1"/>
          <p:nvPr/>
        </p:nvSpPr>
        <p:spPr>
          <a:xfrm>
            <a:off x="848391" y="830660"/>
            <a:ext cx="2491972" cy="523220"/>
          </a:xfrm>
          <a:prstGeom prst="rect">
            <a:avLst/>
          </a:prstGeom>
          <a:noFill/>
        </p:spPr>
        <p:txBody>
          <a:bodyPr wrap="square" rtlCol="0">
            <a:spAutoFit/>
          </a:bodyPr>
          <a:lstStyle/>
          <a:p>
            <a:r>
              <a:rPr lang="en-US" sz="2800" dirty="0" err="1">
                <a:solidFill>
                  <a:srgbClr val="7F7F7F"/>
                </a:solidFill>
                <a:latin typeface="Arial" panose="020B0604020202020204" pitchFamily="34" charset="0"/>
                <a:cs typeface="Arial" panose="020B0604020202020204" pitchFamily="34" charset="0"/>
              </a:rPr>
              <a:t>Salaire</a:t>
            </a:r>
            <a:r>
              <a:rPr lang="en-US" sz="2800" dirty="0">
                <a:solidFill>
                  <a:srgbClr val="7F7F7F"/>
                </a:solidFill>
                <a:latin typeface="Arial" panose="020B0604020202020204" pitchFamily="34" charset="0"/>
                <a:cs typeface="Arial" panose="020B0604020202020204" pitchFamily="34" charset="0"/>
              </a:rPr>
              <a:t> </a:t>
            </a:r>
            <a:r>
              <a:rPr lang="en-US" sz="2800" dirty="0" err="1">
                <a:solidFill>
                  <a:srgbClr val="7F7F7F"/>
                </a:solidFill>
                <a:latin typeface="Arial" panose="020B0604020202020204" pitchFamily="34" charset="0"/>
                <a:cs typeface="Arial" panose="020B0604020202020204" pitchFamily="34" charset="0"/>
              </a:rPr>
              <a:t>annuel</a:t>
            </a:r>
            <a:endParaRPr lang="en-CA" dirty="0">
              <a:solidFill>
                <a:srgbClr val="7F7F7F"/>
              </a:solidFill>
              <a:latin typeface="Arial" panose="020B0604020202020204" pitchFamily="34" charset="0"/>
              <a:cs typeface="Arial" panose="020B0604020202020204" pitchFamily="34" charset="0"/>
            </a:endParaRPr>
          </a:p>
        </p:txBody>
      </p:sp>
      <p:sp>
        <p:nvSpPr>
          <p:cNvPr id="2056" name="TextBox 2055">
            <a:extLst>
              <a:ext uri="{FF2B5EF4-FFF2-40B4-BE49-F238E27FC236}">
                <a16:creationId xmlns:a16="http://schemas.microsoft.com/office/drawing/2014/main" id="{BB95E352-1ED1-1B5F-686C-2820B0BDEB4C}"/>
              </a:ext>
            </a:extLst>
          </p:cNvPr>
          <p:cNvSpPr txBox="1"/>
          <p:nvPr/>
        </p:nvSpPr>
        <p:spPr>
          <a:xfrm>
            <a:off x="1497392" y="1489844"/>
            <a:ext cx="1492135" cy="523220"/>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100.0K</a:t>
            </a:r>
            <a:r>
              <a:rPr lang="en-US" sz="2800" dirty="0">
                <a:solidFill>
                  <a:srgbClr val="7F7F7F"/>
                </a:solidFill>
              </a:rPr>
              <a:t>+</a:t>
            </a:r>
            <a:endParaRPr lang="en-CA" dirty="0">
              <a:solidFill>
                <a:srgbClr val="7F7F7F"/>
              </a:solidFill>
            </a:endParaRPr>
          </a:p>
        </p:txBody>
      </p:sp>
      <p:sp>
        <p:nvSpPr>
          <p:cNvPr id="2057" name="TextBox 2056">
            <a:extLst>
              <a:ext uri="{FF2B5EF4-FFF2-40B4-BE49-F238E27FC236}">
                <a16:creationId xmlns:a16="http://schemas.microsoft.com/office/drawing/2014/main" id="{A4B84D8C-CC37-9C8C-FF14-B7BBB22FC5AE}"/>
              </a:ext>
            </a:extLst>
          </p:cNvPr>
          <p:cNvSpPr txBox="1"/>
          <p:nvPr/>
        </p:nvSpPr>
        <p:spPr>
          <a:xfrm>
            <a:off x="1303430" y="2233311"/>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85.0-99.9K</a:t>
            </a:r>
            <a:endParaRPr lang="en-CA" sz="1600" dirty="0">
              <a:solidFill>
                <a:srgbClr val="7F7F7F"/>
              </a:solidFill>
              <a:latin typeface="Arial" panose="020B0604020202020204" pitchFamily="34" charset="0"/>
              <a:cs typeface="Arial" panose="020B0604020202020204" pitchFamily="34" charset="0"/>
            </a:endParaRPr>
          </a:p>
        </p:txBody>
      </p:sp>
      <p:sp>
        <p:nvSpPr>
          <p:cNvPr id="2058" name="TextBox 2057">
            <a:extLst>
              <a:ext uri="{FF2B5EF4-FFF2-40B4-BE49-F238E27FC236}">
                <a16:creationId xmlns:a16="http://schemas.microsoft.com/office/drawing/2014/main" id="{35FF2C38-8CFE-5944-62A1-285EF33CA02F}"/>
              </a:ext>
            </a:extLst>
          </p:cNvPr>
          <p:cNvSpPr txBox="1"/>
          <p:nvPr/>
        </p:nvSpPr>
        <p:spPr>
          <a:xfrm>
            <a:off x="1303430" y="2976778"/>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70.0-84.9K</a:t>
            </a:r>
            <a:endParaRPr lang="en-CA" sz="1600" dirty="0">
              <a:solidFill>
                <a:srgbClr val="7F7F7F"/>
              </a:solidFill>
              <a:latin typeface="Arial" panose="020B0604020202020204" pitchFamily="34" charset="0"/>
              <a:cs typeface="Arial" panose="020B0604020202020204" pitchFamily="34" charset="0"/>
            </a:endParaRPr>
          </a:p>
        </p:txBody>
      </p:sp>
      <p:sp>
        <p:nvSpPr>
          <p:cNvPr id="2059" name="TextBox 2058">
            <a:extLst>
              <a:ext uri="{FF2B5EF4-FFF2-40B4-BE49-F238E27FC236}">
                <a16:creationId xmlns:a16="http://schemas.microsoft.com/office/drawing/2014/main" id="{0CD54EAC-10C1-1581-1594-F0F914964BCF}"/>
              </a:ext>
            </a:extLst>
          </p:cNvPr>
          <p:cNvSpPr txBox="1"/>
          <p:nvPr/>
        </p:nvSpPr>
        <p:spPr>
          <a:xfrm>
            <a:off x="1303430" y="3720245"/>
            <a:ext cx="1760418" cy="461665"/>
          </a:xfrm>
          <a:prstGeom prst="rect">
            <a:avLst/>
          </a:prstGeom>
          <a:noFill/>
        </p:spPr>
        <p:txBody>
          <a:bodyPr wrap="square" rtlCol="0">
            <a:spAutoFit/>
          </a:bodyPr>
          <a:lstStyle/>
          <a:p>
            <a:r>
              <a:rPr lang="en-US" sz="2400" dirty="0">
                <a:solidFill>
                  <a:srgbClr val="7F7F7F"/>
                </a:solidFill>
                <a:latin typeface="Arial" panose="020B0604020202020204" pitchFamily="34" charset="0"/>
                <a:cs typeface="Arial" panose="020B0604020202020204" pitchFamily="34" charset="0"/>
              </a:rPr>
              <a:t>60.0-69.9K</a:t>
            </a:r>
            <a:endParaRPr lang="en-CA" dirty="0">
              <a:solidFill>
                <a:srgbClr val="7F7F7F"/>
              </a:solidFill>
              <a:latin typeface="Arial" panose="020B0604020202020204" pitchFamily="34" charset="0"/>
              <a:cs typeface="Arial" panose="020B0604020202020204" pitchFamily="34" charset="0"/>
            </a:endParaRPr>
          </a:p>
        </p:txBody>
      </p:sp>
      <p:sp>
        <p:nvSpPr>
          <p:cNvPr id="2060" name="TextBox 2059">
            <a:extLst>
              <a:ext uri="{FF2B5EF4-FFF2-40B4-BE49-F238E27FC236}">
                <a16:creationId xmlns:a16="http://schemas.microsoft.com/office/drawing/2014/main" id="{60D4ADD6-477E-CBF4-E152-CC07C6F0D7B5}"/>
              </a:ext>
            </a:extLst>
          </p:cNvPr>
          <p:cNvSpPr txBox="1"/>
          <p:nvPr/>
        </p:nvSpPr>
        <p:spPr>
          <a:xfrm>
            <a:off x="1383057" y="4463713"/>
            <a:ext cx="1395457" cy="523220"/>
          </a:xfrm>
          <a:prstGeom prst="rect">
            <a:avLst/>
          </a:prstGeom>
          <a:noFill/>
        </p:spPr>
        <p:txBody>
          <a:bodyPr wrap="square" rtlCol="0">
            <a:spAutoFit/>
          </a:bodyPr>
          <a:lstStyle/>
          <a:p>
            <a:r>
              <a:rPr lang="en-US" sz="2800" dirty="0">
                <a:solidFill>
                  <a:srgbClr val="7F7F7F"/>
                </a:solidFill>
              </a:rPr>
              <a:t>&lt;</a:t>
            </a:r>
            <a:r>
              <a:rPr lang="en-US" sz="2400" dirty="0">
                <a:solidFill>
                  <a:srgbClr val="7F7F7F"/>
                </a:solidFill>
                <a:latin typeface="Arial" panose="020B0604020202020204" pitchFamily="34" charset="0"/>
                <a:cs typeface="Arial" panose="020B0604020202020204" pitchFamily="34" charset="0"/>
              </a:rPr>
              <a:t>60.0K</a:t>
            </a:r>
            <a:endParaRPr lang="en-CA" dirty="0">
              <a:solidFill>
                <a:srgbClr val="7F7F7F"/>
              </a:solidFill>
              <a:latin typeface="Arial" panose="020B0604020202020204" pitchFamily="34" charset="0"/>
              <a:cs typeface="Arial" panose="020B0604020202020204" pitchFamily="34" charset="0"/>
            </a:endParaRPr>
          </a:p>
        </p:txBody>
      </p:sp>
      <p:sp>
        <p:nvSpPr>
          <p:cNvPr id="2050" name="Oval 2049">
            <a:extLst>
              <a:ext uri="{FF2B5EF4-FFF2-40B4-BE49-F238E27FC236}">
                <a16:creationId xmlns:a16="http://schemas.microsoft.com/office/drawing/2014/main" id="{7192C56E-70F2-68CB-1062-A704095014DE}"/>
              </a:ext>
            </a:extLst>
          </p:cNvPr>
          <p:cNvSpPr/>
          <p:nvPr/>
        </p:nvSpPr>
        <p:spPr>
          <a:xfrm>
            <a:off x="6436582" y="5980007"/>
            <a:ext cx="360000" cy="360000"/>
          </a:xfrm>
          <a:prstGeom prst="ellipse">
            <a:avLst/>
          </a:prstGeom>
          <a:solidFill>
            <a:srgbClr val="A01300"/>
          </a:solidFill>
          <a:ln>
            <a:solidFill>
              <a:srgbClr val="A0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061" name="Oval 2060">
            <a:extLst>
              <a:ext uri="{FF2B5EF4-FFF2-40B4-BE49-F238E27FC236}">
                <a16:creationId xmlns:a16="http://schemas.microsoft.com/office/drawing/2014/main" id="{82E34C08-587F-7445-87D0-747D71C2754F}"/>
              </a:ext>
            </a:extLst>
          </p:cNvPr>
          <p:cNvSpPr/>
          <p:nvPr/>
        </p:nvSpPr>
        <p:spPr>
          <a:xfrm>
            <a:off x="6923500" y="5980007"/>
            <a:ext cx="360000" cy="360000"/>
          </a:xfrm>
          <a:prstGeom prst="ellipse">
            <a:avLst/>
          </a:prstGeom>
          <a:solidFill>
            <a:srgbClr val="122A69"/>
          </a:solidFill>
          <a:ln>
            <a:solidFill>
              <a:srgbClr val="122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062" name="TextBox 2061">
            <a:extLst>
              <a:ext uri="{FF2B5EF4-FFF2-40B4-BE49-F238E27FC236}">
                <a16:creationId xmlns:a16="http://schemas.microsoft.com/office/drawing/2014/main" id="{90C192DC-4645-A574-B333-CE4B50A9550A}"/>
              </a:ext>
            </a:extLst>
          </p:cNvPr>
          <p:cNvSpPr txBox="1"/>
          <p:nvPr/>
        </p:nvSpPr>
        <p:spPr>
          <a:xfrm>
            <a:off x="5268502" y="5979372"/>
            <a:ext cx="1177282"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Groupes</a:t>
            </a:r>
            <a:endParaRPr lang="en-US" dirty="0">
              <a:latin typeface="Arial" panose="020B0604020202020204" pitchFamily="34" charset="0"/>
              <a:cs typeface="Arial" panose="020B0604020202020204" pitchFamily="34" charset="0"/>
            </a:endParaRPr>
          </a:p>
        </p:txBody>
      </p:sp>
      <p:cxnSp>
        <p:nvCxnSpPr>
          <p:cNvPr id="77" name="Straight Arrow Connector 76">
            <a:extLst>
              <a:ext uri="{FF2B5EF4-FFF2-40B4-BE49-F238E27FC236}">
                <a16:creationId xmlns:a16="http://schemas.microsoft.com/office/drawing/2014/main" id="{14755361-3A97-B33B-183B-D7B447C5E5F8}"/>
              </a:ext>
            </a:extLst>
          </p:cNvPr>
          <p:cNvCxnSpPr/>
          <p:nvPr/>
        </p:nvCxnSpPr>
        <p:spPr>
          <a:xfrm flipV="1">
            <a:off x="10604116" y="1114004"/>
            <a:ext cx="0" cy="39958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0B4E8C0-2CED-A7EA-9B2D-813EE1EEB4EB}"/>
              </a:ext>
            </a:extLst>
          </p:cNvPr>
          <p:cNvSpPr txBox="1"/>
          <p:nvPr/>
        </p:nvSpPr>
        <p:spPr>
          <a:xfrm rot="5400000">
            <a:off x="8937108" y="2822392"/>
            <a:ext cx="392607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Progression de </a:t>
            </a:r>
            <a:r>
              <a:rPr lang="en-US" sz="2800" dirty="0" err="1">
                <a:latin typeface="Arial" panose="020B0604020202020204" pitchFamily="34" charset="0"/>
                <a:cs typeface="Arial" panose="020B0604020202020204" pitchFamily="34" charset="0"/>
              </a:rPr>
              <a:t>carrière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9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505046"/>
      </a:dk2>
      <a:lt2>
        <a:srgbClr val="EEECE1"/>
      </a:lt2>
      <a:accent1>
        <a:srgbClr val="FF0000"/>
      </a:accent1>
      <a:accent2>
        <a:srgbClr val="FF0000"/>
      </a:accent2>
      <a:accent3>
        <a:srgbClr val="FF0000"/>
      </a:accent3>
      <a:accent4>
        <a:srgbClr val="FF8427"/>
      </a:accent4>
      <a:accent5>
        <a:srgbClr val="CC9900"/>
      </a:accent5>
      <a:accent6>
        <a:srgbClr val="B22600"/>
      </a:accent6>
      <a:hlink>
        <a:srgbClr val="CC9900"/>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8402</TotalTime>
  <Words>1258</Words>
  <Application>Microsoft Office PowerPoint</Application>
  <PresentationFormat>Grand écran</PresentationFormat>
  <Paragraphs>126</Paragraphs>
  <Slides>19</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Helvetica Neue</vt:lpstr>
      <vt:lpstr>Tw Cen MT</vt:lpstr>
      <vt:lpstr>Tw Cen MT Condensed</vt:lpstr>
      <vt:lpstr>Wingdings</vt:lpstr>
      <vt:lpstr>Wingdings 3</vt:lpstr>
      <vt:lpstr>Integral</vt:lpstr>
      <vt:lpstr>Indice de disproportionnalité </vt:lpstr>
      <vt:lpstr>Ordre du jour de l’indice de disproportionnalité</vt:lpstr>
      <vt:lpstr>Mot d’ouverture de Dr. Martin Nicholas</vt:lpstr>
      <vt:lpstr>Qu’est-ce qu’un indice de disproportionnalité (ID)?</vt:lpstr>
      <vt:lpstr>Comment l’indice de disproportionnalité a été créé?</vt:lpstr>
      <vt:lpstr>Soutien pour un indice de disproportionnalité </vt:lpstr>
      <vt:lpstr>Égalité c. Équité en chiffres</vt:lpstr>
      <vt:lpstr>Présentation PowerPoint</vt:lpstr>
      <vt:lpstr>Présentation PowerPoint</vt:lpstr>
      <vt:lpstr>Présentation PowerPoint</vt:lpstr>
      <vt:lpstr>Présentation PowerPoint</vt:lpstr>
      <vt:lpstr>Présentation PowerPoint</vt:lpstr>
      <vt:lpstr>Présentation PowerPoint</vt:lpstr>
      <vt:lpstr>indice de disproportionnalité  de l’administration centrale</vt:lpstr>
      <vt:lpstr>Présentation PowerPoint</vt:lpstr>
      <vt:lpstr>indice de disproportionnalité– analyse des tendances</vt:lpstr>
      <vt:lpstr>Prochaines étapes</vt:lpstr>
      <vt:lpstr>Questions?</vt:lpstr>
      <vt:lpstr>Références</vt:lpstr>
    </vt:vector>
  </TitlesOfParts>
  <Company>Government of Canada / 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Kanji, Shamir</dc:creator>
  <cp:keywords>SecurityClassificationLevel - PROTECTED A, Creator - Kanji, Shamir, EventDateandTime - 2022-09-26 at 02:09:24 PM, EventDateandTime - 2022-10-04 at 01:31:14 PM, EventDateandTime - 2022-10-19 at 05:07:38 PM, EventDateandTime - 2022-10-24 at 12:43:50 PM, EventDateandTime - 2022-10-24 at 01:18:45 PM, EventDateandTime - 2022-10-24 at 02:29:13 PM, EventDateandTime - 2022-10-24 at 03:05:04 PM, EventDateandTime - 2022-10-24 at 03:29:10 PM, EventDateandTime - 2022-10-24 at 03:29:39 PM, EventDateandTime - 2022-10-24 at 03:44:51 PM, EventDateandTime - 2022-10-25 at 08:29:45 AM, EventDateandTime - 2022-10-25 at 08:33:46 AM, EventDateandTime - 2022-10-25 at 08:37:01 AM, EventDateandTime - 2022-10-25 at 09:58:59 AM, EventDateandTime - 2022-10-25 at 09:59:27 AM, SecurityClassificationLevel - PROTECTED B, EventDateandTime - 2022-10-25 at 09:59:44 AM, EventDateandTime - 2022-10-25 at 10:06:27 AM, EventDateandTime - 2022-10-28 at 03:24:38 PM, EventDateandTime - 2022-11-21 at 02:26:02 PM, EventDateandTime - 2022-11-28 at 12:03:09 PM, EventDateandTime - 2022-11-28 at 12:37:12 PM, EventDateandTime - 2022-11-28 at 12:54:10 PM, EventDateandTime - 2022-11-28 at 02:07:00 PM, EventDateandTime - 2022-11-28 at 02:10:36 PM, EventDateandTime - 2022-11-28 at 02:17:40 PM, EventDateandTime - 2022-11-28 at 02:17:50 PM, EventDateandTime - 2023-01-18 at 02:22:31 PM, EventDateandTime - 2023-01-18 at 02:23:54 PM, EventDateandTime - 2023-01-19 at 02:48:32 PM, EventDateandTime - 2023-01-19 at 03:29:13 PM, Shamir (he/him), EventDateandTime - 2023-02-16 at 01:03:14 PM, EventDateandTime - 2023-02-16 at 01:06:08 PM, EventDateandTime - 2023-02-16 at 05:15:46 PM, EventDateandTime - 2023-02-17 at 02:19:12 PM, EventDateandTime - 2023-02-17 at 03:01:57 PM, EventDateandTime - 2023-02-17 at 03:20:52 PM, EventDateandTime - 2023-02-17 at 04:20:21 PM, EventDateandTime - 2023-02-20 at 09:25:24 AM, EventDateandTime - 2023-02-20 at 09:34:01 AM, EventDateandTime - 2023-02-20 at 09:42:38 AM, EventDateandTime - 2023-02-20 at 09:43:14 AM, EventDateandTime - 2023-02-20 at 02:50:22 PM, EventDateandTime - 2023-02-21 at 07:25:03 PM, EventDateandTime - 2023-02-21 at 08:14:24 PM, SecurityClassificationLevel - UNCLASSIFIED, EventDateandTime - 2023-02-23 at 01:33:42 PM, EventDateandTime - 2023-02-23 at 01:54:45 PM, EventDateandTime - 2023-02-23 at 02:30:43 PM, EventDateandTime - 2023-02-23 at 02:51:26 PM, EventDateandTime - 2023-02-23 at 03:02:54 PM, EventDateandTime - 2023-02-23 at 08:13:31 PM, EventDateandTime - 2023-02-23 at 08:13:41 PM, EventDateandTime - 2023-02-23 at 08:15:50 PM, EventDateandTime - 2023-02-23 at 08:29:34 PM, EventDateandTime - 2023-02-23 at 08:29:40 PM, EventDateandTime - 2023-02-23 at 08:31:59 PM</cp:keywords>
  <cp:lastModifiedBy>Choquette, Marylaine (SPAC/PSPC) (elle-la / she-her)</cp:lastModifiedBy>
  <cp:revision>76</cp:revision>
  <dcterms:created xsi:type="dcterms:W3CDTF">2022-09-26T14:57:40Z</dcterms:created>
  <dcterms:modified xsi:type="dcterms:W3CDTF">2023-02-24T15:33:18Z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8792ea6b-d120-423f-b115-55db8db6ef31</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YES</vt:lpwstr>
  </property>
  <property fmtid="{D5CDD505-2E9C-101B-9397-08002B2CF9AE}" pid="6" name="_AdHocReviewCycleID">
    <vt:i4>600484205</vt:i4>
  </property>
  <property fmtid="{D5CDD505-2E9C-101B-9397-08002B2CF9AE}" pid="7" name="_NewReviewCycle">
    <vt:lpwstr/>
  </property>
  <property fmtid="{D5CDD505-2E9C-101B-9397-08002B2CF9AE}" pid="8" name="_EmailSubject">
    <vt:lpwstr>A presentation on EEDI Disproportionality Index ** Une présentation sur l'Indice de disproportionnalité</vt:lpwstr>
  </property>
  <property fmtid="{D5CDD505-2E9C-101B-9397-08002B2CF9AE}" pid="9" name="_AuthorEmail">
    <vt:lpwstr>Marylaine.Choquette@tpsgc-pwgsc.gc.ca</vt:lpwstr>
  </property>
  <property fmtid="{D5CDD505-2E9C-101B-9397-08002B2CF9AE}" pid="10" name="_AuthorEmailDisplayName">
    <vt:lpwstr>Choquette, Marylaine (SPAC/PSPC) (elle-la / she-her)</vt:lpwstr>
  </property>
  <property fmtid="{D5CDD505-2E9C-101B-9397-08002B2CF9AE}" pid="11" name="_PreviousAdHocReviewCycleID">
    <vt:i4>600484205</vt:i4>
  </property>
</Properties>
</file>