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345" r:id="rId5"/>
    <p:sldId id="259" r:id="rId6"/>
    <p:sldId id="330" r:id="rId7"/>
    <p:sldId id="331" r:id="rId8"/>
    <p:sldId id="337" r:id="rId9"/>
    <p:sldId id="336" r:id="rId10"/>
    <p:sldId id="346" r:id="rId11"/>
    <p:sldId id="343" r:id="rId12"/>
    <p:sldId id="344" r:id="rId13"/>
    <p:sldId id="34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00920-004A-4204-93EC-E09C694D42A1}" v="561" dt="2024-07-29T21:00:02.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231"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F45A4-6F7F-46B9-882A-B2438092E6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EAEBD1-748A-4EE7-AED9-848E8310C994}">
      <dgm:prSet custT="1"/>
      <dgm:spPr/>
      <dgm:t>
        <a:bodyPr/>
        <a:lstStyle/>
        <a:p>
          <a:r>
            <a:rPr lang="en-US" sz="1800" dirty="0"/>
            <a:t>Senior Director</a:t>
          </a:r>
          <a:endParaRPr lang="en-US" sz="1800" b="0" i="0" dirty="0"/>
        </a:p>
      </dgm:t>
    </dgm:pt>
    <dgm:pt modelId="{28F0F46C-4F69-4FAB-B227-A21A7D0D5BFF}" type="parTrans" cxnId="{0A8426A9-AB83-44AF-823E-FE12A654F72B}">
      <dgm:prSet/>
      <dgm:spPr/>
      <dgm:t>
        <a:bodyPr/>
        <a:lstStyle/>
        <a:p>
          <a:endParaRPr lang="en-US"/>
        </a:p>
      </dgm:t>
    </dgm:pt>
    <dgm:pt modelId="{93C6C4C4-19BA-48D6-8B9C-60D2009FB5CF}" type="sibTrans" cxnId="{0A8426A9-AB83-44AF-823E-FE12A654F72B}">
      <dgm:prSet/>
      <dgm:spPr/>
      <dgm:t>
        <a:bodyPr/>
        <a:lstStyle/>
        <a:p>
          <a:endParaRPr lang="en-US"/>
        </a:p>
      </dgm:t>
    </dgm:pt>
    <dgm:pt modelId="{B6DF35B9-B114-4100-A549-8DED546B3429}">
      <dgm:prSet/>
      <dgm:spPr/>
      <dgm:t>
        <a:bodyPr/>
        <a:lstStyle/>
        <a:p>
          <a:r>
            <a:rPr lang="en-US" b="0" i="0" dirty="0"/>
            <a:t>Priorities and Planning</a:t>
          </a:r>
          <a:endParaRPr lang="en-US" dirty="0">
            <a:solidFill>
              <a:schemeClr val="bg1"/>
            </a:solidFill>
          </a:endParaRPr>
        </a:p>
      </dgm:t>
    </dgm:pt>
    <dgm:pt modelId="{F529D332-2504-4FE7-91EA-B8E5B5E83355}" type="parTrans" cxnId="{22181DFB-76E7-4CC0-BD27-1F485447E92E}">
      <dgm:prSet/>
      <dgm:spPr/>
      <dgm:t>
        <a:bodyPr/>
        <a:lstStyle/>
        <a:p>
          <a:endParaRPr lang="en-US"/>
        </a:p>
      </dgm:t>
    </dgm:pt>
    <dgm:pt modelId="{13A51997-0B01-488E-9C17-8086216F609A}" type="sibTrans" cxnId="{22181DFB-76E7-4CC0-BD27-1F485447E92E}">
      <dgm:prSet/>
      <dgm:spPr/>
      <dgm:t>
        <a:bodyPr/>
        <a:lstStyle/>
        <a:p>
          <a:endParaRPr lang="en-US"/>
        </a:p>
      </dgm:t>
    </dgm:pt>
    <dgm:pt modelId="{67B67B44-8A22-4506-AE5C-7D2A5D55AC2F}">
      <dgm:prSet custT="1"/>
      <dgm:spPr/>
      <dgm:t>
        <a:bodyPr/>
        <a:lstStyle/>
        <a:p>
          <a:r>
            <a:rPr lang="en-US" sz="1800" b="0" i="0" dirty="0"/>
            <a:t>Main</a:t>
          </a:r>
          <a:r>
            <a:rPr lang="en-US" sz="2300" b="0" i="0" dirty="0"/>
            <a:t> </a:t>
          </a:r>
          <a:r>
            <a:rPr lang="en-US" sz="1800" b="0" i="0" dirty="0"/>
            <a:t>Points</a:t>
          </a:r>
          <a:r>
            <a:rPr lang="en-US" sz="2300" b="0" i="0" dirty="0"/>
            <a:t>:</a:t>
          </a:r>
          <a:endParaRPr lang="en-US" sz="2300" dirty="0"/>
        </a:p>
      </dgm:t>
    </dgm:pt>
    <dgm:pt modelId="{B3E5C0D5-472B-43C6-8524-F0A2E7D81CB2}" type="parTrans" cxnId="{FBF670A1-9E5E-4A9D-957E-3E9CD85DB4CB}">
      <dgm:prSet/>
      <dgm:spPr/>
      <dgm:t>
        <a:bodyPr/>
        <a:lstStyle/>
        <a:p>
          <a:endParaRPr lang="en-US"/>
        </a:p>
      </dgm:t>
    </dgm:pt>
    <dgm:pt modelId="{FAE4FE4C-BD87-4D07-A2CF-FAB587361CC9}" type="sibTrans" cxnId="{FBF670A1-9E5E-4A9D-957E-3E9CD85DB4CB}">
      <dgm:prSet/>
      <dgm:spPr/>
      <dgm:t>
        <a:bodyPr/>
        <a:lstStyle/>
        <a:p>
          <a:endParaRPr lang="en-US"/>
        </a:p>
      </dgm:t>
    </dgm:pt>
    <dgm:pt modelId="{439C26CE-36FA-42E1-82A2-860EB7A783CD}">
      <dgm:prSet custT="1"/>
      <dgm:spPr/>
      <dgm:t>
        <a:bodyPr/>
        <a:lstStyle/>
        <a:p>
          <a:pPr>
            <a:buFont typeface="+mj-lt"/>
            <a:buAutoNum type="arabicPeriod"/>
          </a:pPr>
          <a:r>
            <a:rPr lang="en-US" sz="1800" dirty="0"/>
            <a:t> The unique perspective of the surge team</a:t>
          </a:r>
        </a:p>
      </dgm:t>
    </dgm:pt>
    <dgm:pt modelId="{889C141F-2468-419F-A2EE-BA581CA0BD33}" type="parTrans" cxnId="{72A0A1AF-E749-4EDE-AEB3-1B308BA7EC7E}">
      <dgm:prSet/>
      <dgm:spPr/>
      <dgm:t>
        <a:bodyPr/>
        <a:lstStyle/>
        <a:p>
          <a:endParaRPr lang="en-US"/>
        </a:p>
      </dgm:t>
    </dgm:pt>
    <dgm:pt modelId="{83581DE6-870B-4963-BB9A-449811431259}" type="sibTrans" cxnId="{72A0A1AF-E749-4EDE-AEB3-1B308BA7EC7E}">
      <dgm:prSet/>
      <dgm:spPr/>
      <dgm:t>
        <a:bodyPr/>
        <a:lstStyle/>
        <a:p>
          <a:endParaRPr lang="en-US"/>
        </a:p>
      </dgm:t>
    </dgm:pt>
    <dgm:pt modelId="{4888B9B2-A4C8-470F-905B-46183A22BF69}">
      <dgm:prSet custT="1"/>
      <dgm:spPr/>
      <dgm:t>
        <a:bodyPr/>
        <a:lstStyle/>
        <a:p>
          <a:pPr>
            <a:buFont typeface="+mj-lt"/>
            <a:buAutoNum type="arabicPeriod"/>
          </a:pPr>
          <a:r>
            <a:rPr lang="en-US" sz="1800" dirty="0"/>
            <a:t> Working on the pandemic response </a:t>
          </a:r>
        </a:p>
      </dgm:t>
    </dgm:pt>
    <dgm:pt modelId="{FB8000AD-FAD8-46CC-95A3-7015DA86F821}" type="parTrans" cxnId="{2F9A3098-5916-4D4A-A011-7078F8D27F2B}">
      <dgm:prSet/>
      <dgm:spPr/>
      <dgm:t>
        <a:bodyPr/>
        <a:lstStyle/>
        <a:p>
          <a:endParaRPr lang="en-US"/>
        </a:p>
      </dgm:t>
    </dgm:pt>
    <dgm:pt modelId="{33F2D61F-FA15-43A7-9C7A-EACD38F193F3}" type="sibTrans" cxnId="{2F9A3098-5916-4D4A-A011-7078F8D27F2B}">
      <dgm:prSet/>
      <dgm:spPr/>
      <dgm:t>
        <a:bodyPr/>
        <a:lstStyle/>
        <a:p>
          <a:endParaRPr lang="en-US"/>
        </a:p>
      </dgm:t>
    </dgm:pt>
    <dgm:pt modelId="{C57EB613-255E-4991-90BA-3D1C7F4B2DE5}">
      <dgm:prSet custT="1"/>
      <dgm:spPr/>
      <dgm:t>
        <a:bodyPr/>
        <a:lstStyle/>
        <a:p>
          <a:pPr>
            <a:buFont typeface="+mj-lt"/>
            <a:buAutoNum type="arabicPeriod"/>
          </a:pPr>
          <a:r>
            <a:rPr lang="en-US" sz="1800" dirty="0"/>
            <a:t> Going to Grad School while working</a:t>
          </a:r>
        </a:p>
      </dgm:t>
    </dgm:pt>
    <dgm:pt modelId="{74C7B336-A951-4700-B498-D7B6A6F44E66}" type="parTrans" cxnId="{6E1E567A-B4F7-41E0-B2D1-A49F29B94D12}">
      <dgm:prSet/>
      <dgm:spPr/>
      <dgm:t>
        <a:bodyPr/>
        <a:lstStyle/>
        <a:p>
          <a:endParaRPr lang="en-US"/>
        </a:p>
      </dgm:t>
    </dgm:pt>
    <dgm:pt modelId="{0838AA7C-7AB7-4AF6-9E57-91FB5305A4CA}" type="sibTrans" cxnId="{6E1E567A-B4F7-41E0-B2D1-A49F29B94D12}">
      <dgm:prSet/>
      <dgm:spPr/>
      <dgm:t>
        <a:bodyPr/>
        <a:lstStyle/>
        <a:p>
          <a:endParaRPr lang="en-US"/>
        </a:p>
      </dgm:t>
    </dgm:pt>
    <dgm:pt modelId="{0A7F2D1A-E657-467C-A358-31102C6C3D78}" type="pres">
      <dgm:prSet presAssocID="{FBCF45A4-6F7F-46B9-882A-B2438092E6E5}" presName="linear" presStyleCnt="0">
        <dgm:presLayoutVars>
          <dgm:dir/>
          <dgm:animLvl val="lvl"/>
          <dgm:resizeHandles val="exact"/>
        </dgm:presLayoutVars>
      </dgm:prSet>
      <dgm:spPr/>
    </dgm:pt>
    <dgm:pt modelId="{8E7C534B-5752-4AF1-8934-6D9BED68380E}" type="pres">
      <dgm:prSet presAssocID="{C3EAEBD1-748A-4EE7-AED9-848E8310C994}" presName="parentLin" presStyleCnt="0"/>
      <dgm:spPr/>
    </dgm:pt>
    <dgm:pt modelId="{8EF5CB4E-6F6D-40FC-B982-C48CC8C97971}" type="pres">
      <dgm:prSet presAssocID="{C3EAEBD1-748A-4EE7-AED9-848E8310C994}" presName="parentLeftMargin" presStyleLbl="node1" presStyleIdx="0" presStyleCnt="3"/>
      <dgm:spPr/>
    </dgm:pt>
    <dgm:pt modelId="{D78F9488-3B5C-4CEF-9B81-66D96EA09990}" type="pres">
      <dgm:prSet presAssocID="{C3EAEBD1-748A-4EE7-AED9-848E8310C994}" presName="parentText" presStyleLbl="node1" presStyleIdx="0" presStyleCnt="3">
        <dgm:presLayoutVars>
          <dgm:chMax val="0"/>
          <dgm:bulletEnabled val="1"/>
        </dgm:presLayoutVars>
      </dgm:prSet>
      <dgm:spPr/>
    </dgm:pt>
    <dgm:pt modelId="{6B1B7A85-0CCD-4F2F-88AD-DB4B730E92C8}" type="pres">
      <dgm:prSet presAssocID="{C3EAEBD1-748A-4EE7-AED9-848E8310C994}" presName="negativeSpace" presStyleCnt="0"/>
      <dgm:spPr/>
    </dgm:pt>
    <dgm:pt modelId="{B5CD7F5E-822C-4087-869D-5BDD92750458}" type="pres">
      <dgm:prSet presAssocID="{C3EAEBD1-748A-4EE7-AED9-848E8310C994}" presName="childText" presStyleLbl="conFgAcc1" presStyleIdx="0" presStyleCnt="3">
        <dgm:presLayoutVars>
          <dgm:bulletEnabled val="1"/>
        </dgm:presLayoutVars>
      </dgm:prSet>
      <dgm:spPr/>
    </dgm:pt>
    <dgm:pt modelId="{6E692FD5-7756-4A4A-AEF3-F4FECCCC162D}" type="pres">
      <dgm:prSet presAssocID="{93C6C4C4-19BA-48D6-8B9C-60D2009FB5CF}" presName="spaceBetweenRectangles" presStyleCnt="0"/>
      <dgm:spPr/>
    </dgm:pt>
    <dgm:pt modelId="{87D7F109-C3B4-4C6A-B25A-BADFC58E178A}" type="pres">
      <dgm:prSet presAssocID="{B6DF35B9-B114-4100-A549-8DED546B3429}" presName="parentLin" presStyleCnt="0"/>
      <dgm:spPr/>
    </dgm:pt>
    <dgm:pt modelId="{7C8749E0-36B7-40C5-8F9D-8B46B3DCE46D}" type="pres">
      <dgm:prSet presAssocID="{B6DF35B9-B114-4100-A549-8DED546B3429}" presName="parentLeftMargin" presStyleLbl="node1" presStyleIdx="0" presStyleCnt="3"/>
      <dgm:spPr/>
    </dgm:pt>
    <dgm:pt modelId="{A0CC16B8-8F38-404C-B762-DF3B65D38261}" type="pres">
      <dgm:prSet presAssocID="{B6DF35B9-B114-4100-A549-8DED546B3429}" presName="parentText" presStyleLbl="node1" presStyleIdx="1" presStyleCnt="3">
        <dgm:presLayoutVars>
          <dgm:chMax val="0"/>
          <dgm:bulletEnabled val="1"/>
        </dgm:presLayoutVars>
      </dgm:prSet>
      <dgm:spPr/>
    </dgm:pt>
    <dgm:pt modelId="{A0BD93A9-EF13-4ADA-A46B-9D70043D366D}" type="pres">
      <dgm:prSet presAssocID="{B6DF35B9-B114-4100-A549-8DED546B3429}" presName="negativeSpace" presStyleCnt="0"/>
      <dgm:spPr/>
    </dgm:pt>
    <dgm:pt modelId="{C168ED28-B81E-4C58-8076-0E077B949395}" type="pres">
      <dgm:prSet presAssocID="{B6DF35B9-B114-4100-A549-8DED546B3429}" presName="childText" presStyleLbl="conFgAcc1" presStyleIdx="1" presStyleCnt="3">
        <dgm:presLayoutVars>
          <dgm:bulletEnabled val="1"/>
        </dgm:presLayoutVars>
      </dgm:prSet>
      <dgm:spPr/>
    </dgm:pt>
    <dgm:pt modelId="{A4735CCB-7061-48BA-8126-DC589A1BA66A}" type="pres">
      <dgm:prSet presAssocID="{13A51997-0B01-488E-9C17-8086216F609A}" presName="spaceBetweenRectangles" presStyleCnt="0"/>
      <dgm:spPr/>
    </dgm:pt>
    <dgm:pt modelId="{999A4041-97BB-4F79-9CD0-BEAC87223B1D}" type="pres">
      <dgm:prSet presAssocID="{67B67B44-8A22-4506-AE5C-7D2A5D55AC2F}" presName="parentLin" presStyleCnt="0"/>
      <dgm:spPr/>
    </dgm:pt>
    <dgm:pt modelId="{6531A9A5-2352-4A68-B78F-72BFBC9FFF56}" type="pres">
      <dgm:prSet presAssocID="{67B67B44-8A22-4506-AE5C-7D2A5D55AC2F}" presName="parentLeftMargin" presStyleLbl="node1" presStyleIdx="1" presStyleCnt="3"/>
      <dgm:spPr/>
    </dgm:pt>
    <dgm:pt modelId="{6CD3B089-C471-4CA0-8272-EF19E117F872}" type="pres">
      <dgm:prSet presAssocID="{67B67B44-8A22-4506-AE5C-7D2A5D55AC2F}" presName="parentText" presStyleLbl="node1" presStyleIdx="2" presStyleCnt="3">
        <dgm:presLayoutVars>
          <dgm:chMax val="0"/>
          <dgm:bulletEnabled val="1"/>
        </dgm:presLayoutVars>
      </dgm:prSet>
      <dgm:spPr/>
    </dgm:pt>
    <dgm:pt modelId="{AFCFE83F-72AF-4627-8572-798D8638FCF3}" type="pres">
      <dgm:prSet presAssocID="{67B67B44-8A22-4506-AE5C-7D2A5D55AC2F}" presName="negativeSpace" presStyleCnt="0"/>
      <dgm:spPr/>
    </dgm:pt>
    <dgm:pt modelId="{ABB85D2D-2D82-4C1C-9032-52D87A6C2142}" type="pres">
      <dgm:prSet presAssocID="{67B67B44-8A22-4506-AE5C-7D2A5D55AC2F}" presName="childText" presStyleLbl="conFgAcc1" presStyleIdx="2" presStyleCnt="3">
        <dgm:presLayoutVars>
          <dgm:bulletEnabled val="1"/>
        </dgm:presLayoutVars>
      </dgm:prSet>
      <dgm:spPr/>
    </dgm:pt>
  </dgm:ptLst>
  <dgm:cxnLst>
    <dgm:cxn modelId="{91B1F03C-EF1A-4058-8FBF-1A7AAFB6F5E9}" type="presOf" srcId="{67B67B44-8A22-4506-AE5C-7D2A5D55AC2F}" destId="{6531A9A5-2352-4A68-B78F-72BFBC9FFF56}" srcOrd="0" destOrd="0" presId="urn:microsoft.com/office/officeart/2005/8/layout/list1"/>
    <dgm:cxn modelId="{62C9213F-5930-4876-9B77-733EFA3EB4D2}" type="presOf" srcId="{FBCF45A4-6F7F-46B9-882A-B2438092E6E5}" destId="{0A7F2D1A-E657-467C-A358-31102C6C3D78}" srcOrd="0" destOrd="0" presId="urn:microsoft.com/office/officeart/2005/8/layout/list1"/>
    <dgm:cxn modelId="{6E1E567A-B4F7-41E0-B2D1-A49F29B94D12}" srcId="{67B67B44-8A22-4506-AE5C-7D2A5D55AC2F}" destId="{C57EB613-255E-4991-90BA-3D1C7F4B2DE5}" srcOrd="2" destOrd="0" parTransId="{74C7B336-A951-4700-B498-D7B6A6F44E66}" sibTransId="{0838AA7C-7AB7-4AF6-9E57-91FB5305A4CA}"/>
    <dgm:cxn modelId="{DF70DC88-7383-436E-9E19-60C15B676113}" type="presOf" srcId="{C3EAEBD1-748A-4EE7-AED9-848E8310C994}" destId="{8EF5CB4E-6F6D-40FC-B982-C48CC8C97971}" srcOrd="0" destOrd="0" presId="urn:microsoft.com/office/officeart/2005/8/layout/list1"/>
    <dgm:cxn modelId="{6FD42696-0489-48A2-89E3-04340ED7E0C6}" type="presOf" srcId="{67B67B44-8A22-4506-AE5C-7D2A5D55AC2F}" destId="{6CD3B089-C471-4CA0-8272-EF19E117F872}" srcOrd="1" destOrd="0" presId="urn:microsoft.com/office/officeart/2005/8/layout/list1"/>
    <dgm:cxn modelId="{2F9A3098-5916-4D4A-A011-7078F8D27F2B}" srcId="{67B67B44-8A22-4506-AE5C-7D2A5D55AC2F}" destId="{4888B9B2-A4C8-470F-905B-46183A22BF69}" srcOrd="1" destOrd="0" parTransId="{FB8000AD-FAD8-46CC-95A3-7015DA86F821}" sibTransId="{33F2D61F-FA15-43A7-9C7A-EACD38F193F3}"/>
    <dgm:cxn modelId="{FBF670A1-9E5E-4A9D-957E-3E9CD85DB4CB}" srcId="{FBCF45A4-6F7F-46B9-882A-B2438092E6E5}" destId="{67B67B44-8A22-4506-AE5C-7D2A5D55AC2F}" srcOrd="2" destOrd="0" parTransId="{B3E5C0D5-472B-43C6-8524-F0A2E7D81CB2}" sibTransId="{FAE4FE4C-BD87-4D07-A2CF-FAB587361CC9}"/>
    <dgm:cxn modelId="{1D2AB8A4-D499-4E9F-A168-19EE30DAE35E}" type="presOf" srcId="{4888B9B2-A4C8-470F-905B-46183A22BF69}" destId="{ABB85D2D-2D82-4C1C-9032-52D87A6C2142}" srcOrd="0" destOrd="1" presId="urn:microsoft.com/office/officeart/2005/8/layout/list1"/>
    <dgm:cxn modelId="{AEAD62A5-6573-4526-AC2A-A937529089C9}" type="presOf" srcId="{C3EAEBD1-748A-4EE7-AED9-848E8310C994}" destId="{D78F9488-3B5C-4CEF-9B81-66D96EA09990}" srcOrd="1" destOrd="0" presId="urn:microsoft.com/office/officeart/2005/8/layout/list1"/>
    <dgm:cxn modelId="{0A8426A9-AB83-44AF-823E-FE12A654F72B}" srcId="{FBCF45A4-6F7F-46B9-882A-B2438092E6E5}" destId="{C3EAEBD1-748A-4EE7-AED9-848E8310C994}" srcOrd="0" destOrd="0" parTransId="{28F0F46C-4F69-4FAB-B227-A21A7D0D5BFF}" sibTransId="{93C6C4C4-19BA-48D6-8B9C-60D2009FB5CF}"/>
    <dgm:cxn modelId="{72A0A1AF-E749-4EDE-AEB3-1B308BA7EC7E}" srcId="{67B67B44-8A22-4506-AE5C-7D2A5D55AC2F}" destId="{439C26CE-36FA-42E1-82A2-860EB7A783CD}" srcOrd="0" destOrd="0" parTransId="{889C141F-2468-419F-A2EE-BA581CA0BD33}" sibTransId="{83581DE6-870B-4963-BB9A-449811431259}"/>
    <dgm:cxn modelId="{982C06BA-F6D2-49DF-8DEF-60D2C98B6746}" type="presOf" srcId="{B6DF35B9-B114-4100-A549-8DED546B3429}" destId="{7C8749E0-36B7-40C5-8F9D-8B46B3DCE46D}" srcOrd="0" destOrd="0" presId="urn:microsoft.com/office/officeart/2005/8/layout/list1"/>
    <dgm:cxn modelId="{CF9551BE-146D-4FFA-8C43-9873A51B7AC0}" type="presOf" srcId="{B6DF35B9-B114-4100-A549-8DED546B3429}" destId="{A0CC16B8-8F38-404C-B762-DF3B65D38261}" srcOrd="1" destOrd="0" presId="urn:microsoft.com/office/officeart/2005/8/layout/list1"/>
    <dgm:cxn modelId="{1A59BDC6-84E6-4FBE-849D-F732228A7B1B}" type="presOf" srcId="{C57EB613-255E-4991-90BA-3D1C7F4B2DE5}" destId="{ABB85D2D-2D82-4C1C-9032-52D87A6C2142}" srcOrd="0" destOrd="2" presId="urn:microsoft.com/office/officeart/2005/8/layout/list1"/>
    <dgm:cxn modelId="{572A33F3-5CB1-4CCE-A64A-533D0E259139}" type="presOf" srcId="{439C26CE-36FA-42E1-82A2-860EB7A783CD}" destId="{ABB85D2D-2D82-4C1C-9032-52D87A6C2142}" srcOrd="0" destOrd="0" presId="urn:microsoft.com/office/officeart/2005/8/layout/list1"/>
    <dgm:cxn modelId="{22181DFB-76E7-4CC0-BD27-1F485447E92E}" srcId="{FBCF45A4-6F7F-46B9-882A-B2438092E6E5}" destId="{B6DF35B9-B114-4100-A549-8DED546B3429}" srcOrd="1" destOrd="0" parTransId="{F529D332-2504-4FE7-91EA-B8E5B5E83355}" sibTransId="{13A51997-0B01-488E-9C17-8086216F609A}"/>
    <dgm:cxn modelId="{20D0EF97-E1ED-45AE-A6B2-E6DECDEFBBCF}" type="presParOf" srcId="{0A7F2D1A-E657-467C-A358-31102C6C3D78}" destId="{8E7C534B-5752-4AF1-8934-6D9BED68380E}" srcOrd="0" destOrd="0" presId="urn:microsoft.com/office/officeart/2005/8/layout/list1"/>
    <dgm:cxn modelId="{368E4652-083F-46A1-AB57-993048F62304}" type="presParOf" srcId="{8E7C534B-5752-4AF1-8934-6D9BED68380E}" destId="{8EF5CB4E-6F6D-40FC-B982-C48CC8C97971}" srcOrd="0" destOrd="0" presId="urn:microsoft.com/office/officeart/2005/8/layout/list1"/>
    <dgm:cxn modelId="{0E82540E-BFD0-40ED-8C9D-BAE943665BE0}" type="presParOf" srcId="{8E7C534B-5752-4AF1-8934-6D9BED68380E}" destId="{D78F9488-3B5C-4CEF-9B81-66D96EA09990}" srcOrd="1" destOrd="0" presId="urn:microsoft.com/office/officeart/2005/8/layout/list1"/>
    <dgm:cxn modelId="{4681572D-3807-4899-B8DE-E73ED43C72D7}" type="presParOf" srcId="{0A7F2D1A-E657-467C-A358-31102C6C3D78}" destId="{6B1B7A85-0CCD-4F2F-88AD-DB4B730E92C8}" srcOrd="1" destOrd="0" presId="urn:microsoft.com/office/officeart/2005/8/layout/list1"/>
    <dgm:cxn modelId="{2BB8A85A-D5CE-49E2-9C83-43C5EC0FD175}" type="presParOf" srcId="{0A7F2D1A-E657-467C-A358-31102C6C3D78}" destId="{B5CD7F5E-822C-4087-869D-5BDD92750458}" srcOrd="2" destOrd="0" presId="urn:microsoft.com/office/officeart/2005/8/layout/list1"/>
    <dgm:cxn modelId="{1342857C-C9CF-4519-BF5C-671028FDAC29}" type="presParOf" srcId="{0A7F2D1A-E657-467C-A358-31102C6C3D78}" destId="{6E692FD5-7756-4A4A-AEF3-F4FECCCC162D}" srcOrd="3" destOrd="0" presId="urn:microsoft.com/office/officeart/2005/8/layout/list1"/>
    <dgm:cxn modelId="{857A1F7A-59D9-482F-9F69-DC97318335FF}" type="presParOf" srcId="{0A7F2D1A-E657-467C-A358-31102C6C3D78}" destId="{87D7F109-C3B4-4C6A-B25A-BADFC58E178A}" srcOrd="4" destOrd="0" presId="urn:microsoft.com/office/officeart/2005/8/layout/list1"/>
    <dgm:cxn modelId="{1EC84ACC-137B-4C19-A8ED-68BD7FA56FF8}" type="presParOf" srcId="{87D7F109-C3B4-4C6A-B25A-BADFC58E178A}" destId="{7C8749E0-36B7-40C5-8F9D-8B46B3DCE46D}" srcOrd="0" destOrd="0" presId="urn:microsoft.com/office/officeart/2005/8/layout/list1"/>
    <dgm:cxn modelId="{DA610434-8632-4451-A195-6381868B0CDC}" type="presParOf" srcId="{87D7F109-C3B4-4C6A-B25A-BADFC58E178A}" destId="{A0CC16B8-8F38-404C-B762-DF3B65D38261}" srcOrd="1" destOrd="0" presId="urn:microsoft.com/office/officeart/2005/8/layout/list1"/>
    <dgm:cxn modelId="{FF7BB44F-1C28-43AE-A0E5-A70DB8C0D09F}" type="presParOf" srcId="{0A7F2D1A-E657-467C-A358-31102C6C3D78}" destId="{A0BD93A9-EF13-4ADA-A46B-9D70043D366D}" srcOrd="5" destOrd="0" presId="urn:microsoft.com/office/officeart/2005/8/layout/list1"/>
    <dgm:cxn modelId="{9C568175-D7AB-4B2D-BF1A-7372937AB61E}" type="presParOf" srcId="{0A7F2D1A-E657-467C-A358-31102C6C3D78}" destId="{C168ED28-B81E-4C58-8076-0E077B949395}" srcOrd="6" destOrd="0" presId="urn:microsoft.com/office/officeart/2005/8/layout/list1"/>
    <dgm:cxn modelId="{FAA226D2-0E70-4BDB-AD56-CEEBCDE47BA4}" type="presParOf" srcId="{0A7F2D1A-E657-467C-A358-31102C6C3D78}" destId="{A4735CCB-7061-48BA-8126-DC589A1BA66A}" srcOrd="7" destOrd="0" presId="urn:microsoft.com/office/officeart/2005/8/layout/list1"/>
    <dgm:cxn modelId="{CC51D388-4D64-4F44-AF79-30D0737411DA}" type="presParOf" srcId="{0A7F2D1A-E657-467C-A358-31102C6C3D78}" destId="{999A4041-97BB-4F79-9CD0-BEAC87223B1D}" srcOrd="8" destOrd="0" presId="urn:microsoft.com/office/officeart/2005/8/layout/list1"/>
    <dgm:cxn modelId="{6975FF11-CD1C-481B-A4AA-72F607119AB5}" type="presParOf" srcId="{999A4041-97BB-4F79-9CD0-BEAC87223B1D}" destId="{6531A9A5-2352-4A68-B78F-72BFBC9FFF56}" srcOrd="0" destOrd="0" presId="urn:microsoft.com/office/officeart/2005/8/layout/list1"/>
    <dgm:cxn modelId="{F8F72BB0-755B-48AE-93B2-7EDD53E3BBF9}" type="presParOf" srcId="{999A4041-97BB-4F79-9CD0-BEAC87223B1D}" destId="{6CD3B089-C471-4CA0-8272-EF19E117F872}" srcOrd="1" destOrd="0" presId="urn:microsoft.com/office/officeart/2005/8/layout/list1"/>
    <dgm:cxn modelId="{2CB05DF3-2EBE-4C29-9240-0D68756D6AAF}" type="presParOf" srcId="{0A7F2D1A-E657-467C-A358-31102C6C3D78}" destId="{AFCFE83F-72AF-4627-8572-798D8638FCF3}" srcOrd="9" destOrd="0" presId="urn:microsoft.com/office/officeart/2005/8/layout/list1"/>
    <dgm:cxn modelId="{21909D28-5822-40AA-854A-06FE1EE7814F}" type="presParOf" srcId="{0A7F2D1A-E657-467C-A358-31102C6C3D78}" destId="{ABB85D2D-2D82-4C1C-9032-52D87A6C21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F45A4-6F7F-46B9-882A-B2438092E6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EAEBD1-748A-4EE7-AED9-848E8310C994}">
      <dgm:prSet/>
      <dgm:spPr/>
      <dgm:t>
        <a:bodyPr/>
        <a:lstStyle/>
        <a:p>
          <a:r>
            <a:rPr lang="en-US" b="0" dirty="0"/>
            <a:t>Director-General</a:t>
          </a:r>
          <a:endParaRPr lang="en-US" b="0" i="0" dirty="0"/>
        </a:p>
      </dgm:t>
    </dgm:pt>
    <dgm:pt modelId="{28F0F46C-4F69-4FAB-B227-A21A7D0D5BFF}" type="parTrans" cxnId="{0A8426A9-AB83-44AF-823E-FE12A654F72B}">
      <dgm:prSet/>
      <dgm:spPr/>
      <dgm:t>
        <a:bodyPr/>
        <a:lstStyle/>
        <a:p>
          <a:endParaRPr lang="en-US"/>
        </a:p>
      </dgm:t>
    </dgm:pt>
    <dgm:pt modelId="{93C6C4C4-19BA-48D6-8B9C-60D2009FB5CF}" type="sibTrans" cxnId="{0A8426A9-AB83-44AF-823E-FE12A654F72B}">
      <dgm:prSet/>
      <dgm:spPr/>
      <dgm:t>
        <a:bodyPr/>
        <a:lstStyle/>
        <a:p>
          <a:endParaRPr lang="en-US"/>
        </a:p>
      </dgm:t>
    </dgm:pt>
    <dgm:pt modelId="{B6DF35B9-B114-4100-A549-8DED546B3429}">
      <dgm:prSet/>
      <dgm:spPr/>
      <dgm:t>
        <a:bodyPr/>
        <a:lstStyle/>
        <a:p>
          <a:r>
            <a:rPr lang="en-US" b="0" i="0" u="none" strike="noStrike" dirty="0">
              <a:solidFill>
                <a:schemeClr val="bg1"/>
              </a:solidFill>
              <a:effectLst/>
              <a:latin typeface="Calibri" panose="020F0502020204030204" pitchFamily="34" charset="0"/>
            </a:rPr>
            <a:t>Office of The Chief Information Officer</a:t>
          </a:r>
          <a:endParaRPr lang="en-US" dirty="0">
            <a:solidFill>
              <a:schemeClr val="bg1"/>
            </a:solidFill>
          </a:endParaRPr>
        </a:p>
      </dgm:t>
    </dgm:pt>
    <dgm:pt modelId="{F529D332-2504-4FE7-91EA-B8E5B5E83355}" type="parTrans" cxnId="{22181DFB-76E7-4CC0-BD27-1F485447E92E}">
      <dgm:prSet/>
      <dgm:spPr/>
      <dgm:t>
        <a:bodyPr/>
        <a:lstStyle/>
        <a:p>
          <a:endParaRPr lang="en-US"/>
        </a:p>
      </dgm:t>
    </dgm:pt>
    <dgm:pt modelId="{13A51997-0B01-488E-9C17-8086216F609A}" type="sibTrans" cxnId="{22181DFB-76E7-4CC0-BD27-1F485447E92E}">
      <dgm:prSet/>
      <dgm:spPr/>
      <dgm:t>
        <a:bodyPr/>
        <a:lstStyle/>
        <a:p>
          <a:endParaRPr lang="en-US"/>
        </a:p>
      </dgm:t>
    </dgm:pt>
    <dgm:pt modelId="{67B67B44-8A22-4506-AE5C-7D2A5D55AC2F}">
      <dgm:prSet/>
      <dgm:spPr/>
      <dgm:t>
        <a:bodyPr/>
        <a:lstStyle/>
        <a:p>
          <a:r>
            <a:rPr lang="en-US" b="0" i="0" dirty="0"/>
            <a:t>Main Points:</a:t>
          </a:r>
          <a:endParaRPr lang="en-US" dirty="0"/>
        </a:p>
      </dgm:t>
    </dgm:pt>
    <dgm:pt modelId="{B3E5C0D5-472B-43C6-8524-F0A2E7D81CB2}" type="parTrans" cxnId="{FBF670A1-9E5E-4A9D-957E-3E9CD85DB4CB}">
      <dgm:prSet/>
      <dgm:spPr/>
      <dgm:t>
        <a:bodyPr/>
        <a:lstStyle/>
        <a:p>
          <a:endParaRPr lang="en-US"/>
        </a:p>
      </dgm:t>
    </dgm:pt>
    <dgm:pt modelId="{FAE4FE4C-BD87-4D07-A2CF-FAB587361CC9}" type="sibTrans" cxnId="{FBF670A1-9E5E-4A9D-957E-3E9CD85DB4CB}">
      <dgm:prSet/>
      <dgm:spPr/>
      <dgm:t>
        <a:bodyPr/>
        <a:lstStyle/>
        <a:p>
          <a:endParaRPr lang="en-US"/>
        </a:p>
      </dgm:t>
    </dgm:pt>
    <dgm:pt modelId="{439C26CE-36FA-42E1-82A2-860EB7A783CD}">
      <dgm:prSet/>
      <dgm:spPr/>
      <dgm:t>
        <a:bodyPr/>
        <a:lstStyle/>
        <a:p>
          <a:pPr>
            <a:buFont typeface="+mj-lt"/>
            <a:buAutoNum type="arabicPeriod"/>
          </a:pPr>
          <a:r>
            <a:rPr lang="en-US" dirty="0"/>
            <a:t> Moving from the provincial to the federal public service</a:t>
          </a:r>
        </a:p>
      </dgm:t>
    </dgm:pt>
    <dgm:pt modelId="{889C141F-2468-419F-A2EE-BA581CA0BD33}" type="parTrans" cxnId="{72A0A1AF-E749-4EDE-AEB3-1B308BA7EC7E}">
      <dgm:prSet/>
      <dgm:spPr/>
      <dgm:t>
        <a:bodyPr/>
        <a:lstStyle/>
        <a:p>
          <a:endParaRPr lang="en-US"/>
        </a:p>
      </dgm:t>
    </dgm:pt>
    <dgm:pt modelId="{83581DE6-870B-4963-BB9A-449811431259}" type="sibTrans" cxnId="{72A0A1AF-E749-4EDE-AEB3-1B308BA7EC7E}">
      <dgm:prSet/>
      <dgm:spPr/>
      <dgm:t>
        <a:bodyPr/>
        <a:lstStyle/>
        <a:p>
          <a:endParaRPr lang="en-US"/>
        </a:p>
      </dgm:t>
    </dgm:pt>
    <dgm:pt modelId="{86E0C7AA-1BA9-4DB5-96AC-C534A3C98E5C}">
      <dgm:prSet/>
      <dgm:spPr/>
      <dgm:t>
        <a:bodyPr/>
        <a:lstStyle/>
        <a:p>
          <a:pPr>
            <a:buFont typeface="+mj-lt"/>
            <a:buAutoNum type="arabicPeriod"/>
          </a:pPr>
          <a:r>
            <a:rPr lang="en-US" dirty="0"/>
            <a:t> Line departments vs central agencies</a:t>
          </a:r>
        </a:p>
      </dgm:t>
    </dgm:pt>
    <dgm:pt modelId="{CB0F8356-9543-43E5-BD29-1F972AD47737}" type="parTrans" cxnId="{4B21681A-9331-480C-9573-A471920828B0}">
      <dgm:prSet/>
      <dgm:spPr/>
      <dgm:t>
        <a:bodyPr/>
        <a:lstStyle/>
        <a:p>
          <a:endParaRPr lang="en-US"/>
        </a:p>
      </dgm:t>
    </dgm:pt>
    <dgm:pt modelId="{74A78950-F1FA-4362-8656-695F34E5A8DD}" type="sibTrans" cxnId="{4B21681A-9331-480C-9573-A471920828B0}">
      <dgm:prSet/>
      <dgm:spPr/>
      <dgm:t>
        <a:bodyPr/>
        <a:lstStyle/>
        <a:p>
          <a:endParaRPr lang="en-US"/>
        </a:p>
      </dgm:t>
    </dgm:pt>
    <dgm:pt modelId="{922FD630-F2E8-460A-B6C6-06658A88F6DF}">
      <dgm:prSet/>
      <dgm:spPr/>
      <dgm:t>
        <a:bodyPr/>
        <a:lstStyle/>
        <a:p>
          <a:pPr>
            <a:buFont typeface="+mj-lt"/>
            <a:buAutoNum type="arabicPeriod"/>
          </a:pPr>
          <a:r>
            <a:rPr lang="en-US" dirty="0"/>
            <a:t> What it’s like to be working at OCIO</a:t>
          </a:r>
        </a:p>
      </dgm:t>
    </dgm:pt>
    <dgm:pt modelId="{DA0BAE14-C338-4D42-BF04-161957EB86EB}" type="parTrans" cxnId="{FF7A8EB9-CFE9-4108-8040-52C693D413DE}">
      <dgm:prSet/>
      <dgm:spPr/>
      <dgm:t>
        <a:bodyPr/>
        <a:lstStyle/>
        <a:p>
          <a:endParaRPr lang="en-US"/>
        </a:p>
      </dgm:t>
    </dgm:pt>
    <dgm:pt modelId="{50FA2640-588E-4CA7-8F8C-9218AA1C7994}" type="sibTrans" cxnId="{FF7A8EB9-CFE9-4108-8040-52C693D413DE}">
      <dgm:prSet/>
      <dgm:spPr/>
      <dgm:t>
        <a:bodyPr/>
        <a:lstStyle/>
        <a:p>
          <a:endParaRPr lang="en-US"/>
        </a:p>
      </dgm:t>
    </dgm:pt>
    <dgm:pt modelId="{6E03DA48-A512-44C9-B0D4-493F194F13EE}">
      <dgm:prSet/>
      <dgm:spPr/>
      <dgm:t>
        <a:bodyPr/>
        <a:lstStyle/>
        <a:p>
          <a:pPr>
            <a:buFont typeface="+mj-lt"/>
            <a:buAutoNum type="arabicPeriod"/>
          </a:pPr>
          <a:r>
            <a:rPr lang="en-US" dirty="0"/>
            <a:t> What’s special about OCIO being at Treasury Board</a:t>
          </a:r>
        </a:p>
      </dgm:t>
    </dgm:pt>
    <dgm:pt modelId="{892678CD-984C-4ACE-AC10-6B03DC8D579F}" type="parTrans" cxnId="{CB408EF9-8A0C-4519-8C64-CD1162816684}">
      <dgm:prSet/>
      <dgm:spPr/>
      <dgm:t>
        <a:bodyPr/>
        <a:lstStyle/>
        <a:p>
          <a:endParaRPr lang="en-US"/>
        </a:p>
      </dgm:t>
    </dgm:pt>
    <dgm:pt modelId="{397196DB-81DE-40BF-91C2-50DEAECF022D}" type="sibTrans" cxnId="{CB408EF9-8A0C-4519-8C64-CD1162816684}">
      <dgm:prSet/>
      <dgm:spPr/>
      <dgm:t>
        <a:bodyPr/>
        <a:lstStyle/>
        <a:p>
          <a:endParaRPr lang="en-US"/>
        </a:p>
      </dgm:t>
    </dgm:pt>
    <dgm:pt modelId="{0A7F2D1A-E657-467C-A358-31102C6C3D78}" type="pres">
      <dgm:prSet presAssocID="{FBCF45A4-6F7F-46B9-882A-B2438092E6E5}" presName="linear" presStyleCnt="0">
        <dgm:presLayoutVars>
          <dgm:dir/>
          <dgm:animLvl val="lvl"/>
          <dgm:resizeHandles val="exact"/>
        </dgm:presLayoutVars>
      </dgm:prSet>
      <dgm:spPr/>
    </dgm:pt>
    <dgm:pt modelId="{8E7C534B-5752-4AF1-8934-6D9BED68380E}" type="pres">
      <dgm:prSet presAssocID="{C3EAEBD1-748A-4EE7-AED9-848E8310C994}" presName="parentLin" presStyleCnt="0"/>
      <dgm:spPr/>
    </dgm:pt>
    <dgm:pt modelId="{8EF5CB4E-6F6D-40FC-B982-C48CC8C97971}" type="pres">
      <dgm:prSet presAssocID="{C3EAEBD1-748A-4EE7-AED9-848E8310C994}" presName="parentLeftMargin" presStyleLbl="node1" presStyleIdx="0" presStyleCnt="3"/>
      <dgm:spPr/>
    </dgm:pt>
    <dgm:pt modelId="{D78F9488-3B5C-4CEF-9B81-66D96EA09990}" type="pres">
      <dgm:prSet presAssocID="{C3EAEBD1-748A-4EE7-AED9-848E8310C994}" presName="parentText" presStyleLbl="node1" presStyleIdx="0" presStyleCnt="3">
        <dgm:presLayoutVars>
          <dgm:chMax val="0"/>
          <dgm:bulletEnabled val="1"/>
        </dgm:presLayoutVars>
      </dgm:prSet>
      <dgm:spPr/>
    </dgm:pt>
    <dgm:pt modelId="{6B1B7A85-0CCD-4F2F-88AD-DB4B730E92C8}" type="pres">
      <dgm:prSet presAssocID="{C3EAEBD1-748A-4EE7-AED9-848E8310C994}" presName="negativeSpace" presStyleCnt="0"/>
      <dgm:spPr/>
    </dgm:pt>
    <dgm:pt modelId="{B5CD7F5E-822C-4087-869D-5BDD92750458}" type="pres">
      <dgm:prSet presAssocID="{C3EAEBD1-748A-4EE7-AED9-848E8310C994}" presName="childText" presStyleLbl="conFgAcc1" presStyleIdx="0" presStyleCnt="3">
        <dgm:presLayoutVars>
          <dgm:bulletEnabled val="1"/>
        </dgm:presLayoutVars>
      </dgm:prSet>
      <dgm:spPr/>
    </dgm:pt>
    <dgm:pt modelId="{6E692FD5-7756-4A4A-AEF3-F4FECCCC162D}" type="pres">
      <dgm:prSet presAssocID="{93C6C4C4-19BA-48D6-8B9C-60D2009FB5CF}" presName="spaceBetweenRectangles" presStyleCnt="0"/>
      <dgm:spPr/>
    </dgm:pt>
    <dgm:pt modelId="{87D7F109-C3B4-4C6A-B25A-BADFC58E178A}" type="pres">
      <dgm:prSet presAssocID="{B6DF35B9-B114-4100-A549-8DED546B3429}" presName="parentLin" presStyleCnt="0"/>
      <dgm:spPr/>
    </dgm:pt>
    <dgm:pt modelId="{7C8749E0-36B7-40C5-8F9D-8B46B3DCE46D}" type="pres">
      <dgm:prSet presAssocID="{B6DF35B9-B114-4100-A549-8DED546B3429}" presName="parentLeftMargin" presStyleLbl="node1" presStyleIdx="0" presStyleCnt="3"/>
      <dgm:spPr/>
    </dgm:pt>
    <dgm:pt modelId="{A0CC16B8-8F38-404C-B762-DF3B65D38261}" type="pres">
      <dgm:prSet presAssocID="{B6DF35B9-B114-4100-A549-8DED546B3429}" presName="parentText" presStyleLbl="node1" presStyleIdx="1" presStyleCnt="3">
        <dgm:presLayoutVars>
          <dgm:chMax val="0"/>
          <dgm:bulletEnabled val="1"/>
        </dgm:presLayoutVars>
      </dgm:prSet>
      <dgm:spPr/>
    </dgm:pt>
    <dgm:pt modelId="{A0BD93A9-EF13-4ADA-A46B-9D70043D366D}" type="pres">
      <dgm:prSet presAssocID="{B6DF35B9-B114-4100-A549-8DED546B3429}" presName="negativeSpace" presStyleCnt="0"/>
      <dgm:spPr/>
    </dgm:pt>
    <dgm:pt modelId="{C168ED28-B81E-4C58-8076-0E077B949395}" type="pres">
      <dgm:prSet presAssocID="{B6DF35B9-B114-4100-A549-8DED546B3429}" presName="childText" presStyleLbl="conFgAcc1" presStyleIdx="1" presStyleCnt="3">
        <dgm:presLayoutVars>
          <dgm:bulletEnabled val="1"/>
        </dgm:presLayoutVars>
      </dgm:prSet>
      <dgm:spPr/>
    </dgm:pt>
    <dgm:pt modelId="{A4735CCB-7061-48BA-8126-DC589A1BA66A}" type="pres">
      <dgm:prSet presAssocID="{13A51997-0B01-488E-9C17-8086216F609A}" presName="spaceBetweenRectangles" presStyleCnt="0"/>
      <dgm:spPr/>
    </dgm:pt>
    <dgm:pt modelId="{999A4041-97BB-4F79-9CD0-BEAC87223B1D}" type="pres">
      <dgm:prSet presAssocID="{67B67B44-8A22-4506-AE5C-7D2A5D55AC2F}" presName="parentLin" presStyleCnt="0"/>
      <dgm:spPr/>
    </dgm:pt>
    <dgm:pt modelId="{6531A9A5-2352-4A68-B78F-72BFBC9FFF56}" type="pres">
      <dgm:prSet presAssocID="{67B67B44-8A22-4506-AE5C-7D2A5D55AC2F}" presName="parentLeftMargin" presStyleLbl="node1" presStyleIdx="1" presStyleCnt="3"/>
      <dgm:spPr/>
    </dgm:pt>
    <dgm:pt modelId="{6CD3B089-C471-4CA0-8272-EF19E117F872}" type="pres">
      <dgm:prSet presAssocID="{67B67B44-8A22-4506-AE5C-7D2A5D55AC2F}" presName="parentText" presStyleLbl="node1" presStyleIdx="2" presStyleCnt="3">
        <dgm:presLayoutVars>
          <dgm:chMax val="0"/>
          <dgm:bulletEnabled val="1"/>
        </dgm:presLayoutVars>
      </dgm:prSet>
      <dgm:spPr/>
    </dgm:pt>
    <dgm:pt modelId="{AFCFE83F-72AF-4627-8572-798D8638FCF3}" type="pres">
      <dgm:prSet presAssocID="{67B67B44-8A22-4506-AE5C-7D2A5D55AC2F}" presName="negativeSpace" presStyleCnt="0"/>
      <dgm:spPr/>
    </dgm:pt>
    <dgm:pt modelId="{ABB85D2D-2D82-4C1C-9032-52D87A6C2142}" type="pres">
      <dgm:prSet presAssocID="{67B67B44-8A22-4506-AE5C-7D2A5D55AC2F}" presName="childText" presStyleLbl="conFgAcc1" presStyleIdx="2" presStyleCnt="3">
        <dgm:presLayoutVars>
          <dgm:bulletEnabled val="1"/>
        </dgm:presLayoutVars>
      </dgm:prSet>
      <dgm:spPr/>
    </dgm:pt>
  </dgm:ptLst>
  <dgm:cxnLst>
    <dgm:cxn modelId="{4B21681A-9331-480C-9573-A471920828B0}" srcId="{67B67B44-8A22-4506-AE5C-7D2A5D55AC2F}" destId="{86E0C7AA-1BA9-4DB5-96AC-C534A3C98E5C}" srcOrd="1" destOrd="0" parTransId="{CB0F8356-9543-43E5-BD29-1F972AD47737}" sibTransId="{74A78950-F1FA-4362-8656-695F34E5A8DD}"/>
    <dgm:cxn modelId="{91B1F03C-EF1A-4058-8FBF-1A7AAFB6F5E9}" type="presOf" srcId="{67B67B44-8A22-4506-AE5C-7D2A5D55AC2F}" destId="{6531A9A5-2352-4A68-B78F-72BFBC9FFF56}" srcOrd="0" destOrd="0" presId="urn:microsoft.com/office/officeart/2005/8/layout/list1"/>
    <dgm:cxn modelId="{62C9213F-5930-4876-9B77-733EFA3EB4D2}" type="presOf" srcId="{FBCF45A4-6F7F-46B9-882A-B2438092E6E5}" destId="{0A7F2D1A-E657-467C-A358-31102C6C3D78}" srcOrd="0" destOrd="0" presId="urn:microsoft.com/office/officeart/2005/8/layout/list1"/>
    <dgm:cxn modelId="{11DEE85D-F424-4E26-A263-15E4C7B25A9A}" type="presOf" srcId="{922FD630-F2E8-460A-B6C6-06658A88F6DF}" destId="{ABB85D2D-2D82-4C1C-9032-52D87A6C2142}" srcOrd="0" destOrd="2" presId="urn:microsoft.com/office/officeart/2005/8/layout/list1"/>
    <dgm:cxn modelId="{DF70DC88-7383-436E-9E19-60C15B676113}" type="presOf" srcId="{C3EAEBD1-748A-4EE7-AED9-848E8310C994}" destId="{8EF5CB4E-6F6D-40FC-B982-C48CC8C97971}" srcOrd="0" destOrd="0" presId="urn:microsoft.com/office/officeart/2005/8/layout/list1"/>
    <dgm:cxn modelId="{6FD42696-0489-48A2-89E3-04340ED7E0C6}" type="presOf" srcId="{67B67B44-8A22-4506-AE5C-7D2A5D55AC2F}" destId="{6CD3B089-C471-4CA0-8272-EF19E117F872}" srcOrd="1" destOrd="0" presId="urn:microsoft.com/office/officeart/2005/8/layout/list1"/>
    <dgm:cxn modelId="{FBF670A1-9E5E-4A9D-957E-3E9CD85DB4CB}" srcId="{FBCF45A4-6F7F-46B9-882A-B2438092E6E5}" destId="{67B67B44-8A22-4506-AE5C-7D2A5D55AC2F}" srcOrd="2" destOrd="0" parTransId="{B3E5C0D5-472B-43C6-8524-F0A2E7D81CB2}" sibTransId="{FAE4FE4C-BD87-4D07-A2CF-FAB587361CC9}"/>
    <dgm:cxn modelId="{AEAD62A5-6573-4526-AC2A-A937529089C9}" type="presOf" srcId="{C3EAEBD1-748A-4EE7-AED9-848E8310C994}" destId="{D78F9488-3B5C-4CEF-9B81-66D96EA09990}" srcOrd="1" destOrd="0" presId="urn:microsoft.com/office/officeart/2005/8/layout/list1"/>
    <dgm:cxn modelId="{0A8426A9-AB83-44AF-823E-FE12A654F72B}" srcId="{FBCF45A4-6F7F-46B9-882A-B2438092E6E5}" destId="{C3EAEBD1-748A-4EE7-AED9-848E8310C994}" srcOrd="0" destOrd="0" parTransId="{28F0F46C-4F69-4FAB-B227-A21A7D0D5BFF}" sibTransId="{93C6C4C4-19BA-48D6-8B9C-60D2009FB5CF}"/>
    <dgm:cxn modelId="{72A0A1AF-E749-4EDE-AEB3-1B308BA7EC7E}" srcId="{67B67B44-8A22-4506-AE5C-7D2A5D55AC2F}" destId="{439C26CE-36FA-42E1-82A2-860EB7A783CD}" srcOrd="0" destOrd="0" parTransId="{889C141F-2468-419F-A2EE-BA581CA0BD33}" sibTransId="{83581DE6-870B-4963-BB9A-449811431259}"/>
    <dgm:cxn modelId="{FF7A8EB9-CFE9-4108-8040-52C693D413DE}" srcId="{67B67B44-8A22-4506-AE5C-7D2A5D55AC2F}" destId="{922FD630-F2E8-460A-B6C6-06658A88F6DF}" srcOrd="2" destOrd="0" parTransId="{DA0BAE14-C338-4D42-BF04-161957EB86EB}" sibTransId="{50FA2640-588E-4CA7-8F8C-9218AA1C7994}"/>
    <dgm:cxn modelId="{982C06BA-F6D2-49DF-8DEF-60D2C98B6746}" type="presOf" srcId="{B6DF35B9-B114-4100-A549-8DED546B3429}" destId="{7C8749E0-36B7-40C5-8F9D-8B46B3DCE46D}" srcOrd="0" destOrd="0" presId="urn:microsoft.com/office/officeart/2005/8/layout/list1"/>
    <dgm:cxn modelId="{CF9551BE-146D-4FFA-8C43-9873A51B7AC0}" type="presOf" srcId="{B6DF35B9-B114-4100-A549-8DED546B3429}" destId="{A0CC16B8-8F38-404C-B762-DF3B65D38261}" srcOrd="1" destOrd="0" presId="urn:microsoft.com/office/officeart/2005/8/layout/list1"/>
    <dgm:cxn modelId="{7F1776C3-0D2F-4629-A8DD-E9CE59FA5570}" type="presOf" srcId="{6E03DA48-A512-44C9-B0D4-493F194F13EE}" destId="{ABB85D2D-2D82-4C1C-9032-52D87A6C2142}" srcOrd="0" destOrd="3" presId="urn:microsoft.com/office/officeart/2005/8/layout/list1"/>
    <dgm:cxn modelId="{D9C241D8-ED10-45A3-915D-17541567E567}" type="presOf" srcId="{86E0C7AA-1BA9-4DB5-96AC-C534A3C98E5C}" destId="{ABB85D2D-2D82-4C1C-9032-52D87A6C2142}" srcOrd="0" destOrd="1" presId="urn:microsoft.com/office/officeart/2005/8/layout/list1"/>
    <dgm:cxn modelId="{572A33F3-5CB1-4CCE-A64A-533D0E259139}" type="presOf" srcId="{439C26CE-36FA-42E1-82A2-860EB7A783CD}" destId="{ABB85D2D-2D82-4C1C-9032-52D87A6C2142}" srcOrd="0" destOrd="0" presId="urn:microsoft.com/office/officeart/2005/8/layout/list1"/>
    <dgm:cxn modelId="{CB408EF9-8A0C-4519-8C64-CD1162816684}" srcId="{67B67B44-8A22-4506-AE5C-7D2A5D55AC2F}" destId="{6E03DA48-A512-44C9-B0D4-493F194F13EE}" srcOrd="3" destOrd="0" parTransId="{892678CD-984C-4ACE-AC10-6B03DC8D579F}" sibTransId="{397196DB-81DE-40BF-91C2-50DEAECF022D}"/>
    <dgm:cxn modelId="{22181DFB-76E7-4CC0-BD27-1F485447E92E}" srcId="{FBCF45A4-6F7F-46B9-882A-B2438092E6E5}" destId="{B6DF35B9-B114-4100-A549-8DED546B3429}" srcOrd="1" destOrd="0" parTransId="{F529D332-2504-4FE7-91EA-B8E5B5E83355}" sibTransId="{13A51997-0B01-488E-9C17-8086216F609A}"/>
    <dgm:cxn modelId="{20D0EF97-E1ED-45AE-A6B2-E6DECDEFBBCF}" type="presParOf" srcId="{0A7F2D1A-E657-467C-A358-31102C6C3D78}" destId="{8E7C534B-5752-4AF1-8934-6D9BED68380E}" srcOrd="0" destOrd="0" presId="urn:microsoft.com/office/officeart/2005/8/layout/list1"/>
    <dgm:cxn modelId="{368E4652-083F-46A1-AB57-993048F62304}" type="presParOf" srcId="{8E7C534B-5752-4AF1-8934-6D9BED68380E}" destId="{8EF5CB4E-6F6D-40FC-B982-C48CC8C97971}" srcOrd="0" destOrd="0" presId="urn:microsoft.com/office/officeart/2005/8/layout/list1"/>
    <dgm:cxn modelId="{0E82540E-BFD0-40ED-8C9D-BAE943665BE0}" type="presParOf" srcId="{8E7C534B-5752-4AF1-8934-6D9BED68380E}" destId="{D78F9488-3B5C-4CEF-9B81-66D96EA09990}" srcOrd="1" destOrd="0" presId="urn:microsoft.com/office/officeart/2005/8/layout/list1"/>
    <dgm:cxn modelId="{4681572D-3807-4899-B8DE-E73ED43C72D7}" type="presParOf" srcId="{0A7F2D1A-E657-467C-A358-31102C6C3D78}" destId="{6B1B7A85-0CCD-4F2F-88AD-DB4B730E92C8}" srcOrd="1" destOrd="0" presId="urn:microsoft.com/office/officeart/2005/8/layout/list1"/>
    <dgm:cxn modelId="{2BB8A85A-D5CE-49E2-9C83-43C5EC0FD175}" type="presParOf" srcId="{0A7F2D1A-E657-467C-A358-31102C6C3D78}" destId="{B5CD7F5E-822C-4087-869D-5BDD92750458}" srcOrd="2" destOrd="0" presId="urn:microsoft.com/office/officeart/2005/8/layout/list1"/>
    <dgm:cxn modelId="{1342857C-C9CF-4519-BF5C-671028FDAC29}" type="presParOf" srcId="{0A7F2D1A-E657-467C-A358-31102C6C3D78}" destId="{6E692FD5-7756-4A4A-AEF3-F4FECCCC162D}" srcOrd="3" destOrd="0" presId="urn:microsoft.com/office/officeart/2005/8/layout/list1"/>
    <dgm:cxn modelId="{857A1F7A-59D9-482F-9F69-DC97318335FF}" type="presParOf" srcId="{0A7F2D1A-E657-467C-A358-31102C6C3D78}" destId="{87D7F109-C3B4-4C6A-B25A-BADFC58E178A}" srcOrd="4" destOrd="0" presId="urn:microsoft.com/office/officeart/2005/8/layout/list1"/>
    <dgm:cxn modelId="{1EC84ACC-137B-4C19-A8ED-68BD7FA56FF8}" type="presParOf" srcId="{87D7F109-C3B4-4C6A-B25A-BADFC58E178A}" destId="{7C8749E0-36B7-40C5-8F9D-8B46B3DCE46D}" srcOrd="0" destOrd="0" presId="urn:microsoft.com/office/officeart/2005/8/layout/list1"/>
    <dgm:cxn modelId="{DA610434-8632-4451-A195-6381868B0CDC}" type="presParOf" srcId="{87D7F109-C3B4-4C6A-B25A-BADFC58E178A}" destId="{A0CC16B8-8F38-404C-B762-DF3B65D38261}" srcOrd="1" destOrd="0" presId="urn:microsoft.com/office/officeart/2005/8/layout/list1"/>
    <dgm:cxn modelId="{FF7BB44F-1C28-43AE-A0E5-A70DB8C0D09F}" type="presParOf" srcId="{0A7F2D1A-E657-467C-A358-31102C6C3D78}" destId="{A0BD93A9-EF13-4ADA-A46B-9D70043D366D}" srcOrd="5" destOrd="0" presId="urn:microsoft.com/office/officeart/2005/8/layout/list1"/>
    <dgm:cxn modelId="{9C568175-D7AB-4B2D-BF1A-7372937AB61E}" type="presParOf" srcId="{0A7F2D1A-E657-467C-A358-31102C6C3D78}" destId="{C168ED28-B81E-4C58-8076-0E077B949395}" srcOrd="6" destOrd="0" presId="urn:microsoft.com/office/officeart/2005/8/layout/list1"/>
    <dgm:cxn modelId="{FAA226D2-0E70-4BDB-AD56-CEEBCDE47BA4}" type="presParOf" srcId="{0A7F2D1A-E657-467C-A358-31102C6C3D78}" destId="{A4735CCB-7061-48BA-8126-DC589A1BA66A}" srcOrd="7" destOrd="0" presId="urn:microsoft.com/office/officeart/2005/8/layout/list1"/>
    <dgm:cxn modelId="{CC51D388-4D64-4F44-AF79-30D0737411DA}" type="presParOf" srcId="{0A7F2D1A-E657-467C-A358-31102C6C3D78}" destId="{999A4041-97BB-4F79-9CD0-BEAC87223B1D}" srcOrd="8" destOrd="0" presId="urn:microsoft.com/office/officeart/2005/8/layout/list1"/>
    <dgm:cxn modelId="{6975FF11-CD1C-481B-A4AA-72F607119AB5}" type="presParOf" srcId="{999A4041-97BB-4F79-9CD0-BEAC87223B1D}" destId="{6531A9A5-2352-4A68-B78F-72BFBC9FFF56}" srcOrd="0" destOrd="0" presId="urn:microsoft.com/office/officeart/2005/8/layout/list1"/>
    <dgm:cxn modelId="{F8F72BB0-755B-48AE-93B2-7EDD53E3BBF9}" type="presParOf" srcId="{999A4041-97BB-4F79-9CD0-BEAC87223B1D}" destId="{6CD3B089-C471-4CA0-8272-EF19E117F872}" srcOrd="1" destOrd="0" presId="urn:microsoft.com/office/officeart/2005/8/layout/list1"/>
    <dgm:cxn modelId="{2CB05DF3-2EBE-4C29-9240-0D68756D6AAF}" type="presParOf" srcId="{0A7F2D1A-E657-467C-A358-31102C6C3D78}" destId="{AFCFE83F-72AF-4627-8572-798D8638FCF3}" srcOrd="9" destOrd="0" presId="urn:microsoft.com/office/officeart/2005/8/layout/list1"/>
    <dgm:cxn modelId="{21909D28-5822-40AA-854A-06FE1EE7814F}" type="presParOf" srcId="{0A7F2D1A-E657-467C-A358-31102C6C3D78}" destId="{ABB85D2D-2D82-4C1C-9032-52D87A6C21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CF45A4-6F7F-46B9-882A-B2438092E6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EAEBD1-748A-4EE7-AED9-848E8310C994}">
      <dgm:prSet custT="1"/>
      <dgm:spPr/>
      <dgm:t>
        <a:bodyPr/>
        <a:lstStyle/>
        <a:p>
          <a:r>
            <a:rPr lang="en-US" sz="1800" b="0" dirty="0"/>
            <a:t>Executive Director</a:t>
          </a:r>
        </a:p>
      </dgm:t>
    </dgm:pt>
    <dgm:pt modelId="{28F0F46C-4F69-4FAB-B227-A21A7D0D5BFF}" type="parTrans" cxnId="{0A8426A9-AB83-44AF-823E-FE12A654F72B}">
      <dgm:prSet/>
      <dgm:spPr/>
      <dgm:t>
        <a:bodyPr/>
        <a:lstStyle/>
        <a:p>
          <a:endParaRPr lang="en-US"/>
        </a:p>
      </dgm:t>
    </dgm:pt>
    <dgm:pt modelId="{93C6C4C4-19BA-48D6-8B9C-60D2009FB5CF}" type="sibTrans" cxnId="{0A8426A9-AB83-44AF-823E-FE12A654F72B}">
      <dgm:prSet/>
      <dgm:spPr/>
      <dgm:t>
        <a:bodyPr/>
        <a:lstStyle/>
        <a:p>
          <a:endParaRPr lang="en-US"/>
        </a:p>
      </dgm:t>
    </dgm:pt>
    <dgm:pt modelId="{B6DF35B9-B114-4100-A549-8DED546B3429}">
      <dgm:prSet/>
      <dgm:spPr/>
      <dgm:t>
        <a:bodyPr/>
        <a:lstStyle/>
        <a:p>
          <a:r>
            <a:rPr lang="en-US" dirty="0"/>
            <a:t>Office of the Chief Human Resources Officer </a:t>
          </a:r>
        </a:p>
      </dgm:t>
    </dgm:pt>
    <dgm:pt modelId="{F529D332-2504-4FE7-91EA-B8E5B5E83355}" type="parTrans" cxnId="{22181DFB-76E7-4CC0-BD27-1F485447E92E}">
      <dgm:prSet/>
      <dgm:spPr/>
      <dgm:t>
        <a:bodyPr/>
        <a:lstStyle/>
        <a:p>
          <a:endParaRPr lang="en-US"/>
        </a:p>
      </dgm:t>
    </dgm:pt>
    <dgm:pt modelId="{13A51997-0B01-488E-9C17-8086216F609A}" type="sibTrans" cxnId="{22181DFB-76E7-4CC0-BD27-1F485447E92E}">
      <dgm:prSet/>
      <dgm:spPr/>
      <dgm:t>
        <a:bodyPr/>
        <a:lstStyle/>
        <a:p>
          <a:endParaRPr lang="en-US"/>
        </a:p>
      </dgm:t>
    </dgm:pt>
    <dgm:pt modelId="{67B67B44-8A22-4506-AE5C-7D2A5D55AC2F}">
      <dgm:prSet custT="1"/>
      <dgm:spPr/>
      <dgm:t>
        <a:bodyPr/>
        <a:lstStyle/>
        <a:p>
          <a:r>
            <a:rPr lang="en-US" sz="1800" b="0" i="0" dirty="0"/>
            <a:t>Main</a:t>
          </a:r>
          <a:r>
            <a:rPr lang="en-US" sz="1500" b="0" i="0" dirty="0"/>
            <a:t> </a:t>
          </a:r>
          <a:r>
            <a:rPr lang="en-US" sz="1800" b="0" i="0" dirty="0"/>
            <a:t>Points</a:t>
          </a:r>
          <a:r>
            <a:rPr lang="en-US" sz="1500" b="0" i="0" dirty="0"/>
            <a:t>:</a:t>
          </a:r>
          <a:endParaRPr lang="en-US" sz="1500" dirty="0"/>
        </a:p>
      </dgm:t>
    </dgm:pt>
    <dgm:pt modelId="{B3E5C0D5-472B-43C6-8524-F0A2E7D81CB2}" type="parTrans" cxnId="{FBF670A1-9E5E-4A9D-957E-3E9CD85DB4CB}">
      <dgm:prSet/>
      <dgm:spPr/>
      <dgm:t>
        <a:bodyPr/>
        <a:lstStyle/>
        <a:p>
          <a:endParaRPr lang="en-US"/>
        </a:p>
      </dgm:t>
    </dgm:pt>
    <dgm:pt modelId="{FAE4FE4C-BD87-4D07-A2CF-FAB587361CC9}" type="sibTrans" cxnId="{FBF670A1-9E5E-4A9D-957E-3E9CD85DB4CB}">
      <dgm:prSet/>
      <dgm:spPr/>
      <dgm:t>
        <a:bodyPr/>
        <a:lstStyle/>
        <a:p>
          <a:endParaRPr lang="en-US"/>
        </a:p>
      </dgm:t>
    </dgm:pt>
    <dgm:pt modelId="{439C26CE-36FA-42E1-82A2-860EB7A783CD}">
      <dgm:prSet custT="1"/>
      <dgm:spPr/>
      <dgm:t>
        <a:bodyPr/>
        <a:lstStyle/>
        <a:p>
          <a:pPr>
            <a:buFont typeface="+mj-lt"/>
            <a:buAutoNum type="arabicPeriod"/>
          </a:pPr>
          <a:r>
            <a:rPr lang="en-CA" sz="1900" dirty="0"/>
            <a:t>From academia to policy making</a:t>
          </a:r>
          <a:endParaRPr lang="en-US" sz="1900" dirty="0"/>
        </a:p>
      </dgm:t>
    </dgm:pt>
    <dgm:pt modelId="{889C141F-2468-419F-A2EE-BA581CA0BD33}" type="parTrans" cxnId="{72A0A1AF-E749-4EDE-AEB3-1B308BA7EC7E}">
      <dgm:prSet/>
      <dgm:spPr/>
      <dgm:t>
        <a:bodyPr/>
        <a:lstStyle/>
        <a:p>
          <a:endParaRPr lang="en-US"/>
        </a:p>
      </dgm:t>
    </dgm:pt>
    <dgm:pt modelId="{83581DE6-870B-4963-BB9A-449811431259}" type="sibTrans" cxnId="{72A0A1AF-E749-4EDE-AEB3-1B308BA7EC7E}">
      <dgm:prSet/>
      <dgm:spPr/>
      <dgm:t>
        <a:bodyPr/>
        <a:lstStyle/>
        <a:p>
          <a:endParaRPr lang="en-US"/>
        </a:p>
      </dgm:t>
    </dgm:pt>
    <dgm:pt modelId="{E8D69987-9136-4861-B442-D753E0547185}">
      <dgm:prSet custT="1"/>
      <dgm:spPr/>
      <dgm:t>
        <a:bodyPr/>
        <a:lstStyle/>
        <a:p>
          <a:pPr>
            <a:buFont typeface="+mj-lt"/>
            <a:buAutoNum type="arabicPeriod"/>
          </a:pPr>
          <a:r>
            <a:rPr lang="en-CA" sz="1900" dirty="0"/>
            <a:t>The impact of policy (vs other work)</a:t>
          </a:r>
          <a:endParaRPr lang="en-US" sz="1900" dirty="0"/>
        </a:p>
      </dgm:t>
    </dgm:pt>
    <dgm:pt modelId="{CFA8C465-0689-4F47-8AFA-904A178EDE83}" type="parTrans" cxnId="{A0E380E1-2583-46C6-BE6C-0FEA07F69668}">
      <dgm:prSet/>
      <dgm:spPr/>
      <dgm:t>
        <a:bodyPr/>
        <a:lstStyle/>
        <a:p>
          <a:endParaRPr lang="en-US"/>
        </a:p>
      </dgm:t>
    </dgm:pt>
    <dgm:pt modelId="{3A9BD779-7D41-4349-B0C4-0000CD48BCAB}" type="sibTrans" cxnId="{A0E380E1-2583-46C6-BE6C-0FEA07F69668}">
      <dgm:prSet/>
      <dgm:spPr/>
      <dgm:t>
        <a:bodyPr/>
        <a:lstStyle/>
        <a:p>
          <a:endParaRPr lang="en-US"/>
        </a:p>
      </dgm:t>
    </dgm:pt>
    <dgm:pt modelId="{65AEA224-35F1-497A-AB6C-6E933766CACE}">
      <dgm:prSet custT="1"/>
      <dgm:spPr/>
      <dgm:t>
        <a:bodyPr/>
        <a:lstStyle/>
        <a:p>
          <a:pPr>
            <a:buFont typeface="+mj-lt"/>
            <a:buAutoNum type="arabicPeriod"/>
          </a:pPr>
          <a:r>
            <a:rPr lang="en-CA" sz="1900" dirty="0"/>
            <a:t>Working as a team</a:t>
          </a:r>
          <a:endParaRPr lang="en-US" sz="1900" dirty="0"/>
        </a:p>
      </dgm:t>
    </dgm:pt>
    <dgm:pt modelId="{BEC7FC1E-663C-4CEA-884C-6C7B2709CE84}" type="parTrans" cxnId="{4DCD1780-BF49-48B0-9667-632418AE0CF9}">
      <dgm:prSet/>
      <dgm:spPr/>
      <dgm:t>
        <a:bodyPr/>
        <a:lstStyle/>
        <a:p>
          <a:endParaRPr lang="en-US"/>
        </a:p>
      </dgm:t>
    </dgm:pt>
    <dgm:pt modelId="{704CABD4-2034-4B40-B171-892745FEEADB}" type="sibTrans" cxnId="{4DCD1780-BF49-48B0-9667-632418AE0CF9}">
      <dgm:prSet/>
      <dgm:spPr/>
      <dgm:t>
        <a:bodyPr/>
        <a:lstStyle/>
        <a:p>
          <a:endParaRPr lang="en-US"/>
        </a:p>
      </dgm:t>
    </dgm:pt>
    <dgm:pt modelId="{BB272045-A535-47FE-AB07-44547533878E}">
      <dgm:prSet custT="1"/>
      <dgm:spPr/>
      <dgm:t>
        <a:bodyPr/>
        <a:lstStyle/>
        <a:p>
          <a:pPr>
            <a:buFont typeface="+mj-lt"/>
            <a:buAutoNum type="arabicPeriod"/>
          </a:pPr>
          <a:r>
            <a:rPr lang="en-CA" sz="1900" dirty="0"/>
            <a:t>Being honest with yourself  </a:t>
          </a:r>
          <a:endParaRPr lang="en-US" sz="1900" dirty="0"/>
        </a:p>
      </dgm:t>
    </dgm:pt>
    <dgm:pt modelId="{94AC0CEF-20CA-4640-8EC5-00FDE394DCFE}" type="parTrans" cxnId="{A4D62F11-8D00-4A08-A6BC-5BE5BC3A3F19}">
      <dgm:prSet/>
      <dgm:spPr/>
      <dgm:t>
        <a:bodyPr/>
        <a:lstStyle/>
        <a:p>
          <a:endParaRPr lang="en-US"/>
        </a:p>
      </dgm:t>
    </dgm:pt>
    <dgm:pt modelId="{F43A3AF6-F6CC-4864-9B48-C3C5BA45D97A}" type="sibTrans" cxnId="{A4D62F11-8D00-4A08-A6BC-5BE5BC3A3F19}">
      <dgm:prSet/>
      <dgm:spPr/>
      <dgm:t>
        <a:bodyPr/>
        <a:lstStyle/>
        <a:p>
          <a:endParaRPr lang="en-US"/>
        </a:p>
      </dgm:t>
    </dgm:pt>
    <dgm:pt modelId="{0A7F2D1A-E657-467C-A358-31102C6C3D78}" type="pres">
      <dgm:prSet presAssocID="{FBCF45A4-6F7F-46B9-882A-B2438092E6E5}" presName="linear" presStyleCnt="0">
        <dgm:presLayoutVars>
          <dgm:dir/>
          <dgm:animLvl val="lvl"/>
          <dgm:resizeHandles val="exact"/>
        </dgm:presLayoutVars>
      </dgm:prSet>
      <dgm:spPr/>
    </dgm:pt>
    <dgm:pt modelId="{8E7C534B-5752-4AF1-8934-6D9BED68380E}" type="pres">
      <dgm:prSet presAssocID="{C3EAEBD1-748A-4EE7-AED9-848E8310C994}" presName="parentLin" presStyleCnt="0"/>
      <dgm:spPr/>
    </dgm:pt>
    <dgm:pt modelId="{8EF5CB4E-6F6D-40FC-B982-C48CC8C97971}" type="pres">
      <dgm:prSet presAssocID="{C3EAEBD1-748A-4EE7-AED9-848E8310C994}" presName="parentLeftMargin" presStyleLbl="node1" presStyleIdx="0" presStyleCnt="3"/>
      <dgm:spPr/>
    </dgm:pt>
    <dgm:pt modelId="{D78F9488-3B5C-4CEF-9B81-66D96EA09990}" type="pres">
      <dgm:prSet presAssocID="{C3EAEBD1-748A-4EE7-AED9-848E8310C994}" presName="parentText" presStyleLbl="node1" presStyleIdx="0" presStyleCnt="3" custScaleX="65705" custLinFactNeighborX="-1696" custLinFactNeighborY="4049">
        <dgm:presLayoutVars>
          <dgm:chMax val="0"/>
          <dgm:bulletEnabled val="1"/>
        </dgm:presLayoutVars>
      </dgm:prSet>
      <dgm:spPr/>
    </dgm:pt>
    <dgm:pt modelId="{6B1B7A85-0CCD-4F2F-88AD-DB4B730E92C8}" type="pres">
      <dgm:prSet presAssocID="{C3EAEBD1-748A-4EE7-AED9-848E8310C994}" presName="negativeSpace" presStyleCnt="0"/>
      <dgm:spPr/>
    </dgm:pt>
    <dgm:pt modelId="{B5CD7F5E-822C-4087-869D-5BDD92750458}" type="pres">
      <dgm:prSet presAssocID="{C3EAEBD1-748A-4EE7-AED9-848E8310C994}" presName="childText" presStyleLbl="conFgAcc1" presStyleIdx="0" presStyleCnt="3">
        <dgm:presLayoutVars>
          <dgm:bulletEnabled val="1"/>
        </dgm:presLayoutVars>
      </dgm:prSet>
      <dgm:spPr/>
    </dgm:pt>
    <dgm:pt modelId="{6E692FD5-7756-4A4A-AEF3-F4FECCCC162D}" type="pres">
      <dgm:prSet presAssocID="{93C6C4C4-19BA-48D6-8B9C-60D2009FB5CF}" presName="spaceBetweenRectangles" presStyleCnt="0"/>
      <dgm:spPr/>
    </dgm:pt>
    <dgm:pt modelId="{87D7F109-C3B4-4C6A-B25A-BADFC58E178A}" type="pres">
      <dgm:prSet presAssocID="{B6DF35B9-B114-4100-A549-8DED546B3429}" presName="parentLin" presStyleCnt="0"/>
      <dgm:spPr/>
    </dgm:pt>
    <dgm:pt modelId="{7C8749E0-36B7-40C5-8F9D-8B46B3DCE46D}" type="pres">
      <dgm:prSet presAssocID="{B6DF35B9-B114-4100-A549-8DED546B3429}" presName="parentLeftMargin" presStyleLbl="node1" presStyleIdx="0" presStyleCnt="3"/>
      <dgm:spPr/>
    </dgm:pt>
    <dgm:pt modelId="{A0CC16B8-8F38-404C-B762-DF3B65D38261}" type="pres">
      <dgm:prSet presAssocID="{B6DF35B9-B114-4100-A549-8DED546B3429}" presName="parentText" presStyleLbl="node1" presStyleIdx="1" presStyleCnt="3" custScaleX="118729">
        <dgm:presLayoutVars>
          <dgm:chMax val="0"/>
          <dgm:bulletEnabled val="1"/>
        </dgm:presLayoutVars>
      </dgm:prSet>
      <dgm:spPr/>
    </dgm:pt>
    <dgm:pt modelId="{A0BD93A9-EF13-4ADA-A46B-9D70043D366D}" type="pres">
      <dgm:prSet presAssocID="{B6DF35B9-B114-4100-A549-8DED546B3429}" presName="negativeSpace" presStyleCnt="0"/>
      <dgm:spPr/>
    </dgm:pt>
    <dgm:pt modelId="{C168ED28-B81E-4C58-8076-0E077B949395}" type="pres">
      <dgm:prSet presAssocID="{B6DF35B9-B114-4100-A549-8DED546B3429}" presName="childText" presStyleLbl="conFgAcc1" presStyleIdx="1" presStyleCnt="3">
        <dgm:presLayoutVars>
          <dgm:bulletEnabled val="1"/>
        </dgm:presLayoutVars>
      </dgm:prSet>
      <dgm:spPr/>
    </dgm:pt>
    <dgm:pt modelId="{A4735CCB-7061-48BA-8126-DC589A1BA66A}" type="pres">
      <dgm:prSet presAssocID="{13A51997-0B01-488E-9C17-8086216F609A}" presName="spaceBetweenRectangles" presStyleCnt="0"/>
      <dgm:spPr/>
    </dgm:pt>
    <dgm:pt modelId="{999A4041-97BB-4F79-9CD0-BEAC87223B1D}" type="pres">
      <dgm:prSet presAssocID="{67B67B44-8A22-4506-AE5C-7D2A5D55AC2F}" presName="parentLin" presStyleCnt="0"/>
      <dgm:spPr/>
    </dgm:pt>
    <dgm:pt modelId="{6531A9A5-2352-4A68-B78F-72BFBC9FFF56}" type="pres">
      <dgm:prSet presAssocID="{67B67B44-8A22-4506-AE5C-7D2A5D55AC2F}" presName="parentLeftMargin" presStyleLbl="node1" presStyleIdx="1" presStyleCnt="3"/>
      <dgm:spPr/>
    </dgm:pt>
    <dgm:pt modelId="{6CD3B089-C471-4CA0-8272-EF19E117F872}" type="pres">
      <dgm:prSet presAssocID="{67B67B44-8A22-4506-AE5C-7D2A5D55AC2F}" presName="parentText" presStyleLbl="node1" presStyleIdx="2" presStyleCnt="3">
        <dgm:presLayoutVars>
          <dgm:chMax val="0"/>
          <dgm:bulletEnabled val="1"/>
        </dgm:presLayoutVars>
      </dgm:prSet>
      <dgm:spPr/>
    </dgm:pt>
    <dgm:pt modelId="{AFCFE83F-72AF-4627-8572-798D8638FCF3}" type="pres">
      <dgm:prSet presAssocID="{67B67B44-8A22-4506-AE5C-7D2A5D55AC2F}" presName="negativeSpace" presStyleCnt="0"/>
      <dgm:spPr/>
    </dgm:pt>
    <dgm:pt modelId="{ABB85D2D-2D82-4C1C-9032-52D87A6C2142}" type="pres">
      <dgm:prSet presAssocID="{67B67B44-8A22-4506-AE5C-7D2A5D55AC2F}" presName="childText" presStyleLbl="conFgAcc1" presStyleIdx="2" presStyleCnt="3">
        <dgm:presLayoutVars>
          <dgm:bulletEnabled val="1"/>
        </dgm:presLayoutVars>
      </dgm:prSet>
      <dgm:spPr/>
    </dgm:pt>
  </dgm:ptLst>
  <dgm:cxnLst>
    <dgm:cxn modelId="{A4D62F11-8D00-4A08-A6BC-5BE5BC3A3F19}" srcId="{67B67B44-8A22-4506-AE5C-7D2A5D55AC2F}" destId="{BB272045-A535-47FE-AB07-44547533878E}" srcOrd="3" destOrd="0" parTransId="{94AC0CEF-20CA-4640-8EC5-00FDE394DCFE}" sibTransId="{F43A3AF6-F6CC-4864-9B48-C3C5BA45D97A}"/>
    <dgm:cxn modelId="{91B1F03C-EF1A-4058-8FBF-1A7AAFB6F5E9}" type="presOf" srcId="{67B67B44-8A22-4506-AE5C-7D2A5D55AC2F}" destId="{6531A9A5-2352-4A68-B78F-72BFBC9FFF56}" srcOrd="0" destOrd="0" presId="urn:microsoft.com/office/officeart/2005/8/layout/list1"/>
    <dgm:cxn modelId="{62C9213F-5930-4876-9B77-733EFA3EB4D2}" type="presOf" srcId="{FBCF45A4-6F7F-46B9-882A-B2438092E6E5}" destId="{0A7F2D1A-E657-467C-A358-31102C6C3D78}" srcOrd="0" destOrd="0" presId="urn:microsoft.com/office/officeart/2005/8/layout/list1"/>
    <dgm:cxn modelId="{4B8BF63F-941D-4FE2-B041-2C64EBAA0A41}" type="presOf" srcId="{E8D69987-9136-4861-B442-D753E0547185}" destId="{ABB85D2D-2D82-4C1C-9032-52D87A6C2142}" srcOrd="0" destOrd="1" presId="urn:microsoft.com/office/officeart/2005/8/layout/list1"/>
    <dgm:cxn modelId="{4DCD1780-BF49-48B0-9667-632418AE0CF9}" srcId="{67B67B44-8A22-4506-AE5C-7D2A5D55AC2F}" destId="{65AEA224-35F1-497A-AB6C-6E933766CACE}" srcOrd="2" destOrd="0" parTransId="{BEC7FC1E-663C-4CEA-884C-6C7B2709CE84}" sibTransId="{704CABD4-2034-4B40-B171-892745FEEADB}"/>
    <dgm:cxn modelId="{DF70DC88-7383-436E-9E19-60C15B676113}" type="presOf" srcId="{C3EAEBD1-748A-4EE7-AED9-848E8310C994}" destId="{8EF5CB4E-6F6D-40FC-B982-C48CC8C97971}" srcOrd="0" destOrd="0" presId="urn:microsoft.com/office/officeart/2005/8/layout/list1"/>
    <dgm:cxn modelId="{6FD42696-0489-48A2-89E3-04340ED7E0C6}" type="presOf" srcId="{67B67B44-8A22-4506-AE5C-7D2A5D55AC2F}" destId="{6CD3B089-C471-4CA0-8272-EF19E117F872}" srcOrd="1" destOrd="0" presId="urn:microsoft.com/office/officeart/2005/8/layout/list1"/>
    <dgm:cxn modelId="{FBF670A1-9E5E-4A9D-957E-3E9CD85DB4CB}" srcId="{FBCF45A4-6F7F-46B9-882A-B2438092E6E5}" destId="{67B67B44-8A22-4506-AE5C-7D2A5D55AC2F}" srcOrd="2" destOrd="0" parTransId="{B3E5C0D5-472B-43C6-8524-F0A2E7D81CB2}" sibTransId="{FAE4FE4C-BD87-4D07-A2CF-FAB587361CC9}"/>
    <dgm:cxn modelId="{AEAD62A5-6573-4526-AC2A-A937529089C9}" type="presOf" srcId="{C3EAEBD1-748A-4EE7-AED9-848E8310C994}" destId="{D78F9488-3B5C-4CEF-9B81-66D96EA09990}" srcOrd="1" destOrd="0" presId="urn:microsoft.com/office/officeart/2005/8/layout/list1"/>
    <dgm:cxn modelId="{0A8426A9-AB83-44AF-823E-FE12A654F72B}" srcId="{FBCF45A4-6F7F-46B9-882A-B2438092E6E5}" destId="{C3EAEBD1-748A-4EE7-AED9-848E8310C994}" srcOrd="0" destOrd="0" parTransId="{28F0F46C-4F69-4FAB-B227-A21A7D0D5BFF}" sibTransId="{93C6C4C4-19BA-48D6-8B9C-60D2009FB5CF}"/>
    <dgm:cxn modelId="{902C4FAD-C06B-47FE-96D3-8D0EDE3F6D35}" type="presOf" srcId="{65AEA224-35F1-497A-AB6C-6E933766CACE}" destId="{ABB85D2D-2D82-4C1C-9032-52D87A6C2142}" srcOrd="0" destOrd="2" presId="urn:microsoft.com/office/officeart/2005/8/layout/list1"/>
    <dgm:cxn modelId="{72A0A1AF-E749-4EDE-AEB3-1B308BA7EC7E}" srcId="{67B67B44-8A22-4506-AE5C-7D2A5D55AC2F}" destId="{439C26CE-36FA-42E1-82A2-860EB7A783CD}" srcOrd="0" destOrd="0" parTransId="{889C141F-2468-419F-A2EE-BA581CA0BD33}" sibTransId="{83581DE6-870B-4963-BB9A-449811431259}"/>
    <dgm:cxn modelId="{982C06BA-F6D2-49DF-8DEF-60D2C98B6746}" type="presOf" srcId="{B6DF35B9-B114-4100-A549-8DED546B3429}" destId="{7C8749E0-36B7-40C5-8F9D-8B46B3DCE46D}" srcOrd="0" destOrd="0" presId="urn:microsoft.com/office/officeart/2005/8/layout/list1"/>
    <dgm:cxn modelId="{CF9551BE-146D-4FFA-8C43-9873A51B7AC0}" type="presOf" srcId="{B6DF35B9-B114-4100-A549-8DED546B3429}" destId="{A0CC16B8-8F38-404C-B762-DF3B65D38261}" srcOrd="1" destOrd="0" presId="urn:microsoft.com/office/officeart/2005/8/layout/list1"/>
    <dgm:cxn modelId="{A0E380E1-2583-46C6-BE6C-0FEA07F69668}" srcId="{67B67B44-8A22-4506-AE5C-7D2A5D55AC2F}" destId="{E8D69987-9136-4861-B442-D753E0547185}" srcOrd="1" destOrd="0" parTransId="{CFA8C465-0689-4F47-8AFA-904A178EDE83}" sibTransId="{3A9BD779-7D41-4349-B0C4-0000CD48BCAB}"/>
    <dgm:cxn modelId="{9ED013ED-D731-4390-AD8A-0FC96435E730}" type="presOf" srcId="{BB272045-A535-47FE-AB07-44547533878E}" destId="{ABB85D2D-2D82-4C1C-9032-52D87A6C2142}" srcOrd="0" destOrd="3" presId="urn:microsoft.com/office/officeart/2005/8/layout/list1"/>
    <dgm:cxn modelId="{572A33F3-5CB1-4CCE-A64A-533D0E259139}" type="presOf" srcId="{439C26CE-36FA-42E1-82A2-860EB7A783CD}" destId="{ABB85D2D-2D82-4C1C-9032-52D87A6C2142}" srcOrd="0" destOrd="0" presId="urn:microsoft.com/office/officeart/2005/8/layout/list1"/>
    <dgm:cxn modelId="{22181DFB-76E7-4CC0-BD27-1F485447E92E}" srcId="{FBCF45A4-6F7F-46B9-882A-B2438092E6E5}" destId="{B6DF35B9-B114-4100-A549-8DED546B3429}" srcOrd="1" destOrd="0" parTransId="{F529D332-2504-4FE7-91EA-B8E5B5E83355}" sibTransId="{13A51997-0B01-488E-9C17-8086216F609A}"/>
    <dgm:cxn modelId="{20D0EF97-E1ED-45AE-A6B2-E6DECDEFBBCF}" type="presParOf" srcId="{0A7F2D1A-E657-467C-A358-31102C6C3D78}" destId="{8E7C534B-5752-4AF1-8934-6D9BED68380E}" srcOrd="0" destOrd="0" presId="urn:microsoft.com/office/officeart/2005/8/layout/list1"/>
    <dgm:cxn modelId="{368E4652-083F-46A1-AB57-993048F62304}" type="presParOf" srcId="{8E7C534B-5752-4AF1-8934-6D9BED68380E}" destId="{8EF5CB4E-6F6D-40FC-B982-C48CC8C97971}" srcOrd="0" destOrd="0" presId="urn:microsoft.com/office/officeart/2005/8/layout/list1"/>
    <dgm:cxn modelId="{0E82540E-BFD0-40ED-8C9D-BAE943665BE0}" type="presParOf" srcId="{8E7C534B-5752-4AF1-8934-6D9BED68380E}" destId="{D78F9488-3B5C-4CEF-9B81-66D96EA09990}" srcOrd="1" destOrd="0" presId="urn:microsoft.com/office/officeart/2005/8/layout/list1"/>
    <dgm:cxn modelId="{4681572D-3807-4899-B8DE-E73ED43C72D7}" type="presParOf" srcId="{0A7F2D1A-E657-467C-A358-31102C6C3D78}" destId="{6B1B7A85-0CCD-4F2F-88AD-DB4B730E92C8}" srcOrd="1" destOrd="0" presId="urn:microsoft.com/office/officeart/2005/8/layout/list1"/>
    <dgm:cxn modelId="{2BB8A85A-D5CE-49E2-9C83-43C5EC0FD175}" type="presParOf" srcId="{0A7F2D1A-E657-467C-A358-31102C6C3D78}" destId="{B5CD7F5E-822C-4087-869D-5BDD92750458}" srcOrd="2" destOrd="0" presId="urn:microsoft.com/office/officeart/2005/8/layout/list1"/>
    <dgm:cxn modelId="{1342857C-C9CF-4519-BF5C-671028FDAC29}" type="presParOf" srcId="{0A7F2D1A-E657-467C-A358-31102C6C3D78}" destId="{6E692FD5-7756-4A4A-AEF3-F4FECCCC162D}" srcOrd="3" destOrd="0" presId="urn:microsoft.com/office/officeart/2005/8/layout/list1"/>
    <dgm:cxn modelId="{857A1F7A-59D9-482F-9F69-DC97318335FF}" type="presParOf" srcId="{0A7F2D1A-E657-467C-A358-31102C6C3D78}" destId="{87D7F109-C3B4-4C6A-B25A-BADFC58E178A}" srcOrd="4" destOrd="0" presId="urn:microsoft.com/office/officeart/2005/8/layout/list1"/>
    <dgm:cxn modelId="{1EC84ACC-137B-4C19-A8ED-68BD7FA56FF8}" type="presParOf" srcId="{87D7F109-C3B4-4C6A-B25A-BADFC58E178A}" destId="{7C8749E0-36B7-40C5-8F9D-8B46B3DCE46D}" srcOrd="0" destOrd="0" presId="urn:microsoft.com/office/officeart/2005/8/layout/list1"/>
    <dgm:cxn modelId="{DA610434-8632-4451-A195-6381868B0CDC}" type="presParOf" srcId="{87D7F109-C3B4-4C6A-B25A-BADFC58E178A}" destId="{A0CC16B8-8F38-404C-B762-DF3B65D38261}" srcOrd="1" destOrd="0" presId="urn:microsoft.com/office/officeart/2005/8/layout/list1"/>
    <dgm:cxn modelId="{FF7BB44F-1C28-43AE-A0E5-A70DB8C0D09F}" type="presParOf" srcId="{0A7F2D1A-E657-467C-A358-31102C6C3D78}" destId="{A0BD93A9-EF13-4ADA-A46B-9D70043D366D}" srcOrd="5" destOrd="0" presId="urn:microsoft.com/office/officeart/2005/8/layout/list1"/>
    <dgm:cxn modelId="{9C568175-D7AB-4B2D-BF1A-7372937AB61E}" type="presParOf" srcId="{0A7F2D1A-E657-467C-A358-31102C6C3D78}" destId="{C168ED28-B81E-4C58-8076-0E077B949395}" srcOrd="6" destOrd="0" presId="urn:microsoft.com/office/officeart/2005/8/layout/list1"/>
    <dgm:cxn modelId="{FAA226D2-0E70-4BDB-AD56-CEEBCDE47BA4}" type="presParOf" srcId="{0A7F2D1A-E657-467C-A358-31102C6C3D78}" destId="{A4735CCB-7061-48BA-8126-DC589A1BA66A}" srcOrd="7" destOrd="0" presId="urn:microsoft.com/office/officeart/2005/8/layout/list1"/>
    <dgm:cxn modelId="{CC51D388-4D64-4F44-AF79-30D0737411DA}" type="presParOf" srcId="{0A7F2D1A-E657-467C-A358-31102C6C3D78}" destId="{999A4041-97BB-4F79-9CD0-BEAC87223B1D}" srcOrd="8" destOrd="0" presId="urn:microsoft.com/office/officeart/2005/8/layout/list1"/>
    <dgm:cxn modelId="{6975FF11-CD1C-481B-A4AA-72F607119AB5}" type="presParOf" srcId="{999A4041-97BB-4F79-9CD0-BEAC87223B1D}" destId="{6531A9A5-2352-4A68-B78F-72BFBC9FFF56}" srcOrd="0" destOrd="0" presId="urn:microsoft.com/office/officeart/2005/8/layout/list1"/>
    <dgm:cxn modelId="{F8F72BB0-755B-48AE-93B2-7EDD53E3BBF9}" type="presParOf" srcId="{999A4041-97BB-4F79-9CD0-BEAC87223B1D}" destId="{6CD3B089-C471-4CA0-8272-EF19E117F872}" srcOrd="1" destOrd="0" presId="urn:microsoft.com/office/officeart/2005/8/layout/list1"/>
    <dgm:cxn modelId="{2CB05DF3-2EBE-4C29-9240-0D68756D6AAF}" type="presParOf" srcId="{0A7F2D1A-E657-467C-A358-31102C6C3D78}" destId="{AFCFE83F-72AF-4627-8572-798D8638FCF3}" srcOrd="9" destOrd="0" presId="urn:microsoft.com/office/officeart/2005/8/layout/list1"/>
    <dgm:cxn modelId="{21909D28-5822-40AA-854A-06FE1EE7814F}" type="presParOf" srcId="{0A7F2D1A-E657-467C-A358-31102C6C3D78}" destId="{ABB85D2D-2D82-4C1C-9032-52D87A6C214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7F5E-822C-4087-869D-5BDD92750458}">
      <dsp:nvSpPr>
        <dsp:cNvPr id="0" name=""/>
        <dsp:cNvSpPr/>
      </dsp:nvSpPr>
      <dsp:spPr>
        <a:xfrm>
          <a:off x="0" y="745840"/>
          <a:ext cx="5771620" cy="730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F9488-3B5C-4CEF-9B81-66D96EA09990}">
      <dsp:nvSpPr>
        <dsp:cNvPr id="0" name=""/>
        <dsp:cNvSpPr/>
      </dsp:nvSpPr>
      <dsp:spPr>
        <a:xfrm>
          <a:off x="288581" y="317800"/>
          <a:ext cx="4040134" cy="856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00100">
            <a:lnSpc>
              <a:spcPct val="90000"/>
            </a:lnSpc>
            <a:spcBef>
              <a:spcPct val="0"/>
            </a:spcBef>
            <a:spcAft>
              <a:spcPct val="35000"/>
            </a:spcAft>
            <a:buNone/>
          </a:pPr>
          <a:r>
            <a:rPr lang="en-US" sz="1800" kern="1200" dirty="0"/>
            <a:t>Senior Director</a:t>
          </a:r>
          <a:endParaRPr lang="en-US" sz="1800" b="0" i="0" kern="1200" dirty="0"/>
        </a:p>
      </dsp:txBody>
      <dsp:txXfrm>
        <a:off x="330371" y="359590"/>
        <a:ext cx="3956554" cy="772500"/>
      </dsp:txXfrm>
    </dsp:sp>
    <dsp:sp modelId="{C168ED28-B81E-4C58-8076-0E077B949395}">
      <dsp:nvSpPr>
        <dsp:cNvPr id="0" name=""/>
        <dsp:cNvSpPr/>
      </dsp:nvSpPr>
      <dsp:spPr>
        <a:xfrm>
          <a:off x="0" y="2061280"/>
          <a:ext cx="5771620" cy="730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C16B8-8F38-404C-B762-DF3B65D38261}">
      <dsp:nvSpPr>
        <dsp:cNvPr id="0" name=""/>
        <dsp:cNvSpPr/>
      </dsp:nvSpPr>
      <dsp:spPr>
        <a:xfrm>
          <a:off x="288581" y="1633240"/>
          <a:ext cx="4040134" cy="856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1289050">
            <a:lnSpc>
              <a:spcPct val="90000"/>
            </a:lnSpc>
            <a:spcBef>
              <a:spcPct val="0"/>
            </a:spcBef>
            <a:spcAft>
              <a:spcPct val="35000"/>
            </a:spcAft>
            <a:buNone/>
          </a:pPr>
          <a:r>
            <a:rPr lang="en-US" sz="2900" b="0" i="0" kern="1200" dirty="0"/>
            <a:t>Priorities and Planning</a:t>
          </a:r>
          <a:endParaRPr lang="en-US" sz="2900" kern="1200" dirty="0">
            <a:solidFill>
              <a:schemeClr val="bg1"/>
            </a:solidFill>
          </a:endParaRPr>
        </a:p>
      </dsp:txBody>
      <dsp:txXfrm>
        <a:off x="330371" y="1675030"/>
        <a:ext cx="3956554" cy="772500"/>
      </dsp:txXfrm>
    </dsp:sp>
    <dsp:sp modelId="{ABB85D2D-2D82-4C1C-9032-52D87A6C2142}">
      <dsp:nvSpPr>
        <dsp:cNvPr id="0" name=""/>
        <dsp:cNvSpPr/>
      </dsp:nvSpPr>
      <dsp:spPr>
        <a:xfrm>
          <a:off x="0" y="3376720"/>
          <a:ext cx="5771620" cy="15986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42" tIns="604012" rIns="447942" bIns="128016" numCol="1" spcCol="1270" anchor="t" anchorCtr="0">
          <a:noAutofit/>
        </a:bodyPr>
        <a:lstStyle/>
        <a:p>
          <a:pPr marL="171450" lvl="1" indent="-171450" algn="l" defTabSz="800100">
            <a:lnSpc>
              <a:spcPct val="90000"/>
            </a:lnSpc>
            <a:spcBef>
              <a:spcPct val="0"/>
            </a:spcBef>
            <a:spcAft>
              <a:spcPct val="15000"/>
            </a:spcAft>
            <a:buFont typeface="+mj-lt"/>
            <a:buAutoNum type="arabicPeriod"/>
          </a:pPr>
          <a:r>
            <a:rPr lang="en-US" sz="1800" kern="1200" dirty="0"/>
            <a:t> The unique perspective of the surge team</a:t>
          </a:r>
        </a:p>
        <a:p>
          <a:pPr marL="171450" lvl="1" indent="-171450" algn="l" defTabSz="800100">
            <a:lnSpc>
              <a:spcPct val="90000"/>
            </a:lnSpc>
            <a:spcBef>
              <a:spcPct val="0"/>
            </a:spcBef>
            <a:spcAft>
              <a:spcPct val="15000"/>
            </a:spcAft>
            <a:buFont typeface="+mj-lt"/>
            <a:buAutoNum type="arabicPeriod"/>
          </a:pPr>
          <a:r>
            <a:rPr lang="en-US" sz="1800" kern="1200" dirty="0"/>
            <a:t> Working on the pandemic response </a:t>
          </a:r>
        </a:p>
        <a:p>
          <a:pPr marL="171450" lvl="1" indent="-171450" algn="l" defTabSz="800100">
            <a:lnSpc>
              <a:spcPct val="90000"/>
            </a:lnSpc>
            <a:spcBef>
              <a:spcPct val="0"/>
            </a:spcBef>
            <a:spcAft>
              <a:spcPct val="15000"/>
            </a:spcAft>
            <a:buFont typeface="+mj-lt"/>
            <a:buAutoNum type="arabicPeriod"/>
          </a:pPr>
          <a:r>
            <a:rPr lang="en-US" sz="1800" kern="1200" dirty="0"/>
            <a:t> Going to Grad School while working</a:t>
          </a:r>
        </a:p>
      </dsp:txBody>
      <dsp:txXfrm>
        <a:off x="0" y="3376720"/>
        <a:ext cx="5771620" cy="1598625"/>
      </dsp:txXfrm>
    </dsp:sp>
    <dsp:sp modelId="{6CD3B089-C471-4CA0-8272-EF19E117F872}">
      <dsp:nvSpPr>
        <dsp:cNvPr id="0" name=""/>
        <dsp:cNvSpPr/>
      </dsp:nvSpPr>
      <dsp:spPr>
        <a:xfrm>
          <a:off x="288581" y="2948680"/>
          <a:ext cx="4040134" cy="856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00100">
            <a:lnSpc>
              <a:spcPct val="90000"/>
            </a:lnSpc>
            <a:spcBef>
              <a:spcPct val="0"/>
            </a:spcBef>
            <a:spcAft>
              <a:spcPct val="35000"/>
            </a:spcAft>
            <a:buNone/>
          </a:pPr>
          <a:r>
            <a:rPr lang="en-US" sz="1800" b="0" i="0" kern="1200" dirty="0"/>
            <a:t>Main</a:t>
          </a:r>
          <a:r>
            <a:rPr lang="en-US" sz="2300" b="0" i="0" kern="1200" dirty="0"/>
            <a:t> </a:t>
          </a:r>
          <a:r>
            <a:rPr lang="en-US" sz="1800" b="0" i="0" kern="1200" dirty="0"/>
            <a:t>Points</a:t>
          </a:r>
          <a:r>
            <a:rPr lang="en-US" sz="2300" b="0" i="0" kern="1200" dirty="0"/>
            <a:t>:</a:t>
          </a:r>
          <a:endParaRPr lang="en-US" sz="2300" kern="1200" dirty="0"/>
        </a:p>
      </dsp:txBody>
      <dsp:txXfrm>
        <a:off x="330371" y="2990470"/>
        <a:ext cx="3956554"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7F5E-822C-4087-869D-5BDD92750458}">
      <dsp:nvSpPr>
        <dsp:cNvPr id="0" name=""/>
        <dsp:cNvSpPr/>
      </dsp:nvSpPr>
      <dsp:spPr>
        <a:xfrm>
          <a:off x="0" y="885633"/>
          <a:ext cx="5771620"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F9488-3B5C-4CEF-9B81-66D96EA09990}">
      <dsp:nvSpPr>
        <dsp:cNvPr id="0" name=""/>
        <dsp:cNvSpPr/>
      </dsp:nvSpPr>
      <dsp:spPr>
        <a:xfrm>
          <a:off x="288581" y="619953"/>
          <a:ext cx="4040134"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00100">
            <a:lnSpc>
              <a:spcPct val="90000"/>
            </a:lnSpc>
            <a:spcBef>
              <a:spcPct val="0"/>
            </a:spcBef>
            <a:spcAft>
              <a:spcPct val="35000"/>
            </a:spcAft>
            <a:buNone/>
          </a:pPr>
          <a:r>
            <a:rPr lang="en-US" sz="1800" b="0" kern="1200" dirty="0"/>
            <a:t>Director-General</a:t>
          </a:r>
          <a:endParaRPr lang="en-US" sz="1800" b="0" i="0" kern="1200" dirty="0"/>
        </a:p>
      </dsp:txBody>
      <dsp:txXfrm>
        <a:off x="314520" y="645892"/>
        <a:ext cx="3988256" cy="479482"/>
      </dsp:txXfrm>
    </dsp:sp>
    <dsp:sp modelId="{C168ED28-B81E-4C58-8076-0E077B949395}">
      <dsp:nvSpPr>
        <dsp:cNvPr id="0" name=""/>
        <dsp:cNvSpPr/>
      </dsp:nvSpPr>
      <dsp:spPr>
        <a:xfrm>
          <a:off x="0" y="1702113"/>
          <a:ext cx="5771620" cy="45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C16B8-8F38-404C-B762-DF3B65D38261}">
      <dsp:nvSpPr>
        <dsp:cNvPr id="0" name=""/>
        <dsp:cNvSpPr/>
      </dsp:nvSpPr>
      <dsp:spPr>
        <a:xfrm>
          <a:off x="288581" y="1436433"/>
          <a:ext cx="4040134"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dirty="0">
              <a:solidFill>
                <a:schemeClr val="bg1"/>
              </a:solidFill>
              <a:effectLst/>
              <a:latin typeface="Calibri" panose="020F0502020204030204" pitchFamily="34" charset="0"/>
            </a:rPr>
            <a:t>Office of The Chief Information Officer</a:t>
          </a:r>
          <a:endParaRPr lang="en-US" sz="1800" kern="1200" dirty="0">
            <a:solidFill>
              <a:schemeClr val="bg1"/>
            </a:solidFill>
          </a:endParaRPr>
        </a:p>
      </dsp:txBody>
      <dsp:txXfrm>
        <a:off x="314520" y="1462372"/>
        <a:ext cx="3988256" cy="479482"/>
      </dsp:txXfrm>
    </dsp:sp>
    <dsp:sp modelId="{ABB85D2D-2D82-4C1C-9032-52D87A6C2142}">
      <dsp:nvSpPr>
        <dsp:cNvPr id="0" name=""/>
        <dsp:cNvSpPr/>
      </dsp:nvSpPr>
      <dsp:spPr>
        <a:xfrm>
          <a:off x="0" y="2518593"/>
          <a:ext cx="5771620" cy="2154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42" tIns="374904" rIns="447942" bIns="128016" numCol="1" spcCol="1270" anchor="t" anchorCtr="0">
          <a:noAutofit/>
        </a:bodyPr>
        <a:lstStyle/>
        <a:p>
          <a:pPr marL="171450" lvl="1" indent="-171450" algn="l" defTabSz="800100">
            <a:lnSpc>
              <a:spcPct val="90000"/>
            </a:lnSpc>
            <a:spcBef>
              <a:spcPct val="0"/>
            </a:spcBef>
            <a:spcAft>
              <a:spcPct val="15000"/>
            </a:spcAft>
            <a:buFont typeface="+mj-lt"/>
            <a:buAutoNum type="arabicPeriod"/>
          </a:pPr>
          <a:r>
            <a:rPr lang="en-US" sz="1800" kern="1200" dirty="0"/>
            <a:t> Moving from the provincial to the federal public service</a:t>
          </a:r>
        </a:p>
        <a:p>
          <a:pPr marL="171450" lvl="1" indent="-171450" algn="l" defTabSz="800100">
            <a:lnSpc>
              <a:spcPct val="90000"/>
            </a:lnSpc>
            <a:spcBef>
              <a:spcPct val="0"/>
            </a:spcBef>
            <a:spcAft>
              <a:spcPct val="15000"/>
            </a:spcAft>
            <a:buFont typeface="+mj-lt"/>
            <a:buAutoNum type="arabicPeriod"/>
          </a:pPr>
          <a:r>
            <a:rPr lang="en-US" sz="1800" kern="1200" dirty="0"/>
            <a:t> Line departments vs central agencies</a:t>
          </a:r>
        </a:p>
        <a:p>
          <a:pPr marL="171450" lvl="1" indent="-171450" algn="l" defTabSz="800100">
            <a:lnSpc>
              <a:spcPct val="90000"/>
            </a:lnSpc>
            <a:spcBef>
              <a:spcPct val="0"/>
            </a:spcBef>
            <a:spcAft>
              <a:spcPct val="15000"/>
            </a:spcAft>
            <a:buFont typeface="+mj-lt"/>
            <a:buAutoNum type="arabicPeriod"/>
          </a:pPr>
          <a:r>
            <a:rPr lang="en-US" sz="1800" kern="1200" dirty="0"/>
            <a:t> What it’s like to be working at OCIO</a:t>
          </a:r>
        </a:p>
        <a:p>
          <a:pPr marL="171450" lvl="1" indent="-171450" algn="l" defTabSz="800100">
            <a:lnSpc>
              <a:spcPct val="90000"/>
            </a:lnSpc>
            <a:spcBef>
              <a:spcPct val="0"/>
            </a:spcBef>
            <a:spcAft>
              <a:spcPct val="15000"/>
            </a:spcAft>
            <a:buFont typeface="+mj-lt"/>
            <a:buAutoNum type="arabicPeriod"/>
          </a:pPr>
          <a:r>
            <a:rPr lang="en-US" sz="1800" kern="1200" dirty="0"/>
            <a:t> What’s special about OCIO being at Treasury Board</a:t>
          </a:r>
        </a:p>
      </dsp:txBody>
      <dsp:txXfrm>
        <a:off x="0" y="2518593"/>
        <a:ext cx="5771620" cy="2154600"/>
      </dsp:txXfrm>
    </dsp:sp>
    <dsp:sp modelId="{6CD3B089-C471-4CA0-8272-EF19E117F872}">
      <dsp:nvSpPr>
        <dsp:cNvPr id="0" name=""/>
        <dsp:cNvSpPr/>
      </dsp:nvSpPr>
      <dsp:spPr>
        <a:xfrm>
          <a:off x="288581" y="2252913"/>
          <a:ext cx="4040134" cy="5313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00100">
            <a:lnSpc>
              <a:spcPct val="90000"/>
            </a:lnSpc>
            <a:spcBef>
              <a:spcPct val="0"/>
            </a:spcBef>
            <a:spcAft>
              <a:spcPct val="35000"/>
            </a:spcAft>
            <a:buNone/>
          </a:pPr>
          <a:r>
            <a:rPr lang="en-US" sz="1800" b="0" i="0" kern="1200" dirty="0"/>
            <a:t>Main Points:</a:t>
          </a:r>
          <a:endParaRPr lang="en-US" sz="1800" kern="1200" dirty="0"/>
        </a:p>
      </dsp:txBody>
      <dsp:txXfrm>
        <a:off x="314520" y="2278852"/>
        <a:ext cx="3988256"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D7F5E-822C-4087-869D-5BDD92750458}">
      <dsp:nvSpPr>
        <dsp:cNvPr id="0" name=""/>
        <dsp:cNvSpPr/>
      </dsp:nvSpPr>
      <dsp:spPr>
        <a:xfrm>
          <a:off x="0" y="1249997"/>
          <a:ext cx="5771620"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F9488-3B5C-4CEF-9B81-66D96EA09990}">
      <dsp:nvSpPr>
        <dsp:cNvPr id="0" name=""/>
        <dsp:cNvSpPr/>
      </dsp:nvSpPr>
      <dsp:spPr>
        <a:xfrm>
          <a:off x="283686" y="1046526"/>
          <a:ext cx="2654570"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00100">
            <a:lnSpc>
              <a:spcPct val="90000"/>
            </a:lnSpc>
            <a:spcBef>
              <a:spcPct val="0"/>
            </a:spcBef>
            <a:spcAft>
              <a:spcPct val="35000"/>
            </a:spcAft>
            <a:buNone/>
          </a:pPr>
          <a:r>
            <a:rPr lang="en-US" sz="1800" b="0" kern="1200" dirty="0"/>
            <a:t>Executive Director</a:t>
          </a:r>
        </a:p>
      </dsp:txBody>
      <dsp:txXfrm>
        <a:off x="305302" y="1068142"/>
        <a:ext cx="2611338" cy="399568"/>
      </dsp:txXfrm>
    </dsp:sp>
    <dsp:sp modelId="{C168ED28-B81E-4C58-8076-0E077B949395}">
      <dsp:nvSpPr>
        <dsp:cNvPr id="0" name=""/>
        <dsp:cNvSpPr/>
      </dsp:nvSpPr>
      <dsp:spPr>
        <a:xfrm>
          <a:off x="0" y="1930398"/>
          <a:ext cx="5771620"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C16B8-8F38-404C-B762-DF3B65D38261}">
      <dsp:nvSpPr>
        <dsp:cNvPr id="0" name=""/>
        <dsp:cNvSpPr/>
      </dsp:nvSpPr>
      <dsp:spPr>
        <a:xfrm>
          <a:off x="288581" y="1708998"/>
          <a:ext cx="4796810"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666750">
            <a:lnSpc>
              <a:spcPct val="90000"/>
            </a:lnSpc>
            <a:spcBef>
              <a:spcPct val="0"/>
            </a:spcBef>
            <a:spcAft>
              <a:spcPct val="35000"/>
            </a:spcAft>
            <a:buNone/>
          </a:pPr>
          <a:r>
            <a:rPr lang="en-US" sz="1500" kern="1200" dirty="0"/>
            <a:t>Office of the Chief Human Resources Officer </a:t>
          </a:r>
        </a:p>
      </dsp:txBody>
      <dsp:txXfrm>
        <a:off x="310197" y="1730614"/>
        <a:ext cx="4753578" cy="399568"/>
      </dsp:txXfrm>
    </dsp:sp>
    <dsp:sp modelId="{ABB85D2D-2D82-4C1C-9032-52D87A6C2142}">
      <dsp:nvSpPr>
        <dsp:cNvPr id="0" name=""/>
        <dsp:cNvSpPr/>
      </dsp:nvSpPr>
      <dsp:spPr>
        <a:xfrm>
          <a:off x="0" y="2610798"/>
          <a:ext cx="5771620" cy="1653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7942" tIns="312420" rIns="447942" bIns="135128" numCol="1" spcCol="1270" anchor="t" anchorCtr="0">
          <a:noAutofit/>
        </a:bodyPr>
        <a:lstStyle/>
        <a:p>
          <a:pPr marL="171450" lvl="1" indent="-171450" algn="l" defTabSz="844550">
            <a:lnSpc>
              <a:spcPct val="90000"/>
            </a:lnSpc>
            <a:spcBef>
              <a:spcPct val="0"/>
            </a:spcBef>
            <a:spcAft>
              <a:spcPct val="15000"/>
            </a:spcAft>
            <a:buFont typeface="+mj-lt"/>
            <a:buAutoNum type="arabicPeriod"/>
          </a:pPr>
          <a:r>
            <a:rPr lang="en-CA" sz="1900" kern="1200" dirty="0"/>
            <a:t>From academia to policy making</a:t>
          </a:r>
          <a:endParaRPr lang="en-US" sz="1900" kern="1200" dirty="0"/>
        </a:p>
        <a:p>
          <a:pPr marL="171450" lvl="1" indent="-171450" algn="l" defTabSz="844550">
            <a:lnSpc>
              <a:spcPct val="90000"/>
            </a:lnSpc>
            <a:spcBef>
              <a:spcPct val="0"/>
            </a:spcBef>
            <a:spcAft>
              <a:spcPct val="15000"/>
            </a:spcAft>
            <a:buFont typeface="+mj-lt"/>
            <a:buAutoNum type="arabicPeriod"/>
          </a:pPr>
          <a:r>
            <a:rPr lang="en-CA" sz="1900" kern="1200" dirty="0"/>
            <a:t>The impact of policy (vs other work)</a:t>
          </a:r>
          <a:endParaRPr lang="en-US" sz="1900" kern="1200" dirty="0"/>
        </a:p>
        <a:p>
          <a:pPr marL="171450" lvl="1" indent="-171450" algn="l" defTabSz="844550">
            <a:lnSpc>
              <a:spcPct val="90000"/>
            </a:lnSpc>
            <a:spcBef>
              <a:spcPct val="0"/>
            </a:spcBef>
            <a:spcAft>
              <a:spcPct val="15000"/>
            </a:spcAft>
            <a:buFont typeface="+mj-lt"/>
            <a:buAutoNum type="arabicPeriod"/>
          </a:pPr>
          <a:r>
            <a:rPr lang="en-CA" sz="1900" kern="1200" dirty="0"/>
            <a:t>Working as a team</a:t>
          </a:r>
          <a:endParaRPr lang="en-US" sz="1900" kern="1200" dirty="0"/>
        </a:p>
        <a:p>
          <a:pPr marL="171450" lvl="1" indent="-171450" algn="l" defTabSz="844550">
            <a:lnSpc>
              <a:spcPct val="90000"/>
            </a:lnSpc>
            <a:spcBef>
              <a:spcPct val="0"/>
            </a:spcBef>
            <a:spcAft>
              <a:spcPct val="15000"/>
            </a:spcAft>
            <a:buFont typeface="+mj-lt"/>
            <a:buAutoNum type="arabicPeriod"/>
          </a:pPr>
          <a:r>
            <a:rPr lang="en-CA" sz="1900" kern="1200" dirty="0"/>
            <a:t>Being honest with yourself  </a:t>
          </a:r>
          <a:endParaRPr lang="en-US" sz="1900" kern="1200" dirty="0"/>
        </a:p>
      </dsp:txBody>
      <dsp:txXfrm>
        <a:off x="0" y="2610798"/>
        <a:ext cx="5771620" cy="1653750"/>
      </dsp:txXfrm>
    </dsp:sp>
    <dsp:sp modelId="{6CD3B089-C471-4CA0-8272-EF19E117F872}">
      <dsp:nvSpPr>
        <dsp:cNvPr id="0" name=""/>
        <dsp:cNvSpPr/>
      </dsp:nvSpPr>
      <dsp:spPr>
        <a:xfrm>
          <a:off x="288581" y="2389397"/>
          <a:ext cx="4040134"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07" tIns="0" rIns="152707" bIns="0" numCol="1" spcCol="1270" anchor="ctr" anchorCtr="0">
          <a:noAutofit/>
        </a:bodyPr>
        <a:lstStyle/>
        <a:p>
          <a:pPr marL="0" lvl="0" indent="0" algn="l" defTabSz="800100">
            <a:lnSpc>
              <a:spcPct val="90000"/>
            </a:lnSpc>
            <a:spcBef>
              <a:spcPct val="0"/>
            </a:spcBef>
            <a:spcAft>
              <a:spcPct val="35000"/>
            </a:spcAft>
            <a:buNone/>
          </a:pPr>
          <a:r>
            <a:rPr lang="en-US" sz="1800" b="0" i="0" kern="1200" dirty="0"/>
            <a:t>Main</a:t>
          </a:r>
          <a:r>
            <a:rPr lang="en-US" sz="1500" b="0" i="0" kern="1200" dirty="0"/>
            <a:t> </a:t>
          </a:r>
          <a:r>
            <a:rPr lang="en-US" sz="1800" b="0" i="0" kern="1200" dirty="0"/>
            <a:t>Points</a:t>
          </a:r>
          <a:r>
            <a:rPr lang="en-US" sz="1500" b="0" i="0" kern="1200" dirty="0"/>
            <a:t>:</a:t>
          </a:r>
          <a:endParaRPr lang="en-US" sz="1500" kern="1200" dirty="0"/>
        </a:p>
      </dsp:txBody>
      <dsp:txXfrm>
        <a:off x="310197" y="2411013"/>
        <a:ext cx="399690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CDF63-4061-4AED-8B4E-FB3DE7CAD190}"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83955-2602-477A-A116-0E7EB81EA07D}" type="slidenum">
              <a:rPr lang="en-US" smtClean="0"/>
              <a:t>‹#›</a:t>
            </a:fld>
            <a:endParaRPr lang="en-US"/>
          </a:p>
        </p:txBody>
      </p:sp>
    </p:spTree>
    <p:extLst>
      <p:ext uri="{BB962C8B-B14F-4D97-AF65-F5344CB8AC3E}">
        <p14:creationId xmlns:p14="http://schemas.microsoft.com/office/powerpoint/2010/main" val="387863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83955-2602-477A-A116-0E7EB81EA07D}" type="slidenum">
              <a:rPr lang="en-US" smtClean="0"/>
              <a:t>1</a:t>
            </a:fld>
            <a:endParaRPr lang="en-US"/>
          </a:p>
        </p:txBody>
      </p:sp>
    </p:spTree>
    <p:extLst>
      <p:ext uri="{BB962C8B-B14F-4D97-AF65-F5344CB8AC3E}">
        <p14:creationId xmlns:p14="http://schemas.microsoft.com/office/powerpoint/2010/main" val="246919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Established in 1867, the </a:t>
            </a:r>
            <a:r>
              <a:rPr lang="en-US" sz="1200" b="1" dirty="0">
                <a:latin typeface="Arial" panose="020B0604020202020204" pitchFamily="34" charset="0"/>
                <a:cs typeface="Arial" panose="020B0604020202020204" pitchFamily="34" charset="0"/>
              </a:rPr>
              <a:t>Treasury Board </a:t>
            </a:r>
            <a:r>
              <a:rPr lang="en-US" sz="1200" dirty="0">
                <a:latin typeface="Arial" panose="020B0604020202020204" pitchFamily="34" charset="0"/>
                <a:cs typeface="Arial" panose="020B0604020202020204" pitchFamily="34" charset="0"/>
              </a:rPr>
              <a:t>is the only statutory cabinet committee. Established under the FAA</a:t>
            </a:r>
          </a:p>
          <a:p>
            <a:endParaRPr lang="en-US" sz="1200" dirty="0">
              <a:latin typeface="Arial" panose="020B0604020202020204" pitchFamily="34" charset="0"/>
              <a:cs typeface="Arial" panose="020B0604020202020204" pitchFamily="34" charset="0"/>
            </a:endParaRPr>
          </a:p>
          <a:p>
            <a:r>
              <a:rPr lang="en-CA" dirty="0"/>
              <a:t>Only cabinet committee where the public service presents directly to the political level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242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600" b="1" i="0" u="none" strike="noStrike" kern="1200" cap="none" spc="0" normalizeH="0" baseline="0" noProof="0" dirty="0">
                <a:ln>
                  <a:noFill/>
                </a:ln>
                <a:effectLst/>
                <a:uLnTx/>
                <a:uFillTx/>
                <a:latin typeface="Arial"/>
                <a:cs typeface="Arial"/>
              </a:rPr>
              <a:t>New funds</a:t>
            </a:r>
            <a:r>
              <a:rPr lang="en-US" sz="1600" b="1" dirty="0">
                <a:latin typeface="Arial"/>
                <a:cs typeface="Arial"/>
              </a:rPr>
              <a:t> </a:t>
            </a:r>
            <a:endParaRPr kumimoji="0"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spcAft>
                <a:spcPts val="1200"/>
              </a:spcAft>
              <a:defRPr/>
            </a:pPr>
            <a:r>
              <a:rPr kumimoji="0" lang="en-US" b="0" i="0" u="none" strike="noStrike" kern="1200" cap="none" spc="0" normalizeH="0" baseline="0" noProof="0" dirty="0">
                <a:ln>
                  <a:noFill/>
                </a:ln>
                <a:effectLst/>
                <a:uLnTx/>
                <a:uFillTx/>
                <a:latin typeface="Arial"/>
                <a:cs typeface="Arial"/>
              </a:rPr>
              <a:t>Ex. Treasury Board submissions seeking access to funds for a department</a:t>
            </a:r>
            <a:endParaRPr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defRPr/>
            </a:pPr>
            <a:r>
              <a:rPr kumimoji="0" lang="en-US" sz="1600" b="1" i="0" u="none" strike="noStrike" kern="1200" cap="none" spc="0" normalizeH="0" baseline="0" noProof="0" dirty="0">
                <a:ln>
                  <a:noFill/>
                </a:ln>
                <a:effectLst/>
                <a:uLnTx/>
                <a:uFillTx/>
                <a:latin typeface="Arial"/>
                <a:cs typeface="Arial"/>
              </a:rPr>
              <a:t>Grants and contributions</a:t>
            </a:r>
            <a:r>
              <a:rPr lang="en-US" sz="1600" b="1" dirty="0">
                <a:latin typeface="Arial"/>
                <a:cs typeface="Arial"/>
              </a:rPr>
              <a:t> </a:t>
            </a:r>
            <a:endParaRPr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1200"/>
              </a:spcAft>
              <a:buClrTx/>
              <a:buSzTx/>
              <a:buFontTx/>
              <a:buNone/>
              <a:tabLst/>
              <a:defRPr/>
            </a:pPr>
            <a:r>
              <a:rPr lang="en-US" dirty="0">
                <a:latin typeface="Arial"/>
                <a:cs typeface="Arial"/>
              </a:rPr>
              <a:t>Approval to provide transfers to people, other governments or organizations</a:t>
            </a:r>
          </a:p>
          <a:p>
            <a:pPr>
              <a:defRPr/>
            </a:pPr>
            <a:r>
              <a:rPr kumimoji="0" lang="en-US" sz="1600" b="1" i="0" u="none" strike="noStrike" kern="1200" cap="none" spc="0" normalizeH="0" baseline="0" noProof="0" dirty="0">
                <a:ln>
                  <a:noFill/>
                </a:ln>
                <a:effectLst/>
                <a:uLnTx/>
                <a:uFillTx/>
                <a:latin typeface="Arial"/>
                <a:cs typeface="Arial"/>
              </a:rPr>
              <a:t>Investment plans and project approvals</a:t>
            </a:r>
            <a:r>
              <a:rPr lang="en-US" sz="1600" b="1" dirty="0">
                <a:latin typeface="Arial"/>
                <a:cs typeface="Arial"/>
              </a:rPr>
              <a:t> </a:t>
            </a:r>
            <a:endParaRPr lang="en-US" sz="1600" b="1"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effectLst/>
                <a:uLnTx/>
                <a:uFillTx/>
                <a:latin typeface="Arial"/>
                <a:cs typeface="Arial"/>
              </a:rPr>
              <a:t>Ex. </a:t>
            </a:r>
            <a:r>
              <a:rPr lang="en-US" dirty="0">
                <a:latin typeface="Arial"/>
                <a:cs typeface="Arial"/>
              </a:rPr>
              <a:t>New </a:t>
            </a:r>
            <a:r>
              <a:rPr kumimoji="0" lang="en-US" b="0" i="0" u="none" strike="noStrike" kern="1200" cap="none" spc="0" normalizeH="0" baseline="0" noProof="0" dirty="0">
                <a:ln>
                  <a:noFill/>
                </a:ln>
                <a:effectLst/>
                <a:uLnTx/>
                <a:uFillTx/>
                <a:latin typeface="Arial"/>
                <a:cs typeface="Arial"/>
              </a:rPr>
              <a:t>information technology project</a:t>
            </a:r>
            <a:endParaRPr lang="en-US" b="0"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effectLst/>
                <a:uLnTx/>
                <a:uFillTx/>
                <a:latin typeface="Arial"/>
                <a:cs typeface="Arial"/>
              </a:rPr>
              <a:t>Contract and real property approvals</a:t>
            </a:r>
            <a:endParaRPr kumimoji="0" lang="en-US" sz="1600" b="0"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Aft>
                <a:spcPts val="1200"/>
              </a:spcAft>
              <a:buClrTx/>
              <a:buSzTx/>
              <a:buFontTx/>
              <a:buNone/>
              <a:tabLst/>
              <a:defRPr/>
            </a:pPr>
            <a:r>
              <a:rPr kumimoji="0" lang="en-US" b="0" i="0" u="none" strike="noStrike" kern="1200" cap="none" spc="0" normalizeH="0" baseline="0" noProof="0" dirty="0">
                <a:ln>
                  <a:noFill/>
                </a:ln>
                <a:effectLst/>
                <a:uLnTx/>
                <a:uFillTx/>
                <a:latin typeface="Arial"/>
                <a:cs typeface="Arial"/>
              </a:rPr>
              <a:t>Ex. Purchasing a new building</a:t>
            </a:r>
            <a:endParaRPr lang="en-US" b="0"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a:cs typeface="Arial"/>
              </a:rPr>
              <a:t>Corporate </a:t>
            </a:r>
            <a:r>
              <a:rPr lang="en-US" sz="1600" b="1" dirty="0">
                <a:latin typeface="Arial"/>
                <a:cs typeface="Arial"/>
              </a:rPr>
              <a:t>and</a:t>
            </a:r>
            <a:r>
              <a:rPr kumimoji="0" lang="en-US" sz="1600" b="1" i="0" u="none" strike="noStrike" kern="1200" cap="none" spc="0" normalizeH="0" baseline="0" noProof="0" dirty="0">
                <a:ln>
                  <a:noFill/>
                </a:ln>
                <a:effectLst/>
                <a:uLnTx/>
                <a:uFillTx/>
                <a:latin typeface="Arial"/>
                <a:cs typeface="Arial"/>
              </a:rPr>
              <a:t> business plans</a:t>
            </a:r>
            <a:endParaRPr lang="en-US" sz="1600" b="1" i="0" u="none" strike="noStrike" kern="1200" cap="none" spc="0" normalizeH="0" baseline="0" noProof="0" dirty="0">
              <a:ln>
                <a:noFill/>
              </a:ln>
              <a:effectLst/>
              <a:uLnTx/>
              <a:uFillTx/>
              <a:latin typeface="Arial"/>
              <a:cs typeface="Arial"/>
            </a:endParaRPr>
          </a:p>
          <a:p>
            <a:pPr marL="0" marR="0" lvl="0" indent="0" defTabSz="9144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effectLst/>
                <a:uLnTx/>
                <a:uFillTx/>
                <a:latin typeface="Arial"/>
                <a:cs typeface="Arial"/>
              </a:rPr>
              <a:t>Ex. Approval of corporate plans for Crown corporations</a:t>
            </a:r>
            <a:endParaRPr lang="en-US" b="0" i="0" u="none" strike="noStrike" kern="1200" cap="none" spc="0" normalizeH="0" baseline="0" noProof="0" dirty="0">
              <a:ln>
                <a:noFill/>
              </a:ln>
              <a:effectLst/>
              <a:uLnTx/>
              <a:uFillTx/>
              <a:latin typeface="Arial"/>
              <a:cs typeface="Arial"/>
            </a:endParaRPr>
          </a:p>
          <a:p>
            <a:pPr>
              <a:defRPr/>
            </a:pPr>
            <a:r>
              <a:rPr kumimoji="0" lang="en-US" sz="1600" b="1" i="0" u="none" strike="noStrike" kern="1200" cap="none" spc="0" normalizeH="0" baseline="0" noProof="0" dirty="0">
                <a:ln>
                  <a:noFill/>
                </a:ln>
                <a:effectLst/>
                <a:uLnTx/>
                <a:uFillTx/>
                <a:latin typeface="Arial"/>
                <a:cs typeface="Arial"/>
              </a:rPr>
              <a:t>Treasury Board policies</a:t>
            </a:r>
            <a:r>
              <a:rPr lang="en-US" sz="1600" b="1" dirty="0">
                <a:latin typeface="Arial"/>
                <a:cs typeface="Arial"/>
              </a:rPr>
              <a:t> </a:t>
            </a:r>
            <a:endParaRPr lang="en-US"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a:cs typeface="Arial"/>
              </a:rPr>
              <a:t>Approval, amendments, rescinding, exceptions, and exemptions to any of the Treasury Board policies</a:t>
            </a:r>
            <a:endParaRPr lang="en-US" b="0" i="0" u="none" strike="noStrike" kern="1200" cap="none" spc="0" normalizeH="0" baseline="0" noProof="0" dirty="0">
              <a:ln>
                <a:noFill/>
              </a:ln>
              <a:effectLst/>
              <a:uLnTx/>
              <a:uFillTx/>
              <a:latin typeface="Arial"/>
              <a:cs typeface="Arial"/>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99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spcAft>
                <a:spcPts val="750"/>
              </a:spcAft>
            </a:pP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09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Aft>
                <a:spcPts val="600"/>
              </a:spcAft>
              <a:buClrTx/>
              <a:buSzTx/>
              <a:buFontTx/>
              <a:buNone/>
              <a:tabLst/>
              <a:defRPr/>
            </a:pPr>
            <a:r>
              <a:rPr kumimoji="0" lang="en-CA" sz="1400" b="1" u="none" strike="noStrike" kern="1200" cap="none" spc="0" normalizeH="0" baseline="0" noProof="0" dirty="0">
                <a:ln>
                  <a:noFill/>
                </a:ln>
                <a:effectLst/>
                <a:uLnTx/>
                <a:uFillTx/>
                <a:latin typeface="Arial" panose="020B0604020202020204" pitchFamily="34" charset="0"/>
                <a:cs typeface="Arial" panose="020B0604020202020204" pitchFamily="34" charset="0"/>
              </a:rPr>
              <a:t>Expenditure Management Sector</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r>
              <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rPr>
              <a:t>Ensures Parliament has oversight and approval of how money is spent</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r>
              <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rPr>
              <a:t>Provides transparency in expenditures to Parliament and Canadians</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r>
              <a:rPr lang="en-CA" dirty="0">
                <a:latin typeface="Arial" panose="020B0604020202020204" pitchFamily="34" charset="0"/>
                <a:cs typeface="Arial" panose="020B0604020202020204" pitchFamily="34" charset="0"/>
              </a:rPr>
              <a:t>Our Supply and Estimates experts</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endPar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spcAft>
                <a:spcPts val="600"/>
              </a:spcAft>
              <a:defRPr/>
            </a:pPr>
            <a:r>
              <a:rPr lang="en-CA" sz="1400" b="1" dirty="0">
                <a:latin typeface="Arial" panose="020B0604020202020204" pitchFamily="34" charset="0"/>
                <a:cs typeface="Arial" panose="020B0604020202020204" pitchFamily="34" charset="0"/>
              </a:rPr>
              <a:t>Program Sectors</a:t>
            </a:r>
          </a:p>
          <a:p>
            <a:pPr marL="357188" marR="0" lvl="0" indent="-268288" defTabSz="914400" rtl="0" eaLnBrk="1" fontAlgn="auto" latinLnBrk="0" hangingPunct="1">
              <a:lnSpc>
                <a:spcPct val="100000"/>
              </a:lnSpc>
              <a:buClrTx/>
              <a:buSzTx/>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Social and Cultural (S+C or SCS)</a:t>
            </a:r>
          </a:p>
          <a:p>
            <a:pPr marL="357188" marR="0" lvl="0" indent="-268288" defTabSz="914400" rtl="0" eaLnBrk="1" fontAlgn="auto" latinLnBrk="0" hangingPunct="1">
              <a:lnSpc>
                <a:spcPct val="100000"/>
              </a:lnSpc>
              <a:buClrTx/>
              <a:buSzTx/>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Economic (ES)</a:t>
            </a:r>
          </a:p>
          <a:p>
            <a:pPr marL="357188" marR="0" lvl="0" indent="-268288" defTabSz="914400" rtl="0" eaLnBrk="1" fontAlgn="auto" latinLnBrk="0" hangingPunct="1">
              <a:lnSpc>
                <a:spcPct val="100000"/>
              </a:lnSpc>
              <a:buClrTx/>
              <a:buSzTx/>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Government Operations Sector (GOS</a:t>
            </a:r>
            <a:r>
              <a:rPr lang="en-US" dirty="0">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57188" marR="0" lvl="0" indent="-268288" defTabSz="914400" rtl="0" eaLnBrk="1" fontAlgn="auto" latinLnBrk="0" hangingPunct="1">
              <a:lnSpc>
                <a:spcPct val="100000"/>
              </a:lnSpc>
              <a:spcAft>
                <a:spcPts val="1200"/>
              </a:spcAft>
              <a:buClrTx/>
              <a:buSzTx/>
              <a:buFont typeface="Wingdings 2" panose="05020102010507070707" pitchFamily="18" charset="2"/>
              <a:buChar char=""/>
              <a:tabLst/>
              <a:defRPr/>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International Affairs, Security and Justice (ISJ or IASJ)</a:t>
            </a:r>
          </a:p>
          <a:p>
            <a:pPr marL="171450" indent="-171450">
              <a:spcAft>
                <a:spcPts val="1200"/>
              </a:spcAft>
              <a:buFont typeface="Arial" panose="020B0604020202020204" pitchFamily="34" charset="0"/>
              <a:buChar char="•"/>
              <a:defRPr/>
            </a:pPr>
            <a:r>
              <a:rPr lang="en-CA" dirty="0">
                <a:latin typeface="Arial" panose="020B0604020202020204" pitchFamily="34" charset="0"/>
                <a:cs typeface="Arial" panose="020B0604020202020204" pitchFamily="34" charset="0"/>
              </a:rPr>
              <a:t>Present proposals and provide advice to Treasury Board Ministers for “Part A”</a:t>
            </a:r>
          </a:p>
          <a:p>
            <a:pPr marL="171450" marR="0" lvl="0" indent="-171450" fontAlgn="auto">
              <a:lnSpc>
                <a:spcPct val="100000"/>
              </a:lnSpc>
              <a:spcAft>
                <a:spcPts val="1200"/>
              </a:spcAft>
              <a:buClrTx/>
              <a:buSzTx/>
              <a:buFont typeface="Arial" panose="020B0604020202020204" pitchFamily="34" charset="0"/>
              <a:buChar char="•"/>
              <a:tabLst/>
              <a:defRPr/>
            </a:pPr>
            <a:r>
              <a:rPr lang="en-CA" dirty="0">
                <a:latin typeface="Arial" panose="020B0604020202020204" pitchFamily="34" charset="0"/>
                <a:cs typeface="Arial" panose="020B0604020202020204" pitchFamily="34" charset="0"/>
              </a:rPr>
              <a:t>Review Memoranda to Cabinet and Treasury Board submissions</a:t>
            </a:r>
          </a:p>
          <a:p>
            <a:pPr marL="171450" marR="0" lvl="0" indent="-171450" fontAlgn="auto">
              <a:lnSpc>
                <a:spcPct val="100000"/>
              </a:lnSpc>
              <a:spcAft>
                <a:spcPts val="1200"/>
              </a:spcAft>
              <a:buClrTx/>
              <a:buSzTx/>
              <a:buFont typeface="Arial" panose="020B0604020202020204" pitchFamily="34" charset="0"/>
              <a:buChar char="•"/>
              <a:tabLst/>
              <a:defRPr/>
            </a:pPr>
            <a:r>
              <a:rPr lang="en-CA" dirty="0">
                <a:latin typeface="Arial" panose="020B0604020202020204" pitchFamily="34" charset="0"/>
                <a:cs typeface="Arial" panose="020B0604020202020204" pitchFamily="34" charset="0"/>
              </a:rPr>
              <a:t>Provide advice, guidance and support to federal organizations in their implementation and application of policies</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endPar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r>
              <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rPr>
              <a:t>Regulatory Affairs Sector</a:t>
            </a:r>
          </a:p>
          <a:p>
            <a:pPr marL="171450" indent="-171450">
              <a:spcAft>
                <a:spcPts val="1200"/>
              </a:spcAft>
              <a:buFont typeface="Arial" panose="020B0604020202020204" pitchFamily="34" charset="0"/>
              <a:buChar char="•"/>
              <a:defRPr/>
            </a:pPr>
            <a:r>
              <a:rPr lang="en-CA" dirty="0">
                <a:latin typeface="Arial" panose="020B0604020202020204" pitchFamily="34" charset="0"/>
                <a:cs typeface="Arial" panose="020B0604020202020204" pitchFamily="34" charset="0"/>
              </a:rPr>
              <a:t>Provides advice on and presents regulatory submissions and non-appointment orders in council to the Treasury Board “Part B”</a:t>
            </a:r>
          </a:p>
          <a:p>
            <a:pPr marL="171450" indent="-171450">
              <a:spcAft>
                <a:spcPts val="1200"/>
              </a:spcAft>
              <a:buFont typeface="Arial" panose="020B0604020202020204" pitchFamily="34" charset="0"/>
              <a:buChar char="•"/>
              <a:defRPr/>
            </a:pPr>
            <a:r>
              <a:rPr lang="en-CA" dirty="0">
                <a:latin typeface="Arial" panose="020B0604020202020204" pitchFamily="34" charset="0"/>
                <a:cs typeface="Arial" panose="020B0604020202020204" pitchFamily="34" charset="0"/>
              </a:rPr>
              <a:t>Fosters regulatory cooperation with key domestic and international partners</a:t>
            </a:r>
          </a:p>
          <a:p>
            <a:pPr marL="171450" indent="-171450">
              <a:spcAft>
                <a:spcPts val="1200"/>
              </a:spcAft>
              <a:buFont typeface="Arial" panose="020B0604020202020204" pitchFamily="34" charset="0"/>
              <a:buChar char="•"/>
              <a:defRPr/>
            </a:pPr>
            <a:r>
              <a:rPr lang="en-CA" dirty="0">
                <a:latin typeface="Arial" panose="020B0604020202020204" pitchFamily="34" charset="0"/>
                <a:cs typeface="Arial" panose="020B0604020202020204" pitchFamily="34" charset="0"/>
              </a:rPr>
              <a:t>Leads horizontal regulatory modernization efforts and undertakes targeted regulatory reviews</a:t>
            </a: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endPar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Aft>
                <a:spcPts val="1200"/>
              </a:spcAft>
              <a:buClrTx/>
              <a:buSzTx/>
              <a:buFont typeface="Arial" panose="020B0604020202020204" pitchFamily="34" charset="0"/>
              <a:buChar char="•"/>
              <a:tabLst/>
              <a:defRPr/>
            </a:pPr>
            <a:endParaRPr kumimoji="0" lang="en-CA"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E31A8-AB6D-4979-A943-B411AD90361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65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200" dirty="0">
                <a:solidFill>
                  <a:srgbClr val="202122"/>
                </a:solidFill>
                <a:effectLst/>
                <a:highlight>
                  <a:srgbClr val="F8F9FA"/>
                </a:highlight>
                <a:latin typeface="Arial" panose="020B0604020202020204" pitchFamily="34" charset="0"/>
                <a:ea typeface="Aptos" panose="020B0004020202020204" pitchFamily="34" charset="0"/>
                <a:cs typeface="Aptos" panose="020B0004020202020204" pitchFamily="34" charset="0"/>
              </a:rPr>
              <a:t>Kate Borowec has roughly 20 years of experience working with the Federal Government (7.5 of which have been at the Treasury Board of Canada Secretariat). She is currently the Senior Director of Governance and Priorities Integration in the Priorities and Planning Sector, with responsibility for two teams: The Surge Team (a group that operates like an internal policy consultancy for TBS, focusing on high priority, high-impact, sensitive, and complex files) and the TBS Committees Secretariat, which supports Senior Officials’ committees including the Public Service Management Advisory Committee. </a:t>
            </a:r>
          </a:p>
          <a:p>
            <a:pPr marL="0" marR="0">
              <a:spcBef>
                <a:spcPts val="600"/>
              </a:spcBef>
              <a:spcAft>
                <a:spcPts val="600"/>
              </a:spcAft>
            </a:pPr>
            <a:endParaRPr lang="en-US" sz="1200" dirty="0">
              <a:effectLst/>
              <a:highlight>
                <a:srgbClr val="F8F9FA"/>
              </a:highlight>
              <a:latin typeface="Aptos" panose="020B0004020202020204" pitchFamily="34" charset="0"/>
              <a:ea typeface="Aptos" panose="020B0004020202020204" pitchFamily="34" charset="0"/>
              <a:cs typeface="Aptos" panose="020B0004020202020204" pitchFamily="34" charset="0"/>
            </a:endParaRPr>
          </a:p>
          <a:p>
            <a:pPr marL="0" marR="0">
              <a:spcBef>
                <a:spcPts val="600"/>
              </a:spcBef>
              <a:spcAft>
                <a:spcPts val="600"/>
              </a:spcAft>
            </a:pPr>
            <a:r>
              <a:rPr lang="en-US" sz="1200" dirty="0">
                <a:solidFill>
                  <a:srgbClr val="202122"/>
                </a:solidFill>
                <a:effectLst/>
                <a:highlight>
                  <a:srgbClr val="F8F9FA"/>
                </a:highlight>
                <a:latin typeface="Arial" panose="020B0604020202020204" pitchFamily="34" charset="0"/>
                <a:ea typeface="Aptos" panose="020B0004020202020204" pitchFamily="34" charset="0"/>
                <a:cs typeface="Aptos" panose="020B0004020202020204" pitchFamily="34" charset="0"/>
              </a:rPr>
              <a:t>As a leader, Kate has a reputation for establishing a team-driven culture of high-performers who are professional and authentic, and trusted to advise and partner with teams across the organization. She is deeply interested in organizational culture, group dynamics, team building / design and all of the very human issues that can either stall progress or drive it forward.</a:t>
            </a:r>
          </a:p>
          <a:p>
            <a:pPr marL="0" marR="0">
              <a:spcBef>
                <a:spcPts val="600"/>
              </a:spcBef>
              <a:spcAft>
                <a:spcPts val="600"/>
              </a:spcAft>
            </a:pPr>
            <a:endParaRPr lang="en-US" sz="1200" dirty="0">
              <a:effectLst/>
              <a:highlight>
                <a:srgbClr val="F8F9FA"/>
              </a:highlight>
              <a:latin typeface="Aptos" panose="020B0004020202020204" pitchFamily="34" charset="0"/>
              <a:ea typeface="Aptos" panose="020B0004020202020204" pitchFamily="34" charset="0"/>
              <a:cs typeface="Aptos" panose="020B0004020202020204" pitchFamily="34" charset="0"/>
            </a:endParaRPr>
          </a:p>
          <a:p>
            <a:pPr marL="0" marR="0">
              <a:spcBef>
                <a:spcPts val="600"/>
              </a:spcBef>
              <a:spcAft>
                <a:spcPts val="600"/>
              </a:spcAft>
            </a:pPr>
            <a:r>
              <a:rPr lang="en-US" sz="1200" dirty="0">
                <a:solidFill>
                  <a:srgbClr val="202122"/>
                </a:solidFill>
                <a:effectLst/>
                <a:highlight>
                  <a:srgbClr val="F8F9FA"/>
                </a:highlight>
                <a:latin typeface="Arial" panose="020B0604020202020204" pitchFamily="34" charset="0"/>
                <a:ea typeface="Aptos" panose="020B0004020202020204" pitchFamily="34" charset="0"/>
                <a:cs typeface="Aptos" panose="020B0004020202020204" pitchFamily="34" charset="0"/>
              </a:rPr>
              <a:t>Career highlights have included, amongst other things, supporting the pandemic response as a member of the COVID-19 Secretariat at Health Canada at the onset of the pandemic. </a:t>
            </a:r>
          </a:p>
          <a:p>
            <a:pPr marL="0" marR="0">
              <a:spcBef>
                <a:spcPts val="600"/>
              </a:spcBef>
              <a:spcAft>
                <a:spcPts val="600"/>
              </a:spcAft>
            </a:pPr>
            <a:endParaRPr lang="en-US" sz="1200" dirty="0">
              <a:effectLst/>
              <a:highlight>
                <a:srgbClr val="F8F9FA"/>
              </a:highlight>
              <a:latin typeface="Aptos" panose="020B0004020202020204" pitchFamily="34" charset="0"/>
              <a:ea typeface="Aptos" panose="020B0004020202020204" pitchFamily="34" charset="0"/>
              <a:cs typeface="Aptos" panose="020B0004020202020204" pitchFamily="34" charset="0"/>
            </a:endParaRPr>
          </a:p>
          <a:p>
            <a:pPr marL="0" marR="0">
              <a:spcBef>
                <a:spcPts val="600"/>
              </a:spcBef>
              <a:spcAft>
                <a:spcPts val="600"/>
              </a:spcAft>
            </a:pPr>
            <a:r>
              <a:rPr lang="en-US" sz="1200" dirty="0">
                <a:solidFill>
                  <a:srgbClr val="202122"/>
                </a:solidFill>
                <a:effectLst/>
                <a:highlight>
                  <a:srgbClr val="F8F9FA"/>
                </a:highlight>
                <a:latin typeface="Arial" panose="020B0604020202020204" pitchFamily="34" charset="0"/>
                <a:ea typeface="Aptos" panose="020B0004020202020204" pitchFamily="34" charset="0"/>
                <a:cs typeface="Aptos" panose="020B0004020202020204" pitchFamily="34" charset="0"/>
              </a:rPr>
              <a:t>Kate has a Bachelor of Arts (English) from the University of Ottawa and is inches away from finishing a Masters in Human Systems Intervention through Concordia University in Montreal. She lives in Ottawa and shares her home with her husband, a few bikes, and one very cute, excitable puppy named Finnegan.</a:t>
            </a:r>
            <a:endParaRPr lang="en-US" sz="1200" dirty="0">
              <a:effectLst/>
              <a:highlight>
                <a:srgbClr val="F8F9FA"/>
              </a:highligh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9D83955-2602-477A-A116-0E7EB81EA07D}" type="slidenum">
              <a:rPr lang="en-US" smtClean="0"/>
              <a:t>10</a:t>
            </a:fld>
            <a:endParaRPr lang="en-US"/>
          </a:p>
        </p:txBody>
      </p:sp>
    </p:spTree>
    <p:extLst>
      <p:ext uri="{BB962C8B-B14F-4D97-AF65-F5344CB8AC3E}">
        <p14:creationId xmlns:p14="http://schemas.microsoft.com/office/powerpoint/2010/main" val="361764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highlight>
                  <a:srgbClr val="FFFFFF"/>
                </a:highlight>
                <a:latin typeface="-apple-system"/>
              </a:rPr>
              <a:t>Honey Dacanay is an internationally recognized public sector leader, a Professor of Practice at McMaster University and a Facilitator with Teaching Public Service in a Digital Age.</a:t>
            </a:r>
            <a:br>
              <a:rPr lang="en-US" dirty="0"/>
            </a:br>
            <a:br>
              <a:rPr lang="en-US" dirty="0"/>
            </a:br>
            <a:r>
              <a:rPr lang="en-US" b="0" i="0" dirty="0">
                <a:effectLst/>
                <a:highlight>
                  <a:srgbClr val="FFFFFF"/>
                </a:highlight>
                <a:latin typeface="-apple-system"/>
              </a:rPr>
              <a:t>She has led policy and service delivery teams in the Governments of Ontario and Canada for over 17 years, and is a sought-after writer and speaker on public administration reform, performance measurement and the digital government movement in Canada. In 2019, Honey was named one of </a:t>
            </a:r>
            <a:r>
              <a:rPr lang="en-US" b="0" i="0" dirty="0" err="1">
                <a:effectLst/>
                <a:highlight>
                  <a:srgbClr val="FFFFFF"/>
                </a:highlight>
                <a:latin typeface="-apple-system"/>
              </a:rPr>
              <a:t>Apolitical’s</a:t>
            </a:r>
            <a:r>
              <a:rPr lang="en-US" b="0" i="0" dirty="0">
                <a:effectLst/>
                <a:highlight>
                  <a:srgbClr val="FFFFFF"/>
                </a:highlight>
                <a:latin typeface="-apple-system"/>
              </a:rPr>
              <a:t> 100 Most Influential People in Digital Government. </a:t>
            </a:r>
            <a:br>
              <a:rPr lang="en-US" dirty="0"/>
            </a:br>
            <a:br>
              <a:rPr lang="en-US" dirty="0"/>
            </a:br>
            <a:r>
              <a:rPr lang="en-US" b="0" i="0" dirty="0">
                <a:effectLst/>
                <a:highlight>
                  <a:srgbClr val="FFFFFF"/>
                </a:highlight>
                <a:latin typeface="-apple-system"/>
              </a:rPr>
              <a:t>Honey’s experience includes leading inclusive and creative policy and delivery teams that:</a:t>
            </a:r>
            <a:br>
              <a:rPr lang="en-US" dirty="0"/>
            </a:br>
            <a:r>
              <a:rPr lang="en-US" b="0" i="0" dirty="0">
                <a:effectLst/>
                <a:highlight>
                  <a:srgbClr val="FFFFFF"/>
                </a:highlight>
                <a:latin typeface="-apple-system"/>
              </a:rPr>
              <a:t>- Are radically simplifying requirements under the Policy on Service and Digital and reducing red tape</a:t>
            </a:r>
            <a:br>
              <a:rPr lang="en-US" dirty="0"/>
            </a:br>
            <a:r>
              <a:rPr lang="en-US" b="0" i="0" dirty="0">
                <a:effectLst/>
                <a:highlight>
                  <a:srgbClr val="FFFFFF"/>
                </a:highlight>
                <a:latin typeface="-apple-system"/>
              </a:rPr>
              <a:t>- Are rethinking the approach to measuring and reporting on service health</a:t>
            </a:r>
            <a:br>
              <a:rPr lang="en-US" dirty="0"/>
            </a:br>
            <a:r>
              <a:rPr lang="en-US" b="0" i="0" dirty="0">
                <a:effectLst/>
                <a:highlight>
                  <a:srgbClr val="FFFFFF"/>
                </a:highlight>
                <a:latin typeface="-apple-system"/>
              </a:rPr>
              <a:t>- Introduced a new approach to review service quality against Canada’s Digital Standards</a:t>
            </a:r>
            <a:br>
              <a:rPr lang="en-US" dirty="0"/>
            </a:br>
            <a:r>
              <a:rPr lang="en-US" b="0" i="0" dirty="0">
                <a:effectLst/>
                <a:highlight>
                  <a:srgbClr val="FFFFFF"/>
                </a:highlight>
                <a:latin typeface="-apple-system"/>
              </a:rPr>
              <a:t>- Developed foundational digital learning for public policy students, political staffers and the Government of Canada’s 300,000+ public servants in partnership with provinces and territories</a:t>
            </a:r>
            <a:br>
              <a:rPr lang="en-US" dirty="0"/>
            </a:br>
            <a:r>
              <a:rPr lang="en-US" b="0" i="0" dirty="0">
                <a:effectLst/>
                <a:highlight>
                  <a:srgbClr val="FFFFFF"/>
                </a:highlight>
                <a:latin typeface="-apple-system"/>
              </a:rPr>
              <a:t>- Enshrined Ontario’s digital standards in landmark legislation, the Simpler, Faster, Better Services Act, and led submission of two omnibus bills to remove barriers to its implementation </a:t>
            </a:r>
            <a:br>
              <a:rPr lang="en-US" dirty="0"/>
            </a:br>
            <a:br>
              <a:rPr lang="en-US" dirty="0"/>
            </a:br>
            <a:r>
              <a:rPr lang="en-US" b="0" i="0" dirty="0">
                <a:effectLst/>
                <a:highlight>
                  <a:srgbClr val="FFFFFF"/>
                </a:highlight>
                <a:latin typeface="-apple-system"/>
              </a:rPr>
              <a:t>When not at work, Honey is likely to be found reading, out for a walk, or mentoring other public servants.</a:t>
            </a:r>
            <a:endParaRPr lang="en-US" dirty="0"/>
          </a:p>
        </p:txBody>
      </p:sp>
      <p:sp>
        <p:nvSpPr>
          <p:cNvPr id="4" name="Slide Number Placeholder 3"/>
          <p:cNvSpPr>
            <a:spLocks noGrp="1"/>
          </p:cNvSpPr>
          <p:nvPr>
            <p:ph type="sldNum" sz="quarter" idx="5"/>
          </p:nvPr>
        </p:nvSpPr>
        <p:spPr/>
        <p:txBody>
          <a:bodyPr/>
          <a:lstStyle/>
          <a:p>
            <a:fld id="{A9D83955-2602-477A-A116-0E7EB81EA07D}" type="slidenum">
              <a:rPr lang="en-US" smtClean="0"/>
              <a:t>11</a:t>
            </a:fld>
            <a:endParaRPr lang="en-US"/>
          </a:p>
        </p:txBody>
      </p:sp>
    </p:spTree>
    <p:extLst>
      <p:ext uri="{BB962C8B-B14F-4D97-AF65-F5344CB8AC3E}">
        <p14:creationId xmlns:p14="http://schemas.microsoft.com/office/powerpoint/2010/main" val="347674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highlight>
                  <a:srgbClr val="FFFFFF"/>
                </a:highlight>
                <a:latin typeface="-apple-system"/>
              </a:rPr>
              <a:t>Carsten Quell has a background in linguistics and has worked in both the public and private sectors. In government, he has occupied program and corporate policy functions at the Department of Canadian Heritage, before joining the Office of the Commissioner of Official Languages. </a:t>
            </a:r>
          </a:p>
          <a:p>
            <a:br>
              <a:rPr lang="en-US" dirty="0"/>
            </a:br>
            <a:r>
              <a:rPr lang="en-US" b="0" i="0" dirty="0">
                <a:effectLst/>
                <a:highlight>
                  <a:srgbClr val="FFFFFF"/>
                </a:highlight>
                <a:latin typeface="-apple-system"/>
              </a:rPr>
              <a:t>At the Office of the Commissioner of Official Languages, he spent seven years working for Commissioner Graham Fraser as Director for Policy and Research. </a:t>
            </a:r>
          </a:p>
          <a:p>
            <a:br>
              <a:rPr lang="en-US" dirty="0"/>
            </a:br>
            <a:r>
              <a:rPr lang="en-US" b="0" i="0" dirty="0">
                <a:effectLst/>
                <a:highlight>
                  <a:srgbClr val="FFFFFF"/>
                </a:highlight>
                <a:latin typeface="-apple-system"/>
              </a:rPr>
              <a:t>In 2015, he became Director for Policy and Legislation in the Official Languages Centre of Excellence at Treasury Board Secretariat. </a:t>
            </a:r>
          </a:p>
          <a:p>
            <a:br>
              <a:rPr lang="en-US" dirty="0"/>
            </a:br>
            <a:r>
              <a:rPr lang="en-US" b="0" i="0" dirty="0">
                <a:effectLst/>
                <a:highlight>
                  <a:srgbClr val="FFFFFF"/>
                </a:highlight>
                <a:latin typeface="-apple-system"/>
              </a:rPr>
              <a:t>In 2018, he was appointed Executive Director of the Official Languages Centre of Excellence.</a:t>
            </a:r>
            <a:br>
              <a:rPr lang="en-US" dirty="0"/>
            </a:br>
            <a:endParaRPr lang="en-US" dirty="0"/>
          </a:p>
          <a:p>
            <a:r>
              <a:rPr lang="en-US" b="0" i="0" dirty="0">
                <a:effectLst/>
                <a:highlight>
                  <a:srgbClr val="FFFFFF"/>
                </a:highlight>
                <a:latin typeface="-apple-system"/>
              </a:rPr>
              <a:t>Earlier in his career, he taught at the Lycée </a:t>
            </a:r>
            <a:r>
              <a:rPr lang="en-US" b="0" i="0" dirty="0" err="1">
                <a:effectLst/>
                <a:highlight>
                  <a:srgbClr val="FFFFFF"/>
                </a:highlight>
                <a:latin typeface="-apple-system"/>
              </a:rPr>
              <a:t>Français</a:t>
            </a:r>
            <a:r>
              <a:rPr lang="en-US" b="0" i="0" dirty="0">
                <a:effectLst/>
                <a:highlight>
                  <a:srgbClr val="FFFFFF"/>
                </a:highlight>
                <a:latin typeface="-apple-system"/>
              </a:rPr>
              <a:t> de Toronto and later managed translation and international communications for the e-commerce company </a:t>
            </a:r>
            <a:r>
              <a:rPr lang="en-US" b="0" i="0" dirty="0" err="1">
                <a:effectLst/>
                <a:highlight>
                  <a:srgbClr val="FFFFFF"/>
                </a:highlight>
                <a:latin typeface="-apple-system"/>
              </a:rPr>
              <a:t>Tucows</a:t>
            </a:r>
            <a:r>
              <a:rPr lang="en-US" b="0" i="0" dirty="0">
                <a:effectLst/>
                <a:highlight>
                  <a:srgbClr val="FFFFFF"/>
                </a:highlight>
                <a:latin typeface="-apple-system"/>
              </a:rPr>
              <a:t> Inc. in Toronto.</a:t>
            </a:r>
            <a:br>
              <a:rPr lang="en-US" dirty="0"/>
            </a:br>
            <a:endParaRPr lang="en-US" dirty="0"/>
          </a:p>
          <a:p>
            <a:r>
              <a:rPr lang="en-US" b="0" i="0" dirty="0">
                <a:effectLst/>
                <a:highlight>
                  <a:srgbClr val="FFFFFF"/>
                </a:highlight>
                <a:latin typeface="-apple-system"/>
              </a:rPr>
              <a:t>Carsten holds a Ph.D. from the University of Toronto and an M.A. from the Free University of Berlin.</a:t>
            </a:r>
            <a:endParaRPr lang="en-US" dirty="0"/>
          </a:p>
        </p:txBody>
      </p:sp>
      <p:sp>
        <p:nvSpPr>
          <p:cNvPr id="4" name="Slide Number Placeholder 3"/>
          <p:cNvSpPr>
            <a:spLocks noGrp="1"/>
          </p:cNvSpPr>
          <p:nvPr>
            <p:ph type="sldNum" sz="quarter" idx="5"/>
          </p:nvPr>
        </p:nvSpPr>
        <p:spPr/>
        <p:txBody>
          <a:bodyPr/>
          <a:lstStyle/>
          <a:p>
            <a:fld id="{A9D83955-2602-477A-A116-0E7EB81EA07D}" type="slidenum">
              <a:rPr lang="en-US" smtClean="0"/>
              <a:t>12</a:t>
            </a:fld>
            <a:endParaRPr lang="en-US"/>
          </a:p>
        </p:txBody>
      </p:sp>
    </p:spTree>
    <p:extLst>
      <p:ext uri="{BB962C8B-B14F-4D97-AF65-F5344CB8AC3E}">
        <p14:creationId xmlns:p14="http://schemas.microsoft.com/office/powerpoint/2010/main" val="388278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8BC3-4516-CAE8-00C3-37AE20031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2677B2-0669-747C-9A98-AE85381FA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07E19C-D6AC-D2B6-929F-0C406D059CFB}"/>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20C992F8-0C32-F6C7-2302-834A66F9C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A41BA-EA1D-E514-D250-CB8D4F3A7EC9}"/>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82112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4095-8366-1761-4315-6210758EB6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348885-88D0-6E20-896A-2B9285F511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F2EEA-C559-158F-311D-91E0BFCCFA63}"/>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ACF40049-36B3-E7A2-0967-18DBA32DD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430C7-4155-67FC-D6DB-38A4AEEA44C0}"/>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12673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444E09-A9AF-21D0-A2EC-898847CF2F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995E3-17E7-05C7-4191-539CB4167F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1A121-5C8B-00A5-0C3A-6A1E017A1599}"/>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655ADFD6-2B77-9E5E-C5A7-456F9F7E0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2819D-E906-57C5-7648-12A007D93510}"/>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8357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asic Page With header 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230542434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E618-1B07-C2A4-086E-AE8B0FB912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921D4-11D7-ED35-48C6-DBFAD7F35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AD88B-584D-78A4-4AA8-6DF92147F291}"/>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1F265D57-C7CA-6F7D-876D-B1A175DE8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20087-1A01-CA0F-BDDE-E0980FB8A2B5}"/>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210492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C27E-CEB4-AAA7-BBB1-78A08A79A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516864-5BF4-BA37-0AC1-98B3BC565E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E7A653-4B73-260E-CB0F-5BC677B049C7}"/>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61AA173C-5F17-294D-CA3C-DCE2A900D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854D2-CC52-700B-DACC-0BF918DBAD2D}"/>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419869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B490-5565-EC3B-8B89-4ECFF6C54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48CFF-D183-8858-5874-956F9C2983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0A92B7-979D-44F9-C36E-4AD8FD07FF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A48E9-837E-0C4A-202A-DC8F481C3ED1}"/>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6" name="Footer Placeholder 5">
            <a:extLst>
              <a:ext uri="{FF2B5EF4-FFF2-40B4-BE49-F238E27FC236}">
                <a16:creationId xmlns:a16="http://schemas.microsoft.com/office/drawing/2014/main" id="{52B7AFBF-4FC4-DBBC-D4E7-FB0756E41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9A568-32CD-4E78-AE7D-31DAC0340243}"/>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120134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4708-31D3-B03E-7664-4B58E6C98C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1AEDCC-A728-ECDE-BB5C-4722E3909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A55686-D7C1-E578-DD04-DE82177E0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76139-3464-92F9-1796-B7B6B033D9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DEC27-7F48-51F5-2AA5-B92A403BE1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E25107-2E90-4AA1-D3C4-6C61CCD58153}"/>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8" name="Footer Placeholder 7">
            <a:extLst>
              <a:ext uri="{FF2B5EF4-FFF2-40B4-BE49-F238E27FC236}">
                <a16:creationId xmlns:a16="http://schemas.microsoft.com/office/drawing/2014/main" id="{A4830C41-367A-0D02-641C-E1D722366C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1432D3-9E93-96E5-EDDE-E63EC57E409B}"/>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184494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D87B-00B5-0AE5-A96F-A2F6AD5262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4DBAF-BEDA-5258-99EB-2411E3DE1F1B}"/>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4" name="Footer Placeholder 3">
            <a:extLst>
              <a:ext uri="{FF2B5EF4-FFF2-40B4-BE49-F238E27FC236}">
                <a16:creationId xmlns:a16="http://schemas.microsoft.com/office/drawing/2014/main" id="{5F267C08-8AAC-DB5E-EEC4-BC90F2C30B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A0714-4561-16FD-41C6-1E1981DC7B60}"/>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125706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167AF-C5B4-F5B3-739A-FFE24DAEEE2E}"/>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3" name="Footer Placeholder 2">
            <a:extLst>
              <a:ext uri="{FF2B5EF4-FFF2-40B4-BE49-F238E27FC236}">
                <a16:creationId xmlns:a16="http://schemas.microsoft.com/office/drawing/2014/main" id="{B132CB6C-311E-5690-76DF-66884A32A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8A1E16-318C-B6DA-5CC2-7C7D70081A45}"/>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35037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C5D4-FF3D-6962-9A6E-246F5AD80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2B25CE-4A19-5E52-824F-7CB9AD10E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85BB6-2218-9750-362A-5DA073376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CE93A-66E5-DC1C-A858-D970AAD0F423}"/>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6" name="Footer Placeholder 5">
            <a:extLst>
              <a:ext uri="{FF2B5EF4-FFF2-40B4-BE49-F238E27FC236}">
                <a16:creationId xmlns:a16="http://schemas.microsoft.com/office/drawing/2014/main" id="{D589B7D8-046F-D3BD-3FEB-7F783EC331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2AF1C-6A82-A175-0831-E56F2327C48B}"/>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311617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7985-16DA-3379-7FA2-B45DFD49E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991970-C8F7-9374-59D8-EE191F168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E1AE7C-F075-3D88-3A9F-18B491671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242DF-A802-D095-1D6D-FF83C6430481}"/>
              </a:ext>
            </a:extLst>
          </p:cNvPr>
          <p:cNvSpPr>
            <a:spLocks noGrp="1"/>
          </p:cNvSpPr>
          <p:nvPr>
            <p:ph type="dt" sz="half" idx="10"/>
          </p:nvPr>
        </p:nvSpPr>
        <p:spPr/>
        <p:txBody>
          <a:bodyPr/>
          <a:lstStyle/>
          <a:p>
            <a:fld id="{B1C07176-69DA-4027-B0E5-EC778CD9A17F}" type="datetimeFigureOut">
              <a:rPr lang="en-US" smtClean="0"/>
              <a:t>7/30/2024</a:t>
            </a:fld>
            <a:endParaRPr lang="en-US"/>
          </a:p>
        </p:txBody>
      </p:sp>
      <p:sp>
        <p:nvSpPr>
          <p:cNvPr id="6" name="Footer Placeholder 5">
            <a:extLst>
              <a:ext uri="{FF2B5EF4-FFF2-40B4-BE49-F238E27FC236}">
                <a16:creationId xmlns:a16="http://schemas.microsoft.com/office/drawing/2014/main" id="{D3E7E3FE-E031-8CDB-DE62-F034D7CC7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AD1CC-6E5D-27A0-7897-D597589C5D9C}"/>
              </a:ext>
            </a:extLst>
          </p:cNvPr>
          <p:cNvSpPr>
            <a:spLocks noGrp="1"/>
          </p:cNvSpPr>
          <p:nvPr>
            <p:ph type="sldNum" sz="quarter" idx="12"/>
          </p:nvPr>
        </p:nvSpPr>
        <p:spPr/>
        <p:txBody>
          <a:bodyPr/>
          <a:lstStyle/>
          <a:p>
            <a:fld id="{C2B5F080-9C3B-4736-A869-96E10B23150D}" type="slidenum">
              <a:rPr lang="en-US" smtClean="0"/>
              <a:t>‹#›</a:t>
            </a:fld>
            <a:endParaRPr lang="en-US"/>
          </a:p>
        </p:txBody>
      </p:sp>
    </p:spTree>
    <p:extLst>
      <p:ext uri="{BB962C8B-B14F-4D97-AF65-F5344CB8AC3E}">
        <p14:creationId xmlns:p14="http://schemas.microsoft.com/office/powerpoint/2010/main" val="262260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0510A-D0E9-D438-FB1D-9372F51C9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5830A-4254-16FB-C9A3-84A376588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5AA37-B2AE-1DD6-FA1D-A39FB8C45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C07176-69DA-4027-B0E5-EC778CD9A17F}" type="datetimeFigureOut">
              <a:rPr lang="en-US" smtClean="0"/>
              <a:t>7/30/2024</a:t>
            </a:fld>
            <a:endParaRPr lang="en-US"/>
          </a:p>
        </p:txBody>
      </p:sp>
      <p:sp>
        <p:nvSpPr>
          <p:cNvPr id="5" name="Footer Placeholder 4">
            <a:extLst>
              <a:ext uri="{FF2B5EF4-FFF2-40B4-BE49-F238E27FC236}">
                <a16:creationId xmlns:a16="http://schemas.microsoft.com/office/drawing/2014/main" id="{77EB0C9E-AD59-E765-06F5-A274659D5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FCCEAB-C01E-47C3-91B0-F7FDE3A81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B5F080-9C3B-4736-A869-96E10B23150D}" type="slidenum">
              <a:rPr lang="en-US" smtClean="0"/>
              <a:t>‹#›</a:t>
            </a:fld>
            <a:endParaRPr lang="en-US"/>
          </a:p>
        </p:txBody>
      </p:sp>
      <p:sp>
        <p:nvSpPr>
          <p:cNvPr id="8" name="TextBox 7">
            <a:extLst>
              <a:ext uri="{FF2B5EF4-FFF2-40B4-BE49-F238E27FC236}">
                <a16:creationId xmlns:a16="http://schemas.microsoft.com/office/drawing/2014/main" id="{8F0272F6-D7D3-042D-4EB4-A9D7CEFEA1A4}"/>
              </a:ext>
            </a:extLst>
          </p:cNvPr>
          <p:cNvSpPr txBox="1"/>
          <p:nvPr userDrawn="1">
            <p:extLst>
              <p:ext uri="{1162E1C5-73C7-4A58-AE30-91384D911F3F}">
                <p184:classification xmlns:p184="http://schemas.microsoft.com/office/powerpoint/2018/4/main" val="hdr"/>
              </p:ext>
            </p:extLst>
          </p:nvPr>
        </p:nvSpPr>
        <p:spPr>
          <a:xfrm>
            <a:off x="9604375" y="190500"/>
            <a:ext cx="2439988" cy="182880"/>
          </a:xfrm>
          <a:prstGeom prst="rect">
            <a:avLst/>
          </a:prstGeom>
        </p:spPr>
        <p:txBody>
          <a:bodyPr horzOverflow="overflow" lIns="0" tIns="0" rIns="0" bIns="0">
            <a:spAutoFit/>
          </a:bodyPr>
          <a:lstStyle/>
          <a:p>
            <a:pPr algn="l"/>
            <a:r>
              <a:rPr lang="en-US" sz="1200">
                <a:solidFill>
                  <a:srgbClr val="000000"/>
                </a:solidFill>
                <a:latin typeface="Arial" panose="020B0604020202020204" pitchFamily="34" charset="0"/>
                <a:cs typeface="Arial" panose="020B0604020202020204" pitchFamily="34" charset="0"/>
              </a:rPr>
              <a:t>UNCLASSIFIED / NON CLASSIFIÉ</a:t>
            </a:r>
          </a:p>
        </p:txBody>
      </p:sp>
    </p:spTree>
    <p:extLst>
      <p:ext uri="{BB962C8B-B14F-4D97-AF65-F5344CB8AC3E}">
        <p14:creationId xmlns:p14="http://schemas.microsoft.com/office/powerpoint/2010/main" val="433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crobie.com/work/90-elgin/"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commons.wikimedia.org/wiki/Category:James_Michael_Flaherty_Building" TargetMode="External"/><Relationship Id="rId5" Type="http://schemas.openxmlformats.org/officeDocument/2006/relationships/image" Target="../media/image9.jpeg"/><Relationship Id="rId4" Type="http://schemas.openxmlformats.org/officeDocument/2006/relationships/hyperlink" Target="https://tonyburgess1969.net/2016/07/01/happy-canada-day-2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0C2F44-31FF-0D83-F99A-D552C8F4C2B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6" r="16260"/>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1C46AC-E5B2-EF85-3C57-835F2D436339}"/>
              </a:ext>
            </a:extLst>
          </p:cNvPr>
          <p:cNvSpPr>
            <a:spLocks noGrp="1"/>
          </p:cNvSpPr>
          <p:nvPr>
            <p:ph type="ctrTitle"/>
          </p:nvPr>
        </p:nvSpPr>
        <p:spPr>
          <a:xfrm>
            <a:off x="477981" y="1122363"/>
            <a:ext cx="4023360" cy="3204134"/>
          </a:xfrm>
        </p:spPr>
        <p:txBody>
          <a:bodyPr anchor="b">
            <a:normAutofit/>
          </a:bodyPr>
          <a:lstStyle/>
          <a:p>
            <a:pPr algn="l"/>
            <a:r>
              <a:rPr lang="en-US" sz="3700" b="1" i="0" u="none" strike="noStrike">
                <a:effectLst/>
                <a:latin typeface="Arial" panose="020B0604020202020204" pitchFamily="34" charset="0"/>
              </a:rPr>
              <a:t>GC Departmental Showcase:</a:t>
            </a:r>
            <a:br>
              <a:rPr lang="en-US" sz="3700" b="1" i="0" u="none" strike="noStrike">
                <a:effectLst/>
                <a:latin typeface="Arial" panose="020B0604020202020204" pitchFamily="34" charset="0"/>
              </a:rPr>
            </a:br>
            <a:r>
              <a:rPr lang="en-US" sz="3700" b="1" i="0" u="none" strike="noStrike">
                <a:effectLst/>
                <a:latin typeface="Arial" panose="020B0604020202020204" pitchFamily="34" charset="0"/>
              </a:rPr>
              <a:t>Treasury Board of Canada Secretariat</a:t>
            </a:r>
            <a:endParaRPr lang="en-US" sz="3700"/>
          </a:p>
        </p:txBody>
      </p:sp>
      <p:sp>
        <p:nvSpPr>
          <p:cNvPr id="3" name="Subtitle 2">
            <a:extLst>
              <a:ext uri="{FF2B5EF4-FFF2-40B4-BE49-F238E27FC236}">
                <a16:creationId xmlns:a16="http://schemas.microsoft.com/office/drawing/2014/main" id="{109F6F3C-957F-C41D-FAC4-9B018207A8F4}"/>
              </a:ext>
            </a:extLst>
          </p:cNvPr>
          <p:cNvSpPr>
            <a:spLocks noGrp="1"/>
          </p:cNvSpPr>
          <p:nvPr>
            <p:ph type="subTitle" idx="1"/>
          </p:nvPr>
        </p:nvSpPr>
        <p:spPr>
          <a:xfrm>
            <a:off x="477980" y="4872922"/>
            <a:ext cx="4023359" cy="1208141"/>
          </a:xfrm>
        </p:spPr>
        <p:txBody>
          <a:bodyPr>
            <a:normAutofit/>
          </a:bodyPr>
          <a:lstStyle/>
          <a:p>
            <a:pPr algn="l"/>
            <a:r>
              <a:rPr lang="en-US" sz="2000"/>
              <a:t>Hosted by Renaissance and the Federal Youth Network</a:t>
            </a:r>
          </a:p>
          <a:p>
            <a:pPr algn="l"/>
            <a:r>
              <a:rPr lang="en-US" sz="2000"/>
              <a:t>July 30</a:t>
            </a:r>
            <a:r>
              <a:rPr lang="en-US" sz="2000" baseline="30000"/>
              <a:t>th</a:t>
            </a:r>
            <a:r>
              <a:rPr lang="en-US" sz="2000"/>
              <a:t> 2024</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68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D2988-38BA-F683-0BF0-83AB074DC455}"/>
              </a:ext>
            </a:extLst>
          </p:cNvPr>
          <p:cNvSpPr>
            <a:spLocks noGrp="1"/>
          </p:cNvSpPr>
          <p:nvPr>
            <p:ph type="body" sz="quarter" idx="11"/>
          </p:nvPr>
        </p:nvSpPr>
        <p:spPr>
          <a:xfrm>
            <a:off x="1048280" y="589129"/>
            <a:ext cx="7243976" cy="878670"/>
          </a:xfrm>
        </p:spPr>
        <p:txBody>
          <a:bodyPr/>
          <a:lstStyle/>
          <a:p>
            <a:r>
              <a:rPr lang="en-US" dirty="0"/>
              <a:t>Panelist #1 Kate Borowec </a:t>
            </a:r>
          </a:p>
        </p:txBody>
      </p:sp>
      <p:graphicFrame>
        <p:nvGraphicFramePr>
          <p:cNvPr id="1030" name="Content Placeholder 2">
            <a:extLst>
              <a:ext uri="{FF2B5EF4-FFF2-40B4-BE49-F238E27FC236}">
                <a16:creationId xmlns:a16="http://schemas.microsoft.com/office/drawing/2014/main" id="{5E0D71CF-CBB6-0F68-5BF2-AAB1CEF7C344}"/>
              </a:ext>
            </a:extLst>
          </p:cNvPr>
          <p:cNvGraphicFramePr>
            <a:graphicFrameLocks noGrp="1"/>
          </p:cNvGraphicFramePr>
          <p:nvPr>
            <p:ph idx="10"/>
            <p:extLst>
              <p:ext uri="{D42A27DB-BD31-4B8C-83A1-F6EECF244321}">
                <p14:modId xmlns:p14="http://schemas.microsoft.com/office/powerpoint/2010/main" val="2146412773"/>
              </p:ext>
            </p:extLst>
          </p:nvPr>
        </p:nvGraphicFramePr>
        <p:xfrm>
          <a:off x="1048280" y="1124744"/>
          <a:ext cx="5771620" cy="529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Kate Borowec (@KateBorowec) / X">
            <a:extLst>
              <a:ext uri="{FF2B5EF4-FFF2-40B4-BE49-F238E27FC236}">
                <a16:creationId xmlns:a16="http://schemas.microsoft.com/office/drawing/2014/main" id="{2BE58AF6-645E-66B5-ECEE-94115B9FD6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4902" y="1888811"/>
            <a:ext cx="3274859" cy="3274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627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D2988-38BA-F683-0BF0-83AB074DC455}"/>
              </a:ext>
            </a:extLst>
          </p:cNvPr>
          <p:cNvSpPr>
            <a:spLocks noGrp="1"/>
          </p:cNvSpPr>
          <p:nvPr>
            <p:ph type="body" sz="quarter" idx="11"/>
          </p:nvPr>
        </p:nvSpPr>
        <p:spPr>
          <a:xfrm>
            <a:off x="1048280" y="589129"/>
            <a:ext cx="7243976" cy="878670"/>
          </a:xfrm>
        </p:spPr>
        <p:txBody>
          <a:bodyPr/>
          <a:lstStyle/>
          <a:p>
            <a:r>
              <a:rPr lang="en-US" dirty="0"/>
              <a:t>Panelist #2 Honey Dacanay </a:t>
            </a:r>
          </a:p>
        </p:txBody>
      </p:sp>
      <p:graphicFrame>
        <p:nvGraphicFramePr>
          <p:cNvPr id="1030" name="Content Placeholder 2">
            <a:extLst>
              <a:ext uri="{FF2B5EF4-FFF2-40B4-BE49-F238E27FC236}">
                <a16:creationId xmlns:a16="http://schemas.microsoft.com/office/drawing/2014/main" id="{5E0D71CF-CBB6-0F68-5BF2-AAB1CEF7C344}"/>
              </a:ext>
            </a:extLst>
          </p:cNvPr>
          <p:cNvGraphicFramePr>
            <a:graphicFrameLocks noGrp="1"/>
          </p:cNvGraphicFramePr>
          <p:nvPr>
            <p:ph idx="10"/>
            <p:extLst>
              <p:ext uri="{D42A27DB-BD31-4B8C-83A1-F6EECF244321}">
                <p14:modId xmlns:p14="http://schemas.microsoft.com/office/powerpoint/2010/main" val="4181330123"/>
              </p:ext>
            </p:extLst>
          </p:nvPr>
        </p:nvGraphicFramePr>
        <p:xfrm>
          <a:off x="1048280" y="1124744"/>
          <a:ext cx="5771620" cy="529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erson smiling at the camera&#10;&#10;Description automatically generated">
            <a:extLst>
              <a:ext uri="{FF2B5EF4-FFF2-40B4-BE49-F238E27FC236}">
                <a16:creationId xmlns:a16="http://schemas.microsoft.com/office/drawing/2014/main" id="{75C92D83-EF5A-2D2E-EF92-0A51692312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6451" y="1713097"/>
            <a:ext cx="5145549" cy="4116439"/>
          </a:xfrm>
          <a:prstGeom prst="rect">
            <a:avLst/>
          </a:prstGeom>
        </p:spPr>
      </p:pic>
    </p:spTree>
    <p:extLst>
      <p:ext uri="{BB962C8B-B14F-4D97-AF65-F5344CB8AC3E}">
        <p14:creationId xmlns:p14="http://schemas.microsoft.com/office/powerpoint/2010/main" val="110263516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D2988-38BA-F683-0BF0-83AB074DC455}"/>
              </a:ext>
            </a:extLst>
          </p:cNvPr>
          <p:cNvSpPr>
            <a:spLocks noGrp="1"/>
          </p:cNvSpPr>
          <p:nvPr>
            <p:ph type="body" sz="quarter" idx="11"/>
          </p:nvPr>
        </p:nvSpPr>
        <p:spPr>
          <a:xfrm>
            <a:off x="1136090" y="347612"/>
            <a:ext cx="7243976" cy="878670"/>
          </a:xfrm>
        </p:spPr>
        <p:txBody>
          <a:bodyPr/>
          <a:lstStyle/>
          <a:p>
            <a:r>
              <a:rPr lang="en-US" dirty="0"/>
              <a:t>Panelist #3 Carsten Quell</a:t>
            </a:r>
          </a:p>
        </p:txBody>
      </p:sp>
      <p:graphicFrame>
        <p:nvGraphicFramePr>
          <p:cNvPr id="1030" name="Content Placeholder 2">
            <a:extLst>
              <a:ext uri="{FF2B5EF4-FFF2-40B4-BE49-F238E27FC236}">
                <a16:creationId xmlns:a16="http://schemas.microsoft.com/office/drawing/2014/main" id="{5E0D71CF-CBB6-0F68-5BF2-AAB1CEF7C344}"/>
              </a:ext>
            </a:extLst>
          </p:cNvPr>
          <p:cNvGraphicFramePr>
            <a:graphicFrameLocks noGrp="1"/>
          </p:cNvGraphicFramePr>
          <p:nvPr>
            <p:ph idx="10"/>
            <p:extLst>
              <p:ext uri="{D42A27DB-BD31-4B8C-83A1-F6EECF244321}">
                <p14:modId xmlns:p14="http://schemas.microsoft.com/office/powerpoint/2010/main" val="128680592"/>
              </p:ext>
            </p:extLst>
          </p:nvPr>
        </p:nvGraphicFramePr>
        <p:xfrm>
          <a:off x="1048280" y="1124744"/>
          <a:ext cx="5771620" cy="529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Profile photo of Carsten Quell">
            <a:extLst>
              <a:ext uri="{FF2B5EF4-FFF2-40B4-BE49-F238E27FC236}">
                <a16:creationId xmlns:a16="http://schemas.microsoft.com/office/drawing/2014/main" id="{46D2E2EC-77E4-7C1E-DE67-D0B493700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6951" y="1299707"/>
            <a:ext cx="4258586" cy="425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251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10EC3-AD2A-E6F6-C4DB-C0BD77E0D108}"/>
              </a:ext>
            </a:extLst>
          </p:cNvPr>
          <p:cNvSpPr>
            <a:spLocks noGrp="1"/>
          </p:cNvSpPr>
          <p:nvPr>
            <p:ph type="body" sz="quarter" idx="11"/>
          </p:nvPr>
        </p:nvSpPr>
        <p:spPr/>
        <p:txBody>
          <a:bodyPr/>
          <a:lstStyle/>
          <a:p>
            <a:r>
              <a:rPr lang="en-US" dirty="0"/>
              <a:t>Q&amp;A</a:t>
            </a:r>
          </a:p>
        </p:txBody>
      </p:sp>
      <p:pic>
        <p:nvPicPr>
          <p:cNvPr id="3074" name="Picture 2" descr="Question Mark PNG, Vector, PSD, and Clipart With Transparent Background for  Free Download | Pngtree">
            <a:extLst>
              <a:ext uri="{FF2B5EF4-FFF2-40B4-BE49-F238E27FC236}">
                <a16:creationId xmlns:a16="http://schemas.microsoft.com/office/drawing/2014/main" id="{61846E6D-C812-C0A6-02D3-34AFB55A9975}"/>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3277514" y="782637"/>
            <a:ext cx="5292725" cy="529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95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90497D6-B504-8B40-70AD-AC5498CB5D67}"/>
              </a:ext>
            </a:extLst>
          </p:cNvPr>
          <p:cNvSpPr>
            <a:spLocks noGrp="1"/>
          </p:cNvSpPr>
          <p:nvPr>
            <p:ph type="title"/>
          </p:nvPr>
        </p:nvSpPr>
        <p:spPr>
          <a:xfrm>
            <a:off x="1115568" y="548640"/>
            <a:ext cx="10168128" cy="1179576"/>
          </a:xfrm>
        </p:spPr>
        <p:txBody>
          <a:bodyPr>
            <a:normAutofit/>
          </a:bodyPr>
          <a:lstStyle/>
          <a:p>
            <a:r>
              <a:rPr lang="en-US" sz="4000" dirty="0"/>
              <a:t>Land Acknowledgement</a:t>
            </a: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979EBB5-5352-35FE-AE4F-3A9D3D890806}"/>
              </a:ext>
            </a:extLst>
          </p:cNvPr>
          <p:cNvSpPr>
            <a:spLocks noGrp="1"/>
          </p:cNvSpPr>
          <p:nvPr>
            <p:ph idx="1"/>
          </p:nvPr>
        </p:nvSpPr>
        <p:spPr>
          <a:xfrm>
            <a:off x="1115568" y="2481943"/>
            <a:ext cx="10168128" cy="3695020"/>
          </a:xfrm>
        </p:spPr>
        <p:txBody>
          <a:bodyPr>
            <a:normAutofit/>
          </a:bodyPr>
          <a:lstStyle/>
          <a:p>
            <a:r>
              <a:rPr lang="en-US" sz="2200" b="0" i="0" u="none" strike="noStrike">
                <a:effectLst/>
                <a:latin typeface="Calibri" panose="020F0502020204030204" pitchFamily="34" charset="0"/>
              </a:rPr>
              <a:t>As employees of these departments, we acknowledge and respect that the Headquarters office is located on the traditional and unceded Algonquin and Anishinaabe territory. In alignment with the Truth and Reconciliation Commission’s Calls to Action and the United Nations Declaration on the Rights of Indigenous Peoples, we strive to ensure this network is inclusive of all young professionals, in particular for Indigenous employees.</a:t>
            </a:r>
            <a:endParaRPr lang="en-US" sz="2200"/>
          </a:p>
        </p:txBody>
      </p:sp>
    </p:spTree>
    <p:extLst>
      <p:ext uri="{BB962C8B-B14F-4D97-AF65-F5344CB8AC3E}">
        <p14:creationId xmlns:p14="http://schemas.microsoft.com/office/powerpoint/2010/main" val="397703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FC5C45-D7C9-DAAF-6995-D0291D8E639F}"/>
              </a:ext>
            </a:extLst>
          </p:cNvPr>
          <p:cNvSpPr>
            <a:spLocks noGrp="1"/>
          </p:cNvSpPr>
          <p:nvPr>
            <p:ph type="title"/>
          </p:nvPr>
        </p:nvSpPr>
        <p:spPr>
          <a:xfrm>
            <a:off x="841248" y="426720"/>
            <a:ext cx="10506456" cy="1919141"/>
          </a:xfrm>
        </p:spPr>
        <p:txBody>
          <a:bodyPr anchor="b">
            <a:normAutofit/>
          </a:bodyPr>
          <a:lstStyle/>
          <a:p>
            <a:r>
              <a:rPr lang="en-US" sz="6000"/>
              <a:t>Agenda</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CC45FB1-A4A2-39B0-3C42-319AE52C8009}"/>
              </a:ext>
            </a:extLst>
          </p:cNvPr>
          <p:cNvSpPr>
            <a:spLocks noGrp="1"/>
          </p:cNvSpPr>
          <p:nvPr>
            <p:ph idx="1"/>
          </p:nvPr>
        </p:nvSpPr>
        <p:spPr>
          <a:xfrm>
            <a:off x="841248" y="3337269"/>
            <a:ext cx="10509504" cy="2905686"/>
          </a:xfrm>
        </p:spPr>
        <p:txBody>
          <a:bodyPr>
            <a:normAutofit/>
          </a:bodyPr>
          <a:lstStyle/>
          <a:p>
            <a:pPr rtl="0">
              <a:spcBef>
                <a:spcPts val="0"/>
              </a:spcBef>
              <a:spcAft>
                <a:spcPts val="0"/>
              </a:spcAft>
            </a:pPr>
            <a:r>
              <a:rPr lang="en-US" sz="2200" b="0" i="0" u="none" strike="noStrike" dirty="0">
                <a:effectLst/>
                <a:latin typeface="Calibri" panose="020F0502020204030204" pitchFamily="34" charset="0"/>
              </a:rPr>
              <a:t>1:30pm to 1:35pm: Welcome and Introductions</a:t>
            </a:r>
            <a:endParaRPr lang="en-US" sz="2200" b="0" dirty="0">
              <a:effectLst/>
            </a:endParaRPr>
          </a:p>
          <a:p>
            <a:pPr rtl="0">
              <a:spcBef>
                <a:spcPts val="560"/>
              </a:spcBef>
              <a:spcAft>
                <a:spcPts val="0"/>
              </a:spcAft>
            </a:pPr>
            <a:r>
              <a:rPr lang="en-US" sz="2200" b="0" i="0" u="none" strike="noStrike" dirty="0">
                <a:effectLst/>
                <a:latin typeface="Calibri" panose="020F0502020204030204" pitchFamily="34" charset="0"/>
              </a:rPr>
              <a:t>1:35pm to 1:40pm: Discussion of TBS Organization and Mandates</a:t>
            </a:r>
            <a:endParaRPr lang="en-US" sz="2200" b="0" dirty="0">
              <a:effectLst/>
            </a:endParaRPr>
          </a:p>
          <a:p>
            <a:pPr rtl="0">
              <a:spcBef>
                <a:spcPts val="560"/>
              </a:spcBef>
              <a:spcAft>
                <a:spcPts val="0"/>
              </a:spcAft>
            </a:pPr>
            <a:r>
              <a:rPr lang="en-US" sz="2200" b="0" i="0" u="none" strike="noStrike" dirty="0">
                <a:effectLst/>
                <a:latin typeface="Calibri" panose="020F0502020204030204" pitchFamily="34" charset="0"/>
              </a:rPr>
              <a:t>1:40pm to 2:00pm: Discussion of Panelists’ Work</a:t>
            </a:r>
            <a:endParaRPr lang="en-US" sz="2200" b="0" dirty="0">
              <a:effectLst/>
            </a:endParaRPr>
          </a:p>
          <a:p>
            <a:pPr marL="57150" rtl="0">
              <a:spcBef>
                <a:spcPts val="560"/>
              </a:spcBef>
              <a:spcAft>
                <a:spcPts val="0"/>
              </a:spcAft>
            </a:pPr>
            <a:r>
              <a:rPr lang="en-US" sz="2200" b="0" i="0" u="none" strike="noStrike" dirty="0">
                <a:effectLst/>
                <a:latin typeface="Calibri" panose="020F0502020204030204" pitchFamily="34" charset="0"/>
              </a:rPr>
              <a:t>2:00pm to 2:25pm: Q and A with Panelists</a:t>
            </a:r>
            <a:endParaRPr lang="en-US" sz="2200" b="0" dirty="0">
              <a:effectLst/>
            </a:endParaRPr>
          </a:p>
          <a:p>
            <a:pPr marL="57150" rtl="0">
              <a:spcBef>
                <a:spcPts val="560"/>
              </a:spcBef>
              <a:spcAft>
                <a:spcPts val="0"/>
              </a:spcAft>
            </a:pPr>
            <a:r>
              <a:rPr lang="en-US" sz="2200" b="0" i="0" u="none" strike="noStrike" dirty="0">
                <a:effectLst/>
                <a:latin typeface="Calibri" panose="020F0502020204030204" pitchFamily="34" charset="0"/>
              </a:rPr>
              <a:t>2:25pm to 2:30pm: Concluding Remarks </a:t>
            </a:r>
            <a:endParaRPr lang="en-US" sz="2200" b="0" dirty="0">
              <a:effectLst/>
            </a:endParaRPr>
          </a:p>
          <a:p>
            <a:pPr marL="0" indent="0">
              <a:buNone/>
            </a:pPr>
            <a:endParaRPr lang="en-US" sz="2200" dirty="0"/>
          </a:p>
        </p:txBody>
      </p:sp>
    </p:spTree>
    <p:extLst>
      <p:ext uri="{BB962C8B-B14F-4D97-AF65-F5344CB8AC3E}">
        <p14:creationId xmlns:p14="http://schemas.microsoft.com/office/powerpoint/2010/main" val="386736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0497D6-B504-8B40-70AD-AC5498CB5D67}"/>
              </a:ext>
            </a:extLst>
          </p:cNvPr>
          <p:cNvSpPr>
            <a:spLocks noGrp="1"/>
          </p:cNvSpPr>
          <p:nvPr>
            <p:ph type="title"/>
          </p:nvPr>
        </p:nvSpPr>
        <p:spPr>
          <a:xfrm>
            <a:off x="686834" y="1153572"/>
            <a:ext cx="3200400" cy="4461163"/>
          </a:xfrm>
        </p:spPr>
        <p:txBody>
          <a:bodyPr>
            <a:normAutofit/>
          </a:bodyPr>
          <a:lstStyle/>
          <a:p>
            <a:r>
              <a:rPr lang="en-US" b="0" i="0" u="none" strike="noStrike">
                <a:solidFill>
                  <a:srgbClr val="FFFFFF"/>
                </a:solidFill>
                <a:effectLst/>
                <a:latin typeface="Arial" panose="020B0604020202020204" pitchFamily="34" charset="0"/>
              </a:rPr>
              <a:t>Instructions</a:t>
            </a:r>
            <a:endParaRPr lang="en-US">
              <a:solidFill>
                <a:srgbClr val="FFFFFF"/>
              </a:solidFill>
            </a:endParaRPr>
          </a:p>
        </p:txBody>
      </p:sp>
      <p:sp>
        <p:nvSpPr>
          <p:cNvPr id="8" name="Arc 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79EBB5-5352-35FE-AE4F-3A9D3D890806}"/>
              </a:ext>
            </a:extLst>
          </p:cNvPr>
          <p:cNvSpPr>
            <a:spLocks noGrp="1"/>
          </p:cNvSpPr>
          <p:nvPr>
            <p:ph idx="1"/>
          </p:nvPr>
        </p:nvSpPr>
        <p:spPr>
          <a:xfrm>
            <a:off x="4447308" y="591344"/>
            <a:ext cx="6906491" cy="5585619"/>
          </a:xfrm>
        </p:spPr>
        <p:txBody>
          <a:bodyPr anchor="ctr">
            <a:normAutofit/>
          </a:bodyPr>
          <a:lstStyle/>
          <a:p>
            <a:pPr fontAlgn="base">
              <a:spcBef>
                <a:spcPts val="0"/>
              </a:spcBef>
            </a:pPr>
            <a:r>
              <a:rPr lang="en-US" sz="1800" b="0" i="0" u="none" strike="noStrike" dirty="0">
                <a:effectLst/>
                <a:latin typeface="Calibri" panose="020F0502020204030204" pitchFamily="34" charset="0"/>
              </a:rPr>
              <a:t>All attendee microphones and cameras are deactivated.</a:t>
            </a:r>
          </a:p>
          <a:p>
            <a:pPr marL="0" indent="0" fontAlgn="base">
              <a:spcBef>
                <a:spcPts val="0"/>
              </a:spcBef>
              <a:buNone/>
            </a:pPr>
            <a:r>
              <a:rPr lang="en-US" sz="1800" b="0" i="0" u="none" strike="noStrike" dirty="0">
                <a:effectLst/>
                <a:latin typeface="Calibri" panose="020F0502020204030204" pitchFamily="34" charset="0"/>
              </a:rPr>
              <a:t>The chat is disabled for attendees, but we will use it to send resources. </a:t>
            </a:r>
          </a:p>
          <a:p>
            <a:pPr marL="0" indent="0" fontAlgn="base">
              <a:spcBef>
                <a:spcPts val="0"/>
              </a:spcBef>
              <a:buNone/>
            </a:pPr>
            <a:endParaRPr lang="en-US" sz="1800" dirty="0">
              <a:latin typeface="Calibri" panose="020F0502020204030204" pitchFamily="34" charset="0"/>
            </a:endParaRPr>
          </a:p>
          <a:p>
            <a:pPr fontAlgn="base">
              <a:spcBef>
                <a:spcPts val="0"/>
              </a:spcBef>
            </a:pPr>
            <a:r>
              <a:rPr lang="en-US" sz="1800" b="0" i="0" u="none" strike="noStrike" dirty="0">
                <a:effectLst/>
                <a:latin typeface="Calibri" panose="020F0502020204030204" pitchFamily="34" charset="0"/>
              </a:rPr>
              <a:t>Please use the </a:t>
            </a:r>
            <a:r>
              <a:rPr lang="en-US" sz="1800" b="1" i="0" u="none" strike="noStrike" dirty="0">
                <a:effectLst/>
                <a:latin typeface="Calibri" panose="020F0502020204030204" pitchFamily="34" charset="0"/>
              </a:rPr>
              <a:t>Q&amp;A </a:t>
            </a:r>
            <a:r>
              <a:rPr lang="en-US" sz="1800" b="0" i="0" u="none" strike="noStrike" dirty="0">
                <a:effectLst/>
                <a:latin typeface="Calibri" panose="020F0502020204030204" pitchFamily="34" charset="0"/>
              </a:rPr>
              <a:t>button to ask your questions.                                    </a:t>
            </a:r>
            <a:endParaRPr lang="en-US" sz="1800" b="0" i="0" u="none" strike="noStrike" dirty="0">
              <a:effectLst/>
              <a:latin typeface="Arial" panose="020B0604020202020204" pitchFamily="34" charset="0"/>
            </a:endParaRPr>
          </a:p>
          <a:p>
            <a:pPr marL="0" indent="0">
              <a:spcBef>
                <a:spcPts val="0"/>
              </a:spcBef>
              <a:buNone/>
            </a:pPr>
            <a:r>
              <a:rPr lang="en-US" sz="1800" b="0" i="0" u="none" strike="noStrike" dirty="0">
                <a:effectLst/>
                <a:latin typeface="Calibri" panose="020F0502020204030204" pitchFamily="34" charset="0"/>
              </a:rPr>
              <a:t>Vote for a question you like by pressing the Thumbs Up button.</a:t>
            </a:r>
            <a:r>
              <a:rPr lang="en-US" sz="1800" dirty="0"/>
              <a:t> </a:t>
            </a:r>
          </a:p>
          <a:p>
            <a:pPr>
              <a:spcBef>
                <a:spcPts val="0"/>
              </a:spcBef>
            </a:pPr>
            <a:endParaRPr lang="en-US" sz="1800" b="0" i="0" u="none" strike="noStrike" dirty="0">
              <a:effectLst/>
              <a:latin typeface="Calibri" panose="020F0502020204030204" pitchFamily="34" charset="0"/>
            </a:endParaRPr>
          </a:p>
          <a:p>
            <a:pPr>
              <a:spcBef>
                <a:spcPts val="0"/>
              </a:spcBef>
            </a:pPr>
            <a:r>
              <a:rPr lang="en-US" sz="1800" b="0" i="0" u="none" strike="noStrike" dirty="0">
                <a:effectLst/>
                <a:latin typeface="Calibri" panose="020F0502020204030204" pitchFamily="34" charset="0"/>
              </a:rPr>
              <a:t>This session will be given in English only. The French session will follow at 3:00 - 4:00 EST.</a:t>
            </a:r>
          </a:p>
          <a:p>
            <a:pPr>
              <a:spcBef>
                <a:spcPts val="0"/>
              </a:spcBef>
            </a:pPr>
            <a:endParaRPr lang="en-US" sz="1800" b="0" i="0" u="none" strike="noStrike" dirty="0">
              <a:effectLst/>
              <a:latin typeface="Calibri" panose="020F0502020204030204" pitchFamily="34" charset="0"/>
            </a:endParaRPr>
          </a:p>
          <a:p>
            <a:pPr>
              <a:spcBef>
                <a:spcPts val="0"/>
              </a:spcBef>
            </a:pPr>
            <a:r>
              <a:rPr lang="en-US" sz="1800" b="0" i="0" u="none" strike="noStrike" dirty="0">
                <a:effectLst/>
                <a:latin typeface="Calibri" panose="020F0502020204030204" pitchFamily="34" charset="0"/>
              </a:rPr>
              <a:t>All the sessions are being recorded and will be available on the FYN-RJFF YouTube channel in the 24 hours following the session.</a:t>
            </a:r>
          </a:p>
          <a:p>
            <a:pPr marL="0" indent="0">
              <a:buNone/>
            </a:pP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br>
              <a:rPr lang="en-US" sz="1500" b="0" dirty="0">
                <a:effectLst/>
              </a:rPr>
            </a:br>
            <a:endParaRPr lang="en-US" sz="1500" b="0" i="0" u="none" strike="noStrike" dirty="0">
              <a:effectLst/>
              <a:latin typeface="Calibri" panose="020F0502020204030204" pitchFamily="34" charset="0"/>
            </a:endParaRPr>
          </a:p>
        </p:txBody>
      </p:sp>
    </p:spTree>
    <p:extLst>
      <p:ext uri="{BB962C8B-B14F-4D97-AF65-F5344CB8AC3E}">
        <p14:creationId xmlns:p14="http://schemas.microsoft.com/office/powerpoint/2010/main" val="254252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BD5E0-614F-A169-7CB6-26FD17787588}"/>
              </a:ext>
            </a:extLst>
          </p:cNvPr>
          <p:cNvSpPr>
            <a:spLocks noGrp="1"/>
          </p:cNvSpPr>
          <p:nvPr>
            <p:ph type="title"/>
          </p:nvPr>
        </p:nvSpPr>
        <p:spPr>
          <a:xfrm>
            <a:off x="841248" y="502920"/>
            <a:ext cx="10509504" cy="1975104"/>
          </a:xfrm>
        </p:spPr>
        <p:txBody>
          <a:bodyPr anchor="b">
            <a:normAutofit/>
          </a:bodyPr>
          <a:lstStyle/>
          <a:p>
            <a:r>
              <a:rPr lang="en-US" sz="5400" dirty="0"/>
              <a:t>Introductions</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3BF66FF-7F82-5F78-A11B-43F2B1C338A3}"/>
              </a:ext>
            </a:extLst>
          </p:cNvPr>
          <p:cNvSpPr>
            <a:spLocks noGrp="1"/>
          </p:cNvSpPr>
          <p:nvPr>
            <p:ph idx="1"/>
          </p:nvPr>
        </p:nvSpPr>
        <p:spPr>
          <a:xfrm>
            <a:off x="841248" y="3328416"/>
            <a:ext cx="10509504" cy="2715768"/>
          </a:xfrm>
        </p:spPr>
        <p:txBody>
          <a:bodyPr>
            <a:normAutofit/>
          </a:bodyPr>
          <a:lstStyle/>
          <a:p>
            <a:pPr marL="0" indent="0" rtl="0">
              <a:spcBef>
                <a:spcPts val="0"/>
              </a:spcBef>
              <a:spcAft>
                <a:spcPts val="0"/>
              </a:spcAft>
              <a:buNone/>
            </a:pPr>
            <a:r>
              <a:rPr lang="en-US" sz="2200" b="0" i="0" u="none" strike="noStrike" dirty="0">
                <a:effectLst/>
                <a:latin typeface="Calibri" panose="020F0502020204030204" pitchFamily="34" charset="0"/>
              </a:rPr>
              <a:t>Moderator:</a:t>
            </a:r>
            <a:endParaRPr lang="en-US" sz="2200" b="0" dirty="0">
              <a:effectLst/>
            </a:endParaRPr>
          </a:p>
          <a:p>
            <a:pPr rtl="0" fontAlgn="base">
              <a:spcBef>
                <a:spcPts val="520"/>
              </a:spcBef>
              <a:spcAft>
                <a:spcPts val="0"/>
              </a:spcAft>
              <a:buFont typeface="Arial" panose="020B0604020202020204" pitchFamily="34" charset="0"/>
              <a:buChar char="•"/>
            </a:pPr>
            <a:r>
              <a:rPr lang="en-US" sz="2200" b="0" i="0" u="none" strike="noStrike" dirty="0">
                <a:effectLst/>
                <a:latin typeface="Calibri" panose="020F0502020204030204" pitchFamily="34" charset="0"/>
              </a:rPr>
              <a:t>Logan Miller, Policy Analyst and Outgoing Renaissance Co-chair</a:t>
            </a:r>
            <a:endParaRPr lang="en-US" sz="2200" b="0" i="0" u="none" strike="noStrike" dirty="0">
              <a:effectLst/>
              <a:latin typeface="Arial" panose="020B0604020202020204" pitchFamily="34" charset="0"/>
            </a:endParaRPr>
          </a:p>
          <a:p>
            <a:pPr marL="0" indent="0" rtl="0">
              <a:spcBef>
                <a:spcPts val="520"/>
              </a:spcBef>
              <a:spcAft>
                <a:spcPts val="0"/>
              </a:spcAft>
              <a:buNone/>
            </a:pPr>
            <a:br>
              <a:rPr lang="en-US" sz="2200" b="0" dirty="0">
                <a:effectLst/>
              </a:rPr>
            </a:br>
            <a:r>
              <a:rPr lang="en-US" sz="2200" b="0" i="0" u="none" strike="noStrike" dirty="0">
                <a:effectLst/>
                <a:latin typeface="Calibri" panose="020F0502020204030204" pitchFamily="34" charset="0"/>
              </a:rPr>
              <a:t>Panelists:</a:t>
            </a:r>
            <a:endParaRPr lang="en-US" sz="2200" b="0" dirty="0">
              <a:effectLst/>
            </a:endParaRPr>
          </a:p>
          <a:p>
            <a:pPr rtl="0" fontAlgn="base">
              <a:spcBef>
                <a:spcPts val="520"/>
              </a:spcBef>
              <a:spcAft>
                <a:spcPts val="0"/>
              </a:spcAft>
              <a:buFont typeface="Arial" panose="020B0604020202020204" pitchFamily="34" charset="0"/>
              <a:buChar char="•"/>
            </a:pPr>
            <a:r>
              <a:rPr lang="en-US" sz="2200" b="0" i="0" u="none" strike="noStrike" dirty="0">
                <a:effectLst/>
                <a:latin typeface="Calibri" panose="020F0502020204030204" pitchFamily="34" charset="0"/>
              </a:rPr>
              <a:t>Kate Borowec, Senior Director of Governance and Priorities Integration </a:t>
            </a:r>
            <a:endParaRPr lang="en-US" sz="2200" b="0" i="0" u="none" strike="noStrike" dirty="0">
              <a:effectLst/>
              <a:latin typeface="Arial" panose="020B0604020202020204" pitchFamily="34" charset="0"/>
            </a:endParaRPr>
          </a:p>
          <a:p>
            <a:pPr rtl="0" fontAlgn="base">
              <a:spcBef>
                <a:spcPts val="520"/>
              </a:spcBef>
              <a:spcAft>
                <a:spcPts val="0"/>
              </a:spcAft>
              <a:buFont typeface="Arial" panose="020B0604020202020204" pitchFamily="34" charset="0"/>
              <a:buChar char="•"/>
            </a:pPr>
            <a:r>
              <a:rPr lang="en-US" sz="2200" b="0" i="0" u="none" strike="noStrike" dirty="0">
                <a:effectLst/>
                <a:latin typeface="Calibri" panose="020F0502020204030204" pitchFamily="34" charset="0"/>
              </a:rPr>
              <a:t>Honey Dacanay, </a:t>
            </a:r>
            <a:r>
              <a:rPr lang="en-US" sz="2200" i="0" u="none" strike="noStrike" dirty="0">
                <a:effectLst/>
                <a:latin typeface="Calibri" panose="020F0502020204030204" pitchFamily="34" charset="0"/>
              </a:rPr>
              <a:t>Director-General of Digital Policy</a:t>
            </a:r>
          </a:p>
          <a:p>
            <a:pPr rtl="0" fontAlgn="base">
              <a:spcBef>
                <a:spcPts val="520"/>
              </a:spcBef>
              <a:spcAft>
                <a:spcPts val="0"/>
              </a:spcAft>
              <a:buFont typeface="Arial" panose="020B0604020202020204" pitchFamily="34" charset="0"/>
              <a:buChar char="•"/>
            </a:pPr>
            <a:r>
              <a:rPr lang="en-US" sz="2200" dirty="0"/>
              <a:t>Carsten Quell, Executive Director, Official Languages</a:t>
            </a:r>
          </a:p>
          <a:p>
            <a:pPr rtl="0" fontAlgn="base">
              <a:spcBef>
                <a:spcPts val="520"/>
              </a:spcBef>
              <a:spcAft>
                <a:spcPts val="0"/>
              </a:spcAft>
              <a:buFont typeface="Arial" panose="020B0604020202020204" pitchFamily="34" charset="0"/>
              <a:buChar char="•"/>
            </a:pPr>
            <a:endParaRPr lang="en-US" sz="2200" b="0" i="0" u="none" strike="noStrike" dirty="0">
              <a:effectLst/>
              <a:latin typeface="Arial" panose="020B0604020202020204" pitchFamily="34" charset="0"/>
            </a:endParaRPr>
          </a:p>
        </p:txBody>
      </p:sp>
    </p:spTree>
    <p:extLst>
      <p:ext uri="{BB962C8B-B14F-4D97-AF65-F5344CB8AC3E}">
        <p14:creationId xmlns:p14="http://schemas.microsoft.com/office/powerpoint/2010/main" val="244767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0"/>
              </a:ext>
            </a:extLst>
          </p:cNvPr>
          <p:cNvSpPr>
            <a:spLocks noGrp="1"/>
          </p:cNvSpPr>
          <p:nvPr>
            <p:ph type="sldNum" sz="quarter" idx="12"/>
          </p:nvPr>
        </p:nvSpPr>
        <p:spPr>
          <a:xfrm>
            <a:off x="11520000" y="6300000"/>
            <a:ext cx="32129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1200" b="1" i="0" u="none" strike="noStrike" kern="1200" cap="none" spc="0" normalizeH="0" baseline="0" noProof="0" smtClean="0">
                <a:ln>
                  <a:noFill/>
                </a:ln>
                <a:solidFill>
                  <a:schemeClr val="tx1"/>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8" name="Text Placeholder 3"/>
          <p:cNvSpPr txBox="1">
            <a:spLocks noGrp="1"/>
          </p:cNvSpPr>
          <p:nvPr>
            <p:ph type="title" idx="4294967295"/>
          </p:nvPr>
        </p:nvSpPr>
        <p:spPr>
          <a:xfrm>
            <a:off x="0" y="463550"/>
            <a:ext cx="11047413" cy="468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800" b="1" dirty="0">
                <a:latin typeface="Arial" panose="020B0604020202020204" pitchFamily="34" charset="0"/>
                <a:cs typeface="Arial" panose="020B0604020202020204" pitchFamily="34" charset="0"/>
              </a:rPr>
              <a:t>What is the Treasury Board:</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Made up of Cabinet Ministers – Selected by the Prime Minister </a:t>
            </a:r>
            <a:endParaRPr lang="en-CA" sz="2800" b="1" dirty="0">
              <a:latin typeface="Arial" panose="020B0604020202020204" pitchFamily="34" charset="0"/>
              <a:cs typeface="Arial" panose="020B0604020202020204" pitchFamily="34" charset="0"/>
            </a:endParaRPr>
          </a:p>
        </p:txBody>
      </p:sp>
      <p:pic>
        <p:nvPicPr>
          <p:cNvPr id="7" name="Picture 4" descr="Icon of a person representing the President of the Treasury Board">
            <a:extLst>
              <a:ext uri="{FF2B5EF4-FFF2-40B4-BE49-F238E27FC236}">
                <a16:creationId xmlns:a16="http://schemas.microsoft.com/office/drawing/2014/main" id="{9DCF8E32-CF07-5D31-4030-DE9D6C55FE5C}"/>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2506119" y="1743408"/>
            <a:ext cx="1154055" cy="1440000"/>
          </a:xfrm>
          <a:prstGeom prst="rect">
            <a:avLst/>
          </a:prstGeom>
          <a:noFill/>
          <a:ln w="63500" cmpd="sng">
            <a:solidFill>
              <a:schemeClr val="tx1"/>
            </a:solidFill>
            <a:miter lim="800000"/>
          </a:ln>
        </p:spPr>
      </p:pic>
      <p:sp>
        <p:nvSpPr>
          <p:cNvPr id="30" name="TextBox 29">
            <a:extLst>
              <a:ext uri="{FF2B5EF4-FFF2-40B4-BE49-F238E27FC236}">
                <a16:creationId xmlns:a16="http://schemas.microsoft.com/office/drawing/2014/main" id="{40A0DB65-F140-9613-AC8B-131368B0B0A4}"/>
              </a:ext>
            </a:extLst>
          </p:cNvPr>
          <p:cNvSpPr txBox="1"/>
          <p:nvPr/>
        </p:nvSpPr>
        <p:spPr>
          <a:xfrm>
            <a:off x="1746605" y="3320650"/>
            <a:ext cx="2834687" cy="707886"/>
          </a:xfrm>
          <a:prstGeom prst="rect">
            <a:avLst/>
          </a:prstGeom>
          <a:noFill/>
        </p:spPr>
        <p:txBody>
          <a:bodyPr wrap="none" rtlCol="0">
            <a:spAutoFit/>
          </a:bodyPr>
          <a:lstStyle/>
          <a:p>
            <a:pPr algn="ctr"/>
            <a:r>
              <a:rPr lang="en-CA" sz="2000" b="1" dirty="0">
                <a:latin typeface="Arial" panose="020B0604020202020204" pitchFamily="34" charset="0"/>
                <a:cs typeface="Arial" panose="020B0604020202020204" pitchFamily="34" charset="0"/>
              </a:rPr>
              <a:t>President </a:t>
            </a:r>
          </a:p>
          <a:p>
            <a:pPr algn="ctr"/>
            <a:r>
              <a:rPr lang="en-CA" sz="2000" b="1" dirty="0">
                <a:latin typeface="Arial" panose="020B0604020202020204" pitchFamily="34" charset="0"/>
                <a:cs typeface="Arial" panose="020B0604020202020204" pitchFamily="34" charset="0"/>
              </a:rPr>
              <a:t>of the Treasury Board</a:t>
            </a:r>
          </a:p>
        </p:txBody>
      </p:sp>
      <p:pic>
        <p:nvPicPr>
          <p:cNvPr id="5" name="Graphic 4" descr="+">
            <a:extLst>
              <a:ext uri="{FF2B5EF4-FFF2-40B4-BE49-F238E27FC236}">
                <a16:creationId xmlns:a16="http://schemas.microsoft.com/office/drawing/2014/main" id="{82DBAE46-7765-7D04-9E89-BCB6E7607A0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0240" y="2060551"/>
            <a:ext cx="731520" cy="731520"/>
          </a:xfrm>
          <a:prstGeom prst="rect">
            <a:avLst/>
          </a:prstGeom>
        </p:spPr>
      </p:pic>
      <p:pic>
        <p:nvPicPr>
          <p:cNvPr id="37" name="Picture 4" descr="Icon of a person representing the Minister of Finance">
            <a:extLst>
              <a:ext uri="{FF2B5EF4-FFF2-40B4-BE49-F238E27FC236}">
                <a16:creationId xmlns:a16="http://schemas.microsoft.com/office/drawing/2014/main" id="{8EB830D0-222A-B316-AD05-1243D8100AA6}"/>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680629" y="1894990"/>
            <a:ext cx="567319" cy="707886"/>
          </a:xfrm>
          <a:prstGeom prst="rect">
            <a:avLst/>
          </a:prstGeom>
          <a:noFill/>
          <a:ln w="63500" cmpd="sng">
            <a:solidFill>
              <a:schemeClr val="tx1"/>
            </a:solidFill>
            <a:miter lim="800000"/>
          </a:ln>
        </p:spPr>
      </p:pic>
      <p:grpSp>
        <p:nvGrpSpPr>
          <p:cNvPr id="8" name="Group 7" descr="Four icons representing cabinet ministers">
            <a:extLst>
              <a:ext uri="{FF2B5EF4-FFF2-40B4-BE49-F238E27FC236}">
                <a16:creationId xmlns:a16="http://schemas.microsoft.com/office/drawing/2014/main" id="{F905C5DB-E8C6-BC2C-E8D7-66A624E5A59A}"/>
              </a:ext>
            </a:extLst>
          </p:cNvPr>
          <p:cNvGrpSpPr/>
          <p:nvPr/>
        </p:nvGrpSpPr>
        <p:grpSpPr>
          <a:xfrm>
            <a:off x="8142398" y="1917076"/>
            <a:ext cx="1327582" cy="1594109"/>
            <a:chOff x="5037581" y="4425295"/>
            <a:chExt cx="1327582" cy="1594109"/>
          </a:xfrm>
          <a:solidFill>
            <a:schemeClr val="tx1"/>
          </a:solidFill>
        </p:grpSpPr>
        <p:pic>
          <p:nvPicPr>
            <p:cNvPr id="39" name="Picture 4" descr="User with solid fill">
              <a:extLst>
                <a:ext uri="{FF2B5EF4-FFF2-40B4-BE49-F238E27FC236}">
                  <a16:creationId xmlns:a16="http://schemas.microsoft.com/office/drawing/2014/main" id="{C71B021D-1E6B-B51D-325E-538C664DC97D}"/>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5037581" y="5333604"/>
              <a:ext cx="549614" cy="685800"/>
            </a:xfrm>
            <a:prstGeom prst="rect">
              <a:avLst/>
            </a:prstGeom>
            <a:noFill/>
            <a:ln w="63500" cmpd="sng">
              <a:solidFill>
                <a:schemeClr val="tx1"/>
              </a:solidFill>
              <a:miter lim="800000"/>
            </a:ln>
          </p:spPr>
        </p:pic>
        <p:pic>
          <p:nvPicPr>
            <p:cNvPr id="12" name="Picture 4" descr="User with solid fill">
              <a:extLst>
                <a:ext uri="{FF2B5EF4-FFF2-40B4-BE49-F238E27FC236}">
                  <a16:creationId xmlns:a16="http://schemas.microsoft.com/office/drawing/2014/main" id="{91B1F092-AF04-DBEC-A34F-3E9B759B0C5B}"/>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5815549" y="5333604"/>
              <a:ext cx="549614" cy="685800"/>
            </a:xfrm>
            <a:prstGeom prst="rect">
              <a:avLst/>
            </a:prstGeom>
            <a:noFill/>
            <a:ln w="63500" cmpd="sng">
              <a:solidFill>
                <a:schemeClr val="tx1"/>
              </a:solidFill>
              <a:miter lim="800000"/>
            </a:ln>
          </p:spPr>
        </p:pic>
        <p:pic>
          <p:nvPicPr>
            <p:cNvPr id="13" name="Picture 4" descr="User with solid fill">
              <a:extLst>
                <a:ext uri="{FF2B5EF4-FFF2-40B4-BE49-F238E27FC236}">
                  <a16:creationId xmlns:a16="http://schemas.microsoft.com/office/drawing/2014/main" id="{97710AB0-E671-6940-C605-53F05705D32A}"/>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5815549" y="4425295"/>
              <a:ext cx="549614" cy="685800"/>
            </a:xfrm>
            <a:prstGeom prst="rect">
              <a:avLst/>
            </a:prstGeom>
            <a:noFill/>
            <a:ln w="63500" cmpd="sng">
              <a:solidFill>
                <a:schemeClr val="tx1"/>
              </a:solidFill>
              <a:miter lim="800000"/>
            </a:ln>
          </p:spPr>
        </p:pic>
        <p:pic>
          <p:nvPicPr>
            <p:cNvPr id="14" name="Picture 4" descr="User with solid fill">
              <a:extLst>
                <a:ext uri="{FF2B5EF4-FFF2-40B4-BE49-F238E27FC236}">
                  <a16:creationId xmlns:a16="http://schemas.microsoft.com/office/drawing/2014/main" id="{D60DE45B-AB89-3010-09E8-1D2848D5A74B}"/>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5037581" y="4425295"/>
              <a:ext cx="549614" cy="685800"/>
            </a:xfrm>
            <a:prstGeom prst="rect">
              <a:avLst/>
            </a:prstGeom>
            <a:noFill/>
            <a:ln w="63500" cmpd="sng">
              <a:solidFill>
                <a:schemeClr val="tx1"/>
              </a:solidFill>
              <a:miter lim="800000"/>
            </a:ln>
          </p:spPr>
        </p:pic>
      </p:grpSp>
      <p:sp>
        <p:nvSpPr>
          <p:cNvPr id="27" name="TextBox 26">
            <a:extLst>
              <a:ext uri="{FF2B5EF4-FFF2-40B4-BE49-F238E27FC236}">
                <a16:creationId xmlns:a16="http://schemas.microsoft.com/office/drawing/2014/main" id="{F6DD003C-AA92-61D9-7F91-0071C248FE03}"/>
              </a:ext>
            </a:extLst>
          </p:cNvPr>
          <p:cNvSpPr txBox="1"/>
          <p:nvPr/>
        </p:nvSpPr>
        <p:spPr>
          <a:xfrm>
            <a:off x="6974703" y="3602820"/>
            <a:ext cx="4362093" cy="707886"/>
          </a:xfrm>
          <a:prstGeom prst="rect">
            <a:avLst/>
          </a:prstGeom>
          <a:noFill/>
        </p:spPr>
        <p:txBody>
          <a:bodyPr wrap="none" rtlCol="0">
            <a:spAutoFit/>
          </a:bodyPr>
          <a:lstStyle/>
          <a:p>
            <a:pPr algn="ctr"/>
            <a:r>
              <a:rPr lang="en-CA" sz="2000" b="1" dirty="0">
                <a:latin typeface="Arial" panose="020B0604020202020204" pitchFamily="34" charset="0"/>
                <a:cs typeface="Arial" panose="020B0604020202020204" pitchFamily="34" charset="0"/>
              </a:rPr>
              <a:t>The Finance Minister + Four more </a:t>
            </a:r>
          </a:p>
          <a:p>
            <a:pPr algn="ctr"/>
            <a:r>
              <a:rPr lang="en-CA" sz="2000" b="1" dirty="0">
                <a:latin typeface="Arial" panose="020B0604020202020204" pitchFamily="34" charset="0"/>
                <a:cs typeface="Arial" panose="020B0604020202020204" pitchFamily="34" charset="0"/>
              </a:rPr>
              <a:t>Cabinet Ministers</a:t>
            </a:r>
          </a:p>
        </p:txBody>
      </p:sp>
      <p:pic>
        <p:nvPicPr>
          <p:cNvPr id="17" name="Graphic 16" descr="+">
            <a:extLst>
              <a:ext uri="{FF2B5EF4-FFF2-40B4-BE49-F238E27FC236}">
                <a16:creationId xmlns:a16="http://schemas.microsoft.com/office/drawing/2014/main" id="{FD9F6940-4224-C546-A81C-1859424D3EE8}"/>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9772" y="4834410"/>
            <a:ext cx="731520" cy="731520"/>
          </a:xfrm>
          <a:prstGeom prst="rect">
            <a:avLst/>
          </a:prstGeom>
        </p:spPr>
      </p:pic>
      <p:grpSp>
        <p:nvGrpSpPr>
          <p:cNvPr id="6" name="Group 5" descr="Six icons representing cabinet ministers serving as alternates">
            <a:extLst>
              <a:ext uri="{FF2B5EF4-FFF2-40B4-BE49-F238E27FC236}">
                <a16:creationId xmlns:a16="http://schemas.microsoft.com/office/drawing/2014/main" id="{41DE4F99-3C06-9659-B00A-EA161883510F}"/>
              </a:ext>
            </a:extLst>
          </p:cNvPr>
          <p:cNvGrpSpPr/>
          <p:nvPr/>
        </p:nvGrpSpPr>
        <p:grpSpPr>
          <a:xfrm>
            <a:off x="5226650" y="4543391"/>
            <a:ext cx="1780144" cy="1313559"/>
            <a:chOff x="8538068" y="4685178"/>
            <a:chExt cx="1780144" cy="1313559"/>
          </a:xfrm>
          <a:solidFill>
            <a:schemeClr val="tx1"/>
          </a:solidFill>
        </p:grpSpPr>
        <p:pic>
          <p:nvPicPr>
            <p:cNvPr id="19" name="Picture 4" descr="User with solid fill">
              <a:extLst>
                <a:ext uri="{FF2B5EF4-FFF2-40B4-BE49-F238E27FC236}">
                  <a16:creationId xmlns:a16="http://schemas.microsoft.com/office/drawing/2014/main" id="{810F0329-8C44-6605-4E67-2F62C55FF223}"/>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211756" y="5458737"/>
              <a:ext cx="432767" cy="540000"/>
            </a:xfrm>
            <a:prstGeom prst="rect">
              <a:avLst/>
            </a:prstGeom>
            <a:noFill/>
            <a:ln w="63500" cmpd="sng">
              <a:solidFill>
                <a:schemeClr val="tx1"/>
              </a:solidFill>
              <a:miter lim="800000"/>
            </a:ln>
          </p:spPr>
        </p:pic>
        <p:pic>
          <p:nvPicPr>
            <p:cNvPr id="20" name="Picture 4" descr="User with solid fill">
              <a:extLst>
                <a:ext uri="{FF2B5EF4-FFF2-40B4-BE49-F238E27FC236}">
                  <a16:creationId xmlns:a16="http://schemas.microsoft.com/office/drawing/2014/main" id="{991A76A8-6619-C96C-6BF9-67B86661AB0C}"/>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885445" y="5458737"/>
              <a:ext cx="432767" cy="540000"/>
            </a:xfrm>
            <a:prstGeom prst="rect">
              <a:avLst/>
            </a:prstGeom>
            <a:noFill/>
            <a:ln w="63500" cmpd="sng">
              <a:solidFill>
                <a:schemeClr val="tx1"/>
              </a:solidFill>
              <a:miter lim="800000"/>
            </a:ln>
          </p:spPr>
        </p:pic>
        <p:pic>
          <p:nvPicPr>
            <p:cNvPr id="21" name="Picture 4" descr="User with solid fill">
              <a:extLst>
                <a:ext uri="{FF2B5EF4-FFF2-40B4-BE49-F238E27FC236}">
                  <a16:creationId xmlns:a16="http://schemas.microsoft.com/office/drawing/2014/main" id="{FA47A308-8949-5314-17AE-3471536CA71B}"/>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885445" y="4685178"/>
              <a:ext cx="432767" cy="540000"/>
            </a:xfrm>
            <a:prstGeom prst="rect">
              <a:avLst/>
            </a:prstGeom>
            <a:noFill/>
            <a:ln w="63500" cmpd="sng">
              <a:solidFill>
                <a:schemeClr val="tx1"/>
              </a:solidFill>
              <a:miter lim="800000"/>
            </a:ln>
          </p:spPr>
        </p:pic>
        <p:pic>
          <p:nvPicPr>
            <p:cNvPr id="22" name="Picture 4" descr="User with solid fill">
              <a:extLst>
                <a:ext uri="{FF2B5EF4-FFF2-40B4-BE49-F238E27FC236}">
                  <a16:creationId xmlns:a16="http://schemas.microsoft.com/office/drawing/2014/main" id="{76C3BF77-862C-71C9-1E1F-4BC52239E05F}"/>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9211756" y="4685178"/>
              <a:ext cx="432767" cy="540000"/>
            </a:xfrm>
            <a:prstGeom prst="rect">
              <a:avLst/>
            </a:prstGeom>
            <a:noFill/>
            <a:ln w="63500" cmpd="sng">
              <a:solidFill>
                <a:schemeClr val="tx1"/>
              </a:solidFill>
              <a:miter lim="800000"/>
            </a:ln>
          </p:spPr>
        </p:pic>
        <p:pic>
          <p:nvPicPr>
            <p:cNvPr id="23" name="Picture 4" descr="User with solid fill">
              <a:extLst>
                <a:ext uri="{FF2B5EF4-FFF2-40B4-BE49-F238E27FC236}">
                  <a16:creationId xmlns:a16="http://schemas.microsoft.com/office/drawing/2014/main" id="{7654780B-9CA4-AA82-B483-9CC7ABAC9AE2}"/>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8538068" y="5458737"/>
              <a:ext cx="432767" cy="540000"/>
            </a:xfrm>
            <a:prstGeom prst="rect">
              <a:avLst/>
            </a:prstGeom>
            <a:noFill/>
            <a:ln w="63500" cmpd="sng">
              <a:solidFill>
                <a:schemeClr val="tx1"/>
              </a:solidFill>
              <a:miter lim="800000"/>
            </a:ln>
          </p:spPr>
        </p:pic>
        <p:pic>
          <p:nvPicPr>
            <p:cNvPr id="24" name="Picture 4" descr="User with solid fill">
              <a:extLst>
                <a:ext uri="{FF2B5EF4-FFF2-40B4-BE49-F238E27FC236}">
                  <a16:creationId xmlns:a16="http://schemas.microsoft.com/office/drawing/2014/main" id="{6677F69D-44C1-4A6B-9C18-C76870F2971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9929" r="9929"/>
            <a:stretch/>
          </p:blipFill>
          <p:spPr bwMode="auto">
            <a:xfrm>
              <a:off x="8538068" y="4685178"/>
              <a:ext cx="432767" cy="540000"/>
            </a:xfrm>
            <a:prstGeom prst="rect">
              <a:avLst/>
            </a:prstGeom>
            <a:noFill/>
            <a:ln w="63500" cmpd="sng">
              <a:solidFill>
                <a:schemeClr val="tx1"/>
              </a:solidFill>
              <a:miter lim="800000"/>
            </a:ln>
          </p:spPr>
        </p:pic>
      </p:grpSp>
      <p:sp>
        <p:nvSpPr>
          <p:cNvPr id="4" name="TextBox 3">
            <a:extLst>
              <a:ext uri="{FF2B5EF4-FFF2-40B4-BE49-F238E27FC236}">
                <a16:creationId xmlns:a16="http://schemas.microsoft.com/office/drawing/2014/main" id="{9D00862D-4533-2B93-484F-6B9618F6C93B}"/>
              </a:ext>
            </a:extLst>
          </p:cNvPr>
          <p:cNvSpPr txBox="1"/>
          <p:nvPr/>
        </p:nvSpPr>
        <p:spPr>
          <a:xfrm>
            <a:off x="5397615" y="6090509"/>
            <a:ext cx="1438214" cy="400110"/>
          </a:xfrm>
          <a:prstGeom prst="rect">
            <a:avLst/>
          </a:prstGeom>
          <a:noFill/>
        </p:spPr>
        <p:txBody>
          <a:bodyPr wrap="none" rtlCol="0">
            <a:spAutoFit/>
          </a:bodyPr>
          <a:lstStyle/>
          <a:p>
            <a:pPr algn="ctr"/>
            <a:r>
              <a:rPr lang="en-CA" sz="2000" b="1">
                <a:latin typeface="Arial" panose="020B0604020202020204" pitchFamily="34" charset="0"/>
                <a:cs typeface="Arial" panose="020B0604020202020204" pitchFamily="34" charset="0"/>
              </a:rPr>
              <a:t>Alternates</a:t>
            </a:r>
          </a:p>
        </p:txBody>
      </p:sp>
    </p:spTree>
    <p:extLst>
      <p:ext uri="{BB962C8B-B14F-4D97-AF65-F5344CB8AC3E}">
        <p14:creationId xmlns:p14="http://schemas.microsoft.com/office/powerpoint/2010/main" val="1925521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1EB0BCE-F719-BBA4-437C-C18576CC0DE0}"/>
              </a:ext>
            </a:extLst>
          </p:cNvPr>
          <p:cNvSpPr>
            <a:spLocks noGrp="1"/>
          </p:cNvSpPr>
          <p:nvPr>
            <p:ph type="title" idx="4294967295"/>
          </p:nvPr>
        </p:nvSpPr>
        <p:spPr>
          <a:xfrm>
            <a:off x="841248" y="256032"/>
            <a:ext cx="10506456" cy="1014984"/>
          </a:xfrm>
          <a:prstGeom prst="rect">
            <a:avLst/>
          </a:prstGeom>
        </p:spPr>
        <p:txBody>
          <a:bodyPr vert="horz" lIns="91440" tIns="45720" rIns="91440" bIns="45720" rtlCol="0" anchor="b">
            <a:normAutofit/>
          </a:bodyPr>
          <a:lstStyle/>
          <a:p>
            <a:r>
              <a:rPr lang="en-US" b="1" kern="1200">
                <a:solidFill>
                  <a:schemeClr val="tx1"/>
                </a:solidFill>
                <a:latin typeface="+mj-lt"/>
                <a:ea typeface="+mj-ea"/>
                <a:cs typeface="+mj-cs"/>
              </a:rPr>
              <a:t>The Roles of Treasury Board</a:t>
            </a:r>
            <a:endParaRPr lang="en-US" kern="1200">
              <a:solidFill>
                <a:schemeClr val="tx1"/>
              </a:solidFill>
              <a:latin typeface="+mj-lt"/>
              <a:ea typeface="+mj-ea"/>
              <a:cs typeface="+mj-cs"/>
            </a:endParaRPr>
          </a:p>
        </p:txBody>
      </p:sp>
      <p:sp>
        <p:nvSpPr>
          <p:cNvPr id="103" name="Rectangle 10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 name="Rectangle 10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D6EBFD33-0215-6D38-47F5-6A0D7D838C0C}"/>
              </a:ext>
              <a:ext uri="{C183D7F6-B498-43B3-948B-1728B52AA6E4}">
                <adec:decorative xmlns:adec="http://schemas.microsoft.com/office/drawing/2017/decorative" val="0"/>
              </a:ext>
            </a:extLst>
          </p:cNvPr>
          <p:cNvSpPr>
            <a:spLocks/>
          </p:cNvSpPr>
          <p:nvPr/>
        </p:nvSpPr>
        <p:spPr>
          <a:xfrm>
            <a:off x="7757803" y="6025527"/>
            <a:ext cx="1940342" cy="258263"/>
          </a:xfrm>
          <a:prstGeom prst="rect">
            <a:avLst/>
          </a:prstGeom>
        </p:spPr>
        <p:txBody>
          <a:bodyPr/>
          <a:lstStyle/>
          <a:p>
            <a:pPr defTabSz="640080">
              <a:spcAft>
                <a:spcPts val="600"/>
              </a:spcAft>
            </a:pPr>
            <a:fld id="{32D4B517-E49B-41B6-9DBC-23634E0F1CDC}" type="slidenum">
              <a:rPr lang="en-CA" sz="1260" b="1" kern="1200">
                <a:solidFill>
                  <a:schemeClr val="tx1"/>
                </a:solidFill>
                <a:latin typeface="Arial" panose="020B0604020202020204" pitchFamily="34" charset="0"/>
                <a:ea typeface="+mn-ea"/>
                <a:cs typeface="Arial" panose="020B0604020202020204" pitchFamily="34" charset="0"/>
              </a:rPr>
              <a:pPr defTabSz="640080">
                <a:spcAft>
                  <a:spcPts val="600"/>
                </a:spcAft>
              </a:pPr>
              <a:t>7</a:t>
            </a:fld>
            <a:endParaRPr lang="en-CA" b="1">
              <a:solidFill>
                <a:schemeClr val="tx1"/>
              </a:solidFill>
              <a:latin typeface="Arial" panose="020B0604020202020204" pitchFamily="34" charset="0"/>
              <a:cs typeface="Arial" panose="020B0604020202020204" pitchFamily="34" charset="0"/>
            </a:endParaRPr>
          </a:p>
        </p:txBody>
      </p:sp>
      <p:sp>
        <p:nvSpPr>
          <p:cNvPr id="94" name="TextBox 93"/>
          <p:cNvSpPr txBox="1"/>
          <p:nvPr>
            <p:custDataLst>
              <p:tags r:id="rId1"/>
            </p:custDataLst>
          </p:nvPr>
        </p:nvSpPr>
        <p:spPr>
          <a:xfrm>
            <a:off x="2152369" y="2228675"/>
            <a:ext cx="7789701" cy="305566"/>
          </a:xfrm>
          <a:prstGeom prst="rect">
            <a:avLst/>
          </a:prstGeom>
          <a:solidFill>
            <a:schemeClr val="tx1"/>
          </a:solidFill>
          <a:ln w="38100">
            <a:noFill/>
          </a:ln>
        </p:spPr>
        <p:txBody>
          <a:bodyPr wrap="square" rtlCol="0" anchor="ctr" anchorCtr="0">
            <a:noAutofit/>
          </a:bodyPr>
          <a:lstStyle>
            <a:defPPr>
              <a:defRPr lang="en-US"/>
            </a:defPPr>
            <a:lvl1pPr algn="ctr">
              <a:defRPr sz="1600">
                <a:solidFill>
                  <a:schemeClr val="bg1"/>
                </a:solidFill>
              </a:defRPr>
            </a:lvl1pPr>
          </a:lstStyle>
          <a:p>
            <a:pPr defTabSz="640080">
              <a:spcAft>
                <a:spcPts val="600"/>
              </a:spcAft>
            </a:pPr>
            <a:r>
              <a:rPr lang="en-US" sz="1680" b="1" kern="1200" dirty="0">
                <a:latin typeface="Arial" panose="020B0604020202020204" pitchFamily="34" charset="0"/>
                <a:ea typeface="+mn-ea"/>
                <a:cs typeface="Arial" panose="020B0604020202020204" pitchFamily="34" charset="0"/>
              </a:rPr>
              <a:t>Part A</a:t>
            </a:r>
            <a:endParaRPr lang="en-US" sz="2000" b="1" dirty="0">
              <a:latin typeface="Arial" panose="020B0604020202020204" pitchFamily="34" charset="0"/>
              <a:cs typeface="Arial" panose="020B0604020202020204" pitchFamily="34" charset="0"/>
            </a:endParaRPr>
          </a:p>
        </p:txBody>
      </p:sp>
      <p:sp>
        <p:nvSpPr>
          <p:cNvPr id="42" name="TextBox 41"/>
          <p:cNvSpPr txBox="1"/>
          <p:nvPr/>
        </p:nvSpPr>
        <p:spPr>
          <a:xfrm>
            <a:off x="2152369" y="2554344"/>
            <a:ext cx="7887261" cy="1665397"/>
          </a:xfrm>
          <a:prstGeom prst="rect">
            <a:avLst/>
          </a:prstGeom>
          <a:noFill/>
        </p:spPr>
        <p:txBody>
          <a:bodyPr wrap="square" rtlCol="0">
            <a:spAutoFit/>
          </a:bodyPr>
          <a:lstStyle/>
          <a:p>
            <a:pPr marL="250032" indent="-250032" defTabSz="640080">
              <a:spcAft>
                <a:spcPts val="420"/>
              </a:spcAft>
            </a:pPr>
            <a:r>
              <a:rPr lang="en-US" sz="1540" b="1" kern="1200" dirty="0">
                <a:solidFill>
                  <a:schemeClr val="tx1"/>
                </a:solidFill>
                <a:latin typeface="Arial" panose="020B0604020202020204" pitchFamily="34" charset="0"/>
                <a:ea typeface="+mn-ea"/>
                <a:cs typeface="Arial" panose="020B0604020202020204" pitchFamily="34" charset="0"/>
              </a:rPr>
              <a:t>Expenditure Manager: </a:t>
            </a:r>
            <a:r>
              <a:rPr lang="en-CA" sz="1540" kern="1200" dirty="0">
                <a:solidFill>
                  <a:schemeClr val="tx1"/>
                </a:solidFill>
                <a:latin typeface="Arial" panose="020B0604020202020204" pitchFamily="34" charset="0"/>
                <a:ea typeface="+mn-ea"/>
                <a:cs typeface="Arial" panose="020B0604020202020204" pitchFamily="34" charset="0"/>
              </a:rPr>
              <a:t>Oversees stewardship of public funds</a:t>
            </a:r>
          </a:p>
          <a:p>
            <a:pPr marL="250032" indent="-250032" defTabSz="640080">
              <a:spcAft>
                <a:spcPts val="210"/>
              </a:spcAft>
            </a:pPr>
            <a:r>
              <a:rPr lang="en-US" sz="1540" b="1" kern="1200" dirty="0">
                <a:solidFill>
                  <a:schemeClr val="tx1"/>
                </a:solidFill>
                <a:latin typeface="Arial" panose="020B0604020202020204" pitchFamily="34" charset="0"/>
                <a:ea typeface="+mn-ea"/>
                <a:cs typeface="Arial" panose="020B0604020202020204" pitchFamily="34" charset="0"/>
              </a:rPr>
              <a:t>Management Board: </a:t>
            </a:r>
            <a:r>
              <a:rPr lang="en-CA" sz="1540" kern="1200" dirty="0">
                <a:solidFill>
                  <a:schemeClr val="tx1"/>
                </a:solidFill>
                <a:latin typeface="Arial" panose="020B0604020202020204" pitchFamily="34" charset="0"/>
                <a:ea typeface="+mn-ea"/>
                <a:cs typeface="Arial" panose="020B0604020202020204" pitchFamily="34" charset="0"/>
              </a:rPr>
              <a:t>Sets rules on government management </a:t>
            </a:r>
          </a:p>
          <a:p>
            <a:pPr marL="490062" lvl="1" indent="-240030" defTabSz="640080">
              <a:spcAft>
                <a:spcPts val="210"/>
              </a:spcAft>
              <a:buFont typeface="Arial" panose="020B0604020202020204" pitchFamily="34" charset="0"/>
              <a:buChar char="•"/>
            </a:pPr>
            <a:r>
              <a:rPr lang="en-CA" sz="1540" kern="1200" dirty="0">
                <a:solidFill>
                  <a:schemeClr val="tx1"/>
                </a:solidFill>
                <a:latin typeface="Arial" panose="020B0604020202020204" pitchFamily="34" charset="0"/>
                <a:ea typeface="+mn-ea"/>
                <a:cs typeface="Arial" panose="020B0604020202020204" pitchFamily="34" charset="0"/>
              </a:rPr>
              <a:t>Authorizes </a:t>
            </a:r>
            <a:r>
              <a:rPr lang="en-US" sz="1540" kern="1200" dirty="0">
                <a:solidFill>
                  <a:schemeClr val="tx1"/>
                </a:solidFill>
                <a:latin typeface="Arial" panose="020B0604020202020204" pitchFamily="34" charset="0"/>
                <a:ea typeface="+mn-ea"/>
                <a:cs typeface="Arial" panose="020B0604020202020204" pitchFamily="34" charset="0"/>
              </a:rPr>
              <a:t>new programs, projects, transfer payments, contracts</a:t>
            </a:r>
          </a:p>
          <a:p>
            <a:pPr marL="250032" indent="-250032" defTabSz="640080">
              <a:spcAft>
                <a:spcPts val="210"/>
              </a:spcAft>
            </a:pPr>
            <a:r>
              <a:rPr lang="en-CA" sz="1540" b="1" kern="1200" dirty="0">
                <a:solidFill>
                  <a:schemeClr val="tx1"/>
                </a:solidFill>
                <a:latin typeface="Arial" panose="020B0604020202020204" pitchFamily="34" charset="0"/>
                <a:ea typeface="+mn-ea"/>
                <a:cs typeface="Arial" panose="020B0604020202020204" pitchFamily="34" charset="0"/>
              </a:rPr>
              <a:t>Employer: </a:t>
            </a:r>
            <a:r>
              <a:rPr lang="en-CA" sz="1540" kern="1200" dirty="0">
                <a:solidFill>
                  <a:schemeClr val="tx1"/>
                </a:solidFill>
                <a:latin typeface="Arial" panose="020B0604020202020204" pitchFamily="34" charset="0"/>
                <a:ea typeface="+mn-ea"/>
                <a:cs typeface="Arial" panose="020B0604020202020204" pitchFamily="34" charset="0"/>
              </a:rPr>
              <a:t>Sets rules for employee management</a:t>
            </a:r>
          </a:p>
          <a:p>
            <a:pPr marL="490062" indent="-240030" defTabSz="640080">
              <a:spcAft>
                <a:spcPts val="210"/>
              </a:spcAft>
              <a:buFont typeface="Arial" panose="020B0604020202020204" pitchFamily="34" charset="0"/>
              <a:buChar char="•"/>
            </a:pPr>
            <a:r>
              <a:rPr lang="en-CA" sz="1540" kern="1200" dirty="0">
                <a:solidFill>
                  <a:schemeClr val="tx1"/>
                </a:solidFill>
                <a:latin typeface="Arial" panose="020B0604020202020204" pitchFamily="34" charset="0"/>
                <a:ea typeface="+mn-ea"/>
                <a:cs typeface="Arial" panose="020B0604020202020204" pitchFamily="34" charset="0"/>
              </a:rPr>
              <a:t>Sets </a:t>
            </a:r>
            <a:r>
              <a:rPr lang="en-US" sz="1540" kern="1200" dirty="0">
                <a:solidFill>
                  <a:schemeClr val="tx1"/>
                </a:solidFill>
                <a:latin typeface="Arial" panose="020B0604020202020204" pitchFamily="34" charset="0"/>
                <a:ea typeface="+mn-ea"/>
                <a:cs typeface="Arial" panose="020B0604020202020204" pitchFamily="34" charset="0"/>
              </a:rPr>
              <a:t>terms and conditions of employment</a:t>
            </a:r>
            <a:endParaRPr lang="en-CA" sz="1540" kern="1200" dirty="0">
              <a:solidFill>
                <a:schemeClr val="tx1"/>
              </a:solidFill>
              <a:latin typeface="Arial" panose="020B0604020202020204" pitchFamily="34" charset="0"/>
              <a:ea typeface="+mn-ea"/>
              <a:cs typeface="Arial" panose="020B0604020202020204" pitchFamily="34" charset="0"/>
            </a:endParaRPr>
          </a:p>
          <a:p>
            <a:pPr marL="490062" indent="-240030" defTabSz="640080">
              <a:spcAft>
                <a:spcPts val="420"/>
              </a:spcAft>
              <a:buFont typeface="Arial" panose="020B0604020202020204" pitchFamily="34" charset="0"/>
              <a:buChar char="•"/>
            </a:pPr>
            <a:r>
              <a:rPr lang="en-CA" sz="1540" kern="1200" dirty="0">
                <a:solidFill>
                  <a:schemeClr val="tx1"/>
                </a:solidFill>
                <a:latin typeface="Arial" panose="020B0604020202020204" pitchFamily="34" charset="0"/>
                <a:ea typeface="+mn-ea"/>
                <a:cs typeface="Arial" panose="020B0604020202020204" pitchFamily="34" charset="0"/>
              </a:rPr>
              <a:t>Oversees collective bargaining and labour relations</a:t>
            </a:r>
            <a:endParaRPr lang="en-CA" sz="2200" dirty="0">
              <a:latin typeface="Arial" panose="020B0604020202020204" pitchFamily="34" charset="0"/>
              <a:cs typeface="Arial" panose="020B0604020202020204" pitchFamily="34" charset="0"/>
            </a:endParaRPr>
          </a:p>
        </p:txBody>
      </p:sp>
      <p:sp>
        <p:nvSpPr>
          <p:cNvPr id="96" name="TextBox 95"/>
          <p:cNvSpPr txBox="1"/>
          <p:nvPr>
            <p:custDataLst>
              <p:tags r:id="rId2"/>
            </p:custDataLst>
          </p:nvPr>
        </p:nvSpPr>
        <p:spPr>
          <a:xfrm>
            <a:off x="2172060" y="4417171"/>
            <a:ext cx="7789701" cy="350865"/>
          </a:xfrm>
          <a:prstGeom prst="rect">
            <a:avLst/>
          </a:prstGeom>
          <a:solidFill>
            <a:schemeClr val="accent2"/>
          </a:solidFill>
          <a:ln w="38100">
            <a:noFill/>
          </a:ln>
        </p:spPr>
        <p:txBody>
          <a:bodyPr wrap="square" rtlCol="0" anchor="ctr" anchorCtr="0">
            <a:spAutoFit/>
          </a:bodyPr>
          <a:lstStyle>
            <a:defPPr>
              <a:defRPr lang="en-US"/>
            </a:defPPr>
            <a:lvl1pPr algn="ctr">
              <a:defRPr sz="1600">
                <a:solidFill>
                  <a:schemeClr val="bg1"/>
                </a:solidFill>
              </a:defRPr>
            </a:lvl1pPr>
          </a:lstStyle>
          <a:p>
            <a:pPr defTabSz="640080">
              <a:spcAft>
                <a:spcPts val="600"/>
              </a:spcAft>
            </a:pPr>
            <a:r>
              <a:rPr lang="en-US" sz="1680" b="1" kern="1200" dirty="0">
                <a:latin typeface="Arial" panose="020B0604020202020204" pitchFamily="34" charset="0"/>
                <a:ea typeface="+mn-ea"/>
                <a:cs typeface="Arial" panose="020B0604020202020204" pitchFamily="34" charset="0"/>
              </a:rPr>
              <a:t>Part B</a:t>
            </a:r>
            <a:endParaRPr lang="en-US" sz="2000" b="1" dirty="0">
              <a:latin typeface="Arial" panose="020B0604020202020204" pitchFamily="34" charset="0"/>
              <a:cs typeface="Arial" panose="020B0604020202020204" pitchFamily="34" charset="0"/>
            </a:endParaRPr>
          </a:p>
        </p:txBody>
      </p:sp>
      <p:sp>
        <p:nvSpPr>
          <p:cNvPr id="29" name="TextBox 28"/>
          <p:cNvSpPr txBox="1"/>
          <p:nvPr/>
        </p:nvSpPr>
        <p:spPr>
          <a:xfrm>
            <a:off x="2172060" y="4755877"/>
            <a:ext cx="7687780" cy="1194173"/>
          </a:xfrm>
          <a:prstGeom prst="rect">
            <a:avLst/>
          </a:prstGeom>
          <a:noFill/>
        </p:spPr>
        <p:txBody>
          <a:bodyPr wrap="square" rtlCol="0">
            <a:spAutoFit/>
          </a:bodyPr>
          <a:lstStyle/>
          <a:p>
            <a:pPr marL="250032" indent="-250032" defTabSz="640080">
              <a:spcAft>
                <a:spcPts val="600"/>
              </a:spcAft>
            </a:pPr>
            <a:r>
              <a:rPr lang="en-US" sz="1540" b="1" kern="1200">
                <a:solidFill>
                  <a:schemeClr val="tx1"/>
                </a:solidFill>
                <a:latin typeface="Arial" panose="020B0604020202020204" pitchFamily="34" charset="0"/>
                <a:ea typeface="+mn-ea"/>
                <a:cs typeface="Arial" panose="020B0604020202020204" pitchFamily="34" charset="0"/>
              </a:rPr>
              <a:t>Regulatory Oversight: </a:t>
            </a:r>
            <a:r>
              <a:rPr lang="en-CA" sz="1540" kern="1200">
                <a:solidFill>
                  <a:schemeClr val="tx1"/>
                </a:solidFill>
                <a:latin typeface="Arial" panose="020B0604020202020204" pitchFamily="34" charset="0"/>
                <a:ea typeface="+mn-ea"/>
                <a:cs typeface="Arial" panose="020B0604020202020204" pitchFamily="34" charset="0"/>
              </a:rPr>
              <a:t>Oversees most regulations &amp; Orders-in-Council</a:t>
            </a:r>
          </a:p>
          <a:p>
            <a:pPr marL="490062" indent="-240030" defTabSz="640080">
              <a:spcAft>
                <a:spcPts val="600"/>
              </a:spcAft>
              <a:buFont typeface="Arial" panose="020B0604020202020204" pitchFamily="34" charset="0"/>
              <a:buChar char="•"/>
            </a:pPr>
            <a:r>
              <a:rPr lang="en-US" sz="1540" kern="1200">
                <a:solidFill>
                  <a:schemeClr val="tx1"/>
                </a:solidFill>
                <a:latin typeface="Arial" panose="020B0604020202020204" pitchFamily="34" charset="0"/>
                <a:ea typeface="+mn-ea"/>
                <a:cs typeface="Arial" panose="020B0604020202020204" pitchFamily="34" charset="0"/>
              </a:rPr>
              <a:t>Regulations on areas such as food and drug safety, environmental protection, transportation safety</a:t>
            </a:r>
          </a:p>
          <a:p>
            <a:pPr marL="490062" indent="-240030" defTabSz="640080">
              <a:spcAft>
                <a:spcPts val="600"/>
              </a:spcAft>
              <a:buFont typeface="Arial" panose="020B0604020202020204" pitchFamily="34" charset="0"/>
              <a:buChar char="•"/>
            </a:pPr>
            <a:r>
              <a:rPr lang="en-CA" sz="1540" kern="1200">
                <a:solidFill>
                  <a:schemeClr val="tx1"/>
                </a:solidFill>
                <a:latin typeface="Arial" panose="020B0604020202020204" pitchFamily="34" charset="0"/>
                <a:ea typeface="+mn-ea"/>
                <a:cs typeface="Arial" panose="020B0604020202020204" pitchFamily="34" charset="0"/>
              </a:rPr>
              <a:t>Promotes regulatory cooperation within Canada and with the United States</a:t>
            </a:r>
            <a:endParaRPr lang="en-CA" sz="220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95D4EA68-EE70-5922-27C8-B79E142BAE3C}"/>
              </a:ext>
              <a:ext uri="{C183D7F6-B498-43B3-948B-1728B52AA6E4}">
                <adec:decorative xmlns:adec="http://schemas.microsoft.com/office/drawing/2017/decorative" val="1"/>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9095133" y="1926266"/>
            <a:ext cx="852612" cy="891233"/>
          </a:xfrm>
          <a:prstGeom prst="rect">
            <a:avLst/>
          </a:prstGeom>
        </p:spPr>
      </p:pic>
      <p:pic>
        <p:nvPicPr>
          <p:cNvPr id="3" name="Picture 2">
            <a:extLst>
              <a:ext uri="{FF2B5EF4-FFF2-40B4-BE49-F238E27FC236}">
                <a16:creationId xmlns:a16="http://schemas.microsoft.com/office/drawing/2014/main" id="{BBB8A004-EAF0-4CC0-6F70-5A01341B19A0}"/>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saturation sat="97000"/>
                    </a14:imgEffect>
                  </a14:imgLayer>
                </a14:imgProps>
              </a:ext>
            </a:extLst>
          </a:blip>
          <a:stretch>
            <a:fillRect/>
          </a:stretch>
        </p:blipFill>
        <p:spPr>
          <a:xfrm>
            <a:off x="9064814" y="4125642"/>
            <a:ext cx="896947" cy="922820"/>
          </a:xfrm>
          <a:prstGeom prst="rect">
            <a:avLst/>
          </a:prstGeom>
          <a:solidFill>
            <a:schemeClr val="bg1"/>
          </a:solidFill>
          <a:ln>
            <a:noFill/>
          </a:ln>
        </p:spPr>
      </p:pic>
    </p:spTree>
    <p:extLst>
      <p:ext uri="{BB962C8B-B14F-4D97-AF65-F5344CB8AC3E}">
        <p14:creationId xmlns:p14="http://schemas.microsoft.com/office/powerpoint/2010/main" val="3761538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B5DE73-3381-494D-8D8B-D7C932F26A41}"/>
              </a:ext>
            </a:extLst>
          </p:cNvPr>
          <p:cNvSpPr>
            <a:spLocks noGrp="1"/>
          </p:cNvSpPr>
          <p:nvPr>
            <p:ph type="sldNum" sz="quarter" idx="12"/>
          </p:nvPr>
        </p:nvSpPr>
        <p:spPr>
          <a:xfrm>
            <a:off x="11387579" y="6300000"/>
            <a:ext cx="398241" cy="365125"/>
          </a:xfrm>
        </p:spPr>
        <p:txBody>
          <a:bodyPr/>
          <a:lstStyle/>
          <a:p>
            <a:fld id="{32D4B517-E49B-41B6-9DBC-23634E0F1CDC}" type="slidenum">
              <a:rPr lang="en-CA" smtClean="0"/>
              <a:t>8</a:t>
            </a:fld>
            <a:endParaRPr lang="en-CA"/>
          </a:p>
        </p:txBody>
      </p:sp>
      <p:sp>
        <p:nvSpPr>
          <p:cNvPr id="19" name="Text Placeholder 3"/>
          <p:cNvSpPr txBox="1">
            <a:spLocks noGrp="1"/>
          </p:cNvSpPr>
          <p:nvPr>
            <p:ph type="title" idx="4294967295"/>
          </p:nvPr>
        </p:nvSpPr>
        <p:spPr>
          <a:xfrm>
            <a:off x="0" y="285750"/>
            <a:ext cx="12192000" cy="468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2800" b="1" dirty="0">
                <a:latin typeface="Arial" panose="020B0604020202020204" pitchFamily="34" charset="0"/>
                <a:cs typeface="Arial" panose="020B0604020202020204" pitchFamily="34" charset="0"/>
              </a:rPr>
              <a:t>What is a Treasury Board Submission?</a:t>
            </a:r>
            <a:endParaRPr lang="en-CA" sz="2800" b="1" dirty="0">
              <a:latin typeface="Arial" panose="020B0604020202020204" pitchFamily="34" charset="0"/>
              <a:cs typeface="Arial" panose="020B0604020202020204" pitchFamily="34" charset="0"/>
            </a:endParaRPr>
          </a:p>
        </p:txBody>
      </p:sp>
      <p:sp>
        <p:nvSpPr>
          <p:cNvPr id="23" name="Rectangle 22"/>
          <p:cNvSpPr/>
          <p:nvPr/>
        </p:nvSpPr>
        <p:spPr>
          <a:xfrm>
            <a:off x="356838" y="990600"/>
            <a:ext cx="9448899" cy="2438400"/>
          </a:xfrm>
          <a:prstGeom prst="rect">
            <a:avLst/>
          </a:prstGeom>
          <a:noFill/>
          <a:ln>
            <a:noFill/>
          </a:ln>
        </p:spPr>
        <p:txBody>
          <a:bodyPr wrap="square" lIns="72000" tIns="72000" rIns="72000" bIns="72000">
            <a:noAutofit/>
          </a:bodyPr>
          <a:lstStyle/>
          <a:p>
            <a:pPr marL="342900" indent="-342900">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TB submission is an official Cabinet document seeking specific authorities or approvals from the Treasury Board. Approximately 80-90% of TB submissions are primarily seeking access to funds.</a:t>
            </a:r>
          </a:p>
          <a:p>
            <a:pPr marL="342900" indent="-342900">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It is brought forward by a sponsoring minister (or ministers) to undertake an initiative that is outside the organization’s authorities. The TB submission is their document, they determine what information is included with guidance from TBS.</a:t>
            </a:r>
          </a:p>
          <a:p>
            <a:pPr>
              <a:spcAft>
                <a:spcPts val="800"/>
              </a:spcAft>
            </a:pPr>
            <a:endParaRPr lang="en-US" sz="2000" dirty="0">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Aft>
                <a:spcPts val="800"/>
              </a:spcAft>
              <a:buClrTx/>
              <a:buSzTx/>
              <a:buFontTx/>
              <a:buNone/>
              <a:tabLst/>
              <a:defRPr/>
            </a:pPr>
            <a:endParaRPr kumimoji="0" lang="en-CA" sz="2000" b="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C04CFBD-BC1E-82ED-0138-8F36D63CF343}"/>
              </a:ext>
              <a:ext uri="{C183D7F6-B498-43B3-948B-1728B52AA6E4}">
                <adec:decorative xmlns:adec="http://schemas.microsoft.com/office/drawing/2017/decorative" val="1"/>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846032" y="1288939"/>
            <a:ext cx="1740667" cy="1819516"/>
          </a:xfrm>
          <a:prstGeom prst="rect">
            <a:avLst/>
          </a:prstGeom>
        </p:spPr>
      </p:pic>
      <p:sp>
        <p:nvSpPr>
          <p:cNvPr id="12" name="TextBox 11">
            <a:extLst>
              <a:ext uri="{FF2B5EF4-FFF2-40B4-BE49-F238E27FC236}">
                <a16:creationId xmlns:a16="http://schemas.microsoft.com/office/drawing/2014/main" id="{71266CF1-50EF-ACED-D260-4E6ACC558962}"/>
              </a:ext>
            </a:extLst>
          </p:cNvPr>
          <p:cNvSpPr txBox="1"/>
          <p:nvPr/>
        </p:nvSpPr>
        <p:spPr>
          <a:xfrm>
            <a:off x="1295399" y="3642862"/>
            <a:ext cx="9210075" cy="2657138"/>
          </a:xfrm>
          <a:prstGeom prst="rect">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marL="342900" indent="-342900">
              <a:spcAft>
                <a:spcPts val="800"/>
              </a:spcAft>
              <a:buFont typeface="Arial" panose="020B0604020202020204" pitchFamily="34" charset="0"/>
              <a:buChar char="•"/>
            </a:pPr>
            <a:r>
              <a:rPr lang="en-US" sz="2000" dirty="0">
                <a:latin typeface="Arial"/>
                <a:cs typeface="Arial"/>
              </a:rPr>
              <a:t>A TB submission presents the following in plain and clear language:</a:t>
            </a:r>
          </a:p>
          <a:p>
            <a:pPr marL="800100" lvl="1" indent="-342900">
              <a:spcAft>
                <a:spcPts val="800"/>
              </a:spcAft>
              <a:buFont typeface="Arial" panose="020B0604020202020204" pitchFamily="34" charset="0"/>
              <a:buChar char="•"/>
            </a:pPr>
            <a:r>
              <a:rPr lang="en-US" sz="2000" dirty="0">
                <a:latin typeface="Arial"/>
                <a:cs typeface="Arial"/>
              </a:rPr>
              <a:t>A </a:t>
            </a:r>
            <a:r>
              <a:rPr lang="en-US" sz="2000" b="1" dirty="0">
                <a:solidFill>
                  <a:schemeClr val="tx1"/>
                </a:solidFill>
                <a:latin typeface="Arial"/>
                <a:cs typeface="Arial"/>
              </a:rPr>
              <a:t>Plan</a:t>
            </a:r>
            <a:r>
              <a:rPr lang="en-US" sz="2000" dirty="0">
                <a:latin typeface="Arial"/>
                <a:cs typeface="Arial"/>
              </a:rPr>
              <a:t> to carry out the department’s initiative/use the authorities sought (including its costs and source of funds)</a:t>
            </a:r>
          </a:p>
          <a:p>
            <a:pPr marL="800100" lvl="1" indent="-342900">
              <a:spcAft>
                <a:spcPts val="800"/>
              </a:spcAft>
              <a:buFont typeface="Arial" panose="020B0604020202020204" pitchFamily="34" charset="0"/>
              <a:buChar char="•"/>
            </a:pPr>
            <a:r>
              <a:rPr lang="en-US" sz="2000" dirty="0">
                <a:latin typeface="Arial"/>
                <a:cs typeface="Arial"/>
              </a:rPr>
              <a:t>The </a:t>
            </a:r>
            <a:r>
              <a:rPr lang="en-US" sz="2000" b="1" dirty="0">
                <a:solidFill>
                  <a:schemeClr val="tx1"/>
                </a:solidFill>
                <a:latin typeface="Arial"/>
                <a:cs typeface="Arial"/>
              </a:rPr>
              <a:t>Expected</a:t>
            </a:r>
            <a:r>
              <a:rPr lang="en-US" sz="2000" dirty="0">
                <a:latin typeface="Arial"/>
                <a:cs typeface="Arial"/>
              </a:rPr>
              <a:t> results</a:t>
            </a:r>
          </a:p>
          <a:p>
            <a:pPr marL="800100" lvl="1" indent="-342900">
              <a:spcAft>
                <a:spcPts val="800"/>
              </a:spcAft>
              <a:buFont typeface="Arial" panose="020B0604020202020204" pitchFamily="34" charset="0"/>
              <a:buChar char="•"/>
            </a:pPr>
            <a:r>
              <a:rPr lang="en-US" sz="2000" dirty="0">
                <a:latin typeface="Arial"/>
                <a:cs typeface="Arial"/>
              </a:rPr>
              <a:t>The </a:t>
            </a:r>
            <a:r>
              <a:rPr lang="en-US" sz="2000" b="1" dirty="0">
                <a:solidFill>
                  <a:schemeClr val="tx1"/>
                </a:solidFill>
                <a:latin typeface="Arial"/>
                <a:cs typeface="Arial"/>
              </a:rPr>
              <a:t>Risks</a:t>
            </a:r>
            <a:r>
              <a:rPr lang="en-US" sz="2000" dirty="0">
                <a:latin typeface="Arial"/>
                <a:cs typeface="Arial"/>
              </a:rPr>
              <a:t> associated with the initiative, including the risk of not implementing the initiative</a:t>
            </a:r>
          </a:p>
          <a:p>
            <a:pPr marL="800100" lvl="1" indent="-342900">
              <a:spcAft>
                <a:spcPts val="800"/>
              </a:spcAft>
              <a:buFont typeface="Arial" panose="020B0604020202020204" pitchFamily="34" charset="0"/>
              <a:buChar char="•"/>
            </a:pPr>
            <a:r>
              <a:rPr lang="en-US" sz="2000" dirty="0">
                <a:latin typeface="Arial"/>
                <a:cs typeface="Arial"/>
              </a:rPr>
              <a:t>The </a:t>
            </a:r>
            <a:r>
              <a:rPr lang="en-US" sz="2000" b="1" dirty="0">
                <a:solidFill>
                  <a:schemeClr val="tx1"/>
                </a:solidFill>
                <a:latin typeface="Arial"/>
                <a:cs typeface="Arial"/>
              </a:rPr>
              <a:t>Decision(s) </a:t>
            </a:r>
            <a:r>
              <a:rPr lang="en-US" sz="2000" dirty="0">
                <a:latin typeface="Arial"/>
                <a:cs typeface="Arial"/>
              </a:rPr>
              <a:t>being sought from TB</a:t>
            </a:r>
          </a:p>
        </p:txBody>
      </p:sp>
      <p:sp>
        <p:nvSpPr>
          <p:cNvPr id="4" name="TextBox 3">
            <a:extLst>
              <a:ext uri="{FF2B5EF4-FFF2-40B4-BE49-F238E27FC236}">
                <a16:creationId xmlns:a16="http://schemas.microsoft.com/office/drawing/2014/main" id="{3D77A632-CE45-4EBB-9638-567A95C400E8}"/>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D8D54050-BFCD-5B32-776A-A3C8FD7B3104}"/>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A07B47C3-40B1-0686-6C69-AEBA2AFF6B5A}"/>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C7753D53-193D-B1CF-998A-C4603AC96534}"/>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7482707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title" idx="4294967295"/>
          </p:nvPr>
        </p:nvSpPr>
        <p:spPr>
          <a:xfrm>
            <a:off x="841248" y="334644"/>
            <a:ext cx="10509504" cy="10769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defRPr/>
            </a:pPr>
            <a:r>
              <a:rPr lang="en-US" sz="4000" b="1" kern="1200">
                <a:solidFill>
                  <a:schemeClr val="tx1"/>
                </a:solidFill>
                <a:latin typeface="+mj-lt"/>
                <a:ea typeface="+mj-ea"/>
                <a:cs typeface="+mj-cs"/>
              </a:rPr>
              <a:t>Central agency and Departmental functions</a:t>
            </a:r>
          </a:p>
        </p:txBody>
      </p:sp>
      <p:sp>
        <p:nvSpPr>
          <p:cNvPr id="67" name="Rectangle 6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Slide Number Placeholder 59">
            <a:extLst>
              <a:ext uri="{FF2B5EF4-FFF2-40B4-BE49-F238E27FC236}">
                <a16:creationId xmlns:a16="http://schemas.microsoft.com/office/drawing/2014/main" id="{7297EC5B-AEE3-C60F-BB71-ABC7A49E078D}"/>
              </a:ext>
            </a:extLst>
          </p:cNvPr>
          <p:cNvSpPr>
            <a:spLocks/>
          </p:cNvSpPr>
          <p:nvPr/>
        </p:nvSpPr>
        <p:spPr>
          <a:xfrm>
            <a:off x="8180684" y="5970880"/>
            <a:ext cx="2268214" cy="301904"/>
          </a:xfrm>
          <a:prstGeom prst="rect">
            <a:avLst/>
          </a:prstGeom>
        </p:spPr>
        <p:txBody>
          <a:bodyPr/>
          <a:lstStyle/>
          <a:p>
            <a:pPr algn="r" defTabSz="749808">
              <a:spcAft>
                <a:spcPts val="600"/>
              </a:spcAft>
              <a:defRPr/>
            </a:pPr>
            <a:fld id="{32D4B517-E49B-41B6-9DBC-23634E0F1CDC}" type="slidenum">
              <a:rPr lang="en-CA" sz="984" b="1" kern="1200">
                <a:solidFill>
                  <a:prstClr val="black"/>
                </a:solidFill>
                <a:latin typeface="Arial" panose="020B0604020202020204" pitchFamily="34" charset="0"/>
                <a:ea typeface="+mn-ea"/>
                <a:cs typeface="Arial" panose="020B0604020202020204" pitchFamily="34" charset="0"/>
              </a:rPr>
              <a:pPr algn="r" defTabSz="749808">
                <a:spcAft>
                  <a:spcPts val="600"/>
                </a:spcAft>
                <a:defRPr/>
              </a:pPr>
              <a:t>9</a:t>
            </a:fld>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5" name="Picture 54" descr="Canadian Flag">
            <a:extLst>
              <a:ext uri="{FF2B5EF4-FFF2-40B4-BE49-F238E27FC236}">
                <a16:creationId xmlns:a16="http://schemas.microsoft.com/office/drawing/2014/main" id="{77ADD740-1CC6-ECA4-16D7-773BD54E6D7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80376" y="1777824"/>
            <a:ext cx="1222960" cy="982298"/>
          </a:xfrm>
          <a:prstGeom prst="rect">
            <a:avLst/>
          </a:prstGeom>
          <a:ln w="19050">
            <a:solidFill>
              <a:schemeClr val="tx1"/>
            </a:solidFill>
          </a:ln>
        </p:spPr>
      </p:pic>
      <p:sp>
        <p:nvSpPr>
          <p:cNvPr id="15" name="TextBox 5"/>
          <p:cNvSpPr txBox="1">
            <a:spLocks noChangeArrowheads="1"/>
          </p:cNvSpPr>
          <p:nvPr/>
        </p:nvSpPr>
        <p:spPr bwMode="auto">
          <a:xfrm>
            <a:off x="1708195" y="2840141"/>
            <a:ext cx="4167323" cy="327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Char char="•"/>
              <a:defRPr sz="2400">
                <a:solidFill>
                  <a:schemeClr val="tx1"/>
                </a:solidFill>
                <a:latin typeface="Franklin Gothic Medium" pitchFamily="34" charset="0"/>
              </a:defRPr>
            </a:lvl1pPr>
            <a:lvl2pPr marL="742950" indent="-285750" eaLnBrk="0" hangingPunct="0">
              <a:spcBef>
                <a:spcPct val="20000"/>
              </a:spcBef>
              <a:buChar char="–"/>
              <a:defRPr sz="2400">
                <a:solidFill>
                  <a:schemeClr val="tx1"/>
                </a:solidFill>
                <a:latin typeface="Franklin Gothic Book" pitchFamily="34"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lvl="1" indent="0" algn="ctr" defTabSz="749808" eaLnBrk="1" hangingPunct="1">
              <a:spcBef>
                <a:spcPts val="0"/>
              </a:spcBef>
              <a:spcAft>
                <a:spcPts val="492"/>
              </a:spcAft>
              <a:buNone/>
              <a:defRPr/>
            </a:pPr>
            <a:r>
              <a:rPr lang="en-CA" sz="2296" b="1" kern="0" dirty="0">
                <a:solidFill>
                  <a:prstClr val="black"/>
                </a:solidFill>
                <a:latin typeface="Arial" panose="020B0604020202020204" pitchFamily="34" charset="0"/>
                <a:ea typeface="+mn-ea"/>
                <a:cs typeface="Arial" panose="020B0604020202020204" pitchFamily="34" charset="0"/>
              </a:rPr>
              <a:t>Central agency</a:t>
            </a:r>
          </a:p>
          <a:p>
            <a:pPr marL="0" lvl="1" indent="0" algn="ctr" defTabSz="749808" eaLnBrk="1" hangingPunct="1">
              <a:spcBef>
                <a:spcPts val="0"/>
              </a:spcBef>
              <a:spcAft>
                <a:spcPts val="984"/>
              </a:spcAft>
              <a:buNone/>
              <a:defRPr/>
            </a:pPr>
            <a:r>
              <a:rPr lang="en-CA" sz="1640" kern="0" dirty="0">
                <a:solidFill>
                  <a:prstClr val="black"/>
                </a:solidFill>
                <a:latin typeface="Arial" panose="020B0604020202020204" pitchFamily="34" charset="0"/>
                <a:ea typeface="+mn-ea"/>
                <a:cs typeface="Arial" panose="020B0604020202020204" pitchFamily="34" charset="0"/>
              </a:rPr>
              <a:t>The central agency function supports the Treasury Board’s mandate.</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Program Sectors</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Office of the Chief Human Resources Officer</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Expenditure Management Sector</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Office of the Chief Information Officer</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Office of the Comptroller General</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Regulatory Affairs</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Centre for Greening Government</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Office of Public Service Accessibility </a:t>
            </a:r>
          </a:p>
          <a:p>
            <a:pPr marL="0" lvl="1" indent="0" algn="ctr" defTabSz="749808" eaLnBrk="1" hangingPunct="1">
              <a:spcBef>
                <a:spcPts val="0"/>
              </a:spcBef>
              <a:spcAft>
                <a:spcPts val="984"/>
              </a:spcAft>
              <a:buNone/>
              <a:defRPr/>
            </a:pPr>
            <a:endParaRPr lang="en-CA" sz="902"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1148"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1476"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1476" kern="0" dirty="0">
              <a:solidFill>
                <a:prstClr val="black"/>
              </a:solidFill>
              <a:latin typeface="Arial" panose="020B0604020202020204" pitchFamily="34" charset="0"/>
              <a:ea typeface="+mn-ea"/>
              <a:cs typeface="Arial" panose="020B0604020202020204" pitchFamily="34" charset="0"/>
            </a:endParaRPr>
          </a:p>
          <a:p>
            <a:pPr marL="0" lvl="1" indent="0" algn="ctr" defTabSz="749808" eaLnBrk="1" hangingPunct="1">
              <a:spcBef>
                <a:spcPts val="0"/>
              </a:spcBef>
              <a:spcAft>
                <a:spcPts val="984"/>
              </a:spcAft>
              <a:buNone/>
              <a:defRPr/>
            </a:pPr>
            <a:endParaRPr lang="en-CA" sz="2296" b="1" kern="0" dirty="0">
              <a:solidFill>
                <a:prstClr val="black"/>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CA" altLang="en-US" sz="2400" b="0" i="0" u="none" strike="noStrike" kern="0" cap="none" spc="0" normalizeH="0" baseline="0" noProof="0" dirty="0">
              <a:ln>
                <a:noFill/>
              </a:ln>
              <a:solidFill>
                <a:srgbClr val="004D71"/>
              </a:solidFill>
              <a:effectLst/>
              <a:uLnTx/>
              <a:uFillTx/>
              <a:latin typeface="Arial" panose="020B0604020202020204" pitchFamily="34" charset="0"/>
              <a:ea typeface="+mn-ea"/>
              <a:cs typeface="Arial" panose="020B0604020202020204" pitchFamily="34" charset="0"/>
            </a:endParaRPr>
          </a:p>
        </p:txBody>
      </p:sp>
      <p:pic>
        <p:nvPicPr>
          <p:cNvPr id="58" name="Picture 57" descr="Image of 90 Elgin Street">
            <a:extLst>
              <a:ext uri="{FF2B5EF4-FFF2-40B4-BE49-F238E27FC236}">
                <a16:creationId xmlns:a16="http://schemas.microsoft.com/office/drawing/2014/main" id="{925A1347-3584-D24A-590E-D4C12824047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64144" y="1737360"/>
            <a:ext cx="1417634" cy="1063225"/>
          </a:xfrm>
          <a:prstGeom prst="rect">
            <a:avLst/>
          </a:prstGeom>
          <a:ln w="19050">
            <a:solidFill>
              <a:schemeClr val="tx1"/>
            </a:solidFill>
          </a:ln>
        </p:spPr>
      </p:pic>
      <p:sp>
        <p:nvSpPr>
          <p:cNvPr id="18" name="TextBox 7" descr="Departmental &#10;Enabling functions support the smooth operation of TBS.&#10;Priorities and Planning&#10;Strategic Communications and Ministerial Affairs&#10;Legal Services&#10;Human Resources Division&#10;Corporate Services&#10;Internal Audit and Evaluation&#10;&#10;&#10;">
            <a:extLst>
              <a:ext uri="{C183D7F6-B498-43B3-948B-1728B52AA6E4}">
                <adec:decorative xmlns:adec="http://schemas.microsoft.com/office/drawing/2017/decorative" val="0"/>
              </a:ext>
            </a:extLst>
          </p:cNvPr>
          <p:cNvSpPr txBox="1">
            <a:spLocks noChangeArrowheads="1"/>
          </p:cNvSpPr>
          <p:nvPr/>
        </p:nvSpPr>
        <p:spPr bwMode="auto">
          <a:xfrm>
            <a:off x="6307338" y="2840141"/>
            <a:ext cx="4167323" cy="348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Franklin Gothic Medium" pitchFamily="34" charset="0"/>
              </a:defRPr>
            </a:lvl1pPr>
            <a:lvl2pPr marL="742950" indent="-285750" eaLnBrk="0" hangingPunct="0">
              <a:spcBef>
                <a:spcPct val="20000"/>
              </a:spcBef>
              <a:buChar char="–"/>
              <a:defRPr sz="2400">
                <a:solidFill>
                  <a:schemeClr val="tx1"/>
                </a:solidFill>
                <a:latin typeface="Franklin Gothic Book" pitchFamily="34"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marL="0" lvl="1" indent="0" algn="ctr" defTabSz="749808" eaLnBrk="1" hangingPunct="1">
              <a:spcBef>
                <a:spcPts val="0"/>
              </a:spcBef>
              <a:spcAft>
                <a:spcPts val="492"/>
              </a:spcAft>
              <a:buNone/>
              <a:defRPr/>
            </a:pPr>
            <a:r>
              <a:rPr lang="en-CA" sz="2296" b="1" kern="0" dirty="0">
                <a:solidFill>
                  <a:prstClr val="black"/>
                </a:solidFill>
                <a:latin typeface="Arial" panose="020B0604020202020204" pitchFamily="34" charset="0"/>
                <a:ea typeface="+mn-ea"/>
                <a:cs typeface="Arial" panose="020B0604020202020204" pitchFamily="34" charset="0"/>
              </a:rPr>
              <a:t>Departmental</a:t>
            </a:r>
          </a:p>
          <a:p>
            <a:pPr marL="0" lvl="1" indent="0" algn="ctr" defTabSz="749808" eaLnBrk="1" hangingPunct="1">
              <a:spcBef>
                <a:spcPts val="0"/>
              </a:spcBef>
              <a:spcAft>
                <a:spcPts val="984"/>
              </a:spcAft>
              <a:buNone/>
              <a:defRPr/>
            </a:pPr>
            <a:r>
              <a:rPr lang="en-CA" sz="1640" kern="0" dirty="0">
                <a:solidFill>
                  <a:prstClr val="black"/>
                </a:solidFill>
                <a:latin typeface="Arial" panose="020B0604020202020204" pitchFamily="34" charset="0"/>
                <a:ea typeface="+mn-ea"/>
                <a:cs typeface="Arial" panose="020B0604020202020204" pitchFamily="34" charset="0"/>
              </a:rPr>
              <a:t>Enabling functions support the smooth operation of TBS.</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Priorities and Planning</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Strategic Communications and Ministerial Affairs</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Legal Services</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Human Resources Division</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Corporate Services</a:t>
            </a:r>
          </a:p>
          <a:p>
            <a:pPr marL="234315" lvl="1" indent="-234315" defTabSz="749808" eaLnBrk="1" hangingPunct="1">
              <a:spcBef>
                <a:spcPts val="0"/>
              </a:spcBef>
              <a:spcAft>
                <a:spcPts val="492"/>
              </a:spcAft>
              <a:buFont typeface="Wingdings 2" panose="05020102010507070707" pitchFamily="18" charset="2"/>
              <a:buChar char="³"/>
              <a:defRPr/>
            </a:pPr>
            <a:r>
              <a:rPr lang="en-CA" sz="1476" kern="0" dirty="0">
                <a:solidFill>
                  <a:prstClr val="black"/>
                </a:solidFill>
                <a:latin typeface="Arial" panose="020B0604020202020204" pitchFamily="34" charset="0"/>
                <a:ea typeface="+mn-ea"/>
                <a:cs typeface="Arial" panose="020B0604020202020204" pitchFamily="34" charset="0"/>
              </a:rPr>
              <a:t>Internal Audit and Evaluation</a:t>
            </a:r>
          </a:p>
          <a:p>
            <a:pPr marL="285750" marR="0" lvl="1" indent="-285750" algn="l" defTabSz="914400" rtl="0" eaLnBrk="1" fontAlgn="auto" latinLnBrk="0" hangingPunct="1">
              <a:lnSpc>
                <a:spcPct val="100000"/>
              </a:lnSpc>
              <a:spcBef>
                <a:spcPts val="0"/>
              </a:spcBef>
              <a:spcAft>
                <a:spcPts val="600"/>
              </a:spcAft>
              <a:buClrTx/>
              <a:buSzTx/>
              <a:buFont typeface="Wingdings 2" panose="05020102010507070707" pitchFamily="18" charset="2"/>
              <a:buChar char="³"/>
              <a:tabLst/>
              <a:defRPr/>
            </a:pPr>
            <a:endParaRPr kumimoji="0" lang="en-CA" altLang="en-US" sz="2400" b="0" i="0" u="none" strike="noStrike" kern="0" cap="none" spc="0" normalizeH="0" baseline="0" noProof="0" dirty="0">
              <a:ln>
                <a:noFill/>
              </a:ln>
              <a:solidFill>
                <a:srgbClr val="004D71"/>
              </a:solidFill>
              <a:effectLst/>
              <a:uLnTx/>
              <a:uFillTx/>
              <a:latin typeface="Calibri"/>
              <a:ea typeface="+mn-ea"/>
              <a:cs typeface="+mn-cs"/>
            </a:endParaRPr>
          </a:p>
        </p:txBody>
      </p:sp>
    </p:spTree>
    <p:extLst>
      <p:ext uri="{BB962C8B-B14F-4D97-AF65-F5344CB8AC3E}">
        <p14:creationId xmlns:p14="http://schemas.microsoft.com/office/powerpoint/2010/main" val="2752131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1,&quot;BrightnessModifier&quot;:0},&quot;OutlineColor&quot;:{&quot;ColorIndex&quot;:3,&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1,&quot;BrightnessModifier&quot;:0},&quot;OutlineColor&quot;:{&quot;ColorIndex&quot;:3,&quot;ColorModifier&quot;:0,&quot;BrightnessModifier&quot;:0}}"/>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5100</TotalTime>
  <Words>1669</Words>
  <Application>Microsoft Office PowerPoint</Application>
  <PresentationFormat>Widescreen</PresentationFormat>
  <Paragraphs>167</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-apple-system</vt:lpstr>
      <vt:lpstr>Aptos</vt:lpstr>
      <vt:lpstr>Aptos Display</vt:lpstr>
      <vt:lpstr>Arial</vt:lpstr>
      <vt:lpstr>Calibri</vt:lpstr>
      <vt:lpstr>Times New Roman</vt:lpstr>
      <vt:lpstr>Wingdings 2</vt:lpstr>
      <vt:lpstr>Office Theme</vt:lpstr>
      <vt:lpstr>GC Departmental Showcase: Treasury Board of Canada Secretariat</vt:lpstr>
      <vt:lpstr>Land Acknowledgement</vt:lpstr>
      <vt:lpstr>Agenda</vt:lpstr>
      <vt:lpstr>Instructions</vt:lpstr>
      <vt:lpstr>Introductions</vt:lpstr>
      <vt:lpstr>What is the Treasury Board: Made up of Cabinet Ministers – Selected by the Prime Minister </vt:lpstr>
      <vt:lpstr>The Roles of Treasury Board</vt:lpstr>
      <vt:lpstr>What is a Treasury Board Submission?</vt:lpstr>
      <vt:lpstr>Central agency and Departmental functions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Departmental Showcase: Treasury Board of Canada Secretariat</dc:title>
  <dc:creator>Miller, Logan (He/Him, Il)</dc:creator>
  <cp:lastModifiedBy>Reynolds, Justine (she-elle)</cp:lastModifiedBy>
  <cp:revision>2</cp:revision>
  <dcterms:created xsi:type="dcterms:W3CDTF">2024-06-26T14:14:23Z</dcterms:created>
  <dcterms:modified xsi:type="dcterms:W3CDTF">2024-07-30T12:28:59Z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2024-07-02T12:56:53Z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bd212916-7694-448d-a084-aaada3616bfb</vt:lpwstr>
  </property>
  <property fmtid="{D5CDD505-2E9C-101B-9397-08002B2CF9AE}" pid="8" name="MSIP_Label_3d0ca00b-3f0e-465a-aac7-1a6a22fcea40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