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5"/>
  </p:sldMasterIdLst>
  <p:notesMasterIdLst>
    <p:notesMasterId r:id="rId21"/>
  </p:notesMasterIdLst>
  <p:sldIdLst>
    <p:sldId id="256" r:id="rId6"/>
    <p:sldId id="257" r:id="rId7"/>
    <p:sldId id="258" r:id="rId8"/>
    <p:sldId id="259" r:id="rId9"/>
    <p:sldId id="260" r:id="rId10"/>
    <p:sldId id="261" r:id="rId11"/>
    <p:sldId id="262" r:id="rId12"/>
    <p:sldId id="263" r:id="rId13"/>
    <p:sldId id="264" r:id="rId14"/>
    <p:sldId id="265" r:id="rId15"/>
    <p:sldId id="266" r:id="rId16"/>
    <p:sldId id="268" r:id="rId17"/>
    <p:sldId id="267" r:id="rId18"/>
    <p:sldId id="269" r:id="rId19"/>
    <p:sldId id="270" r:id="rId20"/>
  </p:sldIdLst>
  <p:sldSz cx="18288000" cy="10287000"/>
  <p:notesSz cx="6858000" cy="9144000"/>
  <p:embeddedFontLst>
    <p:embeddedFont>
      <p:font typeface="Aptos Bold" panose="020B0604020202020204" charset="0"/>
      <p:regular r:id="rId22"/>
      <p:bold r:id="rId23"/>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C4695D3-C0DD-435A-A241-63ADAD3B6ADE}" v="3" dt="2025-11-14T21:35:53.826"/>
    <p1510:client id="{2F785492-83CC-437A-AD2D-72D95E8564E2}" v="10" dt="2025-11-14T19:05:12.236"/>
    <p1510:client id="{BC089E61-9F6E-47D1-B65D-951B52E5CF64}" v="2" dt="2025-11-13T21:36:13.618"/>
    <p1510:client id="{D09BA002-46A0-45C3-8A55-B163DF74E5D1}" v="29" dt="2025-11-14T21:23:28.417"/>
    <p1510:client id="{EB1B6861-A61E-9FD3-90EC-D395115069D1}" v="12" dt="2025-11-14T16:53:00.547"/>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3447" autoAdjust="0"/>
  </p:normalViewPr>
  <p:slideViewPr>
    <p:cSldViewPr snapToGrid="0">
      <p:cViewPr varScale="1">
        <p:scale>
          <a:sx n="44" d="100"/>
          <a:sy n="44" d="100"/>
        </p:scale>
        <p:origin x="112" y="20"/>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theme" Target="theme/theme1.xml"/><Relationship Id="rId3" Type="http://schemas.openxmlformats.org/officeDocument/2006/relationships/customXml" Target="../customXml/item3.xml"/><Relationship Id="rId21" Type="http://schemas.openxmlformats.org/officeDocument/2006/relationships/notesMaster" Target="notesMasters/notesMaster1.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presProps" Target="presProps.xml"/><Relationship Id="rId5" Type="http://schemas.openxmlformats.org/officeDocument/2006/relationships/slideMaster" Target="slideMasters/slideMaster1.xml"/><Relationship Id="rId15" Type="http://schemas.openxmlformats.org/officeDocument/2006/relationships/slide" Target="slides/slide10.xml"/><Relationship Id="rId23" Type="http://schemas.openxmlformats.org/officeDocument/2006/relationships/font" Target="fonts/font2.fntdata"/><Relationship Id="rId28" Type="http://schemas.microsoft.com/office/2015/10/relationships/revisionInfo" Target="revisionInfo.xml"/><Relationship Id="rId10" Type="http://schemas.openxmlformats.org/officeDocument/2006/relationships/slide" Target="slides/slide5.xml"/><Relationship Id="rId19" Type="http://schemas.openxmlformats.org/officeDocument/2006/relationships/slide" Target="slides/slide14.xml"/><Relationship Id="rId4" Type="http://schemas.openxmlformats.org/officeDocument/2006/relationships/customXml" Target="../customXml/item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font" Target="fonts/font1.fntdata"/><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CA"/>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5098924-D291-4C64-8A6E-0F57767F17F6}" type="datetimeFigureOut">
              <a:rPr lang="en-CA" smtClean="0"/>
              <a:t>2025-11-14</a:t>
            </a:fld>
            <a:endParaRPr lang="en-CA"/>
          </a:p>
        </p:txBody>
      </p:sp>
      <p:sp>
        <p:nvSpPr>
          <p:cNvPr id="4" name="Espace réservé de l'image de diapositive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CA"/>
          </a:p>
        </p:txBody>
      </p:sp>
      <p:sp>
        <p:nvSpPr>
          <p:cNvPr id="5" name="Espace réservé des not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r-CA"/>
              <a:t>Cliquez pour modifier les styles du texte du masque</a:t>
            </a:r>
          </a:p>
          <a:p>
            <a:pPr lvl="1"/>
            <a:r>
              <a:rPr lang="fr-CA"/>
              <a:t>Deuxième niveau</a:t>
            </a:r>
          </a:p>
          <a:p>
            <a:pPr lvl="2"/>
            <a:r>
              <a:rPr lang="fr-CA"/>
              <a:t>Troisième niveau</a:t>
            </a:r>
          </a:p>
          <a:p>
            <a:pPr lvl="3"/>
            <a:r>
              <a:rPr lang="fr-CA"/>
              <a:t>Quatrième niveau</a:t>
            </a:r>
          </a:p>
          <a:p>
            <a:pPr lvl="4"/>
            <a:r>
              <a:rPr lang="fr-CA"/>
              <a:t>Cinquième niveau</a:t>
            </a:r>
            <a:endParaRPr lang="en-CA"/>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CA"/>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60A358A-DD32-4F37-B516-87217BA41C29}" type="slidenum">
              <a:rPr lang="en-CA" smtClean="0"/>
              <a:t>‹n°›</a:t>
            </a:fld>
            <a:endParaRPr lang="en-CA"/>
          </a:p>
        </p:txBody>
      </p:sp>
    </p:spTree>
    <p:extLst>
      <p:ext uri="{BB962C8B-B14F-4D97-AF65-F5344CB8AC3E}">
        <p14:creationId xmlns:p14="http://schemas.microsoft.com/office/powerpoint/2010/main" val="193484213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 diapositive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CA"/>
              <a:t>Bil</a:t>
            </a:r>
          </a:p>
          <a:p>
            <a:r>
              <a:rPr lang="en-CA" sz="1200" kern="1200">
                <a:solidFill>
                  <a:schemeClr val="tx1"/>
                </a:solidFill>
                <a:effectLst/>
                <a:latin typeface="+mn-lt"/>
                <a:ea typeface="+mn-ea"/>
                <a:cs typeface="+mn-cs"/>
              </a:rPr>
              <a:t>In an era of rapid technological advancement, the Treasury Board of Canada Secretariat’s Official Languages Centre of Excellence (TBS’s OLCE) is exploring innovative ways to support Canada’s official languages through artificial intelligence (AI). To this end, the OLCE is developing a strategic framework that leverages AI to enhance bilingualism across the federal public service and improve service delivery to Canadians in both English and French.</a:t>
            </a:r>
          </a:p>
          <a:p>
            <a:r>
              <a:rPr lang="en-CA" sz="1200" kern="1200">
                <a:solidFill>
                  <a:schemeClr val="tx1"/>
                </a:solidFill>
                <a:effectLst/>
                <a:latin typeface="+mn-lt"/>
                <a:ea typeface="+mn-ea"/>
                <a:cs typeface="+mn-cs"/>
              </a:rPr>
              <a:t>This emerging strategy focuses on three key areas:</a:t>
            </a:r>
          </a:p>
          <a:p>
            <a:pPr lvl="0"/>
            <a:r>
              <a:rPr lang="en-CA" sz="1200" kern="1200">
                <a:solidFill>
                  <a:schemeClr val="tx1"/>
                </a:solidFill>
                <a:effectLst/>
                <a:latin typeface="+mn-lt"/>
                <a:ea typeface="+mn-ea"/>
                <a:cs typeface="+mn-cs"/>
              </a:rPr>
              <a:t>Language training and assessments</a:t>
            </a:r>
          </a:p>
          <a:p>
            <a:pPr lvl="0"/>
            <a:r>
              <a:rPr lang="en-CA" sz="1200" kern="1200">
                <a:solidFill>
                  <a:schemeClr val="tx1"/>
                </a:solidFill>
                <a:effectLst/>
                <a:latin typeface="+mn-lt"/>
                <a:ea typeface="+mn-ea"/>
                <a:cs typeface="+mn-cs"/>
              </a:rPr>
              <a:t>Translation and interpretation</a:t>
            </a:r>
          </a:p>
          <a:p>
            <a:pPr lvl="0"/>
            <a:r>
              <a:rPr lang="en-CA" sz="1200" kern="1200">
                <a:solidFill>
                  <a:schemeClr val="tx1"/>
                </a:solidFill>
                <a:effectLst/>
                <a:latin typeface="+mn-lt"/>
                <a:ea typeface="+mn-ea"/>
                <a:cs typeface="+mn-cs"/>
              </a:rPr>
              <a:t>Discoverability of Francophone content</a:t>
            </a:r>
          </a:p>
          <a:p>
            <a:r>
              <a:rPr lang="en-CA" sz="1200" kern="1200">
                <a:solidFill>
                  <a:schemeClr val="tx1"/>
                </a:solidFill>
                <a:effectLst/>
                <a:latin typeface="+mn-lt"/>
                <a:ea typeface="+mn-ea"/>
                <a:cs typeface="+mn-cs"/>
              </a:rPr>
              <a:t> </a:t>
            </a:r>
          </a:p>
          <a:p>
            <a:r>
              <a:rPr lang="en-CA" sz="1200" kern="1200">
                <a:solidFill>
                  <a:schemeClr val="tx1"/>
                </a:solidFill>
                <a:effectLst/>
                <a:latin typeface="+mn-lt"/>
                <a:ea typeface="+mn-ea"/>
                <a:cs typeface="+mn-cs"/>
              </a:rPr>
              <a:t>To ensure the strategy is responsive to the realities and needs of federal institutions, the OLCE conducted a targeted survey. The questionnaire was distributed to individuals responsible for official languages, those administering Part VII of the Official Languages Act, and those overseeing language training programs. Their insights will help shape a forward-looking approach to integrating AI in support of Canada’s linguistic duality. This report therefore presents the results of the questionnaire completed by 136 respondents.</a:t>
            </a:r>
          </a:p>
          <a:p>
            <a:endParaRPr lang="en-CA"/>
          </a:p>
        </p:txBody>
      </p:sp>
      <p:sp>
        <p:nvSpPr>
          <p:cNvPr id="4" name="Espace réservé du numéro de diapositive 3"/>
          <p:cNvSpPr>
            <a:spLocks noGrp="1"/>
          </p:cNvSpPr>
          <p:nvPr>
            <p:ph type="sldNum" sz="quarter" idx="5"/>
          </p:nvPr>
        </p:nvSpPr>
        <p:spPr/>
        <p:txBody>
          <a:bodyPr/>
          <a:lstStyle/>
          <a:p>
            <a:fld id="{B60A358A-DD32-4F37-B516-87217BA41C29}" type="slidenum">
              <a:rPr lang="en-CA" smtClean="0"/>
              <a:t>1</a:t>
            </a:fld>
            <a:endParaRPr lang="en-CA"/>
          </a:p>
        </p:txBody>
      </p:sp>
    </p:spTree>
    <p:extLst>
      <p:ext uri="{BB962C8B-B14F-4D97-AF65-F5344CB8AC3E}">
        <p14:creationId xmlns:p14="http://schemas.microsoft.com/office/powerpoint/2010/main" val="336746523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11/14/2025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11/14/2025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11/14/2025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11/14/2025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11/14/2025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11/14/2025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‹n°›</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11/14/2025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‹n°›</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11/14/2025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‹n°›</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11/14/2025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‹n°›</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11/14/2025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‹n°›</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11/14/2025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‹n°›</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11/14/2025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‹n°›</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png"/><Relationship Id="rId7" Type="http://schemas.openxmlformats.org/officeDocument/2006/relationships/image" Target="../media/image5.sv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4.png"/><Relationship Id="rId5" Type="http://schemas.openxmlformats.org/officeDocument/2006/relationships/image" Target="../media/image3.svg"/><Relationship Id="rId4" Type="http://schemas.openxmlformats.org/officeDocument/2006/relationships/image" Target="../media/image2.png"/><Relationship Id="rId9" Type="http://schemas.openxmlformats.org/officeDocument/2006/relationships/image" Target="../media/image7.svg"/></Relationships>
</file>

<file path=ppt/slides/_rels/slide10.xml.rels><?xml version="1.0" encoding="UTF-8" standalone="yes"?>
<Relationships xmlns="http://schemas.openxmlformats.org/package/2006/relationships"><Relationship Id="rId8" Type="http://schemas.openxmlformats.org/officeDocument/2006/relationships/image" Target="../media/image7.svg"/><Relationship Id="rId3" Type="http://schemas.openxmlformats.org/officeDocument/2006/relationships/image" Target="../media/image2.png"/><Relationship Id="rId7" Type="http://schemas.openxmlformats.org/officeDocument/2006/relationships/image" Target="../media/image6.png"/><Relationship Id="rId12" Type="http://schemas.openxmlformats.org/officeDocument/2006/relationships/image" Target="../media/image20.sv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5.svg"/><Relationship Id="rId11" Type="http://schemas.openxmlformats.org/officeDocument/2006/relationships/image" Target="../media/image19.png"/><Relationship Id="rId5" Type="http://schemas.openxmlformats.org/officeDocument/2006/relationships/image" Target="../media/image4.png"/><Relationship Id="rId10" Type="http://schemas.openxmlformats.org/officeDocument/2006/relationships/image" Target="../media/image18.svg"/><Relationship Id="rId4" Type="http://schemas.openxmlformats.org/officeDocument/2006/relationships/image" Target="../media/image3.svg"/><Relationship Id="rId9" Type="http://schemas.openxmlformats.org/officeDocument/2006/relationships/image" Target="../media/image17.png"/></Relationships>
</file>

<file path=ppt/slides/_rels/slide11.xml.rels><?xml version="1.0" encoding="UTF-8" standalone="yes"?>
<Relationships xmlns="http://schemas.openxmlformats.org/package/2006/relationships"><Relationship Id="rId8" Type="http://schemas.openxmlformats.org/officeDocument/2006/relationships/image" Target="../media/image7.sv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5.svg"/><Relationship Id="rId5" Type="http://schemas.openxmlformats.org/officeDocument/2006/relationships/image" Target="../media/image4.png"/><Relationship Id="rId10" Type="http://schemas.openxmlformats.org/officeDocument/2006/relationships/image" Target="../media/image22.png"/><Relationship Id="rId4" Type="http://schemas.openxmlformats.org/officeDocument/2006/relationships/image" Target="../media/image3.svg"/><Relationship Id="rId9" Type="http://schemas.openxmlformats.org/officeDocument/2006/relationships/image" Target="../media/image21.png"/></Relationships>
</file>

<file path=ppt/slides/_rels/slide12.xml.rels><?xml version="1.0" encoding="UTF-8" standalone="yes"?>
<Relationships xmlns="http://schemas.openxmlformats.org/package/2006/relationships"><Relationship Id="rId8" Type="http://schemas.openxmlformats.org/officeDocument/2006/relationships/image" Target="../media/image7.svg"/><Relationship Id="rId13" Type="http://schemas.openxmlformats.org/officeDocument/2006/relationships/image" Target="../media/image27.png"/><Relationship Id="rId18" Type="http://schemas.openxmlformats.org/officeDocument/2006/relationships/image" Target="../media/image32.svg"/><Relationship Id="rId3" Type="http://schemas.openxmlformats.org/officeDocument/2006/relationships/image" Target="../media/image2.png"/><Relationship Id="rId7" Type="http://schemas.openxmlformats.org/officeDocument/2006/relationships/image" Target="../media/image6.png"/><Relationship Id="rId12" Type="http://schemas.openxmlformats.org/officeDocument/2006/relationships/image" Target="../media/image26.svg"/><Relationship Id="rId17" Type="http://schemas.openxmlformats.org/officeDocument/2006/relationships/image" Target="../media/image31.png"/><Relationship Id="rId2" Type="http://schemas.openxmlformats.org/officeDocument/2006/relationships/image" Target="../media/image1.png"/><Relationship Id="rId16" Type="http://schemas.openxmlformats.org/officeDocument/2006/relationships/image" Target="../media/image30.svg"/><Relationship Id="rId1" Type="http://schemas.openxmlformats.org/officeDocument/2006/relationships/slideLayout" Target="../slideLayouts/slideLayout7.xml"/><Relationship Id="rId6" Type="http://schemas.openxmlformats.org/officeDocument/2006/relationships/image" Target="../media/image5.svg"/><Relationship Id="rId11" Type="http://schemas.openxmlformats.org/officeDocument/2006/relationships/image" Target="../media/image25.png"/><Relationship Id="rId5" Type="http://schemas.openxmlformats.org/officeDocument/2006/relationships/image" Target="../media/image4.png"/><Relationship Id="rId15" Type="http://schemas.openxmlformats.org/officeDocument/2006/relationships/image" Target="../media/image29.png"/><Relationship Id="rId10" Type="http://schemas.openxmlformats.org/officeDocument/2006/relationships/image" Target="../media/image24.svg"/><Relationship Id="rId4" Type="http://schemas.openxmlformats.org/officeDocument/2006/relationships/image" Target="../media/image3.svg"/><Relationship Id="rId9" Type="http://schemas.openxmlformats.org/officeDocument/2006/relationships/image" Target="../media/image23.png"/><Relationship Id="rId14" Type="http://schemas.openxmlformats.org/officeDocument/2006/relationships/image" Target="../media/image28.svg"/></Relationships>
</file>

<file path=ppt/slides/_rels/slide13.xml.rels><?xml version="1.0" encoding="UTF-8" standalone="yes"?>
<Relationships xmlns="http://schemas.openxmlformats.org/package/2006/relationships"><Relationship Id="rId8" Type="http://schemas.openxmlformats.org/officeDocument/2006/relationships/image" Target="../media/image7.sv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5.svg"/><Relationship Id="rId5" Type="http://schemas.openxmlformats.org/officeDocument/2006/relationships/image" Target="../media/image4.png"/><Relationship Id="rId4" Type="http://schemas.openxmlformats.org/officeDocument/2006/relationships/image" Target="../media/image3.svg"/><Relationship Id="rId9" Type="http://schemas.openxmlformats.org/officeDocument/2006/relationships/image" Target="../media/image33.png"/></Relationships>
</file>

<file path=ppt/slides/_rels/slide14.xml.rels><?xml version="1.0" encoding="UTF-8" standalone="yes"?>
<Relationships xmlns="http://schemas.openxmlformats.org/package/2006/relationships"><Relationship Id="rId8" Type="http://schemas.openxmlformats.org/officeDocument/2006/relationships/image" Target="../media/image7.svg"/><Relationship Id="rId13" Type="http://schemas.openxmlformats.org/officeDocument/2006/relationships/image" Target="../media/image38.png"/><Relationship Id="rId18" Type="http://schemas.openxmlformats.org/officeDocument/2006/relationships/image" Target="../media/image43.svg"/><Relationship Id="rId3" Type="http://schemas.openxmlformats.org/officeDocument/2006/relationships/image" Target="../media/image2.png"/><Relationship Id="rId21" Type="http://schemas.openxmlformats.org/officeDocument/2006/relationships/image" Target="../media/image46.png"/><Relationship Id="rId7" Type="http://schemas.openxmlformats.org/officeDocument/2006/relationships/image" Target="../media/image6.png"/><Relationship Id="rId12" Type="http://schemas.openxmlformats.org/officeDocument/2006/relationships/image" Target="../media/image37.svg"/><Relationship Id="rId17" Type="http://schemas.openxmlformats.org/officeDocument/2006/relationships/image" Target="../media/image42.png"/><Relationship Id="rId2" Type="http://schemas.openxmlformats.org/officeDocument/2006/relationships/image" Target="../media/image1.png"/><Relationship Id="rId16" Type="http://schemas.openxmlformats.org/officeDocument/2006/relationships/image" Target="../media/image41.svg"/><Relationship Id="rId20" Type="http://schemas.openxmlformats.org/officeDocument/2006/relationships/image" Target="../media/image45.svg"/><Relationship Id="rId1" Type="http://schemas.openxmlformats.org/officeDocument/2006/relationships/slideLayout" Target="../slideLayouts/slideLayout7.xml"/><Relationship Id="rId6" Type="http://schemas.openxmlformats.org/officeDocument/2006/relationships/image" Target="../media/image5.svg"/><Relationship Id="rId11" Type="http://schemas.openxmlformats.org/officeDocument/2006/relationships/image" Target="../media/image36.png"/><Relationship Id="rId5" Type="http://schemas.openxmlformats.org/officeDocument/2006/relationships/image" Target="../media/image4.png"/><Relationship Id="rId15" Type="http://schemas.openxmlformats.org/officeDocument/2006/relationships/image" Target="../media/image40.png"/><Relationship Id="rId10" Type="http://schemas.openxmlformats.org/officeDocument/2006/relationships/image" Target="../media/image35.svg"/><Relationship Id="rId19" Type="http://schemas.openxmlformats.org/officeDocument/2006/relationships/image" Target="../media/image44.png"/><Relationship Id="rId4" Type="http://schemas.openxmlformats.org/officeDocument/2006/relationships/image" Target="../media/image3.svg"/><Relationship Id="rId9" Type="http://schemas.openxmlformats.org/officeDocument/2006/relationships/image" Target="../media/image34.png"/><Relationship Id="rId14" Type="http://schemas.openxmlformats.org/officeDocument/2006/relationships/image" Target="../media/image39.svg"/><Relationship Id="rId22" Type="http://schemas.openxmlformats.org/officeDocument/2006/relationships/image" Target="../media/image47.svg"/></Relationships>
</file>

<file path=ppt/slides/_rels/slide15.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image" Target="../media/image3.svg"/><Relationship Id="rId7" Type="http://schemas.openxmlformats.org/officeDocument/2006/relationships/image" Target="../media/image7.svg"/><Relationship Id="rId2"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image" Target="../media/image6.png"/><Relationship Id="rId5" Type="http://schemas.openxmlformats.org/officeDocument/2006/relationships/image" Target="../media/image5.svg"/><Relationship Id="rId4" Type="http://schemas.openxmlformats.org/officeDocument/2006/relationships/image" Target="../media/image4.png"/><Relationship Id="rId9" Type="http://schemas.openxmlformats.org/officeDocument/2006/relationships/hyperlink" Target="mailto:OLCE-2OL-Learning_CELO-Apprentissage-2LO@tbs-sct.gc.ca" TargetMode="External"/></Relationships>
</file>

<file path=ppt/slides/_rels/slide2.xml.rels><?xml version="1.0" encoding="UTF-8" standalone="yes"?>
<Relationships xmlns="http://schemas.openxmlformats.org/package/2006/relationships"><Relationship Id="rId8" Type="http://schemas.openxmlformats.org/officeDocument/2006/relationships/image" Target="../media/image7.sv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5.svg"/><Relationship Id="rId5" Type="http://schemas.openxmlformats.org/officeDocument/2006/relationships/image" Target="../media/image4.png"/><Relationship Id="rId4" Type="http://schemas.openxmlformats.org/officeDocument/2006/relationships/image" Target="../media/image3.svg"/></Relationships>
</file>

<file path=ppt/slides/_rels/slide3.xml.rels><?xml version="1.0" encoding="UTF-8" standalone="yes"?>
<Relationships xmlns="http://schemas.openxmlformats.org/package/2006/relationships"><Relationship Id="rId8" Type="http://schemas.openxmlformats.org/officeDocument/2006/relationships/image" Target="../media/image7.sv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5.svg"/><Relationship Id="rId5" Type="http://schemas.openxmlformats.org/officeDocument/2006/relationships/image" Target="../media/image4.png"/><Relationship Id="rId10" Type="http://schemas.openxmlformats.org/officeDocument/2006/relationships/image" Target="../media/image9.png"/><Relationship Id="rId4" Type="http://schemas.openxmlformats.org/officeDocument/2006/relationships/image" Target="../media/image3.svg"/><Relationship Id="rId9" Type="http://schemas.openxmlformats.org/officeDocument/2006/relationships/image" Target="../media/image8.png"/></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 Id="rId5" Type="http://schemas.openxmlformats.org/officeDocument/2006/relationships/image" Target="../media/image10.png"/><Relationship Id="rId4" Type="http://schemas.openxmlformats.org/officeDocument/2006/relationships/image" Target="../media/image3.svg"/></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5.svg"/></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7.xml"/><Relationship Id="rId5" Type="http://schemas.openxmlformats.org/officeDocument/2006/relationships/image" Target="../media/image13.png"/><Relationship Id="rId4" Type="http://schemas.openxmlformats.org/officeDocument/2006/relationships/image" Target="../media/image7.svg"/></Relationships>
</file>

<file path=ppt/slides/_rels/slide7.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4.png"/><Relationship Id="rId7" Type="http://schemas.openxmlformats.org/officeDocument/2006/relationships/image" Target="../media/image5.sv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4.png"/><Relationship Id="rId5" Type="http://schemas.openxmlformats.org/officeDocument/2006/relationships/image" Target="../media/image3.svg"/><Relationship Id="rId4" Type="http://schemas.openxmlformats.org/officeDocument/2006/relationships/image" Target="../media/image2.png"/><Relationship Id="rId9" Type="http://schemas.openxmlformats.org/officeDocument/2006/relationships/image" Target="../media/image7.svg"/></Relationships>
</file>

<file path=ppt/slides/_rels/slide8.xml.rels><?xml version="1.0" encoding="UTF-8" standalone="yes"?>
<Relationships xmlns="http://schemas.openxmlformats.org/package/2006/relationships"><Relationship Id="rId8" Type="http://schemas.openxmlformats.org/officeDocument/2006/relationships/image" Target="../media/image7.sv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5.svg"/><Relationship Id="rId5" Type="http://schemas.openxmlformats.org/officeDocument/2006/relationships/image" Target="../media/image4.png"/><Relationship Id="rId4" Type="http://schemas.openxmlformats.org/officeDocument/2006/relationships/image" Target="../media/image3.svg"/><Relationship Id="rId9" Type="http://schemas.openxmlformats.org/officeDocument/2006/relationships/image" Target="../media/image15.png"/></Relationships>
</file>

<file path=ppt/slides/_rels/slide9.xml.rels><?xml version="1.0" encoding="UTF-8" standalone="yes"?>
<Relationships xmlns="http://schemas.openxmlformats.org/package/2006/relationships"><Relationship Id="rId8" Type="http://schemas.openxmlformats.org/officeDocument/2006/relationships/image" Target="../media/image7.sv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5.svg"/><Relationship Id="rId5" Type="http://schemas.openxmlformats.org/officeDocument/2006/relationships/image" Target="../media/image4.png"/><Relationship Id="rId4" Type="http://schemas.openxmlformats.org/officeDocument/2006/relationships/image" Target="../media/image3.svg"/><Relationship Id="rId9" Type="http://schemas.openxmlformats.org/officeDocument/2006/relationships/image" Target="../media/image1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a:extLst>
              <a:ext uri="{C183D7F6-B498-43B3-948B-1728B52AA6E4}">
                <adec:decorative xmlns:adec="http://schemas.microsoft.com/office/drawing/2017/decorative" val="1"/>
              </a:ext>
            </a:extLst>
          </p:cNvPr>
          <p:cNvGrpSpPr/>
          <p:nvPr/>
        </p:nvGrpSpPr>
        <p:grpSpPr>
          <a:xfrm>
            <a:off x="-13082" y="0"/>
            <a:ext cx="18301083" cy="777626"/>
            <a:chOff x="13605539" y="0"/>
            <a:chExt cx="24401443" cy="1036835"/>
          </a:xfrm>
        </p:grpSpPr>
        <p:sp>
          <p:nvSpPr>
            <p:cNvPr id="3" name="Freeform 3"/>
            <p:cNvSpPr/>
            <p:nvPr/>
          </p:nvSpPr>
          <p:spPr>
            <a:xfrm>
              <a:off x="16738571" y="0"/>
              <a:ext cx="21268411" cy="1036835"/>
            </a:xfrm>
            <a:custGeom>
              <a:avLst/>
              <a:gdLst/>
              <a:ahLst/>
              <a:cxnLst/>
              <a:rect l="l" t="t" r="r" b="b"/>
              <a:pathLst>
                <a:path w="21268411" h="1036835">
                  <a:moveTo>
                    <a:pt x="0" y="0"/>
                  </a:moveTo>
                  <a:lnTo>
                    <a:pt x="21268411" y="0"/>
                  </a:lnTo>
                  <a:lnTo>
                    <a:pt x="21268411" y="1036835"/>
                  </a:lnTo>
                  <a:lnTo>
                    <a:pt x="0" y="1036835"/>
                  </a:lnTo>
                  <a:lnTo>
                    <a:pt x="0" y="0"/>
                  </a:lnTo>
                  <a:close/>
                </a:path>
              </a:pathLst>
            </a:custGeom>
            <a:blipFill>
              <a:blip r:embed="rId3"/>
              <a:stretch>
                <a:fillRect/>
              </a:stretch>
            </a:blipFill>
          </p:spPr>
          <p:txBody>
            <a:bodyPr/>
            <a:lstStyle/>
            <a:p>
              <a:endParaRPr lang="en-CA"/>
            </a:p>
          </p:txBody>
        </p:sp>
        <p:sp>
          <p:nvSpPr>
            <p:cNvPr id="4" name="Freeform 4"/>
            <p:cNvSpPr/>
            <p:nvPr/>
          </p:nvSpPr>
          <p:spPr>
            <a:xfrm>
              <a:off x="13605539" y="0"/>
              <a:ext cx="6741842" cy="1036835"/>
            </a:xfrm>
            <a:custGeom>
              <a:avLst/>
              <a:gdLst/>
              <a:ahLst/>
              <a:cxnLst/>
              <a:rect l="l" t="t" r="r" b="b"/>
              <a:pathLst>
                <a:path w="20347381" h="1036835">
                  <a:moveTo>
                    <a:pt x="0" y="0"/>
                  </a:moveTo>
                  <a:lnTo>
                    <a:pt x="20347381" y="0"/>
                  </a:lnTo>
                  <a:lnTo>
                    <a:pt x="20347381" y="1036835"/>
                  </a:lnTo>
                  <a:lnTo>
                    <a:pt x="0" y="1036835"/>
                  </a:lnTo>
                  <a:lnTo>
                    <a:pt x="0" y="0"/>
                  </a:lnTo>
                  <a:close/>
                </a:path>
              </a:pathLst>
            </a:custGeom>
            <a:blipFill>
              <a:blip r:embed="rId3"/>
              <a:stretch>
                <a:fillRect l="-201808" r="-13660"/>
              </a:stretch>
            </a:blipFill>
          </p:spPr>
          <p:txBody>
            <a:bodyPr/>
            <a:lstStyle/>
            <a:p>
              <a:endParaRPr lang="en-CA"/>
            </a:p>
          </p:txBody>
        </p:sp>
      </p:grpSp>
      <p:sp>
        <p:nvSpPr>
          <p:cNvPr id="5" name="Freeform 5">
            <a:extLst>
              <a:ext uri="{C183D7F6-B498-43B3-948B-1728B52AA6E4}">
                <adec:decorative xmlns:adec="http://schemas.microsoft.com/office/drawing/2017/decorative" val="1"/>
              </a:ext>
            </a:extLst>
          </p:cNvPr>
          <p:cNvSpPr/>
          <p:nvPr/>
        </p:nvSpPr>
        <p:spPr>
          <a:xfrm>
            <a:off x="11041749" y="3975505"/>
            <a:ext cx="11134928" cy="11155587"/>
          </a:xfrm>
          <a:custGeom>
            <a:avLst/>
            <a:gdLst/>
            <a:ahLst/>
            <a:cxnLst/>
            <a:rect l="l" t="t" r="r" b="b"/>
            <a:pathLst>
              <a:path w="11134928" h="11155587">
                <a:moveTo>
                  <a:pt x="0" y="0"/>
                </a:moveTo>
                <a:lnTo>
                  <a:pt x="11134928" y="0"/>
                </a:lnTo>
                <a:lnTo>
                  <a:pt x="11134928" y="11155587"/>
                </a:lnTo>
                <a:lnTo>
                  <a:pt x="0" y="11155587"/>
                </a:lnTo>
                <a:lnTo>
                  <a:pt x="0" y="0"/>
                </a:lnTo>
                <a:close/>
              </a:path>
            </a:pathLst>
          </a:custGeom>
          <a:blipFill>
            <a:blip r:embed="rId4">
              <a:alphaModFix amt="30000"/>
              <a:extLst>
                <a:ext uri="{96DAC541-7B7A-43D3-8B79-37D633B846F1}">
                  <asvg:svgBlip xmlns:asvg="http://schemas.microsoft.com/office/drawing/2016/SVG/main" r:embed="rId5"/>
                </a:ext>
              </a:extLst>
            </a:blip>
            <a:stretch>
              <a:fillRect/>
            </a:stretch>
          </a:blipFill>
        </p:spPr>
        <p:txBody>
          <a:bodyPr/>
          <a:lstStyle/>
          <a:p>
            <a:endParaRPr lang="en-CA"/>
          </a:p>
        </p:txBody>
      </p:sp>
      <p:sp>
        <p:nvSpPr>
          <p:cNvPr id="6" name="TextBox 6"/>
          <p:cNvSpPr txBox="1">
            <a:spLocks noGrp="1"/>
          </p:cNvSpPr>
          <p:nvPr>
            <p:ph type="title" idx="4294967295"/>
          </p:nvPr>
        </p:nvSpPr>
        <p:spPr>
          <a:xfrm>
            <a:off x="454226" y="1784784"/>
            <a:ext cx="13785310" cy="4163677"/>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0" marR="0" lvl="0" indent="0" algn="l" defTabSz="914400" rtl="0" eaLnBrk="1" fontAlgn="auto" latinLnBrk="0" hangingPunct="1">
              <a:lnSpc>
                <a:spcPts val="10863"/>
              </a:lnSpc>
              <a:spcBef>
                <a:spcPts val="0"/>
              </a:spcBef>
              <a:spcAft>
                <a:spcPts val="0"/>
              </a:spcAft>
              <a:buClrTx/>
              <a:buSzTx/>
              <a:buFontTx/>
              <a:buNone/>
              <a:tabLst/>
              <a:defRPr/>
            </a:pPr>
            <a:r>
              <a:rPr kumimoji="0" lang="en-US" sz="10248" b="0" i="0" u="none" strike="noStrike" kern="1200" cap="none" spc="-20" normalizeH="0" baseline="0" noProof="0" dirty="0">
                <a:ln>
                  <a:noFill/>
                </a:ln>
                <a:solidFill>
                  <a:srgbClr val="3C646E"/>
                </a:solidFill>
                <a:effectLst/>
                <a:uLnTx/>
                <a:uFillTx/>
                <a:latin typeface="Aptos"/>
                <a:ea typeface="Aptos"/>
                <a:cs typeface="Aptos"/>
                <a:sym typeface="Aptos"/>
              </a:rPr>
              <a:t>Unpacking AI in Official Languages: Insights from Federal Institutions</a:t>
            </a:r>
          </a:p>
        </p:txBody>
      </p:sp>
      <p:grpSp>
        <p:nvGrpSpPr>
          <p:cNvPr id="7" name="Group 7" descr="Enhancing Bilingualism in the Public Service&#10;">
            <a:extLst>
              <a:ext uri="{C183D7F6-B498-43B3-948B-1728B52AA6E4}">
                <adec:decorative xmlns:adec="http://schemas.microsoft.com/office/drawing/2017/decorative" val="0"/>
              </a:ext>
            </a:extLst>
          </p:cNvPr>
          <p:cNvGrpSpPr/>
          <p:nvPr/>
        </p:nvGrpSpPr>
        <p:grpSpPr>
          <a:xfrm>
            <a:off x="454226" y="6661176"/>
            <a:ext cx="10309373" cy="1356935"/>
            <a:chOff x="0" y="-214789"/>
            <a:chExt cx="13745831" cy="1809247"/>
          </a:xfrm>
        </p:grpSpPr>
        <p:grpSp>
          <p:nvGrpSpPr>
            <p:cNvPr id="8" name="Group 8"/>
            <p:cNvGrpSpPr/>
            <p:nvPr/>
          </p:nvGrpSpPr>
          <p:grpSpPr>
            <a:xfrm>
              <a:off x="0" y="-214789"/>
              <a:ext cx="13745831" cy="1809247"/>
              <a:chOff x="0" y="-38100"/>
              <a:chExt cx="2438292" cy="320931"/>
            </a:xfrm>
          </p:grpSpPr>
          <p:sp>
            <p:nvSpPr>
              <p:cNvPr id="9" name="Freeform 9"/>
              <p:cNvSpPr/>
              <p:nvPr/>
            </p:nvSpPr>
            <p:spPr>
              <a:xfrm>
                <a:off x="0" y="0"/>
                <a:ext cx="2438292" cy="282831"/>
              </a:xfrm>
              <a:custGeom>
                <a:avLst/>
                <a:gdLst/>
                <a:ahLst/>
                <a:cxnLst/>
                <a:rect l="l" t="t" r="r" b="b"/>
                <a:pathLst>
                  <a:path w="2438292" h="282831">
                    <a:moveTo>
                      <a:pt x="17272" y="0"/>
                    </a:moveTo>
                    <a:lnTo>
                      <a:pt x="2421020" y="0"/>
                    </a:lnTo>
                    <a:cubicBezTo>
                      <a:pt x="2430559" y="0"/>
                      <a:pt x="2438292" y="7733"/>
                      <a:pt x="2438292" y="17272"/>
                    </a:cubicBezTo>
                    <a:lnTo>
                      <a:pt x="2438292" y="265559"/>
                    </a:lnTo>
                    <a:cubicBezTo>
                      <a:pt x="2438292" y="270140"/>
                      <a:pt x="2436472" y="274533"/>
                      <a:pt x="2433233" y="277773"/>
                    </a:cubicBezTo>
                    <a:cubicBezTo>
                      <a:pt x="2429994" y="281012"/>
                      <a:pt x="2425601" y="282831"/>
                      <a:pt x="2421020" y="282831"/>
                    </a:cubicBezTo>
                    <a:lnTo>
                      <a:pt x="17272" y="282831"/>
                    </a:lnTo>
                    <a:cubicBezTo>
                      <a:pt x="12691" y="282831"/>
                      <a:pt x="8298" y="281012"/>
                      <a:pt x="5059" y="277773"/>
                    </a:cubicBezTo>
                    <a:cubicBezTo>
                      <a:pt x="1820" y="274533"/>
                      <a:pt x="0" y="270140"/>
                      <a:pt x="0" y="265559"/>
                    </a:cubicBezTo>
                    <a:lnTo>
                      <a:pt x="0" y="17272"/>
                    </a:lnTo>
                    <a:cubicBezTo>
                      <a:pt x="0" y="12691"/>
                      <a:pt x="1820" y="8298"/>
                      <a:pt x="5059" y="5059"/>
                    </a:cubicBezTo>
                    <a:cubicBezTo>
                      <a:pt x="8298" y="1820"/>
                      <a:pt x="12691" y="0"/>
                      <a:pt x="17272" y="0"/>
                    </a:cubicBezTo>
                    <a:close/>
                  </a:path>
                </a:pathLst>
              </a:custGeom>
              <a:solidFill>
                <a:srgbClr val="3C646E"/>
              </a:solidFill>
            </p:spPr>
            <p:txBody>
              <a:bodyPr/>
              <a:lstStyle/>
              <a:p>
                <a:endParaRPr lang="en-CA"/>
              </a:p>
            </p:txBody>
          </p:sp>
          <p:sp>
            <p:nvSpPr>
              <p:cNvPr id="10" name="TextBox 10"/>
              <p:cNvSpPr txBox="1"/>
              <p:nvPr/>
            </p:nvSpPr>
            <p:spPr>
              <a:xfrm>
                <a:off x="0" y="-38100"/>
                <a:ext cx="2438292" cy="320931"/>
              </a:xfrm>
              <a:prstGeom prst="rect">
                <a:avLst/>
              </a:prstGeom>
            </p:spPr>
            <p:txBody>
              <a:bodyPr lIns="50800" tIns="50800" rIns="50800" bIns="50800" rtlCol="0" anchor="ctr"/>
              <a:lstStyle/>
              <a:p>
                <a:pPr algn="ctr">
                  <a:lnSpc>
                    <a:spcPts val="3157"/>
                  </a:lnSpc>
                </a:pPr>
                <a:endParaRPr/>
              </a:p>
            </p:txBody>
          </p:sp>
        </p:grpSp>
        <p:sp>
          <p:nvSpPr>
            <p:cNvPr id="11" name="TextBox 11"/>
            <p:cNvSpPr txBox="1"/>
            <p:nvPr/>
          </p:nvSpPr>
          <p:spPr>
            <a:xfrm>
              <a:off x="263515" y="513638"/>
              <a:ext cx="13093321" cy="614807"/>
            </a:xfrm>
            <a:prstGeom prst="rect">
              <a:avLst/>
            </a:prstGeom>
          </p:spPr>
          <p:txBody>
            <a:bodyPr lIns="0" tIns="0" rIns="0" bIns="0" rtlCol="0" anchor="t">
              <a:spAutoFit/>
            </a:bodyPr>
            <a:lstStyle/>
            <a:p>
              <a:pPr algn="ctr">
                <a:lnSpc>
                  <a:spcPts val="3497"/>
                </a:lnSpc>
                <a:spcBef>
                  <a:spcPct val="0"/>
                </a:spcBef>
              </a:pPr>
              <a:r>
                <a:rPr lang="en-US" sz="3299" spc="-6" dirty="0">
                  <a:solidFill>
                    <a:srgbClr val="FFFFFF"/>
                  </a:solidFill>
                  <a:latin typeface="Aptos"/>
                  <a:ea typeface="Aptos"/>
                  <a:cs typeface="Aptos"/>
                  <a:sym typeface="Aptos"/>
                </a:rPr>
                <a:t>Enhancing Bilingualism in the Public Service</a:t>
              </a:r>
            </a:p>
          </p:txBody>
        </p:sp>
      </p:grpSp>
      <p:sp>
        <p:nvSpPr>
          <p:cNvPr id="12" name="Freeform 12">
            <a:extLst>
              <a:ext uri="{C183D7F6-B498-43B3-948B-1728B52AA6E4}">
                <adec:decorative xmlns:adec="http://schemas.microsoft.com/office/drawing/2017/decorative" val="1"/>
              </a:ext>
            </a:extLst>
          </p:cNvPr>
          <p:cNvSpPr/>
          <p:nvPr/>
        </p:nvSpPr>
        <p:spPr>
          <a:xfrm>
            <a:off x="11194149" y="4127905"/>
            <a:ext cx="11134928" cy="11155587"/>
          </a:xfrm>
          <a:custGeom>
            <a:avLst/>
            <a:gdLst/>
            <a:ahLst/>
            <a:cxnLst/>
            <a:rect l="l" t="t" r="r" b="b"/>
            <a:pathLst>
              <a:path w="11134928" h="11155587">
                <a:moveTo>
                  <a:pt x="0" y="0"/>
                </a:moveTo>
                <a:lnTo>
                  <a:pt x="11134928" y="0"/>
                </a:lnTo>
                <a:lnTo>
                  <a:pt x="11134928" y="11155587"/>
                </a:lnTo>
                <a:lnTo>
                  <a:pt x="0" y="11155587"/>
                </a:lnTo>
                <a:lnTo>
                  <a:pt x="0" y="0"/>
                </a:lnTo>
                <a:close/>
              </a:path>
            </a:pathLst>
          </a:custGeom>
          <a:blipFill>
            <a:blip r:embed="rId6">
              <a:alphaModFix amt="30000"/>
              <a:extLst>
                <a:ext uri="{96DAC541-7B7A-43D3-8B79-37D633B846F1}">
                  <asvg:svgBlip xmlns:asvg="http://schemas.microsoft.com/office/drawing/2016/SVG/main" r:embed="rId7"/>
                </a:ext>
              </a:extLst>
            </a:blip>
            <a:stretch>
              <a:fillRect/>
            </a:stretch>
          </a:blipFill>
        </p:spPr>
        <p:txBody>
          <a:bodyPr/>
          <a:lstStyle/>
          <a:p>
            <a:endParaRPr lang="en-CA"/>
          </a:p>
        </p:txBody>
      </p:sp>
      <p:sp>
        <p:nvSpPr>
          <p:cNvPr id="13" name="Freeform 13">
            <a:extLst>
              <a:ext uri="{C183D7F6-B498-43B3-948B-1728B52AA6E4}">
                <adec:decorative xmlns:adec="http://schemas.microsoft.com/office/drawing/2017/decorative" val="1"/>
              </a:ext>
            </a:extLst>
          </p:cNvPr>
          <p:cNvSpPr/>
          <p:nvPr/>
        </p:nvSpPr>
        <p:spPr>
          <a:xfrm>
            <a:off x="11346549" y="4280305"/>
            <a:ext cx="11134928" cy="11155587"/>
          </a:xfrm>
          <a:custGeom>
            <a:avLst/>
            <a:gdLst/>
            <a:ahLst/>
            <a:cxnLst/>
            <a:rect l="l" t="t" r="r" b="b"/>
            <a:pathLst>
              <a:path w="11134928" h="11155587">
                <a:moveTo>
                  <a:pt x="0" y="0"/>
                </a:moveTo>
                <a:lnTo>
                  <a:pt x="11134928" y="0"/>
                </a:lnTo>
                <a:lnTo>
                  <a:pt x="11134928" y="11155587"/>
                </a:lnTo>
                <a:lnTo>
                  <a:pt x="0" y="11155587"/>
                </a:lnTo>
                <a:lnTo>
                  <a:pt x="0" y="0"/>
                </a:lnTo>
                <a:close/>
              </a:path>
            </a:pathLst>
          </a:custGeom>
          <a:blipFill>
            <a:blip r:embed="rId8">
              <a:alphaModFix amt="30000"/>
              <a:extLst>
                <a:ext uri="{96DAC541-7B7A-43D3-8B79-37D633B846F1}">
                  <asvg:svgBlip xmlns:asvg="http://schemas.microsoft.com/office/drawing/2016/SVG/main" r:embed="rId9"/>
                </a:ext>
              </a:extLst>
            </a:blip>
            <a:stretch>
              <a:fillRect/>
            </a:stretch>
          </a:blipFill>
        </p:spPr>
        <p:txBody>
          <a:bodyPr/>
          <a:lstStyle/>
          <a:p>
            <a:endParaRPr lang="en-CA"/>
          </a:p>
        </p:txBody>
      </p:sp>
      <p:grpSp>
        <p:nvGrpSpPr>
          <p:cNvPr id="14" name="Group 14">
            <a:extLst>
              <a:ext uri="{C183D7F6-B498-43B3-948B-1728B52AA6E4}">
                <adec:decorative xmlns:adec="http://schemas.microsoft.com/office/drawing/2017/decorative" val="1"/>
              </a:ext>
            </a:extLst>
          </p:cNvPr>
          <p:cNvGrpSpPr/>
          <p:nvPr/>
        </p:nvGrpSpPr>
        <p:grpSpPr>
          <a:xfrm rot="-10800000">
            <a:off x="-13081" y="9553299"/>
            <a:ext cx="18430698" cy="777626"/>
            <a:chOff x="0" y="0"/>
            <a:chExt cx="24574265" cy="1036835"/>
          </a:xfrm>
        </p:grpSpPr>
        <p:sp>
          <p:nvSpPr>
            <p:cNvPr id="15" name="Freeform 15"/>
            <p:cNvSpPr/>
            <p:nvPr/>
          </p:nvSpPr>
          <p:spPr>
            <a:xfrm>
              <a:off x="3305854" y="0"/>
              <a:ext cx="21268411" cy="1036835"/>
            </a:xfrm>
            <a:custGeom>
              <a:avLst/>
              <a:gdLst/>
              <a:ahLst/>
              <a:cxnLst/>
              <a:rect l="l" t="t" r="r" b="b"/>
              <a:pathLst>
                <a:path w="21268411" h="1036835">
                  <a:moveTo>
                    <a:pt x="0" y="0"/>
                  </a:moveTo>
                  <a:lnTo>
                    <a:pt x="21268411" y="0"/>
                  </a:lnTo>
                  <a:lnTo>
                    <a:pt x="21268411" y="1036835"/>
                  </a:lnTo>
                  <a:lnTo>
                    <a:pt x="0" y="1036835"/>
                  </a:lnTo>
                  <a:lnTo>
                    <a:pt x="0" y="0"/>
                  </a:lnTo>
                  <a:close/>
                </a:path>
              </a:pathLst>
            </a:custGeom>
            <a:blipFill>
              <a:blip r:embed="rId3"/>
              <a:stretch>
                <a:fillRect/>
              </a:stretch>
            </a:blipFill>
          </p:spPr>
          <p:txBody>
            <a:bodyPr/>
            <a:lstStyle/>
            <a:p>
              <a:endParaRPr lang="en-CA"/>
            </a:p>
          </p:txBody>
        </p:sp>
        <p:sp>
          <p:nvSpPr>
            <p:cNvPr id="16" name="Freeform 16"/>
            <p:cNvSpPr/>
            <p:nvPr/>
          </p:nvSpPr>
          <p:spPr>
            <a:xfrm>
              <a:off x="0" y="0"/>
              <a:ext cx="6914664" cy="1036835"/>
            </a:xfrm>
            <a:custGeom>
              <a:avLst/>
              <a:gdLst/>
              <a:ahLst/>
              <a:cxnLst/>
              <a:rect l="l" t="t" r="r" b="b"/>
              <a:pathLst>
                <a:path w="6914664" h="1036835">
                  <a:moveTo>
                    <a:pt x="0" y="0"/>
                  </a:moveTo>
                  <a:lnTo>
                    <a:pt x="6914664" y="0"/>
                  </a:lnTo>
                  <a:lnTo>
                    <a:pt x="6914664" y="1036835"/>
                  </a:lnTo>
                  <a:lnTo>
                    <a:pt x="0" y="1036835"/>
                  </a:lnTo>
                  <a:lnTo>
                    <a:pt x="0" y="0"/>
                  </a:lnTo>
                  <a:close/>
                </a:path>
              </a:pathLst>
            </a:custGeom>
            <a:blipFill>
              <a:blip r:embed="rId3"/>
              <a:stretch>
                <a:fillRect l="-194264" r="-13319"/>
              </a:stretch>
            </a:blipFill>
          </p:spPr>
          <p:txBody>
            <a:bodyPr/>
            <a:lstStyle/>
            <a:p>
              <a:endParaRPr lang="en-CA"/>
            </a:p>
          </p:txBody>
        </p:sp>
      </p:gr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a:extLst>
              <a:ext uri="{C183D7F6-B498-43B3-948B-1728B52AA6E4}">
                <adec:decorative xmlns:adec="http://schemas.microsoft.com/office/drawing/2017/decorative" val="1"/>
              </a:ext>
            </a:extLst>
          </p:cNvPr>
          <p:cNvGrpSpPr/>
          <p:nvPr/>
        </p:nvGrpSpPr>
        <p:grpSpPr>
          <a:xfrm rot="-10800000">
            <a:off x="-13081" y="9553299"/>
            <a:ext cx="18359997" cy="777626"/>
            <a:chOff x="0" y="0"/>
            <a:chExt cx="24479997" cy="1036835"/>
          </a:xfrm>
        </p:grpSpPr>
        <p:sp>
          <p:nvSpPr>
            <p:cNvPr id="3" name="Freeform 3"/>
            <p:cNvSpPr/>
            <p:nvPr/>
          </p:nvSpPr>
          <p:spPr>
            <a:xfrm>
              <a:off x="3211586" y="0"/>
              <a:ext cx="21268411" cy="1036835"/>
            </a:xfrm>
            <a:custGeom>
              <a:avLst/>
              <a:gdLst/>
              <a:ahLst/>
              <a:cxnLst/>
              <a:rect l="l" t="t" r="r" b="b"/>
              <a:pathLst>
                <a:path w="21268411" h="1036835">
                  <a:moveTo>
                    <a:pt x="0" y="0"/>
                  </a:moveTo>
                  <a:lnTo>
                    <a:pt x="21268411" y="0"/>
                  </a:lnTo>
                  <a:lnTo>
                    <a:pt x="21268411" y="1036835"/>
                  </a:lnTo>
                  <a:lnTo>
                    <a:pt x="0" y="1036835"/>
                  </a:lnTo>
                  <a:lnTo>
                    <a:pt x="0" y="0"/>
                  </a:lnTo>
                  <a:close/>
                </a:path>
              </a:pathLst>
            </a:custGeom>
            <a:blipFill>
              <a:blip r:embed="rId2"/>
              <a:stretch>
                <a:fillRect/>
              </a:stretch>
            </a:blipFill>
          </p:spPr>
          <p:txBody>
            <a:bodyPr/>
            <a:lstStyle/>
            <a:p>
              <a:endParaRPr lang="en-CA"/>
            </a:p>
          </p:txBody>
        </p:sp>
        <p:sp>
          <p:nvSpPr>
            <p:cNvPr id="4" name="Freeform 4"/>
            <p:cNvSpPr/>
            <p:nvPr/>
          </p:nvSpPr>
          <p:spPr>
            <a:xfrm>
              <a:off x="0" y="0"/>
              <a:ext cx="6820396" cy="1036835"/>
            </a:xfrm>
            <a:custGeom>
              <a:avLst/>
              <a:gdLst/>
              <a:ahLst/>
              <a:cxnLst/>
              <a:rect l="l" t="t" r="r" b="b"/>
              <a:pathLst>
                <a:path w="6820396" h="1036835">
                  <a:moveTo>
                    <a:pt x="0" y="0"/>
                  </a:moveTo>
                  <a:lnTo>
                    <a:pt x="6820396" y="0"/>
                  </a:lnTo>
                  <a:lnTo>
                    <a:pt x="6820396" y="1036835"/>
                  </a:lnTo>
                  <a:lnTo>
                    <a:pt x="0" y="1036835"/>
                  </a:lnTo>
                  <a:lnTo>
                    <a:pt x="0" y="0"/>
                  </a:lnTo>
                  <a:close/>
                </a:path>
              </a:pathLst>
            </a:custGeom>
            <a:blipFill>
              <a:blip r:embed="rId2"/>
              <a:stretch>
                <a:fillRect l="-198331" r="-13504"/>
              </a:stretch>
            </a:blipFill>
          </p:spPr>
          <p:txBody>
            <a:bodyPr/>
            <a:lstStyle/>
            <a:p>
              <a:endParaRPr lang="en-CA"/>
            </a:p>
          </p:txBody>
        </p:sp>
      </p:grpSp>
      <p:sp>
        <p:nvSpPr>
          <p:cNvPr id="5" name="Freeform 5">
            <a:extLst>
              <a:ext uri="{C183D7F6-B498-43B3-948B-1728B52AA6E4}">
                <adec:decorative xmlns:adec="http://schemas.microsoft.com/office/drawing/2017/decorative" val="1"/>
              </a:ext>
            </a:extLst>
          </p:cNvPr>
          <p:cNvSpPr/>
          <p:nvPr/>
        </p:nvSpPr>
        <p:spPr>
          <a:xfrm>
            <a:off x="11041749" y="-5413194"/>
            <a:ext cx="11134928" cy="11155587"/>
          </a:xfrm>
          <a:custGeom>
            <a:avLst/>
            <a:gdLst/>
            <a:ahLst/>
            <a:cxnLst/>
            <a:rect l="l" t="t" r="r" b="b"/>
            <a:pathLst>
              <a:path w="11134928" h="11155587">
                <a:moveTo>
                  <a:pt x="0" y="0"/>
                </a:moveTo>
                <a:lnTo>
                  <a:pt x="11134928" y="0"/>
                </a:lnTo>
                <a:lnTo>
                  <a:pt x="11134928" y="11155587"/>
                </a:lnTo>
                <a:lnTo>
                  <a:pt x="0" y="11155587"/>
                </a:lnTo>
                <a:lnTo>
                  <a:pt x="0" y="0"/>
                </a:lnTo>
                <a:close/>
              </a:path>
            </a:pathLst>
          </a:custGeom>
          <a:blipFill>
            <a:blip r:embed="rId3">
              <a:alphaModFix amt="30000"/>
              <a:extLst>
                <a:ext uri="{96DAC541-7B7A-43D3-8B79-37D633B846F1}">
                  <asvg:svgBlip xmlns:asvg="http://schemas.microsoft.com/office/drawing/2016/SVG/main" r:embed="rId4"/>
                </a:ext>
              </a:extLst>
            </a:blip>
            <a:stretch>
              <a:fillRect/>
            </a:stretch>
          </a:blipFill>
        </p:spPr>
        <p:txBody>
          <a:bodyPr/>
          <a:lstStyle/>
          <a:p>
            <a:endParaRPr lang="en-CA"/>
          </a:p>
        </p:txBody>
      </p:sp>
      <p:sp>
        <p:nvSpPr>
          <p:cNvPr id="6" name="Freeform 6">
            <a:extLst>
              <a:ext uri="{C183D7F6-B498-43B3-948B-1728B52AA6E4}">
                <adec:decorative xmlns:adec="http://schemas.microsoft.com/office/drawing/2017/decorative" val="1"/>
              </a:ext>
            </a:extLst>
          </p:cNvPr>
          <p:cNvSpPr/>
          <p:nvPr/>
        </p:nvSpPr>
        <p:spPr>
          <a:xfrm>
            <a:off x="11194149" y="-5260794"/>
            <a:ext cx="11134928" cy="11155587"/>
          </a:xfrm>
          <a:custGeom>
            <a:avLst/>
            <a:gdLst/>
            <a:ahLst/>
            <a:cxnLst/>
            <a:rect l="l" t="t" r="r" b="b"/>
            <a:pathLst>
              <a:path w="11134928" h="11155587">
                <a:moveTo>
                  <a:pt x="0" y="0"/>
                </a:moveTo>
                <a:lnTo>
                  <a:pt x="11134928" y="0"/>
                </a:lnTo>
                <a:lnTo>
                  <a:pt x="11134928" y="11155587"/>
                </a:lnTo>
                <a:lnTo>
                  <a:pt x="0" y="11155587"/>
                </a:lnTo>
                <a:lnTo>
                  <a:pt x="0" y="0"/>
                </a:lnTo>
                <a:close/>
              </a:path>
            </a:pathLst>
          </a:custGeom>
          <a:blipFill>
            <a:blip r:embed="rId5">
              <a:alphaModFix amt="30000"/>
              <a:extLst>
                <a:ext uri="{96DAC541-7B7A-43D3-8B79-37D633B846F1}">
                  <asvg:svgBlip xmlns:asvg="http://schemas.microsoft.com/office/drawing/2016/SVG/main" r:embed="rId6"/>
                </a:ext>
              </a:extLst>
            </a:blip>
            <a:stretch>
              <a:fillRect/>
            </a:stretch>
          </a:blipFill>
        </p:spPr>
        <p:txBody>
          <a:bodyPr/>
          <a:lstStyle/>
          <a:p>
            <a:endParaRPr lang="en-CA"/>
          </a:p>
        </p:txBody>
      </p:sp>
      <p:sp>
        <p:nvSpPr>
          <p:cNvPr id="7" name="Freeform 7">
            <a:extLst>
              <a:ext uri="{C183D7F6-B498-43B3-948B-1728B52AA6E4}">
                <adec:decorative xmlns:adec="http://schemas.microsoft.com/office/drawing/2017/decorative" val="1"/>
              </a:ext>
            </a:extLst>
          </p:cNvPr>
          <p:cNvSpPr/>
          <p:nvPr/>
        </p:nvSpPr>
        <p:spPr>
          <a:xfrm>
            <a:off x="11346549" y="-5108394"/>
            <a:ext cx="11134928" cy="11155587"/>
          </a:xfrm>
          <a:custGeom>
            <a:avLst/>
            <a:gdLst/>
            <a:ahLst/>
            <a:cxnLst/>
            <a:rect l="l" t="t" r="r" b="b"/>
            <a:pathLst>
              <a:path w="11134928" h="11155587">
                <a:moveTo>
                  <a:pt x="0" y="0"/>
                </a:moveTo>
                <a:lnTo>
                  <a:pt x="11134928" y="0"/>
                </a:lnTo>
                <a:lnTo>
                  <a:pt x="11134928" y="11155587"/>
                </a:lnTo>
                <a:lnTo>
                  <a:pt x="0" y="11155587"/>
                </a:lnTo>
                <a:lnTo>
                  <a:pt x="0" y="0"/>
                </a:lnTo>
                <a:close/>
              </a:path>
            </a:pathLst>
          </a:custGeom>
          <a:blipFill>
            <a:blip r:embed="rId7">
              <a:alphaModFix amt="30000"/>
              <a:extLst>
                <a:ext uri="{96DAC541-7B7A-43D3-8B79-37D633B846F1}">
                  <asvg:svgBlip xmlns:asvg="http://schemas.microsoft.com/office/drawing/2016/SVG/main" r:embed="rId8"/>
                </a:ext>
              </a:extLst>
            </a:blip>
            <a:stretch>
              <a:fillRect/>
            </a:stretch>
          </a:blipFill>
        </p:spPr>
        <p:txBody>
          <a:bodyPr/>
          <a:lstStyle/>
          <a:p>
            <a:endParaRPr lang="en-CA"/>
          </a:p>
        </p:txBody>
      </p:sp>
      <p:grpSp>
        <p:nvGrpSpPr>
          <p:cNvPr id="8" name="Group 8">
            <a:extLst>
              <a:ext uri="{C183D7F6-B498-43B3-948B-1728B52AA6E4}">
                <adec:decorative xmlns:adec="http://schemas.microsoft.com/office/drawing/2017/decorative" val="1"/>
              </a:ext>
            </a:extLst>
          </p:cNvPr>
          <p:cNvGrpSpPr>
            <a:grpSpLocks/>
          </p:cNvGrpSpPr>
          <p:nvPr/>
        </p:nvGrpSpPr>
        <p:grpSpPr>
          <a:xfrm>
            <a:off x="319009" y="1538373"/>
            <a:ext cx="17514117" cy="7810544"/>
            <a:chOff x="0" y="-38100"/>
            <a:chExt cx="1892865" cy="844136"/>
          </a:xfrm>
        </p:grpSpPr>
        <p:sp>
          <p:nvSpPr>
            <p:cNvPr id="9" name="Freeform 9"/>
            <p:cNvSpPr>
              <a:spLocks/>
            </p:cNvSpPr>
            <p:nvPr/>
          </p:nvSpPr>
          <p:spPr>
            <a:xfrm>
              <a:off x="0" y="0"/>
              <a:ext cx="1892865" cy="806036"/>
            </a:xfrm>
            <a:custGeom>
              <a:avLst/>
              <a:gdLst/>
              <a:ahLst/>
              <a:cxnLst/>
              <a:rect l="l" t="t" r="r" b="b"/>
              <a:pathLst>
                <a:path w="1892865" h="806036">
                  <a:moveTo>
                    <a:pt x="44204" y="0"/>
                  </a:moveTo>
                  <a:lnTo>
                    <a:pt x="1848661" y="0"/>
                  </a:lnTo>
                  <a:cubicBezTo>
                    <a:pt x="1860385" y="0"/>
                    <a:pt x="1871628" y="4657"/>
                    <a:pt x="1879918" y="12947"/>
                  </a:cubicBezTo>
                  <a:cubicBezTo>
                    <a:pt x="1888208" y="21237"/>
                    <a:pt x="1892865" y="32480"/>
                    <a:pt x="1892865" y="44204"/>
                  </a:cubicBezTo>
                  <a:lnTo>
                    <a:pt x="1892865" y="761833"/>
                  </a:lnTo>
                  <a:cubicBezTo>
                    <a:pt x="1892865" y="773556"/>
                    <a:pt x="1888208" y="784800"/>
                    <a:pt x="1879918" y="793089"/>
                  </a:cubicBezTo>
                  <a:cubicBezTo>
                    <a:pt x="1871628" y="801379"/>
                    <a:pt x="1860385" y="806036"/>
                    <a:pt x="1848661" y="806036"/>
                  </a:cubicBezTo>
                  <a:lnTo>
                    <a:pt x="44204" y="806036"/>
                  </a:lnTo>
                  <a:cubicBezTo>
                    <a:pt x="32480" y="806036"/>
                    <a:pt x="21237" y="801379"/>
                    <a:pt x="12947" y="793089"/>
                  </a:cubicBezTo>
                  <a:cubicBezTo>
                    <a:pt x="4657" y="784800"/>
                    <a:pt x="0" y="773556"/>
                    <a:pt x="0" y="761833"/>
                  </a:cubicBezTo>
                  <a:lnTo>
                    <a:pt x="0" y="44204"/>
                  </a:lnTo>
                  <a:cubicBezTo>
                    <a:pt x="0" y="32480"/>
                    <a:pt x="4657" y="21237"/>
                    <a:pt x="12947" y="12947"/>
                  </a:cubicBezTo>
                  <a:cubicBezTo>
                    <a:pt x="21237" y="4657"/>
                    <a:pt x="32480" y="0"/>
                    <a:pt x="44204" y="0"/>
                  </a:cubicBezTo>
                  <a:close/>
                </a:path>
              </a:pathLst>
            </a:custGeom>
            <a:solidFill>
              <a:srgbClr val="FFFFFF">
                <a:alpha val="64706"/>
              </a:srgbClr>
            </a:solidFill>
          </p:spPr>
          <p:txBody>
            <a:bodyPr/>
            <a:lstStyle/>
            <a:p>
              <a:endParaRPr lang="en-CA"/>
            </a:p>
          </p:txBody>
        </p:sp>
        <p:sp>
          <p:nvSpPr>
            <p:cNvPr id="10" name="TextBox 10"/>
            <p:cNvSpPr txBox="1">
              <a:spLocks/>
            </p:cNvSpPr>
            <p:nvPr/>
          </p:nvSpPr>
          <p:spPr>
            <a:xfrm>
              <a:off x="0" y="-38100"/>
              <a:ext cx="1892865" cy="844136"/>
            </a:xfrm>
            <a:prstGeom prst="rect">
              <a:avLst/>
            </a:prstGeom>
          </p:spPr>
          <p:txBody>
            <a:bodyPr lIns="57314" tIns="57314" rIns="57314" bIns="57314" rtlCol="0" anchor="ctr"/>
            <a:lstStyle/>
            <a:p>
              <a:pPr algn="ctr">
                <a:lnSpc>
                  <a:spcPts val="2763"/>
                </a:lnSpc>
              </a:pPr>
              <a:endParaRPr/>
            </a:p>
          </p:txBody>
        </p:sp>
      </p:grpSp>
      <p:sp>
        <p:nvSpPr>
          <p:cNvPr id="32" name="TextBox 32"/>
          <p:cNvSpPr txBox="1">
            <a:spLocks noGrp="1"/>
          </p:cNvSpPr>
          <p:nvPr>
            <p:ph type="title" idx="4294967295"/>
          </p:nvPr>
        </p:nvSpPr>
        <p:spPr>
          <a:xfrm>
            <a:off x="454226" y="624589"/>
            <a:ext cx="13785310" cy="884422"/>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0" marR="0" lvl="0" indent="0" algn="l" defTabSz="914400" rtl="0" eaLnBrk="1" fontAlgn="auto" latinLnBrk="0" hangingPunct="1">
              <a:lnSpc>
                <a:spcPts val="6730"/>
              </a:lnSpc>
              <a:spcBef>
                <a:spcPts val="0"/>
              </a:spcBef>
              <a:spcAft>
                <a:spcPts val="0"/>
              </a:spcAft>
              <a:buClrTx/>
              <a:buSzTx/>
              <a:buFontTx/>
              <a:buNone/>
              <a:tabLst/>
              <a:defRPr/>
            </a:pPr>
            <a:r>
              <a:rPr kumimoji="0" lang="en-US" sz="6349" b="0" i="0" u="none" strike="noStrike" kern="1200" cap="none" spc="-12" normalizeH="0" baseline="0" noProof="0" dirty="0">
                <a:ln>
                  <a:noFill/>
                </a:ln>
                <a:solidFill>
                  <a:srgbClr val="3C646E"/>
                </a:solidFill>
                <a:effectLst/>
                <a:uLnTx/>
                <a:uFillTx/>
                <a:latin typeface="Aptos"/>
                <a:ea typeface="Aptos"/>
                <a:cs typeface="Aptos"/>
                <a:sym typeface="Aptos"/>
              </a:rPr>
              <a:t>Main Concerns</a:t>
            </a:r>
          </a:p>
        </p:txBody>
      </p:sp>
      <p:grpSp>
        <p:nvGrpSpPr>
          <p:cNvPr id="48" name="Group 47" descr="1- Quality and Accuracy of Information&#10;&#10;2- Language Equality and Equity&#10;&#10;3- Security and Integrity &#10;&#10;4- AI Replacing Bilingualism&#10;&#10;5- Potential Biases&#10;&#10;6- Canadian Context and Regional Nuances&#10;&#10;7- Awareness and Responsible Use&#10;&#10;8- Governance&#10;&#10;9- Potential Impact on Bilingual Public Servants&#10;&#10;10- Financial and Environmental Impacts">
            <a:extLst>
              <a:ext uri="{FF2B5EF4-FFF2-40B4-BE49-F238E27FC236}">
                <a16:creationId xmlns:a16="http://schemas.microsoft.com/office/drawing/2014/main" id="{377E61B5-B518-B1D1-7762-92E1EF6B1DB0}"/>
              </a:ext>
            </a:extLst>
          </p:cNvPr>
          <p:cNvGrpSpPr/>
          <p:nvPr/>
        </p:nvGrpSpPr>
        <p:grpSpPr>
          <a:xfrm>
            <a:off x="1028700" y="1741113"/>
            <a:ext cx="16230600" cy="7009569"/>
            <a:chOff x="1028700" y="1741113"/>
            <a:chExt cx="16230600" cy="7009569"/>
          </a:xfrm>
        </p:grpSpPr>
        <p:grpSp>
          <p:nvGrpSpPr>
            <p:cNvPr id="11" name="Group 11"/>
            <p:cNvGrpSpPr/>
            <p:nvPr/>
          </p:nvGrpSpPr>
          <p:grpSpPr>
            <a:xfrm>
              <a:off x="1428393" y="1751567"/>
              <a:ext cx="218799" cy="6848326"/>
              <a:chOff x="0" y="-47625"/>
              <a:chExt cx="57626" cy="1803674"/>
            </a:xfrm>
          </p:grpSpPr>
          <p:sp>
            <p:nvSpPr>
              <p:cNvPr id="12" name="Freeform 12"/>
              <p:cNvSpPr/>
              <p:nvPr/>
            </p:nvSpPr>
            <p:spPr>
              <a:xfrm>
                <a:off x="0" y="0"/>
                <a:ext cx="57626" cy="1756049"/>
              </a:xfrm>
              <a:custGeom>
                <a:avLst/>
                <a:gdLst/>
                <a:ahLst/>
                <a:cxnLst/>
                <a:rect l="l" t="t" r="r" b="b"/>
                <a:pathLst>
                  <a:path w="57626" h="1756049">
                    <a:moveTo>
                      <a:pt x="0" y="0"/>
                    </a:moveTo>
                    <a:lnTo>
                      <a:pt x="57626" y="0"/>
                    </a:lnTo>
                    <a:lnTo>
                      <a:pt x="57626" y="1756049"/>
                    </a:lnTo>
                    <a:lnTo>
                      <a:pt x="0" y="1756049"/>
                    </a:lnTo>
                    <a:close/>
                  </a:path>
                </a:pathLst>
              </a:custGeom>
              <a:solidFill>
                <a:srgbClr val="BEC8D9"/>
              </a:solidFill>
            </p:spPr>
            <p:txBody>
              <a:bodyPr/>
              <a:lstStyle/>
              <a:p>
                <a:endParaRPr lang="en-CA"/>
              </a:p>
            </p:txBody>
          </p:sp>
          <p:sp>
            <p:nvSpPr>
              <p:cNvPr id="13" name="TextBox 13"/>
              <p:cNvSpPr txBox="1"/>
              <p:nvPr/>
            </p:nvSpPr>
            <p:spPr>
              <a:xfrm>
                <a:off x="0" y="-47625"/>
                <a:ext cx="57626" cy="1803674"/>
              </a:xfrm>
              <a:prstGeom prst="rect">
                <a:avLst/>
              </a:prstGeom>
            </p:spPr>
            <p:txBody>
              <a:bodyPr lIns="50800" tIns="50800" rIns="50800" bIns="50800" rtlCol="0" anchor="ctr"/>
              <a:lstStyle/>
              <a:p>
                <a:pPr algn="ctr">
                  <a:lnSpc>
                    <a:spcPts val="4060"/>
                  </a:lnSpc>
                </a:pPr>
                <a:endParaRPr/>
              </a:p>
            </p:txBody>
          </p:sp>
        </p:grpSp>
        <p:sp>
          <p:nvSpPr>
            <p:cNvPr id="14" name="Freeform 14"/>
            <p:cNvSpPr/>
            <p:nvPr/>
          </p:nvSpPr>
          <p:spPr>
            <a:xfrm>
              <a:off x="1064388" y="1932393"/>
              <a:ext cx="946808" cy="1063331"/>
            </a:xfrm>
            <a:custGeom>
              <a:avLst/>
              <a:gdLst/>
              <a:ahLst/>
              <a:cxnLst/>
              <a:rect l="l" t="t" r="r" b="b"/>
              <a:pathLst>
                <a:path w="946808" h="1063331">
                  <a:moveTo>
                    <a:pt x="0" y="0"/>
                  </a:moveTo>
                  <a:lnTo>
                    <a:pt x="946808" y="0"/>
                  </a:lnTo>
                  <a:lnTo>
                    <a:pt x="946808" y="1063331"/>
                  </a:lnTo>
                  <a:lnTo>
                    <a:pt x="0" y="1063331"/>
                  </a:lnTo>
                  <a:lnTo>
                    <a:pt x="0" y="0"/>
                  </a:lnTo>
                  <a:close/>
                </a:path>
              </a:pathLst>
            </a:custGeom>
            <a:blipFill>
              <a:blip r:embed="rId9">
                <a:extLst>
                  <a:ext uri="{96DAC541-7B7A-43D3-8B79-37D633B846F1}">
                    <asvg:svgBlip xmlns:asvg="http://schemas.microsoft.com/office/drawing/2016/SVG/main" r:embed="rId10"/>
                  </a:ext>
                </a:extLst>
              </a:blip>
              <a:stretch>
                <a:fillRect/>
              </a:stretch>
            </a:blipFill>
          </p:spPr>
          <p:txBody>
            <a:bodyPr/>
            <a:lstStyle/>
            <a:p>
              <a:endParaRPr lang="en-CA"/>
            </a:p>
          </p:txBody>
        </p:sp>
        <p:sp>
          <p:nvSpPr>
            <p:cNvPr id="15" name="Freeform 15"/>
            <p:cNvSpPr/>
            <p:nvPr/>
          </p:nvSpPr>
          <p:spPr>
            <a:xfrm>
              <a:off x="1064388" y="3371132"/>
              <a:ext cx="946808" cy="1063331"/>
            </a:xfrm>
            <a:custGeom>
              <a:avLst/>
              <a:gdLst/>
              <a:ahLst/>
              <a:cxnLst/>
              <a:rect l="l" t="t" r="r" b="b"/>
              <a:pathLst>
                <a:path w="946808" h="1063331">
                  <a:moveTo>
                    <a:pt x="0" y="0"/>
                  </a:moveTo>
                  <a:lnTo>
                    <a:pt x="946808" y="0"/>
                  </a:lnTo>
                  <a:lnTo>
                    <a:pt x="946808" y="1063332"/>
                  </a:lnTo>
                  <a:lnTo>
                    <a:pt x="0" y="1063332"/>
                  </a:lnTo>
                  <a:lnTo>
                    <a:pt x="0" y="0"/>
                  </a:lnTo>
                  <a:close/>
                </a:path>
              </a:pathLst>
            </a:custGeom>
            <a:blipFill>
              <a:blip r:embed="rId9">
                <a:extLst>
                  <a:ext uri="{96DAC541-7B7A-43D3-8B79-37D633B846F1}">
                    <asvg:svgBlip xmlns:asvg="http://schemas.microsoft.com/office/drawing/2016/SVG/main" r:embed="rId10"/>
                  </a:ext>
                </a:extLst>
              </a:blip>
              <a:stretch>
                <a:fillRect/>
              </a:stretch>
            </a:blipFill>
            <a:ln cap="sq">
              <a:noFill/>
              <a:prstDash val="solid"/>
              <a:miter/>
            </a:ln>
          </p:spPr>
          <p:txBody>
            <a:bodyPr/>
            <a:lstStyle/>
            <a:p>
              <a:endParaRPr lang="en-CA"/>
            </a:p>
          </p:txBody>
        </p:sp>
        <p:sp>
          <p:nvSpPr>
            <p:cNvPr id="16" name="TextBox 16"/>
            <p:cNvSpPr txBox="1"/>
            <p:nvPr/>
          </p:nvSpPr>
          <p:spPr>
            <a:xfrm>
              <a:off x="2277646" y="2160529"/>
              <a:ext cx="6889271" cy="488315"/>
            </a:xfrm>
            <a:prstGeom prst="rect">
              <a:avLst/>
            </a:prstGeom>
          </p:spPr>
          <p:txBody>
            <a:bodyPr lIns="0" tIns="0" rIns="0" bIns="0" rtlCol="0" anchor="t">
              <a:spAutoFit/>
            </a:bodyPr>
            <a:lstStyle/>
            <a:p>
              <a:pPr algn="l">
                <a:lnSpc>
                  <a:spcPts val="4060"/>
                </a:lnSpc>
                <a:spcBef>
                  <a:spcPct val="0"/>
                </a:spcBef>
              </a:pPr>
              <a:r>
                <a:rPr lang="en-US" sz="2900" dirty="0">
                  <a:solidFill>
                    <a:srgbClr val="000000"/>
                  </a:solidFill>
                  <a:latin typeface="Aptos"/>
                  <a:ea typeface="Aptos"/>
                  <a:cs typeface="Aptos"/>
                  <a:sym typeface="Aptos"/>
                </a:rPr>
                <a:t>Quality and Accuracy of Information</a:t>
              </a:r>
            </a:p>
          </p:txBody>
        </p:sp>
        <p:sp>
          <p:nvSpPr>
            <p:cNvPr id="17" name="TextBox 17"/>
            <p:cNvSpPr txBox="1"/>
            <p:nvPr/>
          </p:nvSpPr>
          <p:spPr>
            <a:xfrm>
              <a:off x="2277646" y="3599268"/>
              <a:ext cx="6889271" cy="488315"/>
            </a:xfrm>
            <a:prstGeom prst="rect">
              <a:avLst/>
            </a:prstGeom>
          </p:spPr>
          <p:txBody>
            <a:bodyPr lIns="0" tIns="0" rIns="0" bIns="0" rtlCol="0" anchor="t">
              <a:spAutoFit/>
            </a:bodyPr>
            <a:lstStyle/>
            <a:p>
              <a:pPr algn="l">
                <a:lnSpc>
                  <a:spcPts val="4060"/>
                </a:lnSpc>
                <a:spcBef>
                  <a:spcPct val="0"/>
                </a:spcBef>
              </a:pPr>
              <a:r>
                <a:rPr lang="en-US" sz="2900" dirty="0">
                  <a:solidFill>
                    <a:srgbClr val="000000"/>
                  </a:solidFill>
                  <a:latin typeface="Aptos"/>
                  <a:ea typeface="Aptos"/>
                  <a:cs typeface="Aptos"/>
                  <a:sym typeface="Aptos"/>
                </a:rPr>
                <a:t>Language Equality and Equity</a:t>
              </a:r>
            </a:p>
          </p:txBody>
        </p:sp>
        <p:sp>
          <p:nvSpPr>
            <p:cNvPr id="18" name="Freeform 18"/>
            <p:cNvSpPr/>
            <p:nvPr/>
          </p:nvSpPr>
          <p:spPr>
            <a:xfrm>
              <a:off x="1064388" y="4809872"/>
              <a:ext cx="946808" cy="1063331"/>
            </a:xfrm>
            <a:custGeom>
              <a:avLst/>
              <a:gdLst/>
              <a:ahLst/>
              <a:cxnLst/>
              <a:rect l="l" t="t" r="r" b="b"/>
              <a:pathLst>
                <a:path w="946808" h="1063331">
                  <a:moveTo>
                    <a:pt x="0" y="0"/>
                  </a:moveTo>
                  <a:lnTo>
                    <a:pt x="946808" y="0"/>
                  </a:lnTo>
                  <a:lnTo>
                    <a:pt x="946808" y="1063331"/>
                  </a:lnTo>
                  <a:lnTo>
                    <a:pt x="0" y="1063331"/>
                  </a:lnTo>
                  <a:lnTo>
                    <a:pt x="0" y="0"/>
                  </a:lnTo>
                  <a:close/>
                </a:path>
              </a:pathLst>
            </a:custGeom>
            <a:blipFill>
              <a:blip r:embed="rId9">
                <a:extLst>
                  <a:ext uri="{96DAC541-7B7A-43D3-8B79-37D633B846F1}">
                    <asvg:svgBlip xmlns:asvg="http://schemas.microsoft.com/office/drawing/2016/SVG/main" r:embed="rId10"/>
                  </a:ext>
                </a:extLst>
              </a:blip>
              <a:stretch>
                <a:fillRect/>
              </a:stretch>
            </a:blipFill>
            <a:ln cap="sq">
              <a:noFill/>
              <a:prstDash val="solid"/>
              <a:miter/>
            </a:ln>
          </p:spPr>
          <p:txBody>
            <a:bodyPr/>
            <a:lstStyle/>
            <a:p>
              <a:endParaRPr lang="en-CA"/>
            </a:p>
          </p:txBody>
        </p:sp>
        <p:sp>
          <p:nvSpPr>
            <p:cNvPr id="19" name="TextBox 19"/>
            <p:cNvSpPr txBox="1"/>
            <p:nvPr/>
          </p:nvSpPr>
          <p:spPr>
            <a:xfrm>
              <a:off x="2277646" y="5038007"/>
              <a:ext cx="6889271" cy="488315"/>
            </a:xfrm>
            <a:prstGeom prst="rect">
              <a:avLst/>
            </a:prstGeom>
          </p:spPr>
          <p:txBody>
            <a:bodyPr lIns="0" tIns="0" rIns="0" bIns="0" rtlCol="0" anchor="t">
              <a:spAutoFit/>
            </a:bodyPr>
            <a:lstStyle/>
            <a:p>
              <a:pPr algn="l">
                <a:lnSpc>
                  <a:spcPts val="4060"/>
                </a:lnSpc>
                <a:spcBef>
                  <a:spcPct val="0"/>
                </a:spcBef>
              </a:pPr>
              <a:r>
                <a:rPr lang="en-US" sz="2900" dirty="0">
                  <a:solidFill>
                    <a:srgbClr val="000000"/>
                  </a:solidFill>
                  <a:latin typeface="Aptos"/>
                  <a:ea typeface="Aptos"/>
                  <a:cs typeface="Aptos"/>
                  <a:sym typeface="Aptos"/>
                </a:rPr>
                <a:t>Security and Integrity </a:t>
              </a:r>
            </a:p>
          </p:txBody>
        </p:sp>
        <p:sp>
          <p:nvSpPr>
            <p:cNvPr id="20" name="Freeform 20"/>
            <p:cNvSpPr/>
            <p:nvPr/>
          </p:nvSpPr>
          <p:spPr>
            <a:xfrm>
              <a:off x="1064388" y="6248611"/>
              <a:ext cx="946808" cy="1063331"/>
            </a:xfrm>
            <a:custGeom>
              <a:avLst/>
              <a:gdLst/>
              <a:ahLst/>
              <a:cxnLst/>
              <a:rect l="l" t="t" r="r" b="b"/>
              <a:pathLst>
                <a:path w="946808" h="1063331">
                  <a:moveTo>
                    <a:pt x="0" y="0"/>
                  </a:moveTo>
                  <a:lnTo>
                    <a:pt x="946808" y="0"/>
                  </a:lnTo>
                  <a:lnTo>
                    <a:pt x="946808" y="1063332"/>
                  </a:lnTo>
                  <a:lnTo>
                    <a:pt x="0" y="1063332"/>
                  </a:lnTo>
                  <a:lnTo>
                    <a:pt x="0" y="0"/>
                  </a:lnTo>
                  <a:close/>
                </a:path>
              </a:pathLst>
            </a:custGeom>
            <a:blipFill>
              <a:blip r:embed="rId9">
                <a:extLst>
                  <a:ext uri="{96DAC541-7B7A-43D3-8B79-37D633B846F1}">
                    <asvg:svgBlip xmlns:asvg="http://schemas.microsoft.com/office/drawing/2016/SVG/main" r:embed="rId10"/>
                  </a:ext>
                </a:extLst>
              </a:blip>
              <a:stretch>
                <a:fillRect/>
              </a:stretch>
            </a:blipFill>
            <a:ln cap="sq">
              <a:noFill/>
              <a:prstDash val="solid"/>
              <a:miter/>
            </a:ln>
          </p:spPr>
          <p:txBody>
            <a:bodyPr/>
            <a:lstStyle/>
            <a:p>
              <a:endParaRPr lang="en-CA"/>
            </a:p>
          </p:txBody>
        </p:sp>
        <p:sp>
          <p:nvSpPr>
            <p:cNvPr id="21" name="TextBox 21"/>
            <p:cNvSpPr txBox="1"/>
            <p:nvPr/>
          </p:nvSpPr>
          <p:spPr>
            <a:xfrm>
              <a:off x="2277646" y="6476747"/>
              <a:ext cx="6889271" cy="488315"/>
            </a:xfrm>
            <a:prstGeom prst="rect">
              <a:avLst/>
            </a:prstGeom>
          </p:spPr>
          <p:txBody>
            <a:bodyPr lIns="0" tIns="0" rIns="0" bIns="0" rtlCol="0" anchor="t">
              <a:spAutoFit/>
            </a:bodyPr>
            <a:lstStyle/>
            <a:p>
              <a:pPr algn="l">
                <a:lnSpc>
                  <a:spcPts val="4060"/>
                </a:lnSpc>
                <a:spcBef>
                  <a:spcPct val="0"/>
                </a:spcBef>
              </a:pPr>
              <a:r>
                <a:rPr lang="en-US" sz="2900" dirty="0">
                  <a:solidFill>
                    <a:srgbClr val="000000"/>
                  </a:solidFill>
                  <a:latin typeface="Aptos"/>
                  <a:ea typeface="Aptos"/>
                  <a:cs typeface="Aptos"/>
                  <a:sym typeface="Aptos"/>
                </a:rPr>
                <a:t>AI Replacing Bilingualism</a:t>
              </a:r>
            </a:p>
          </p:txBody>
        </p:sp>
        <p:sp>
          <p:nvSpPr>
            <p:cNvPr id="22" name="Freeform 22"/>
            <p:cNvSpPr/>
            <p:nvPr/>
          </p:nvSpPr>
          <p:spPr>
            <a:xfrm>
              <a:off x="1064388" y="7687351"/>
              <a:ext cx="946808" cy="1063331"/>
            </a:xfrm>
            <a:custGeom>
              <a:avLst/>
              <a:gdLst/>
              <a:ahLst/>
              <a:cxnLst/>
              <a:rect l="l" t="t" r="r" b="b"/>
              <a:pathLst>
                <a:path w="946808" h="1063331">
                  <a:moveTo>
                    <a:pt x="0" y="0"/>
                  </a:moveTo>
                  <a:lnTo>
                    <a:pt x="946808" y="0"/>
                  </a:lnTo>
                  <a:lnTo>
                    <a:pt x="946808" y="1063331"/>
                  </a:lnTo>
                  <a:lnTo>
                    <a:pt x="0" y="1063331"/>
                  </a:lnTo>
                  <a:lnTo>
                    <a:pt x="0" y="0"/>
                  </a:lnTo>
                  <a:close/>
                </a:path>
              </a:pathLst>
            </a:custGeom>
            <a:blipFill>
              <a:blip r:embed="rId9">
                <a:extLst>
                  <a:ext uri="{96DAC541-7B7A-43D3-8B79-37D633B846F1}">
                    <asvg:svgBlip xmlns:asvg="http://schemas.microsoft.com/office/drawing/2016/SVG/main" r:embed="rId10"/>
                  </a:ext>
                </a:extLst>
              </a:blip>
              <a:stretch>
                <a:fillRect/>
              </a:stretch>
            </a:blipFill>
            <a:ln cap="sq">
              <a:noFill/>
              <a:prstDash val="solid"/>
              <a:miter/>
            </a:ln>
          </p:spPr>
          <p:txBody>
            <a:bodyPr/>
            <a:lstStyle/>
            <a:p>
              <a:endParaRPr lang="en-CA"/>
            </a:p>
          </p:txBody>
        </p:sp>
        <p:sp>
          <p:nvSpPr>
            <p:cNvPr id="23" name="TextBox 23"/>
            <p:cNvSpPr txBox="1"/>
            <p:nvPr/>
          </p:nvSpPr>
          <p:spPr>
            <a:xfrm>
              <a:off x="2277646" y="7915486"/>
              <a:ext cx="6889271" cy="488315"/>
            </a:xfrm>
            <a:prstGeom prst="rect">
              <a:avLst/>
            </a:prstGeom>
          </p:spPr>
          <p:txBody>
            <a:bodyPr lIns="0" tIns="0" rIns="0" bIns="0" rtlCol="0" anchor="t">
              <a:spAutoFit/>
            </a:bodyPr>
            <a:lstStyle/>
            <a:p>
              <a:pPr algn="l">
                <a:lnSpc>
                  <a:spcPts val="4060"/>
                </a:lnSpc>
                <a:spcBef>
                  <a:spcPct val="0"/>
                </a:spcBef>
              </a:pPr>
              <a:r>
                <a:rPr lang="en-US" sz="2900" dirty="0">
                  <a:solidFill>
                    <a:srgbClr val="000000"/>
                  </a:solidFill>
                  <a:latin typeface="Aptos"/>
                  <a:ea typeface="Aptos"/>
                  <a:cs typeface="Aptos"/>
                  <a:sym typeface="Aptos"/>
                </a:rPr>
                <a:t>Potential Biases</a:t>
              </a:r>
            </a:p>
          </p:txBody>
        </p:sp>
        <p:grpSp>
          <p:nvGrpSpPr>
            <p:cNvPr id="24" name="Group 24"/>
            <p:cNvGrpSpPr/>
            <p:nvPr/>
          </p:nvGrpSpPr>
          <p:grpSpPr>
            <a:xfrm>
              <a:off x="9204064" y="1741113"/>
              <a:ext cx="218799" cy="6848326"/>
              <a:chOff x="0" y="-47625"/>
              <a:chExt cx="57626" cy="1803674"/>
            </a:xfrm>
          </p:grpSpPr>
          <p:sp>
            <p:nvSpPr>
              <p:cNvPr id="25" name="Freeform 25"/>
              <p:cNvSpPr/>
              <p:nvPr/>
            </p:nvSpPr>
            <p:spPr>
              <a:xfrm>
                <a:off x="0" y="0"/>
                <a:ext cx="57626" cy="1756049"/>
              </a:xfrm>
              <a:custGeom>
                <a:avLst/>
                <a:gdLst/>
                <a:ahLst/>
                <a:cxnLst/>
                <a:rect l="l" t="t" r="r" b="b"/>
                <a:pathLst>
                  <a:path w="57626" h="1756049">
                    <a:moveTo>
                      <a:pt x="0" y="0"/>
                    </a:moveTo>
                    <a:lnTo>
                      <a:pt x="57626" y="0"/>
                    </a:lnTo>
                    <a:lnTo>
                      <a:pt x="57626" y="1756049"/>
                    </a:lnTo>
                    <a:lnTo>
                      <a:pt x="0" y="1756049"/>
                    </a:lnTo>
                    <a:close/>
                  </a:path>
                </a:pathLst>
              </a:custGeom>
              <a:solidFill>
                <a:srgbClr val="BEC8D9"/>
              </a:solidFill>
            </p:spPr>
            <p:txBody>
              <a:bodyPr/>
              <a:lstStyle/>
              <a:p>
                <a:endParaRPr lang="en-CA"/>
              </a:p>
            </p:txBody>
          </p:sp>
          <p:sp>
            <p:nvSpPr>
              <p:cNvPr id="26" name="TextBox 26"/>
              <p:cNvSpPr txBox="1"/>
              <p:nvPr/>
            </p:nvSpPr>
            <p:spPr>
              <a:xfrm>
                <a:off x="0" y="-47625"/>
                <a:ext cx="57626" cy="1803674"/>
              </a:xfrm>
              <a:prstGeom prst="rect">
                <a:avLst/>
              </a:prstGeom>
            </p:spPr>
            <p:txBody>
              <a:bodyPr lIns="50800" tIns="50800" rIns="50800" bIns="50800" rtlCol="0" anchor="ctr"/>
              <a:lstStyle/>
              <a:p>
                <a:pPr algn="ctr">
                  <a:lnSpc>
                    <a:spcPts val="4060"/>
                  </a:lnSpc>
                </a:pPr>
                <a:endParaRPr/>
              </a:p>
            </p:txBody>
          </p:sp>
        </p:grpSp>
        <p:sp>
          <p:nvSpPr>
            <p:cNvPr id="27" name="Freeform 27"/>
            <p:cNvSpPr/>
            <p:nvPr/>
          </p:nvSpPr>
          <p:spPr>
            <a:xfrm>
              <a:off x="8840059" y="1921939"/>
              <a:ext cx="946808" cy="1063331"/>
            </a:xfrm>
            <a:custGeom>
              <a:avLst/>
              <a:gdLst/>
              <a:ahLst/>
              <a:cxnLst/>
              <a:rect l="l" t="t" r="r" b="b"/>
              <a:pathLst>
                <a:path w="946808" h="1063331">
                  <a:moveTo>
                    <a:pt x="0" y="0"/>
                  </a:moveTo>
                  <a:lnTo>
                    <a:pt x="946808" y="0"/>
                  </a:lnTo>
                  <a:lnTo>
                    <a:pt x="946808" y="1063331"/>
                  </a:lnTo>
                  <a:lnTo>
                    <a:pt x="0" y="1063331"/>
                  </a:lnTo>
                  <a:lnTo>
                    <a:pt x="0" y="0"/>
                  </a:lnTo>
                  <a:close/>
                </a:path>
              </a:pathLst>
            </a:custGeom>
            <a:blipFill>
              <a:blip r:embed="rId11">
                <a:extLst>
                  <a:ext uri="{96DAC541-7B7A-43D3-8B79-37D633B846F1}">
                    <asvg:svgBlip xmlns:asvg="http://schemas.microsoft.com/office/drawing/2016/SVG/main" r:embed="rId12"/>
                  </a:ext>
                </a:extLst>
              </a:blip>
              <a:stretch>
                <a:fillRect/>
              </a:stretch>
            </a:blipFill>
          </p:spPr>
          <p:txBody>
            <a:bodyPr/>
            <a:lstStyle/>
            <a:p>
              <a:endParaRPr lang="en-CA"/>
            </a:p>
          </p:txBody>
        </p:sp>
        <p:sp>
          <p:nvSpPr>
            <p:cNvPr id="28" name="Freeform 28"/>
            <p:cNvSpPr/>
            <p:nvPr/>
          </p:nvSpPr>
          <p:spPr>
            <a:xfrm>
              <a:off x="8840059" y="3360679"/>
              <a:ext cx="946808" cy="1063331"/>
            </a:xfrm>
            <a:custGeom>
              <a:avLst/>
              <a:gdLst/>
              <a:ahLst/>
              <a:cxnLst/>
              <a:rect l="l" t="t" r="r" b="b"/>
              <a:pathLst>
                <a:path w="946808" h="1063331">
                  <a:moveTo>
                    <a:pt x="0" y="0"/>
                  </a:moveTo>
                  <a:lnTo>
                    <a:pt x="946808" y="0"/>
                  </a:lnTo>
                  <a:lnTo>
                    <a:pt x="946808" y="1063331"/>
                  </a:lnTo>
                  <a:lnTo>
                    <a:pt x="0" y="1063331"/>
                  </a:lnTo>
                  <a:lnTo>
                    <a:pt x="0" y="0"/>
                  </a:lnTo>
                  <a:close/>
                </a:path>
              </a:pathLst>
            </a:custGeom>
            <a:blipFill>
              <a:blip r:embed="rId11">
                <a:extLst>
                  <a:ext uri="{96DAC541-7B7A-43D3-8B79-37D633B846F1}">
                    <asvg:svgBlip xmlns:asvg="http://schemas.microsoft.com/office/drawing/2016/SVG/main" r:embed="rId12"/>
                  </a:ext>
                </a:extLst>
              </a:blip>
              <a:stretch>
                <a:fillRect/>
              </a:stretch>
            </a:blipFill>
            <a:ln cap="sq">
              <a:noFill/>
              <a:prstDash val="solid"/>
              <a:miter/>
            </a:ln>
          </p:spPr>
          <p:txBody>
            <a:bodyPr/>
            <a:lstStyle/>
            <a:p>
              <a:endParaRPr lang="en-CA"/>
            </a:p>
          </p:txBody>
        </p:sp>
        <p:sp>
          <p:nvSpPr>
            <p:cNvPr id="29" name="Freeform 29"/>
            <p:cNvSpPr/>
            <p:nvPr/>
          </p:nvSpPr>
          <p:spPr>
            <a:xfrm>
              <a:off x="8840059" y="4799418"/>
              <a:ext cx="946808" cy="1063331"/>
            </a:xfrm>
            <a:custGeom>
              <a:avLst/>
              <a:gdLst/>
              <a:ahLst/>
              <a:cxnLst/>
              <a:rect l="l" t="t" r="r" b="b"/>
              <a:pathLst>
                <a:path w="946808" h="1063331">
                  <a:moveTo>
                    <a:pt x="0" y="0"/>
                  </a:moveTo>
                  <a:lnTo>
                    <a:pt x="946808" y="0"/>
                  </a:lnTo>
                  <a:lnTo>
                    <a:pt x="946808" y="1063331"/>
                  </a:lnTo>
                  <a:lnTo>
                    <a:pt x="0" y="1063331"/>
                  </a:lnTo>
                  <a:lnTo>
                    <a:pt x="0" y="0"/>
                  </a:lnTo>
                  <a:close/>
                </a:path>
              </a:pathLst>
            </a:custGeom>
            <a:blipFill>
              <a:blip r:embed="rId11">
                <a:extLst>
                  <a:ext uri="{96DAC541-7B7A-43D3-8B79-37D633B846F1}">
                    <asvg:svgBlip xmlns:asvg="http://schemas.microsoft.com/office/drawing/2016/SVG/main" r:embed="rId12"/>
                  </a:ext>
                </a:extLst>
              </a:blip>
              <a:stretch>
                <a:fillRect/>
              </a:stretch>
            </a:blipFill>
            <a:ln cap="sq">
              <a:noFill/>
              <a:prstDash val="solid"/>
              <a:miter/>
            </a:ln>
          </p:spPr>
          <p:txBody>
            <a:bodyPr/>
            <a:lstStyle/>
            <a:p>
              <a:endParaRPr lang="en-CA"/>
            </a:p>
          </p:txBody>
        </p:sp>
        <p:sp>
          <p:nvSpPr>
            <p:cNvPr id="30" name="Freeform 30"/>
            <p:cNvSpPr/>
            <p:nvPr/>
          </p:nvSpPr>
          <p:spPr>
            <a:xfrm>
              <a:off x="8840059" y="6238157"/>
              <a:ext cx="946808" cy="1063331"/>
            </a:xfrm>
            <a:custGeom>
              <a:avLst/>
              <a:gdLst/>
              <a:ahLst/>
              <a:cxnLst/>
              <a:rect l="l" t="t" r="r" b="b"/>
              <a:pathLst>
                <a:path w="946808" h="1063331">
                  <a:moveTo>
                    <a:pt x="0" y="0"/>
                  </a:moveTo>
                  <a:lnTo>
                    <a:pt x="946808" y="0"/>
                  </a:lnTo>
                  <a:lnTo>
                    <a:pt x="946808" y="1063332"/>
                  </a:lnTo>
                  <a:lnTo>
                    <a:pt x="0" y="1063332"/>
                  </a:lnTo>
                  <a:lnTo>
                    <a:pt x="0" y="0"/>
                  </a:lnTo>
                  <a:close/>
                </a:path>
              </a:pathLst>
            </a:custGeom>
            <a:blipFill>
              <a:blip r:embed="rId11">
                <a:extLst>
                  <a:ext uri="{96DAC541-7B7A-43D3-8B79-37D633B846F1}">
                    <asvg:svgBlip xmlns:asvg="http://schemas.microsoft.com/office/drawing/2016/SVG/main" r:embed="rId12"/>
                  </a:ext>
                </a:extLst>
              </a:blip>
              <a:stretch>
                <a:fillRect/>
              </a:stretch>
            </a:blipFill>
            <a:ln cap="sq">
              <a:noFill/>
              <a:prstDash val="solid"/>
              <a:miter/>
            </a:ln>
          </p:spPr>
          <p:txBody>
            <a:bodyPr/>
            <a:lstStyle/>
            <a:p>
              <a:endParaRPr lang="en-CA"/>
            </a:p>
          </p:txBody>
        </p:sp>
        <p:sp>
          <p:nvSpPr>
            <p:cNvPr id="31" name="Freeform 31"/>
            <p:cNvSpPr/>
            <p:nvPr/>
          </p:nvSpPr>
          <p:spPr>
            <a:xfrm>
              <a:off x="8840059" y="7676897"/>
              <a:ext cx="946808" cy="1063331"/>
            </a:xfrm>
            <a:custGeom>
              <a:avLst/>
              <a:gdLst/>
              <a:ahLst/>
              <a:cxnLst/>
              <a:rect l="l" t="t" r="r" b="b"/>
              <a:pathLst>
                <a:path w="946808" h="1063331">
                  <a:moveTo>
                    <a:pt x="0" y="0"/>
                  </a:moveTo>
                  <a:lnTo>
                    <a:pt x="946808" y="0"/>
                  </a:lnTo>
                  <a:lnTo>
                    <a:pt x="946808" y="1063331"/>
                  </a:lnTo>
                  <a:lnTo>
                    <a:pt x="0" y="1063331"/>
                  </a:lnTo>
                  <a:lnTo>
                    <a:pt x="0" y="0"/>
                  </a:lnTo>
                  <a:close/>
                </a:path>
              </a:pathLst>
            </a:custGeom>
            <a:blipFill>
              <a:blip r:embed="rId11">
                <a:extLst>
                  <a:ext uri="{96DAC541-7B7A-43D3-8B79-37D633B846F1}">
                    <asvg:svgBlip xmlns:asvg="http://schemas.microsoft.com/office/drawing/2016/SVG/main" r:embed="rId12"/>
                  </a:ext>
                </a:extLst>
              </a:blip>
              <a:stretch>
                <a:fillRect/>
              </a:stretch>
            </a:blipFill>
            <a:ln cap="sq">
              <a:noFill/>
              <a:prstDash val="solid"/>
              <a:miter/>
            </a:ln>
          </p:spPr>
          <p:txBody>
            <a:bodyPr/>
            <a:lstStyle/>
            <a:p>
              <a:endParaRPr lang="en-CA"/>
            </a:p>
          </p:txBody>
        </p:sp>
        <p:sp>
          <p:nvSpPr>
            <p:cNvPr id="33" name="TextBox 33"/>
            <p:cNvSpPr txBox="1"/>
            <p:nvPr/>
          </p:nvSpPr>
          <p:spPr>
            <a:xfrm>
              <a:off x="1028700" y="7940593"/>
              <a:ext cx="1018185" cy="488315"/>
            </a:xfrm>
            <a:prstGeom prst="rect">
              <a:avLst/>
            </a:prstGeom>
          </p:spPr>
          <p:txBody>
            <a:bodyPr lIns="0" tIns="0" rIns="0" bIns="0" rtlCol="0" anchor="t">
              <a:spAutoFit/>
            </a:bodyPr>
            <a:lstStyle/>
            <a:p>
              <a:pPr algn="ctr">
                <a:lnSpc>
                  <a:spcPts val="4060"/>
                </a:lnSpc>
                <a:spcBef>
                  <a:spcPct val="0"/>
                </a:spcBef>
              </a:pPr>
              <a:r>
                <a:rPr lang="en-US" sz="2900" b="1">
                  <a:solidFill>
                    <a:srgbClr val="000000"/>
                  </a:solidFill>
                  <a:latin typeface="Aptos Bold"/>
                  <a:ea typeface="Aptos Bold"/>
                  <a:cs typeface="Aptos Bold"/>
                  <a:sym typeface="Aptos Bold"/>
                </a:rPr>
                <a:t>05</a:t>
              </a:r>
            </a:p>
          </p:txBody>
        </p:sp>
        <p:sp>
          <p:nvSpPr>
            <p:cNvPr id="34" name="TextBox 34"/>
            <p:cNvSpPr txBox="1"/>
            <p:nvPr/>
          </p:nvSpPr>
          <p:spPr>
            <a:xfrm>
              <a:off x="1028700" y="6501853"/>
              <a:ext cx="1018185" cy="488315"/>
            </a:xfrm>
            <a:prstGeom prst="rect">
              <a:avLst/>
            </a:prstGeom>
          </p:spPr>
          <p:txBody>
            <a:bodyPr lIns="0" tIns="0" rIns="0" bIns="0" rtlCol="0" anchor="t">
              <a:spAutoFit/>
            </a:bodyPr>
            <a:lstStyle/>
            <a:p>
              <a:pPr algn="ctr">
                <a:lnSpc>
                  <a:spcPts val="4060"/>
                </a:lnSpc>
                <a:spcBef>
                  <a:spcPct val="0"/>
                </a:spcBef>
              </a:pPr>
              <a:r>
                <a:rPr lang="en-US" sz="2900" b="1">
                  <a:solidFill>
                    <a:srgbClr val="000000"/>
                  </a:solidFill>
                  <a:latin typeface="Aptos Bold"/>
                  <a:ea typeface="Aptos Bold"/>
                  <a:cs typeface="Aptos Bold"/>
                  <a:sym typeface="Aptos Bold"/>
                </a:rPr>
                <a:t>04</a:t>
              </a:r>
            </a:p>
          </p:txBody>
        </p:sp>
        <p:sp>
          <p:nvSpPr>
            <p:cNvPr id="35" name="TextBox 35"/>
            <p:cNvSpPr txBox="1"/>
            <p:nvPr/>
          </p:nvSpPr>
          <p:spPr>
            <a:xfrm>
              <a:off x="1028700" y="5063114"/>
              <a:ext cx="1018185" cy="488315"/>
            </a:xfrm>
            <a:prstGeom prst="rect">
              <a:avLst/>
            </a:prstGeom>
          </p:spPr>
          <p:txBody>
            <a:bodyPr lIns="0" tIns="0" rIns="0" bIns="0" rtlCol="0" anchor="t">
              <a:spAutoFit/>
            </a:bodyPr>
            <a:lstStyle/>
            <a:p>
              <a:pPr algn="ctr">
                <a:lnSpc>
                  <a:spcPts val="4060"/>
                </a:lnSpc>
                <a:spcBef>
                  <a:spcPct val="0"/>
                </a:spcBef>
              </a:pPr>
              <a:r>
                <a:rPr lang="en-US" sz="2900" b="1">
                  <a:solidFill>
                    <a:srgbClr val="000000"/>
                  </a:solidFill>
                  <a:latin typeface="Aptos Bold"/>
                  <a:ea typeface="Aptos Bold"/>
                  <a:cs typeface="Aptos Bold"/>
                  <a:sym typeface="Aptos Bold"/>
                </a:rPr>
                <a:t>03</a:t>
              </a:r>
            </a:p>
          </p:txBody>
        </p:sp>
        <p:sp>
          <p:nvSpPr>
            <p:cNvPr id="36" name="TextBox 36"/>
            <p:cNvSpPr txBox="1"/>
            <p:nvPr/>
          </p:nvSpPr>
          <p:spPr>
            <a:xfrm>
              <a:off x="1028700" y="3627501"/>
              <a:ext cx="1018185" cy="488315"/>
            </a:xfrm>
            <a:prstGeom prst="rect">
              <a:avLst/>
            </a:prstGeom>
          </p:spPr>
          <p:txBody>
            <a:bodyPr lIns="0" tIns="0" rIns="0" bIns="0" rtlCol="0" anchor="t">
              <a:spAutoFit/>
            </a:bodyPr>
            <a:lstStyle/>
            <a:p>
              <a:pPr algn="ctr">
                <a:lnSpc>
                  <a:spcPts val="4060"/>
                </a:lnSpc>
                <a:spcBef>
                  <a:spcPct val="0"/>
                </a:spcBef>
              </a:pPr>
              <a:r>
                <a:rPr lang="en-US" sz="2900" b="1">
                  <a:solidFill>
                    <a:srgbClr val="000000"/>
                  </a:solidFill>
                  <a:latin typeface="Aptos Bold"/>
                  <a:ea typeface="Aptos Bold"/>
                  <a:cs typeface="Aptos Bold"/>
                  <a:sym typeface="Aptos Bold"/>
                </a:rPr>
                <a:t>02</a:t>
              </a:r>
            </a:p>
          </p:txBody>
        </p:sp>
        <p:sp>
          <p:nvSpPr>
            <p:cNvPr id="37" name="TextBox 37"/>
            <p:cNvSpPr txBox="1"/>
            <p:nvPr/>
          </p:nvSpPr>
          <p:spPr>
            <a:xfrm>
              <a:off x="1028700" y="2188762"/>
              <a:ext cx="1018185" cy="488315"/>
            </a:xfrm>
            <a:prstGeom prst="rect">
              <a:avLst/>
            </a:prstGeom>
          </p:spPr>
          <p:txBody>
            <a:bodyPr lIns="0" tIns="0" rIns="0" bIns="0" rtlCol="0" anchor="t">
              <a:spAutoFit/>
            </a:bodyPr>
            <a:lstStyle/>
            <a:p>
              <a:pPr algn="ctr">
                <a:lnSpc>
                  <a:spcPts val="4060"/>
                </a:lnSpc>
                <a:spcBef>
                  <a:spcPct val="0"/>
                </a:spcBef>
              </a:pPr>
              <a:r>
                <a:rPr lang="en-US" sz="2900" b="1">
                  <a:solidFill>
                    <a:srgbClr val="000000"/>
                  </a:solidFill>
                  <a:latin typeface="Aptos Bold"/>
                  <a:ea typeface="Aptos Bold"/>
                  <a:cs typeface="Aptos Bold"/>
                  <a:sym typeface="Aptos Bold"/>
                </a:rPr>
                <a:t>01</a:t>
              </a:r>
            </a:p>
          </p:txBody>
        </p:sp>
        <p:sp>
          <p:nvSpPr>
            <p:cNvPr id="38" name="TextBox 38"/>
            <p:cNvSpPr txBox="1"/>
            <p:nvPr/>
          </p:nvSpPr>
          <p:spPr>
            <a:xfrm>
              <a:off x="10053317" y="2150075"/>
              <a:ext cx="6889271" cy="488315"/>
            </a:xfrm>
            <a:prstGeom prst="rect">
              <a:avLst/>
            </a:prstGeom>
          </p:spPr>
          <p:txBody>
            <a:bodyPr lIns="0" tIns="0" rIns="0" bIns="0" rtlCol="0" anchor="t">
              <a:spAutoFit/>
            </a:bodyPr>
            <a:lstStyle/>
            <a:p>
              <a:pPr algn="l">
                <a:lnSpc>
                  <a:spcPts val="4060"/>
                </a:lnSpc>
                <a:spcBef>
                  <a:spcPct val="0"/>
                </a:spcBef>
              </a:pPr>
              <a:r>
                <a:rPr lang="en-US" sz="2900" dirty="0">
                  <a:solidFill>
                    <a:srgbClr val="000000"/>
                  </a:solidFill>
                  <a:latin typeface="Aptos"/>
                  <a:ea typeface="Aptos"/>
                  <a:cs typeface="Aptos"/>
                  <a:sym typeface="Aptos"/>
                </a:rPr>
                <a:t>Canadian Context and Regional Nuances</a:t>
              </a:r>
            </a:p>
          </p:txBody>
        </p:sp>
        <p:sp>
          <p:nvSpPr>
            <p:cNvPr id="39" name="TextBox 39"/>
            <p:cNvSpPr txBox="1"/>
            <p:nvPr/>
          </p:nvSpPr>
          <p:spPr>
            <a:xfrm>
              <a:off x="10053317" y="3588814"/>
              <a:ext cx="6889271" cy="488315"/>
            </a:xfrm>
            <a:prstGeom prst="rect">
              <a:avLst/>
            </a:prstGeom>
          </p:spPr>
          <p:txBody>
            <a:bodyPr lIns="0" tIns="0" rIns="0" bIns="0" rtlCol="0" anchor="t">
              <a:spAutoFit/>
            </a:bodyPr>
            <a:lstStyle/>
            <a:p>
              <a:pPr algn="l">
                <a:lnSpc>
                  <a:spcPts val="4060"/>
                </a:lnSpc>
                <a:spcBef>
                  <a:spcPct val="0"/>
                </a:spcBef>
              </a:pPr>
              <a:r>
                <a:rPr lang="en-US" sz="2900" dirty="0">
                  <a:solidFill>
                    <a:srgbClr val="000000"/>
                  </a:solidFill>
                  <a:latin typeface="Aptos"/>
                  <a:ea typeface="Aptos"/>
                  <a:cs typeface="Aptos"/>
                  <a:sym typeface="Aptos"/>
                </a:rPr>
                <a:t>Awareness and Responsible Use</a:t>
              </a:r>
            </a:p>
          </p:txBody>
        </p:sp>
        <p:sp>
          <p:nvSpPr>
            <p:cNvPr id="40" name="TextBox 40"/>
            <p:cNvSpPr txBox="1"/>
            <p:nvPr/>
          </p:nvSpPr>
          <p:spPr>
            <a:xfrm>
              <a:off x="10053317" y="5027554"/>
              <a:ext cx="6889271" cy="488315"/>
            </a:xfrm>
            <a:prstGeom prst="rect">
              <a:avLst/>
            </a:prstGeom>
          </p:spPr>
          <p:txBody>
            <a:bodyPr lIns="0" tIns="0" rIns="0" bIns="0" rtlCol="0" anchor="t">
              <a:spAutoFit/>
            </a:bodyPr>
            <a:lstStyle/>
            <a:p>
              <a:pPr algn="l">
                <a:lnSpc>
                  <a:spcPts val="4060"/>
                </a:lnSpc>
                <a:spcBef>
                  <a:spcPct val="0"/>
                </a:spcBef>
              </a:pPr>
              <a:r>
                <a:rPr lang="en-US" sz="2900" dirty="0">
                  <a:solidFill>
                    <a:srgbClr val="000000"/>
                  </a:solidFill>
                  <a:latin typeface="Aptos"/>
                  <a:ea typeface="Aptos"/>
                  <a:cs typeface="Aptos"/>
                  <a:sym typeface="Aptos"/>
                </a:rPr>
                <a:t>Governance</a:t>
              </a:r>
            </a:p>
          </p:txBody>
        </p:sp>
        <p:sp>
          <p:nvSpPr>
            <p:cNvPr id="41" name="TextBox 41"/>
            <p:cNvSpPr txBox="1"/>
            <p:nvPr/>
          </p:nvSpPr>
          <p:spPr>
            <a:xfrm>
              <a:off x="10053317" y="6466293"/>
              <a:ext cx="7205983" cy="488315"/>
            </a:xfrm>
            <a:prstGeom prst="rect">
              <a:avLst/>
            </a:prstGeom>
          </p:spPr>
          <p:txBody>
            <a:bodyPr lIns="0" tIns="0" rIns="0" bIns="0" rtlCol="0" anchor="t">
              <a:spAutoFit/>
            </a:bodyPr>
            <a:lstStyle/>
            <a:p>
              <a:pPr algn="l">
                <a:lnSpc>
                  <a:spcPts val="4060"/>
                </a:lnSpc>
                <a:spcBef>
                  <a:spcPct val="0"/>
                </a:spcBef>
              </a:pPr>
              <a:r>
                <a:rPr lang="en-US" sz="2900" dirty="0">
                  <a:solidFill>
                    <a:srgbClr val="000000"/>
                  </a:solidFill>
                  <a:latin typeface="Aptos"/>
                  <a:ea typeface="Aptos"/>
                  <a:cs typeface="Aptos"/>
                  <a:sym typeface="Aptos"/>
                </a:rPr>
                <a:t>Potential Impact on Bilingual Public Servants</a:t>
              </a:r>
            </a:p>
          </p:txBody>
        </p:sp>
        <p:sp>
          <p:nvSpPr>
            <p:cNvPr id="42" name="TextBox 42"/>
            <p:cNvSpPr txBox="1"/>
            <p:nvPr/>
          </p:nvSpPr>
          <p:spPr>
            <a:xfrm>
              <a:off x="10053317" y="7905032"/>
              <a:ext cx="6889271" cy="488315"/>
            </a:xfrm>
            <a:prstGeom prst="rect">
              <a:avLst/>
            </a:prstGeom>
          </p:spPr>
          <p:txBody>
            <a:bodyPr lIns="0" tIns="0" rIns="0" bIns="0" rtlCol="0" anchor="t">
              <a:spAutoFit/>
            </a:bodyPr>
            <a:lstStyle/>
            <a:p>
              <a:pPr algn="l">
                <a:lnSpc>
                  <a:spcPts val="4060"/>
                </a:lnSpc>
                <a:spcBef>
                  <a:spcPct val="0"/>
                </a:spcBef>
              </a:pPr>
              <a:r>
                <a:rPr lang="en-US" sz="2900" dirty="0">
                  <a:solidFill>
                    <a:srgbClr val="000000"/>
                  </a:solidFill>
                  <a:latin typeface="Aptos"/>
                  <a:ea typeface="Aptos"/>
                  <a:cs typeface="Aptos"/>
                  <a:sym typeface="Aptos"/>
                </a:rPr>
                <a:t>Financial and Environmental Impacts</a:t>
              </a:r>
            </a:p>
          </p:txBody>
        </p:sp>
        <p:sp>
          <p:nvSpPr>
            <p:cNvPr id="43" name="TextBox 43"/>
            <p:cNvSpPr txBox="1"/>
            <p:nvPr/>
          </p:nvSpPr>
          <p:spPr>
            <a:xfrm>
              <a:off x="8804371" y="7930139"/>
              <a:ext cx="1018185" cy="488315"/>
            </a:xfrm>
            <a:prstGeom prst="rect">
              <a:avLst/>
            </a:prstGeom>
          </p:spPr>
          <p:txBody>
            <a:bodyPr lIns="0" tIns="0" rIns="0" bIns="0" rtlCol="0" anchor="t">
              <a:spAutoFit/>
            </a:bodyPr>
            <a:lstStyle/>
            <a:p>
              <a:pPr algn="ctr">
                <a:lnSpc>
                  <a:spcPts val="4060"/>
                </a:lnSpc>
                <a:spcBef>
                  <a:spcPct val="0"/>
                </a:spcBef>
              </a:pPr>
              <a:r>
                <a:rPr lang="en-US" sz="2900" b="1">
                  <a:solidFill>
                    <a:srgbClr val="000000"/>
                  </a:solidFill>
                  <a:latin typeface="Aptos Bold"/>
                  <a:ea typeface="Aptos Bold"/>
                  <a:cs typeface="Aptos Bold"/>
                  <a:sym typeface="Aptos Bold"/>
                </a:rPr>
                <a:t>10</a:t>
              </a:r>
            </a:p>
          </p:txBody>
        </p:sp>
        <p:sp>
          <p:nvSpPr>
            <p:cNvPr id="44" name="TextBox 44"/>
            <p:cNvSpPr txBox="1"/>
            <p:nvPr/>
          </p:nvSpPr>
          <p:spPr>
            <a:xfrm>
              <a:off x="8804371" y="6491399"/>
              <a:ext cx="1018185" cy="488315"/>
            </a:xfrm>
            <a:prstGeom prst="rect">
              <a:avLst/>
            </a:prstGeom>
          </p:spPr>
          <p:txBody>
            <a:bodyPr lIns="0" tIns="0" rIns="0" bIns="0" rtlCol="0" anchor="t">
              <a:spAutoFit/>
            </a:bodyPr>
            <a:lstStyle/>
            <a:p>
              <a:pPr algn="ctr">
                <a:lnSpc>
                  <a:spcPts val="4060"/>
                </a:lnSpc>
                <a:spcBef>
                  <a:spcPct val="0"/>
                </a:spcBef>
              </a:pPr>
              <a:r>
                <a:rPr lang="en-US" sz="2900" b="1">
                  <a:solidFill>
                    <a:srgbClr val="000000"/>
                  </a:solidFill>
                  <a:latin typeface="Aptos Bold"/>
                  <a:ea typeface="Aptos Bold"/>
                  <a:cs typeface="Aptos Bold"/>
                  <a:sym typeface="Aptos Bold"/>
                </a:rPr>
                <a:t>09</a:t>
              </a:r>
            </a:p>
          </p:txBody>
        </p:sp>
        <p:sp>
          <p:nvSpPr>
            <p:cNvPr id="45" name="TextBox 45"/>
            <p:cNvSpPr txBox="1"/>
            <p:nvPr/>
          </p:nvSpPr>
          <p:spPr>
            <a:xfrm>
              <a:off x="8804371" y="5052660"/>
              <a:ext cx="1018185" cy="488315"/>
            </a:xfrm>
            <a:prstGeom prst="rect">
              <a:avLst/>
            </a:prstGeom>
          </p:spPr>
          <p:txBody>
            <a:bodyPr lIns="0" tIns="0" rIns="0" bIns="0" rtlCol="0" anchor="t">
              <a:spAutoFit/>
            </a:bodyPr>
            <a:lstStyle/>
            <a:p>
              <a:pPr algn="ctr">
                <a:lnSpc>
                  <a:spcPts val="4060"/>
                </a:lnSpc>
                <a:spcBef>
                  <a:spcPct val="0"/>
                </a:spcBef>
              </a:pPr>
              <a:r>
                <a:rPr lang="en-US" sz="2900" b="1">
                  <a:solidFill>
                    <a:srgbClr val="000000"/>
                  </a:solidFill>
                  <a:latin typeface="Aptos Bold"/>
                  <a:ea typeface="Aptos Bold"/>
                  <a:cs typeface="Aptos Bold"/>
                  <a:sym typeface="Aptos Bold"/>
                </a:rPr>
                <a:t>08</a:t>
              </a:r>
            </a:p>
          </p:txBody>
        </p:sp>
        <p:sp>
          <p:nvSpPr>
            <p:cNvPr id="46" name="TextBox 46"/>
            <p:cNvSpPr txBox="1"/>
            <p:nvPr/>
          </p:nvSpPr>
          <p:spPr>
            <a:xfrm>
              <a:off x="8804371" y="3617048"/>
              <a:ext cx="1018185" cy="488315"/>
            </a:xfrm>
            <a:prstGeom prst="rect">
              <a:avLst/>
            </a:prstGeom>
          </p:spPr>
          <p:txBody>
            <a:bodyPr lIns="0" tIns="0" rIns="0" bIns="0" rtlCol="0" anchor="t">
              <a:spAutoFit/>
            </a:bodyPr>
            <a:lstStyle/>
            <a:p>
              <a:pPr algn="ctr">
                <a:lnSpc>
                  <a:spcPts val="4060"/>
                </a:lnSpc>
                <a:spcBef>
                  <a:spcPct val="0"/>
                </a:spcBef>
              </a:pPr>
              <a:r>
                <a:rPr lang="en-US" sz="2900" b="1">
                  <a:solidFill>
                    <a:srgbClr val="000000"/>
                  </a:solidFill>
                  <a:latin typeface="Aptos Bold"/>
                  <a:ea typeface="Aptos Bold"/>
                  <a:cs typeface="Aptos Bold"/>
                  <a:sym typeface="Aptos Bold"/>
                </a:rPr>
                <a:t>07</a:t>
              </a:r>
            </a:p>
          </p:txBody>
        </p:sp>
        <p:sp>
          <p:nvSpPr>
            <p:cNvPr id="47" name="TextBox 47"/>
            <p:cNvSpPr txBox="1"/>
            <p:nvPr/>
          </p:nvSpPr>
          <p:spPr>
            <a:xfrm>
              <a:off x="8804371" y="2178308"/>
              <a:ext cx="1018185" cy="488315"/>
            </a:xfrm>
            <a:prstGeom prst="rect">
              <a:avLst/>
            </a:prstGeom>
          </p:spPr>
          <p:txBody>
            <a:bodyPr lIns="0" tIns="0" rIns="0" bIns="0" rtlCol="0" anchor="t">
              <a:spAutoFit/>
            </a:bodyPr>
            <a:lstStyle/>
            <a:p>
              <a:pPr algn="ctr">
                <a:lnSpc>
                  <a:spcPts val="4060"/>
                </a:lnSpc>
                <a:spcBef>
                  <a:spcPct val="0"/>
                </a:spcBef>
              </a:pPr>
              <a:r>
                <a:rPr lang="en-US" sz="2900" b="1">
                  <a:solidFill>
                    <a:srgbClr val="000000"/>
                  </a:solidFill>
                  <a:latin typeface="Aptos Bold"/>
                  <a:ea typeface="Aptos Bold"/>
                  <a:cs typeface="Aptos Bold"/>
                  <a:sym typeface="Aptos Bold"/>
                </a:rPr>
                <a:t>06</a:t>
              </a:r>
            </a:p>
          </p:txBody>
        </p:sp>
      </p:gr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a:extLst>
              <a:ext uri="{C183D7F6-B498-43B3-948B-1728B52AA6E4}">
                <adec:decorative xmlns:adec="http://schemas.microsoft.com/office/drawing/2017/decorative" val="1"/>
              </a:ext>
            </a:extLst>
          </p:cNvPr>
          <p:cNvGrpSpPr/>
          <p:nvPr/>
        </p:nvGrpSpPr>
        <p:grpSpPr>
          <a:xfrm rot="-10800000">
            <a:off x="-13081" y="9553299"/>
            <a:ext cx="18359997" cy="777626"/>
            <a:chOff x="0" y="0"/>
            <a:chExt cx="24479997" cy="1036835"/>
          </a:xfrm>
        </p:grpSpPr>
        <p:sp>
          <p:nvSpPr>
            <p:cNvPr id="3" name="Freeform 3"/>
            <p:cNvSpPr/>
            <p:nvPr/>
          </p:nvSpPr>
          <p:spPr>
            <a:xfrm>
              <a:off x="3211586" y="0"/>
              <a:ext cx="21268411" cy="1036835"/>
            </a:xfrm>
            <a:custGeom>
              <a:avLst/>
              <a:gdLst/>
              <a:ahLst/>
              <a:cxnLst/>
              <a:rect l="l" t="t" r="r" b="b"/>
              <a:pathLst>
                <a:path w="21268411" h="1036835">
                  <a:moveTo>
                    <a:pt x="0" y="0"/>
                  </a:moveTo>
                  <a:lnTo>
                    <a:pt x="21268411" y="0"/>
                  </a:lnTo>
                  <a:lnTo>
                    <a:pt x="21268411" y="1036835"/>
                  </a:lnTo>
                  <a:lnTo>
                    <a:pt x="0" y="1036835"/>
                  </a:lnTo>
                  <a:lnTo>
                    <a:pt x="0" y="0"/>
                  </a:lnTo>
                  <a:close/>
                </a:path>
              </a:pathLst>
            </a:custGeom>
            <a:blipFill>
              <a:blip r:embed="rId2"/>
              <a:stretch>
                <a:fillRect/>
              </a:stretch>
            </a:blipFill>
          </p:spPr>
          <p:txBody>
            <a:bodyPr/>
            <a:lstStyle/>
            <a:p>
              <a:endParaRPr lang="en-CA"/>
            </a:p>
          </p:txBody>
        </p:sp>
        <p:sp>
          <p:nvSpPr>
            <p:cNvPr id="4" name="Freeform 4"/>
            <p:cNvSpPr/>
            <p:nvPr/>
          </p:nvSpPr>
          <p:spPr>
            <a:xfrm>
              <a:off x="0" y="0"/>
              <a:ext cx="6820396" cy="1036835"/>
            </a:xfrm>
            <a:custGeom>
              <a:avLst/>
              <a:gdLst/>
              <a:ahLst/>
              <a:cxnLst/>
              <a:rect l="l" t="t" r="r" b="b"/>
              <a:pathLst>
                <a:path w="6820396" h="1036835">
                  <a:moveTo>
                    <a:pt x="0" y="0"/>
                  </a:moveTo>
                  <a:lnTo>
                    <a:pt x="6820396" y="0"/>
                  </a:lnTo>
                  <a:lnTo>
                    <a:pt x="6820396" y="1036835"/>
                  </a:lnTo>
                  <a:lnTo>
                    <a:pt x="0" y="1036835"/>
                  </a:lnTo>
                  <a:lnTo>
                    <a:pt x="0" y="0"/>
                  </a:lnTo>
                  <a:close/>
                </a:path>
              </a:pathLst>
            </a:custGeom>
            <a:blipFill>
              <a:blip r:embed="rId2"/>
              <a:stretch>
                <a:fillRect l="-198331" r="-13504"/>
              </a:stretch>
            </a:blipFill>
          </p:spPr>
          <p:txBody>
            <a:bodyPr/>
            <a:lstStyle/>
            <a:p>
              <a:endParaRPr lang="en-CA"/>
            </a:p>
          </p:txBody>
        </p:sp>
      </p:grpSp>
      <p:sp>
        <p:nvSpPr>
          <p:cNvPr id="5" name="Freeform 5">
            <a:extLst>
              <a:ext uri="{C183D7F6-B498-43B3-948B-1728B52AA6E4}">
                <adec:decorative xmlns:adec="http://schemas.microsoft.com/office/drawing/2017/decorative" val="1"/>
              </a:ext>
            </a:extLst>
          </p:cNvPr>
          <p:cNvSpPr/>
          <p:nvPr/>
        </p:nvSpPr>
        <p:spPr>
          <a:xfrm>
            <a:off x="11041749" y="-5413194"/>
            <a:ext cx="11134928" cy="11155587"/>
          </a:xfrm>
          <a:custGeom>
            <a:avLst/>
            <a:gdLst/>
            <a:ahLst/>
            <a:cxnLst/>
            <a:rect l="l" t="t" r="r" b="b"/>
            <a:pathLst>
              <a:path w="11134928" h="11155587">
                <a:moveTo>
                  <a:pt x="0" y="0"/>
                </a:moveTo>
                <a:lnTo>
                  <a:pt x="11134928" y="0"/>
                </a:lnTo>
                <a:lnTo>
                  <a:pt x="11134928" y="11155587"/>
                </a:lnTo>
                <a:lnTo>
                  <a:pt x="0" y="11155587"/>
                </a:lnTo>
                <a:lnTo>
                  <a:pt x="0" y="0"/>
                </a:lnTo>
                <a:close/>
              </a:path>
            </a:pathLst>
          </a:custGeom>
          <a:blipFill>
            <a:blip r:embed="rId3">
              <a:alphaModFix amt="30000"/>
              <a:extLst>
                <a:ext uri="{96DAC541-7B7A-43D3-8B79-37D633B846F1}">
                  <asvg:svgBlip xmlns:asvg="http://schemas.microsoft.com/office/drawing/2016/SVG/main" r:embed="rId4"/>
                </a:ext>
              </a:extLst>
            </a:blip>
            <a:stretch>
              <a:fillRect/>
            </a:stretch>
          </a:blipFill>
        </p:spPr>
        <p:txBody>
          <a:bodyPr/>
          <a:lstStyle/>
          <a:p>
            <a:endParaRPr lang="en-CA"/>
          </a:p>
        </p:txBody>
      </p:sp>
      <p:sp>
        <p:nvSpPr>
          <p:cNvPr id="6" name="Freeform 6">
            <a:extLst>
              <a:ext uri="{C183D7F6-B498-43B3-948B-1728B52AA6E4}">
                <adec:decorative xmlns:adec="http://schemas.microsoft.com/office/drawing/2017/decorative" val="1"/>
              </a:ext>
            </a:extLst>
          </p:cNvPr>
          <p:cNvSpPr/>
          <p:nvPr/>
        </p:nvSpPr>
        <p:spPr>
          <a:xfrm>
            <a:off x="11194149" y="-5260794"/>
            <a:ext cx="11134928" cy="11155587"/>
          </a:xfrm>
          <a:custGeom>
            <a:avLst/>
            <a:gdLst/>
            <a:ahLst/>
            <a:cxnLst/>
            <a:rect l="l" t="t" r="r" b="b"/>
            <a:pathLst>
              <a:path w="11134928" h="11155587">
                <a:moveTo>
                  <a:pt x="0" y="0"/>
                </a:moveTo>
                <a:lnTo>
                  <a:pt x="11134928" y="0"/>
                </a:lnTo>
                <a:lnTo>
                  <a:pt x="11134928" y="11155587"/>
                </a:lnTo>
                <a:lnTo>
                  <a:pt x="0" y="11155587"/>
                </a:lnTo>
                <a:lnTo>
                  <a:pt x="0" y="0"/>
                </a:lnTo>
                <a:close/>
              </a:path>
            </a:pathLst>
          </a:custGeom>
          <a:blipFill>
            <a:blip r:embed="rId5">
              <a:alphaModFix amt="30000"/>
              <a:extLst>
                <a:ext uri="{96DAC541-7B7A-43D3-8B79-37D633B846F1}">
                  <asvg:svgBlip xmlns:asvg="http://schemas.microsoft.com/office/drawing/2016/SVG/main" r:embed="rId6"/>
                </a:ext>
              </a:extLst>
            </a:blip>
            <a:stretch>
              <a:fillRect/>
            </a:stretch>
          </a:blipFill>
        </p:spPr>
        <p:txBody>
          <a:bodyPr/>
          <a:lstStyle/>
          <a:p>
            <a:endParaRPr lang="en-CA"/>
          </a:p>
        </p:txBody>
      </p:sp>
      <p:sp>
        <p:nvSpPr>
          <p:cNvPr id="7" name="Freeform 7">
            <a:extLst>
              <a:ext uri="{C183D7F6-B498-43B3-948B-1728B52AA6E4}">
                <adec:decorative xmlns:adec="http://schemas.microsoft.com/office/drawing/2017/decorative" val="1"/>
              </a:ext>
            </a:extLst>
          </p:cNvPr>
          <p:cNvSpPr/>
          <p:nvPr/>
        </p:nvSpPr>
        <p:spPr>
          <a:xfrm>
            <a:off x="11346549" y="-5108394"/>
            <a:ext cx="11134928" cy="11155587"/>
          </a:xfrm>
          <a:custGeom>
            <a:avLst/>
            <a:gdLst/>
            <a:ahLst/>
            <a:cxnLst/>
            <a:rect l="l" t="t" r="r" b="b"/>
            <a:pathLst>
              <a:path w="11134928" h="11155587">
                <a:moveTo>
                  <a:pt x="0" y="0"/>
                </a:moveTo>
                <a:lnTo>
                  <a:pt x="11134928" y="0"/>
                </a:lnTo>
                <a:lnTo>
                  <a:pt x="11134928" y="11155587"/>
                </a:lnTo>
                <a:lnTo>
                  <a:pt x="0" y="11155587"/>
                </a:lnTo>
                <a:lnTo>
                  <a:pt x="0" y="0"/>
                </a:lnTo>
                <a:close/>
              </a:path>
            </a:pathLst>
          </a:custGeom>
          <a:blipFill>
            <a:blip r:embed="rId7">
              <a:alphaModFix amt="30000"/>
              <a:extLst>
                <a:ext uri="{96DAC541-7B7A-43D3-8B79-37D633B846F1}">
                  <asvg:svgBlip xmlns:asvg="http://schemas.microsoft.com/office/drawing/2016/SVG/main" r:embed="rId8"/>
                </a:ext>
              </a:extLst>
            </a:blip>
            <a:stretch>
              <a:fillRect/>
            </a:stretch>
          </a:blipFill>
        </p:spPr>
        <p:txBody>
          <a:bodyPr/>
          <a:lstStyle/>
          <a:p>
            <a:endParaRPr lang="en-CA"/>
          </a:p>
        </p:txBody>
      </p:sp>
      <p:sp>
        <p:nvSpPr>
          <p:cNvPr id="8" name="TextBox 8"/>
          <p:cNvSpPr txBox="1">
            <a:spLocks noGrp="1"/>
          </p:cNvSpPr>
          <p:nvPr>
            <p:ph type="title" idx="4294967295"/>
          </p:nvPr>
        </p:nvSpPr>
        <p:spPr>
          <a:xfrm>
            <a:off x="454226" y="624589"/>
            <a:ext cx="13785310" cy="884422"/>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0" marR="0" lvl="0" indent="0" algn="l" defTabSz="914400" rtl="0" eaLnBrk="1" fontAlgn="auto" latinLnBrk="0" hangingPunct="1">
              <a:lnSpc>
                <a:spcPts val="6730"/>
              </a:lnSpc>
              <a:spcBef>
                <a:spcPts val="0"/>
              </a:spcBef>
              <a:spcAft>
                <a:spcPts val="0"/>
              </a:spcAft>
              <a:buClrTx/>
              <a:buSzTx/>
              <a:buFontTx/>
              <a:buNone/>
              <a:tabLst/>
              <a:defRPr/>
            </a:pPr>
            <a:r>
              <a:rPr kumimoji="0" lang="en-US" sz="6349" b="0" i="0" u="none" strike="noStrike" kern="1200" cap="none" spc="-12" normalizeH="0" baseline="0" noProof="0" dirty="0">
                <a:ln>
                  <a:noFill/>
                </a:ln>
                <a:solidFill>
                  <a:srgbClr val="3C646E"/>
                </a:solidFill>
                <a:effectLst/>
                <a:uLnTx/>
                <a:uFillTx/>
                <a:latin typeface="Aptos"/>
                <a:ea typeface="Aptos"/>
                <a:cs typeface="Aptos"/>
                <a:sym typeface="Aptos"/>
              </a:rPr>
              <a:t>Future Use</a:t>
            </a:r>
          </a:p>
        </p:txBody>
      </p:sp>
      <p:grpSp>
        <p:nvGrpSpPr>
          <p:cNvPr id="9" name="Group 9">
            <a:extLst>
              <a:ext uri="{C183D7F6-B498-43B3-948B-1728B52AA6E4}">
                <adec:decorative xmlns:adec="http://schemas.microsoft.com/office/drawing/2017/decorative" val="1"/>
              </a:ext>
            </a:extLst>
          </p:cNvPr>
          <p:cNvGrpSpPr>
            <a:grpSpLocks noGrp="1" noUngrp="1" noRot="1" noMove="1" noResize="1"/>
          </p:cNvGrpSpPr>
          <p:nvPr/>
        </p:nvGrpSpPr>
        <p:grpSpPr>
          <a:xfrm>
            <a:off x="319009" y="1538373"/>
            <a:ext cx="16595004" cy="7810544"/>
            <a:chOff x="0" y="-38100"/>
            <a:chExt cx="1793530" cy="844136"/>
          </a:xfrm>
        </p:grpSpPr>
        <p:sp>
          <p:nvSpPr>
            <p:cNvPr id="10" name="Freeform 10"/>
            <p:cNvSpPr>
              <a:spLocks noGrp="1" noRot="1" noMove="1" noResize="1" noEditPoints="1" noAdjustHandles="1" noChangeArrowheads="1" noChangeShapeType="1"/>
            </p:cNvSpPr>
            <p:nvPr/>
          </p:nvSpPr>
          <p:spPr>
            <a:xfrm>
              <a:off x="0" y="0"/>
              <a:ext cx="1793530" cy="806036"/>
            </a:xfrm>
            <a:custGeom>
              <a:avLst/>
              <a:gdLst/>
              <a:ahLst/>
              <a:cxnLst/>
              <a:rect l="l" t="t" r="r" b="b"/>
              <a:pathLst>
                <a:path w="1793530" h="806036">
                  <a:moveTo>
                    <a:pt x="46652" y="0"/>
                  </a:moveTo>
                  <a:lnTo>
                    <a:pt x="1746878" y="0"/>
                  </a:lnTo>
                  <a:cubicBezTo>
                    <a:pt x="1772643" y="0"/>
                    <a:pt x="1793530" y="20887"/>
                    <a:pt x="1793530" y="46652"/>
                  </a:cubicBezTo>
                  <a:lnTo>
                    <a:pt x="1793530" y="759384"/>
                  </a:lnTo>
                  <a:cubicBezTo>
                    <a:pt x="1793530" y="771757"/>
                    <a:pt x="1788615" y="783623"/>
                    <a:pt x="1779866" y="792372"/>
                  </a:cubicBezTo>
                  <a:cubicBezTo>
                    <a:pt x="1771117" y="801121"/>
                    <a:pt x="1759251" y="806036"/>
                    <a:pt x="1746878" y="806036"/>
                  </a:cubicBezTo>
                  <a:lnTo>
                    <a:pt x="46652" y="806036"/>
                  </a:lnTo>
                  <a:cubicBezTo>
                    <a:pt x="34279" y="806036"/>
                    <a:pt x="22413" y="801121"/>
                    <a:pt x="13664" y="792372"/>
                  </a:cubicBezTo>
                  <a:cubicBezTo>
                    <a:pt x="4915" y="783623"/>
                    <a:pt x="0" y="771757"/>
                    <a:pt x="0" y="759384"/>
                  </a:cubicBezTo>
                  <a:lnTo>
                    <a:pt x="0" y="46652"/>
                  </a:lnTo>
                  <a:cubicBezTo>
                    <a:pt x="0" y="34279"/>
                    <a:pt x="4915" y="22413"/>
                    <a:pt x="13664" y="13664"/>
                  </a:cubicBezTo>
                  <a:cubicBezTo>
                    <a:pt x="22413" y="4915"/>
                    <a:pt x="34279" y="0"/>
                    <a:pt x="46652" y="0"/>
                  </a:cubicBezTo>
                  <a:close/>
                </a:path>
              </a:pathLst>
            </a:custGeom>
            <a:solidFill>
              <a:srgbClr val="FFFFFF">
                <a:alpha val="64706"/>
              </a:srgbClr>
            </a:solidFill>
          </p:spPr>
          <p:txBody>
            <a:bodyPr/>
            <a:lstStyle/>
            <a:p>
              <a:endParaRPr lang="en-CA"/>
            </a:p>
          </p:txBody>
        </p:sp>
        <p:sp>
          <p:nvSpPr>
            <p:cNvPr id="11" name="TextBox 11"/>
            <p:cNvSpPr txBox="1">
              <a:spLocks noGrp="1" noRot="1" noMove="1" noResize="1" noEditPoints="1" noAdjustHandles="1" noChangeArrowheads="1" noChangeShapeType="1"/>
            </p:cNvSpPr>
            <p:nvPr/>
          </p:nvSpPr>
          <p:spPr>
            <a:xfrm>
              <a:off x="0" y="-38100"/>
              <a:ext cx="1793530" cy="844136"/>
            </a:xfrm>
            <a:prstGeom prst="rect">
              <a:avLst/>
            </a:prstGeom>
          </p:spPr>
          <p:txBody>
            <a:bodyPr lIns="57314" tIns="57314" rIns="57314" bIns="57314" rtlCol="0" anchor="ctr"/>
            <a:lstStyle/>
            <a:p>
              <a:pPr algn="ctr">
                <a:lnSpc>
                  <a:spcPts val="2763"/>
                </a:lnSpc>
              </a:pPr>
              <a:endParaRPr/>
            </a:p>
          </p:txBody>
        </p:sp>
      </p:grpSp>
      <p:sp>
        <p:nvSpPr>
          <p:cNvPr id="13" name="AutoShape 13">
            <a:extLst>
              <a:ext uri="{C183D7F6-B498-43B3-948B-1728B52AA6E4}">
                <adec:decorative xmlns:adec="http://schemas.microsoft.com/office/drawing/2017/decorative" val="1"/>
              </a:ext>
            </a:extLst>
          </p:cNvPr>
          <p:cNvSpPr/>
          <p:nvPr/>
        </p:nvSpPr>
        <p:spPr>
          <a:xfrm>
            <a:off x="7869727" y="1976484"/>
            <a:ext cx="0" cy="7064655"/>
          </a:xfrm>
          <a:prstGeom prst="line">
            <a:avLst/>
          </a:prstGeom>
          <a:ln w="28575" cap="flat">
            <a:solidFill>
              <a:srgbClr val="3C646E"/>
            </a:solidFill>
            <a:prstDash val="sysDash"/>
            <a:headEnd type="none" w="sm" len="sm"/>
            <a:tailEnd type="none" w="sm" len="sm"/>
          </a:ln>
        </p:spPr>
        <p:txBody>
          <a:bodyPr/>
          <a:lstStyle/>
          <a:p>
            <a:endParaRPr lang="en-CA"/>
          </a:p>
        </p:txBody>
      </p:sp>
      <p:grpSp>
        <p:nvGrpSpPr>
          <p:cNvPr id="17" name="Group 16" descr="48% of respondents stated that their institution plans to further explore AI in areas related to OL.&#10;">
            <a:extLst>
              <a:ext uri="{FF2B5EF4-FFF2-40B4-BE49-F238E27FC236}">
                <a16:creationId xmlns:a16="http://schemas.microsoft.com/office/drawing/2014/main" id="{B32194AB-4C13-2D76-D759-E870F0570970}"/>
              </a:ext>
            </a:extLst>
          </p:cNvPr>
          <p:cNvGrpSpPr/>
          <p:nvPr/>
        </p:nvGrpSpPr>
        <p:grpSpPr>
          <a:xfrm>
            <a:off x="454226" y="1986009"/>
            <a:ext cx="7127895" cy="5434125"/>
            <a:chOff x="454226" y="1986009"/>
            <a:chExt cx="7127895" cy="5434125"/>
          </a:xfrm>
        </p:grpSpPr>
        <p:sp>
          <p:nvSpPr>
            <p:cNvPr id="12" name="TextBox 12"/>
            <p:cNvSpPr txBox="1"/>
            <p:nvPr/>
          </p:nvSpPr>
          <p:spPr>
            <a:xfrm>
              <a:off x="454226" y="1986009"/>
              <a:ext cx="7127895" cy="1304925"/>
            </a:xfrm>
            <a:prstGeom prst="rect">
              <a:avLst/>
            </a:prstGeom>
          </p:spPr>
          <p:txBody>
            <a:bodyPr lIns="0" tIns="0" rIns="0" bIns="0" rtlCol="0" anchor="t">
              <a:spAutoFit/>
            </a:bodyPr>
            <a:lstStyle/>
            <a:p>
              <a:pPr algn="ctr">
                <a:lnSpc>
                  <a:spcPts val="3480"/>
                </a:lnSpc>
              </a:pPr>
              <a:r>
                <a:rPr lang="en-US" sz="2900" dirty="0">
                  <a:solidFill>
                    <a:srgbClr val="000000"/>
                  </a:solidFill>
                  <a:latin typeface="Aptos"/>
                  <a:ea typeface="Aptos"/>
                  <a:cs typeface="Aptos"/>
                  <a:sym typeface="Aptos"/>
                </a:rPr>
                <a:t>48% of respondents stated that their institution plans to further explore AI in areas related to OL.</a:t>
              </a:r>
            </a:p>
          </p:txBody>
        </p:sp>
        <p:pic>
          <p:nvPicPr>
            <p:cNvPr id="16" name="Picture 16"/>
            <p:cNvPicPr>
              <a:picLocks noChangeAspect="1"/>
            </p:cNvPicPr>
            <p:nvPr/>
          </p:nvPicPr>
          <p:blipFill>
            <a:blip r:embed="rId9"/>
            <a:stretch>
              <a:fillRect/>
            </a:stretch>
          </p:blipFill>
          <p:spPr>
            <a:xfrm>
              <a:off x="932074" y="3819684"/>
              <a:ext cx="6172200" cy="3600450"/>
            </a:xfrm>
            <a:prstGeom prst="rect">
              <a:avLst/>
            </a:prstGeom>
          </p:spPr>
        </p:pic>
      </p:grpSp>
      <p:grpSp>
        <p:nvGrpSpPr>
          <p:cNvPr id="18" name="Group 17" descr="- 31.9% for translation&#10;- 22.5% for language training&#10;- 14.4% for self-assessments&#10;- 22.5% for accessibility&#10;- 3.8% don't know&#10;- 5% for other">
            <a:extLst>
              <a:ext uri="{FF2B5EF4-FFF2-40B4-BE49-F238E27FC236}">
                <a16:creationId xmlns:a16="http://schemas.microsoft.com/office/drawing/2014/main" id="{756936C7-80EC-7F40-39FD-B9B775744AFC}"/>
              </a:ext>
            </a:extLst>
          </p:cNvPr>
          <p:cNvGrpSpPr/>
          <p:nvPr/>
        </p:nvGrpSpPr>
        <p:grpSpPr>
          <a:xfrm>
            <a:off x="7001343" y="1553019"/>
            <a:ext cx="10760448" cy="9058600"/>
            <a:chOff x="7001343" y="1553019"/>
            <a:chExt cx="10760448" cy="9058600"/>
          </a:xfrm>
        </p:grpSpPr>
        <p:pic>
          <p:nvPicPr>
            <p:cNvPr id="14" name="Picture 14" descr="- 31.9% for translation&#10;- 22.5% for language training&#10;- 14.4% for self-assessments&#10;- 22.5% for accessibility&#10;- 3.8% don't know&#10;- 5% for other"/>
            <p:cNvPicPr>
              <a:picLocks noChangeAspect="1"/>
            </p:cNvPicPr>
            <p:nvPr/>
          </p:nvPicPr>
          <p:blipFill>
            <a:blip r:embed="rId10"/>
            <a:stretch>
              <a:fillRect/>
            </a:stretch>
          </p:blipFill>
          <p:spPr>
            <a:xfrm>
              <a:off x="7001343" y="1553019"/>
              <a:ext cx="10760448" cy="9058600"/>
            </a:xfrm>
            <a:prstGeom prst="rect">
              <a:avLst/>
            </a:prstGeom>
          </p:spPr>
        </p:pic>
        <p:sp>
          <p:nvSpPr>
            <p:cNvPr id="15" name="TextBox 15"/>
            <p:cNvSpPr txBox="1"/>
            <p:nvPr/>
          </p:nvSpPr>
          <p:spPr>
            <a:xfrm>
              <a:off x="9082894" y="2765789"/>
              <a:ext cx="2263655" cy="1002665"/>
            </a:xfrm>
            <a:prstGeom prst="rect">
              <a:avLst/>
            </a:prstGeom>
          </p:spPr>
          <p:txBody>
            <a:bodyPr lIns="0" tIns="0" rIns="0" bIns="0" rtlCol="0" anchor="t">
              <a:spAutoFit/>
            </a:bodyPr>
            <a:lstStyle/>
            <a:p>
              <a:pPr algn="ctr">
                <a:lnSpc>
                  <a:spcPts val="4060"/>
                </a:lnSpc>
              </a:pPr>
              <a:r>
                <a:rPr lang="en-US" sz="2900">
                  <a:solidFill>
                    <a:srgbClr val="000000"/>
                  </a:solidFill>
                  <a:latin typeface="Aptos"/>
                  <a:ea typeface="Aptos"/>
                  <a:cs typeface="Aptos"/>
                  <a:sym typeface="Aptos"/>
                </a:rPr>
                <a:t>Don’t Know</a:t>
              </a:r>
            </a:p>
            <a:p>
              <a:pPr algn="ctr">
                <a:lnSpc>
                  <a:spcPts val="4060"/>
                </a:lnSpc>
                <a:spcBef>
                  <a:spcPct val="0"/>
                </a:spcBef>
              </a:pPr>
              <a:r>
                <a:rPr lang="en-US" sz="2900">
                  <a:solidFill>
                    <a:srgbClr val="000000"/>
                  </a:solidFill>
                  <a:latin typeface="Aptos"/>
                  <a:ea typeface="Aptos"/>
                  <a:cs typeface="Aptos"/>
                  <a:sym typeface="Aptos"/>
                </a:rPr>
                <a:t>3.8%</a:t>
              </a:r>
            </a:p>
          </p:txBody>
        </p:sp>
      </p:gr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a:extLst>
              <a:ext uri="{C183D7F6-B498-43B3-948B-1728B52AA6E4}">
                <adec:decorative xmlns:adec="http://schemas.microsoft.com/office/drawing/2017/decorative" val="1"/>
              </a:ext>
            </a:extLst>
          </p:cNvPr>
          <p:cNvGrpSpPr/>
          <p:nvPr/>
        </p:nvGrpSpPr>
        <p:grpSpPr>
          <a:xfrm rot="-10800000">
            <a:off x="-13081" y="9553299"/>
            <a:ext cx="18359997" cy="777626"/>
            <a:chOff x="0" y="0"/>
            <a:chExt cx="24479997" cy="1036835"/>
          </a:xfrm>
        </p:grpSpPr>
        <p:sp>
          <p:nvSpPr>
            <p:cNvPr id="3" name="Freeform 3"/>
            <p:cNvSpPr/>
            <p:nvPr/>
          </p:nvSpPr>
          <p:spPr>
            <a:xfrm>
              <a:off x="3211586" y="0"/>
              <a:ext cx="21268411" cy="1036835"/>
            </a:xfrm>
            <a:custGeom>
              <a:avLst/>
              <a:gdLst/>
              <a:ahLst/>
              <a:cxnLst/>
              <a:rect l="l" t="t" r="r" b="b"/>
              <a:pathLst>
                <a:path w="21268411" h="1036835">
                  <a:moveTo>
                    <a:pt x="0" y="0"/>
                  </a:moveTo>
                  <a:lnTo>
                    <a:pt x="21268411" y="0"/>
                  </a:lnTo>
                  <a:lnTo>
                    <a:pt x="21268411" y="1036835"/>
                  </a:lnTo>
                  <a:lnTo>
                    <a:pt x="0" y="1036835"/>
                  </a:lnTo>
                  <a:lnTo>
                    <a:pt x="0" y="0"/>
                  </a:lnTo>
                  <a:close/>
                </a:path>
              </a:pathLst>
            </a:custGeom>
            <a:blipFill>
              <a:blip r:embed="rId2"/>
              <a:stretch>
                <a:fillRect/>
              </a:stretch>
            </a:blipFill>
          </p:spPr>
          <p:txBody>
            <a:bodyPr/>
            <a:lstStyle/>
            <a:p>
              <a:endParaRPr lang="en-CA"/>
            </a:p>
          </p:txBody>
        </p:sp>
        <p:sp>
          <p:nvSpPr>
            <p:cNvPr id="4" name="Freeform 4"/>
            <p:cNvSpPr/>
            <p:nvPr/>
          </p:nvSpPr>
          <p:spPr>
            <a:xfrm>
              <a:off x="0" y="0"/>
              <a:ext cx="6820396" cy="1036835"/>
            </a:xfrm>
            <a:custGeom>
              <a:avLst/>
              <a:gdLst/>
              <a:ahLst/>
              <a:cxnLst/>
              <a:rect l="l" t="t" r="r" b="b"/>
              <a:pathLst>
                <a:path w="6820396" h="1036835">
                  <a:moveTo>
                    <a:pt x="0" y="0"/>
                  </a:moveTo>
                  <a:lnTo>
                    <a:pt x="6820396" y="0"/>
                  </a:lnTo>
                  <a:lnTo>
                    <a:pt x="6820396" y="1036835"/>
                  </a:lnTo>
                  <a:lnTo>
                    <a:pt x="0" y="1036835"/>
                  </a:lnTo>
                  <a:lnTo>
                    <a:pt x="0" y="0"/>
                  </a:lnTo>
                  <a:close/>
                </a:path>
              </a:pathLst>
            </a:custGeom>
            <a:blipFill>
              <a:blip r:embed="rId2"/>
              <a:stretch>
                <a:fillRect l="-198331" r="-13504"/>
              </a:stretch>
            </a:blipFill>
          </p:spPr>
          <p:txBody>
            <a:bodyPr/>
            <a:lstStyle/>
            <a:p>
              <a:endParaRPr lang="en-CA"/>
            </a:p>
          </p:txBody>
        </p:sp>
      </p:grpSp>
      <p:sp>
        <p:nvSpPr>
          <p:cNvPr id="5" name="Freeform 5">
            <a:extLst>
              <a:ext uri="{C183D7F6-B498-43B3-948B-1728B52AA6E4}">
                <adec:decorative xmlns:adec="http://schemas.microsoft.com/office/drawing/2017/decorative" val="1"/>
              </a:ext>
            </a:extLst>
          </p:cNvPr>
          <p:cNvSpPr/>
          <p:nvPr/>
        </p:nvSpPr>
        <p:spPr>
          <a:xfrm>
            <a:off x="11041749" y="-5413194"/>
            <a:ext cx="11134928" cy="11155587"/>
          </a:xfrm>
          <a:custGeom>
            <a:avLst/>
            <a:gdLst/>
            <a:ahLst/>
            <a:cxnLst/>
            <a:rect l="l" t="t" r="r" b="b"/>
            <a:pathLst>
              <a:path w="11134928" h="11155587">
                <a:moveTo>
                  <a:pt x="0" y="0"/>
                </a:moveTo>
                <a:lnTo>
                  <a:pt x="11134928" y="0"/>
                </a:lnTo>
                <a:lnTo>
                  <a:pt x="11134928" y="11155587"/>
                </a:lnTo>
                <a:lnTo>
                  <a:pt x="0" y="11155587"/>
                </a:lnTo>
                <a:lnTo>
                  <a:pt x="0" y="0"/>
                </a:lnTo>
                <a:close/>
              </a:path>
            </a:pathLst>
          </a:custGeom>
          <a:blipFill>
            <a:blip r:embed="rId3">
              <a:alphaModFix amt="30000"/>
              <a:extLst>
                <a:ext uri="{96DAC541-7B7A-43D3-8B79-37D633B846F1}">
                  <asvg:svgBlip xmlns:asvg="http://schemas.microsoft.com/office/drawing/2016/SVG/main" r:embed="rId4"/>
                </a:ext>
              </a:extLst>
            </a:blip>
            <a:stretch>
              <a:fillRect/>
            </a:stretch>
          </a:blipFill>
        </p:spPr>
        <p:txBody>
          <a:bodyPr/>
          <a:lstStyle/>
          <a:p>
            <a:endParaRPr lang="en-CA"/>
          </a:p>
        </p:txBody>
      </p:sp>
      <p:sp>
        <p:nvSpPr>
          <p:cNvPr id="6" name="Freeform 6">
            <a:extLst>
              <a:ext uri="{C183D7F6-B498-43B3-948B-1728B52AA6E4}">
                <adec:decorative xmlns:adec="http://schemas.microsoft.com/office/drawing/2017/decorative" val="1"/>
              </a:ext>
            </a:extLst>
          </p:cNvPr>
          <p:cNvSpPr/>
          <p:nvPr/>
        </p:nvSpPr>
        <p:spPr>
          <a:xfrm>
            <a:off x="11194149" y="-5260794"/>
            <a:ext cx="11134928" cy="11155587"/>
          </a:xfrm>
          <a:custGeom>
            <a:avLst/>
            <a:gdLst/>
            <a:ahLst/>
            <a:cxnLst/>
            <a:rect l="l" t="t" r="r" b="b"/>
            <a:pathLst>
              <a:path w="11134928" h="11155587">
                <a:moveTo>
                  <a:pt x="0" y="0"/>
                </a:moveTo>
                <a:lnTo>
                  <a:pt x="11134928" y="0"/>
                </a:lnTo>
                <a:lnTo>
                  <a:pt x="11134928" y="11155587"/>
                </a:lnTo>
                <a:lnTo>
                  <a:pt x="0" y="11155587"/>
                </a:lnTo>
                <a:lnTo>
                  <a:pt x="0" y="0"/>
                </a:lnTo>
                <a:close/>
              </a:path>
            </a:pathLst>
          </a:custGeom>
          <a:blipFill>
            <a:blip r:embed="rId5">
              <a:alphaModFix amt="30000"/>
              <a:extLst>
                <a:ext uri="{96DAC541-7B7A-43D3-8B79-37D633B846F1}">
                  <asvg:svgBlip xmlns:asvg="http://schemas.microsoft.com/office/drawing/2016/SVG/main" r:embed="rId6"/>
                </a:ext>
              </a:extLst>
            </a:blip>
            <a:stretch>
              <a:fillRect/>
            </a:stretch>
          </a:blipFill>
        </p:spPr>
        <p:txBody>
          <a:bodyPr/>
          <a:lstStyle/>
          <a:p>
            <a:endParaRPr lang="en-CA"/>
          </a:p>
        </p:txBody>
      </p:sp>
      <p:sp>
        <p:nvSpPr>
          <p:cNvPr id="7" name="Freeform 7">
            <a:extLst>
              <a:ext uri="{C183D7F6-B498-43B3-948B-1728B52AA6E4}">
                <adec:decorative xmlns:adec="http://schemas.microsoft.com/office/drawing/2017/decorative" val="1"/>
              </a:ext>
            </a:extLst>
          </p:cNvPr>
          <p:cNvSpPr/>
          <p:nvPr/>
        </p:nvSpPr>
        <p:spPr>
          <a:xfrm>
            <a:off x="11346549" y="-5108394"/>
            <a:ext cx="11134928" cy="11155587"/>
          </a:xfrm>
          <a:custGeom>
            <a:avLst/>
            <a:gdLst/>
            <a:ahLst/>
            <a:cxnLst/>
            <a:rect l="l" t="t" r="r" b="b"/>
            <a:pathLst>
              <a:path w="11134928" h="11155587">
                <a:moveTo>
                  <a:pt x="0" y="0"/>
                </a:moveTo>
                <a:lnTo>
                  <a:pt x="11134928" y="0"/>
                </a:lnTo>
                <a:lnTo>
                  <a:pt x="11134928" y="11155587"/>
                </a:lnTo>
                <a:lnTo>
                  <a:pt x="0" y="11155587"/>
                </a:lnTo>
                <a:lnTo>
                  <a:pt x="0" y="0"/>
                </a:lnTo>
                <a:close/>
              </a:path>
            </a:pathLst>
          </a:custGeom>
          <a:blipFill>
            <a:blip r:embed="rId7">
              <a:alphaModFix amt="30000"/>
              <a:extLst>
                <a:ext uri="{96DAC541-7B7A-43D3-8B79-37D633B846F1}">
                  <asvg:svgBlip xmlns:asvg="http://schemas.microsoft.com/office/drawing/2016/SVG/main" r:embed="rId8"/>
                </a:ext>
              </a:extLst>
            </a:blip>
            <a:stretch>
              <a:fillRect/>
            </a:stretch>
          </a:blipFill>
        </p:spPr>
        <p:txBody>
          <a:bodyPr/>
          <a:lstStyle/>
          <a:p>
            <a:endParaRPr lang="en-CA"/>
          </a:p>
        </p:txBody>
      </p:sp>
      <p:grpSp>
        <p:nvGrpSpPr>
          <p:cNvPr id="8" name="Group 8">
            <a:extLst>
              <a:ext uri="{C183D7F6-B498-43B3-948B-1728B52AA6E4}">
                <adec:decorative xmlns:adec="http://schemas.microsoft.com/office/drawing/2017/decorative" val="1"/>
              </a:ext>
            </a:extLst>
          </p:cNvPr>
          <p:cNvGrpSpPr/>
          <p:nvPr/>
        </p:nvGrpSpPr>
        <p:grpSpPr>
          <a:xfrm>
            <a:off x="222319" y="1546524"/>
            <a:ext cx="17824313" cy="7898676"/>
            <a:chOff x="0" y="-47625"/>
            <a:chExt cx="1926390" cy="853661"/>
          </a:xfrm>
        </p:grpSpPr>
        <p:sp>
          <p:nvSpPr>
            <p:cNvPr id="9" name="Freeform 9"/>
            <p:cNvSpPr/>
            <p:nvPr/>
          </p:nvSpPr>
          <p:spPr>
            <a:xfrm>
              <a:off x="0" y="0"/>
              <a:ext cx="1926390" cy="806036"/>
            </a:xfrm>
            <a:custGeom>
              <a:avLst/>
              <a:gdLst/>
              <a:ahLst/>
              <a:cxnLst/>
              <a:rect l="l" t="t" r="r" b="b"/>
              <a:pathLst>
                <a:path w="1926390" h="806036">
                  <a:moveTo>
                    <a:pt x="43435" y="0"/>
                  </a:moveTo>
                  <a:lnTo>
                    <a:pt x="1882955" y="0"/>
                  </a:lnTo>
                  <a:cubicBezTo>
                    <a:pt x="1906943" y="0"/>
                    <a:pt x="1926390" y="19446"/>
                    <a:pt x="1926390" y="43435"/>
                  </a:cubicBezTo>
                  <a:lnTo>
                    <a:pt x="1926390" y="762602"/>
                  </a:lnTo>
                  <a:cubicBezTo>
                    <a:pt x="1926390" y="786590"/>
                    <a:pt x="1906943" y="806036"/>
                    <a:pt x="1882955" y="806036"/>
                  </a:cubicBezTo>
                  <a:lnTo>
                    <a:pt x="43435" y="806036"/>
                  </a:lnTo>
                  <a:cubicBezTo>
                    <a:pt x="19446" y="806036"/>
                    <a:pt x="0" y="786590"/>
                    <a:pt x="0" y="762602"/>
                  </a:cubicBezTo>
                  <a:lnTo>
                    <a:pt x="0" y="43435"/>
                  </a:lnTo>
                  <a:cubicBezTo>
                    <a:pt x="0" y="19446"/>
                    <a:pt x="19446" y="0"/>
                    <a:pt x="43435" y="0"/>
                  </a:cubicBezTo>
                  <a:close/>
                </a:path>
              </a:pathLst>
            </a:custGeom>
            <a:solidFill>
              <a:srgbClr val="FFFFFF">
                <a:alpha val="64706"/>
              </a:srgbClr>
            </a:solidFill>
          </p:spPr>
          <p:txBody>
            <a:bodyPr/>
            <a:lstStyle/>
            <a:p>
              <a:endParaRPr lang="en-CA"/>
            </a:p>
          </p:txBody>
        </p:sp>
        <p:sp>
          <p:nvSpPr>
            <p:cNvPr id="10" name="TextBox 10"/>
            <p:cNvSpPr txBox="1"/>
            <p:nvPr/>
          </p:nvSpPr>
          <p:spPr>
            <a:xfrm>
              <a:off x="0" y="-47625"/>
              <a:ext cx="1926390" cy="853661"/>
            </a:xfrm>
            <a:prstGeom prst="rect">
              <a:avLst/>
            </a:prstGeom>
          </p:spPr>
          <p:txBody>
            <a:bodyPr lIns="57314" tIns="57314" rIns="57314" bIns="57314" rtlCol="0" anchor="ctr"/>
            <a:lstStyle/>
            <a:p>
              <a:pPr algn="ctr">
                <a:lnSpc>
                  <a:spcPts val="4060"/>
                </a:lnSpc>
              </a:pPr>
              <a:endParaRPr/>
            </a:p>
          </p:txBody>
        </p:sp>
      </p:grpSp>
      <p:grpSp>
        <p:nvGrpSpPr>
          <p:cNvPr id="41" name="Group 40">
            <a:extLst>
              <a:ext uri="{FF2B5EF4-FFF2-40B4-BE49-F238E27FC236}">
                <a16:creationId xmlns:a16="http://schemas.microsoft.com/office/drawing/2014/main" id="{1B6B3C58-257F-0450-C5AD-72F4670DD1A9}"/>
              </a:ext>
              <a:ext uri="{C183D7F6-B498-43B3-948B-1728B52AA6E4}">
                <adec:decorative xmlns:adec="http://schemas.microsoft.com/office/drawing/2017/decorative" val="1"/>
              </a:ext>
            </a:extLst>
          </p:cNvPr>
          <p:cNvGrpSpPr/>
          <p:nvPr/>
        </p:nvGrpSpPr>
        <p:grpSpPr>
          <a:xfrm>
            <a:off x="6477000" y="2667000"/>
            <a:ext cx="5334000" cy="5622134"/>
            <a:chOff x="6477000" y="2667000"/>
            <a:chExt cx="5334000" cy="5622134"/>
          </a:xfrm>
        </p:grpSpPr>
        <p:sp>
          <p:nvSpPr>
            <p:cNvPr id="11" name="Freeform 11"/>
            <p:cNvSpPr/>
            <p:nvPr/>
          </p:nvSpPr>
          <p:spPr>
            <a:xfrm>
              <a:off x="6477000" y="2667000"/>
              <a:ext cx="5334000" cy="5622134"/>
            </a:xfrm>
            <a:custGeom>
              <a:avLst/>
              <a:gdLst/>
              <a:ahLst/>
              <a:cxnLst/>
              <a:rect l="l" t="t" r="r" b="b"/>
              <a:pathLst>
                <a:path w="5334000" h="5622134">
                  <a:moveTo>
                    <a:pt x="0" y="0"/>
                  </a:moveTo>
                  <a:lnTo>
                    <a:pt x="5334000" y="0"/>
                  </a:lnTo>
                  <a:lnTo>
                    <a:pt x="5334000" y="5622134"/>
                  </a:lnTo>
                  <a:lnTo>
                    <a:pt x="0" y="5622134"/>
                  </a:lnTo>
                  <a:lnTo>
                    <a:pt x="0" y="0"/>
                  </a:lnTo>
                  <a:close/>
                </a:path>
              </a:pathLst>
            </a:custGeom>
            <a:blipFill>
              <a:blip r:embed="rId9">
                <a:extLst>
                  <a:ext uri="{96DAC541-7B7A-43D3-8B79-37D633B846F1}">
                    <asvg:svgBlip xmlns:asvg="http://schemas.microsoft.com/office/drawing/2016/SVG/main" r:embed="rId10"/>
                  </a:ext>
                </a:extLst>
              </a:blip>
              <a:stretch>
                <a:fillRect/>
              </a:stretch>
            </a:blipFill>
          </p:spPr>
          <p:txBody>
            <a:bodyPr/>
            <a:lstStyle/>
            <a:p>
              <a:endParaRPr lang="en-CA"/>
            </a:p>
          </p:txBody>
        </p:sp>
        <p:sp>
          <p:nvSpPr>
            <p:cNvPr id="12" name="Freeform 12"/>
            <p:cNvSpPr/>
            <p:nvPr/>
          </p:nvSpPr>
          <p:spPr>
            <a:xfrm>
              <a:off x="10204302" y="5266143"/>
              <a:ext cx="611557" cy="476250"/>
            </a:xfrm>
            <a:custGeom>
              <a:avLst/>
              <a:gdLst/>
              <a:ahLst/>
              <a:cxnLst/>
              <a:rect l="l" t="t" r="r" b="b"/>
              <a:pathLst>
                <a:path w="611557" h="476250">
                  <a:moveTo>
                    <a:pt x="0" y="0"/>
                  </a:moveTo>
                  <a:lnTo>
                    <a:pt x="611557" y="0"/>
                  </a:lnTo>
                  <a:lnTo>
                    <a:pt x="611557" y="476250"/>
                  </a:lnTo>
                  <a:lnTo>
                    <a:pt x="0" y="476250"/>
                  </a:lnTo>
                  <a:lnTo>
                    <a:pt x="0" y="0"/>
                  </a:lnTo>
                  <a:close/>
                </a:path>
              </a:pathLst>
            </a:custGeom>
            <a:blipFill>
              <a:blip r:embed="rId11">
                <a:extLst>
                  <a:ext uri="{96DAC541-7B7A-43D3-8B79-37D633B846F1}">
                    <asvg:svgBlip xmlns:asvg="http://schemas.microsoft.com/office/drawing/2016/SVG/main" r:embed="rId12"/>
                  </a:ext>
                </a:extLst>
              </a:blip>
              <a:stretch>
                <a:fillRect/>
              </a:stretch>
            </a:blipFill>
          </p:spPr>
          <p:txBody>
            <a:bodyPr/>
            <a:lstStyle/>
            <a:p>
              <a:endParaRPr lang="en-CA"/>
            </a:p>
          </p:txBody>
        </p:sp>
        <p:sp>
          <p:nvSpPr>
            <p:cNvPr id="25" name="Freeform 25"/>
            <p:cNvSpPr/>
            <p:nvPr/>
          </p:nvSpPr>
          <p:spPr>
            <a:xfrm>
              <a:off x="7280416" y="4969917"/>
              <a:ext cx="997251" cy="997251"/>
            </a:xfrm>
            <a:custGeom>
              <a:avLst/>
              <a:gdLst/>
              <a:ahLst/>
              <a:cxnLst/>
              <a:rect l="l" t="t" r="r" b="b"/>
              <a:pathLst>
                <a:path w="997251" h="997251">
                  <a:moveTo>
                    <a:pt x="0" y="0"/>
                  </a:moveTo>
                  <a:lnTo>
                    <a:pt x="997250" y="0"/>
                  </a:lnTo>
                  <a:lnTo>
                    <a:pt x="997250" y="997251"/>
                  </a:lnTo>
                  <a:lnTo>
                    <a:pt x="0" y="997251"/>
                  </a:lnTo>
                  <a:lnTo>
                    <a:pt x="0" y="0"/>
                  </a:lnTo>
                  <a:close/>
                </a:path>
              </a:pathLst>
            </a:custGeom>
            <a:blipFill>
              <a:blip r:embed="rId13">
                <a:extLst>
                  <a:ext uri="{96DAC541-7B7A-43D3-8B79-37D633B846F1}">
                    <asvg:svgBlip xmlns:asvg="http://schemas.microsoft.com/office/drawing/2016/SVG/main" r:embed="rId14"/>
                  </a:ext>
                </a:extLst>
              </a:blip>
              <a:stretch>
                <a:fillRect/>
              </a:stretch>
            </a:blipFill>
          </p:spPr>
          <p:txBody>
            <a:bodyPr/>
            <a:lstStyle/>
            <a:p>
              <a:endParaRPr lang="en-CA"/>
            </a:p>
          </p:txBody>
        </p:sp>
        <p:sp>
          <p:nvSpPr>
            <p:cNvPr id="26" name="Freeform 26"/>
            <p:cNvSpPr/>
            <p:nvPr/>
          </p:nvSpPr>
          <p:spPr>
            <a:xfrm>
              <a:off x="8538510" y="3401361"/>
              <a:ext cx="1256815" cy="1256815"/>
            </a:xfrm>
            <a:custGeom>
              <a:avLst/>
              <a:gdLst/>
              <a:ahLst/>
              <a:cxnLst/>
              <a:rect l="l" t="t" r="r" b="b"/>
              <a:pathLst>
                <a:path w="1256815" h="1256815">
                  <a:moveTo>
                    <a:pt x="0" y="0"/>
                  </a:moveTo>
                  <a:lnTo>
                    <a:pt x="1256815" y="0"/>
                  </a:lnTo>
                  <a:lnTo>
                    <a:pt x="1256815" y="1256815"/>
                  </a:lnTo>
                  <a:lnTo>
                    <a:pt x="0" y="1256815"/>
                  </a:lnTo>
                  <a:lnTo>
                    <a:pt x="0" y="0"/>
                  </a:lnTo>
                  <a:close/>
                </a:path>
              </a:pathLst>
            </a:custGeom>
            <a:blipFill>
              <a:blip r:embed="rId15">
                <a:extLst>
                  <a:ext uri="{96DAC541-7B7A-43D3-8B79-37D633B846F1}">
                    <asvg:svgBlip xmlns:asvg="http://schemas.microsoft.com/office/drawing/2016/SVG/main" r:embed="rId16"/>
                  </a:ext>
                </a:extLst>
              </a:blip>
              <a:stretch>
                <a:fillRect/>
              </a:stretch>
            </a:blipFill>
          </p:spPr>
          <p:txBody>
            <a:bodyPr/>
            <a:lstStyle/>
            <a:p>
              <a:endParaRPr lang="en-CA"/>
            </a:p>
          </p:txBody>
        </p:sp>
        <p:sp>
          <p:nvSpPr>
            <p:cNvPr id="27" name="Freeform 27"/>
            <p:cNvSpPr/>
            <p:nvPr/>
          </p:nvSpPr>
          <p:spPr>
            <a:xfrm>
              <a:off x="8715470" y="6506026"/>
              <a:ext cx="838009" cy="809726"/>
            </a:xfrm>
            <a:custGeom>
              <a:avLst/>
              <a:gdLst/>
              <a:ahLst/>
              <a:cxnLst/>
              <a:rect l="l" t="t" r="r" b="b"/>
              <a:pathLst>
                <a:path w="838009" h="809726">
                  <a:moveTo>
                    <a:pt x="0" y="0"/>
                  </a:moveTo>
                  <a:lnTo>
                    <a:pt x="838010" y="0"/>
                  </a:lnTo>
                  <a:lnTo>
                    <a:pt x="838010" y="809726"/>
                  </a:lnTo>
                  <a:lnTo>
                    <a:pt x="0" y="809726"/>
                  </a:lnTo>
                  <a:lnTo>
                    <a:pt x="0" y="0"/>
                  </a:lnTo>
                  <a:close/>
                </a:path>
              </a:pathLst>
            </a:custGeom>
            <a:blipFill>
              <a:blip r:embed="rId17">
                <a:extLst>
                  <a:ext uri="{96DAC541-7B7A-43D3-8B79-37D633B846F1}">
                    <asvg:svgBlip xmlns:asvg="http://schemas.microsoft.com/office/drawing/2016/SVG/main" r:embed="rId18"/>
                  </a:ext>
                </a:extLst>
              </a:blip>
              <a:stretch>
                <a:fillRect/>
              </a:stretch>
            </a:blipFill>
          </p:spPr>
          <p:txBody>
            <a:bodyPr/>
            <a:lstStyle/>
            <a:p>
              <a:endParaRPr lang="en-CA"/>
            </a:p>
          </p:txBody>
        </p:sp>
      </p:grpSp>
      <p:sp>
        <p:nvSpPr>
          <p:cNvPr id="28" name="TextBox 28"/>
          <p:cNvSpPr txBox="1">
            <a:spLocks noGrp="1"/>
          </p:cNvSpPr>
          <p:nvPr>
            <p:ph type="title" idx="4294967295"/>
          </p:nvPr>
        </p:nvSpPr>
        <p:spPr>
          <a:xfrm>
            <a:off x="454226" y="624589"/>
            <a:ext cx="13785310" cy="884422"/>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0" marR="0" lvl="0" indent="0" algn="l" defTabSz="914400" rtl="0" eaLnBrk="1" fontAlgn="auto" latinLnBrk="0" hangingPunct="1">
              <a:lnSpc>
                <a:spcPts val="6730"/>
              </a:lnSpc>
              <a:spcBef>
                <a:spcPts val="0"/>
              </a:spcBef>
              <a:spcAft>
                <a:spcPts val="0"/>
              </a:spcAft>
              <a:buClrTx/>
              <a:buSzTx/>
              <a:buFontTx/>
              <a:buNone/>
              <a:tabLst/>
              <a:defRPr/>
            </a:pPr>
            <a:r>
              <a:rPr kumimoji="0" lang="en-US" sz="6349" b="0" i="0" u="none" strike="noStrike" kern="1200" cap="none" spc="-12" normalizeH="0" baseline="0" noProof="0" dirty="0">
                <a:ln>
                  <a:noFill/>
                </a:ln>
                <a:solidFill>
                  <a:srgbClr val="3C646E"/>
                </a:solidFill>
                <a:effectLst/>
                <a:uLnTx/>
                <a:uFillTx/>
                <a:latin typeface="Aptos"/>
                <a:ea typeface="Aptos"/>
                <a:cs typeface="Aptos"/>
                <a:sym typeface="Aptos"/>
              </a:rPr>
              <a:t>Unlocking Opportunities</a:t>
            </a:r>
          </a:p>
        </p:txBody>
      </p:sp>
      <p:grpSp>
        <p:nvGrpSpPr>
          <p:cNvPr id="37" name="Group 36" descr="Communication enabler&#10;&#10;AI can act as a communication enabler by enabling everyone to work in their preferred official language.&#10;">
            <a:extLst>
              <a:ext uri="{FF2B5EF4-FFF2-40B4-BE49-F238E27FC236}">
                <a16:creationId xmlns:a16="http://schemas.microsoft.com/office/drawing/2014/main" id="{22CCC8F8-7A99-2C39-D314-C425DB8E49FC}"/>
              </a:ext>
            </a:extLst>
          </p:cNvPr>
          <p:cNvGrpSpPr/>
          <p:nvPr/>
        </p:nvGrpSpPr>
        <p:grpSpPr>
          <a:xfrm>
            <a:off x="665907" y="2667000"/>
            <a:ext cx="5239593" cy="1416351"/>
            <a:chOff x="665907" y="2667000"/>
            <a:chExt cx="5239593" cy="1416351"/>
          </a:xfrm>
        </p:grpSpPr>
        <p:grpSp>
          <p:nvGrpSpPr>
            <p:cNvPr id="16" name="Group 16"/>
            <p:cNvGrpSpPr/>
            <p:nvPr/>
          </p:nvGrpSpPr>
          <p:grpSpPr>
            <a:xfrm>
              <a:off x="5342589" y="2667000"/>
              <a:ext cx="562911" cy="562911"/>
              <a:chOff x="0" y="0"/>
              <a:chExt cx="812800" cy="812800"/>
            </a:xfrm>
          </p:grpSpPr>
          <p:sp>
            <p:nvSpPr>
              <p:cNvPr id="17" name="Freeform 17"/>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E46C0A"/>
              </a:solidFill>
            </p:spPr>
            <p:txBody>
              <a:bodyPr/>
              <a:lstStyle/>
              <a:p>
                <a:endParaRPr lang="en-CA"/>
              </a:p>
            </p:txBody>
          </p:sp>
          <p:sp>
            <p:nvSpPr>
              <p:cNvPr id="18" name="TextBox 18"/>
              <p:cNvSpPr txBox="1"/>
              <p:nvPr/>
            </p:nvSpPr>
            <p:spPr>
              <a:xfrm>
                <a:off x="76200" y="38100"/>
                <a:ext cx="660400" cy="698500"/>
              </a:xfrm>
              <a:prstGeom prst="rect">
                <a:avLst/>
              </a:prstGeom>
            </p:spPr>
            <p:txBody>
              <a:bodyPr lIns="50800" tIns="50800" rIns="50800" bIns="50800" rtlCol="0" anchor="ctr"/>
              <a:lstStyle/>
              <a:p>
                <a:pPr algn="ctr">
                  <a:lnSpc>
                    <a:spcPts val="2519"/>
                  </a:lnSpc>
                </a:pPr>
                <a:endParaRPr/>
              </a:p>
            </p:txBody>
          </p:sp>
        </p:grpSp>
        <p:sp>
          <p:nvSpPr>
            <p:cNvPr id="31" name="TextBox 31"/>
            <p:cNvSpPr txBox="1"/>
            <p:nvPr/>
          </p:nvSpPr>
          <p:spPr>
            <a:xfrm>
              <a:off x="665907" y="2768115"/>
              <a:ext cx="4480854" cy="398780"/>
            </a:xfrm>
            <a:prstGeom prst="rect">
              <a:avLst/>
            </a:prstGeom>
          </p:spPr>
          <p:txBody>
            <a:bodyPr lIns="0" tIns="0" rIns="0" bIns="0" rtlCol="0" anchor="t">
              <a:spAutoFit/>
            </a:bodyPr>
            <a:lstStyle/>
            <a:p>
              <a:pPr algn="r">
                <a:lnSpc>
                  <a:spcPts val="3190"/>
                </a:lnSpc>
              </a:pPr>
              <a:r>
                <a:rPr lang="en-US" sz="2900" b="1">
                  <a:solidFill>
                    <a:srgbClr val="000000"/>
                  </a:solidFill>
                  <a:latin typeface="Aptos Bold"/>
                  <a:ea typeface="Aptos Bold"/>
                  <a:cs typeface="Aptos Bold"/>
                  <a:sym typeface="Aptos Bold"/>
                </a:rPr>
                <a:t>Communication Enabler</a:t>
              </a:r>
            </a:p>
          </p:txBody>
        </p:sp>
        <p:sp>
          <p:nvSpPr>
            <p:cNvPr id="32" name="TextBox 32"/>
            <p:cNvSpPr txBox="1"/>
            <p:nvPr/>
          </p:nvSpPr>
          <p:spPr>
            <a:xfrm>
              <a:off x="665907" y="3258486"/>
              <a:ext cx="4480854" cy="824865"/>
            </a:xfrm>
            <a:prstGeom prst="rect">
              <a:avLst/>
            </a:prstGeom>
          </p:spPr>
          <p:txBody>
            <a:bodyPr lIns="0" tIns="0" rIns="0" bIns="0" rtlCol="0" anchor="t">
              <a:spAutoFit/>
            </a:bodyPr>
            <a:lstStyle/>
            <a:p>
              <a:pPr algn="r">
                <a:lnSpc>
                  <a:spcPts val="2100"/>
                </a:lnSpc>
              </a:pPr>
              <a:r>
                <a:rPr lang="en-US" sz="2100" dirty="0">
                  <a:solidFill>
                    <a:srgbClr val="000000"/>
                  </a:solidFill>
                  <a:latin typeface="Aptos"/>
                  <a:ea typeface="Aptos"/>
                  <a:cs typeface="Aptos"/>
                  <a:sym typeface="Aptos"/>
                </a:rPr>
                <a:t>AI can act as a communication enabler by enabling everyone to work in their preferred official language.</a:t>
              </a:r>
            </a:p>
          </p:txBody>
        </p:sp>
      </p:grpSp>
      <p:grpSp>
        <p:nvGrpSpPr>
          <p:cNvPr id="38" name="Group 37" descr="Language Learning Support:&#10;&#10;AI-driven tools, such as interactive chatbots, could make second-language education more personalized and accessible&#10;">
            <a:extLst>
              <a:ext uri="{FF2B5EF4-FFF2-40B4-BE49-F238E27FC236}">
                <a16:creationId xmlns:a16="http://schemas.microsoft.com/office/drawing/2014/main" id="{AE69DDC8-E28B-4AA6-5E5F-3EB8EB37DE5E}"/>
              </a:ext>
            </a:extLst>
          </p:cNvPr>
          <p:cNvGrpSpPr/>
          <p:nvPr/>
        </p:nvGrpSpPr>
        <p:grpSpPr>
          <a:xfrm>
            <a:off x="454226" y="6069130"/>
            <a:ext cx="5451274" cy="1718465"/>
            <a:chOff x="454226" y="6069130"/>
            <a:chExt cx="5451274" cy="1718465"/>
          </a:xfrm>
        </p:grpSpPr>
        <p:grpSp>
          <p:nvGrpSpPr>
            <p:cNvPr id="22" name="Group 22"/>
            <p:cNvGrpSpPr/>
            <p:nvPr/>
          </p:nvGrpSpPr>
          <p:grpSpPr>
            <a:xfrm>
              <a:off x="5342589" y="6069130"/>
              <a:ext cx="562911" cy="562911"/>
              <a:chOff x="0" y="0"/>
              <a:chExt cx="812800" cy="812800"/>
            </a:xfrm>
          </p:grpSpPr>
          <p:sp>
            <p:nvSpPr>
              <p:cNvPr id="23" name="Freeform 23"/>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79646"/>
              </a:solidFill>
            </p:spPr>
            <p:txBody>
              <a:bodyPr/>
              <a:lstStyle/>
              <a:p>
                <a:endParaRPr lang="en-CA"/>
              </a:p>
            </p:txBody>
          </p:sp>
          <p:sp>
            <p:nvSpPr>
              <p:cNvPr id="24" name="TextBox 24"/>
              <p:cNvSpPr txBox="1"/>
              <p:nvPr/>
            </p:nvSpPr>
            <p:spPr>
              <a:xfrm>
                <a:off x="76200" y="38100"/>
                <a:ext cx="660400" cy="698500"/>
              </a:xfrm>
              <a:prstGeom prst="rect">
                <a:avLst/>
              </a:prstGeom>
            </p:spPr>
            <p:txBody>
              <a:bodyPr lIns="50800" tIns="50800" rIns="50800" bIns="50800" rtlCol="0" anchor="ctr"/>
              <a:lstStyle/>
              <a:p>
                <a:pPr algn="ctr">
                  <a:lnSpc>
                    <a:spcPts val="2519"/>
                  </a:lnSpc>
                </a:pPr>
                <a:endParaRPr/>
              </a:p>
            </p:txBody>
          </p:sp>
        </p:grpSp>
        <p:sp>
          <p:nvSpPr>
            <p:cNvPr id="35" name="TextBox 35"/>
            <p:cNvSpPr txBox="1"/>
            <p:nvPr/>
          </p:nvSpPr>
          <p:spPr>
            <a:xfrm>
              <a:off x="454226" y="6170245"/>
              <a:ext cx="4692534" cy="398780"/>
            </a:xfrm>
            <a:prstGeom prst="rect">
              <a:avLst/>
            </a:prstGeom>
          </p:spPr>
          <p:txBody>
            <a:bodyPr lIns="0" tIns="0" rIns="0" bIns="0" rtlCol="0" anchor="t">
              <a:spAutoFit/>
            </a:bodyPr>
            <a:lstStyle/>
            <a:p>
              <a:pPr algn="r">
                <a:lnSpc>
                  <a:spcPts val="3190"/>
                </a:lnSpc>
              </a:pPr>
              <a:r>
                <a:rPr lang="en-US" sz="2900" b="1">
                  <a:solidFill>
                    <a:srgbClr val="000000"/>
                  </a:solidFill>
                  <a:latin typeface="Aptos Bold"/>
                  <a:ea typeface="Aptos Bold"/>
                  <a:cs typeface="Aptos Bold"/>
                  <a:sym typeface="Aptos Bold"/>
                </a:rPr>
                <a:t>Language Learning Support</a:t>
              </a:r>
            </a:p>
          </p:txBody>
        </p:sp>
        <p:sp>
          <p:nvSpPr>
            <p:cNvPr id="36" name="TextBox 36"/>
            <p:cNvSpPr txBox="1"/>
            <p:nvPr/>
          </p:nvSpPr>
          <p:spPr>
            <a:xfrm>
              <a:off x="665907" y="6696030"/>
              <a:ext cx="4480854" cy="1091565"/>
            </a:xfrm>
            <a:prstGeom prst="rect">
              <a:avLst/>
            </a:prstGeom>
          </p:spPr>
          <p:txBody>
            <a:bodyPr lIns="0" tIns="0" rIns="0" bIns="0" rtlCol="0" anchor="t">
              <a:spAutoFit/>
            </a:bodyPr>
            <a:lstStyle/>
            <a:p>
              <a:pPr algn="r">
                <a:lnSpc>
                  <a:spcPts val="2100"/>
                </a:lnSpc>
              </a:pPr>
              <a:r>
                <a:rPr lang="en-US" sz="2100" dirty="0">
                  <a:solidFill>
                    <a:srgbClr val="000000"/>
                  </a:solidFill>
                  <a:latin typeface="Aptos"/>
                  <a:ea typeface="Aptos"/>
                  <a:cs typeface="Aptos"/>
                  <a:sym typeface="Aptos"/>
                </a:rPr>
                <a:t>AI-driven tools, such as interactive chatbots, could make second-language education more personalized and accessible</a:t>
              </a:r>
            </a:p>
          </p:txBody>
        </p:sp>
      </p:grpSp>
      <p:grpSp>
        <p:nvGrpSpPr>
          <p:cNvPr id="40" name="Group 39" descr="Inclusive workplace&#10;&#10;AI can break down language barriers, automate translations, and provide real-time accessibility tools that make information understandable and inclusive for diverse audiences.&#10;">
            <a:extLst>
              <a:ext uri="{FF2B5EF4-FFF2-40B4-BE49-F238E27FC236}">
                <a16:creationId xmlns:a16="http://schemas.microsoft.com/office/drawing/2014/main" id="{29767BA1-DEF4-2DFE-A45F-4748B45CB6B2}"/>
              </a:ext>
            </a:extLst>
          </p:cNvPr>
          <p:cNvGrpSpPr/>
          <p:nvPr/>
        </p:nvGrpSpPr>
        <p:grpSpPr>
          <a:xfrm>
            <a:off x="12385164" y="2667000"/>
            <a:ext cx="5163738" cy="2749851"/>
            <a:chOff x="12385164" y="2667000"/>
            <a:chExt cx="5163738" cy="2749851"/>
          </a:xfrm>
        </p:grpSpPr>
        <p:grpSp>
          <p:nvGrpSpPr>
            <p:cNvPr id="13" name="Group 13"/>
            <p:cNvGrpSpPr/>
            <p:nvPr/>
          </p:nvGrpSpPr>
          <p:grpSpPr>
            <a:xfrm>
              <a:off x="12385164" y="2667000"/>
              <a:ext cx="562911" cy="562911"/>
              <a:chOff x="0" y="0"/>
              <a:chExt cx="812800" cy="812800"/>
            </a:xfrm>
          </p:grpSpPr>
          <p:sp>
            <p:nvSpPr>
              <p:cNvPr id="14" name="Freeform 14"/>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CD5B5"/>
              </a:solidFill>
            </p:spPr>
            <p:txBody>
              <a:bodyPr/>
              <a:lstStyle/>
              <a:p>
                <a:endParaRPr lang="en-CA"/>
              </a:p>
            </p:txBody>
          </p:sp>
          <p:sp>
            <p:nvSpPr>
              <p:cNvPr id="15" name="TextBox 15"/>
              <p:cNvSpPr txBox="1"/>
              <p:nvPr/>
            </p:nvSpPr>
            <p:spPr>
              <a:xfrm>
                <a:off x="76200" y="38100"/>
                <a:ext cx="660400" cy="698500"/>
              </a:xfrm>
              <a:prstGeom prst="rect">
                <a:avLst/>
              </a:prstGeom>
            </p:spPr>
            <p:txBody>
              <a:bodyPr lIns="50800" tIns="50800" rIns="50800" bIns="50800" rtlCol="0" anchor="ctr"/>
              <a:lstStyle/>
              <a:p>
                <a:pPr algn="ctr">
                  <a:lnSpc>
                    <a:spcPts val="2519"/>
                  </a:lnSpc>
                </a:pPr>
                <a:endParaRPr/>
              </a:p>
            </p:txBody>
          </p:sp>
        </p:grpSp>
        <p:sp>
          <p:nvSpPr>
            <p:cNvPr id="29" name="TextBox 29"/>
            <p:cNvSpPr txBox="1"/>
            <p:nvPr/>
          </p:nvSpPr>
          <p:spPr>
            <a:xfrm>
              <a:off x="13141240" y="2768115"/>
              <a:ext cx="4407662" cy="398780"/>
            </a:xfrm>
            <a:prstGeom prst="rect">
              <a:avLst/>
            </a:prstGeom>
          </p:spPr>
          <p:txBody>
            <a:bodyPr lIns="0" tIns="0" rIns="0" bIns="0" rtlCol="0" anchor="t">
              <a:spAutoFit/>
            </a:bodyPr>
            <a:lstStyle/>
            <a:p>
              <a:pPr algn="l">
                <a:lnSpc>
                  <a:spcPts val="3190"/>
                </a:lnSpc>
              </a:pPr>
              <a:r>
                <a:rPr lang="en-US" sz="2900" b="1">
                  <a:solidFill>
                    <a:srgbClr val="000000"/>
                  </a:solidFill>
                  <a:latin typeface="Aptos Bold"/>
                  <a:ea typeface="Aptos Bold"/>
                  <a:cs typeface="Aptos Bold"/>
                  <a:sym typeface="Aptos Bold"/>
                </a:rPr>
                <a:t>Inclusive Workplace</a:t>
              </a:r>
            </a:p>
          </p:txBody>
        </p:sp>
        <p:sp>
          <p:nvSpPr>
            <p:cNvPr id="30" name="TextBox 30"/>
            <p:cNvSpPr txBox="1"/>
            <p:nvPr/>
          </p:nvSpPr>
          <p:spPr>
            <a:xfrm>
              <a:off x="13141240" y="3258486"/>
              <a:ext cx="4118060" cy="2158365"/>
            </a:xfrm>
            <a:prstGeom prst="rect">
              <a:avLst/>
            </a:prstGeom>
          </p:spPr>
          <p:txBody>
            <a:bodyPr lIns="0" tIns="0" rIns="0" bIns="0" rtlCol="0" anchor="t">
              <a:spAutoFit/>
            </a:bodyPr>
            <a:lstStyle/>
            <a:p>
              <a:pPr algn="l">
                <a:lnSpc>
                  <a:spcPts val="2100"/>
                </a:lnSpc>
              </a:pPr>
              <a:r>
                <a:rPr lang="en-US" sz="2100" dirty="0">
                  <a:solidFill>
                    <a:srgbClr val="000000"/>
                  </a:solidFill>
                  <a:latin typeface="Aptos"/>
                  <a:ea typeface="Aptos"/>
                  <a:cs typeface="Aptos"/>
                  <a:sym typeface="Aptos"/>
                </a:rPr>
                <a:t>AI can break down language barriers, automate translations, and provide real-time accessibility tools that make information understandable and inclusive for diverse audiences.</a:t>
              </a:r>
            </a:p>
            <a:p>
              <a:pPr algn="l">
                <a:lnSpc>
                  <a:spcPts val="2100"/>
                </a:lnSpc>
              </a:pPr>
              <a:endParaRPr lang="en-US" sz="2100" dirty="0">
                <a:solidFill>
                  <a:srgbClr val="000000"/>
                </a:solidFill>
                <a:latin typeface="Aptos"/>
                <a:ea typeface="Aptos"/>
                <a:cs typeface="Aptos"/>
                <a:sym typeface="Aptos"/>
              </a:endParaRPr>
            </a:p>
            <a:p>
              <a:pPr algn="l">
                <a:lnSpc>
                  <a:spcPts val="2100"/>
                </a:lnSpc>
              </a:pPr>
              <a:endParaRPr lang="en-US" sz="2100" dirty="0">
                <a:solidFill>
                  <a:srgbClr val="000000"/>
                </a:solidFill>
                <a:latin typeface="Aptos"/>
                <a:ea typeface="Aptos"/>
                <a:cs typeface="Aptos"/>
                <a:sym typeface="Aptos"/>
              </a:endParaRPr>
            </a:p>
          </p:txBody>
        </p:sp>
      </p:grpSp>
      <p:grpSp>
        <p:nvGrpSpPr>
          <p:cNvPr id="39" name="Group 38" descr="Efficient services&#10;&#10;AI can create administrative efficiencies, including cost savings and faster service delivery &#10;">
            <a:extLst>
              <a:ext uri="{FF2B5EF4-FFF2-40B4-BE49-F238E27FC236}">
                <a16:creationId xmlns:a16="http://schemas.microsoft.com/office/drawing/2014/main" id="{6B413BBF-EA76-DC4F-F651-63F9C0205C11}"/>
              </a:ext>
            </a:extLst>
          </p:cNvPr>
          <p:cNvGrpSpPr/>
          <p:nvPr/>
        </p:nvGrpSpPr>
        <p:grpSpPr>
          <a:xfrm>
            <a:off x="12385164" y="6069130"/>
            <a:ext cx="5163738" cy="1451765"/>
            <a:chOff x="12385164" y="6069130"/>
            <a:chExt cx="5163738" cy="1451765"/>
          </a:xfrm>
        </p:grpSpPr>
        <p:grpSp>
          <p:nvGrpSpPr>
            <p:cNvPr id="19" name="Group 19"/>
            <p:cNvGrpSpPr/>
            <p:nvPr/>
          </p:nvGrpSpPr>
          <p:grpSpPr>
            <a:xfrm>
              <a:off x="12385164" y="6069130"/>
              <a:ext cx="562911" cy="562911"/>
              <a:chOff x="0" y="0"/>
              <a:chExt cx="812800" cy="812800"/>
            </a:xfrm>
          </p:grpSpPr>
          <p:sp>
            <p:nvSpPr>
              <p:cNvPr id="20" name="Freeform 20"/>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AAA6F"/>
              </a:solidFill>
            </p:spPr>
            <p:txBody>
              <a:bodyPr/>
              <a:lstStyle/>
              <a:p>
                <a:endParaRPr lang="en-CA"/>
              </a:p>
            </p:txBody>
          </p:sp>
          <p:sp>
            <p:nvSpPr>
              <p:cNvPr id="21" name="TextBox 21"/>
              <p:cNvSpPr txBox="1"/>
              <p:nvPr/>
            </p:nvSpPr>
            <p:spPr>
              <a:xfrm>
                <a:off x="76200" y="38100"/>
                <a:ext cx="660400" cy="698500"/>
              </a:xfrm>
              <a:prstGeom prst="rect">
                <a:avLst/>
              </a:prstGeom>
            </p:spPr>
            <p:txBody>
              <a:bodyPr lIns="50800" tIns="50800" rIns="50800" bIns="50800" rtlCol="0" anchor="ctr"/>
              <a:lstStyle/>
              <a:p>
                <a:pPr algn="ctr">
                  <a:lnSpc>
                    <a:spcPts val="2519"/>
                  </a:lnSpc>
                </a:pPr>
                <a:endParaRPr/>
              </a:p>
            </p:txBody>
          </p:sp>
        </p:grpSp>
        <p:sp>
          <p:nvSpPr>
            <p:cNvPr id="33" name="TextBox 33"/>
            <p:cNvSpPr txBox="1"/>
            <p:nvPr/>
          </p:nvSpPr>
          <p:spPr>
            <a:xfrm>
              <a:off x="13141240" y="6170245"/>
              <a:ext cx="3564413" cy="398780"/>
            </a:xfrm>
            <a:prstGeom prst="rect">
              <a:avLst/>
            </a:prstGeom>
          </p:spPr>
          <p:txBody>
            <a:bodyPr lIns="0" tIns="0" rIns="0" bIns="0" rtlCol="0" anchor="t">
              <a:spAutoFit/>
            </a:bodyPr>
            <a:lstStyle/>
            <a:p>
              <a:pPr algn="just">
                <a:lnSpc>
                  <a:spcPts val="3190"/>
                </a:lnSpc>
              </a:pPr>
              <a:r>
                <a:rPr lang="en-US" sz="2900" b="1">
                  <a:solidFill>
                    <a:srgbClr val="000000"/>
                  </a:solidFill>
                  <a:latin typeface="Aptos Bold"/>
                  <a:ea typeface="Aptos Bold"/>
                  <a:cs typeface="Aptos Bold"/>
                  <a:sym typeface="Aptos Bold"/>
                </a:rPr>
                <a:t>Efficient Services</a:t>
              </a:r>
            </a:p>
          </p:txBody>
        </p:sp>
        <p:sp>
          <p:nvSpPr>
            <p:cNvPr id="34" name="TextBox 34"/>
            <p:cNvSpPr txBox="1"/>
            <p:nvPr/>
          </p:nvSpPr>
          <p:spPr>
            <a:xfrm>
              <a:off x="13141240" y="6696030"/>
              <a:ext cx="4407662" cy="824865"/>
            </a:xfrm>
            <a:prstGeom prst="rect">
              <a:avLst/>
            </a:prstGeom>
          </p:spPr>
          <p:txBody>
            <a:bodyPr lIns="0" tIns="0" rIns="0" bIns="0" rtlCol="0" anchor="t">
              <a:spAutoFit/>
            </a:bodyPr>
            <a:lstStyle/>
            <a:p>
              <a:pPr algn="l">
                <a:lnSpc>
                  <a:spcPts val="2100"/>
                </a:lnSpc>
              </a:pPr>
              <a:r>
                <a:rPr lang="en-US" sz="2100" dirty="0">
                  <a:solidFill>
                    <a:srgbClr val="000000"/>
                  </a:solidFill>
                  <a:latin typeface="Aptos"/>
                  <a:ea typeface="Aptos"/>
                  <a:cs typeface="Aptos"/>
                  <a:sym typeface="Aptos"/>
                </a:rPr>
                <a:t>AI can create administrative efficiencies, including cost savings and faster service delivery </a:t>
              </a:r>
            </a:p>
          </p:txBody>
        </p:sp>
      </p:gr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a:extLst>
              <a:ext uri="{C183D7F6-B498-43B3-948B-1728B52AA6E4}">
                <adec:decorative xmlns:adec="http://schemas.microsoft.com/office/drawing/2017/decorative" val="1"/>
              </a:ext>
            </a:extLst>
          </p:cNvPr>
          <p:cNvGrpSpPr/>
          <p:nvPr/>
        </p:nvGrpSpPr>
        <p:grpSpPr>
          <a:xfrm rot="-10800000">
            <a:off x="-13081" y="9553299"/>
            <a:ext cx="18359997" cy="777626"/>
            <a:chOff x="0" y="0"/>
            <a:chExt cx="24479997" cy="1036835"/>
          </a:xfrm>
        </p:grpSpPr>
        <p:sp>
          <p:nvSpPr>
            <p:cNvPr id="3" name="Freeform 3"/>
            <p:cNvSpPr/>
            <p:nvPr/>
          </p:nvSpPr>
          <p:spPr>
            <a:xfrm>
              <a:off x="3211586" y="0"/>
              <a:ext cx="21268411" cy="1036835"/>
            </a:xfrm>
            <a:custGeom>
              <a:avLst/>
              <a:gdLst/>
              <a:ahLst/>
              <a:cxnLst/>
              <a:rect l="l" t="t" r="r" b="b"/>
              <a:pathLst>
                <a:path w="21268411" h="1036835">
                  <a:moveTo>
                    <a:pt x="0" y="0"/>
                  </a:moveTo>
                  <a:lnTo>
                    <a:pt x="21268411" y="0"/>
                  </a:lnTo>
                  <a:lnTo>
                    <a:pt x="21268411" y="1036835"/>
                  </a:lnTo>
                  <a:lnTo>
                    <a:pt x="0" y="1036835"/>
                  </a:lnTo>
                  <a:lnTo>
                    <a:pt x="0" y="0"/>
                  </a:lnTo>
                  <a:close/>
                </a:path>
              </a:pathLst>
            </a:custGeom>
            <a:blipFill>
              <a:blip r:embed="rId2"/>
              <a:stretch>
                <a:fillRect/>
              </a:stretch>
            </a:blipFill>
          </p:spPr>
          <p:txBody>
            <a:bodyPr/>
            <a:lstStyle/>
            <a:p>
              <a:endParaRPr lang="en-CA"/>
            </a:p>
          </p:txBody>
        </p:sp>
        <p:sp>
          <p:nvSpPr>
            <p:cNvPr id="4" name="Freeform 4"/>
            <p:cNvSpPr/>
            <p:nvPr/>
          </p:nvSpPr>
          <p:spPr>
            <a:xfrm>
              <a:off x="0" y="0"/>
              <a:ext cx="6820396" cy="1036835"/>
            </a:xfrm>
            <a:custGeom>
              <a:avLst/>
              <a:gdLst/>
              <a:ahLst/>
              <a:cxnLst/>
              <a:rect l="l" t="t" r="r" b="b"/>
              <a:pathLst>
                <a:path w="6820396" h="1036835">
                  <a:moveTo>
                    <a:pt x="0" y="0"/>
                  </a:moveTo>
                  <a:lnTo>
                    <a:pt x="6820396" y="0"/>
                  </a:lnTo>
                  <a:lnTo>
                    <a:pt x="6820396" y="1036835"/>
                  </a:lnTo>
                  <a:lnTo>
                    <a:pt x="0" y="1036835"/>
                  </a:lnTo>
                  <a:lnTo>
                    <a:pt x="0" y="0"/>
                  </a:lnTo>
                  <a:close/>
                </a:path>
              </a:pathLst>
            </a:custGeom>
            <a:blipFill>
              <a:blip r:embed="rId2"/>
              <a:stretch>
                <a:fillRect l="-198331" r="-13504"/>
              </a:stretch>
            </a:blipFill>
          </p:spPr>
          <p:txBody>
            <a:bodyPr/>
            <a:lstStyle/>
            <a:p>
              <a:endParaRPr lang="en-CA"/>
            </a:p>
          </p:txBody>
        </p:sp>
      </p:grpSp>
      <p:sp>
        <p:nvSpPr>
          <p:cNvPr id="5" name="Freeform 5">
            <a:extLst>
              <a:ext uri="{C183D7F6-B498-43B3-948B-1728B52AA6E4}">
                <adec:decorative xmlns:adec="http://schemas.microsoft.com/office/drawing/2017/decorative" val="1"/>
              </a:ext>
            </a:extLst>
          </p:cNvPr>
          <p:cNvSpPr/>
          <p:nvPr/>
        </p:nvSpPr>
        <p:spPr>
          <a:xfrm>
            <a:off x="11041749" y="-5413194"/>
            <a:ext cx="11134928" cy="11155587"/>
          </a:xfrm>
          <a:custGeom>
            <a:avLst/>
            <a:gdLst/>
            <a:ahLst/>
            <a:cxnLst/>
            <a:rect l="l" t="t" r="r" b="b"/>
            <a:pathLst>
              <a:path w="11134928" h="11155587">
                <a:moveTo>
                  <a:pt x="0" y="0"/>
                </a:moveTo>
                <a:lnTo>
                  <a:pt x="11134928" y="0"/>
                </a:lnTo>
                <a:lnTo>
                  <a:pt x="11134928" y="11155587"/>
                </a:lnTo>
                <a:lnTo>
                  <a:pt x="0" y="11155587"/>
                </a:lnTo>
                <a:lnTo>
                  <a:pt x="0" y="0"/>
                </a:lnTo>
                <a:close/>
              </a:path>
            </a:pathLst>
          </a:custGeom>
          <a:blipFill>
            <a:blip r:embed="rId3">
              <a:alphaModFix amt="30000"/>
              <a:extLst>
                <a:ext uri="{96DAC541-7B7A-43D3-8B79-37D633B846F1}">
                  <asvg:svgBlip xmlns:asvg="http://schemas.microsoft.com/office/drawing/2016/SVG/main" r:embed="rId4"/>
                </a:ext>
              </a:extLst>
            </a:blip>
            <a:stretch>
              <a:fillRect/>
            </a:stretch>
          </a:blipFill>
        </p:spPr>
        <p:txBody>
          <a:bodyPr/>
          <a:lstStyle/>
          <a:p>
            <a:endParaRPr lang="en-CA"/>
          </a:p>
        </p:txBody>
      </p:sp>
      <p:sp>
        <p:nvSpPr>
          <p:cNvPr id="6" name="Freeform 6">
            <a:extLst>
              <a:ext uri="{C183D7F6-B498-43B3-948B-1728B52AA6E4}">
                <adec:decorative xmlns:adec="http://schemas.microsoft.com/office/drawing/2017/decorative" val="1"/>
              </a:ext>
            </a:extLst>
          </p:cNvPr>
          <p:cNvSpPr/>
          <p:nvPr/>
        </p:nvSpPr>
        <p:spPr>
          <a:xfrm>
            <a:off x="11194149" y="-5260794"/>
            <a:ext cx="11134928" cy="11155587"/>
          </a:xfrm>
          <a:custGeom>
            <a:avLst/>
            <a:gdLst/>
            <a:ahLst/>
            <a:cxnLst/>
            <a:rect l="l" t="t" r="r" b="b"/>
            <a:pathLst>
              <a:path w="11134928" h="11155587">
                <a:moveTo>
                  <a:pt x="0" y="0"/>
                </a:moveTo>
                <a:lnTo>
                  <a:pt x="11134928" y="0"/>
                </a:lnTo>
                <a:lnTo>
                  <a:pt x="11134928" y="11155587"/>
                </a:lnTo>
                <a:lnTo>
                  <a:pt x="0" y="11155587"/>
                </a:lnTo>
                <a:lnTo>
                  <a:pt x="0" y="0"/>
                </a:lnTo>
                <a:close/>
              </a:path>
            </a:pathLst>
          </a:custGeom>
          <a:blipFill>
            <a:blip r:embed="rId5">
              <a:alphaModFix amt="30000"/>
              <a:extLst>
                <a:ext uri="{96DAC541-7B7A-43D3-8B79-37D633B846F1}">
                  <asvg:svgBlip xmlns:asvg="http://schemas.microsoft.com/office/drawing/2016/SVG/main" r:embed="rId6"/>
                </a:ext>
              </a:extLst>
            </a:blip>
            <a:stretch>
              <a:fillRect/>
            </a:stretch>
          </a:blipFill>
        </p:spPr>
        <p:txBody>
          <a:bodyPr/>
          <a:lstStyle/>
          <a:p>
            <a:endParaRPr lang="en-CA"/>
          </a:p>
        </p:txBody>
      </p:sp>
      <p:sp>
        <p:nvSpPr>
          <p:cNvPr id="7" name="Freeform 7">
            <a:extLst>
              <a:ext uri="{C183D7F6-B498-43B3-948B-1728B52AA6E4}">
                <adec:decorative xmlns:adec="http://schemas.microsoft.com/office/drawing/2017/decorative" val="1"/>
              </a:ext>
            </a:extLst>
          </p:cNvPr>
          <p:cNvSpPr/>
          <p:nvPr/>
        </p:nvSpPr>
        <p:spPr>
          <a:xfrm>
            <a:off x="11346549" y="-5108394"/>
            <a:ext cx="11134928" cy="11155587"/>
          </a:xfrm>
          <a:custGeom>
            <a:avLst/>
            <a:gdLst/>
            <a:ahLst/>
            <a:cxnLst/>
            <a:rect l="l" t="t" r="r" b="b"/>
            <a:pathLst>
              <a:path w="11134928" h="11155587">
                <a:moveTo>
                  <a:pt x="0" y="0"/>
                </a:moveTo>
                <a:lnTo>
                  <a:pt x="11134928" y="0"/>
                </a:lnTo>
                <a:lnTo>
                  <a:pt x="11134928" y="11155587"/>
                </a:lnTo>
                <a:lnTo>
                  <a:pt x="0" y="11155587"/>
                </a:lnTo>
                <a:lnTo>
                  <a:pt x="0" y="0"/>
                </a:lnTo>
                <a:close/>
              </a:path>
            </a:pathLst>
          </a:custGeom>
          <a:blipFill>
            <a:blip r:embed="rId7">
              <a:alphaModFix amt="30000"/>
              <a:extLst>
                <a:ext uri="{96DAC541-7B7A-43D3-8B79-37D633B846F1}">
                  <asvg:svgBlip xmlns:asvg="http://schemas.microsoft.com/office/drawing/2016/SVG/main" r:embed="rId8"/>
                </a:ext>
              </a:extLst>
            </a:blip>
            <a:stretch>
              <a:fillRect/>
            </a:stretch>
          </a:blipFill>
        </p:spPr>
        <p:txBody>
          <a:bodyPr/>
          <a:lstStyle/>
          <a:p>
            <a:endParaRPr lang="en-CA"/>
          </a:p>
        </p:txBody>
      </p:sp>
      <p:sp>
        <p:nvSpPr>
          <p:cNvPr id="8" name="TextBox 8"/>
          <p:cNvSpPr txBox="1">
            <a:spLocks noGrp="1"/>
          </p:cNvSpPr>
          <p:nvPr>
            <p:ph type="title" idx="4294967295"/>
          </p:nvPr>
        </p:nvSpPr>
        <p:spPr>
          <a:xfrm>
            <a:off x="454226" y="624589"/>
            <a:ext cx="13785310" cy="884422"/>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0" marR="0" lvl="0" indent="0" algn="l" defTabSz="914400" rtl="0" eaLnBrk="1" fontAlgn="auto" latinLnBrk="0" hangingPunct="1">
              <a:lnSpc>
                <a:spcPts val="6730"/>
              </a:lnSpc>
              <a:spcBef>
                <a:spcPts val="0"/>
              </a:spcBef>
              <a:spcAft>
                <a:spcPts val="0"/>
              </a:spcAft>
              <a:buClrTx/>
              <a:buSzTx/>
              <a:buFontTx/>
              <a:buNone/>
              <a:tabLst/>
              <a:defRPr/>
            </a:pPr>
            <a:r>
              <a:rPr kumimoji="0" lang="en-US" sz="6349" b="0" i="0" u="none" strike="noStrike" kern="1200" cap="none" spc="-12" normalizeH="0" baseline="0" noProof="0" dirty="0">
                <a:ln>
                  <a:noFill/>
                </a:ln>
                <a:solidFill>
                  <a:srgbClr val="3C646E"/>
                </a:solidFill>
                <a:effectLst/>
                <a:uLnTx/>
                <a:uFillTx/>
                <a:latin typeface="Aptos"/>
                <a:ea typeface="Aptos"/>
                <a:cs typeface="Aptos"/>
                <a:sym typeface="Aptos"/>
              </a:rPr>
              <a:t>Support Requested</a:t>
            </a:r>
          </a:p>
        </p:txBody>
      </p:sp>
      <p:grpSp>
        <p:nvGrpSpPr>
          <p:cNvPr id="12" name="Group 11" descr="- Training&#10;- Policy guidance&#10;- Sharing tools&#10;- Best practices&#10;- Other">
            <a:extLst>
              <a:ext uri="{FF2B5EF4-FFF2-40B4-BE49-F238E27FC236}">
                <a16:creationId xmlns:a16="http://schemas.microsoft.com/office/drawing/2014/main" id="{BBAABE71-8CD3-09FF-5724-D25C5D9F6DB1}"/>
              </a:ext>
            </a:extLst>
          </p:cNvPr>
          <p:cNvGrpSpPr/>
          <p:nvPr/>
        </p:nvGrpSpPr>
        <p:grpSpPr>
          <a:xfrm>
            <a:off x="454226" y="674772"/>
            <a:ext cx="16595004" cy="9776023"/>
            <a:chOff x="454226" y="674772"/>
            <a:chExt cx="16595004" cy="9776023"/>
          </a:xfrm>
        </p:grpSpPr>
        <p:grpSp>
          <p:nvGrpSpPr>
            <p:cNvPr id="9" name="Group 9"/>
            <p:cNvGrpSpPr/>
            <p:nvPr/>
          </p:nvGrpSpPr>
          <p:grpSpPr>
            <a:xfrm>
              <a:off x="454226" y="1099333"/>
              <a:ext cx="16595004" cy="7810544"/>
              <a:chOff x="0" y="-38100"/>
              <a:chExt cx="1793530" cy="844136"/>
            </a:xfrm>
          </p:grpSpPr>
          <p:sp>
            <p:nvSpPr>
              <p:cNvPr id="10" name="Freeform 10"/>
              <p:cNvSpPr/>
              <p:nvPr/>
            </p:nvSpPr>
            <p:spPr>
              <a:xfrm>
                <a:off x="0" y="0"/>
                <a:ext cx="1793530" cy="806036"/>
              </a:xfrm>
              <a:custGeom>
                <a:avLst/>
                <a:gdLst/>
                <a:ahLst/>
                <a:cxnLst/>
                <a:rect l="l" t="t" r="r" b="b"/>
                <a:pathLst>
                  <a:path w="1793530" h="806036">
                    <a:moveTo>
                      <a:pt x="46652" y="0"/>
                    </a:moveTo>
                    <a:lnTo>
                      <a:pt x="1746878" y="0"/>
                    </a:lnTo>
                    <a:cubicBezTo>
                      <a:pt x="1772643" y="0"/>
                      <a:pt x="1793530" y="20887"/>
                      <a:pt x="1793530" y="46652"/>
                    </a:cubicBezTo>
                    <a:lnTo>
                      <a:pt x="1793530" y="759384"/>
                    </a:lnTo>
                    <a:cubicBezTo>
                      <a:pt x="1793530" y="771757"/>
                      <a:pt x="1788615" y="783623"/>
                      <a:pt x="1779866" y="792372"/>
                    </a:cubicBezTo>
                    <a:cubicBezTo>
                      <a:pt x="1771117" y="801121"/>
                      <a:pt x="1759251" y="806036"/>
                      <a:pt x="1746878" y="806036"/>
                    </a:cubicBezTo>
                    <a:lnTo>
                      <a:pt x="46652" y="806036"/>
                    </a:lnTo>
                    <a:cubicBezTo>
                      <a:pt x="34279" y="806036"/>
                      <a:pt x="22413" y="801121"/>
                      <a:pt x="13664" y="792372"/>
                    </a:cubicBezTo>
                    <a:cubicBezTo>
                      <a:pt x="4915" y="783623"/>
                      <a:pt x="0" y="771757"/>
                      <a:pt x="0" y="759384"/>
                    </a:cubicBezTo>
                    <a:lnTo>
                      <a:pt x="0" y="46652"/>
                    </a:lnTo>
                    <a:cubicBezTo>
                      <a:pt x="0" y="34279"/>
                      <a:pt x="4915" y="22413"/>
                      <a:pt x="13664" y="13664"/>
                    </a:cubicBezTo>
                    <a:cubicBezTo>
                      <a:pt x="22413" y="4915"/>
                      <a:pt x="34279" y="0"/>
                      <a:pt x="46652" y="0"/>
                    </a:cubicBezTo>
                    <a:close/>
                  </a:path>
                </a:pathLst>
              </a:custGeom>
              <a:solidFill>
                <a:srgbClr val="FFFFFF">
                  <a:alpha val="64706"/>
                </a:srgbClr>
              </a:solidFill>
            </p:spPr>
            <p:txBody>
              <a:bodyPr/>
              <a:lstStyle/>
              <a:p>
                <a:endParaRPr lang="en-CA"/>
              </a:p>
            </p:txBody>
          </p:sp>
          <p:sp>
            <p:nvSpPr>
              <p:cNvPr id="11" name="TextBox 11"/>
              <p:cNvSpPr txBox="1"/>
              <p:nvPr/>
            </p:nvSpPr>
            <p:spPr>
              <a:xfrm>
                <a:off x="0" y="-38100"/>
                <a:ext cx="1793530" cy="844136"/>
              </a:xfrm>
              <a:prstGeom prst="rect">
                <a:avLst/>
              </a:prstGeom>
            </p:spPr>
            <p:txBody>
              <a:bodyPr lIns="57314" tIns="57314" rIns="57314" bIns="57314" rtlCol="0" anchor="ctr"/>
              <a:lstStyle/>
              <a:p>
                <a:pPr algn="ctr">
                  <a:lnSpc>
                    <a:spcPts val="2763"/>
                  </a:lnSpc>
                </a:pPr>
                <a:endParaRPr/>
              </a:p>
            </p:txBody>
          </p:sp>
        </p:grpSp>
        <p:pic>
          <p:nvPicPr>
            <p:cNvPr id="13" name="Picture 12">
              <a:extLst>
                <a:ext uri="{FF2B5EF4-FFF2-40B4-BE49-F238E27FC236}">
                  <a16:creationId xmlns:a16="http://schemas.microsoft.com/office/drawing/2014/main" id="{19A1A095-EADB-747F-8EC4-E3D202334108}"/>
                </a:ext>
              </a:extLst>
            </p:cNvPr>
            <p:cNvPicPr>
              <a:picLocks noChangeAspect="1"/>
            </p:cNvPicPr>
            <p:nvPr/>
          </p:nvPicPr>
          <p:blipFill>
            <a:blip r:embed="rId9"/>
            <a:stretch>
              <a:fillRect/>
            </a:stretch>
          </p:blipFill>
          <p:spPr>
            <a:xfrm>
              <a:off x="820970" y="674772"/>
              <a:ext cx="15313492" cy="9776023"/>
            </a:xfrm>
            <a:prstGeom prst="rect">
              <a:avLst/>
            </a:prstGeom>
          </p:spPr>
        </p:pic>
      </p:gr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a:extLst>
              <a:ext uri="{C183D7F6-B498-43B3-948B-1728B52AA6E4}">
                <adec:decorative xmlns:adec="http://schemas.microsoft.com/office/drawing/2017/decorative" val="1"/>
              </a:ext>
            </a:extLst>
          </p:cNvPr>
          <p:cNvGrpSpPr/>
          <p:nvPr/>
        </p:nvGrpSpPr>
        <p:grpSpPr>
          <a:xfrm rot="-10800000">
            <a:off x="-13081" y="9553299"/>
            <a:ext cx="18359997" cy="777626"/>
            <a:chOff x="0" y="0"/>
            <a:chExt cx="24479997" cy="1036835"/>
          </a:xfrm>
        </p:grpSpPr>
        <p:sp>
          <p:nvSpPr>
            <p:cNvPr id="3" name="Freeform 3"/>
            <p:cNvSpPr/>
            <p:nvPr/>
          </p:nvSpPr>
          <p:spPr>
            <a:xfrm>
              <a:off x="3211586" y="0"/>
              <a:ext cx="21268411" cy="1036835"/>
            </a:xfrm>
            <a:custGeom>
              <a:avLst/>
              <a:gdLst/>
              <a:ahLst/>
              <a:cxnLst/>
              <a:rect l="l" t="t" r="r" b="b"/>
              <a:pathLst>
                <a:path w="21268411" h="1036835">
                  <a:moveTo>
                    <a:pt x="0" y="0"/>
                  </a:moveTo>
                  <a:lnTo>
                    <a:pt x="21268411" y="0"/>
                  </a:lnTo>
                  <a:lnTo>
                    <a:pt x="21268411" y="1036835"/>
                  </a:lnTo>
                  <a:lnTo>
                    <a:pt x="0" y="1036835"/>
                  </a:lnTo>
                  <a:lnTo>
                    <a:pt x="0" y="0"/>
                  </a:lnTo>
                  <a:close/>
                </a:path>
              </a:pathLst>
            </a:custGeom>
            <a:blipFill>
              <a:blip r:embed="rId2"/>
              <a:stretch>
                <a:fillRect/>
              </a:stretch>
            </a:blipFill>
          </p:spPr>
          <p:txBody>
            <a:bodyPr/>
            <a:lstStyle/>
            <a:p>
              <a:endParaRPr lang="en-CA"/>
            </a:p>
          </p:txBody>
        </p:sp>
        <p:sp>
          <p:nvSpPr>
            <p:cNvPr id="4" name="Freeform 4"/>
            <p:cNvSpPr/>
            <p:nvPr/>
          </p:nvSpPr>
          <p:spPr>
            <a:xfrm>
              <a:off x="0" y="0"/>
              <a:ext cx="6820396" cy="1036835"/>
            </a:xfrm>
            <a:custGeom>
              <a:avLst/>
              <a:gdLst/>
              <a:ahLst/>
              <a:cxnLst/>
              <a:rect l="l" t="t" r="r" b="b"/>
              <a:pathLst>
                <a:path w="6820396" h="1036835">
                  <a:moveTo>
                    <a:pt x="0" y="0"/>
                  </a:moveTo>
                  <a:lnTo>
                    <a:pt x="6820396" y="0"/>
                  </a:lnTo>
                  <a:lnTo>
                    <a:pt x="6820396" y="1036835"/>
                  </a:lnTo>
                  <a:lnTo>
                    <a:pt x="0" y="1036835"/>
                  </a:lnTo>
                  <a:lnTo>
                    <a:pt x="0" y="0"/>
                  </a:lnTo>
                  <a:close/>
                </a:path>
              </a:pathLst>
            </a:custGeom>
            <a:blipFill>
              <a:blip r:embed="rId2"/>
              <a:stretch>
                <a:fillRect l="-198331" r="-13504"/>
              </a:stretch>
            </a:blipFill>
          </p:spPr>
          <p:txBody>
            <a:bodyPr/>
            <a:lstStyle/>
            <a:p>
              <a:endParaRPr lang="en-CA"/>
            </a:p>
          </p:txBody>
        </p:sp>
      </p:grpSp>
      <p:sp>
        <p:nvSpPr>
          <p:cNvPr id="5" name="Freeform 5">
            <a:extLst>
              <a:ext uri="{C183D7F6-B498-43B3-948B-1728B52AA6E4}">
                <adec:decorative xmlns:adec="http://schemas.microsoft.com/office/drawing/2017/decorative" val="1"/>
              </a:ext>
            </a:extLst>
          </p:cNvPr>
          <p:cNvSpPr/>
          <p:nvPr/>
        </p:nvSpPr>
        <p:spPr>
          <a:xfrm>
            <a:off x="11041749" y="-5413194"/>
            <a:ext cx="11134928" cy="11155587"/>
          </a:xfrm>
          <a:custGeom>
            <a:avLst/>
            <a:gdLst/>
            <a:ahLst/>
            <a:cxnLst/>
            <a:rect l="l" t="t" r="r" b="b"/>
            <a:pathLst>
              <a:path w="11134928" h="11155587">
                <a:moveTo>
                  <a:pt x="0" y="0"/>
                </a:moveTo>
                <a:lnTo>
                  <a:pt x="11134928" y="0"/>
                </a:lnTo>
                <a:lnTo>
                  <a:pt x="11134928" y="11155587"/>
                </a:lnTo>
                <a:lnTo>
                  <a:pt x="0" y="11155587"/>
                </a:lnTo>
                <a:lnTo>
                  <a:pt x="0" y="0"/>
                </a:lnTo>
                <a:close/>
              </a:path>
            </a:pathLst>
          </a:custGeom>
          <a:blipFill>
            <a:blip r:embed="rId3">
              <a:alphaModFix amt="30000"/>
              <a:extLst>
                <a:ext uri="{96DAC541-7B7A-43D3-8B79-37D633B846F1}">
                  <asvg:svgBlip xmlns:asvg="http://schemas.microsoft.com/office/drawing/2016/SVG/main" r:embed="rId4"/>
                </a:ext>
              </a:extLst>
            </a:blip>
            <a:stretch>
              <a:fillRect/>
            </a:stretch>
          </a:blipFill>
        </p:spPr>
        <p:txBody>
          <a:bodyPr/>
          <a:lstStyle/>
          <a:p>
            <a:endParaRPr lang="en-CA"/>
          </a:p>
        </p:txBody>
      </p:sp>
      <p:sp>
        <p:nvSpPr>
          <p:cNvPr id="6" name="Freeform 6">
            <a:extLst>
              <a:ext uri="{C183D7F6-B498-43B3-948B-1728B52AA6E4}">
                <adec:decorative xmlns:adec="http://schemas.microsoft.com/office/drawing/2017/decorative" val="1"/>
              </a:ext>
            </a:extLst>
          </p:cNvPr>
          <p:cNvSpPr/>
          <p:nvPr/>
        </p:nvSpPr>
        <p:spPr>
          <a:xfrm>
            <a:off x="11194149" y="-5260794"/>
            <a:ext cx="11134928" cy="11155587"/>
          </a:xfrm>
          <a:custGeom>
            <a:avLst/>
            <a:gdLst/>
            <a:ahLst/>
            <a:cxnLst/>
            <a:rect l="l" t="t" r="r" b="b"/>
            <a:pathLst>
              <a:path w="11134928" h="11155587">
                <a:moveTo>
                  <a:pt x="0" y="0"/>
                </a:moveTo>
                <a:lnTo>
                  <a:pt x="11134928" y="0"/>
                </a:lnTo>
                <a:lnTo>
                  <a:pt x="11134928" y="11155587"/>
                </a:lnTo>
                <a:lnTo>
                  <a:pt x="0" y="11155587"/>
                </a:lnTo>
                <a:lnTo>
                  <a:pt x="0" y="0"/>
                </a:lnTo>
                <a:close/>
              </a:path>
            </a:pathLst>
          </a:custGeom>
          <a:blipFill>
            <a:blip r:embed="rId5">
              <a:alphaModFix amt="30000"/>
              <a:extLst>
                <a:ext uri="{96DAC541-7B7A-43D3-8B79-37D633B846F1}">
                  <asvg:svgBlip xmlns:asvg="http://schemas.microsoft.com/office/drawing/2016/SVG/main" r:embed="rId6"/>
                </a:ext>
              </a:extLst>
            </a:blip>
            <a:stretch>
              <a:fillRect/>
            </a:stretch>
          </a:blipFill>
        </p:spPr>
        <p:txBody>
          <a:bodyPr/>
          <a:lstStyle/>
          <a:p>
            <a:endParaRPr lang="en-CA"/>
          </a:p>
        </p:txBody>
      </p:sp>
      <p:sp>
        <p:nvSpPr>
          <p:cNvPr id="7" name="Freeform 7">
            <a:extLst>
              <a:ext uri="{C183D7F6-B498-43B3-948B-1728B52AA6E4}">
                <adec:decorative xmlns:adec="http://schemas.microsoft.com/office/drawing/2017/decorative" val="1"/>
              </a:ext>
            </a:extLst>
          </p:cNvPr>
          <p:cNvSpPr/>
          <p:nvPr/>
        </p:nvSpPr>
        <p:spPr>
          <a:xfrm>
            <a:off x="11346549" y="-5108394"/>
            <a:ext cx="11134928" cy="11155587"/>
          </a:xfrm>
          <a:custGeom>
            <a:avLst/>
            <a:gdLst/>
            <a:ahLst/>
            <a:cxnLst/>
            <a:rect l="l" t="t" r="r" b="b"/>
            <a:pathLst>
              <a:path w="11134928" h="11155587">
                <a:moveTo>
                  <a:pt x="0" y="0"/>
                </a:moveTo>
                <a:lnTo>
                  <a:pt x="11134928" y="0"/>
                </a:lnTo>
                <a:lnTo>
                  <a:pt x="11134928" y="11155587"/>
                </a:lnTo>
                <a:lnTo>
                  <a:pt x="0" y="11155587"/>
                </a:lnTo>
                <a:lnTo>
                  <a:pt x="0" y="0"/>
                </a:lnTo>
                <a:close/>
              </a:path>
            </a:pathLst>
          </a:custGeom>
          <a:blipFill>
            <a:blip r:embed="rId7">
              <a:alphaModFix amt="30000"/>
              <a:extLst>
                <a:ext uri="{96DAC541-7B7A-43D3-8B79-37D633B846F1}">
                  <asvg:svgBlip xmlns:asvg="http://schemas.microsoft.com/office/drawing/2016/SVG/main" r:embed="rId8"/>
                </a:ext>
              </a:extLst>
            </a:blip>
            <a:stretch>
              <a:fillRect/>
            </a:stretch>
          </a:blipFill>
        </p:spPr>
        <p:txBody>
          <a:bodyPr/>
          <a:lstStyle/>
          <a:p>
            <a:endParaRPr lang="en-CA"/>
          </a:p>
        </p:txBody>
      </p:sp>
      <p:grpSp>
        <p:nvGrpSpPr>
          <p:cNvPr id="8" name="Group 8">
            <a:extLst>
              <a:ext uri="{C183D7F6-B498-43B3-948B-1728B52AA6E4}">
                <adec:decorative xmlns:adec="http://schemas.microsoft.com/office/drawing/2017/decorative" val="1"/>
              </a:ext>
            </a:extLst>
          </p:cNvPr>
          <p:cNvGrpSpPr/>
          <p:nvPr/>
        </p:nvGrpSpPr>
        <p:grpSpPr>
          <a:xfrm>
            <a:off x="222319" y="1546524"/>
            <a:ext cx="17824313" cy="7898676"/>
            <a:chOff x="0" y="-47625"/>
            <a:chExt cx="1926390" cy="853661"/>
          </a:xfrm>
        </p:grpSpPr>
        <p:sp>
          <p:nvSpPr>
            <p:cNvPr id="9" name="Freeform 9"/>
            <p:cNvSpPr/>
            <p:nvPr/>
          </p:nvSpPr>
          <p:spPr>
            <a:xfrm>
              <a:off x="0" y="0"/>
              <a:ext cx="1926390" cy="806036"/>
            </a:xfrm>
            <a:custGeom>
              <a:avLst/>
              <a:gdLst/>
              <a:ahLst/>
              <a:cxnLst/>
              <a:rect l="l" t="t" r="r" b="b"/>
              <a:pathLst>
                <a:path w="1926390" h="806036">
                  <a:moveTo>
                    <a:pt x="43435" y="0"/>
                  </a:moveTo>
                  <a:lnTo>
                    <a:pt x="1882955" y="0"/>
                  </a:lnTo>
                  <a:cubicBezTo>
                    <a:pt x="1906943" y="0"/>
                    <a:pt x="1926390" y="19446"/>
                    <a:pt x="1926390" y="43435"/>
                  </a:cubicBezTo>
                  <a:lnTo>
                    <a:pt x="1926390" y="762602"/>
                  </a:lnTo>
                  <a:cubicBezTo>
                    <a:pt x="1926390" y="786590"/>
                    <a:pt x="1906943" y="806036"/>
                    <a:pt x="1882955" y="806036"/>
                  </a:cubicBezTo>
                  <a:lnTo>
                    <a:pt x="43435" y="806036"/>
                  </a:lnTo>
                  <a:cubicBezTo>
                    <a:pt x="19446" y="806036"/>
                    <a:pt x="0" y="786590"/>
                    <a:pt x="0" y="762602"/>
                  </a:cubicBezTo>
                  <a:lnTo>
                    <a:pt x="0" y="43435"/>
                  </a:lnTo>
                  <a:cubicBezTo>
                    <a:pt x="0" y="19446"/>
                    <a:pt x="19446" y="0"/>
                    <a:pt x="43435" y="0"/>
                  </a:cubicBezTo>
                  <a:close/>
                </a:path>
              </a:pathLst>
            </a:custGeom>
            <a:solidFill>
              <a:srgbClr val="FFFFFF">
                <a:alpha val="64706"/>
              </a:srgbClr>
            </a:solidFill>
          </p:spPr>
          <p:txBody>
            <a:bodyPr/>
            <a:lstStyle/>
            <a:p>
              <a:endParaRPr lang="en-CA"/>
            </a:p>
          </p:txBody>
        </p:sp>
        <p:sp>
          <p:nvSpPr>
            <p:cNvPr id="10" name="TextBox 10"/>
            <p:cNvSpPr txBox="1"/>
            <p:nvPr/>
          </p:nvSpPr>
          <p:spPr>
            <a:xfrm>
              <a:off x="0" y="-47625"/>
              <a:ext cx="1926390" cy="853661"/>
            </a:xfrm>
            <a:prstGeom prst="rect">
              <a:avLst/>
            </a:prstGeom>
          </p:spPr>
          <p:txBody>
            <a:bodyPr lIns="57314" tIns="57314" rIns="57314" bIns="57314" rtlCol="0" anchor="ctr"/>
            <a:lstStyle/>
            <a:p>
              <a:pPr algn="ctr">
                <a:lnSpc>
                  <a:spcPts val="4060"/>
                </a:lnSpc>
              </a:pPr>
              <a:endParaRPr/>
            </a:p>
          </p:txBody>
        </p:sp>
      </p:grpSp>
      <p:sp>
        <p:nvSpPr>
          <p:cNvPr id="52" name="AutoShape 52">
            <a:extLst>
              <a:ext uri="{C183D7F6-B498-43B3-948B-1728B52AA6E4}">
                <adec:decorative xmlns:adec="http://schemas.microsoft.com/office/drawing/2017/decorative" val="1"/>
              </a:ext>
            </a:extLst>
          </p:cNvPr>
          <p:cNvSpPr/>
          <p:nvPr/>
        </p:nvSpPr>
        <p:spPr>
          <a:xfrm flipV="1">
            <a:off x="3462909" y="3858591"/>
            <a:ext cx="3609824" cy="22829"/>
          </a:xfrm>
          <a:prstGeom prst="line">
            <a:avLst/>
          </a:prstGeom>
          <a:ln w="47625" cap="rnd">
            <a:solidFill>
              <a:srgbClr val="6BC2B1"/>
            </a:solidFill>
            <a:prstDash val="sysDot"/>
            <a:headEnd type="none" w="sm" len="sm"/>
            <a:tailEnd type="triangle" w="lg" len="med"/>
          </a:ln>
        </p:spPr>
        <p:txBody>
          <a:bodyPr/>
          <a:lstStyle/>
          <a:p>
            <a:endParaRPr lang="en-CA"/>
          </a:p>
        </p:txBody>
      </p:sp>
      <p:sp>
        <p:nvSpPr>
          <p:cNvPr id="53" name="AutoShape 53">
            <a:extLst>
              <a:ext uri="{C183D7F6-B498-43B3-948B-1728B52AA6E4}">
                <adec:decorative xmlns:adec="http://schemas.microsoft.com/office/drawing/2017/decorative" val="1"/>
              </a:ext>
            </a:extLst>
          </p:cNvPr>
          <p:cNvSpPr/>
          <p:nvPr/>
        </p:nvSpPr>
        <p:spPr>
          <a:xfrm flipV="1">
            <a:off x="11053890" y="3858591"/>
            <a:ext cx="3609824" cy="22829"/>
          </a:xfrm>
          <a:prstGeom prst="line">
            <a:avLst/>
          </a:prstGeom>
          <a:ln w="47625" cap="rnd">
            <a:solidFill>
              <a:srgbClr val="6BC2B1"/>
            </a:solidFill>
            <a:prstDash val="sysDot"/>
            <a:headEnd type="none" w="sm" len="sm"/>
            <a:tailEnd type="triangle" w="lg" len="med"/>
          </a:ln>
        </p:spPr>
        <p:txBody>
          <a:bodyPr/>
          <a:lstStyle/>
          <a:p>
            <a:endParaRPr lang="en-CA"/>
          </a:p>
        </p:txBody>
      </p:sp>
      <p:sp>
        <p:nvSpPr>
          <p:cNvPr id="54" name="AutoShape 54">
            <a:extLst>
              <a:ext uri="{C183D7F6-B498-43B3-948B-1728B52AA6E4}">
                <adec:decorative xmlns:adec="http://schemas.microsoft.com/office/drawing/2017/decorative" val="1"/>
              </a:ext>
            </a:extLst>
          </p:cNvPr>
          <p:cNvSpPr/>
          <p:nvPr/>
        </p:nvSpPr>
        <p:spPr>
          <a:xfrm flipV="1">
            <a:off x="7258399" y="3858591"/>
            <a:ext cx="3609824" cy="22829"/>
          </a:xfrm>
          <a:prstGeom prst="line">
            <a:avLst/>
          </a:prstGeom>
          <a:ln w="47625" cap="rnd">
            <a:solidFill>
              <a:srgbClr val="FAAA6F"/>
            </a:solidFill>
            <a:prstDash val="sysDot"/>
            <a:headEnd type="none" w="sm" len="sm"/>
            <a:tailEnd type="triangle" w="lg" len="med"/>
          </a:ln>
        </p:spPr>
        <p:txBody>
          <a:bodyPr/>
          <a:lstStyle/>
          <a:p>
            <a:endParaRPr lang="en-CA"/>
          </a:p>
        </p:txBody>
      </p:sp>
      <p:sp>
        <p:nvSpPr>
          <p:cNvPr id="58" name="TextBox 58"/>
          <p:cNvSpPr txBox="1">
            <a:spLocks noGrp="1"/>
          </p:cNvSpPr>
          <p:nvPr>
            <p:ph type="title" idx="4294967295"/>
          </p:nvPr>
        </p:nvSpPr>
        <p:spPr>
          <a:xfrm>
            <a:off x="454226" y="624589"/>
            <a:ext cx="13785310" cy="884422"/>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0" marR="0" lvl="0" indent="0" algn="l" defTabSz="914400" rtl="0" eaLnBrk="1" fontAlgn="auto" latinLnBrk="0" hangingPunct="1">
              <a:lnSpc>
                <a:spcPts val="6730"/>
              </a:lnSpc>
              <a:spcBef>
                <a:spcPts val="0"/>
              </a:spcBef>
              <a:spcAft>
                <a:spcPts val="0"/>
              </a:spcAft>
              <a:buClrTx/>
              <a:buSzTx/>
              <a:buFontTx/>
              <a:buNone/>
              <a:tabLst/>
              <a:defRPr/>
            </a:pPr>
            <a:r>
              <a:rPr kumimoji="0" lang="en-US" sz="6300" b="0" i="0" u="none" strike="noStrike" kern="1200" cap="none" spc="-12" normalizeH="0" baseline="0" noProof="0" dirty="0">
                <a:ln>
                  <a:noFill/>
                </a:ln>
                <a:solidFill>
                  <a:srgbClr val="3C646E"/>
                </a:solidFill>
                <a:effectLst/>
                <a:uLnTx/>
                <a:uFillTx/>
                <a:latin typeface="Aptos"/>
                <a:ea typeface="Aptos"/>
                <a:cs typeface="Aptos"/>
                <a:sym typeface="Aptos"/>
              </a:rPr>
              <a:t>Final Thoughts</a:t>
            </a:r>
          </a:p>
        </p:txBody>
      </p:sp>
      <p:grpSp>
        <p:nvGrpSpPr>
          <p:cNvPr id="63" name="Group 62" descr="Responsible use">
            <a:extLst>
              <a:ext uri="{FF2B5EF4-FFF2-40B4-BE49-F238E27FC236}">
                <a16:creationId xmlns:a16="http://schemas.microsoft.com/office/drawing/2014/main" id="{170CB054-BAD6-98F6-76D5-ADF553432FF0}"/>
              </a:ext>
            </a:extLst>
          </p:cNvPr>
          <p:cNvGrpSpPr/>
          <p:nvPr/>
        </p:nvGrpSpPr>
        <p:grpSpPr>
          <a:xfrm>
            <a:off x="1700489" y="4062710"/>
            <a:ext cx="3524840" cy="4654862"/>
            <a:chOff x="1700489" y="4062710"/>
            <a:chExt cx="3524840" cy="4654862"/>
          </a:xfrm>
        </p:grpSpPr>
        <p:grpSp>
          <p:nvGrpSpPr>
            <p:cNvPr id="11" name="Group 11"/>
            <p:cNvGrpSpPr/>
            <p:nvPr/>
          </p:nvGrpSpPr>
          <p:grpSpPr>
            <a:xfrm>
              <a:off x="1700489" y="5819628"/>
              <a:ext cx="3524840" cy="2897944"/>
              <a:chOff x="0" y="-47625"/>
              <a:chExt cx="783834" cy="644428"/>
            </a:xfrm>
          </p:grpSpPr>
          <p:sp>
            <p:nvSpPr>
              <p:cNvPr id="12" name="Freeform 12"/>
              <p:cNvSpPr/>
              <p:nvPr/>
            </p:nvSpPr>
            <p:spPr>
              <a:xfrm>
                <a:off x="0" y="0"/>
                <a:ext cx="783834" cy="596803"/>
              </a:xfrm>
              <a:custGeom>
                <a:avLst/>
                <a:gdLst/>
                <a:ahLst/>
                <a:cxnLst/>
                <a:rect l="l" t="t" r="r" b="b"/>
                <a:pathLst>
                  <a:path w="783834" h="596803">
                    <a:moveTo>
                      <a:pt x="10982" y="0"/>
                    </a:moveTo>
                    <a:lnTo>
                      <a:pt x="772852" y="0"/>
                    </a:lnTo>
                    <a:cubicBezTo>
                      <a:pt x="775764" y="0"/>
                      <a:pt x="778558" y="1157"/>
                      <a:pt x="780617" y="3217"/>
                    </a:cubicBezTo>
                    <a:cubicBezTo>
                      <a:pt x="782677" y="5276"/>
                      <a:pt x="783834" y="8069"/>
                      <a:pt x="783834" y="10982"/>
                    </a:cubicBezTo>
                    <a:lnTo>
                      <a:pt x="783834" y="585821"/>
                    </a:lnTo>
                    <a:cubicBezTo>
                      <a:pt x="783834" y="591886"/>
                      <a:pt x="778917" y="596803"/>
                      <a:pt x="772852" y="596803"/>
                    </a:cubicBezTo>
                    <a:lnTo>
                      <a:pt x="10982" y="596803"/>
                    </a:lnTo>
                    <a:cubicBezTo>
                      <a:pt x="8069" y="596803"/>
                      <a:pt x="5276" y="595646"/>
                      <a:pt x="3217" y="593587"/>
                    </a:cubicBezTo>
                    <a:cubicBezTo>
                      <a:pt x="1157" y="591527"/>
                      <a:pt x="0" y="588734"/>
                      <a:pt x="0" y="585821"/>
                    </a:cubicBezTo>
                    <a:lnTo>
                      <a:pt x="0" y="10982"/>
                    </a:lnTo>
                    <a:cubicBezTo>
                      <a:pt x="0" y="8069"/>
                      <a:pt x="1157" y="5276"/>
                      <a:pt x="3217" y="3217"/>
                    </a:cubicBezTo>
                    <a:cubicBezTo>
                      <a:pt x="5276" y="1157"/>
                      <a:pt x="8069" y="0"/>
                      <a:pt x="10982" y="0"/>
                    </a:cubicBezTo>
                    <a:close/>
                  </a:path>
                </a:pathLst>
              </a:custGeom>
              <a:solidFill>
                <a:srgbClr val="FFFFFF"/>
              </a:solidFill>
            </p:spPr>
            <p:txBody>
              <a:bodyPr/>
              <a:lstStyle/>
              <a:p>
                <a:endParaRPr lang="en-CA"/>
              </a:p>
            </p:txBody>
          </p:sp>
          <p:sp>
            <p:nvSpPr>
              <p:cNvPr id="13" name="TextBox 13"/>
              <p:cNvSpPr txBox="1"/>
              <p:nvPr/>
            </p:nvSpPr>
            <p:spPr>
              <a:xfrm>
                <a:off x="0" y="-47625"/>
                <a:ext cx="783834" cy="644428"/>
              </a:xfrm>
              <a:prstGeom prst="rect">
                <a:avLst/>
              </a:prstGeom>
            </p:spPr>
            <p:txBody>
              <a:bodyPr lIns="50800" tIns="50800" rIns="50800" bIns="50800" rtlCol="0" anchor="ctr"/>
              <a:lstStyle/>
              <a:p>
                <a:pPr algn="ctr">
                  <a:lnSpc>
                    <a:spcPts val="4060"/>
                  </a:lnSpc>
                </a:pPr>
                <a:endParaRPr/>
              </a:p>
            </p:txBody>
          </p:sp>
        </p:grpSp>
        <p:sp>
          <p:nvSpPr>
            <p:cNvPr id="14" name="Freeform 14"/>
            <p:cNvSpPr/>
            <p:nvPr/>
          </p:nvSpPr>
          <p:spPr>
            <a:xfrm>
              <a:off x="1701004" y="5268988"/>
              <a:ext cx="3523809" cy="996904"/>
            </a:xfrm>
            <a:custGeom>
              <a:avLst/>
              <a:gdLst/>
              <a:ahLst/>
              <a:cxnLst/>
              <a:rect l="l" t="t" r="r" b="b"/>
              <a:pathLst>
                <a:path w="3523809" h="996904">
                  <a:moveTo>
                    <a:pt x="0" y="0"/>
                  </a:moveTo>
                  <a:lnTo>
                    <a:pt x="3523810" y="0"/>
                  </a:lnTo>
                  <a:lnTo>
                    <a:pt x="3523810" y="996904"/>
                  </a:lnTo>
                  <a:lnTo>
                    <a:pt x="0" y="996904"/>
                  </a:lnTo>
                  <a:lnTo>
                    <a:pt x="0" y="0"/>
                  </a:lnTo>
                  <a:close/>
                </a:path>
              </a:pathLst>
            </a:custGeom>
            <a:blipFill>
              <a:blip r:embed="rId9">
                <a:extLst>
                  <a:ext uri="{96DAC541-7B7A-43D3-8B79-37D633B846F1}">
                    <asvg:svgBlip xmlns:asvg="http://schemas.microsoft.com/office/drawing/2016/SVG/main" r:embed="rId10"/>
                  </a:ext>
                </a:extLst>
              </a:blip>
              <a:stretch>
                <a:fillRect b="-273553"/>
              </a:stretch>
            </a:blipFill>
          </p:spPr>
          <p:txBody>
            <a:bodyPr/>
            <a:lstStyle/>
            <a:p>
              <a:endParaRPr lang="en-CA"/>
            </a:p>
          </p:txBody>
        </p:sp>
        <p:grpSp>
          <p:nvGrpSpPr>
            <p:cNvPr id="15" name="Group 15"/>
            <p:cNvGrpSpPr/>
            <p:nvPr/>
          </p:nvGrpSpPr>
          <p:grpSpPr>
            <a:xfrm>
              <a:off x="2757836" y="4062710"/>
              <a:ext cx="1410146" cy="1410146"/>
              <a:chOff x="0" y="0"/>
              <a:chExt cx="812800" cy="812800"/>
            </a:xfrm>
          </p:grpSpPr>
          <p:sp>
            <p:nvSpPr>
              <p:cNvPr id="16" name="Freeform 16"/>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A5E5D9"/>
              </a:solidFill>
              <a:ln w="57150" cap="sq">
                <a:solidFill>
                  <a:srgbClr val="6BC2B1"/>
                </a:solidFill>
                <a:prstDash val="solid"/>
                <a:miter/>
              </a:ln>
            </p:spPr>
            <p:txBody>
              <a:bodyPr/>
              <a:lstStyle/>
              <a:p>
                <a:endParaRPr lang="en-CA"/>
              </a:p>
            </p:txBody>
          </p:sp>
          <p:sp>
            <p:nvSpPr>
              <p:cNvPr id="17" name="TextBox 17"/>
              <p:cNvSpPr txBox="1"/>
              <p:nvPr/>
            </p:nvSpPr>
            <p:spPr>
              <a:xfrm>
                <a:off x="76200" y="47625"/>
                <a:ext cx="660400" cy="688975"/>
              </a:xfrm>
              <a:prstGeom prst="rect">
                <a:avLst/>
              </a:prstGeom>
            </p:spPr>
            <p:txBody>
              <a:bodyPr lIns="50800" tIns="50800" rIns="50800" bIns="50800" rtlCol="0" anchor="ctr"/>
              <a:lstStyle/>
              <a:p>
                <a:pPr algn="ctr">
                  <a:lnSpc>
                    <a:spcPts val="1960"/>
                  </a:lnSpc>
                </a:pPr>
                <a:endParaRPr/>
              </a:p>
            </p:txBody>
          </p:sp>
        </p:grpSp>
        <p:grpSp>
          <p:nvGrpSpPr>
            <p:cNvPr id="18" name="Group 18"/>
            <p:cNvGrpSpPr/>
            <p:nvPr/>
          </p:nvGrpSpPr>
          <p:grpSpPr>
            <a:xfrm>
              <a:off x="2428141" y="7768496"/>
              <a:ext cx="2069535" cy="269481"/>
              <a:chOff x="0" y="-28575"/>
              <a:chExt cx="460211" cy="59925"/>
            </a:xfrm>
          </p:grpSpPr>
          <p:sp>
            <p:nvSpPr>
              <p:cNvPr id="19" name="Freeform 19"/>
              <p:cNvSpPr/>
              <p:nvPr/>
            </p:nvSpPr>
            <p:spPr>
              <a:xfrm>
                <a:off x="0" y="0"/>
                <a:ext cx="460211" cy="31350"/>
              </a:xfrm>
              <a:custGeom>
                <a:avLst/>
                <a:gdLst/>
                <a:ahLst/>
                <a:cxnLst/>
                <a:rect l="l" t="t" r="r" b="b"/>
                <a:pathLst>
                  <a:path w="460211" h="31350">
                    <a:moveTo>
                      <a:pt x="15675" y="0"/>
                    </a:moveTo>
                    <a:lnTo>
                      <a:pt x="444536" y="0"/>
                    </a:lnTo>
                    <a:cubicBezTo>
                      <a:pt x="453193" y="0"/>
                      <a:pt x="460211" y="7018"/>
                      <a:pt x="460211" y="15675"/>
                    </a:cubicBezTo>
                    <a:lnTo>
                      <a:pt x="460211" y="15675"/>
                    </a:lnTo>
                    <a:cubicBezTo>
                      <a:pt x="460211" y="19832"/>
                      <a:pt x="458560" y="23819"/>
                      <a:pt x="455620" y="26759"/>
                    </a:cubicBezTo>
                    <a:cubicBezTo>
                      <a:pt x="452681" y="29699"/>
                      <a:pt x="448694" y="31350"/>
                      <a:pt x="444536" y="31350"/>
                    </a:cubicBezTo>
                    <a:lnTo>
                      <a:pt x="15675" y="31350"/>
                    </a:lnTo>
                    <a:cubicBezTo>
                      <a:pt x="7018" y="31350"/>
                      <a:pt x="0" y="24332"/>
                      <a:pt x="0" y="15675"/>
                    </a:cubicBezTo>
                    <a:lnTo>
                      <a:pt x="0" y="15675"/>
                    </a:lnTo>
                    <a:cubicBezTo>
                      <a:pt x="0" y="7018"/>
                      <a:pt x="7018" y="0"/>
                      <a:pt x="15675" y="0"/>
                    </a:cubicBezTo>
                    <a:close/>
                  </a:path>
                </a:pathLst>
              </a:custGeom>
              <a:solidFill>
                <a:srgbClr val="6BC2B1"/>
              </a:solidFill>
            </p:spPr>
            <p:txBody>
              <a:bodyPr/>
              <a:lstStyle/>
              <a:p>
                <a:endParaRPr lang="en-CA"/>
              </a:p>
            </p:txBody>
          </p:sp>
          <p:sp>
            <p:nvSpPr>
              <p:cNvPr id="20" name="TextBox 20"/>
              <p:cNvSpPr txBox="1"/>
              <p:nvPr/>
            </p:nvSpPr>
            <p:spPr>
              <a:xfrm>
                <a:off x="0" y="-28575"/>
                <a:ext cx="460211" cy="59925"/>
              </a:xfrm>
              <a:prstGeom prst="rect">
                <a:avLst/>
              </a:prstGeom>
            </p:spPr>
            <p:txBody>
              <a:bodyPr lIns="50800" tIns="50800" rIns="50800" bIns="50800" rtlCol="0" anchor="ctr"/>
              <a:lstStyle/>
              <a:p>
                <a:pPr algn="ctr">
                  <a:lnSpc>
                    <a:spcPts val="1960"/>
                  </a:lnSpc>
                </a:pPr>
                <a:endParaRPr/>
              </a:p>
            </p:txBody>
          </p:sp>
        </p:grpSp>
        <p:sp>
          <p:nvSpPr>
            <p:cNvPr id="55" name="Freeform 55"/>
            <p:cNvSpPr/>
            <p:nvPr/>
          </p:nvSpPr>
          <p:spPr>
            <a:xfrm>
              <a:off x="2956936" y="4326322"/>
              <a:ext cx="1011945" cy="882922"/>
            </a:xfrm>
            <a:custGeom>
              <a:avLst/>
              <a:gdLst/>
              <a:ahLst/>
              <a:cxnLst/>
              <a:rect l="l" t="t" r="r" b="b"/>
              <a:pathLst>
                <a:path w="1011945" h="882922">
                  <a:moveTo>
                    <a:pt x="0" y="0"/>
                  </a:moveTo>
                  <a:lnTo>
                    <a:pt x="1011945" y="0"/>
                  </a:lnTo>
                  <a:lnTo>
                    <a:pt x="1011945" y="882922"/>
                  </a:lnTo>
                  <a:lnTo>
                    <a:pt x="0" y="882922"/>
                  </a:lnTo>
                  <a:lnTo>
                    <a:pt x="0" y="0"/>
                  </a:lnTo>
                  <a:close/>
                </a:path>
              </a:pathLst>
            </a:custGeom>
            <a:blipFill>
              <a:blip r:embed="rId11">
                <a:extLst>
                  <a:ext uri="{96DAC541-7B7A-43D3-8B79-37D633B846F1}">
                    <asvg:svgBlip xmlns:asvg="http://schemas.microsoft.com/office/drawing/2016/SVG/main" r:embed="rId12"/>
                  </a:ext>
                </a:extLst>
              </a:blip>
              <a:stretch>
                <a:fillRect/>
              </a:stretch>
            </a:blipFill>
          </p:spPr>
          <p:txBody>
            <a:bodyPr/>
            <a:lstStyle/>
            <a:p>
              <a:endParaRPr lang="en-CA"/>
            </a:p>
          </p:txBody>
        </p:sp>
        <p:sp>
          <p:nvSpPr>
            <p:cNvPr id="59" name="TextBox 59"/>
            <p:cNvSpPr txBox="1"/>
            <p:nvPr/>
          </p:nvSpPr>
          <p:spPr>
            <a:xfrm>
              <a:off x="1701004" y="6527764"/>
              <a:ext cx="3523354" cy="398780"/>
            </a:xfrm>
            <a:prstGeom prst="rect">
              <a:avLst/>
            </a:prstGeom>
          </p:spPr>
          <p:txBody>
            <a:bodyPr lIns="0" tIns="0" rIns="0" bIns="0" rtlCol="0" anchor="t">
              <a:spAutoFit/>
            </a:bodyPr>
            <a:lstStyle/>
            <a:p>
              <a:pPr algn="ctr">
                <a:lnSpc>
                  <a:spcPts val="3190"/>
                </a:lnSpc>
              </a:pPr>
              <a:r>
                <a:rPr lang="en-US" sz="2900" b="1">
                  <a:solidFill>
                    <a:srgbClr val="000000"/>
                  </a:solidFill>
                  <a:latin typeface="Aptos Bold"/>
                  <a:ea typeface="Aptos Bold"/>
                  <a:cs typeface="Aptos Bold"/>
                  <a:sym typeface="Aptos Bold"/>
                </a:rPr>
                <a:t>Responsible Use</a:t>
              </a:r>
            </a:p>
          </p:txBody>
        </p:sp>
      </p:grpSp>
      <p:grpSp>
        <p:nvGrpSpPr>
          <p:cNvPr id="64" name="Group 63" descr="Human oversight">
            <a:extLst>
              <a:ext uri="{FF2B5EF4-FFF2-40B4-BE49-F238E27FC236}">
                <a16:creationId xmlns:a16="http://schemas.microsoft.com/office/drawing/2014/main" id="{689ED382-B5CD-32AD-A08A-1EAB5DB03462}"/>
              </a:ext>
            </a:extLst>
          </p:cNvPr>
          <p:cNvGrpSpPr/>
          <p:nvPr/>
        </p:nvGrpSpPr>
        <p:grpSpPr>
          <a:xfrm>
            <a:off x="5481533" y="4062710"/>
            <a:ext cx="3524840" cy="4654862"/>
            <a:chOff x="5481533" y="4062710"/>
            <a:chExt cx="3524840" cy="4654862"/>
          </a:xfrm>
        </p:grpSpPr>
        <p:grpSp>
          <p:nvGrpSpPr>
            <p:cNvPr id="31" name="Group 31"/>
            <p:cNvGrpSpPr/>
            <p:nvPr/>
          </p:nvGrpSpPr>
          <p:grpSpPr>
            <a:xfrm>
              <a:off x="5481533" y="5819628"/>
              <a:ext cx="3524840" cy="2897944"/>
              <a:chOff x="0" y="-47625"/>
              <a:chExt cx="783834" cy="644428"/>
            </a:xfrm>
          </p:grpSpPr>
          <p:sp>
            <p:nvSpPr>
              <p:cNvPr id="32" name="Freeform 32"/>
              <p:cNvSpPr/>
              <p:nvPr/>
            </p:nvSpPr>
            <p:spPr>
              <a:xfrm>
                <a:off x="0" y="0"/>
                <a:ext cx="783834" cy="596803"/>
              </a:xfrm>
              <a:custGeom>
                <a:avLst/>
                <a:gdLst/>
                <a:ahLst/>
                <a:cxnLst/>
                <a:rect l="l" t="t" r="r" b="b"/>
                <a:pathLst>
                  <a:path w="783834" h="596803">
                    <a:moveTo>
                      <a:pt x="10982" y="0"/>
                    </a:moveTo>
                    <a:lnTo>
                      <a:pt x="772852" y="0"/>
                    </a:lnTo>
                    <a:cubicBezTo>
                      <a:pt x="775764" y="0"/>
                      <a:pt x="778558" y="1157"/>
                      <a:pt x="780617" y="3217"/>
                    </a:cubicBezTo>
                    <a:cubicBezTo>
                      <a:pt x="782677" y="5276"/>
                      <a:pt x="783834" y="8069"/>
                      <a:pt x="783834" y="10982"/>
                    </a:cubicBezTo>
                    <a:lnTo>
                      <a:pt x="783834" y="585821"/>
                    </a:lnTo>
                    <a:cubicBezTo>
                      <a:pt x="783834" y="591886"/>
                      <a:pt x="778917" y="596803"/>
                      <a:pt x="772852" y="596803"/>
                    </a:cubicBezTo>
                    <a:lnTo>
                      <a:pt x="10982" y="596803"/>
                    </a:lnTo>
                    <a:cubicBezTo>
                      <a:pt x="8069" y="596803"/>
                      <a:pt x="5276" y="595646"/>
                      <a:pt x="3217" y="593587"/>
                    </a:cubicBezTo>
                    <a:cubicBezTo>
                      <a:pt x="1157" y="591527"/>
                      <a:pt x="0" y="588734"/>
                      <a:pt x="0" y="585821"/>
                    </a:cubicBezTo>
                    <a:lnTo>
                      <a:pt x="0" y="10982"/>
                    </a:lnTo>
                    <a:cubicBezTo>
                      <a:pt x="0" y="8069"/>
                      <a:pt x="1157" y="5276"/>
                      <a:pt x="3217" y="3217"/>
                    </a:cubicBezTo>
                    <a:cubicBezTo>
                      <a:pt x="5276" y="1157"/>
                      <a:pt x="8069" y="0"/>
                      <a:pt x="10982" y="0"/>
                    </a:cubicBezTo>
                    <a:close/>
                  </a:path>
                </a:pathLst>
              </a:custGeom>
              <a:solidFill>
                <a:srgbClr val="FFFFFF"/>
              </a:solidFill>
            </p:spPr>
            <p:txBody>
              <a:bodyPr/>
              <a:lstStyle/>
              <a:p>
                <a:endParaRPr lang="en-CA"/>
              </a:p>
            </p:txBody>
          </p:sp>
          <p:sp>
            <p:nvSpPr>
              <p:cNvPr id="33" name="TextBox 33"/>
              <p:cNvSpPr txBox="1"/>
              <p:nvPr/>
            </p:nvSpPr>
            <p:spPr>
              <a:xfrm>
                <a:off x="0" y="-47625"/>
                <a:ext cx="783834" cy="644428"/>
              </a:xfrm>
              <a:prstGeom prst="rect">
                <a:avLst/>
              </a:prstGeom>
            </p:spPr>
            <p:txBody>
              <a:bodyPr lIns="50800" tIns="50800" rIns="50800" bIns="50800" rtlCol="0" anchor="ctr"/>
              <a:lstStyle/>
              <a:p>
                <a:pPr algn="ctr">
                  <a:lnSpc>
                    <a:spcPts val="4060"/>
                  </a:lnSpc>
                </a:pPr>
                <a:endParaRPr/>
              </a:p>
            </p:txBody>
          </p:sp>
        </p:grpSp>
        <p:sp>
          <p:nvSpPr>
            <p:cNvPr id="34" name="Freeform 34"/>
            <p:cNvSpPr/>
            <p:nvPr/>
          </p:nvSpPr>
          <p:spPr>
            <a:xfrm>
              <a:off x="5482048" y="5268988"/>
              <a:ext cx="3523809" cy="996904"/>
            </a:xfrm>
            <a:custGeom>
              <a:avLst/>
              <a:gdLst/>
              <a:ahLst/>
              <a:cxnLst/>
              <a:rect l="l" t="t" r="r" b="b"/>
              <a:pathLst>
                <a:path w="3523809" h="996904">
                  <a:moveTo>
                    <a:pt x="0" y="0"/>
                  </a:moveTo>
                  <a:lnTo>
                    <a:pt x="3523810" y="0"/>
                  </a:lnTo>
                  <a:lnTo>
                    <a:pt x="3523810" y="996904"/>
                  </a:lnTo>
                  <a:lnTo>
                    <a:pt x="0" y="996904"/>
                  </a:lnTo>
                  <a:lnTo>
                    <a:pt x="0" y="0"/>
                  </a:lnTo>
                  <a:close/>
                </a:path>
              </a:pathLst>
            </a:custGeom>
            <a:blipFill>
              <a:blip r:embed="rId13">
                <a:extLst>
                  <a:ext uri="{96DAC541-7B7A-43D3-8B79-37D633B846F1}">
                    <asvg:svgBlip xmlns:asvg="http://schemas.microsoft.com/office/drawing/2016/SVG/main" r:embed="rId14"/>
                  </a:ext>
                </a:extLst>
              </a:blip>
              <a:stretch>
                <a:fillRect b="-273553"/>
              </a:stretch>
            </a:blipFill>
          </p:spPr>
          <p:txBody>
            <a:bodyPr/>
            <a:lstStyle/>
            <a:p>
              <a:endParaRPr lang="en-CA"/>
            </a:p>
          </p:txBody>
        </p:sp>
        <p:grpSp>
          <p:nvGrpSpPr>
            <p:cNvPr id="35" name="Group 35"/>
            <p:cNvGrpSpPr/>
            <p:nvPr/>
          </p:nvGrpSpPr>
          <p:grpSpPr>
            <a:xfrm>
              <a:off x="6538880" y="4062710"/>
              <a:ext cx="1410146" cy="1410146"/>
              <a:chOff x="0" y="0"/>
              <a:chExt cx="812800" cy="812800"/>
            </a:xfrm>
          </p:grpSpPr>
          <p:sp>
            <p:nvSpPr>
              <p:cNvPr id="36" name="Freeform 36"/>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CD5B5"/>
              </a:solidFill>
              <a:ln w="57150" cap="sq">
                <a:solidFill>
                  <a:srgbClr val="FAAA6F"/>
                </a:solidFill>
                <a:prstDash val="solid"/>
                <a:miter/>
              </a:ln>
            </p:spPr>
            <p:txBody>
              <a:bodyPr/>
              <a:lstStyle/>
              <a:p>
                <a:endParaRPr lang="en-CA"/>
              </a:p>
            </p:txBody>
          </p:sp>
          <p:sp>
            <p:nvSpPr>
              <p:cNvPr id="37" name="TextBox 37"/>
              <p:cNvSpPr txBox="1"/>
              <p:nvPr/>
            </p:nvSpPr>
            <p:spPr>
              <a:xfrm>
                <a:off x="76200" y="47625"/>
                <a:ext cx="660400" cy="688975"/>
              </a:xfrm>
              <a:prstGeom prst="rect">
                <a:avLst/>
              </a:prstGeom>
            </p:spPr>
            <p:txBody>
              <a:bodyPr lIns="50800" tIns="50800" rIns="50800" bIns="50800" rtlCol="0" anchor="ctr"/>
              <a:lstStyle/>
              <a:p>
                <a:pPr algn="ctr">
                  <a:lnSpc>
                    <a:spcPts val="1960"/>
                  </a:lnSpc>
                </a:pPr>
                <a:endParaRPr/>
              </a:p>
            </p:txBody>
          </p:sp>
        </p:grpSp>
        <p:grpSp>
          <p:nvGrpSpPr>
            <p:cNvPr id="38" name="Group 38"/>
            <p:cNvGrpSpPr/>
            <p:nvPr/>
          </p:nvGrpSpPr>
          <p:grpSpPr>
            <a:xfrm>
              <a:off x="6209185" y="7768496"/>
              <a:ext cx="2069535" cy="269481"/>
              <a:chOff x="0" y="-28575"/>
              <a:chExt cx="460211" cy="59925"/>
            </a:xfrm>
          </p:grpSpPr>
          <p:sp>
            <p:nvSpPr>
              <p:cNvPr id="39" name="Freeform 39"/>
              <p:cNvSpPr/>
              <p:nvPr/>
            </p:nvSpPr>
            <p:spPr>
              <a:xfrm>
                <a:off x="0" y="0"/>
                <a:ext cx="460211" cy="31350"/>
              </a:xfrm>
              <a:custGeom>
                <a:avLst/>
                <a:gdLst/>
                <a:ahLst/>
                <a:cxnLst/>
                <a:rect l="l" t="t" r="r" b="b"/>
                <a:pathLst>
                  <a:path w="460211" h="31350">
                    <a:moveTo>
                      <a:pt x="15675" y="0"/>
                    </a:moveTo>
                    <a:lnTo>
                      <a:pt x="444536" y="0"/>
                    </a:lnTo>
                    <a:cubicBezTo>
                      <a:pt x="453193" y="0"/>
                      <a:pt x="460211" y="7018"/>
                      <a:pt x="460211" y="15675"/>
                    </a:cubicBezTo>
                    <a:lnTo>
                      <a:pt x="460211" y="15675"/>
                    </a:lnTo>
                    <a:cubicBezTo>
                      <a:pt x="460211" y="19832"/>
                      <a:pt x="458560" y="23819"/>
                      <a:pt x="455620" y="26759"/>
                    </a:cubicBezTo>
                    <a:cubicBezTo>
                      <a:pt x="452681" y="29699"/>
                      <a:pt x="448694" y="31350"/>
                      <a:pt x="444536" y="31350"/>
                    </a:cubicBezTo>
                    <a:lnTo>
                      <a:pt x="15675" y="31350"/>
                    </a:lnTo>
                    <a:cubicBezTo>
                      <a:pt x="7018" y="31350"/>
                      <a:pt x="0" y="24332"/>
                      <a:pt x="0" y="15675"/>
                    </a:cubicBezTo>
                    <a:lnTo>
                      <a:pt x="0" y="15675"/>
                    </a:lnTo>
                    <a:cubicBezTo>
                      <a:pt x="0" y="7018"/>
                      <a:pt x="7018" y="0"/>
                      <a:pt x="15675" y="0"/>
                    </a:cubicBezTo>
                    <a:close/>
                  </a:path>
                </a:pathLst>
              </a:custGeom>
              <a:solidFill>
                <a:srgbClr val="FAAA6F"/>
              </a:solidFill>
            </p:spPr>
            <p:txBody>
              <a:bodyPr/>
              <a:lstStyle/>
              <a:p>
                <a:endParaRPr lang="en-CA"/>
              </a:p>
            </p:txBody>
          </p:sp>
          <p:sp>
            <p:nvSpPr>
              <p:cNvPr id="40" name="TextBox 40"/>
              <p:cNvSpPr txBox="1"/>
              <p:nvPr/>
            </p:nvSpPr>
            <p:spPr>
              <a:xfrm>
                <a:off x="0" y="-28575"/>
                <a:ext cx="460211" cy="59925"/>
              </a:xfrm>
              <a:prstGeom prst="rect">
                <a:avLst/>
              </a:prstGeom>
            </p:spPr>
            <p:txBody>
              <a:bodyPr lIns="50800" tIns="50800" rIns="50800" bIns="50800" rtlCol="0" anchor="ctr"/>
              <a:lstStyle/>
              <a:p>
                <a:pPr algn="ctr">
                  <a:lnSpc>
                    <a:spcPts val="1960"/>
                  </a:lnSpc>
                </a:pPr>
                <a:endParaRPr/>
              </a:p>
            </p:txBody>
          </p:sp>
        </p:grpSp>
        <p:sp>
          <p:nvSpPr>
            <p:cNvPr id="51" name="Freeform 51"/>
            <p:cNvSpPr/>
            <p:nvPr/>
          </p:nvSpPr>
          <p:spPr>
            <a:xfrm>
              <a:off x="6881797" y="4485754"/>
              <a:ext cx="724313" cy="564059"/>
            </a:xfrm>
            <a:custGeom>
              <a:avLst/>
              <a:gdLst/>
              <a:ahLst/>
              <a:cxnLst/>
              <a:rect l="l" t="t" r="r" b="b"/>
              <a:pathLst>
                <a:path w="724313" h="564059">
                  <a:moveTo>
                    <a:pt x="0" y="0"/>
                  </a:moveTo>
                  <a:lnTo>
                    <a:pt x="724312" y="0"/>
                  </a:lnTo>
                  <a:lnTo>
                    <a:pt x="724312" y="564058"/>
                  </a:lnTo>
                  <a:lnTo>
                    <a:pt x="0" y="564058"/>
                  </a:lnTo>
                  <a:lnTo>
                    <a:pt x="0" y="0"/>
                  </a:lnTo>
                  <a:close/>
                </a:path>
              </a:pathLst>
            </a:custGeom>
            <a:blipFill>
              <a:blip r:embed="rId15">
                <a:extLst>
                  <a:ext uri="{96DAC541-7B7A-43D3-8B79-37D633B846F1}">
                    <asvg:svgBlip xmlns:asvg="http://schemas.microsoft.com/office/drawing/2016/SVG/main" r:embed="rId16"/>
                  </a:ext>
                </a:extLst>
              </a:blip>
              <a:stretch>
                <a:fillRect/>
              </a:stretch>
            </a:blipFill>
          </p:spPr>
          <p:txBody>
            <a:bodyPr/>
            <a:lstStyle/>
            <a:p>
              <a:endParaRPr lang="en-CA"/>
            </a:p>
          </p:txBody>
        </p:sp>
        <p:sp>
          <p:nvSpPr>
            <p:cNvPr id="61" name="TextBox 61"/>
            <p:cNvSpPr txBox="1"/>
            <p:nvPr/>
          </p:nvSpPr>
          <p:spPr>
            <a:xfrm>
              <a:off x="5482048" y="6527764"/>
              <a:ext cx="3523809" cy="398780"/>
            </a:xfrm>
            <a:prstGeom prst="rect">
              <a:avLst/>
            </a:prstGeom>
          </p:spPr>
          <p:txBody>
            <a:bodyPr lIns="0" tIns="0" rIns="0" bIns="0" rtlCol="0" anchor="t">
              <a:spAutoFit/>
            </a:bodyPr>
            <a:lstStyle/>
            <a:p>
              <a:pPr algn="ctr">
                <a:lnSpc>
                  <a:spcPts val="3190"/>
                </a:lnSpc>
              </a:pPr>
              <a:r>
                <a:rPr lang="en-US" sz="2900" b="1">
                  <a:solidFill>
                    <a:srgbClr val="000000"/>
                  </a:solidFill>
                  <a:latin typeface="Aptos Bold"/>
                  <a:ea typeface="Aptos Bold"/>
                  <a:cs typeface="Aptos Bold"/>
                  <a:sym typeface="Aptos Bold"/>
                </a:rPr>
                <a:t>Human Oversight</a:t>
              </a:r>
            </a:p>
          </p:txBody>
        </p:sp>
      </p:grpSp>
      <p:grpSp>
        <p:nvGrpSpPr>
          <p:cNvPr id="65" name="Group 64" descr="Linguistic equality">
            <a:extLst>
              <a:ext uri="{FF2B5EF4-FFF2-40B4-BE49-F238E27FC236}">
                <a16:creationId xmlns:a16="http://schemas.microsoft.com/office/drawing/2014/main" id="{03200330-AD96-F348-C9CE-D1910724B8C7}"/>
              </a:ext>
            </a:extLst>
          </p:cNvPr>
          <p:cNvGrpSpPr/>
          <p:nvPr/>
        </p:nvGrpSpPr>
        <p:grpSpPr>
          <a:xfrm>
            <a:off x="9262577" y="4062710"/>
            <a:ext cx="3524840" cy="4654862"/>
            <a:chOff x="9262577" y="4062710"/>
            <a:chExt cx="3524840" cy="4654862"/>
          </a:xfrm>
        </p:grpSpPr>
        <p:grpSp>
          <p:nvGrpSpPr>
            <p:cNvPr id="21" name="Group 21"/>
            <p:cNvGrpSpPr/>
            <p:nvPr/>
          </p:nvGrpSpPr>
          <p:grpSpPr>
            <a:xfrm>
              <a:off x="9262577" y="5819628"/>
              <a:ext cx="3524840" cy="2897944"/>
              <a:chOff x="0" y="-47625"/>
              <a:chExt cx="783834" cy="644428"/>
            </a:xfrm>
          </p:grpSpPr>
          <p:sp>
            <p:nvSpPr>
              <p:cNvPr id="22" name="Freeform 22"/>
              <p:cNvSpPr/>
              <p:nvPr/>
            </p:nvSpPr>
            <p:spPr>
              <a:xfrm>
                <a:off x="0" y="0"/>
                <a:ext cx="783834" cy="596803"/>
              </a:xfrm>
              <a:custGeom>
                <a:avLst/>
                <a:gdLst/>
                <a:ahLst/>
                <a:cxnLst/>
                <a:rect l="l" t="t" r="r" b="b"/>
                <a:pathLst>
                  <a:path w="783834" h="596803">
                    <a:moveTo>
                      <a:pt x="10982" y="0"/>
                    </a:moveTo>
                    <a:lnTo>
                      <a:pt x="772852" y="0"/>
                    </a:lnTo>
                    <a:cubicBezTo>
                      <a:pt x="775764" y="0"/>
                      <a:pt x="778558" y="1157"/>
                      <a:pt x="780617" y="3217"/>
                    </a:cubicBezTo>
                    <a:cubicBezTo>
                      <a:pt x="782677" y="5276"/>
                      <a:pt x="783834" y="8069"/>
                      <a:pt x="783834" y="10982"/>
                    </a:cubicBezTo>
                    <a:lnTo>
                      <a:pt x="783834" y="585821"/>
                    </a:lnTo>
                    <a:cubicBezTo>
                      <a:pt x="783834" y="591886"/>
                      <a:pt x="778917" y="596803"/>
                      <a:pt x="772852" y="596803"/>
                    </a:cubicBezTo>
                    <a:lnTo>
                      <a:pt x="10982" y="596803"/>
                    </a:lnTo>
                    <a:cubicBezTo>
                      <a:pt x="8069" y="596803"/>
                      <a:pt x="5276" y="595646"/>
                      <a:pt x="3217" y="593587"/>
                    </a:cubicBezTo>
                    <a:cubicBezTo>
                      <a:pt x="1157" y="591527"/>
                      <a:pt x="0" y="588734"/>
                      <a:pt x="0" y="585821"/>
                    </a:cubicBezTo>
                    <a:lnTo>
                      <a:pt x="0" y="10982"/>
                    </a:lnTo>
                    <a:cubicBezTo>
                      <a:pt x="0" y="8069"/>
                      <a:pt x="1157" y="5276"/>
                      <a:pt x="3217" y="3217"/>
                    </a:cubicBezTo>
                    <a:cubicBezTo>
                      <a:pt x="5276" y="1157"/>
                      <a:pt x="8069" y="0"/>
                      <a:pt x="10982" y="0"/>
                    </a:cubicBezTo>
                    <a:close/>
                  </a:path>
                </a:pathLst>
              </a:custGeom>
              <a:solidFill>
                <a:srgbClr val="FFFFFF"/>
              </a:solidFill>
            </p:spPr>
            <p:txBody>
              <a:bodyPr/>
              <a:lstStyle/>
              <a:p>
                <a:endParaRPr lang="en-CA"/>
              </a:p>
            </p:txBody>
          </p:sp>
          <p:sp>
            <p:nvSpPr>
              <p:cNvPr id="23" name="TextBox 23"/>
              <p:cNvSpPr txBox="1"/>
              <p:nvPr/>
            </p:nvSpPr>
            <p:spPr>
              <a:xfrm>
                <a:off x="0" y="-47625"/>
                <a:ext cx="783834" cy="644428"/>
              </a:xfrm>
              <a:prstGeom prst="rect">
                <a:avLst/>
              </a:prstGeom>
            </p:spPr>
            <p:txBody>
              <a:bodyPr lIns="50800" tIns="50800" rIns="50800" bIns="50800" rtlCol="0" anchor="ctr"/>
              <a:lstStyle/>
              <a:p>
                <a:pPr algn="ctr">
                  <a:lnSpc>
                    <a:spcPts val="4060"/>
                  </a:lnSpc>
                </a:pPr>
                <a:endParaRPr/>
              </a:p>
            </p:txBody>
          </p:sp>
        </p:grpSp>
        <p:sp>
          <p:nvSpPr>
            <p:cNvPr id="24" name="Freeform 24"/>
            <p:cNvSpPr/>
            <p:nvPr/>
          </p:nvSpPr>
          <p:spPr>
            <a:xfrm>
              <a:off x="9263092" y="5268988"/>
              <a:ext cx="3523809" cy="996904"/>
            </a:xfrm>
            <a:custGeom>
              <a:avLst/>
              <a:gdLst/>
              <a:ahLst/>
              <a:cxnLst/>
              <a:rect l="l" t="t" r="r" b="b"/>
              <a:pathLst>
                <a:path w="3523809" h="996904">
                  <a:moveTo>
                    <a:pt x="0" y="0"/>
                  </a:moveTo>
                  <a:lnTo>
                    <a:pt x="3523810" y="0"/>
                  </a:lnTo>
                  <a:lnTo>
                    <a:pt x="3523810" y="996904"/>
                  </a:lnTo>
                  <a:lnTo>
                    <a:pt x="0" y="996904"/>
                  </a:lnTo>
                  <a:lnTo>
                    <a:pt x="0" y="0"/>
                  </a:lnTo>
                  <a:close/>
                </a:path>
              </a:pathLst>
            </a:custGeom>
            <a:blipFill>
              <a:blip r:embed="rId9">
                <a:extLst>
                  <a:ext uri="{96DAC541-7B7A-43D3-8B79-37D633B846F1}">
                    <asvg:svgBlip xmlns:asvg="http://schemas.microsoft.com/office/drawing/2016/SVG/main" r:embed="rId10"/>
                  </a:ext>
                </a:extLst>
              </a:blip>
              <a:stretch>
                <a:fillRect b="-273553"/>
              </a:stretch>
            </a:blipFill>
          </p:spPr>
          <p:txBody>
            <a:bodyPr/>
            <a:lstStyle/>
            <a:p>
              <a:endParaRPr lang="en-CA"/>
            </a:p>
          </p:txBody>
        </p:sp>
        <p:grpSp>
          <p:nvGrpSpPr>
            <p:cNvPr id="25" name="Group 25"/>
            <p:cNvGrpSpPr/>
            <p:nvPr/>
          </p:nvGrpSpPr>
          <p:grpSpPr>
            <a:xfrm>
              <a:off x="10319924" y="4062710"/>
              <a:ext cx="1410146" cy="1410146"/>
              <a:chOff x="0" y="0"/>
              <a:chExt cx="812800" cy="812800"/>
            </a:xfrm>
          </p:grpSpPr>
          <p:sp>
            <p:nvSpPr>
              <p:cNvPr id="26" name="Freeform 26"/>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A5E5D9"/>
              </a:solidFill>
              <a:ln w="57150" cap="sq">
                <a:solidFill>
                  <a:srgbClr val="6BC2B1"/>
                </a:solidFill>
                <a:prstDash val="solid"/>
                <a:miter/>
              </a:ln>
            </p:spPr>
            <p:txBody>
              <a:bodyPr/>
              <a:lstStyle/>
              <a:p>
                <a:endParaRPr lang="en-CA"/>
              </a:p>
            </p:txBody>
          </p:sp>
          <p:sp>
            <p:nvSpPr>
              <p:cNvPr id="27" name="TextBox 27"/>
              <p:cNvSpPr txBox="1"/>
              <p:nvPr/>
            </p:nvSpPr>
            <p:spPr>
              <a:xfrm>
                <a:off x="76200" y="47625"/>
                <a:ext cx="660400" cy="688975"/>
              </a:xfrm>
              <a:prstGeom prst="rect">
                <a:avLst/>
              </a:prstGeom>
            </p:spPr>
            <p:txBody>
              <a:bodyPr lIns="50800" tIns="50800" rIns="50800" bIns="50800" rtlCol="0" anchor="ctr"/>
              <a:lstStyle/>
              <a:p>
                <a:pPr algn="ctr">
                  <a:lnSpc>
                    <a:spcPts val="1960"/>
                  </a:lnSpc>
                </a:pPr>
                <a:endParaRPr/>
              </a:p>
            </p:txBody>
          </p:sp>
        </p:grpSp>
        <p:grpSp>
          <p:nvGrpSpPr>
            <p:cNvPr id="28" name="Group 28"/>
            <p:cNvGrpSpPr/>
            <p:nvPr/>
          </p:nvGrpSpPr>
          <p:grpSpPr>
            <a:xfrm>
              <a:off x="9990229" y="7768496"/>
              <a:ext cx="2069535" cy="269481"/>
              <a:chOff x="0" y="-28575"/>
              <a:chExt cx="460211" cy="59925"/>
            </a:xfrm>
          </p:grpSpPr>
          <p:sp>
            <p:nvSpPr>
              <p:cNvPr id="29" name="Freeform 29"/>
              <p:cNvSpPr/>
              <p:nvPr/>
            </p:nvSpPr>
            <p:spPr>
              <a:xfrm>
                <a:off x="0" y="0"/>
                <a:ext cx="460211" cy="31350"/>
              </a:xfrm>
              <a:custGeom>
                <a:avLst/>
                <a:gdLst/>
                <a:ahLst/>
                <a:cxnLst/>
                <a:rect l="l" t="t" r="r" b="b"/>
                <a:pathLst>
                  <a:path w="460211" h="31350">
                    <a:moveTo>
                      <a:pt x="15675" y="0"/>
                    </a:moveTo>
                    <a:lnTo>
                      <a:pt x="444536" y="0"/>
                    </a:lnTo>
                    <a:cubicBezTo>
                      <a:pt x="453193" y="0"/>
                      <a:pt x="460211" y="7018"/>
                      <a:pt x="460211" y="15675"/>
                    </a:cubicBezTo>
                    <a:lnTo>
                      <a:pt x="460211" y="15675"/>
                    </a:lnTo>
                    <a:cubicBezTo>
                      <a:pt x="460211" y="19832"/>
                      <a:pt x="458560" y="23819"/>
                      <a:pt x="455620" y="26759"/>
                    </a:cubicBezTo>
                    <a:cubicBezTo>
                      <a:pt x="452681" y="29699"/>
                      <a:pt x="448694" y="31350"/>
                      <a:pt x="444536" y="31350"/>
                    </a:cubicBezTo>
                    <a:lnTo>
                      <a:pt x="15675" y="31350"/>
                    </a:lnTo>
                    <a:cubicBezTo>
                      <a:pt x="7018" y="31350"/>
                      <a:pt x="0" y="24332"/>
                      <a:pt x="0" y="15675"/>
                    </a:cubicBezTo>
                    <a:lnTo>
                      <a:pt x="0" y="15675"/>
                    </a:lnTo>
                    <a:cubicBezTo>
                      <a:pt x="0" y="7018"/>
                      <a:pt x="7018" y="0"/>
                      <a:pt x="15675" y="0"/>
                    </a:cubicBezTo>
                    <a:close/>
                  </a:path>
                </a:pathLst>
              </a:custGeom>
              <a:solidFill>
                <a:srgbClr val="6BC2B1"/>
              </a:solidFill>
            </p:spPr>
            <p:txBody>
              <a:bodyPr/>
              <a:lstStyle/>
              <a:p>
                <a:endParaRPr lang="en-CA"/>
              </a:p>
            </p:txBody>
          </p:sp>
          <p:sp>
            <p:nvSpPr>
              <p:cNvPr id="30" name="TextBox 30"/>
              <p:cNvSpPr txBox="1"/>
              <p:nvPr/>
            </p:nvSpPr>
            <p:spPr>
              <a:xfrm>
                <a:off x="0" y="-28575"/>
                <a:ext cx="460211" cy="59925"/>
              </a:xfrm>
              <a:prstGeom prst="rect">
                <a:avLst/>
              </a:prstGeom>
            </p:spPr>
            <p:txBody>
              <a:bodyPr lIns="50800" tIns="50800" rIns="50800" bIns="50800" rtlCol="0" anchor="ctr"/>
              <a:lstStyle/>
              <a:p>
                <a:pPr algn="ctr">
                  <a:lnSpc>
                    <a:spcPts val="1960"/>
                  </a:lnSpc>
                </a:pPr>
                <a:endParaRPr/>
              </a:p>
            </p:txBody>
          </p:sp>
        </p:grpSp>
        <p:sp>
          <p:nvSpPr>
            <p:cNvPr id="56" name="Freeform 56"/>
            <p:cNvSpPr/>
            <p:nvPr/>
          </p:nvSpPr>
          <p:spPr>
            <a:xfrm>
              <a:off x="10612427" y="4370123"/>
              <a:ext cx="858645" cy="795320"/>
            </a:xfrm>
            <a:custGeom>
              <a:avLst/>
              <a:gdLst/>
              <a:ahLst/>
              <a:cxnLst/>
              <a:rect l="l" t="t" r="r" b="b"/>
              <a:pathLst>
                <a:path w="858645" h="795320">
                  <a:moveTo>
                    <a:pt x="0" y="0"/>
                  </a:moveTo>
                  <a:lnTo>
                    <a:pt x="858645" y="0"/>
                  </a:lnTo>
                  <a:lnTo>
                    <a:pt x="858645" y="795320"/>
                  </a:lnTo>
                  <a:lnTo>
                    <a:pt x="0" y="795320"/>
                  </a:lnTo>
                  <a:lnTo>
                    <a:pt x="0" y="0"/>
                  </a:lnTo>
                  <a:close/>
                </a:path>
              </a:pathLst>
            </a:custGeom>
            <a:blipFill>
              <a:blip r:embed="rId17">
                <a:extLst>
                  <a:ext uri="{96DAC541-7B7A-43D3-8B79-37D633B846F1}">
                    <asvg:svgBlip xmlns:asvg="http://schemas.microsoft.com/office/drawing/2016/SVG/main" r:embed="rId18"/>
                  </a:ext>
                </a:extLst>
              </a:blip>
              <a:stretch>
                <a:fillRect/>
              </a:stretch>
            </a:blipFill>
          </p:spPr>
          <p:txBody>
            <a:bodyPr/>
            <a:lstStyle/>
            <a:p>
              <a:endParaRPr lang="en-CA"/>
            </a:p>
          </p:txBody>
        </p:sp>
        <p:sp>
          <p:nvSpPr>
            <p:cNvPr id="60" name="TextBox 60"/>
            <p:cNvSpPr txBox="1"/>
            <p:nvPr/>
          </p:nvSpPr>
          <p:spPr>
            <a:xfrm>
              <a:off x="9263092" y="6527764"/>
              <a:ext cx="3523809" cy="398780"/>
            </a:xfrm>
            <a:prstGeom prst="rect">
              <a:avLst/>
            </a:prstGeom>
          </p:spPr>
          <p:txBody>
            <a:bodyPr lIns="0" tIns="0" rIns="0" bIns="0" rtlCol="0" anchor="t">
              <a:spAutoFit/>
            </a:bodyPr>
            <a:lstStyle/>
            <a:p>
              <a:pPr algn="ctr">
                <a:lnSpc>
                  <a:spcPts val="3190"/>
                </a:lnSpc>
              </a:pPr>
              <a:r>
                <a:rPr lang="en-US" sz="2900" b="1">
                  <a:solidFill>
                    <a:srgbClr val="000000"/>
                  </a:solidFill>
                  <a:latin typeface="Aptos Bold"/>
                  <a:ea typeface="Aptos Bold"/>
                  <a:cs typeface="Aptos Bold"/>
                  <a:sym typeface="Aptos Bold"/>
                </a:rPr>
                <a:t>Linguistic Equality</a:t>
              </a:r>
            </a:p>
          </p:txBody>
        </p:sp>
      </p:grpSp>
      <p:grpSp>
        <p:nvGrpSpPr>
          <p:cNvPr id="66" name="Group 65" descr="Security">
            <a:extLst>
              <a:ext uri="{FF2B5EF4-FFF2-40B4-BE49-F238E27FC236}">
                <a16:creationId xmlns:a16="http://schemas.microsoft.com/office/drawing/2014/main" id="{6153787C-E627-4A84-8032-B3A2103BC8FC}"/>
              </a:ext>
            </a:extLst>
          </p:cNvPr>
          <p:cNvGrpSpPr/>
          <p:nvPr/>
        </p:nvGrpSpPr>
        <p:grpSpPr>
          <a:xfrm>
            <a:off x="13043621" y="4062710"/>
            <a:ext cx="3524840" cy="4654862"/>
            <a:chOff x="13043621" y="4062710"/>
            <a:chExt cx="3524840" cy="4654862"/>
          </a:xfrm>
        </p:grpSpPr>
        <p:grpSp>
          <p:nvGrpSpPr>
            <p:cNvPr id="41" name="Group 41"/>
            <p:cNvGrpSpPr/>
            <p:nvPr/>
          </p:nvGrpSpPr>
          <p:grpSpPr>
            <a:xfrm>
              <a:off x="13043621" y="5819628"/>
              <a:ext cx="3524840" cy="2897944"/>
              <a:chOff x="0" y="-47625"/>
              <a:chExt cx="783834" cy="644428"/>
            </a:xfrm>
          </p:grpSpPr>
          <p:sp>
            <p:nvSpPr>
              <p:cNvPr id="42" name="Freeform 42"/>
              <p:cNvSpPr/>
              <p:nvPr/>
            </p:nvSpPr>
            <p:spPr>
              <a:xfrm>
                <a:off x="0" y="0"/>
                <a:ext cx="783834" cy="596803"/>
              </a:xfrm>
              <a:custGeom>
                <a:avLst/>
                <a:gdLst/>
                <a:ahLst/>
                <a:cxnLst/>
                <a:rect l="l" t="t" r="r" b="b"/>
                <a:pathLst>
                  <a:path w="783834" h="596803">
                    <a:moveTo>
                      <a:pt x="10982" y="0"/>
                    </a:moveTo>
                    <a:lnTo>
                      <a:pt x="772852" y="0"/>
                    </a:lnTo>
                    <a:cubicBezTo>
                      <a:pt x="775764" y="0"/>
                      <a:pt x="778558" y="1157"/>
                      <a:pt x="780617" y="3217"/>
                    </a:cubicBezTo>
                    <a:cubicBezTo>
                      <a:pt x="782677" y="5276"/>
                      <a:pt x="783834" y="8069"/>
                      <a:pt x="783834" y="10982"/>
                    </a:cubicBezTo>
                    <a:lnTo>
                      <a:pt x="783834" y="585821"/>
                    </a:lnTo>
                    <a:cubicBezTo>
                      <a:pt x="783834" y="591886"/>
                      <a:pt x="778917" y="596803"/>
                      <a:pt x="772852" y="596803"/>
                    </a:cubicBezTo>
                    <a:lnTo>
                      <a:pt x="10982" y="596803"/>
                    </a:lnTo>
                    <a:cubicBezTo>
                      <a:pt x="8069" y="596803"/>
                      <a:pt x="5276" y="595646"/>
                      <a:pt x="3217" y="593587"/>
                    </a:cubicBezTo>
                    <a:cubicBezTo>
                      <a:pt x="1157" y="591527"/>
                      <a:pt x="0" y="588734"/>
                      <a:pt x="0" y="585821"/>
                    </a:cubicBezTo>
                    <a:lnTo>
                      <a:pt x="0" y="10982"/>
                    </a:lnTo>
                    <a:cubicBezTo>
                      <a:pt x="0" y="8069"/>
                      <a:pt x="1157" y="5276"/>
                      <a:pt x="3217" y="3217"/>
                    </a:cubicBezTo>
                    <a:cubicBezTo>
                      <a:pt x="5276" y="1157"/>
                      <a:pt x="8069" y="0"/>
                      <a:pt x="10982" y="0"/>
                    </a:cubicBezTo>
                    <a:close/>
                  </a:path>
                </a:pathLst>
              </a:custGeom>
              <a:solidFill>
                <a:srgbClr val="FFFFFF"/>
              </a:solidFill>
            </p:spPr>
            <p:txBody>
              <a:bodyPr/>
              <a:lstStyle/>
              <a:p>
                <a:endParaRPr lang="en-CA"/>
              </a:p>
            </p:txBody>
          </p:sp>
          <p:sp>
            <p:nvSpPr>
              <p:cNvPr id="43" name="TextBox 43"/>
              <p:cNvSpPr txBox="1"/>
              <p:nvPr/>
            </p:nvSpPr>
            <p:spPr>
              <a:xfrm>
                <a:off x="0" y="-47625"/>
                <a:ext cx="783834" cy="644428"/>
              </a:xfrm>
              <a:prstGeom prst="rect">
                <a:avLst/>
              </a:prstGeom>
            </p:spPr>
            <p:txBody>
              <a:bodyPr lIns="50800" tIns="50800" rIns="50800" bIns="50800" rtlCol="0" anchor="ctr"/>
              <a:lstStyle/>
              <a:p>
                <a:pPr algn="ctr">
                  <a:lnSpc>
                    <a:spcPts val="4060"/>
                  </a:lnSpc>
                </a:pPr>
                <a:endParaRPr/>
              </a:p>
            </p:txBody>
          </p:sp>
        </p:grpSp>
        <p:sp>
          <p:nvSpPr>
            <p:cNvPr id="44" name="Freeform 44"/>
            <p:cNvSpPr/>
            <p:nvPr/>
          </p:nvSpPr>
          <p:spPr>
            <a:xfrm>
              <a:off x="13044136" y="5268988"/>
              <a:ext cx="3523809" cy="996904"/>
            </a:xfrm>
            <a:custGeom>
              <a:avLst/>
              <a:gdLst/>
              <a:ahLst/>
              <a:cxnLst/>
              <a:rect l="l" t="t" r="r" b="b"/>
              <a:pathLst>
                <a:path w="3523809" h="996904">
                  <a:moveTo>
                    <a:pt x="0" y="0"/>
                  </a:moveTo>
                  <a:lnTo>
                    <a:pt x="3523810" y="0"/>
                  </a:lnTo>
                  <a:lnTo>
                    <a:pt x="3523810" y="996904"/>
                  </a:lnTo>
                  <a:lnTo>
                    <a:pt x="0" y="996904"/>
                  </a:lnTo>
                  <a:lnTo>
                    <a:pt x="0" y="0"/>
                  </a:lnTo>
                  <a:close/>
                </a:path>
              </a:pathLst>
            </a:custGeom>
            <a:blipFill>
              <a:blip r:embed="rId19">
                <a:extLst>
                  <a:ext uri="{96DAC541-7B7A-43D3-8B79-37D633B846F1}">
                    <asvg:svgBlip xmlns:asvg="http://schemas.microsoft.com/office/drawing/2016/SVG/main" r:embed="rId20"/>
                  </a:ext>
                </a:extLst>
              </a:blip>
              <a:stretch>
                <a:fillRect b="-273553"/>
              </a:stretch>
            </a:blipFill>
          </p:spPr>
          <p:txBody>
            <a:bodyPr/>
            <a:lstStyle/>
            <a:p>
              <a:endParaRPr lang="en-CA"/>
            </a:p>
          </p:txBody>
        </p:sp>
        <p:grpSp>
          <p:nvGrpSpPr>
            <p:cNvPr id="45" name="Group 45"/>
            <p:cNvGrpSpPr/>
            <p:nvPr/>
          </p:nvGrpSpPr>
          <p:grpSpPr>
            <a:xfrm>
              <a:off x="14100968" y="4062710"/>
              <a:ext cx="1410146" cy="1410146"/>
              <a:chOff x="0" y="0"/>
              <a:chExt cx="812800" cy="812800"/>
            </a:xfrm>
          </p:grpSpPr>
          <p:sp>
            <p:nvSpPr>
              <p:cNvPr id="46" name="Freeform 46"/>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CD5B5"/>
              </a:solidFill>
              <a:ln w="57150" cap="sq">
                <a:solidFill>
                  <a:srgbClr val="FAAA6F"/>
                </a:solidFill>
                <a:prstDash val="solid"/>
                <a:miter/>
              </a:ln>
            </p:spPr>
            <p:txBody>
              <a:bodyPr/>
              <a:lstStyle/>
              <a:p>
                <a:endParaRPr lang="en-CA"/>
              </a:p>
            </p:txBody>
          </p:sp>
          <p:sp>
            <p:nvSpPr>
              <p:cNvPr id="47" name="TextBox 47"/>
              <p:cNvSpPr txBox="1"/>
              <p:nvPr/>
            </p:nvSpPr>
            <p:spPr>
              <a:xfrm>
                <a:off x="76200" y="47625"/>
                <a:ext cx="660400" cy="688975"/>
              </a:xfrm>
              <a:prstGeom prst="rect">
                <a:avLst/>
              </a:prstGeom>
            </p:spPr>
            <p:txBody>
              <a:bodyPr lIns="50800" tIns="50800" rIns="50800" bIns="50800" rtlCol="0" anchor="ctr"/>
              <a:lstStyle/>
              <a:p>
                <a:pPr algn="ctr">
                  <a:lnSpc>
                    <a:spcPts val="1960"/>
                  </a:lnSpc>
                </a:pPr>
                <a:endParaRPr/>
              </a:p>
            </p:txBody>
          </p:sp>
        </p:grpSp>
        <p:grpSp>
          <p:nvGrpSpPr>
            <p:cNvPr id="48" name="Group 48"/>
            <p:cNvGrpSpPr/>
            <p:nvPr/>
          </p:nvGrpSpPr>
          <p:grpSpPr>
            <a:xfrm>
              <a:off x="13771273" y="7768496"/>
              <a:ext cx="2069535" cy="269481"/>
              <a:chOff x="0" y="-28575"/>
              <a:chExt cx="460211" cy="59925"/>
            </a:xfrm>
          </p:grpSpPr>
          <p:sp>
            <p:nvSpPr>
              <p:cNvPr id="49" name="Freeform 49"/>
              <p:cNvSpPr/>
              <p:nvPr/>
            </p:nvSpPr>
            <p:spPr>
              <a:xfrm>
                <a:off x="0" y="0"/>
                <a:ext cx="460211" cy="31350"/>
              </a:xfrm>
              <a:custGeom>
                <a:avLst/>
                <a:gdLst/>
                <a:ahLst/>
                <a:cxnLst/>
                <a:rect l="l" t="t" r="r" b="b"/>
                <a:pathLst>
                  <a:path w="460211" h="31350">
                    <a:moveTo>
                      <a:pt x="15675" y="0"/>
                    </a:moveTo>
                    <a:lnTo>
                      <a:pt x="444536" y="0"/>
                    </a:lnTo>
                    <a:cubicBezTo>
                      <a:pt x="453193" y="0"/>
                      <a:pt x="460211" y="7018"/>
                      <a:pt x="460211" y="15675"/>
                    </a:cubicBezTo>
                    <a:lnTo>
                      <a:pt x="460211" y="15675"/>
                    </a:lnTo>
                    <a:cubicBezTo>
                      <a:pt x="460211" y="19832"/>
                      <a:pt x="458560" y="23819"/>
                      <a:pt x="455620" y="26759"/>
                    </a:cubicBezTo>
                    <a:cubicBezTo>
                      <a:pt x="452681" y="29699"/>
                      <a:pt x="448694" y="31350"/>
                      <a:pt x="444536" y="31350"/>
                    </a:cubicBezTo>
                    <a:lnTo>
                      <a:pt x="15675" y="31350"/>
                    </a:lnTo>
                    <a:cubicBezTo>
                      <a:pt x="7018" y="31350"/>
                      <a:pt x="0" y="24332"/>
                      <a:pt x="0" y="15675"/>
                    </a:cubicBezTo>
                    <a:lnTo>
                      <a:pt x="0" y="15675"/>
                    </a:lnTo>
                    <a:cubicBezTo>
                      <a:pt x="0" y="7018"/>
                      <a:pt x="7018" y="0"/>
                      <a:pt x="15675" y="0"/>
                    </a:cubicBezTo>
                    <a:close/>
                  </a:path>
                </a:pathLst>
              </a:custGeom>
              <a:solidFill>
                <a:srgbClr val="FAAA6F"/>
              </a:solidFill>
            </p:spPr>
            <p:txBody>
              <a:bodyPr/>
              <a:lstStyle/>
              <a:p>
                <a:endParaRPr lang="en-CA"/>
              </a:p>
            </p:txBody>
          </p:sp>
          <p:sp>
            <p:nvSpPr>
              <p:cNvPr id="50" name="TextBox 50"/>
              <p:cNvSpPr txBox="1"/>
              <p:nvPr/>
            </p:nvSpPr>
            <p:spPr>
              <a:xfrm>
                <a:off x="0" y="-28575"/>
                <a:ext cx="460211" cy="59925"/>
              </a:xfrm>
              <a:prstGeom prst="rect">
                <a:avLst/>
              </a:prstGeom>
            </p:spPr>
            <p:txBody>
              <a:bodyPr lIns="50800" tIns="50800" rIns="50800" bIns="50800" rtlCol="0" anchor="ctr"/>
              <a:lstStyle/>
              <a:p>
                <a:pPr algn="ctr">
                  <a:lnSpc>
                    <a:spcPts val="1960"/>
                  </a:lnSpc>
                </a:pPr>
                <a:endParaRPr/>
              </a:p>
            </p:txBody>
          </p:sp>
        </p:grpSp>
        <p:sp>
          <p:nvSpPr>
            <p:cNvPr id="57" name="Freeform 57"/>
            <p:cNvSpPr/>
            <p:nvPr/>
          </p:nvSpPr>
          <p:spPr>
            <a:xfrm>
              <a:off x="14389151" y="4279478"/>
              <a:ext cx="833781" cy="976610"/>
            </a:xfrm>
            <a:custGeom>
              <a:avLst/>
              <a:gdLst/>
              <a:ahLst/>
              <a:cxnLst/>
              <a:rect l="l" t="t" r="r" b="b"/>
              <a:pathLst>
                <a:path w="833781" h="976610">
                  <a:moveTo>
                    <a:pt x="0" y="0"/>
                  </a:moveTo>
                  <a:lnTo>
                    <a:pt x="833780" y="0"/>
                  </a:lnTo>
                  <a:lnTo>
                    <a:pt x="833780" y="976610"/>
                  </a:lnTo>
                  <a:lnTo>
                    <a:pt x="0" y="976610"/>
                  </a:lnTo>
                  <a:lnTo>
                    <a:pt x="0" y="0"/>
                  </a:lnTo>
                  <a:close/>
                </a:path>
              </a:pathLst>
            </a:custGeom>
            <a:blipFill>
              <a:blip r:embed="rId21">
                <a:extLst>
                  <a:ext uri="{96DAC541-7B7A-43D3-8B79-37D633B846F1}">
                    <asvg:svgBlip xmlns:asvg="http://schemas.microsoft.com/office/drawing/2016/SVG/main" r:embed="rId22"/>
                  </a:ext>
                </a:extLst>
              </a:blip>
              <a:stretch>
                <a:fillRect/>
              </a:stretch>
            </a:blipFill>
          </p:spPr>
          <p:txBody>
            <a:bodyPr/>
            <a:lstStyle/>
            <a:p>
              <a:endParaRPr lang="en-CA"/>
            </a:p>
          </p:txBody>
        </p:sp>
        <p:sp>
          <p:nvSpPr>
            <p:cNvPr id="62" name="TextBox 62"/>
            <p:cNvSpPr txBox="1"/>
            <p:nvPr/>
          </p:nvSpPr>
          <p:spPr>
            <a:xfrm>
              <a:off x="13044136" y="6527764"/>
              <a:ext cx="3523809" cy="398780"/>
            </a:xfrm>
            <a:prstGeom prst="rect">
              <a:avLst/>
            </a:prstGeom>
          </p:spPr>
          <p:txBody>
            <a:bodyPr lIns="0" tIns="0" rIns="0" bIns="0" rtlCol="0" anchor="t">
              <a:spAutoFit/>
            </a:bodyPr>
            <a:lstStyle/>
            <a:p>
              <a:pPr algn="ctr">
                <a:lnSpc>
                  <a:spcPts val="3190"/>
                </a:lnSpc>
              </a:pPr>
              <a:r>
                <a:rPr lang="en-US" sz="2900" b="1">
                  <a:solidFill>
                    <a:srgbClr val="000000"/>
                  </a:solidFill>
                  <a:latin typeface="Aptos Bold"/>
                  <a:ea typeface="Aptos Bold"/>
                  <a:cs typeface="Aptos Bold"/>
                  <a:sym typeface="Aptos Bold"/>
                </a:rPr>
                <a:t>Security</a:t>
              </a:r>
            </a:p>
          </p:txBody>
        </p:sp>
      </p:gr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a:extLst>
              <a:ext uri="{C183D7F6-B498-43B3-948B-1728B52AA6E4}">
                <adec:decorative xmlns:adec="http://schemas.microsoft.com/office/drawing/2017/decorative" val="1"/>
              </a:ext>
            </a:extLst>
          </p:cNvPr>
          <p:cNvSpPr/>
          <p:nvPr/>
        </p:nvSpPr>
        <p:spPr>
          <a:xfrm>
            <a:off x="11041749" y="-5413194"/>
            <a:ext cx="11134928" cy="11155587"/>
          </a:xfrm>
          <a:custGeom>
            <a:avLst/>
            <a:gdLst/>
            <a:ahLst/>
            <a:cxnLst/>
            <a:rect l="l" t="t" r="r" b="b"/>
            <a:pathLst>
              <a:path w="11134928" h="11155587">
                <a:moveTo>
                  <a:pt x="0" y="0"/>
                </a:moveTo>
                <a:lnTo>
                  <a:pt x="11134928" y="0"/>
                </a:lnTo>
                <a:lnTo>
                  <a:pt x="11134928" y="11155587"/>
                </a:lnTo>
                <a:lnTo>
                  <a:pt x="0" y="11155587"/>
                </a:lnTo>
                <a:lnTo>
                  <a:pt x="0" y="0"/>
                </a:lnTo>
                <a:close/>
              </a:path>
            </a:pathLst>
          </a:custGeom>
          <a:blipFill>
            <a:blip r:embed="rId2">
              <a:alphaModFix amt="30000"/>
              <a:extLst>
                <a:ext uri="{96DAC541-7B7A-43D3-8B79-37D633B846F1}">
                  <asvg:svgBlip xmlns:asvg="http://schemas.microsoft.com/office/drawing/2016/SVG/main" r:embed="rId3"/>
                </a:ext>
              </a:extLst>
            </a:blip>
            <a:stretch>
              <a:fillRect/>
            </a:stretch>
          </a:blipFill>
        </p:spPr>
        <p:txBody>
          <a:bodyPr/>
          <a:lstStyle/>
          <a:p>
            <a:endParaRPr lang="en-CA"/>
          </a:p>
        </p:txBody>
      </p:sp>
      <p:sp>
        <p:nvSpPr>
          <p:cNvPr id="3" name="Freeform 3">
            <a:extLst>
              <a:ext uri="{C183D7F6-B498-43B3-948B-1728B52AA6E4}">
                <adec:decorative xmlns:adec="http://schemas.microsoft.com/office/drawing/2017/decorative" val="1"/>
              </a:ext>
            </a:extLst>
          </p:cNvPr>
          <p:cNvSpPr/>
          <p:nvPr/>
        </p:nvSpPr>
        <p:spPr>
          <a:xfrm>
            <a:off x="11194149" y="-5260794"/>
            <a:ext cx="11134928" cy="11155587"/>
          </a:xfrm>
          <a:custGeom>
            <a:avLst/>
            <a:gdLst/>
            <a:ahLst/>
            <a:cxnLst/>
            <a:rect l="l" t="t" r="r" b="b"/>
            <a:pathLst>
              <a:path w="11134928" h="11155587">
                <a:moveTo>
                  <a:pt x="0" y="0"/>
                </a:moveTo>
                <a:lnTo>
                  <a:pt x="11134928" y="0"/>
                </a:lnTo>
                <a:lnTo>
                  <a:pt x="11134928" y="11155587"/>
                </a:lnTo>
                <a:lnTo>
                  <a:pt x="0" y="11155587"/>
                </a:lnTo>
                <a:lnTo>
                  <a:pt x="0" y="0"/>
                </a:lnTo>
                <a:close/>
              </a:path>
            </a:pathLst>
          </a:custGeom>
          <a:blipFill>
            <a:blip r:embed="rId4">
              <a:alphaModFix amt="30000"/>
              <a:extLst>
                <a:ext uri="{96DAC541-7B7A-43D3-8B79-37D633B846F1}">
                  <asvg:svgBlip xmlns:asvg="http://schemas.microsoft.com/office/drawing/2016/SVG/main" r:embed="rId5"/>
                </a:ext>
              </a:extLst>
            </a:blip>
            <a:stretch>
              <a:fillRect/>
            </a:stretch>
          </a:blipFill>
        </p:spPr>
        <p:txBody>
          <a:bodyPr/>
          <a:lstStyle/>
          <a:p>
            <a:endParaRPr lang="en-CA"/>
          </a:p>
        </p:txBody>
      </p:sp>
      <p:sp>
        <p:nvSpPr>
          <p:cNvPr id="4" name="Freeform 4">
            <a:extLst>
              <a:ext uri="{C183D7F6-B498-43B3-948B-1728B52AA6E4}">
                <adec:decorative xmlns:adec="http://schemas.microsoft.com/office/drawing/2017/decorative" val="1"/>
              </a:ext>
            </a:extLst>
          </p:cNvPr>
          <p:cNvSpPr/>
          <p:nvPr/>
        </p:nvSpPr>
        <p:spPr>
          <a:xfrm>
            <a:off x="11346549" y="-5108394"/>
            <a:ext cx="11134928" cy="11155587"/>
          </a:xfrm>
          <a:custGeom>
            <a:avLst/>
            <a:gdLst/>
            <a:ahLst/>
            <a:cxnLst/>
            <a:rect l="l" t="t" r="r" b="b"/>
            <a:pathLst>
              <a:path w="11134928" h="11155587">
                <a:moveTo>
                  <a:pt x="0" y="0"/>
                </a:moveTo>
                <a:lnTo>
                  <a:pt x="11134928" y="0"/>
                </a:lnTo>
                <a:lnTo>
                  <a:pt x="11134928" y="11155587"/>
                </a:lnTo>
                <a:lnTo>
                  <a:pt x="0" y="11155587"/>
                </a:lnTo>
                <a:lnTo>
                  <a:pt x="0" y="0"/>
                </a:lnTo>
                <a:close/>
              </a:path>
            </a:pathLst>
          </a:custGeom>
          <a:blipFill>
            <a:blip r:embed="rId6">
              <a:alphaModFix amt="30000"/>
              <a:extLst>
                <a:ext uri="{96DAC541-7B7A-43D3-8B79-37D633B846F1}">
                  <asvg:svgBlip xmlns:asvg="http://schemas.microsoft.com/office/drawing/2016/SVG/main" r:embed="rId7"/>
                </a:ext>
              </a:extLst>
            </a:blip>
            <a:stretch>
              <a:fillRect/>
            </a:stretch>
          </a:blipFill>
        </p:spPr>
        <p:txBody>
          <a:bodyPr/>
          <a:lstStyle/>
          <a:p>
            <a:endParaRPr lang="en-CA"/>
          </a:p>
        </p:txBody>
      </p:sp>
      <p:sp>
        <p:nvSpPr>
          <p:cNvPr id="5" name="TextBox 5"/>
          <p:cNvSpPr txBox="1">
            <a:spLocks noGrp="1"/>
          </p:cNvSpPr>
          <p:nvPr>
            <p:ph type="title" idx="4294967295"/>
          </p:nvPr>
        </p:nvSpPr>
        <p:spPr>
          <a:xfrm>
            <a:off x="454226" y="624589"/>
            <a:ext cx="13785310" cy="884422"/>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0" marR="0" lvl="0" indent="0" algn="l" defTabSz="914400" rtl="0" eaLnBrk="1" fontAlgn="auto" latinLnBrk="0" hangingPunct="1">
              <a:lnSpc>
                <a:spcPts val="6730"/>
              </a:lnSpc>
              <a:spcBef>
                <a:spcPts val="0"/>
              </a:spcBef>
              <a:spcAft>
                <a:spcPts val="0"/>
              </a:spcAft>
              <a:buClrTx/>
              <a:buSzTx/>
              <a:buFontTx/>
              <a:buNone/>
              <a:tabLst/>
              <a:defRPr/>
            </a:pPr>
            <a:r>
              <a:rPr kumimoji="0" lang="en-US" sz="6349" b="0" i="0" u="none" strike="noStrike" kern="1200" cap="none" spc="-12" normalizeH="0" baseline="0" noProof="0" dirty="0">
                <a:ln>
                  <a:noFill/>
                </a:ln>
                <a:solidFill>
                  <a:srgbClr val="3C646E"/>
                </a:solidFill>
                <a:effectLst/>
                <a:uLnTx/>
                <a:uFillTx/>
                <a:latin typeface="Aptos"/>
                <a:ea typeface="Aptos"/>
                <a:cs typeface="Aptos"/>
                <a:sym typeface="Aptos"/>
              </a:rPr>
              <a:t>Questions?</a:t>
            </a:r>
          </a:p>
        </p:txBody>
      </p:sp>
      <p:grpSp>
        <p:nvGrpSpPr>
          <p:cNvPr id="6" name="Group 6">
            <a:extLst>
              <a:ext uri="{C183D7F6-B498-43B3-948B-1728B52AA6E4}">
                <adec:decorative xmlns:adec="http://schemas.microsoft.com/office/drawing/2017/decorative" val="1"/>
              </a:ext>
            </a:extLst>
          </p:cNvPr>
          <p:cNvGrpSpPr/>
          <p:nvPr/>
        </p:nvGrpSpPr>
        <p:grpSpPr>
          <a:xfrm rot="-10800000">
            <a:off x="-13081" y="9553299"/>
            <a:ext cx="18430698" cy="777626"/>
            <a:chOff x="0" y="0"/>
            <a:chExt cx="24574265" cy="1036835"/>
          </a:xfrm>
        </p:grpSpPr>
        <p:sp>
          <p:nvSpPr>
            <p:cNvPr id="7" name="Freeform 7"/>
            <p:cNvSpPr/>
            <p:nvPr/>
          </p:nvSpPr>
          <p:spPr>
            <a:xfrm>
              <a:off x="3305854" y="0"/>
              <a:ext cx="21268411" cy="1036835"/>
            </a:xfrm>
            <a:custGeom>
              <a:avLst/>
              <a:gdLst/>
              <a:ahLst/>
              <a:cxnLst/>
              <a:rect l="l" t="t" r="r" b="b"/>
              <a:pathLst>
                <a:path w="21268411" h="1036835">
                  <a:moveTo>
                    <a:pt x="0" y="0"/>
                  </a:moveTo>
                  <a:lnTo>
                    <a:pt x="21268411" y="0"/>
                  </a:lnTo>
                  <a:lnTo>
                    <a:pt x="21268411" y="1036835"/>
                  </a:lnTo>
                  <a:lnTo>
                    <a:pt x="0" y="1036835"/>
                  </a:lnTo>
                  <a:lnTo>
                    <a:pt x="0" y="0"/>
                  </a:lnTo>
                  <a:close/>
                </a:path>
              </a:pathLst>
            </a:custGeom>
            <a:blipFill>
              <a:blip r:embed="rId8"/>
              <a:stretch>
                <a:fillRect/>
              </a:stretch>
            </a:blipFill>
          </p:spPr>
          <p:txBody>
            <a:bodyPr/>
            <a:lstStyle/>
            <a:p>
              <a:endParaRPr lang="en-CA"/>
            </a:p>
          </p:txBody>
        </p:sp>
        <p:sp>
          <p:nvSpPr>
            <p:cNvPr id="8" name="Freeform 8"/>
            <p:cNvSpPr/>
            <p:nvPr/>
          </p:nvSpPr>
          <p:spPr>
            <a:xfrm>
              <a:off x="0" y="0"/>
              <a:ext cx="6914664" cy="1036835"/>
            </a:xfrm>
            <a:custGeom>
              <a:avLst/>
              <a:gdLst/>
              <a:ahLst/>
              <a:cxnLst/>
              <a:rect l="l" t="t" r="r" b="b"/>
              <a:pathLst>
                <a:path w="6914664" h="1036835">
                  <a:moveTo>
                    <a:pt x="0" y="0"/>
                  </a:moveTo>
                  <a:lnTo>
                    <a:pt x="6914664" y="0"/>
                  </a:lnTo>
                  <a:lnTo>
                    <a:pt x="6914664" y="1036835"/>
                  </a:lnTo>
                  <a:lnTo>
                    <a:pt x="0" y="1036835"/>
                  </a:lnTo>
                  <a:lnTo>
                    <a:pt x="0" y="0"/>
                  </a:lnTo>
                  <a:close/>
                </a:path>
              </a:pathLst>
            </a:custGeom>
            <a:blipFill>
              <a:blip r:embed="rId8"/>
              <a:stretch>
                <a:fillRect l="-194264" r="-13319"/>
              </a:stretch>
            </a:blipFill>
          </p:spPr>
          <p:txBody>
            <a:bodyPr/>
            <a:lstStyle/>
            <a:p>
              <a:endParaRPr lang="en-CA"/>
            </a:p>
          </p:txBody>
        </p:sp>
      </p:grpSp>
      <p:grpSp>
        <p:nvGrpSpPr>
          <p:cNvPr id="9" name="Group 9" descr="Second Official Language Learning Support Team&#10;Official Languages Centre of Excellence / Office of the Chief Human Resources Officer &#10;Treasury Board of Canada Secretariat / Government of Canada&#10;OLCE-2OL-Learning_CELO-Apprentissage-2LO@tbs-sct.gc.ca">
            <a:extLst>
              <a:ext uri="{C183D7F6-B498-43B3-948B-1728B52AA6E4}">
                <adec:decorative xmlns:adec="http://schemas.microsoft.com/office/drawing/2017/decorative" val="0"/>
              </a:ext>
            </a:extLst>
          </p:cNvPr>
          <p:cNvGrpSpPr/>
          <p:nvPr/>
        </p:nvGrpSpPr>
        <p:grpSpPr>
          <a:xfrm>
            <a:off x="1976808" y="3541365"/>
            <a:ext cx="14450920" cy="3061291"/>
            <a:chOff x="0" y="-470037"/>
            <a:chExt cx="19267893" cy="4081721"/>
          </a:xfrm>
        </p:grpSpPr>
        <p:grpSp>
          <p:nvGrpSpPr>
            <p:cNvPr id="10" name="Group 10"/>
            <p:cNvGrpSpPr/>
            <p:nvPr/>
          </p:nvGrpSpPr>
          <p:grpSpPr>
            <a:xfrm>
              <a:off x="0" y="-470037"/>
              <a:ext cx="19267893" cy="4081721"/>
              <a:chOff x="0" y="-38100"/>
              <a:chExt cx="1561805" cy="330854"/>
            </a:xfrm>
          </p:grpSpPr>
          <p:sp>
            <p:nvSpPr>
              <p:cNvPr id="11" name="Freeform 11"/>
              <p:cNvSpPr/>
              <p:nvPr/>
            </p:nvSpPr>
            <p:spPr>
              <a:xfrm>
                <a:off x="0" y="0"/>
                <a:ext cx="1561805" cy="292754"/>
              </a:xfrm>
              <a:custGeom>
                <a:avLst/>
                <a:gdLst/>
                <a:ahLst/>
                <a:cxnLst/>
                <a:rect l="l" t="t" r="r" b="b"/>
                <a:pathLst>
                  <a:path w="1561805" h="292754">
                    <a:moveTo>
                      <a:pt x="53574" y="0"/>
                    </a:moveTo>
                    <a:lnTo>
                      <a:pt x="1508231" y="0"/>
                    </a:lnTo>
                    <a:cubicBezTo>
                      <a:pt x="1537819" y="0"/>
                      <a:pt x="1561805" y="23986"/>
                      <a:pt x="1561805" y="53574"/>
                    </a:cubicBezTo>
                    <a:lnTo>
                      <a:pt x="1561805" y="239180"/>
                    </a:lnTo>
                    <a:cubicBezTo>
                      <a:pt x="1561805" y="268768"/>
                      <a:pt x="1537819" y="292754"/>
                      <a:pt x="1508231" y="292754"/>
                    </a:cubicBezTo>
                    <a:lnTo>
                      <a:pt x="53574" y="292754"/>
                    </a:lnTo>
                    <a:cubicBezTo>
                      <a:pt x="23986" y="292754"/>
                      <a:pt x="0" y="268768"/>
                      <a:pt x="0" y="239180"/>
                    </a:cubicBezTo>
                    <a:lnTo>
                      <a:pt x="0" y="53574"/>
                    </a:lnTo>
                    <a:cubicBezTo>
                      <a:pt x="0" y="23986"/>
                      <a:pt x="23986" y="0"/>
                      <a:pt x="53574" y="0"/>
                    </a:cubicBezTo>
                    <a:close/>
                  </a:path>
                </a:pathLst>
              </a:custGeom>
              <a:solidFill>
                <a:srgbClr val="FFFFFF">
                  <a:alpha val="64706"/>
                </a:srgbClr>
              </a:solidFill>
            </p:spPr>
            <p:txBody>
              <a:bodyPr/>
              <a:lstStyle/>
              <a:p>
                <a:endParaRPr lang="en-CA"/>
              </a:p>
            </p:txBody>
          </p:sp>
          <p:sp>
            <p:nvSpPr>
              <p:cNvPr id="12" name="TextBox 12"/>
              <p:cNvSpPr txBox="1"/>
              <p:nvPr/>
            </p:nvSpPr>
            <p:spPr>
              <a:xfrm>
                <a:off x="0" y="-38100"/>
                <a:ext cx="1561805" cy="330854"/>
              </a:xfrm>
              <a:prstGeom prst="rect">
                <a:avLst/>
              </a:prstGeom>
            </p:spPr>
            <p:txBody>
              <a:bodyPr lIns="57314" tIns="57314" rIns="57314" bIns="57314" rtlCol="0" anchor="ctr"/>
              <a:lstStyle/>
              <a:p>
                <a:pPr algn="ctr">
                  <a:lnSpc>
                    <a:spcPts val="2763"/>
                  </a:lnSpc>
                </a:pPr>
                <a:endParaRPr/>
              </a:p>
            </p:txBody>
          </p:sp>
        </p:grpSp>
        <p:sp>
          <p:nvSpPr>
            <p:cNvPr id="13" name="TextBox 13"/>
            <p:cNvSpPr txBox="1"/>
            <p:nvPr/>
          </p:nvSpPr>
          <p:spPr>
            <a:xfrm>
              <a:off x="435947" y="431670"/>
              <a:ext cx="18396000" cy="2606675"/>
            </a:xfrm>
            <a:prstGeom prst="rect">
              <a:avLst/>
            </a:prstGeom>
          </p:spPr>
          <p:txBody>
            <a:bodyPr lIns="0" tIns="0" rIns="0" bIns="0" rtlCol="0" anchor="t">
              <a:spAutoFit/>
            </a:bodyPr>
            <a:lstStyle/>
            <a:p>
              <a:pPr algn="ctr">
                <a:lnSpc>
                  <a:spcPts val="5159"/>
                </a:lnSpc>
              </a:pPr>
              <a:r>
                <a:rPr lang="en-US" sz="4299" b="1" dirty="0">
                  <a:solidFill>
                    <a:srgbClr val="3C646E"/>
                  </a:solidFill>
                  <a:latin typeface="Aptos Bold"/>
                  <a:ea typeface="Aptos Bold"/>
                  <a:cs typeface="Aptos Bold"/>
                  <a:sym typeface="Aptos Bold"/>
                </a:rPr>
                <a:t>Second Official Language Learning Support Team</a:t>
              </a:r>
            </a:p>
            <a:p>
              <a:pPr algn="ctr">
                <a:lnSpc>
                  <a:spcPts val="3480"/>
                </a:lnSpc>
              </a:pPr>
              <a:r>
                <a:rPr lang="en-US" sz="2900" dirty="0">
                  <a:solidFill>
                    <a:srgbClr val="000000"/>
                  </a:solidFill>
                  <a:latin typeface="Aptos"/>
                  <a:ea typeface="Aptos"/>
                  <a:cs typeface="Aptos"/>
                  <a:sym typeface="Aptos"/>
                </a:rPr>
                <a:t>Official Languages Centre of Excellence / Office of the Chief Human Resources Officer </a:t>
              </a:r>
            </a:p>
            <a:p>
              <a:pPr algn="ctr">
                <a:lnSpc>
                  <a:spcPts val="3480"/>
                </a:lnSpc>
              </a:pPr>
              <a:r>
                <a:rPr lang="en-US" sz="2900" dirty="0">
                  <a:solidFill>
                    <a:srgbClr val="000000"/>
                  </a:solidFill>
                  <a:latin typeface="Aptos"/>
                  <a:ea typeface="Aptos"/>
                  <a:cs typeface="Aptos"/>
                  <a:sym typeface="Aptos"/>
                </a:rPr>
                <a:t>Treasury Board of Canada Secretariat / Government of Canada</a:t>
              </a:r>
            </a:p>
            <a:p>
              <a:pPr algn="ctr">
                <a:lnSpc>
                  <a:spcPts val="3480"/>
                </a:lnSpc>
              </a:pPr>
              <a:r>
                <a:rPr lang="en-US" sz="2900" u="sng" dirty="0">
                  <a:solidFill>
                    <a:srgbClr val="3C646E"/>
                  </a:solidFill>
                  <a:latin typeface="Aptos"/>
                  <a:ea typeface="Aptos"/>
                  <a:cs typeface="Aptos"/>
                  <a:sym typeface="Aptos"/>
                  <a:hlinkClick r:id="rId9" tooltip="mailto:OLCE-2OL-Learning_CELO-Apprentissage-2LO@tbs-sct.gc.ca"/>
                </a:rPr>
                <a:t>OLCE-2OL-Learning_CELO-Apprentissage-2LO@tbs-sct.gc.ca</a:t>
              </a:r>
            </a:p>
          </p:txBody>
        </p:sp>
      </p:gr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a:extLst>
              <a:ext uri="{C183D7F6-B498-43B3-948B-1728B52AA6E4}">
                <adec:decorative xmlns:adec="http://schemas.microsoft.com/office/drawing/2017/decorative" val="1"/>
              </a:ext>
            </a:extLst>
          </p:cNvPr>
          <p:cNvGrpSpPr/>
          <p:nvPr/>
        </p:nvGrpSpPr>
        <p:grpSpPr>
          <a:xfrm rot="-10800000">
            <a:off x="-13082" y="9553299"/>
            <a:ext cx="18324647" cy="777626"/>
            <a:chOff x="0" y="0"/>
            <a:chExt cx="24432863" cy="1036835"/>
          </a:xfrm>
        </p:grpSpPr>
        <p:sp>
          <p:nvSpPr>
            <p:cNvPr id="3" name="Freeform 3"/>
            <p:cNvSpPr/>
            <p:nvPr/>
          </p:nvSpPr>
          <p:spPr>
            <a:xfrm>
              <a:off x="3164452" y="0"/>
              <a:ext cx="21268411" cy="1036835"/>
            </a:xfrm>
            <a:custGeom>
              <a:avLst/>
              <a:gdLst/>
              <a:ahLst/>
              <a:cxnLst/>
              <a:rect l="l" t="t" r="r" b="b"/>
              <a:pathLst>
                <a:path w="21268411" h="1036835">
                  <a:moveTo>
                    <a:pt x="0" y="0"/>
                  </a:moveTo>
                  <a:lnTo>
                    <a:pt x="21268411" y="0"/>
                  </a:lnTo>
                  <a:lnTo>
                    <a:pt x="21268411" y="1036835"/>
                  </a:lnTo>
                  <a:lnTo>
                    <a:pt x="0" y="1036835"/>
                  </a:lnTo>
                  <a:lnTo>
                    <a:pt x="0" y="0"/>
                  </a:lnTo>
                  <a:close/>
                </a:path>
              </a:pathLst>
            </a:custGeom>
            <a:blipFill>
              <a:blip r:embed="rId2"/>
              <a:stretch>
                <a:fillRect/>
              </a:stretch>
            </a:blipFill>
          </p:spPr>
          <p:txBody>
            <a:bodyPr/>
            <a:lstStyle/>
            <a:p>
              <a:endParaRPr lang="en-CA"/>
            </a:p>
          </p:txBody>
        </p:sp>
        <p:sp>
          <p:nvSpPr>
            <p:cNvPr id="4" name="Freeform 4"/>
            <p:cNvSpPr/>
            <p:nvPr/>
          </p:nvSpPr>
          <p:spPr>
            <a:xfrm>
              <a:off x="0" y="0"/>
              <a:ext cx="6773262" cy="1036835"/>
            </a:xfrm>
            <a:custGeom>
              <a:avLst/>
              <a:gdLst/>
              <a:ahLst/>
              <a:cxnLst/>
              <a:rect l="l" t="t" r="r" b="b"/>
              <a:pathLst>
                <a:path w="6773262" h="1036835">
                  <a:moveTo>
                    <a:pt x="0" y="0"/>
                  </a:moveTo>
                  <a:lnTo>
                    <a:pt x="6773262" y="0"/>
                  </a:lnTo>
                  <a:lnTo>
                    <a:pt x="6773262" y="1036835"/>
                  </a:lnTo>
                  <a:lnTo>
                    <a:pt x="0" y="1036835"/>
                  </a:lnTo>
                  <a:lnTo>
                    <a:pt x="0" y="0"/>
                  </a:lnTo>
                  <a:close/>
                </a:path>
              </a:pathLst>
            </a:custGeom>
            <a:blipFill>
              <a:blip r:embed="rId2"/>
              <a:stretch>
                <a:fillRect l="-200407" r="-13598"/>
              </a:stretch>
            </a:blipFill>
          </p:spPr>
          <p:txBody>
            <a:bodyPr/>
            <a:lstStyle/>
            <a:p>
              <a:endParaRPr lang="en-CA"/>
            </a:p>
          </p:txBody>
        </p:sp>
      </p:grpSp>
      <p:sp>
        <p:nvSpPr>
          <p:cNvPr id="5" name="Freeform 5">
            <a:extLst>
              <a:ext uri="{C183D7F6-B498-43B3-948B-1728B52AA6E4}">
                <adec:decorative xmlns:adec="http://schemas.microsoft.com/office/drawing/2017/decorative" val="1"/>
              </a:ext>
            </a:extLst>
          </p:cNvPr>
          <p:cNvSpPr/>
          <p:nvPr/>
        </p:nvSpPr>
        <p:spPr>
          <a:xfrm>
            <a:off x="11041749" y="-5413194"/>
            <a:ext cx="11134928" cy="11155587"/>
          </a:xfrm>
          <a:custGeom>
            <a:avLst/>
            <a:gdLst/>
            <a:ahLst/>
            <a:cxnLst/>
            <a:rect l="l" t="t" r="r" b="b"/>
            <a:pathLst>
              <a:path w="11134928" h="11155587">
                <a:moveTo>
                  <a:pt x="0" y="0"/>
                </a:moveTo>
                <a:lnTo>
                  <a:pt x="11134928" y="0"/>
                </a:lnTo>
                <a:lnTo>
                  <a:pt x="11134928" y="11155587"/>
                </a:lnTo>
                <a:lnTo>
                  <a:pt x="0" y="11155587"/>
                </a:lnTo>
                <a:lnTo>
                  <a:pt x="0" y="0"/>
                </a:lnTo>
                <a:close/>
              </a:path>
            </a:pathLst>
          </a:custGeom>
          <a:blipFill>
            <a:blip r:embed="rId3">
              <a:alphaModFix amt="30000"/>
              <a:extLst>
                <a:ext uri="{96DAC541-7B7A-43D3-8B79-37D633B846F1}">
                  <asvg:svgBlip xmlns:asvg="http://schemas.microsoft.com/office/drawing/2016/SVG/main" r:embed="rId4"/>
                </a:ext>
              </a:extLst>
            </a:blip>
            <a:stretch>
              <a:fillRect/>
            </a:stretch>
          </a:blipFill>
        </p:spPr>
        <p:txBody>
          <a:bodyPr/>
          <a:lstStyle/>
          <a:p>
            <a:endParaRPr lang="en-CA"/>
          </a:p>
        </p:txBody>
      </p:sp>
      <p:sp>
        <p:nvSpPr>
          <p:cNvPr id="6" name="Freeform 6">
            <a:extLst>
              <a:ext uri="{C183D7F6-B498-43B3-948B-1728B52AA6E4}">
                <adec:decorative xmlns:adec="http://schemas.microsoft.com/office/drawing/2017/decorative" val="1"/>
              </a:ext>
            </a:extLst>
          </p:cNvPr>
          <p:cNvSpPr/>
          <p:nvPr/>
        </p:nvSpPr>
        <p:spPr>
          <a:xfrm>
            <a:off x="11194149" y="-5260794"/>
            <a:ext cx="11134928" cy="11155587"/>
          </a:xfrm>
          <a:custGeom>
            <a:avLst/>
            <a:gdLst/>
            <a:ahLst/>
            <a:cxnLst/>
            <a:rect l="l" t="t" r="r" b="b"/>
            <a:pathLst>
              <a:path w="11134928" h="11155587">
                <a:moveTo>
                  <a:pt x="0" y="0"/>
                </a:moveTo>
                <a:lnTo>
                  <a:pt x="11134928" y="0"/>
                </a:lnTo>
                <a:lnTo>
                  <a:pt x="11134928" y="11155587"/>
                </a:lnTo>
                <a:lnTo>
                  <a:pt x="0" y="11155587"/>
                </a:lnTo>
                <a:lnTo>
                  <a:pt x="0" y="0"/>
                </a:lnTo>
                <a:close/>
              </a:path>
            </a:pathLst>
          </a:custGeom>
          <a:blipFill>
            <a:blip r:embed="rId5">
              <a:alphaModFix amt="30000"/>
              <a:extLst>
                <a:ext uri="{96DAC541-7B7A-43D3-8B79-37D633B846F1}">
                  <asvg:svgBlip xmlns:asvg="http://schemas.microsoft.com/office/drawing/2016/SVG/main" r:embed="rId6"/>
                </a:ext>
              </a:extLst>
            </a:blip>
            <a:stretch>
              <a:fillRect/>
            </a:stretch>
          </a:blipFill>
        </p:spPr>
        <p:txBody>
          <a:bodyPr/>
          <a:lstStyle/>
          <a:p>
            <a:endParaRPr lang="en-CA"/>
          </a:p>
        </p:txBody>
      </p:sp>
      <p:sp>
        <p:nvSpPr>
          <p:cNvPr id="7" name="Freeform 7">
            <a:extLst>
              <a:ext uri="{C183D7F6-B498-43B3-948B-1728B52AA6E4}">
                <adec:decorative xmlns:adec="http://schemas.microsoft.com/office/drawing/2017/decorative" val="1"/>
              </a:ext>
            </a:extLst>
          </p:cNvPr>
          <p:cNvSpPr/>
          <p:nvPr/>
        </p:nvSpPr>
        <p:spPr>
          <a:xfrm>
            <a:off x="11346549" y="-5108394"/>
            <a:ext cx="11134928" cy="11155587"/>
          </a:xfrm>
          <a:custGeom>
            <a:avLst/>
            <a:gdLst/>
            <a:ahLst/>
            <a:cxnLst/>
            <a:rect l="l" t="t" r="r" b="b"/>
            <a:pathLst>
              <a:path w="11134928" h="11155587">
                <a:moveTo>
                  <a:pt x="0" y="0"/>
                </a:moveTo>
                <a:lnTo>
                  <a:pt x="11134928" y="0"/>
                </a:lnTo>
                <a:lnTo>
                  <a:pt x="11134928" y="11155587"/>
                </a:lnTo>
                <a:lnTo>
                  <a:pt x="0" y="11155587"/>
                </a:lnTo>
                <a:lnTo>
                  <a:pt x="0" y="0"/>
                </a:lnTo>
                <a:close/>
              </a:path>
            </a:pathLst>
          </a:custGeom>
          <a:blipFill>
            <a:blip r:embed="rId7">
              <a:alphaModFix amt="30000"/>
              <a:extLst>
                <a:ext uri="{96DAC541-7B7A-43D3-8B79-37D633B846F1}">
                  <asvg:svgBlip xmlns:asvg="http://schemas.microsoft.com/office/drawing/2016/SVG/main" r:embed="rId8"/>
                </a:ext>
              </a:extLst>
            </a:blip>
            <a:stretch>
              <a:fillRect/>
            </a:stretch>
          </a:blipFill>
        </p:spPr>
        <p:txBody>
          <a:bodyPr/>
          <a:lstStyle/>
          <a:p>
            <a:endParaRPr lang="en-CA"/>
          </a:p>
        </p:txBody>
      </p:sp>
      <p:sp>
        <p:nvSpPr>
          <p:cNvPr id="8" name="TextBox 8"/>
          <p:cNvSpPr txBox="1">
            <a:spLocks noGrp="1"/>
          </p:cNvSpPr>
          <p:nvPr>
            <p:ph type="title" idx="4294967295"/>
          </p:nvPr>
        </p:nvSpPr>
        <p:spPr>
          <a:xfrm>
            <a:off x="454226" y="624589"/>
            <a:ext cx="13785310" cy="884422"/>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0" marR="0" lvl="0" indent="0" algn="l" defTabSz="914400" rtl="0" eaLnBrk="1" fontAlgn="auto" latinLnBrk="0" hangingPunct="1">
              <a:lnSpc>
                <a:spcPts val="6730"/>
              </a:lnSpc>
              <a:spcBef>
                <a:spcPts val="0"/>
              </a:spcBef>
              <a:spcAft>
                <a:spcPts val="0"/>
              </a:spcAft>
              <a:buClrTx/>
              <a:buSzTx/>
              <a:buFontTx/>
              <a:buNone/>
              <a:tabLst/>
              <a:defRPr/>
            </a:pPr>
            <a:r>
              <a:rPr kumimoji="0" lang="en-US" sz="6349" b="0" i="0" u="none" strike="noStrike" kern="1200" cap="none" spc="-12" normalizeH="0" baseline="0" noProof="0" dirty="0">
                <a:ln>
                  <a:noFill/>
                </a:ln>
                <a:solidFill>
                  <a:srgbClr val="3C646E"/>
                </a:solidFill>
                <a:effectLst/>
                <a:uLnTx/>
                <a:uFillTx/>
                <a:latin typeface="Aptos"/>
                <a:ea typeface="Aptos"/>
                <a:cs typeface="Aptos"/>
                <a:sym typeface="Aptos"/>
              </a:rPr>
              <a:t>About the initiative</a:t>
            </a:r>
          </a:p>
        </p:txBody>
      </p:sp>
      <p:grpSp>
        <p:nvGrpSpPr>
          <p:cNvPr id="24" name="Group 23" descr="Why this matters&#10;&#10;The Official Languages Centre of Excellence (OLCE) is developing an OL-AI strategy to protect and promote bilingualism.&#10;">
            <a:extLst>
              <a:ext uri="{FF2B5EF4-FFF2-40B4-BE49-F238E27FC236}">
                <a16:creationId xmlns:a16="http://schemas.microsoft.com/office/drawing/2014/main" id="{711161A8-2AAE-BCED-BF4C-21B184144A82}"/>
              </a:ext>
            </a:extLst>
          </p:cNvPr>
          <p:cNvGrpSpPr/>
          <p:nvPr/>
        </p:nvGrpSpPr>
        <p:grpSpPr>
          <a:xfrm>
            <a:off x="454226" y="2379162"/>
            <a:ext cx="8689774" cy="2122030"/>
            <a:chOff x="454226" y="2379162"/>
            <a:chExt cx="8689774" cy="2122030"/>
          </a:xfrm>
        </p:grpSpPr>
        <p:sp>
          <p:nvSpPr>
            <p:cNvPr id="9" name="TextBox 9"/>
            <p:cNvSpPr txBox="1"/>
            <p:nvPr/>
          </p:nvSpPr>
          <p:spPr>
            <a:xfrm>
              <a:off x="454226" y="2379162"/>
              <a:ext cx="8689774" cy="638175"/>
            </a:xfrm>
            <a:prstGeom prst="rect">
              <a:avLst/>
            </a:prstGeom>
          </p:spPr>
          <p:txBody>
            <a:bodyPr lIns="0" tIns="0" rIns="0" bIns="0" rtlCol="0" anchor="t">
              <a:spAutoFit/>
            </a:bodyPr>
            <a:lstStyle/>
            <a:p>
              <a:pPr algn="l">
                <a:lnSpc>
                  <a:spcPts val="5159"/>
                </a:lnSpc>
                <a:spcBef>
                  <a:spcPct val="0"/>
                </a:spcBef>
              </a:pPr>
              <a:r>
                <a:rPr lang="en-US" sz="4299" b="1" dirty="0">
                  <a:solidFill>
                    <a:srgbClr val="3C646E"/>
                  </a:solidFill>
                  <a:latin typeface="Aptos Bold"/>
                  <a:ea typeface="Aptos Bold"/>
                  <a:cs typeface="Aptos Bold"/>
                  <a:sym typeface="Aptos Bold"/>
                </a:rPr>
                <a:t>Why this matters</a:t>
              </a:r>
            </a:p>
          </p:txBody>
        </p:sp>
        <p:sp>
          <p:nvSpPr>
            <p:cNvPr id="14" name="TextBox 14"/>
            <p:cNvSpPr txBox="1"/>
            <p:nvPr/>
          </p:nvSpPr>
          <p:spPr>
            <a:xfrm>
              <a:off x="454226" y="3163903"/>
              <a:ext cx="7542034" cy="1337289"/>
            </a:xfrm>
            <a:prstGeom prst="rect">
              <a:avLst/>
            </a:prstGeom>
          </p:spPr>
          <p:txBody>
            <a:bodyPr lIns="0" tIns="0" rIns="0" bIns="0" rtlCol="0" anchor="t">
              <a:spAutoFit/>
            </a:bodyPr>
            <a:lstStyle/>
            <a:p>
              <a:pPr algn="l">
                <a:lnSpc>
                  <a:spcPts val="3480"/>
                </a:lnSpc>
              </a:pPr>
              <a:r>
                <a:rPr lang="en-US" sz="2900" dirty="0">
                  <a:solidFill>
                    <a:srgbClr val="000000"/>
                  </a:solidFill>
                  <a:latin typeface="Aptos"/>
                  <a:ea typeface="Aptos"/>
                  <a:cs typeface="Aptos"/>
                  <a:sym typeface="Aptos"/>
                </a:rPr>
                <a:t>The Official Languages Centre of Excellence (OLCE) is developing an OL-AI strategy to protect and promote bilingualism.</a:t>
              </a:r>
              <a:endParaRPr lang="en-US" sz="2900" dirty="0">
                <a:solidFill>
                  <a:srgbClr val="000000"/>
                </a:solidFill>
                <a:latin typeface="Aptos"/>
                <a:ea typeface="Aptos"/>
                <a:cs typeface="Aptos"/>
              </a:endParaRPr>
            </a:p>
          </p:txBody>
        </p:sp>
      </p:grpSp>
      <p:grpSp>
        <p:nvGrpSpPr>
          <p:cNvPr id="25" name="Group 24" descr="Our Goal&#10;&#10;Support federal institutions to use AI responsibly to enhance bilingualism in the public service.&#10;">
            <a:extLst>
              <a:ext uri="{FF2B5EF4-FFF2-40B4-BE49-F238E27FC236}">
                <a16:creationId xmlns:a16="http://schemas.microsoft.com/office/drawing/2014/main" id="{6830F73E-C04E-BD9E-B97A-9D06A46F9F51}"/>
              </a:ext>
            </a:extLst>
          </p:cNvPr>
          <p:cNvGrpSpPr/>
          <p:nvPr/>
        </p:nvGrpSpPr>
        <p:grpSpPr>
          <a:xfrm>
            <a:off x="9149242" y="1919413"/>
            <a:ext cx="9138758" cy="2987564"/>
            <a:chOff x="9149242" y="1919413"/>
            <a:chExt cx="9138758" cy="2987564"/>
          </a:xfrm>
        </p:grpSpPr>
        <p:grpSp>
          <p:nvGrpSpPr>
            <p:cNvPr id="10" name="Group 10"/>
            <p:cNvGrpSpPr/>
            <p:nvPr/>
          </p:nvGrpSpPr>
          <p:grpSpPr>
            <a:xfrm>
              <a:off x="9149242" y="1919413"/>
              <a:ext cx="8190822" cy="2987564"/>
              <a:chOff x="0" y="-38100"/>
              <a:chExt cx="885236" cy="322885"/>
            </a:xfrm>
          </p:grpSpPr>
          <p:sp>
            <p:nvSpPr>
              <p:cNvPr id="11" name="Freeform 11"/>
              <p:cNvSpPr/>
              <p:nvPr/>
            </p:nvSpPr>
            <p:spPr>
              <a:xfrm>
                <a:off x="0" y="0"/>
                <a:ext cx="885236" cy="284785"/>
              </a:xfrm>
              <a:custGeom>
                <a:avLst/>
                <a:gdLst/>
                <a:ahLst/>
                <a:cxnLst/>
                <a:rect l="l" t="t" r="r" b="b"/>
                <a:pathLst>
                  <a:path w="885236" h="284785">
                    <a:moveTo>
                      <a:pt x="94519" y="0"/>
                    </a:moveTo>
                    <a:lnTo>
                      <a:pt x="790716" y="0"/>
                    </a:lnTo>
                    <a:cubicBezTo>
                      <a:pt x="842918" y="0"/>
                      <a:pt x="885236" y="42318"/>
                      <a:pt x="885236" y="94519"/>
                    </a:cubicBezTo>
                    <a:lnTo>
                      <a:pt x="885236" y="190266"/>
                    </a:lnTo>
                    <a:cubicBezTo>
                      <a:pt x="885236" y="242468"/>
                      <a:pt x="842918" y="284785"/>
                      <a:pt x="790716" y="284785"/>
                    </a:cubicBezTo>
                    <a:lnTo>
                      <a:pt x="94519" y="284785"/>
                    </a:lnTo>
                    <a:cubicBezTo>
                      <a:pt x="69451" y="284785"/>
                      <a:pt x="45410" y="274827"/>
                      <a:pt x="27684" y="257101"/>
                    </a:cubicBezTo>
                    <a:cubicBezTo>
                      <a:pt x="9958" y="239376"/>
                      <a:pt x="0" y="215334"/>
                      <a:pt x="0" y="190266"/>
                    </a:cubicBezTo>
                    <a:lnTo>
                      <a:pt x="0" y="94519"/>
                    </a:lnTo>
                    <a:cubicBezTo>
                      <a:pt x="0" y="42318"/>
                      <a:pt x="42318" y="0"/>
                      <a:pt x="94519" y="0"/>
                    </a:cubicBezTo>
                    <a:close/>
                  </a:path>
                </a:pathLst>
              </a:custGeom>
              <a:solidFill>
                <a:srgbClr val="FFFFFF">
                  <a:alpha val="64706"/>
                </a:srgbClr>
              </a:solidFill>
            </p:spPr>
            <p:txBody>
              <a:bodyPr/>
              <a:lstStyle/>
              <a:p>
                <a:endParaRPr lang="en-CA"/>
              </a:p>
            </p:txBody>
          </p:sp>
          <p:sp>
            <p:nvSpPr>
              <p:cNvPr id="12" name="TextBox 12"/>
              <p:cNvSpPr txBox="1"/>
              <p:nvPr/>
            </p:nvSpPr>
            <p:spPr>
              <a:xfrm>
                <a:off x="0" y="-38100"/>
                <a:ext cx="885236" cy="322885"/>
              </a:xfrm>
              <a:prstGeom prst="rect">
                <a:avLst/>
              </a:prstGeom>
            </p:spPr>
            <p:txBody>
              <a:bodyPr lIns="57314" tIns="57314" rIns="57314" bIns="57314" rtlCol="0" anchor="ctr"/>
              <a:lstStyle/>
              <a:p>
                <a:pPr algn="ctr">
                  <a:lnSpc>
                    <a:spcPts val="2763"/>
                  </a:lnSpc>
                </a:pPr>
                <a:endParaRPr/>
              </a:p>
            </p:txBody>
          </p:sp>
        </p:grpSp>
        <p:sp>
          <p:nvSpPr>
            <p:cNvPr id="13" name="TextBox 13"/>
            <p:cNvSpPr txBox="1"/>
            <p:nvPr/>
          </p:nvSpPr>
          <p:spPr>
            <a:xfrm>
              <a:off x="9598226" y="2379162"/>
              <a:ext cx="8689774" cy="638175"/>
            </a:xfrm>
            <a:prstGeom prst="rect">
              <a:avLst/>
            </a:prstGeom>
          </p:spPr>
          <p:txBody>
            <a:bodyPr lIns="0" tIns="0" rIns="0" bIns="0" rtlCol="0" anchor="t">
              <a:spAutoFit/>
            </a:bodyPr>
            <a:lstStyle/>
            <a:p>
              <a:pPr algn="l">
                <a:lnSpc>
                  <a:spcPts val="5159"/>
                </a:lnSpc>
                <a:spcBef>
                  <a:spcPct val="0"/>
                </a:spcBef>
              </a:pPr>
              <a:r>
                <a:rPr lang="en-US" sz="4299" b="1" dirty="0">
                  <a:solidFill>
                    <a:srgbClr val="3C646E"/>
                  </a:solidFill>
                  <a:latin typeface="Aptos Bold"/>
                  <a:ea typeface="Aptos Bold"/>
                  <a:cs typeface="Aptos Bold"/>
                  <a:sym typeface="Aptos Bold"/>
                </a:rPr>
                <a:t>Our Goal</a:t>
              </a:r>
            </a:p>
          </p:txBody>
        </p:sp>
        <p:sp>
          <p:nvSpPr>
            <p:cNvPr id="15" name="TextBox 15"/>
            <p:cNvSpPr txBox="1"/>
            <p:nvPr/>
          </p:nvSpPr>
          <p:spPr>
            <a:xfrm>
              <a:off x="9598226" y="3163903"/>
              <a:ext cx="7542034" cy="1304925"/>
            </a:xfrm>
            <a:prstGeom prst="rect">
              <a:avLst/>
            </a:prstGeom>
          </p:spPr>
          <p:txBody>
            <a:bodyPr lIns="0" tIns="0" rIns="0" bIns="0" rtlCol="0" anchor="t">
              <a:spAutoFit/>
            </a:bodyPr>
            <a:lstStyle/>
            <a:p>
              <a:pPr algn="l">
                <a:lnSpc>
                  <a:spcPts val="3480"/>
                </a:lnSpc>
              </a:pPr>
              <a:r>
                <a:rPr lang="en-US" sz="2900" dirty="0">
                  <a:solidFill>
                    <a:srgbClr val="000000"/>
                  </a:solidFill>
                  <a:latin typeface="Aptos"/>
                  <a:ea typeface="Aptos"/>
                  <a:cs typeface="Aptos"/>
                  <a:sym typeface="Aptos"/>
                </a:rPr>
                <a:t>Support federal institutions to use AI responsibly to enhance bilingualism in the public service.</a:t>
              </a:r>
            </a:p>
          </p:txBody>
        </p:sp>
      </p:grpSp>
      <p:sp>
        <p:nvSpPr>
          <p:cNvPr id="16" name="TextBox 16"/>
          <p:cNvSpPr txBox="1"/>
          <p:nvPr/>
        </p:nvSpPr>
        <p:spPr>
          <a:xfrm>
            <a:off x="4486878" y="5210385"/>
            <a:ext cx="8689774" cy="638175"/>
          </a:xfrm>
          <a:prstGeom prst="rect">
            <a:avLst/>
          </a:prstGeom>
        </p:spPr>
        <p:txBody>
          <a:bodyPr lIns="0" tIns="0" rIns="0" bIns="0" rtlCol="0" anchor="t">
            <a:spAutoFit/>
          </a:bodyPr>
          <a:lstStyle/>
          <a:p>
            <a:pPr algn="ctr">
              <a:lnSpc>
                <a:spcPts val="5159"/>
              </a:lnSpc>
              <a:spcBef>
                <a:spcPct val="0"/>
              </a:spcBef>
            </a:pPr>
            <a:r>
              <a:rPr lang="en-US" sz="4299" b="1">
                <a:solidFill>
                  <a:srgbClr val="3C646E"/>
                </a:solidFill>
                <a:latin typeface="Aptos Bold"/>
                <a:ea typeface="Aptos Bold"/>
                <a:cs typeface="Aptos Bold"/>
                <a:sym typeface="Aptos Bold"/>
              </a:rPr>
              <a:t>Who Shared Their Perspectives?</a:t>
            </a:r>
          </a:p>
        </p:txBody>
      </p:sp>
      <p:sp>
        <p:nvSpPr>
          <p:cNvPr id="17" name="TextBox 17"/>
          <p:cNvSpPr txBox="1"/>
          <p:nvPr/>
        </p:nvSpPr>
        <p:spPr>
          <a:xfrm>
            <a:off x="5060748" y="6190068"/>
            <a:ext cx="7542034" cy="1514475"/>
          </a:xfrm>
          <a:prstGeom prst="rect">
            <a:avLst/>
          </a:prstGeom>
        </p:spPr>
        <p:txBody>
          <a:bodyPr lIns="0" tIns="0" rIns="0" bIns="0" rtlCol="0" anchor="t">
            <a:spAutoFit/>
          </a:bodyPr>
          <a:lstStyle/>
          <a:p>
            <a:pPr algn="ctr">
              <a:lnSpc>
                <a:spcPts val="5159"/>
              </a:lnSpc>
            </a:pPr>
            <a:r>
              <a:rPr lang="en-US" sz="4299" b="1">
                <a:solidFill>
                  <a:srgbClr val="000000"/>
                </a:solidFill>
                <a:latin typeface="Aptos Bold"/>
                <a:ea typeface="Aptos Bold"/>
                <a:cs typeface="Aptos Bold"/>
                <a:sym typeface="Aptos Bold"/>
              </a:rPr>
              <a:t>136</a:t>
            </a:r>
          </a:p>
          <a:p>
            <a:pPr algn="ctr">
              <a:lnSpc>
                <a:spcPts val="3480"/>
              </a:lnSpc>
            </a:pPr>
            <a:r>
              <a:rPr lang="en-US" sz="2900">
                <a:solidFill>
                  <a:srgbClr val="000000"/>
                </a:solidFill>
                <a:latin typeface="Aptos"/>
                <a:ea typeface="Aptos"/>
                <a:cs typeface="Aptos"/>
                <a:sym typeface="Aptos"/>
              </a:rPr>
              <a:t>Respondents</a:t>
            </a:r>
          </a:p>
          <a:p>
            <a:pPr algn="ctr">
              <a:lnSpc>
                <a:spcPts val="3480"/>
              </a:lnSpc>
            </a:pPr>
            <a:endParaRPr lang="en-US" sz="2900">
              <a:solidFill>
                <a:srgbClr val="000000"/>
              </a:solidFill>
              <a:latin typeface="Aptos"/>
              <a:ea typeface="Aptos"/>
              <a:cs typeface="Aptos"/>
              <a:sym typeface="Aptos"/>
            </a:endParaRPr>
          </a:p>
        </p:txBody>
      </p:sp>
      <p:sp>
        <p:nvSpPr>
          <p:cNvPr id="18" name="TextBox 18"/>
          <p:cNvSpPr txBox="1"/>
          <p:nvPr/>
        </p:nvSpPr>
        <p:spPr>
          <a:xfrm>
            <a:off x="1662088" y="8323668"/>
            <a:ext cx="4113035" cy="866775"/>
          </a:xfrm>
          <a:prstGeom prst="rect">
            <a:avLst/>
          </a:prstGeom>
        </p:spPr>
        <p:txBody>
          <a:bodyPr lIns="0" tIns="0" rIns="0" bIns="0" rtlCol="0" anchor="t">
            <a:spAutoFit/>
          </a:bodyPr>
          <a:lstStyle/>
          <a:p>
            <a:pPr algn="ctr">
              <a:lnSpc>
                <a:spcPts val="3480"/>
              </a:lnSpc>
            </a:pPr>
            <a:r>
              <a:rPr lang="en-US" sz="2900" dirty="0">
                <a:solidFill>
                  <a:srgbClr val="000000"/>
                </a:solidFill>
                <a:latin typeface="Aptos"/>
                <a:ea typeface="Aptos"/>
                <a:cs typeface="Aptos"/>
                <a:sym typeface="Aptos"/>
              </a:rPr>
              <a:t>Persons Responsible for Official Languages</a:t>
            </a:r>
          </a:p>
        </p:txBody>
      </p:sp>
      <p:sp>
        <p:nvSpPr>
          <p:cNvPr id="19" name="TextBox 19"/>
          <p:cNvSpPr txBox="1"/>
          <p:nvPr/>
        </p:nvSpPr>
        <p:spPr>
          <a:xfrm>
            <a:off x="6775248" y="8323668"/>
            <a:ext cx="4113035" cy="866775"/>
          </a:xfrm>
          <a:prstGeom prst="rect">
            <a:avLst/>
          </a:prstGeom>
        </p:spPr>
        <p:txBody>
          <a:bodyPr lIns="0" tIns="0" rIns="0" bIns="0" rtlCol="0" anchor="t">
            <a:spAutoFit/>
          </a:bodyPr>
          <a:lstStyle/>
          <a:p>
            <a:pPr algn="ctr">
              <a:lnSpc>
                <a:spcPts val="3480"/>
              </a:lnSpc>
            </a:pPr>
            <a:r>
              <a:rPr lang="en-US" sz="2900">
                <a:solidFill>
                  <a:srgbClr val="000000"/>
                </a:solidFill>
                <a:latin typeface="Aptos"/>
                <a:ea typeface="Aptos"/>
                <a:cs typeface="Aptos"/>
                <a:sym typeface="Aptos"/>
              </a:rPr>
              <a:t>Persons Responsible for Part VII of the OLA</a:t>
            </a:r>
          </a:p>
        </p:txBody>
      </p:sp>
      <p:sp>
        <p:nvSpPr>
          <p:cNvPr id="20" name="TextBox 20"/>
          <p:cNvSpPr txBox="1"/>
          <p:nvPr/>
        </p:nvSpPr>
        <p:spPr>
          <a:xfrm>
            <a:off x="11886596" y="8323668"/>
            <a:ext cx="4113035" cy="866775"/>
          </a:xfrm>
          <a:prstGeom prst="rect">
            <a:avLst/>
          </a:prstGeom>
        </p:spPr>
        <p:txBody>
          <a:bodyPr lIns="0" tIns="0" rIns="0" bIns="0" rtlCol="0" anchor="t">
            <a:spAutoFit/>
          </a:bodyPr>
          <a:lstStyle/>
          <a:p>
            <a:pPr algn="ctr">
              <a:lnSpc>
                <a:spcPts val="3480"/>
              </a:lnSpc>
            </a:pPr>
            <a:r>
              <a:rPr lang="en-US" sz="2900">
                <a:solidFill>
                  <a:srgbClr val="000000"/>
                </a:solidFill>
                <a:latin typeface="Aptos"/>
                <a:ea typeface="Aptos"/>
                <a:cs typeface="Aptos"/>
                <a:sym typeface="Aptos"/>
              </a:rPr>
              <a:t>Persons Responsible for Language Training</a:t>
            </a:r>
          </a:p>
        </p:txBody>
      </p:sp>
      <p:grpSp>
        <p:nvGrpSpPr>
          <p:cNvPr id="26" name="Group 25">
            <a:extLst>
              <a:ext uri="{FF2B5EF4-FFF2-40B4-BE49-F238E27FC236}">
                <a16:creationId xmlns:a16="http://schemas.microsoft.com/office/drawing/2014/main" id="{EC8848A1-F5A1-5548-7594-DB6DFEE6CDFF}"/>
              </a:ext>
              <a:ext uri="{C183D7F6-B498-43B3-948B-1728B52AA6E4}">
                <adec:decorative xmlns:adec="http://schemas.microsoft.com/office/drawing/2017/decorative" val="1"/>
              </a:ext>
            </a:extLst>
          </p:cNvPr>
          <p:cNvGrpSpPr/>
          <p:nvPr/>
        </p:nvGrpSpPr>
        <p:grpSpPr>
          <a:xfrm>
            <a:off x="3718606" y="7704543"/>
            <a:ext cx="10224507" cy="609600"/>
            <a:chOff x="3718606" y="7704543"/>
            <a:chExt cx="10224507" cy="609600"/>
          </a:xfrm>
        </p:grpSpPr>
        <p:sp>
          <p:nvSpPr>
            <p:cNvPr id="21" name="AutoShape 21"/>
            <p:cNvSpPr/>
            <p:nvPr/>
          </p:nvSpPr>
          <p:spPr>
            <a:xfrm flipV="1">
              <a:off x="3718606" y="7704543"/>
              <a:ext cx="5113160" cy="609600"/>
            </a:xfrm>
            <a:prstGeom prst="line">
              <a:avLst/>
            </a:prstGeom>
            <a:ln w="38100" cap="flat">
              <a:solidFill>
                <a:srgbClr val="000000"/>
              </a:solidFill>
              <a:prstDash val="solid"/>
              <a:headEnd type="diamond" w="lg" len="lg"/>
              <a:tailEnd type="diamond" w="lg" len="lg"/>
            </a:ln>
          </p:spPr>
          <p:txBody>
            <a:bodyPr/>
            <a:lstStyle/>
            <a:p>
              <a:endParaRPr lang="en-CA"/>
            </a:p>
          </p:txBody>
        </p:sp>
        <p:sp>
          <p:nvSpPr>
            <p:cNvPr id="22" name="AutoShape 22"/>
            <p:cNvSpPr/>
            <p:nvPr/>
          </p:nvSpPr>
          <p:spPr>
            <a:xfrm>
              <a:off x="8831765" y="7704543"/>
              <a:ext cx="5111348" cy="609600"/>
            </a:xfrm>
            <a:prstGeom prst="line">
              <a:avLst/>
            </a:prstGeom>
            <a:ln w="38100" cap="flat">
              <a:solidFill>
                <a:srgbClr val="000000"/>
              </a:solidFill>
              <a:prstDash val="solid"/>
              <a:headEnd type="diamond" w="lg" len="lg"/>
              <a:tailEnd type="diamond" w="lg" len="lg"/>
            </a:ln>
          </p:spPr>
          <p:txBody>
            <a:bodyPr/>
            <a:lstStyle/>
            <a:p>
              <a:endParaRPr lang="en-CA"/>
            </a:p>
          </p:txBody>
        </p:sp>
        <p:sp>
          <p:nvSpPr>
            <p:cNvPr id="23" name="AutoShape 23"/>
            <p:cNvSpPr/>
            <p:nvPr/>
          </p:nvSpPr>
          <p:spPr>
            <a:xfrm>
              <a:off x="8831765" y="7704543"/>
              <a:ext cx="0" cy="609600"/>
            </a:xfrm>
            <a:prstGeom prst="line">
              <a:avLst/>
            </a:prstGeom>
            <a:ln w="38100" cap="flat">
              <a:solidFill>
                <a:srgbClr val="000000"/>
              </a:solidFill>
              <a:prstDash val="solid"/>
              <a:headEnd type="diamond" w="lg" len="lg"/>
              <a:tailEnd type="diamond" w="lg" len="lg"/>
            </a:ln>
          </p:spPr>
          <p:txBody>
            <a:bodyPr/>
            <a:lstStyle/>
            <a:p>
              <a:endParaRPr lang="en-CA"/>
            </a:p>
          </p:txBody>
        </p:sp>
      </p:gr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a:extLst>
              <a:ext uri="{C183D7F6-B498-43B3-948B-1728B52AA6E4}">
                <adec:decorative xmlns:adec="http://schemas.microsoft.com/office/drawing/2017/decorative" val="1"/>
              </a:ext>
            </a:extLst>
          </p:cNvPr>
          <p:cNvGrpSpPr/>
          <p:nvPr/>
        </p:nvGrpSpPr>
        <p:grpSpPr>
          <a:xfrm rot="-10800000">
            <a:off x="-13081" y="9553299"/>
            <a:ext cx="18359997" cy="777626"/>
            <a:chOff x="0" y="0"/>
            <a:chExt cx="24479997" cy="1036835"/>
          </a:xfrm>
        </p:grpSpPr>
        <p:sp>
          <p:nvSpPr>
            <p:cNvPr id="3" name="Freeform 3"/>
            <p:cNvSpPr/>
            <p:nvPr/>
          </p:nvSpPr>
          <p:spPr>
            <a:xfrm>
              <a:off x="3211586" y="0"/>
              <a:ext cx="21268411" cy="1036835"/>
            </a:xfrm>
            <a:custGeom>
              <a:avLst/>
              <a:gdLst/>
              <a:ahLst/>
              <a:cxnLst/>
              <a:rect l="l" t="t" r="r" b="b"/>
              <a:pathLst>
                <a:path w="21268411" h="1036835">
                  <a:moveTo>
                    <a:pt x="0" y="0"/>
                  </a:moveTo>
                  <a:lnTo>
                    <a:pt x="21268411" y="0"/>
                  </a:lnTo>
                  <a:lnTo>
                    <a:pt x="21268411" y="1036835"/>
                  </a:lnTo>
                  <a:lnTo>
                    <a:pt x="0" y="1036835"/>
                  </a:lnTo>
                  <a:lnTo>
                    <a:pt x="0" y="0"/>
                  </a:lnTo>
                  <a:close/>
                </a:path>
              </a:pathLst>
            </a:custGeom>
            <a:blipFill>
              <a:blip r:embed="rId2"/>
              <a:stretch>
                <a:fillRect/>
              </a:stretch>
            </a:blipFill>
          </p:spPr>
          <p:txBody>
            <a:bodyPr/>
            <a:lstStyle/>
            <a:p>
              <a:endParaRPr lang="en-CA"/>
            </a:p>
          </p:txBody>
        </p:sp>
        <p:sp>
          <p:nvSpPr>
            <p:cNvPr id="4" name="Freeform 4"/>
            <p:cNvSpPr/>
            <p:nvPr/>
          </p:nvSpPr>
          <p:spPr>
            <a:xfrm>
              <a:off x="0" y="0"/>
              <a:ext cx="6820396" cy="1036835"/>
            </a:xfrm>
            <a:custGeom>
              <a:avLst/>
              <a:gdLst/>
              <a:ahLst/>
              <a:cxnLst/>
              <a:rect l="l" t="t" r="r" b="b"/>
              <a:pathLst>
                <a:path w="6820396" h="1036835">
                  <a:moveTo>
                    <a:pt x="0" y="0"/>
                  </a:moveTo>
                  <a:lnTo>
                    <a:pt x="6820396" y="0"/>
                  </a:lnTo>
                  <a:lnTo>
                    <a:pt x="6820396" y="1036835"/>
                  </a:lnTo>
                  <a:lnTo>
                    <a:pt x="0" y="1036835"/>
                  </a:lnTo>
                  <a:lnTo>
                    <a:pt x="0" y="0"/>
                  </a:lnTo>
                  <a:close/>
                </a:path>
              </a:pathLst>
            </a:custGeom>
            <a:blipFill>
              <a:blip r:embed="rId2"/>
              <a:stretch>
                <a:fillRect l="-198331" r="-13504"/>
              </a:stretch>
            </a:blipFill>
          </p:spPr>
          <p:txBody>
            <a:bodyPr/>
            <a:lstStyle/>
            <a:p>
              <a:endParaRPr lang="en-CA"/>
            </a:p>
          </p:txBody>
        </p:sp>
      </p:grpSp>
      <p:sp>
        <p:nvSpPr>
          <p:cNvPr id="5" name="Freeform 5">
            <a:extLst>
              <a:ext uri="{C183D7F6-B498-43B3-948B-1728B52AA6E4}">
                <adec:decorative xmlns:adec="http://schemas.microsoft.com/office/drawing/2017/decorative" val="1"/>
              </a:ext>
            </a:extLst>
          </p:cNvPr>
          <p:cNvSpPr/>
          <p:nvPr/>
        </p:nvSpPr>
        <p:spPr>
          <a:xfrm>
            <a:off x="11041749" y="-5413194"/>
            <a:ext cx="11134928" cy="11155587"/>
          </a:xfrm>
          <a:custGeom>
            <a:avLst/>
            <a:gdLst/>
            <a:ahLst/>
            <a:cxnLst/>
            <a:rect l="l" t="t" r="r" b="b"/>
            <a:pathLst>
              <a:path w="11134928" h="11155587">
                <a:moveTo>
                  <a:pt x="0" y="0"/>
                </a:moveTo>
                <a:lnTo>
                  <a:pt x="11134928" y="0"/>
                </a:lnTo>
                <a:lnTo>
                  <a:pt x="11134928" y="11155587"/>
                </a:lnTo>
                <a:lnTo>
                  <a:pt x="0" y="11155587"/>
                </a:lnTo>
                <a:lnTo>
                  <a:pt x="0" y="0"/>
                </a:lnTo>
                <a:close/>
              </a:path>
            </a:pathLst>
          </a:custGeom>
          <a:blipFill>
            <a:blip r:embed="rId3">
              <a:alphaModFix amt="30000"/>
              <a:extLst>
                <a:ext uri="{96DAC541-7B7A-43D3-8B79-37D633B846F1}">
                  <asvg:svgBlip xmlns:asvg="http://schemas.microsoft.com/office/drawing/2016/SVG/main" r:embed="rId4"/>
                </a:ext>
              </a:extLst>
            </a:blip>
            <a:stretch>
              <a:fillRect/>
            </a:stretch>
          </a:blipFill>
        </p:spPr>
        <p:txBody>
          <a:bodyPr/>
          <a:lstStyle/>
          <a:p>
            <a:endParaRPr lang="en-CA"/>
          </a:p>
        </p:txBody>
      </p:sp>
      <p:sp>
        <p:nvSpPr>
          <p:cNvPr id="6" name="Freeform 6">
            <a:extLst>
              <a:ext uri="{C183D7F6-B498-43B3-948B-1728B52AA6E4}">
                <adec:decorative xmlns:adec="http://schemas.microsoft.com/office/drawing/2017/decorative" val="1"/>
              </a:ext>
            </a:extLst>
          </p:cNvPr>
          <p:cNvSpPr/>
          <p:nvPr/>
        </p:nvSpPr>
        <p:spPr>
          <a:xfrm>
            <a:off x="11194149" y="-5260794"/>
            <a:ext cx="11134928" cy="11155587"/>
          </a:xfrm>
          <a:custGeom>
            <a:avLst/>
            <a:gdLst/>
            <a:ahLst/>
            <a:cxnLst/>
            <a:rect l="l" t="t" r="r" b="b"/>
            <a:pathLst>
              <a:path w="11134928" h="11155587">
                <a:moveTo>
                  <a:pt x="0" y="0"/>
                </a:moveTo>
                <a:lnTo>
                  <a:pt x="11134928" y="0"/>
                </a:lnTo>
                <a:lnTo>
                  <a:pt x="11134928" y="11155587"/>
                </a:lnTo>
                <a:lnTo>
                  <a:pt x="0" y="11155587"/>
                </a:lnTo>
                <a:lnTo>
                  <a:pt x="0" y="0"/>
                </a:lnTo>
                <a:close/>
              </a:path>
            </a:pathLst>
          </a:custGeom>
          <a:blipFill>
            <a:blip r:embed="rId5">
              <a:alphaModFix amt="30000"/>
              <a:extLst>
                <a:ext uri="{96DAC541-7B7A-43D3-8B79-37D633B846F1}">
                  <asvg:svgBlip xmlns:asvg="http://schemas.microsoft.com/office/drawing/2016/SVG/main" r:embed="rId6"/>
                </a:ext>
              </a:extLst>
            </a:blip>
            <a:stretch>
              <a:fillRect/>
            </a:stretch>
          </a:blipFill>
        </p:spPr>
        <p:txBody>
          <a:bodyPr/>
          <a:lstStyle/>
          <a:p>
            <a:endParaRPr lang="en-CA"/>
          </a:p>
        </p:txBody>
      </p:sp>
      <p:sp>
        <p:nvSpPr>
          <p:cNvPr id="7" name="Freeform 7">
            <a:extLst>
              <a:ext uri="{C183D7F6-B498-43B3-948B-1728B52AA6E4}">
                <adec:decorative xmlns:adec="http://schemas.microsoft.com/office/drawing/2017/decorative" val="1"/>
              </a:ext>
            </a:extLst>
          </p:cNvPr>
          <p:cNvSpPr/>
          <p:nvPr/>
        </p:nvSpPr>
        <p:spPr>
          <a:xfrm>
            <a:off x="11346549" y="-5108394"/>
            <a:ext cx="11134928" cy="11155587"/>
          </a:xfrm>
          <a:custGeom>
            <a:avLst/>
            <a:gdLst/>
            <a:ahLst/>
            <a:cxnLst/>
            <a:rect l="l" t="t" r="r" b="b"/>
            <a:pathLst>
              <a:path w="11134928" h="11155587">
                <a:moveTo>
                  <a:pt x="0" y="0"/>
                </a:moveTo>
                <a:lnTo>
                  <a:pt x="11134928" y="0"/>
                </a:lnTo>
                <a:lnTo>
                  <a:pt x="11134928" y="11155587"/>
                </a:lnTo>
                <a:lnTo>
                  <a:pt x="0" y="11155587"/>
                </a:lnTo>
                <a:lnTo>
                  <a:pt x="0" y="0"/>
                </a:lnTo>
                <a:close/>
              </a:path>
            </a:pathLst>
          </a:custGeom>
          <a:blipFill>
            <a:blip r:embed="rId7">
              <a:alphaModFix amt="30000"/>
              <a:extLst>
                <a:ext uri="{96DAC541-7B7A-43D3-8B79-37D633B846F1}">
                  <asvg:svgBlip xmlns:asvg="http://schemas.microsoft.com/office/drawing/2016/SVG/main" r:embed="rId8"/>
                </a:ext>
              </a:extLst>
            </a:blip>
            <a:stretch>
              <a:fillRect/>
            </a:stretch>
          </a:blipFill>
        </p:spPr>
        <p:txBody>
          <a:bodyPr/>
          <a:lstStyle/>
          <a:p>
            <a:endParaRPr lang="en-CA"/>
          </a:p>
        </p:txBody>
      </p:sp>
      <p:sp>
        <p:nvSpPr>
          <p:cNvPr id="8" name="TextBox 8"/>
          <p:cNvSpPr txBox="1">
            <a:spLocks noGrp="1"/>
          </p:cNvSpPr>
          <p:nvPr>
            <p:ph type="title" idx="4294967295"/>
          </p:nvPr>
        </p:nvSpPr>
        <p:spPr>
          <a:xfrm>
            <a:off x="454226" y="624589"/>
            <a:ext cx="13785310" cy="884422"/>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0" marR="0" lvl="0" indent="0" algn="l" defTabSz="914400" rtl="0" eaLnBrk="1" fontAlgn="auto" latinLnBrk="0" hangingPunct="1">
              <a:lnSpc>
                <a:spcPts val="6730"/>
              </a:lnSpc>
              <a:spcBef>
                <a:spcPts val="0"/>
              </a:spcBef>
              <a:spcAft>
                <a:spcPts val="0"/>
              </a:spcAft>
              <a:buClrTx/>
              <a:buSzTx/>
              <a:buFontTx/>
              <a:buNone/>
              <a:tabLst/>
              <a:defRPr/>
            </a:pPr>
            <a:r>
              <a:rPr kumimoji="0" lang="en-US" sz="6349" b="0" i="0" u="none" strike="noStrike" kern="1200" cap="none" spc="-12" normalizeH="0" baseline="0" noProof="0" dirty="0">
                <a:ln>
                  <a:noFill/>
                </a:ln>
                <a:solidFill>
                  <a:srgbClr val="3C646E"/>
                </a:solidFill>
                <a:effectLst/>
                <a:uLnTx/>
                <a:uFillTx/>
                <a:latin typeface="Aptos"/>
                <a:ea typeface="Aptos"/>
                <a:cs typeface="Aptos"/>
                <a:sym typeface="Aptos"/>
              </a:rPr>
              <a:t>Overall use of AI</a:t>
            </a:r>
          </a:p>
        </p:txBody>
      </p:sp>
      <p:grpSp>
        <p:nvGrpSpPr>
          <p:cNvPr id="9" name="Group 9">
            <a:extLst>
              <a:ext uri="{C183D7F6-B498-43B3-948B-1728B52AA6E4}">
                <adec:decorative xmlns:adec="http://schemas.microsoft.com/office/drawing/2017/decorative" val="1"/>
              </a:ext>
            </a:extLst>
          </p:cNvPr>
          <p:cNvGrpSpPr/>
          <p:nvPr/>
        </p:nvGrpSpPr>
        <p:grpSpPr>
          <a:xfrm>
            <a:off x="319009" y="1538373"/>
            <a:ext cx="16595004" cy="7810544"/>
            <a:chOff x="0" y="-38100"/>
            <a:chExt cx="1793530" cy="844136"/>
          </a:xfrm>
        </p:grpSpPr>
        <p:sp>
          <p:nvSpPr>
            <p:cNvPr id="10" name="Freeform 10"/>
            <p:cNvSpPr/>
            <p:nvPr/>
          </p:nvSpPr>
          <p:spPr>
            <a:xfrm>
              <a:off x="0" y="0"/>
              <a:ext cx="1793530" cy="806036"/>
            </a:xfrm>
            <a:custGeom>
              <a:avLst/>
              <a:gdLst/>
              <a:ahLst/>
              <a:cxnLst/>
              <a:rect l="l" t="t" r="r" b="b"/>
              <a:pathLst>
                <a:path w="1793530" h="806036">
                  <a:moveTo>
                    <a:pt x="46652" y="0"/>
                  </a:moveTo>
                  <a:lnTo>
                    <a:pt x="1746878" y="0"/>
                  </a:lnTo>
                  <a:cubicBezTo>
                    <a:pt x="1772643" y="0"/>
                    <a:pt x="1793530" y="20887"/>
                    <a:pt x="1793530" y="46652"/>
                  </a:cubicBezTo>
                  <a:lnTo>
                    <a:pt x="1793530" y="759384"/>
                  </a:lnTo>
                  <a:cubicBezTo>
                    <a:pt x="1793530" y="771757"/>
                    <a:pt x="1788615" y="783623"/>
                    <a:pt x="1779866" y="792372"/>
                  </a:cubicBezTo>
                  <a:cubicBezTo>
                    <a:pt x="1771117" y="801121"/>
                    <a:pt x="1759251" y="806036"/>
                    <a:pt x="1746878" y="806036"/>
                  </a:cubicBezTo>
                  <a:lnTo>
                    <a:pt x="46652" y="806036"/>
                  </a:lnTo>
                  <a:cubicBezTo>
                    <a:pt x="34279" y="806036"/>
                    <a:pt x="22413" y="801121"/>
                    <a:pt x="13664" y="792372"/>
                  </a:cubicBezTo>
                  <a:cubicBezTo>
                    <a:pt x="4915" y="783623"/>
                    <a:pt x="0" y="771757"/>
                    <a:pt x="0" y="759384"/>
                  </a:cubicBezTo>
                  <a:lnTo>
                    <a:pt x="0" y="46652"/>
                  </a:lnTo>
                  <a:cubicBezTo>
                    <a:pt x="0" y="34279"/>
                    <a:pt x="4915" y="22413"/>
                    <a:pt x="13664" y="13664"/>
                  </a:cubicBezTo>
                  <a:cubicBezTo>
                    <a:pt x="22413" y="4915"/>
                    <a:pt x="34279" y="0"/>
                    <a:pt x="46652" y="0"/>
                  </a:cubicBezTo>
                  <a:close/>
                </a:path>
              </a:pathLst>
            </a:custGeom>
            <a:solidFill>
              <a:srgbClr val="FFFFFF">
                <a:alpha val="64706"/>
              </a:srgbClr>
            </a:solidFill>
          </p:spPr>
          <p:txBody>
            <a:bodyPr/>
            <a:lstStyle/>
            <a:p>
              <a:endParaRPr lang="en-CA"/>
            </a:p>
          </p:txBody>
        </p:sp>
        <p:sp>
          <p:nvSpPr>
            <p:cNvPr id="11" name="TextBox 11"/>
            <p:cNvSpPr txBox="1"/>
            <p:nvPr/>
          </p:nvSpPr>
          <p:spPr>
            <a:xfrm>
              <a:off x="0" y="-38100"/>
              <a:ext cx="1793530" cy="844136"/>
            </a:xfrm>
            <a:prstGeom prst="rect">
              <a:avLst/>
            </a:prstGeom>
          </p:spPr>
          <p:txBody>
            <a:bodyPr lIns="57314" tIns="57314" rIns="57314" bIns="57314" rtlCol="0" anchor="ctr"/>
            <a:lstStyle/>
            <a:p>
              <a:pPr algn="ctr">
                <a:lnSpc>
                  <a:spcPts val="2763"/>
                </a:lnSpc>
              </a:pPr>
              <a:endParaRPr/>
            </a:p>
          </p:txBody>
        </p:sp>
      </p:grpSp>
      <p:grpSp>
        <p:nvGrpSpPr>
          <p:cNvPr id="26" name="Group 25" descr="66% of respondents stated that their institution uses AI in areas related to OL.&#10;">
            <a:extLst>
              <a:ext uri="{FF2B5EF4-FFF2-40B4-BE49-F238E27FC236}">
                <a16:creationId xmlns:a16="http://schemas.microsoft.com/office/drawing/2014/main" id="{4C965B33-0E65-0252-27FF-622D77CA2F7C}"/>
              </a:ext>
            </a:extLst>
          </p:cNvPr>
          <p:cNvGrpSpPr/>
          <p:nvPr/>
        </p:nvGrpSpPr>
        <p:grpSpPr>
          <a:xfrm>
            <a:off x="454226" y="1986009"/>
            <a:ext cx="7127895" cy="7055130"/>
            <a:chOff x="454226" y="1986009"/>
            <a:chExt cx="7127895" cy="7055130"/>
          </a:xfrm>
        </p:grpSpPr>
        <p:grpSp>
          <p:nvGrpSpPr>
            <p:cNvPr id="20" name="Group 20"/>
            <p:cNvGrpSpPr/>
            <p:nvPr/>
          </p:nvGrpSpPr>
          <p:grpSpPr>
            <a:xfrm>
              <a:off x="729581" y="3445995"/>
              <a:ext cx="6577185" cy="5595144"/>
              <a:chOff x="0" y="0"/>
              <a:chExt cx="8769580" cy="7460191"/>
            </a:xfrm>
          </p:grpSpPr>
          <p:pic>
            <p:nvPicPr>
              <p:cNvPr id="21" name="Picture 21"/>
              <p:cNvPicPr>
                <a:picLocks noChangeAspect="1"/>
              </p:cNvPicPr>
              <p:nvPr/>
            </p:nvPicPr>
            <p:blipFill>
              <a:blip r:embed="rId9"/>
              <a:stretch>
                <a:fillRect/>
              </a:stretch>
            </p:blipFill>
            <p:spPr>
              <a:xfrm>
                <a:off x="-876958" y="-876958"/>
                <a:ext cx="10523496" cy="9214107"/>
              </a:xfrm>
              <a:prstGeom prst="rect">
                <a:avLst/>
              </a:prstGeom>
            </p:spPr>
          </p:pic>
          <p:sp>
            <p:nvSpPr>
              <p:cNvPr id="22" name="TextBox 22"/>
              <p:cNvSpPr txBox="1"/>
              <p:nvPr/>
            </p:nvSpPr>
            <p:spPr>
              <a:xfrm>
                <a:off x="1642767" y="3302609"/>
                <a:ext cx="5484046" cy="854075"/>
              </a:xfrm>
              <a:prstGeom prst="rect">
                <a:avLst/>
              </a:prstGeom>
            </p:spPr>
            <p:txBody>
              <a:bodyPr lIns="0" tIns="0" rIns="0" bIns="0" rtlCol="0" anchor="t">
                <a:spAutoFit/>
              </a:bodyPr>
              <a:lstStyle/>
              <a:p>
                <a:pPr algn="ctr">
                  <a:lnSpc>
                    <a:spcPts val="5159"/>
                  </a:lnSpc>
                </a:pPr>
                <a:r>
                  <a:rPr lang="en-US" sz="4299">
                    <a:solidFill>
                      <a:srgbClr val="000000"/>
                    </a:solidFill>
                    <a:latin typeface="Aptos"/>
                    <a:ea typeface="Aptos"/>
                    <a:cs typeface="Aptos"/>
                    <a:sym typeface="Aptos"/>
                  </a:rPr>
                  <a:t>66%</a:t>
                </a:r>
              </a:p>
            </p:txBody>
          </p:sp>
        </p:grpSp>
        <p:sp>
          <p:nvSpPr>
            <p:cNvPr id="23" name="TextBox 23"/>
            <p:cNvSpPr txBox="1"/>
            <p:nvPr/>
          </p:nvSpPr>
          <p:spPr>
            <a:xfrm>
              <a:off x="454226" y="1986009"/>
              <a:ext cx="7127895" cy="866775"/>
            </a:xfrm>
            <a:prstGeom prst="rect">
              <a:avLst/>
            </a:prstGeom>
          </p:spPr>
          <p:txBody>
            <a:bodyPr lIns="0" tIns="0" rIns="0" bIns="0" rtlCol="0" anchor="t">
              <a:spAutoFit/>
            </a:bodyPr>
            <a:lstStyle/>
            <a:p>
              <a:pPr algn="ctr">
                <a:lnSpc>
                  <a:spcPts val="3480"/>
                </a:lnSpc>
              </a:pPr>
              <a:r>
                <a:rPr lang="en-US" sz="2900" dirty="0">
                  <a:solidFill>
                    <a:srgbClr val="000000"/>
                  </a:solidFill>
                  <a:latin typeface="Aptos"/>
                  <a:ea typeface="Aptos"/>
                  <a:cs typeface="Aptos"/>
                  <a:sym typeface="Aptos"/>
                </a:rPr>
                <a:t>66% of respondents stated that their institution uses AI in areas related to OL.</a:t>
              </a:r>
            </a:p>
          </p:txBody>
        </p:sp>
      </p:grpSp>
      <p:grpSp>
        <p:nvGrpSpPr>
          <p:cNvPr id="28" name="Group 27" descr="Among those using AI:&#10;- 24% for language training&#10;- 0% for self-assessments&#10;- 87% for translation&#10;- 42% for interpretation&#10;- 53% for transcription&#10;- 37% for research">
            <a:extLst>
              <a:ext uri="{FF2B5EF4-FFF2-40B4-BE49-F238E27FC236}">
                <a16:creationId xmlns:a16="http://schemas.microsoft.com/office/drawing/2014/main" id="{114ECEFA-C014-C5AA-8AEB-CC1AD34ED619}"/>
              </a:ext>
            </a:extLst>
          </p:cNvPr>
          <p:cNvGrpSpPr/>
          <p:nvPr/>
        </p:nvGrpSpPr>
        <p:grpSpPr>
          <a:xfrm>
            <a:off x="8157333" y="2205084"/>
            <a:ext cx="9101967" cy="7348215"/>
            <a:chOff x="8157333" y="2205084"/>
            <a:chExt cx="9101967" cy="7348215"/>
          </a:xfrm>
        </p:grpSpPr>
        <p:grpSp>
          <p:nvGrpSpPr>
            <p:cNvPr id="12" name="Group 12"/>
            <p:cNvGrpSpPr/>
            <p:nvPr/>
          </p:nvGrpSpPr>
          <p:grpSpPr>
            <a:xfrm>
              <a:off x="8157333" y="2933835"/>
              <a:ext cx="9101967" cy="6619464"/>
              <a:chOff x="0" y="0"/>
              <a:chExt cx="12135956" cy="8825952"/>
            </a:xfrm>
          </p:grpSpPr>
          <p:pic>
            <p:nvPicPr>
              <p:cNvPr id="13" name="Picture 13"/>
              <p:cNvPicPr>
                <a:picLocks noChangeAspect="1"/>
              </p:cNvPicPr>
              <p:nvPr/>
            </p:nvPicPr>
            <p:blipFill>
              <a:blip r:embed="rId10"/>
              <a:stretch>
                <a:fillRect/>
              </a:stretch>
            </p:blipFill>
            <p:spPr>
              <a:xfrm>
                <a:off x="-1213596" y="-1213596"/>
                <a:ext cx="14563147" cy="11253143"/>
              </a:xfrm>
              <a:prstGeom prst="rect">
                <a:avLst/>
              </a:prstGeom>
            </p:spPr>
          </p:pic>
          <p:sp>
            <p:nvSpPr>
              <p:cNvPr id="14" name="TextBox 14"/>
              <p:cNvSpPr txBox="1"/>
              <p:nvPr/>
            </p:nvSpPr>
            <p:spPr>
              <a:xfrm>
                <a:off x="2541721" y="701560"/>
                <a:ext cx="5308933" cy="565546"/>
              </a:xfrm>
              <a:prstGeom prst="rect">
                <a:avLst/>
              </a:prstGeom>
            </p:spPr>
            <p:txBody>
              <a:bodyPr lIns="0" tIns="0" rIns="0" bIns="0" rtlCol="0" anchor="t">
                <a:spAutoFit/>
              </a:bodyPr>
              <a:lstStyle/>
              <a:p>
                <a:pPr algn="ctr">
                  <a:lnSpc>
                    <a:spcPts val="3368"/>
                  </a:lnSpc>
                </a:pPr>
                <a:r>
                  <a:rPr lang="en-US" sz="2807">
                    <a:solidFill>
                      <a:srgbClr val="FFFFFF"/>
                    </a:solidFill>
                    <a:latin typeface="Aptos"/>
                    <a:ea typeface="Aptos"/>
                    <a:cs typeface="Aptos"/>
                    <a:sym typeface="Aptos"/>
                  </a:rPr>
                  <a:t>24%</a:t>
                </a:r>
              </a:p>
            </p:txBody>
          </p:sp>
          <p:sp>
            <p:nvSpPr>
              <p:cNvPr id="15" name="TextBox 15"/>
              <p:cNvSpPr txBox="1"/>
              <p:nvPr/>
            </p:nvSpPr>
            <p:spPr>
              <a:xfrm>
                <a:off x="2541721" y="1902109"/>
                <a:ext cx="5308933" cy="565546"/>
              </a:xfrm>
              <a:prstGeom prst="rect">
                <a:avLst/>
              </a:prstGeom>
            </p:spPr>
            <p:txBody>
              <a:bodyPr lIns="0" tIns="0" rIns="0" bIns="0" rtlCol="0" anchor="t">
                <a:spAutoFit/>
              </a:bodyPr>
              <a:lstStyle/>
              <a:p>
                <a:pPr algn="ctr">
                  <a:lnSpc>
                    <a:spcPts val="3368"/>
                  </a:lnSpc>
                </a:pPr>
                <a:r>
                  <a:rPr lang="en-US" sz="2807">
                    <a:solidFill>
                      <a:srgbClr val="000000"/>
                    </a:solidFill>
                    <a:latin typeface="Aptos"/>
                    <a:ea typeface="Aptos"/>
                    <a:cs typeface="Aptos"/>
                    <a:sym typeface="Aptos"/>
                  </a:rPr>
                  <a:t>0%</a:t>
                </a:r>
              </a:p>
            </p:txBody>
          </p:sp>
          <p:sp>
            <p:nvSpPr>
              <p:cNvPr id="16" name="TextBox 16"/>
              <p:cNvSpPr txBox="1"/>
              <p:nvPr/>
            </p:nvSpPr>
            <p:spPr>
              <a:xfrm>
                <a:off x="2541721" y="3220029"/>
                <a:ext cx="5308933" cy="565546"/>
              </a:xfrm>
              <a:prstGeom prst="rect">
                <a:avLst/>
              </a:prstGeom>
            </p:spPr>
            <p:txBody>
              <a:bodyPr lIns="0" tIns="0" rIns="0" bIns="0" rtlCol="0" anchor="t">
                <a:spAutoFit/>
              </a:bodyPr>
              <a:lstStyle/>
              <a:p>
                <a:pPr algn="ctr">
                  <a:lnSpc>
                    <a:spcPts val="3368"/>
                  </a:lnSpc>
                </a:pPr>
                <a:r>
                  <a:rPr lang="en-US" sz="2807">
                    <a:solidFill>
                      <a:srgbClr val="FFFFFF"/>
                    </a:solidFill>
                    <a:latin typeface="Aptos"/>
                    <a:ea typeface="Aptos"/>
                    <a:cs typeface="Aptos"/>
                    <a:sym typeface="Aptos"/>
                  </a:rPr>
                  <a:t>87%</a:t>
                </a:r>
              </a:p>
            </p:txBody>
          </p:sp>
          <p:sp>
            <p:nvSpPr>
              <p:cNvPr id="17" name="TextBox 17"/>
              <p:cNvSpPr txBox="1"/>
              <p:nvPr/>
            </p:nvSpPr>
            <p:spPr>
              <a:xfrm>
                <a:off x="2541721" y="4461771"/>
                <a:ext cx="5308933" cy="565546"/>
              </a:xfrm>
              <a:prstGeom prst="rect">
                <a:avLst/>
              </a:prstGeom>
            </p:spPr>
            <p:txBody>
              <a:bodyPr lIns="0" tIns="0" rIns="0" bIns="0" rtlCol="0" anchor="t">
                <a:spAutoFit/>
              </a:bodyPr>
              <a:lstStyle/>
              <a:p>
                <a:pPr algn="ctr">
                  <a:lnSpc>
                    <a:spcPts val="3368"/>
                  </a:lnSpc>
                </a:pPr>
                <a:r>
                  <a:rPr lang="en-US" sz="2807">
                    <a:solidFill>
                      <a:srgbClr val="FFFFFF"/>
                    </a:solidFill>
                    <a:latin typeface="Aptos"/>
                    <a:ea typeface="Aptos"/>
                    <a:cs typeface="Aptos"/>
                    <a:sym typeface="Aptos"/>
                  </a:rPr>
                  <a:t>42%</a:t>
                </a:r>
              </a:p>
            </p:txBody>
          </p:sp>
          <p:sp>
            <p:nvSpPr>
              <p:cNvPr id="18" name="TextBox 18"/>
              <p:cNvSpPr txBox="1"/>
              <p:nvPr/>
            </p:nvSpPr>
            <p:spPr>
              <a:xfrm>
                <a:off x="2541721" y="5752691"/>
                <a:ext cx="5308933" cy="565546"/>
              </a:xfrm>
              <a:prstGeom prst="rect">
                <a:avLst/>
              </a:prstGeom>
            </p:spPr>
            <p:txBody>
              <a:bodyPr lIns="0" tIns="0" rIns="0" bIns="0" rtlCol="0" anchor="t">
                <a:spAutoFit/>
              </a:bodyPr>
              <a:lstStyle/>
              <a:p>
                <a:pPr algn="ctr">
                  <a:lnSpc>
                    <a:spcPts val="3368"/>
                  </a:lnSpc>
                </a:pPr>
                <a:r>
                  <a:rPr lang="en-US" sz="2807">
                    <a:solidFill>
                      <a:srgbClr val="FFFFFF"/>
                    </a:solidFill>
                    <a:latin typeface="Aptos"/>
                    <a:ea typeface="Aptos"/>
                    <a:cs typeface="Aptos"/>
                    <a:sym typeface="Aptos"/>
                  </a:rPr>
                  <a:t>53%</a:t>
                </a:r>
              </a:p>
            </p:txBody>
          </p:sp>
          <p:sp>
            <p:nvSpPr>
              <p:cNvPr id="19" name="TextBox 19"/>
              <p:cNvSpPr txBox="1"/>
              <p:nvPr/>
            </p:nvSpPr>
            <p:spPr>
              <a:xfrm>
                <a:off x="2541721" y="7019021"/>
                <a:ext cx="5308933" cy="565546"/>
              </a:xfrm>
              <a:prstGeom prst="rect">
                <a:avLst/>
              </a:prstGeom>
            </p:spPr>
            <p:txBody>
              <a:bodyPr lIns="0" tIns="0" rIns="0" bIns="0" rtlCol="0" anchor="t">
                <a:spAutoFit/>
              </a:bodyPr>
              <a:lstStyle/>
              <a:p>
                <a:pPr algn="ctr">
                  <a:lnSpc>
                    <a:spcPts val="3368"/>
                  </a:lnSpc>
                </a:pPr>
                <a:r>
                  <a:rPr lang="en-US" sz="2807">
                    <a:solidFill>
                      <a:srgbClr val="FFFFFF"/>
                    </a:solidFill>
                    <a:latin typeface="Aptos"/>
                    <a:ea typeface="Aptos"/>
                    <a:cs typeface="Aptos"/>
                    <a:sym typeface="Aptos"/>
                  </a:rPr>
                  <a:t>37%</a:t>
                </a:r>
              </a:p>
            </p:txBody>
          </p:sp>
        </p:grpSp>
        <p:sp>
          <p:nvSpPr>
            <p:cNvPr id="24" name="TextBox 24"/>
            <p:cNvSpPr txBox="1"/>
            <p:nvPr/>
          </p:nvSpPr>
          <p:spPr>
            <a:xfrm>
              <a:off x="9166917" y="2205084"/>
              <a:ext cx="7127895" cy="428625"/>
            </a:xfrm>
            <a:prstGeom prst="rect">
              <a:avLst/>
            </a:prstGeom>
          </p:spPr>
          <p:txBody>
            <a:bodyPr lIns="0" tIns="0" rIns="0" bIns="0" rtlCol="0" anchor="t">
              <a:spAutoFit/>
            </a:bodyPr>
            <a:lstStyle/>
            <a:p>
              <a:pPr algn="ctr">
                <a:lnSpc>
                  <a:spcPts val="3480"/>
                </a:lnSpc>
              </a:pPr>
              <a:r>
                <a:rPr lang="en-US" sz="2900" dirty="0">
                  <a:solidFill>
                    <a:srgbClr val="000000"/>
                  </a:solidFill>
                  <a:latin typeface="Aptos"/>
                  <a:ea typeface="Aptos"/>
                  <a:cs typeface="Aptos"/>
                  <a:sym typeface="Aptos"/>
                </a:rPr>
                <a:t>Among those using AI:</a:t>
              </a:r>
            </a:p>
          </p:txBody>
        </p:sp>
      </p:grpSp>
      <p:sp>
        <p:nvSpPr>
          <p:cNvPr id="25" name="AutoShape 25">
            <a:extLst>
              <a:ext uri="{C183D7F6-B498-43B3-948B-1728B52AA6E4}">
                <adec:decorative xmlns:adec="http://schemas.microsoft.com/office/drawing/2017/decorative" val="1"/>
              </a:ext>
            </a:extLst>
          </p:cNvPr>
          <p:cNvSpPr/>
          <p:nvPr/>
        </p:nvSpPr>
        <p:spPr>
          <a:xfrm>
            <a:off x="7869727" y="1976484"/>
            <a:ext cx="0" cy="7064655"/>
          </a:xfrm>
          <a:prstGeom prst="line">
            <a:avLst/>
          </a:prstGeom>
          <a:ln w="28575" cap="flat">
            <a:solidFill>
              <a:srgbClr val="3C646E"/>
            </a:solidFill>
            <a:prstDash val="sysDash"/>
            <a:headEnd type="none" w="sm" len="sm"/>
            <a:tailEnd type="none" w="sm" len="sm"/>
          </a:ln>
        </p:spPr>
        <p:txBody>
          <a:bodyPr/>
          <a:lstStyle/>
          <a:p>
            <a:endParaRPr lang="en-CA"/>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a:extLst>
              <a:ext uri="{C183D7F6-B498-43B3-948B-1728B52AA6E4}">
                <adec:decorative xmlns:adec="http://schemas.microsoft.com/office/drawing/2017/decorative" val="1"/>
              </a:ext>
            </a:extLst>
          </p:cNvPr>
          <p:cNvGrpSpPr/>
          <p:nvPr/>
        </p:nvGrpSpPr>
        <p:grpSpPr>
          <a:xfrm rot="-10800000">
            <a:off x="-13082" y="9553299"/>
            <a:ext cx="18324647" cy="777626"/>
            <a:chOff x="0" y="0"/>
            <a:chExt cx="24432863" cy="1036835"/>
          </a:xfrm>
        </p:grpSpPr>
        <p:sp>
          <p:nvSpPr>
            <p:cNvPr id="3" name="Freeform 3"/>
            <p:cNvSpPr/>
            <p:nvPr/>
          </p:nvSpPr>
          <p:spPr>
            <a:xfrm>
              <a:off x="3164452" y="0"/>
              <a:ext cx="21268411" cy="1036835"/>
            </a:xfrm>
            <a:custGeom>
              <a:avLst/>
              <a:gdLst/>
              <a:ahLst/>
              <a:cxnLst/>
              <a:rect l="l" t="t" r="r" b="b"/>
              <a:pathLst>
                <a:path w="21268411" h="1036835">
                  <a:moveTo>
                    <a:pt x="0" y="0"/>
                  </a:moveTo>
                  <a:lnTo>
                    <a:pt x="21268411" y="0"/>
                  </a:lnTo>
                  <a:lnTo>
                    <a:pt x="21268411" y="1036835"/>
                  </a:lnTo>
                  <a:lnTo>
                    <a:pt x="0" y="1036835"/>
                  </a:lnTo>
                  <a:lnTo>
                    <a:pt x="0" y="0"/>
                  </a:lnTo>
                  <a:close/>
                </a:path>
              </a:pathLst>
            </a:custGeom>
            <a:blipFill>
              <a:blip r:embed="rId2"/>
              <a:stretch>
                <a:fillRect/>
              </a:stretch>
            </a:blipFill>
          </p:spPr>
          <p:txBody>
            <a:bodyPr/>
            <a:lstStyle/>
            <a:p>
              <a:endParaRPr lang="en-CA"/>
            </a:p>
          </p:txBody>
        </p:sp>
        <p:sp>
          <p:nvSpPr>
            <p:cNvPr id="4" name="Freeform 4"/>
            <p:cNvSpPr/>
            <p:nvPr/>
          </p:nvSpPr>
          <p:spPr>
            <a:xfrm>
              <a:off x="0" y="0"/>
              <a:ext cx="6773262" cy="1036835"/>
            </a:xfrm>
            <a:custGeom>
              <a:avLst/>
              <a:gdLst/>
              <a:ahLst/>
              <a:cxnLst/>
              <a:rect l="l" t="t" r="r" b="b"/>
              <a:pathLst>
                <a:path w="6773262" h="1036835">
                  <a:moveTo>
                    <a:pt x="0" y="0"/>
                  </a:moveTo>
                  <a:lnTo>
                    <a:pt x="6773262" y="0"/>
                  </a:lnTo>
                  <a:lnTo>
                    <a:pt x="6773262" y="1036835"/>
                  </a:lnTo>
                  <a:lnTo>
                    <a:pt x="0" y="1036835"/>
                  </a:lnTo>
                  <a:lnTo>
                    <a:pt x="0" y="0"/>
                  </a:lnTo>
                  <a:close/>
                </a:path>
              </a:pathLst>
            </a:custGeom>
            <a:blipFill>
              <a:blip r:embed="rId2"/>
              <a:stretch>
                <a:fillRect l="-200407" r="-13598"/>
              </a:stretch>
            </a:blipFill>
          </p:spPr>
          <p:txBody>
            <a:bodyPr/>
            <a:lstStyle/>
            <a:p>
              <a:endParaRPr lang="en-CA"/>
            </a:p>
          </p:txBody>
        </p:sp>
      </p:grpSp>
      <p:sp>
        <p:nvSpPr>
          <p:cNvPr id="5" name="Freeform 5">
            <a:extLst>
              <a:ext uri="{C183D7F6-B498-43B3-948B-1728B52AA6E4}">
                <adec:decorative xmlns:adec="http://schemas.microsoft.com/office/drawing/2017/decorative" val="1"/>
              </a:ext>
            </a:extLst>
          </p:cNvPr>
          <p:cNvSpPr/>
          <p:nvPr/>
        </p:nvSpPr>
        <p:spPr>
          <a:xfrm>
            <a:off x="11041749" y="-5413194"/>
            <a:ext cx="11134928" cy="11155587"/>
          </a:xfrm>
          <a:custGeom>
            <a:avLst/>
            <a:gdLst/>
            <a:ahLst/>
            <a:cxnLst/>
            <a:rect l="l" t="t" r="r" b="b"/>
            <a:pathLst>
              <a:path w="11134928" h="11155587">
                <a:moveTo>
                  <a:pt x="0" y="0"/>
                </a:moveTo>
                <a:lnTo>
                  <a:pt x="11134928" y="0"/>
                </a:lnTo>
                <a:lnTo>
                  <a:pt x="11134928" y="11155587"/>
                </a:lnTo>
                <a:lnTo>
                  <a:pt x="0" y="11155587"/>
                </a:lnTo>
                <a:lnTo>
                  <a:pt x="0" y="0"/>
                </a:lnTo>
                <a:close/>
              </a:path>
            </a:pathLst>
          </a:custGeom>
          <a:blipFill>
            <a:blip r:embed="rId3">
              <a:alphaModFix amt="50000"/>
              <a:extLst>
                <a:ext uri="{96DAC541-7B7A-43D3-8B79-37D633B846F1}">
                  <asvg:svgBlip xmlns:asvg="http://schemas.microsoft.com/office/drawing/2016/SVG/main" r:embed="rId4"/>
                </a:ext>
              </a:extLst>
            </a:blip>
            <a:stretch>
              <a:fillRect/>
            </a:stretch>
          </a:blipFill>
        </p:spPr>
        <p:txBody>
          <a:bodyPr/>
          <a:lstStyle/>
          <a:p>
            <a:endParaRPr lang="en-CA"/>
          </a:p>
        </p:txBody>
      </p:sp>
      <p:sp>
        <p:nvSpPr>
          <p:cNvPr id="6" name="TextBox 6"/>
          <p:cNvSpPr txBox="1">
            <a:spLocks noGrp="1"/>
          </p:cNvSpPr>
          <p:nvPr>
            <p:ph type="title" idx="4294967295"/>
          </p:nvPr>
        </p:nvSpPr>
        <p:spPr>
          <a:xfrm>
            <a:off x="454226" y="624589"/>
            <a:ext cx="13785310" cy="884422"/>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0" marR="0" lvl="0" indent="0" algn="l" defTabSz="914400" rtl="0" eaLnBrk="1" fontAlgn="auto" latinLnBrk="0" hangingPunct="1">
              <a:lnSpc>
                <a:spcPts val="6730"/>
              </a:lnSpc>
              <a:spcBef>
                <a:spcPts val="0"/>
              </a:spcBef>
              <a:spcAft>
                <a:spcPts val="0"/>
              </a:spcAft>
              <a:buClrTx/>
              <a:buSzTx/>
              <a:buFontTx/>
              <a:buNone/>
              <a:tabLst/>
              <a:defRPr/>
            </a:pPr>
            <a:r>
              <a:rPr kumimoji="0" lang="en-US" sz="6349" b="0" i="0" u="none" strike="noStrike" kern="1200" cap="none" spc="-12" normalizeH="0" baseline="0" noProof="0" dirty="0">
                <a:ln>
                  <a:noFill/>
                </a:ln>
                <a:solidFill>
                  <a:srgbClr val="3C646E"/>
                </a:solidFill>
                <a:effectLst/>
                <a:uLnTx/>
                <a:uFillTx/>
                <a:latin typeface="Aptos"/>
                <a:ea typeface="Aptos"/>
                <a:cs typeface="Aptos"/>
                <a:sym typeface="Aptos"/>
              </a:rPr>
              <a:t>AI Tools in Use</a:t>
            </a:r>
          </a:p>
        </p:txBody>
      </p:sp>
      <p:grpSp>
        <p:nvGrpSpPr>
          <p:cNvPr id="7" name="Group 7">
            <a:extLst>
              <a:ext uri="{C183D7F6-B498-43B3-948B-1728B52AA6E4}">
                <adec:decorative xmlns:adec="http://schemas.microsoft.com/office/drawing/2017/decorative" val="1"/>
              </a:ext>
            </a:extLst>
          </p:cNvPr>
          <p:cNvGrpSpPr/>
          <p:nvPr/>
        </p:nvGrpSpPr>
        <p:grpSpPr>
          <a:xfrm>
            <a:off x="-3601077" y="1575940"/>
            <a:ext cx="9254300" cy="6660743"/>
            <a:chOff x="1019512" y="1021753"/>
            <a:chExt cx="12339065" cy="8880990"/>
          </a:xfrm>
        </p:grpSpPr>
        <p:grpSp>
          <p:nvGrpSpPr>
            <p:cNvPr id="8" name="Group 8"/>
            <p:cNvGrpSpPr/>
            <p:nvPr/>
          </p:nvGrpSpPr>
          <p:grpSpPr>
            <a:xfrm rot="-2941598">
              <a:off x="1019512" y="4938265"/>
              <a:ext cx="4964478" cy="4964478"/>
              <a:chOff x="0" y="0"/>
              <a:chExt cx="558800" cy="558800"/>
            </a:xfrm>
          </p:grpSpPr>
          <p:sp>
            <p:nvSpPr>
              <p:cNvPr id="9" name="Freeform 9"/>
              <p:cNvSpPr/>
              <p:nvPr/>
            </p:nvSpPr>
            <p:spPr>
              <a:xfrm>
                <a:off x="0" y="0"/>
                <a:ext cx="558800" cy="558800"/>
              </a:xfrm>
              <a:custGeom>
                <a:avLst/>
                <a:gdLst/>
                <a:ahLst/>
                <a:cxnLst/>
                <a:rect l="l" t="t" r="r" b="b"/>
                <a:pathLst>
                  <a:path w="558800" h="558800">
                    <a:moveTo>
                      <a:pt x="0" y="558800"/>
                    </a:moveTo>
                    <a:cubicBezTo>
                      <a:pt x="0" y="411634"/>
                      <a:pt x="59606" y="267731"/>
                      <a:pt x="163669" y="163669"/>
                    </a:cubicBezTo>
                    <a:cubicBezTo>
                      <a:pt x="267731" y="59606"/>
                      <a:pt x="411634" y="0"/>
                      <a:pt x="558800" y="0"/>
                    </a:cubicBezTo>
                    <a:lnTo>
                      <a:pt x="558800" y="285081"/>
                    </a:lnTo>
                    <a:cubicBezTo>
                      <a:pt x="486712" y="285081"/>
                      <a:pt x="416225" y="314278"/>
                      <a:pt x="365251" y="365251"/>
                    </a:cubicBezTo>
                    <a:cubicBezTo>
                      <a:pt x="314278" y="416225"/>
                      <a:pt x="285081" y="486712"/>
                      <a:pt x="285081" y="558800"/>
                    </a:cubicBezTo>
                    <a:lnTo>
                      <a:pt x="0" y="558800"/>
                    </a:lnTo>
                    <a:close/>
                  </a:path>
                </a:pathLst>
              </a:custGeom>
              <a:solidFill>
                <a:srgbClr val="3C646E"/>
              </a:solidFill>
            </p:spPr>
            <p:txBody>
              <a:bodyPr/>
              <a:lstStyle/>
              <a:p>
                <a:endParaRPr lang="en-CA"/>
              </a:p>
            </p:txBody>
          </p:sp>
          <p:sp>
            <p:nvSpPr>
              <p:cNvPr id="10" name="TextBox 10"/>
              <p:cNvSpPr txBox="1"/>
              <p:nvPr/>
            </p:nvSpPr>
            <p:spPr>
              <a:xfrm>
                <a:off x="127000" y="88900"/>
                <a:ext cx="304800" cy="342900"/>
              </a:xfrm>
              <a:prstGeom prst="rect">
                <a:avLst/>
              </a:prstGeom>
            </p:spPr>
            <p:txBody>
              <a:bodyPr lIns="64621" tIns="64621" rIns="64621" bIns="64621" rtlCol="0" anchor="ctr"/>
              <a:lstStyle/>
              <a:p>
                <a:pPr algn="ctr">
                  <a:lnSpc>
                    <a:spcPts val="2660"/>
                  </a:lnSpc>
                </a:pPr>
                <a:endParaRPr/>
              </a:p>
            </p:txBody>
          </p:sp>
        </p:grpSp>
        <p:grpSp>
          <p:nvGrpSpPr>
            <p:cNvPr id="11" name="Group 11"/>
            <p:cNvGrpSpPr/>
            <p:nvPr/>
          </p:nvGrpSpPr>
          <p:grpSpPr>
            <a:xfrm rot="2491996">
              <a:off x="4510058" y="1021753"/>
              <a:ext cx="4964478" cy="4964478"/>
              <a:chOff x="0" y="0"/>
              <a:chExt cx="558800" cy="558800"/>
            </a:xfrm>
          </p:grpSpPr>
          <p:sp>
            <p:nvSpPr>
              <p:cNvPr id="12" name="Freeform 12"/>
              <p:cNvSpPr/>
              <p:nvPr/>
            </p:nvSpPr>
            <p:spPr>
              <a:xfrm>
                <a:off x="0" y="0"/>
                <a:ext cx="558800" cy="558800"/>
              </a:xfrm>
              <a:custGeom>
                <a:avLst/>
                <a:gdLst/>
                <a:ahLst/>
                <a:cxnLst/>
                <a:rect l="l" t="t" r="r" b="b"/>
                <a:pathLst>
                  <a:path w="558800" h="558800">
                    <a:moveTo>
                      <a:pt x="0" y="558800"/>
                    </a:moveTo>
                    <a:cubicBezTo>
                      <a:pt x="0" y="411634"/>
                      <a:pt x="59606" y="267731"/>
                      <a:pt x="163669" y="163669"/>
                    </a:cubicBezTo>
                    <a:cubicBezTo>
                      <a:pt x="267731" y="59606"/>
                      <a:pt x="411634" y="0"/>
                      <a:pt x="558800" y="0"/>
                    </a:cubicBezTo>
                    <a:lnTo>
                      <a:pt x="558800" y="285081"/>
                    </a:lnTo>
                    <a:cubicBezTo>
                      <a:pt x="486712" y="285081"/>
                      <a:pt x="416225" y="314278"/>
                      <a:pt x="365251" y="365251"/>
                    </a:cubicBezTo>
                    <a:cubicBezTo>
                      <a:pt x="314278" y="416225"/>
                      <a:pt x="285081" y="486712"/>
                      <a:pt x="285081" y="558800"/>
                    </a:cubicBezTo>
                    <a:lnTo>
                      <a:pt x="0" y="558800"/>
                    </a:lnTo>
                    <a:close/>
                  </a:path>
                </a:pathLst>
              </a:custGeom>
              <a:solidFill>
                <a:srgbClr val="6BC2B1"/>
              </a:solidFill>
            </p:spPr>
            <p:txBody>
              <a:bodyPr/>
              <a:lstStyle/>
              <a:p>
                <a:endParaRPr lang="en-CA"/>
              </a:p>
            </p:txBody>
          </p:sp>
          <p:sp>
            <p:nvSpPr>
              <p:cNvPr id="13" name="TextBox 13"/>
              <p:cNvSpPr txBox="1"/>
              <p:nvPr/>
            </p:nvSpPr>
            <p:spPr>
              <a:xfrm>
                <a:off x="127000" y="88900"/>
                <a:ext cx="304800" cy="342900"/>
              </a:xfrm>
              <a:prstGeom prst="rect">
                <a:avLst/>
              </a:prstGeom>
            </p:spPr>
            <p:txBody>
              <a:bodyPr lIns="64621" tIns="64621" rIns="64621" bIns="64621" rtlCol="0" anchor="ctr"/>
              <a:lstStyle/>
              <a:p>
                <a:pPr algn="ctr">
                  <a:lnSpc>
                    <a:spcPts val="2660"/>
                  </a:lnSpc>
                </a:pPr>
                <a:endParaRPr/>
              </a:p>
            </p:txBody>
          </p:sp>
        </p:grpSp>
        <p:grpSp>
          <p:nvGrpSpPr>
            <p:cNvPr id="14" name="Group 14"/>
            <p:cNvGrpSpPr/>
            <p:nvPr/>
          </p:nvGrpSpPr>
          <p:grpSpPr>
            <a:xfrm rot="7994325">
              <a:off x="8394099" y="4555836"/>
              <a:ext cx="4964478" cy="4964478"/>
              <a:chOff x="0" y="0"/>
              <a:chExt cx="558800" cy="558800"/>
            </a:xfrm>
          </p:grpSpPr>
          <p:sp>
            <p:nvSpPr>
              <p:cNvPr id="15" name="Freeform 15"/>
              <p:cNvSpPr/>
              <p:nvPr/>
            </p:nvSpPr>
            <p:spPr>
              <a:xfrm>
                <a:off x="0" y="0"/>
                <a:ext cx="558800" cy="558800"/>
              </a:xfrm>
              <a:custGeom>
                <a:avLst/>
                <a:gdLst/>
                <a:ahLst/>
                <a:cxnLst/>
                <a:rect l="l" t="t" r="r" b="b"/>
                <a:pathLst>
                  <a:path w="558800" h="558800">
                    <a:moveTo>
                      <a:pt x="0" y="558800"/>
                    </a:moveTo>
                    <a:cubicBezTo>
                      <a:pt x="0" y="411634"/>
                      <a:pt x="59606" y="267731"/>
                      <a:pt x="163669" y="163669"/>
                    </a:cubicBezTo>
                    <a:cubicBezTo>
                      <a:pt x="267731" y="59606"/>
                      <a:pt x="411634" y="0"/>
                      <a:pt x="558800" y="0"/>
                    </a:cubicBezTo>
                    <a:lnTo>
                      <a:pt x="558800" y="285081"/>
                    </a:lnTo>
                    <a:cubicBezTo>
                      <a:pt x="486712" y="285081"/>
                      <a:pt x="416225" y="314278"/>
                      <a:pt x="365251" y="365251"/>
                    </a:cubicBezTo>
                    <a:cubicBezTo>
                      <a:pt x="314278" y="416225"/>
                      <a:pt x="285081" y="486712"/>
                      <a:pt x="285081" y="558800"/>
                    </a:cubicBezTo>
                    <a:lnTo>
                      <a:pt x="0" y="558800"/>
                    </a:lnTo>
                    <a:close/>
                  </a:path>
                </a:pathLst>
              </a:custGeom>
              <a:solidFill>
                <a:srgbClr val="FAAA6F"/>
              </a:solidFill>
            </p:spPr>
            <p:txBody>
              <a:bodyPr/>
              <a:lstStyle/>
              <a:p>
                <a:endParaRPr lang="en-CA"/>
              </a:p>
            </p:txBody>
          </p:sp>
          <p:sp>
            <p:nvSpPr>
              <p:cNvPr id="16" name="TextBox 16"/>
              <p:cNvSpPr txBox="1"/>
              <p:nvPr/>
            </p:nvSpPr>
            <p:spPr>
              <a:xfrm>
                <a:off x="127000" y="88900"/>
                <a:ext cx="304800" cy="342900"/>
              </a:xfrm>
              <a:prstGeom prst="rect">
                <a:avLst/>
              </a:prstGeom>
            </p:spPr>
            <p:txBody>
              <a:bodyPr lIns="64621" tIns="64621" rIns="64621" bIns="64621" rtlCol="0" anchor="ctr"/>
              <a:lstStyle/>
              <a:p>
                <a:pPr algn="ctr">
                  <a:lnSpc>
                    <a:spcPts val="2660"/>
                  </a:lnSpc>
                </a:pPr>
                <a:endParaRPr/>
              </a:p>
            </p:txBody>
          </p:sp>
        </p:grpSp>
      </p:grpSp>
      <p:grpSp>
        <p:nvGrpSpPr>
          <p:cNvPr id="19" name="Group 18" descr="Language training:&#10;-ChatGPT&#10;- Copilot&#10;- Gemini&#10;- Duolingo&#10;- Radia&#10;- Talk Pal&#10;- Antidote&#10;- In-house tools">
            <a:extLst>
              <a:ext uri="{FF2B5EF4-FFF2-40B4-BE49-F238E27FC236}">
                <a16:creationId xmlns:a16="http://schemas.microsoft.com/office/drawing/2014/main" id="{A1DE3D1A-3F85-A539-BF5D-52E01354FEB3}"/>
              </a:ext>
            </a:extLst>
          </p:cNvPr>
          <p:cNvGrpSpPr/>
          <p:nvPr/>
        </p:nvGrpSpPr>
        <p:grpSpPr>
          <a:xfrm>
            <a:off x="6226392" y="1709895"/>
            <a:ext cx="8444060" cy="8569922"/>
            <a:chOff x="6226392" y="1709895"/>
            <a:chExt cx="8444060" cy="8569922"/>
          </a:xfrm>
        </p:grpSpPr>
        <p:pic>
          <p:nvPicPr>
            <p:cNvPr id="17" name="Picture 17"/>
            <p:cNvPicPr>
              <a:picLocks noChangeAspect="1"/>
            </p:cNvPicPr>
            <p:nvPr/>
          </p:nvPicPr>
          <p:blipFill>
            <a:blip r:embed="rId5"/>
            <a:stretch>
              <a:fillRect/>
            </a:stretch>
          </p:blipFill>
          <p:spPr>
            <a:xfrm>
              <a:off x="6226392" y="1835757"/>
              <a:ext cx="8444060" cy="8444060"/>
            </a:xfrm>
            <a:prstGeom prst="rect">
              <a:avLst/>
            </a:prstGeom>
          </p:spPr>
        </p:pic>
        <p:sp>
          <p:nvSpPr>
            <p:cNvPr id="18" name="TextBox 18"/>
            <p:cNvSpPr txBox="1"/>
            <p:nvPr/>
          </p:nvSpPr>
          <p:spPr>
            <a:xfrm>
              <a:off x="7437441" y="1709895"/>
              <a:ext cx="6021962" cy="638175"/>
            </a:xfrm>
            <a:prstGeom prst="rect">
              <a:avLst/>
            </a:prstGeom>
          </p:spPr>
          <p:txBody>
            <a:bodyPr lIns="0" tIns="0" rIns="0" bIns="0" rtlCol="0" anchor="t">
              <a:spAutoFit/>
            </a:bodyPr>
            <a:lstStyle/>
            <a:p>
              <a:pPr algn="ctr">
                <a:lnSpc>
                  <a:spcPts val="5159"/>
                </a:lnSpc>
              </a:pPr>
              <a:r>
                <a:rPr lang="en-US" sz="4299" b="1" dirty="0">
                  <a:solidFill>
                    <a:srgbClr val="B55711"/>
                  </a:solidFill>
                  <a:latin typeface="Aptos Bold"/>
                  <a:ea typeface="Aptos Bold"/>
                  <a:cs typeface="Aptos Bold"/>
                  <a:sym typeface="Aptos Bold"/>
                </a:rPr>
                <a:t>Language Training</a:t>
              </a:r>
            </a:p>
          </p:txBody>
        </p:sp>
      </p:gr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a:extLst>
              <a:ext uri="{C183D7F6-B498-43B3-948B-1728B52AA6E4}">
                <adec:decorative xmlns:adec="http://schemas.microsoft.com/office/drawing/2017/decorative" val="1"/>
              </a:ext>
            </a:extLst>
          </p:cNvPr>
          <p:cNvGrpSpPr/>
          <p:nvPr/>
        </p:nvGrpSpPr>
        <p:grpSpPr>
          <a:xfrm rot="-10800000">
            <a:off x="-13082" y="9553299"/>
            <a:ext cx="18324647" cy="777626"/>
            <a:chOff x="0" y="0"/>
            <a:chExt cx="24432863" cy="1036835"/>
          </a:xfrm>
        </p:grpSpPr>
        <p:sp>
          <p:nvSpPr>
            <p:cNvPr id="3" name="Freeform 3"/>
            <p:cNvSpPr/>
            <p:nvPr/>
          </p:nvSpPr>
          <p:spPr>
            <a:xfrm>
              <a:off x="3164452" y="0"/>
              <a:ext cx="21268411" cy="1036835"/>
            </a:xfrm>
            <a:custGeom>
              <a:avLst/>
              <a:gdLst/>
              <a:ahLst/>
              <a:cxnLst/>
              <a:rect l="l" t="t" r="r" b="b"/>
              <a:pathLst>
                <a:path w="21268411" h="1036835">
                  <a:moveTo>
                    <a:pt x="0" y="0"/>
                  </a:moveTo>
                  <a:lnTo>
                    <a:pt x="21268411" y="0"/>
                  </a:lnTo>
                  <a:lnTo>
                    <a:pt x="21268411" y="1036835"/>
                  </a:lnTo>
                  <a:lnTo>
                    <a:pt x="0" y="1036835"/>
                  </a:lnTo>
                  <a:lnTo>
                    <a:pt x="0" y="0"/>
                  </a:lnTo>
                  <a:close/>
                </a:path>
              </a:pathLst>
            </a:custGeom>
            <a:blipFill>
              <a:blip r:embed="rId2"/>
              <a:stretch>
                <a:fillRect/>
              </a:stretch>
            </a:blipFill>
          </p:spPr>
          <p:txBody>
            <a:bodyPr/>
            <a:lstStyle/>
            <a:p>
              <a:endParaRPr lang="en-CA"/>
            </a:p>
          </p:txBody>
        </p:sp>
        <p:sp>
          <p:nvSpPr>
            <p:cNvPr id="4" name="Freeform 4"/>
            <p:cNvSpPr/>
            <p:nvPr/>
          </p:nvSpPr>
          <p:spPr>
            <a:xfrm>
              <a:off x="0" y="0"/>
              <a:ext cx="6773262" cy="1036835"/>
            </a:xfrm>
            <a:custGeom>
              <a:avLst/>
              <a:gdLst/>
              <a:ahLst/>
              <a:cxnLst/>
              <a:rect l="l" t="t" r="r" b="b"/>
              <a:pathLst>
                <a:path w="6773262" h="1036835">
                  <a:moveTo>
                    <a:pt x="0" y="0"/>
                  </a:moveTo>
                  <a:lnTo>
                    <a:pt x="6773262" y="0"/>
                  </a:lnTo>
                  <a:lnTo>
                    <a:pt x="6773262" y="1036835"/>
                  </a:lnTo>
                  <a:lnTo>
                    <a:pt x="0" y="1036835"/>
                  </a:lnTo>
                  <a:lnTo>
                    <a:pt x="0" y="0"/>
                  </a:lnTo>
                  <a:close/>
                </a:path>
              </a:pathLst>
            </a:custGeom>
            <a:blipFill>
              <a:blip r:embed="rId2"/>
              <a:stretch>
                <a:fillRect l="-200407" r="-13598"/>
              </a:stretch>
            </a:blipFill>
          </p:spPr>
          <p:txBody>
            <a:bodyPr/>
            <a:lstStyle/>
            <a:p>
              <a:endParaRPr lang="en-CA"/>
            </a:p>
          </p:txBody>
        </p:sp>
      </p:grpSp>
      <p:sp>
        <p:nvSpPr>
          <p:cNvPr id="5" name="Freeform 5">
            <a:extLst>
              <a:ext uri="{C183D7F6-B498-43B3-948B-1728B52AA6E4}">
                <adec:decorative xmlns:adec="http://schemas.microsoft.com/office/drawing/2017/decorative" val="1"/>
              </a:ext>
            </a:extLst>
          </p:cNvPr>
          <p:cNvSpPr/>
          <p:nvPr/>
        </p:nvSpPr>
        <p:spPr>
          <a:xfrm>
            <a:off x="11041749" y="-5413194"/>
            <a:ext cx="11134928" cy="11155587"/>
          </a:xfrm>
          <a:custGeom>
            <a:avLst/>
            <a:gdLst/>
            <a:ahLst/>
            <a:cxnLst/>
            <a:rect l="l" t="t" r="r" b="b"/>
            <a:pathLst>
              <a:path w="11134928" h="11155587">
                <a:moveTo>
                  <a:pt x="0" y="0"/>
                </a:moveTo>
                <a:lnTo>
                  <a:pt x="11134928" y="0"/>
                </a:lnTo>
                <a:lnTo>
                  <a:pt x="11134928" y="11155587"/>
                </a:lnTo>
                <a:lnTo>
                  <a:pt x="0" y="11155587"/>
                </a:lnTo>
                <a:lnTo>
                  <a:pt x="0" y="0"/>
                </a:lnTo>
                <a:close/>
              </a:path>
            </a:pathLst>
          </a:custGeom>
          <a:blipFill>
            <a:blip r:embed="rId3">
              <a:alphaModFix amt="50000"/>
              <a:extLst>
                <a:ext uri="{96DAC541-7B7A-43D3-8B79-37D633B846F1}">
                  <asvg:svgBlip xmlns:asvg="http://schemas.microsoft.com/office/drawing/2016/SVG/main" r:embed="rId4"/>
                </a:ext>
              </a:extLst>
            </a:blip>
            <a:stretch>
              <a:fillRect/>
            </a:stretch>
          </a:blipFill>
        </p:spPr>
        <p:txBody>
          <a:bodyPr/>
          <a:lstStyle/>
          <a:p>
            <a:endParaRPr lang="en-CA"/>
          </a:p>
        </p:txBody>
      </p:sp>
      <p:sp>
        <p:nvSpPr>
          <p:cNvPr id="6" name="TextBox 6"/>
          <p:cNvSpPr txBox="1">
            <a:spLocks noGrp="1"/>
          </p:cNvSpPr>
          <p:nvPr>
            <p:ph type="title" idx="4294967295"/>
          </p:nvPr>
        </p:nvSpPr>
        <p:spPr>
          <a:xfrm>
            <a:off x="454226" y="624589"/>
            <a:ext cx="13785310" cy="884422"/>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0" marR="0" lvl="0" indent="0" algn="l" defTabSz="914400" rtl="0" eaLnBrk="1" fontAlgn="auto" latinLnBrk="0" hangingPunct="1">
              <a:lnSpc>
                <a:spcPts val="6730"/>
              </a:lnSpc>
              <a:spcBef>
                <a:spcPts val="0"/>
              </a:spcBef>
              <a:spcAft>
                <a:spcPts val="0"/>
              </a:spcAft>
              <a:buClrTx/>
              <a:buSzTx/>
              <a:buFontTx/>
              <a:buNone/>
              <a:tabLst/>
              <a:defRPr/>
            </a:pPr>
            <a:r>
              <a:rPr kumimoji="0" lang="en-US" sz="6349" b="0" i="0" u="none" strike="noStrike" kern="1200" cap="none" spc="-12" normalizeH="0" baseline="0" noProof="0" dirty="0">
                <a:ln>
                  <a:noFill/>
                </a:ln>
                <a:solidFill>
                  <a:srgbClr val="3C646E"/>
                </a:solidFill>
                <a:effectLst/>
                <a:uLnTx/>
                <a:uFillTx/>
                <a:latin typeface="Aptos"/>
                <a:ea typeface="Aptos"/>
                <a:cs typeface="Aptos"/>
                <a:sym typeface="Aptos"/>
              </a:rPr>
              <a:t>AI Tools in Use</a:t>
            </a:r>
          </a:p>
        </p:txBody>
      </p:sp>
      <p:grpSp>
        <p:nvGrpSpPr>
          <p:cNvPr id="7" name="Group 7">
            <a:extLst>
              <a:ext uri="{C183D7F6-B498-43B3-948B-1728B52AA6E4}">
                <adec:decorative xmlns:adec="http://schemas.microsoft.com/office/drawing/2017/decorative" val="1"/>
              </a:ext>
            </a:extLst>
          </p:cNvPr>
          <p:cNvGrpSpPr/>
          <p:nvPr/>
        </p:nvGrpSpPr>
        <p:grpSpPr>
          <a:xfrm rot="5400000">
            <a:off x="-3599291" y="2128087"/>
            <a:ext cx="9254300" cy="6660743"/>
            <a:chOff x="1019512" y="1021753"/>
            <a:chExt cx="12339065" cy="8880990"/>
          </a:xfrm>
        </p:grpSpPr>
        <p:grpSp>
          <p:nvGrpSpPr>
            <p:cNvPr id="8" name="Group 8"/>
            <p:cNvGrpSpPr/>
            <p:nvPr/>
          </p:nvGrpSpPr>
          <p:grpSpPr>
            <a:xfrm rot="-2941598">
              <a:off x="1019512" y="4938265"/>
              <a:ext cx="4964478" cy="4964478"/>
              <a:chOff x="0" y="0"/>
              <a:chExt cx="558800" cy="558800"/>
            </a:xfrm>
          </p:grpSpPr>
          <p:sp>
            <p:nvSpPr>
              <p:cNvPr id="9" name="Freeform 9"/>
              <p:cNvSpPr/>
              <p:nvPr/>
            </p:nvSpPr>
            <p:spPr>
              <a:xfrm>
                <a:off x="0" y="0"/>
                <a:ext cx="558800" cy="558800"/>
              </a:xfrm>
              <a:custGeom>
                <a:avLst/>
                <a:gdLst/>
                <a:ahLst/>
                <a:cxnLst/>
                <a:rect l="l" t="t" r="r" b="b"/>
                <a:pathLst>
                  <a:path w="558800" h="558800">
                    <a:moveTo>
                      <a:pt x="0" y="558800"/>
                    </a:moveTo>
                    <a:cubicBezTo>
                      <a:pt x="0" y="411634"/>
                      <a:pt x="59606" y="267731"/>
                      <a:pt x="163669" y="163669"/>
                    </a:cubicBezTo>
                    <a:cubicBezTo>
                      <a:pt x="267731" y="59606"/>
                      <a:pt x="411634" y="0"/>
                      <a:pt x="558800" y="0"/>
                    </a:cubicBezTo>
                    <a:lnTo>
                      <a:pt x="558800" y="285081"/>
                    </a:lnTo>
                    <a:cubicBezTo>
                      <a:pt x="486712" y="285081"/>
                      <a:pt x="416225" y="314278"/>
                      <a:pt x="365251" y="365251"/>
                    </a:cubicBezTo>
                    <a:cubicBezTo>
                      <a:pt x="314278" y="416225"/>
                      <a:pt x="285081" y="486712"/>
                      <a:pt x="285081" y="558800"/>
                    </a:cubicBezTo>
                    <a:lnTo>
                      <a:pt x="0" y="558800"/>
                    </a:lnTo>
                    <a:close/>
                  </a:path>
                </a:pathLst>
              </a:custGeom>
              <a:solidFill>
                <a:srgbClr val="3C646E"/>
              </a:solidFill>
            </p:spPr>
            <p:txBody>
              <a:bodyPr/>
              <a:lstStyle/>
              <a:p>
                <a:endParaRPr lang="en-CA"/>
              </a:p>
            </p:txBody>
          </p:sp>
          <p:sp>
            <p:nvSpPr>
              <p:cNvPr id="10" name="TextBox 10"/>
              <p:cNvSpPr txBox="1"/>
              <p:nvPr/>
            </p:nvSpPr>
            <p:spPr>
              <a:xfrm>
                <a:off x="127000" y="88900"/>
                <a:ext cx="304800" cy="342900"/>
              </a:xfrm>
              <a:prstGeom prst="rect">
                <a:avLst/>
              </a:prstGeom>
            </p:spPr>
            <p:txBody>
              <a:bodyPr lIns="64621" tIns="64621" rIns="64621" bIns="64621" rtlCol="0" anchor="ctr"/>
              <a:lstStyle/>
              <a:p>
                <a:pPr algn="ctr">
                  <a:lnSpc>
                    <a:spcPts val="2660"/>
                  </a:lnSpc>
                </a:pPr>
                <a:endParaRPr/>
              </a:p>
            </p:txBody>
          </p:sp>
        </p:grpSp>
        <p:grpSp>
          <p:nvGrpSpPr>
            <p:cNvPr id="11" name="Group 11"/>
            <p:cNvGrpSpPr/>
            <p:nvPr/>
          </p:nvGrpSpPr>
          <p:grpSpPr>
            <a:xfrm rot="2491996">
              <a:off x="4510058" y="1021753"/>
              <a:ext cx="4964478" cy="4964478"/>
              <a:chOff x="0" y="0"/>
              <a:chExt cx="558800" cy="558800"/>
            </a:xfrm>
          </p:grpSpPr>
          <p:sp>
            <p:nvSpPr>
              <p:cNvPr id="12" name="Freeform 12"/>
              <p:cNvSpPr/>
              <p:nvPr/>
            </p:nvSpPr>
            <p:spPr>
              <a:xfrm>
                <a:off x="0" y="0"/>
                <a:ext cx="558800" cy="558800"/>
              </a:xfrm>
              <a:custGeom>
                <a:avLst/>
                <a:gdLst/>
                <a:ahLst/>
                <a:cxnLst/>
                <a:rect l="l" t="t" r="r" b="b"/>
                <a:pathLst>
                  <a:path w="558800" h="558800">
                    <a:moveTo>
                      <a:pt x="0" y="558800"/>
                    </a:moveTo>
                    <a:cubicBezTo>
                      <a:pt x="0" y="411634"/>
                      <a:pt x="59606" y="267731"/>
                      <a:pt x="163669" y="163669"/>
                    </a:cubicBezTo>
                    <a:cubicBezTo>
                      <a:pt x="267731" y="59606"/>
                      <a:pt x="411634" y="0"/>
                      <a:pt x="558800" y="0"/>
                    </a:cubicBezTo>
                    <a:lnTo>
                      <a:pt x="558800" y="285081"/>
                    </a:lnTo>
                    <a:cubicBezTo>
                      <a:pt x="486712" y="285081"/>
                      <a:pt x="416225" y="314278"/>
                      <a:pt x="365251" y="365251"/>
                    </a:cubicBezTo>
                    <a:cubicBezTo>
                      <a:pt x="314278" y="416225"/>
                      <a:pt x="285081" y="486712"/>
                      <a:pt x="285081" y="558800"/>
                    </a:cubicBezTo>
                    <a:lnTo>
                      <a:pt x="0" y="558800"/>
                    </a:lnTo>
                    <a:close/>
                  </a:path>
                </a:pathLst>
              </a:custGeom>
              <a:solidFill>
                <a:srgbClr val="6BC2B1"/>
              </a:solidFill>
            </p:spPr>
            <p:txBody>
              <a:bodyPr/>
              <a:lstStyle/>
              <a:p>
                <a:endParaRPr lang="en-CA"/>
              </a:p>
            </p:txBody>
          </p:sp>
          <p:sp>
            <p:nvSpPr>
              <p:cNvPr id="13" name="TextBox 13"/>
              <p:cNvSpPr txBox="1"/>
              <p:nvPr/>
            </p:nvSpPr>
            <p:spPr>
              <a:xfrm>
                <a:off x="127000" y="88900"/>
                <a:ext cx="304800" cy="342900"/>
              </a:xfrm>
              <a:prstGeom prst="rect">
                <a:avLst/>
              </a:prstGeom>
            </p:spPr>
            <p:txBody>
              <a:bodyPr lIns="64621" tIns="64621" rIns="64621" bIns="64621" rtlCol="0" anchor="ctr"/>
              <a:lstStyle/>
              <a:p>
                <a:pPr algn="ctr">
                  <a:lnSpc>
                    <a:spcPts val="2660"/>
                  </a:lnSpc>
                </a:pPr>
                <a:endParaRPr/>
              </a:p>
            </p:txBody>
          </p:sp>
        </p:grpSp>
        <p:grpSp>
          <p:nvGrpSpPr>
            <p:cNvPr id="14" name="Group 14"/>
            <p:cNvGrpSpPr/>
            <p:nvPr/>
          </p:nvGrpSpPr>
          <p:grpSpPr>
            <a:xfrm rot="7994325">
              <a:off x="8394099" y="4555836"/>
              <a:ext cx="4964478" cy="4964478"/>
              <a:chOff x="0" y="0"/>
              <a:chExt cx="558800" cy="558800"/>
            </a:xfrm>
          </p:grpSpPr>
          <p:sp>
            <p:nvSpPr>
              <p:cNvPr id="15" name="Freeform 15"/>
              <p:cNvSpPr/>
              <p:nvPr/>
            </p:nvSpPr>
            <p:spPr>
              <a:xfrm>
                <a:off x="0" y="0"/>
                <a:ext cx="558800" cy="558800"/>
              </a:xfrm>
              <a:custGeom>
                <a:avLst/>
                <a:gdLst/>
                <a:ahLst/>
                <a:cxnLst/>
                <a:rect l="l" t="t" r="r" b="b"/>
                <a:pathLst>
                  <a:path w="558800" h="558800">
                    <a:moveTo>
                      <a:pt x="0" y="558800"/>
                    </a:moveTo>
                    <a:cubicBezTo>
                      <a:pt x="0" y="411634"/>
                      <a:pt x="59606" y="267731"/>
                      <a:pt x="163669" y="163669"/>
                    </a:cubicBezTo>
                    <a:cubicBezTo>
                      <a:pt x="267731" y="59606"/>
                      <a:pt x="411634" y="0"/>
                      <a:pt x="558800" y="0"/>
                    </a:cubicBezTo>
                    <a:lnTo>
                      <a:pt x="558800" y="285081"/>
                    </a:lnTo>
                    <a:cubicBezTo>
                      <a:pt x="486712" y="285081"/>
                      <a:pt x="416225" y="314278"/>
                      <a:pt x="365251" y="365251"/>
                    </a:cubicBezTo>
                    <a:cubicBezTo>
                      <a:pt x="314278" y="416225"/>
                      <a:pt x="285081" y="486712"/>
                      <a:pt x="285081" y="558800"/>
                    </a:cubicBezTo>
                    <a:lnTo>
                      <a:pt x="0" y="558800"/>
                    </a:lnTo>
                    <a:close/>
                  </a:path>
                </a:pathLst>
              </a:custGeom>
              <a:solidFill>
                <a:srgbClr val="FAAA6F"/>
              </a:solidFill>
            </p:spPr>
            <p:txBody>
              <a:bodyPr/>
              <a:lstStyle/>
              <a:p>
                <a:endParaRPr lang="en-CA"/>
              </a:p>
            </p:txBody>
          </p:sp>
          <p:sp>
            <p:nvSpPr>
              <p:cNvPr id="16" name="TextBox 16"/>
              <p:cNvSpPr txBox="1"/>
              <p:nvPr/>
            </p:nvSpPr>
            <p:spPr>
              <a:xfrm>
                <a:off x="127000" y="88900"/>
                <a:ext cx="304800" cy="342900"/>
              </a:xfrm>
              <a:prstGeom prst="rect">
                <a:avLst/>
              </a:prstGeom>
            </p:spPr>
            <p:txBody>
              <a:bodyPr lIns="64621" tIns="64621" rIns="64621" bIns="64621" rtlCol="0" anchor="ctr"/>
              <a:lstStyle/>
              <a:p>
                <a:pPr algn="ctr">
                  <a:lnSpc>
                    <a:spcPts val="2660"/>
                  </a:lnSpc>
                </a:pPr>
                <a:endParaRPr/>
              </a:p>
            </p:txBody>
          </p:sp>
        </p:grpSp>
      </p:grpSp>
      <p:grpSp>
        <p:nvGrpSpPr>
          <p:cNvPr id="26" name="Group 25" descr="Translation&#10;- Copilot&#10;- DeepL&#10;- ChatGPT&#10;- Google&#10;- Other (JUSTranslate, GCTranslate, Trados, Gemini, etc.)">
            <a:extLst>
              <a:ext uri="{FF2B5EF4-FFF2-40B4-BE49-F238E27FC236}">
                <a16:creationId xmlns:a16="http://schemas.microsoft.com/office/drawing/2014/main" id="{6B33A006-6083-1B9F-45CC-2A3158D90A3B}"/>
              </a:ext>
            </a:extLst>
          </p:cNvPr>
          <p:cNvGrpSpPr/>
          <p:nvPr/>
        </p:nvGrpSpPr>
        <p:grpSpPr>
          <a:xfrm>
            <a:off x="3169971" y="1856704"/>
            <a:ext cx="7513726" cy="7575889"/>
            <a:chOff x="3169971" y="1856704"/>
            <a:chExt cx="7513726" cy="7575889"/>
          </a:xfrm>
        </p:grpSpPr>
        <p:pic>
          <p:nvPicPr>
            <p:cNvPr id="17" name="Picture 17"/>
            <p:cNvPicPr>
              <a:picLocks noChangeAspect="1"/>
            </p:cNvPicPr>
            <p:nvPr/>
          </p:nvPicPr>
          <p:blipFill>
            <a:blip r:embed="rId5"/>
            <a:stretch>
              <a:fillRect/>
            </a:stretch>
          </p:blipFill>
          <p:spPr>
            <a:xfrm>
              <a:off x="3169971" y="1916360"/>
              <a:ext cx="7513726" cy="7513726"/>
            </a:xfrm>
            <a:prstGeom prst="rect">
              <a:avLst/>
            </a:prstGeom>
          </p:spPr>
        </p:pic>
        <p:sp>
          <p:nvSpPr>
            <p:cNvPr id="18" name="TextBox 18"/>
            <p:cNvSpPr txBox="1"/>
            <p:nvPr/>
          </p:nvSpPr>
          <p:spPr>
            <a:xfrm>
              <a:off x="4119965" y="8794418"/>
              <a:ext cx="6021962" cy="638175"/>
            </a:xfrm>
            <a:prstGeom prst="rect">
              <a:avLst/>
            </a:prstGeom>
          </p:spPr>
          <p:txBody>
            <a:bodyPr lIns="0" tIns="0" rIns="0" bIns="0" rtlCol="0" anchor="t">
              <a:spAutoFit/>
            </a:bodyPr>
            <a:lstStyle/>
            <a:p>
              <a:pPr algn="ctr">
                <a:lnSpc>
                  <a:spcPts val="2520"/>
                </a:lnSpc>
              </a:pPr>
              <a:r>
                <a:rPr lang="en-US" sz="2100">
                  <a:solidFill>
                    <a:srgbClr val="000000"/>
                  </a:solidFill>
                  <a:latin typeface="Aptos"/>
                  <a:ea typeface="Aptos"/>
                  <a:cs typeface="Aptos"/>
                  <a:sym typeface="Aptos"/>
                </a:rPr>
                <a:t>Other includes: JUSTranslate, GCTranslate, Trados, Gemini, etc.</a:t>
              </a:r>
            </a:p>
          </p:txBody>
        </p:sp>
        <p:sp>
          <p:nvSpPr>
            <p:cNvPr id="19" name="TextBox 19"/>
            <p:cNvSpPr txBox="1"/>
            <p:nvPr/>
          </p:nvSpPr>
          <p:spPr>
            <a:xfrm>
              <a:off x="4119965" y="1856704"/>
              <a:ext cx="6021962" cy="638175"/>
            </a:xfrm>
            <a:prstGeom prst="rect">
              <a:avLst/>
            </a:prstGeom>
          </p:spPr>
          <p:txBody>
            <a:bodyPr lIns="0" tIns="0" rIns="0" bIns="0" rtlCol="0" anchor="t">
              <a:spAutoFit/>
            </a:bodyPr>
            <a:lstStyle/>
            <a:p>
              <a:pPr algn="ctr">
                <a:lnSpc>
                  <a:spcPts val="5159"/>
                </a:lnSpc>
              </a:pPr>
              <a:r>
                <a:rPr lang="en-US" sz="4299" b="1" dirty="0">
                  <a:solidFill>
                    <a:srgbClr val="247C6B"/>
                  </a:solidFill>
                  <a:latin typeface="Aptos Bold"/>
                  <a:ea typeface="Aptos Bold"/>
                  <a:cs typeface="Aptos Bold"/>
                  <a:sym typeface="Aptos Bold"/>
                </a:rPr>
                <a:t>Translation</a:t>
              </a:r>
            </a:p>
          </p:txBody>
        </p:sp>
      </p:grpSp>
      <p:grpSp>
        <p:nvGrpSpPr>
          <p:cNvPr id="28" name="Group 27" descr="Transcription and interpretation:&#10;- MS Teams&#10;- Copilot&#10;- Wordly&#10;- Zoom&#10;- Kudo">
            <a:extLst>
              <a:ext uri="{FF2B5EF4-FFF2-40B4-BE49-F238E27FC236}">
                <a16:creationId xmlns:a16="http://schemas.microsoft.com/office/drawing/2014/main" id="{EB0ECF77-FEF8-61F4-00BA-E725E9C82EC0}"/>
              </a:ext>
            </a:extLst>
          </p:cNvPr>
          <p:cNvGrpSpPr/>
          <p:nvPr/>
        </p:nvGrpSpPr>
        <p:grpSpPr>
          <a:xfrm>
            <a:off x="10415576" y="925190"/>
            <a:ext cx="7514082" cy="8505223"/>
            <a:chOff x="10415576" y="925190"/>
            <a:chExt cx="7514082" cy="8505223"/>
          </a:xfrm>
        </p:grpSpPr>
        <p:grpSp>
          <p:nvGrpSpPr>
            <p:cNvPr id="21" name="Group 21"/>
            <p:cNvGrpSpPr/>
            <p:nvPr/>
          </p:nvGrpSpPr>
          <p:grpSpPr>
            <a:xfrm>
              <a:off x="11063239" y="925190"/>
              <a:ext cx="6352595" cy="2139151"/>
              <a:chOff x="0" y="-38100"/>
              <a:chExt cx="686566" cy="231192"/>
            </a:xfrm>
          </p:grpSpPr>
          <p:sp>
            <p:nvSpPr>
              <p:cNvPr id="22" name="Freeform 22"/>
              <p:cNvSpPr/>
              <p:nvPr/>
            </p:nvSpPr>
            <p:spPr>
              <a:xfrm>
                <a:off x="0" y="0"/>
                <a:ext cx="686566" cy="193092"/>
              </a:xfrm>
              <a:custGeom>
                <a:avLst/>
                <a:gdLst/>
                <a:ahLst/>
                <a:cxnLst/>
                <a:rect l="l" t="t" r="r" b="b"/>
                <a:pathLst>
                  <a:path w="686566" h="193092">
                    <a:moveTo>
                      <a:pt x="96546" y="0"/>
                    </a:moveTo>
                    <a:lnTo>
                      <a:pt x="590020" y="0"/>
                    </a:lnTo>
                    <a:cubicBezTo>
                      <a:pt x="615626" y="0"/>
                      <a:pt x="640183" y="10172"/>
                      <a:pt x="658289" y="28278"/>
                    </a:cubicBezTo>
                    <a:cubicBezTo>
                      <a:pt x="676395" y="46384"/>
                      <a:pt x="686566" y="70940"/>
                      <a:pt x="686566" y="96546"/>
                    </a:cubicBezTo>
                    <a:lnTo>
                      <a:pt x="686566" y="96546"/>
                    </a:lnTo>
                    <a:cubicBezTo>
                      <a:pt x="686566" y="149867"/>
                      <a:pt x="643341" y="193092"/>
                      <a:pt x="590020" y="193092"/>
                    </a:cubicBezTo>
                    <a:lnTo>
                      <a:pt x="96546" y="193092"/>
                    </a:lnTo>
                    <a:cubicBezTo>
                      <a:pt x="43225" y="193092"/>
                      <a:pt x="0" y="149867"/>
                      <a:pt x="0" y="96546"/>
                    </a:cubicBezTo>
                    <a:lnTo>
                      <a:pt x="0" y="96546"/>
                    </a:lnTo>
                    <a:cubicBezTo>
                      <a:pt x="0" y="43225"/>
                      <a:pt x="43225" y="0"/>
                      <a:pt x="96546" y="0"/>
                    </a:cubicBezTo>
                    <a:close/>
                  </a:path>
                </a:pathLst>
              </a:custGeom>
              <a:solidFill>
                <a:srgbClr val="FFFFFF">
                  <a:alpha val="64706"/>
                </a:srgbClr>
              </a:solidFill>
            </p:spPr>
            <p:txBody>
              <a:bodyPr/>
              <a:lstStyle/>
              <a:p>
                <a:endParaRPr lang="en-CA"/>
              </a:p>
            </p:txBody>
          </p:sp>
          <p:sp>
            <p:nvSpPr>
              <p:cNvPr id="23" name="TextBox 23"/>
              <p:cNvSpPr txBox="1"/>
              <p:nvPr/>
            </p:nvSpPr>
            <p:spPr>
              <a:xfrm>
                <a:off x="0" y="-38100"/>
                <a:ext cx="686566" cy="231192"/>
              </a:xfrm>
              <a:prstGeom prst="rect">
                <a:avLst/>
              </a:prstGeom>
            </p:spPr>
            <p:txBody>
              <a:bodyPr lIns="57314" tIns="57314" rIns="57314" bIns="57314" rtlCol="0" anchor="ctr"/>
              <a:lstStyle/>
              <a:p>
                <a:pPr algn="ctr">
                  <a:lnSpc>
                    <a:spcPts val="2763"/>
                  </a:lnSpc>
                </a:pPr>
                <a:endParaRPr/>
              </a:p>
            </p:txBody>
          </p:sp>
        </p:grpSp>
        <p:grpSp>
          <p:nvGrpSpPr>
            <p:cNvPr id="27" name="Group 26">
              <a:extLst>
                <a:ext uri="{FF2B5EF4-FFF2-40B4-BE49-F238E27FC236}">
                  <a16:creationId xmlns:a16="http://schemas.microsoft.com/office/drawing/2014/main" id="{64C6144F-32BF-ED6E-9D81-21738243B661}"/>
                </a:ext>
              </a:extLst>
            </p:cNvPr>
            <p:cNvGrpSpPr/>
            <p:nvPr/>
          </p:nvGrpSpPr>
          <p:grpSpPr>
            <a:xfrm>
              <a:off x="10415576" y="1532854"/>
              <a:ext cx="7514082" cy="7897559"/>
              <a:chOff x="10415576" y="1532854"/>
              <a:chExt cx="7514082" cy="7897559"/>
            </a:xfrm>
          </p:grpSpPr>
          <p:pic>
            <p:nvPicPr>
              <p:cNvPr id="20" name="Picture 20"/>
              <p:cNvPicPr>
                <a:picLocks noChangeAspect="1"/>
              </p:cNvPicPr>
              <p:nvPr/>
            </p:nvPicPr>
            <p:blipFill>
              <a:blip r:embed="rId6"/>
              <a:stretch>
                <a:fillRect/>
              </a:stretch>
            </p:blipFill>
            <p:spPr>
              <a:xfrm>
                <a:off x="10415576" y="1916331"/>
                <a:ext cx="7514082" cy="7514082"/>
              </a:xfrm>
              <a:prstGeom prst="rect">
                <a:avLst/>
              </a:prstGeom>
            </p:spPr>
          </p:pic>
          <p:sp>
            <p:nvSpPr>
              <p:cNvPr id="24" name="TextBox 24"/>
              <p:cNvSpPr txBox="1"/>
              <p:nvPr/>
            </p:nvSpPr>
            <p:spPr>
              <a:xfrm>
                <a:off x="11161635" y="1532854"/>
                <a:ext cx="6021962" cy="1285875"/>
              </a:xfrm>
              <a:prstGeom prst="rect">
                <a:avLst/>
              </a:prstGeom>
            </p:spPr>
            <p:txBody>
              <a:bodyPr lIns="0" tIns="0" rIns="0" bIns="0" rtlCol="0" anchor="t">
                <a:spAutoFit/>
              </a:bodyPr>
              <a:lstStyle/>
              <a:p>
                <a:pPr algn="ctr">
                  <a:lnSpc>
                    <a:spcPts val="5159"/>
                  </a:lnSpc>
                </a:pPr>
                <a:r>
                  <a:rPr lang="en-US" sz="4299" b="1" dirty="0">
                    <a:solidFill>
                      <a:srgbClr val="247C6B"/>
                    </a:solidFill>
                    <a:latin typeface="Aptos Bold"/>
                    <a:ea typeface="Aptos Bold"/>
                    <a:cs typeface="Aptos Bold"/>
                    <a:sym typeface="Aptos Bold"/>
                  </a:rPr>
                  <a:t>Transcription and Interpretation</a:t>
                </a:r>
              </a:p>
            </p:txBody>
          </p:sp>
        </p:grpSp>
      </p:grpSp>
      <p:sp>
        <p:nvSpPr>
          <p:cNvPr id="25" name="AutoShape 25">
            <a:extLst>
              <a:ext uri="{C183D7F6-B498-43B3-948B-1728B52AA6E4}">
                <adec:decorative xmlns:adec="http://schemas.microsoft.com/office/drawing/2017/decorative" val="1"/>
              </a:ext>
            </a:extLst>
          </p:cNvPr>
          <p:cNvSpPr/>
          <p:nvPr/>
        </p:nvSpPr>
        <p:spPr>
          <a:xfrm>
            <a:off x="10489590" y="1976484"/>
            <a:ext cx="0" cy="7064655"/>
          </a:xfrm>
          <a:prstGeom prst="line">
            <a:avLst/>
          </a:prstGeom>
          <a:ln w="28575" cap="flat">
            <a:solidFill>
              <a:srgbClr val="3C646E"/>
            </a:solidFill>
            <a:prstDash val="sysDash"/>
            <a:headEnd type="none" w="sm" len="sm"/>
            <a:tailEnd type="none" w="sm" len="sm"/>
          </a:ln>
        </p:spPr>
        <p:txBody>
          <a:bodyPr/>
          <a:lstStyle/>
          <a:p>
            <a:endParaRPr lang="en-CA"/>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a:extLst>
              <a:ext uri="{C183D7F6-B498-43B3-948B-1728B52AA6E4}">
                <adec:decorative xmlns:adec="http://schemas.microsoft.com/office/drawing/2017/decorative" val="1"/>
              </a:ext>
            </a:extLst>
          </p:cNvPr>
          <p:cNvGrpSpPr/>
          <p:nvPr/>
        </p:nvGrpSpPr>
        <p:grpSpPr>
          <a:xfrm rot="-10800000">
            <a:off x="-13082" y="9553299"/>
            <a:ext cx="18324647" cy="777626"/>
            <a:chOff x="0" y="0"/>
            <a:chExt cx="24432863" cy="1036835"/>
          </a:xfrm>
        </p:grpSpPr>
        <p:sp>
          <p:nvSpPr>
            <p:cNvPr id="3" name="Freeform 3"/>
            <p:cNvSpPr/>
            <p:nvPr/>
          </p:nvSpPr>
          <p:spPr>
            <a:xfrm>
              <a:off x="3164452" y="0"/>
              <a:ext cx="21268411" cy="1036835"/>
            </a:xfrm>
            <a:custGeom>
              <a:avLst/>
              <a:gdLst/>
              <a:ahLst/>
              <a:cxnLst/>
              <a:rect l="l" t="t" r="r" b="b"/>
              <a:pathLst>
                <a:path w="21268411" h="1036835">
                  <a:moveTo>
                    <a:pt x="0" y="0"/>
                  </a:moveTo>
                  <a:lnTo>
                    <a:pt x="21268411" y="0"/>
                  </a:lnTo>
                  <a:lnTo>
                    <a:pt x="21268411" y="1036835"/>
                  </a:lnTo>
                  <a:lnTo>
                    <a:pt x="0" y="1036835"/>
                  </a:lnTo>
                  <a:lnTo>
                    <a:pt x="0" y="0"/>
                  </a:lnTo>
                  <a:close/>
                </a:path>
              </a:pathLst>
            </a:custGeom>
            <a:blipFill>
              <a:blip r:embed="rId2"/>
              <a:stretch>
                <a:fillRect/>
              </a:stretch>
            </a:blipFill>
          </p:spPr>
          <p:txBody>
            <a:bodyPr/>
            <a:lstStyle/>
            <a:p>
              <a:endParaRPr lang="en-CA"/>
            </a:p>
          </p:txBody>
        </p:sp>
        <p:sp>
          <p:nvSpPr>
            <p:cNvPr id="4" name="Freeform 4"/>
            <p:cNvSpPr/>
            <p:nvPr/>
          </p:nvSpPr>
          <p:spPr>
            <a:xfrm>
              <a:off x="0" y="0"/>
              <a:ext cx="6773262" cy="1036835"/>
            </a:xfrm>
            <a:custGeom>
              <a:avLst/>
              <a:gdLst/>
              <a:ahLst/>
              <a:cxnLst/>
              <a:rect l="l" t="t" r="r" b="b"/>
              <a:pathLst>
                <a:path w="6773262" h="1036835">
                  <a:moveTo>
                    <a:pt x="0" y="0"/>
                  </a:moveTo>
                  <a:lnTo>
                    <a:pt x="6773262" y="0"/>
                  </a:lnTo>
                  <a:lnTo>
                    <a:pt x="6773262" y="1036835"/>
                  </a:lnTo>
                  <a:lnTo>
                    <a:pt x="0" y="1036835"/>
                  </a:lnTo>
                  <a:lnTo>
                    <a:pt x="0" y="0"/>
                  </a:lnTo>
                  <a:close/>
                </a:path>
              </a:pathLst>
            </a:custGeom>
            <a:blipFill>
              <a:blip r:embed="rId2"/>
              <a:stretch>
                <a:fillRect l="-200407" r="-13598"/>
              </a:stretch>
            </a:blipFill>
          </p:spPr>
          <p:txBody>
            <a:bodyPr/>
            <a:lstStyle/>
            <a:p>
              <a:endParaRPr lang="en-CA"/>
            </a:p>
          </p:txBody>
        </p:sp>
      </p:grpSp>
      <p:sp>
        <p:nvSpPr>
          <p:cNvPr id="5" name="Freeform 5">
            <a:extLst>
              <a:ext uri="{C183D7F6-B498-43B3-948B-1728B52AA6E4}">
                <adec:decorative xmlns:adec="http://schemas.microsoft.com/office/drawing/2017/decorative" val="1"/>
              </a:ext>
            </a:extLst>
          </p:cNvPr>
          <p:cNvSpPr/>
          <p:nvPr/>
        </p:nvSpPr>
        <p:spPr>
          <a:xfrm>
            <a:off x="11041749" y="-5413194"/>
            <a:ext cx="11134928" cy="11155587"/>
          </a:xfrm>
          <a:custGeom>
            <a:avLst/>
            <a:gdLst/>
            <a:ahLst/>
            <a:cxnLst/>
            <a:rect l="l" t="t" r="r" b="b"/>
            <a:pathLst>
              <a:path w="11134928" h="11155587">
                <a:moveTo>
                  <a:pt x="0" y="0"/>
                </a:moveTo>
                <a:lnTo>
                  <a:pt x="11134928" y="0"/>
                </a:lnTo>
                <a:lnTo>
                  <a:pt x="11134928" y="11155587"/>
                </a:lnTo>
                <a:lnTo>
                  <a:pt x="0" y="11155587"/>
                </a:lnTo>
                <a:lnTo>
                  <a:pt x="0" y="0"/>
                </a:lnTo>
                <a:close/>
              </a:path>
            </a:pathLst>
          </a:custGeom>
          <a:blipFill>
            <a:blip r:embed="rId3">
              <a:alphaModFix amt="50000"/>
              <a:extLst>
                <a:ext uri="{96DAC541-7B7A-43D3-8B79-37D633B846F1}">
                  <asvg:svgBlip xmlns:asvg="http://schemas.microsoft.com/office/drawing/2016/SVG/main" r:embed="rId4"/>
                </a:ext>
              </a:extLst>
            </a:blip>
            <a:stretch>
              <a:fillRect/>
            </a:stretch>
          </a:blipFill>
        </p:spPr>
        <p:txBody>
          <a:bodyPr/>
          <a:lstStyle/>
          <a:p>
            <a:endParaRPr lang="en-CA"/>
          </a:p>
        </p:txBody>
      </p:sp>
      <p:sp>
        <p:nvSpPr>
          <p:cNvPr id="6" name="TextBox 6"/>
          <p:cNvSpPr txBox="1">
            <a:spLocks noGrp="1"/>
          </p:cNvSpPr>
          <p:nvPr>
            <p:ph type="title" idx="4294967295"/>
          </p:nvPr>
        </p:nvSpPr>
        <p:spPr>
          <a:xfrm>
            <a:off x="454226" y="624589"/>
            <a:ext cx="13785310" cy="884422"/>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0" marR="0" lvl="0" indent="0" algn="l" defTabSz="914400" rtl="0" eaLnBrk="1" fontAlgn="auto" latinLnBrk="0" hangingPunct="1">
              <a:lnSpc>
                <a:spcPts val="6730"/>
              </a:lnSpc>
              <a:spcBef>
                <a:spcPts val="0"/>
              </a:spcBef>
              <a:spcAft>
                <a:spcPts val="0"/>
              </a:spcAft>
              <a:buClrTx/>
              <a:buSzTx/>
              <a:buFontTx/>
              <a:buNone/>
              <a:tabLst/>
              <a:defRPr/>
            </a:pPr>
            <a:r>
              <a:rPr kumimoji="0" lang="en-US" sz="6349" b="0" i="0" u="none" strike="noStrike" kern="1200" cap="none" spc="-12" normalizeH="0" baseline="0" noProof="0" dirty="0">
                <a:ln>
                  <a:noFill/>
                </a:ln>
                <a:solidFill>
                  <a:srgbClr val="3C646E"/>
                </a:solidFill>
                <a:effectLst/>
                <a:uLnTx/>
                <a:uFillTx/>
                <a:latin typeface="Aptos"/>
                <a:ea typeface="Aptos"/>
                <a:cs typeface="Aptos"/>
                <a:sym typeface="Aptos"/>
              </a:rPr>
              <a:t>AI Tools in Use</a:t>
            </a:r>
          </a:p>
        </p:txBody>
      </p:sp>
      <p:grpSp>
        <p:nvGrpSpPr>
          <p:cNvPr id="7" name="Group 7">
            <a:extLst>
              <a:ext uri="{C183D7F6-B498-43B3-948B-1728B52AA6E4}">
                <adec:decorative xmlns:adec="http://schemas.microsoft.com/office/drawing/2017/decorative" val="1"/>
              </a:ext>
            </a:extLst>
          </p:cNvPr>
          <p:cNvGrpSpPr/>
          <p:nvPr/>
        </p:nvGrpSpPr>
        <p:grpSpPr>
          <a:xfrm rot="-10800000">
            <a:off x="-3595823" y="2743654"/>
            <a:ext cx="9254300" cy="6660743"/>
            <a:chOff x="1019512" y="1021753"/>
            <a:chExt cx="12339065" cy="8880990"/>
          </a:xfrm>
        </p:grpSpPr>
        <p:grpSp>
          <p:nvGrpSpPr>
            <p:cNvPr id="8" name="Group 8"/>
            <p:cNvGrpSpPr/>
            <p:nvPr/>
          </p:nvGrpSpPr>
          <p:grpSpPr>
            <a:xfrm rot="-2941598">
              <a:off x="1019512" y="4938265"/>
              <a:ext cx="4964478" cy="4964478"/>
              <a:chOff x="0" y="0"/>
              <a:chExt cx="558800" cy="558800"/>
            </a:xfrm>
          </p:grpSpPr>
          <p:sp>
            <p:nvSpPr>
              <p:cNvPr id="9" name="Freeform 9"/>
              <p:cNvSpPr/>
              <p:nvPr/>
            </p:nvSpPr>
            <p:spPr>
              <a:xfrm>
                <a:off x="0" y="0"/>
                <a:ext cx="558800" cy="558800"/>
              </a:xfrm>
              <a:custGeom>
                <a:avLst/>
                <a:gdLst/>
                <a:ahLst/>
                <a:cxnLst/>
                <a:rect l="l" t="t" r="r" b="b"/>
                <a:pathLst>
                  <a:path w="558800" h="558800">
                    <a:moveTo>
                      <a:pt x="0" y="558800"/>
                    </a:moveTo>
                    <a:cubicBezTo>
                      <a:pt x="0" y="411634"/>
                      <a:pt x="59606" y="267731"/>
                      <a:pt x="163669" y="163669"/>
                    </a:cubicBezTo>
                    <a:cubicBezTo>
                      <a:pt x="267731" y="59606"/>
                      <a:pt x="411634" y="0"/>
                      <a:pt x="558800" y="0"/>
                    </a:cubicBezTo>
                    <a:lnTo>
                      <a:pt x="558800" y="285081"/>
                    </a:lnTo>
                    <a:cubicBezTo>
                      <a:pt x="486712" y="285081"/>
                      <a:pt x="416225" y="314278"/>
                      <a:pt x="365251" y="365251"/>
                    </a:cubicBezTo>
                    <a:cubicBezTo>
                      <a:pt x="314278" y="416225"/>
                      <a:pt x="285081" y="486712"/>
                      <a:pt x="285081" y="558800"/>
                    </a:cubicBezTo>
                    <a:lnTo>
                      <a:pt x="0" y="558800"/>
                    </a:lnTo>
                    <a:close/>
                  </a:path>
                </a:pathLst>
              </a:custGeom>
              <a:solidFill>
                <a:srgbClr val="3C646E"/>
              </a:solidFill>
            </p:spPr>
            <p:txBody>
              <a:bodyPr/>
              <a:lstStyle/>
              <a:p>
                <a:endParaRPr lang="en-CA"/>
              </a:p>
            </p:txBody>
          </p:sp>
          <p:sp>
            <p:nvSpPr>
              <p:cNvPr id="10" name="TextBox 10"/>
              <p:cNvSpPr txBox="1"/>
              <p:nvPr/>
            </p:nvSpPr>
            <p:spPr>
              <a:xfrm>
                <a:off x="127000" y="88900"/>
                <a:ext cx="304800" cy="342900"/>
              </a:xfrm>
              <a:prstGeom prst="rect">
                <a:avLst/>
              </a:prstGeom>
            </p:spPr>
            <p:txBody>
              <a:bodyPr lIns="64621" tIns="64621" rIns="64621" bIns="64621" rtlCol="0" anchor="ctr"/>
              <a:lstStyle/>
              <a:p>
                <a:pPr algn="ctr">
                  <a:lnSpc>
                    <a:spcPts val="2660"/>
                  </a:lnSpc>
                </a:pPr>
                <a:endParaRPr/>
              </a:p>
            </p:txBody>
          </p:sp>
        </p:grpSp>
        <p:grpSp>
          <p:nvGrpSpPr>
            <p:cNvPr id="11" name="Group 11"/>
            <p:cNvGrpSpPr/>
            <p:nvPr/>
          </p:nvGrpSpPr>
          <p:grpSpPr>
            <a:xfrm rot="2491996">
              <a:off x="4510058" y="1021753"/>
              <a:ext cx="4964478" cy="4964478"/>
              <a:chOff x="0" y="0"/>
              <a:chExt cx="558800" cy="558800"/>
            </a:xfrm>
          </p:grpSpPr>
          <p:sp>
            <p:nvSpPr>
              <p:cNvPr id="12" name="Freeform 12"/>
              <p:cNvSpPr/>
              <p:nvPr/>
            </p:nvSpPr>
            <p:spPr>
              <a:xfrm>
                <a:off x="0" y="0"/>
                <a:ext cx="558800" cy="558800"/>
              </a:xfrm>
              <a:custGeom>
                <a:avLst/>
                <a:gdLst/>
                <a:ahLst/>
                <a:cxnLst/>
                <a:rect l="l" t="t" r="r" b="b"/>
                <a:pathLst>
                  <a:path w="558800" h="558800">
                    <a:moveTo>
                      <a:pt x="0" y="558800"/>
                    </a:moveTo>
                    <a:cubicBezTo>
                      <a:pt x="0" y="411634"/>
                      <a:pt x="59606" y="267731"/>
                      <a:pt x="163669" y="163669"/>
                    </a:cubicBezTo>
                    <a:cubicBezTo>
                      <a:pt x="267731" y="59606"/>
                      <a:pt x="411634" y="0"/>
                      <a:pt x="558800" y="0"/>
                    </a:cubicBezTo>
                    <a:lnTo>
                      <a:pt x="558800" y="285081"/>
                    </a:lnTo>
                    <a:cubicBezTo>
                      <a:pt x="486712" y="285081"/>
                      <a:pt x="416225" y="314278"/>
                      <a:pt x="365251" y="365251"/>
                    </a:cubicBezTo>
                    <a:cubicBezTo>
                      <a:pt x="314278" y="416225"/>
                      <a:pt x="285081" y="486712"/>
                      <a:pt x="285081" y="558800"/>
                    </a:cubicBezTo>
                    <a:lnTo>
                      <a:pt x="0" y="558800"/>
                    </a:lnTo>
                    <a:close/>
                  </a:path>
                </a:pathLst>
              </a:custGeom>
              <a:solidFill>
                <a:srgbClr val="6BC2B1"/>
              </a:solidFill>
            </p:spPr>
            <p:txBody>
              <a:bodyPr/>
              <a:lstStyle/>
              <a:p>
                <a:endParaRPr lang="en-CA"/>
              </a:p>
            </p:txBody>
          </p:sp>
          <p:sp>
            <p:nvSpPr>
              <p:cNvPr id="13" name="TextBox 13"/>
              <p:cNvSpPr txBox="1"/>
              <p:nvPr/>
            </p:nvSpPr>
            <p:spPr>
              <a:xfrm>
                <a:off x="127000" y="88900"/>
                <a:ext cx="304800" cy="342900"/>
              </a:xfrm>
              <a:prstGeom prst="rect">
                <a:avLst/>
              </a:prstGeom>
            </p:spPr>
            <p:txBody>
              <a:bodyPr lIns="64621" tIns="64621" rIns="64621" bIns="64621" rtlCol="0" anchor="ctr"/>
              <a:lstStyle/>
              <a:p>
                <a:pPr algn="ctr">
                  <a:lnSpc>
                    <a:spcPts val="2660"/>
                  </a:lnSpc>
                </a:pPr>
                <a:endParaRPr/>
              </a:p>
            </p:txBody>
          </p:sp>
        </p:grpSp>
        <p:grpSp>
          <p:nvGrpSpPr>
            <p:cNvPr id="14" name="Group 14"/>
            <p:cNvGrpSpPr/>
            <p:nvPr/>
          </p:nvGrpSpPr>
          <p:grpSpPr>
            <a:xfrm rot="7994325">
              <a:off x="8394099" y="4555836"/>
              <a:ext cx="4964478" cy="4964478"/>
              <a:chOff x="0" y="0"/>
              <a:chExt cx="558800" cy="558800"/>
            </a:xfrm>
          </p:grpSpPr>
          <p:sp>
            <p:nvSpPr>
              <p:cNvPr id="15" name="Freeform 15"/>
              <p:cNvSpPr/>
              <p:nvPr/>
            </p:nvSpPr>
            <p:spPr>
              <a:xfrm>
                <a:off x="0" y="0"/>
                <a:ext cx="558800" cy="558800"/>
              </a:xfrm>
              <a:custGeom>
                <a:avLst/>
                <a:gdLst/>
                <a:ahLst/>
                <a:cxnLst/>
                <a:rect l="l" t="t" r="r" b="b"/>
                <a:pathLst>
                  <a:path w="558800" h="558800">
                    <a:moveTo>
                      <a:pt x="0" y="558800"/>
                    </a:moveTo>
                    <a:cubicBezTo>
                      <a:pt x="0" y="411634"/>
                      <a:pt x="59606" y="267731"/>
                      <a:pt x="163669" y="163669"/>
                    </a:cubicBezTo>
                    <a:cubicBezTo>
                      <a:pt x="267731" y="59606"/>
                      <a:pt x="411634" y="0"/>
                      <a:pt x="558800" y="0"/>
                    </a:cubicBezTo>
                    <a:lnTo>
                      <a:pt x="558800" y="285081"/>
                    </a:lnTo>
                    <a:cubicBezTo>
                      <a:pt x="486712" y="285081"/>
                      <a:pt x="416225" y="314278"/>
                      <a:pt x="365251" y="365251"/>
                    </a:cubicBezTo>
                    <a:cubicBezTo>
                      <a:pt x="314278" y="416225"/>
                      <a:pt x="285081" y="486712"/>
                      <a:pt x="285081" y="558800"/>
                    </a:cubicBezTo>
                    <a:lnTo>
                      <a:pt x="0" y="558800"/>
                    </a:lnTo>
                    <a:close/>
                  </a:path>
                </a:pathLst>
              </a:custGeom>
              <a:solidFill>
                <a:srgbClr val="FAAA6F"/>
              </a:solidFill>
            </p:spPr>
            <p:txBody>
              <a:bodyPr/>
              <a:lstStyle/>
              <a:p>
                <a:endParaRPr lang="en-CA"/>
              </a:p>
            </p:txBody>
          </p:sp>
          <p:sp>
            <p:nvSpPr>
              <p:cNvPr id="16" name="TextBox 16"/>
              <p:cNvSpPr txBox="1"/>
              <p:nvPr/>
            </p:nvSpPr>
            <p:spPr>
              <a:xfrm>
                <a:off x="127000" y="88900"/>
                <a:ext cx="304800" cy="342900"/>
              </a:xfrm>
              <a:prstGeom prst="rect">
                <a:avLst/>
              </a:prstGeom>
            </p:spPr>
            <p:txBody>
              <a:bodyPr lIns="64621" tIns="64621" rIns="64621" bIns="64621" rtlCol="0" anchor="ctr"/>
              <a:lstStyle/>
              <a:p>
                <a:pPr algn="ctr">
                  <a:lnSpc>
                    <a:spcPts val="2660"/>
                  </a:lnSpc>
                </a:pPr>
                <a:endParaRPr/>
              </a:p>
            </p:txBody>
          </p:sp>
        </p:grpSp>
      </p:grpSp>
      <p:grpSp>
        <p:nvGrpSpPr>
          <p:cNvPr id="20" name="Group 19" descr="Research:&#10;- Copilot&#10;- ChatGPT&#10;- Gemini&#10;- Other (CANChat, Radia, Sphere, etc.)">
            <a:extLst>
              <a:ext uri="{FF2B5EF4-FFF2-40B4-BE49-F238E27FC236}">
                <a16:creationId xmlns:a16="http://schemas.microsoft.com/office/drawing/2014/main" id="{6E3FE4CF-F0E2-4EDE-E719-E3183F720D12}"/>
              </a:ext>
            </a:extLst>
          </p:cNvPr>
          <p:cNvGrpSpPr/>
          <p:nvPr/>
        </p:nvGrpSpPr>
        <p:grpSpPr>
          <a:xfrm>
            <a:off x="6226392" y="1709895"/>
            <a:ext cx="11802067" cy="8569922"/>
            <a:chOff x="6226392" y="1709895"/>
            <a:chExt cx="11802067" cy="8569922"/>
          </a:xfrm>
        </p:grpSpPr>
        <p:pic>
          <p:nvPicPr>
            <p:cNvPr id="17" name="Picture 17"/>
            <p:cNvPicPr>
              <a:picLocks noChangeAspect="1"/>
            </p:cNvPicPr>
            <p:nvPr/>
          </p:nvPicPr>
          <p:blipFill>
            <a:blip r:embed="rId5"/>
            <a:stretch>
              <a:fillRect/>
            </a:stretch>
          </p:blipFill>
          <p:spPr>
            <a:xfrm>
              <a:off x="6226392" y="1835757"/>
              <a:ext cx="8444060" cy="8444060"/>
            </a:xfrm>
            <a:prstGeom prst="rect">
              <a:avLst/>
            </a:prstGeom>
          </p:spPr>
        </p:pic>
        <p:sp>
          <p:nvSpPr>
            <p:cNvPr id="18" name="TextBox 18"/>
            <p:cNvSpPr txBox="1"/>
            <p:nvPr/>
          </p:nvSpPr>
          <p:spPr>
            <a:xfrm>
              <a:off x="7437441" y="1709895"/>
              <a:ext cx="6021962" cy="638175"/>
            </a:xfrm>
            <a:prstGeom prst="rect">
              <a:avLst/>
            </a:prstGeom>
          </p:spPr>
          <p:txBody>
            <a:bodyPr lIns="0" tIns="0" rIns="0" bIns="0" rtlCol="0" anchor="t">
              <a:spAutoFit/>
            </a:bodyPr>
            <a:lstStyle/>
            <a:p>
              <a:pPr algn="ctr">
                <a:lnSpc>
                  <a:spcPts val="5159"/>
                </a:lnSpc>
              </a:pPr>
              <a:r>
                <a:rPr lang="en-US" sz="4299" b="1" dirty="0">
                  <a:solidFill>
                    <a:srgbClr val="3C646E"/>
                  </a:solidFill>
                  <a:latin typeface="Aptos Bold"/>
                  <a:ea typeface="Aptos Bold"/>
                  <a:cs typeface="Aptos Bold"/>
                  <a:sym typeface="Aptos Bold"/>
                </a:rPr>
                <a:t>Research</a:t>
              </a:r>
            </a:p>
          </p:txBody>
        </p:sp>
        <p:sp>
          <p:nvSpPr>
            <p:cNvPr id="19" name="TextBox 19"/>
            <p:cNvSpPr txBox="1"/>
            <p:nvPr/>
          </p:nvSpPr>
          <p:spPr>
            <a:xfrm>
              <a:off x="13459403" y="8620125"/>
              <a:ext cx="4569056" cy="638175"/>
            </a:xfrm>
            <a:prstGeom prst="rect">
              <a:avLst/>
            </a:prstGeom>
          </p:spPr>
          <p:txBody>
            <a:bodyPr lIns="0" tIns="0" rIns="0" bIns="0" rtlCol="0" anchor="t">
              <a:spAutoFit/>
            </a:bodyPr>
            <a:lstStyle/>
            <a:p>
              <a:pPr algn="ctr">
                <a:lnSpc>
                  <a:spcPts val="2520"/>
                </a:lnSpc>
              </a:pPr>
              <a:r>
                <a:rPr lang="en-US" sz="2100">
                  <a:solidFill>
                    <a:srgbClr val="000000"/>
                  </a:solidFill>
                  <a:latin typeface="Aptos"/>
                  <a:ea typeface="Aptos"/>
                  <a:cs typeface="Aptos"/>
                  <a:sym typeface="Aptos"/>
                </a:rPr>
                <a:t>Other includes: CANChat, Radia, Sphere, etc.</a:t>
              </a:r>
            </a:p>
          </p:txBody>
        </p:sp>
      </p:gr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a:extLst>
              <a:ext uri="{C183D7F6-B498-43B3-948B-1728B52AA6E4}">
                <adec:decorative xmlns:adec="http://schemas.microsoft.com/office/drawing/2017/decorative" val="1"/>
              </a:ext>
            </a:extLst>
          </p:cNvPr>
          <p:cNvGrpSpPr/>
          <p:nvPr/>
        </p:nvGrpSpPr>
        <p:grpSpPr>
          <a:xfrm rot="-10800000">
            <a:off x="-13081" y="9553299"/>
            <a:ext cx="18359997" cy="777626"/>
            <a:chOff x="0" y="0"/>
            <a:chExt cx="24479997" cy="1036835"/>
          </a:xfrm>
        </p:grpSpPr>
        <p:sp>
          <p:nvSpPr>
            <p:cNvPr id="3" name="Freeform 3"/>
            <p:cNvSpPr/>
            <p:nvPr/>
          </p:nvSpPr>
          <p:spPr>
            <a:xfrm>
              <a:off x="3211586" y="0"/>
              <a:ext cx="21268411" cy="1036835"/>
            </a:xfrm>
            <a:custGeom>
              <a:avLst/>
              <a:gdLst/>
              <a:ahLst/>
              <a:cxnLst/>
              <a:rect l="l" t="t" r="r" b="b"/>
              <a:pathLst>
                <a:path w="21268411" h="1036835">
                  <a:moveTo>
                    <a:pt x="0" y="0"/>
                  </a:moveTo>
                  <a:lnTo>
                    <a:pt x="21268411" y="0"/>
                  </a:lnTo>
                  <a:lnTo>
                    <a:pt x="21268411" y="1036835"/>
                  </a:lnTo>
                  <a:lnTo>
                    <a:pt x="0" y="1036835"/>
                  </a:lnTo>
                  <a:lnTo>
                    <a:pt x="0" y="0"/>
                  </a:lnTo>
                  <a:close/>
                </a:path>
              </a:pathLst>
            </a:custGeom>
            <a:blipFill>
              <a:blip r:embed="rId2"/>
              <a:stretch>
                <a:fillRect/>
              </a:stretch>
            </a:blipFill>
          </p:spPr>
          <p:txBody>
            <a:bodyPr/>
            <a:lstStyle/>
            <a:p>
              <a:endParaRPr lang="en-CA"/>
            </a:p>
          </p:txBody>
        </p:sp>
        <p:sp>
          <p:nvSpPr>
            <p:cNvPr id="4" name="Freeform 4"/>
            <p:cNvSpPr/>
            <p:nvPr/>
          </p:nvSpPr>
          <p:spPr>
            <a:xfrm>
              <a:off x="0" y="0"/>
              <a:ext cx="6820396" cy="1036835"/>
            </a:xfrm>
            <a:custGeom>
              <a:avLst/>
              <a:gdLst/>
              <a:ahLst/>
              <a:cxnLst/>
              <a:rect l="l" t="t" r="r" b="b"/>
              <a:pathLst>
                <a:path w="6820396" h="1036835">
                  <a:moveTo>
                    <a:pt x="0" y="0"/>
                  </a:moveTo>
                  <a:lnTo>
                    <a:pt x="6820396" y="0"/>
                  </a:lnTo>
                  <a:lnTo>
                    <a:pt x="6820396" y="1036835"/>
                  </a:lnTo>
                  <a:lnTo>
                    <a:pt x="0" y="1036835"/>
                  </a:lnTo>
                  <a:lnTo>
                    <a:pt x="0" y="0"/>
                  </a:lnTo>
                  <a:close/>
                </a:path>
              </a:pathLst>
            </a:custGeom>
            <a:blipFill>
              <a:blip r:embed="rId2"/>
              <a:stretch>
                <a:fillRect l="-198331" r="-13504"/>
              </a:stretch>
            </a:blipFill>
          </p:spPr>
          <p:txBody>
            <a:bodyPr/>
            <a:lstStyle/>
            <a:p>
              <a:endParaRPr lang="en-CA"/>
            </a:p>
          </p:txBody>
        </p:sp>
      </p:grpSp>
      <p:sp>
        <p:nvSpPr>
          <p:cNvPr id="5" name="TextBox 5"/>
          <p:cNvSpPr txBox="1">
            <a:spLocks noGrp="1"/>
          </p:cNvSpPr>
          <p:nvPr>
            <p:ph type="title" idx="4294967295"/>
          </p:nvPr>
        </p:nvSpPr>
        <p:spPr>
          <a:xfrm>
            <a:off x="454226" y="624589"/>
            <a:ext cx="13785310" cy="884422"/>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0" marR="0" lvl="0" indent="0" algn="l" defTabSz="914400" rtl="0" eaLnBrk="1" fontAlgn="auto" latinLnBrk="0" hangingPunct="1">
              <a:lnSpc>
                <a:spcPts val="6730"/>
              </a:lnSpc>
              <a:spcBef>
                <a:spcPts val="0"/>
              </a:spcBef>
              <a:spcAft>
                <a:spcPts val="0"/>
              </a:spcAft>
              <a:buClrTx/>
              <a:buSzTx/>
              <a:buFontTx/>
              <a:buNone/>
              <a:tabLst/>
              <a:defRPr/>
            </a:pPr>
            <a:r>
              <a:rPr kumimoji="0" lang="en-US" sz="6349" b="0" i="0" u="none" strike="noStrike" kern="1200" cap="none" spc="-12" normalizeH="0" baseline="0" noProof="0" dirty="0">
                <a:ln>
                  <a:noFill/>
                </a:ln>
                <a:solidFill>
                  <a:srgbClr val="3C646E"/>
                </a:solidFill>
                <a:effectLst/>
                <a:uLnTx/>
                <a:uFillTx/>
                <a:latin typeface="Aptos"/>
                <a:ea typeface="Aptos"/>
                <a:cs typeface="Aptos"/>
                <a:sym typeface="Aptos"/>
              </a:rPr>
              <a:t>Current investments</a:t>
            </a:r>
          </a:p>
        </p:txBody>
      </p:sp>
      <p:pic>
        <p:nvPicPr>
          <p:cNvPr id="6" name="Picture 6" descr="- 19.7% for commercial tools&#10;- 10.9% for internal development&#10;- 4.8% for external development&#10;- 34.7% for no investments&#10;- 29.9% don't know"/>
          <p:cNvPicPr>
            <a:picLocks noChangeAspect="1"/>
          </p:cNvPicPr>
          <p:nvPr/>
        </p:nvPicPr>
        <p:blipFill>
          <a:blip r:embed="rId3"/>
          <a:stretch>
            <a:fillRect/>
          </a:stretch>
        </p:blipFill>
        <p:spPr>
          <a:xfrm>
            <a:off x="2904864" y="949425"/>
            <a:ext cx="12478271" cy="9197965"/>
          </a:xfrm>
          <a:prstGeom prst="rect">
            <a:avLst/>
          </a:prstGeom>
        </p:spPr>
      </p:pic>
      <p:sp>
        <p:nvSpPr>
          <p:cNvPr id="7" name="Freeform 7">
            <a:extLst>
              <a:ext uri="{C183D7F6-B498-43B3-948B-1728B52AA6E4}">
                <adec:decorative xmlns:adec="http://schemas.microsoft.com/office/drawing/2017/decorative" val="1"/>
              </a:ext>
            </a:extLst>
          </p:cNvPr>
          <p:cNvSpPr/>
          <p:nvPr/>
        </p:nvSpPr>
        <p:spPr>
          <a:xfrm>
            <a:off x="11041749" y="-5413194"/>
            <a:ext cx="11134928" cy="11155587"/>
          </a:xfrm>
          <a:custGeom>
            <a:avLst/>
            <a:gdLst/>
            <a:ahLst/>
            <a:cxnLst/>
            <a:rect l="l" t="t" r="r" b="b"/>
            <a:pathLst>
              <a:path w="11134928" h="11155587">
                <a:moveTo>
                  <a:pt x="0" y="0"/>
                </a:moveTo>
                <a:lnTo>
                  <a:pt x="11134928" y="0"/>
                </a:lnTo>
                <a:lnTo>
                  <a:pt x="11134928" y="11155587"/>
                </a:lnTo>
                <a:lnTo>
                  <a:pt x="0" y="11155587"/>
                </a:lnTo>
                <a:lnTo>
                  <a:pt x="0" y="0"/>
                </a:lnTo>
                <a:close/>
              </a:path>
            </a:pathLst>
          </a:custGeom>
          <a:blipFill>
            <a:blip r:embed="rId4">
              <a:alphaModFix amt="30000"/>
              <a:extLst>
                <a:ext uri="{96DAC541-7B7A-43D3-8B79-37D633B846F1}">
                  <asvg:svgBlip xmlns:asvg="http://schemas.microsoft.com/office/drawing/2016/SVG/main" r:embed="rId5"/>
                </a:ext>
              </a:extLst>
            </a:blip>
            <a:stretch>
              <a:fillRect/>
            </a:stretch>
          </a:blipFill>
        </p:spPr>
        <p:txBody>
          <a:bodyPr/>
          <a:lstStyle/>
          <a:p>
            <a:endParaRPr lang="en-CA"/>
          </a:p>
        </p:txBody>
      </p:sp>
      <p:sp>
        <p:nvSpPr>
          <p:cNvPr id="8" name="Freeform 8">
            <a:extLst>
              <a:ext uri="{C183D7F6-B498-43B3-948B-1728B52AA6E4}">
                <adec:decorative xmlns:adec="http://schemas.microsoft.com/office/drawing/2017/decorative" val="1"/>
              </a:ext>
            </a:extLst>
          </p:cNvPr>
          <p:cNvSpPr/>
          <p:nvPr/>
        </p:nvSpPr>
        <p:spPr>
          <a:xfrm>
            <a:off x="11194149" y="-5260794"/>
            <a:ext cx="11134928" cy="11155587"/>
          </a:xfrm>
          <a:custGeom>
            <a:avLst/>
            <a:gdLst/>
            <a:ahLst/>
            <a:cxnLst/>
            <a:rect l="l" t="t" r="r" b="b"/>
            <a:pathLst>
              <a:path w="11134928" h="11155587">
                <a:moveTo>
                  <a:pt x="0" y="0"/>
                </a:moveTo>
                <a:lnTo>
                  <a:pt x="11134928" y="0"/>
                </a:lnTo>
                <a:lnTo>
                  <a:pt x="11134928" y="11155587"/>
                </a:lnTo>
                <a:lnTo>
                  <a:pt x="0" y="11155587"/>
                </a:lnTo>
                <a:lnTo>
                  <a:pt x="0" y="0"/>
                </a:lnTo>
                <a:close/>
              </a:path>
            </a:pathLst>
          </a:custGeom>
          <a:blipFill>
            <a:blip r:embed="rId6">
              <a:alphaModFix amt="30000"/>
              <a:extLst>
                <a:ext uri="{96DAC541-7B7A-43D3-8B79-37D633B846F1}">
                  <asvg:svgBlip xmlns:asvg="http://schemas.microsoft.com/office/drawing/2016/SVG/main" r:embed="rId7"/>
                </a:ext>
              </a:extLst>
            </a:blip>
            <a:stretch>
              <a:fillRect/>
            </a:stretch>
          </a:blipFill>
        </p:spPr>
        <p:txBody>
          <a:bodyPr/>
          <a:lstStyle/>
          <a:p>
            <a:endParaRPr lang="en-CA"/>
          </a:p>
        </p:txBody>
      </p:sp>
      <p:sp>
        <p:nvSpPr>
          <p:cNvPr id="9" name="Freeform 9">
            <a:extLst>
              <a:ext uri="{C183D7F6-B498-43B3-948B-1728B52AA6E4}">
                <adec:decorative xmlns:adec="http://schemas.microsoft.com/office/drawing/2017/decorative" val="1"/>
              </a:ext>
            </a:extLst>
          </p:cNvPr>
          <p:cNvSpPr/>
          <p:nvPr/>
        </p:nvSpPr>
        <p:spPr>
          <a:xfrm>
            <a:off x="11346549" y="-5108394"/>
            <a:ext cx="11134928" cy="11155587"/>
          </a:xfrm>
          <a:custGeom>
            <a:avLst/>
            <a:gdLst/>
            <a:ahLst/>
            <a:cxnLst/>
            <a:rect l="l" t="t" r="r" b="b"/>
            <a:pathLst>
              <a:path w="11134928" h="11155587">
                <a:moveTo>
                  <a:pt x="0" y="0"/>
                </a:moveTo>
                <a:lnTo>
                  <a:pt x="11134928" y="0"/>
                </a:lnTo>
                <a:lnTo>
                  <a:pt x="11134928" y="11155587"/>
                </a:lnTo>
                <a:lnTo>
                  <a:pt x="0" y="11155587"/>
                </a:lnTo>
                <a:lnTo>
                  <a:pt x="0" y="0"/>
                </a:lnTo>
                <a:close/>
              </a:path>
            </a:pathLst>
          </a:custGeom>
          <a:blipFill>
            <a:blip r:embed="rId8">
              <a:alphaModFix amt="30000"/>
              <a:extLst>
                <a:ext uri="{96DAC541-7B7A-43D3-8B79-37D633B846F1}">
                  <asvg:svgBlip xmlns:asvg="http://schemas.microsoft.com/office/drawing/2016/SVG/main" r:embed="rId9"/>
                </a:ext>
              </a:extLst>
            </a:blip>
            <a:stretch>
              <a:fillRect/>
            </a:stretch>
          </a:blipFill>
        </p:spPr>
        <p:txBody>
          <a:bodyPr/>
          <a:lstStyle/>
          <a:p>
            <a:endParaRPr lang="en-CA"/>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a:extLst>
              <a:ext uri="{C183D7F6-B498-43B3-948B-1728B52AA6E4}">
                <adec:decorative xmlns:adec="http://schemas.microsoft.com/office/drawing/2017/decorative" val="1"/>
              </a:ext>
            </a:extLst>
          </p:cNvPr>
          <p:cNvGrpSpPr/>
          <p:nvPr/>
        </p:nvGrpSpPr>
        <p:grpSpPr>
          <a:xfrm rot="-10800000">
            <a:off x="-13081" y="9553299"/>
            <a:ext cx="18359997" cy="777626"/>
            <a:chOff x="0" y="0"/>
            <a:chExt cx="24479997" cy="1036835"/>
          </a:xfrm>
        </p:grpSpPr>
        <p:sp>
          <p:nvSpPr>
            <p:cNvPr id="3" name="Freeform 3"/>
            <p:cNvSpPr/>
            <p:nvPr/>
          </p:nvSpPr>
          <p:spPr>
            <a:xfrm>
              <a:off x="3211586" y="0"/>
              <a:ext cx="21268411" cy="1036835"/>
            </a:xfrm>
            <a:custGeom>
              <a:avLst/>
              <a:gdLst/>
              <a:ahLst/>
              <a:cxnLst/>
              <a:rect l="l" t="t" r="r" b="b"/>
              <a:pathLst>
                <a:path w="21268411" h="1036835">
                  <a:moveTo>
                    <a:pt x="0" y="0"/>
                  </a:moveTo>
                  <a:lnTo>
                    <a:pt x="21268411" y="0"/>
                  </a:lnTo>
                  <a:lnTo>
                    <a:pt x="21268411" y="1036835"/>
                  </a:lnTo>
                  <a:lnTo>
                    <a:pt x="0" y="1036835"/>
                  </a:lnTo>
                  <a:lnTo>
                    <a:pt x="0" y="0"/>
                  </a:lnTo>
                  <a:close/>
                </a:path>
              </a:pathLst>
            </a:custGeom>
            <a:blipFill>
              <a:blip r:embed="rId2"/>
              <a:stretch>
                <a:fillRect/>
              </a:stretch>
            </a:blipFill>
          </p:spPr>
          <p:txBody>
            <a:bodyPr/>
            <a:lstStyle/>
            <a:p>
              <a:endParaRPr lang="en-CA"/>
            </a:p>
          </p:txBody>
        </p:sp>
        <p:sp>
          <p:nvSpPr>
            <p:cNvPr id="4" name="Freeform 4"/>
            <p:cNvSpPr/>
            <p:nvPr/>
          </p:nvSpPr>
          <p:spPr>
            <a:xfrm>
              <a:off x="0" y="0"/>
              <a:ext cx="6820396" cy="1036835"/>
            </a:xfrm>
            <a:custGeom>
              <a:avLst/>
              <a:gdLst/>
              <a:ahLst/>
              <a:cxnLst/>
              <a:rect l="l" t="t" r="r" b="b"/>
              <a:pathLst>
                <a:path w="6820396" h="1036835">
                  <a:moveTo>
                    <a:pt x="0" y="0"/>
                  </a:moveTo>
                  <a:lnTo>
                    <a:pt x="6820396" y="0"/>
                  </a:lnTo>
                  <a:lnTo>
                    <a:pt x="6820396" y="1036835"/>
                  </a:lnTo>
                  <a:lnTo>
                    <a:pt x="0" y="1036835"/>
                  </a:lnTo>
                  <a:lnTo>
                    <a:pt x="0" y="0"/>
                  </a:lnTo>
                  <a:close/>
                </a:path>
              </a:pathLst>
            </a:custGeom>
            <a:blipFill>
              <a:blip r:embed="rId2"/>
              <a:stretch>
                <a:fillRect l="-198331" r="-13504"/>
              </a:stretch>
            </a:blipFill>
          </p:spPr>
          <p:txBody>
            <a:bodyPr/>
            <a:lstStyle/>
            <a:p>
              <a:endParaRPr lang="en-CA"/>
            </a:p>
          </p:txBody>
        </p:sp>
      </p:grpSp>
      <p:sp>
        <p:nvSpPr>
          <p:cNvPr id="5" name="Freeform 5">
            <a:extLst>
              <a:ext uri="{C183D7F6-B498-43B3-948B-1728B52AA6E4}">
                <adec:decorative xmlns:adec="http://schemas.microsoft.com/office/drawing/2017/decorative" val="1"/>
              </a:ext>
            </a:extLst>
          </p:cNvPr>
          <p:cNvSpPr/>
          <p:nvPr/>
        </p:nvSpPr>
        <p:spPr>
          <a:xfrm>
            <a:off x="11041749" y="-5413194"/>
            <a:ext cx="11134928" cy="11155587"/>
          </a:xfrm>
          <a:custGeom>
            <a:avLst/>
            <a:gdLst/>
            <a:ahLst/>
            <a:cxnLst/>
            <a:rect l="l" t="t" r="r" b="b"/>
            <a:pathLst>
              <a:path w="11134928" h="11155587">
                <a:moveTo>
                  <a:pt x="0" y="0"/>
                </a:moveTo>
                <a:lnTo>
                  <a:pt x="11134928" y="0"/>
                </a:lnTo>
                <a:lnTo>
                  <a:pt x="11134928" y="11155587"/>
                </a:lnTo>
                <a:lnTo>
                  <a:pt x="0" y="11155587"/>
                </a:lnTo>
                <a:lnTo>
                  <a:pt x="0" y="0"/>
                </a:lnTo>
                <a:close/>
              </a:path>
            </a:pathLst>
          </a:custGeom>
          <a:blipFill>
            <a:blip r:embed="rId3">
              <a:alphaModFix amt="30000"/>
              <a:extLst>
                <a:ext uri="{96DAC541-7B7A-43D3-8B79-37D633B846F1}">
                  <asvg:svgBlip xmlns:asvg="http://schemas.microsoft.com/office/drawing/2016/SVG/main" r:embed="rId4"/>
                </a:ext>
              </a:extLst>
            </a:blip>
            <a:stretch>
              <a:fillRect/>
            </a:stretch>
          </a:blipFill>
        </p:spPr>
        <p:txBody>
          <a:bodyPr/>
          <a:lstStyle/>
          <a:p>
            <a:endParaRPr lang="en-CA"/>
          </a:p>
        </p:txBody>
      </p:sp>
      <p:sp>
        <p:nvSpPr>
          <p:cNvPr id="6" name="Freeform 6">
            <a:extLst>
              <a:ext uri="{C183D7F6-B498-43B3-948B-1728B52AA6E4}">
                <adec:decorative xmlns:adec="http://schemas.microsoft.com/office/drawing/2017/decorative" val="1"/>
              </a:ext>
            </a:extLst>
          </p:cNvPr>
          <p:cNvSpPr/>
          <p:nvPr/>
        </p:nvSpPr>
        <p:spPr>
          <a:xfrm>
            <a:off x="11194149" y="-5260794"/>
            <a:ext cx="11134928" cy="11155587"/>
          </a:xfrm>
          <a:custGeom>
            <a:avLst/>
            <a:gdLst/>
            <a:ahLst/>
            <a:cxnLst/>
            <a:rect l="l" t="t" r="r" b="b"/>
            <a:pathLst>
              <a:path w="11134928" h="11155587">
                <a:moveTo>
                  <a:pt x="0" y="0"/>
                </a:moveTo>
                <a:lnTo>
                  <a:pt x="11134928" y="0"/>
                </a:lnTo>
                <a:lnTo>
                  <a:pt x="11134928" y="11155587"/>
                </a:lnTo>
                <a:lnTo>
                  <a:pt x="0" y="11155587"/>
                </a:lnTo>
                <a:lnTo>
                  <a:pt x="0" y="0"/>
                </a:lnTo>
                <a:close/>
              </a:path>
            </a:pathLst>
          </a:custGeom>
          <a:blipFill>
            <a:blip r:embed="rId5">
              <a:alphaModFix amt="30000"/>
              <a:extLst>
                <a:ext uri="{96DAC541-7B7A-43D3-8B79-37D633B846F1}">
                  <asvg:svgBlip xmlns:asvg="http://schemas.microsoft.com/office/drawing/2016/SVG/main" r:embed="rId6"/>
                </a:ext>
              </a:extLst>
            </a:blip>
            <a:stretch>
              <a:fillRect/>
            </a:stretch>
          </a:blipFill>
        </p:spPr>
        <p:txBody>
          <a:bodyPr/>
          <a:lstStyle/>
          <a:p>
            <a:endParaRPr lang="en-CA"/>
          </a:p>
        </p:txBody>
      </p:sp>
      <p:sp>
        <p:nvSpPr>
          <p:cNvPr id="7" name="Freeform 7">
            <a:extLst>
              <a:ext uri="{C183D7F6-B498-43B3-948B-1728B52AA6E4}">
                <adec:decorative xmlns:adec="http://schemas.microsoft.com/office/drawing/2017/decorative" val="1"/>
              </a:ext>
            </a:extLst>
          </p:cNvPr>
          <p:cNvSpPr/>
          <p:nvPr/>
        </p:nvSpPr>
        <p:spPr>
          <a:xfrm>
            <a:off x="11346549" y="-5108394"/>
            <a:ext cx="11134928" cy="11155587"/>
          </a:xfrm>
          <a:custGeom>
            <a:avLst/>
            <a:gdLst/>
            <a:ahLst/>
            <a:cxnLst/>
            <a:rect l="l" t="t" r="r" b="b"/>
            <a:pathLst>
              <a:path w="11134928" h="11155587">
                <a:moveTo>
                  <a:pt x="0" y="0"/>
                </a:moveTo>
                <a:lnTo>
                  <a:pt x="11134928" y="0"/>
                </a:lnTo>
                <a:lnTo>
                  <a:pt x="11134928" y="11155587"/>
                </a:lnTo>
                <a:lnTo>
                  <a:pt x="0" y="11155587"/>
                </a:lnTo>
                <a:lnTo>
                  <a:pt x="0" y="0"/>
                </a:lnTo>
                <a:close/>
              </a:path>
            </a:pathLst>
          </a:custGeom>
          <a:blipFill>
            <a:blip r:embed="rId7">
              <a:alphaModFix amt="30000"/>
              <a:extLst>
                <a:ext uri="{96DAC541-7B7A-43D3-8B79-37D633B846F1}">
                  <asvg:svgBlip xmlns:asvg="http://schemas.microsoft.com/office/drawing/2016/SVG/main" r:embed="rId8"/>
                </a:ext>
              </a:extLst>
            </a:blip>
            <a:stretch>
              <a:fillRect/>
            </a:stretch>
          </a:blipFill>
        </p:spPr>
        <p:txBody>
          <a:bodyPr/>
          <a:lstStyle/>
          <a:p>
            <a:endParaRPr lang="en-CA"/>
          </a:p>
        </p:txBody>
      </p:sp>
      <p:sp>
        <p:nvSpPr>
          <p:cNvPr id="8" name="TextBox 8"/>
          <p:cNvSpPr txBox="1">
            <a:spLocks noGrp="1"/>
          </p:cNvSpPr>
          <p:nvPr>
            <p:ph type="title" idx="4294967295"/>
          </p:nvPr>
        </p:nvSpPr>
        <p:spPr>
          <a:xfrm>
            <a:off x="454226" y="624589"/>
            <a:ext cx="13785310" cy="884422"/>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0" marR="0" lvl="0" indent="0" algn="l" defTabSz="914400" rtl="0" eaLnBrk="1" fontAlgn="auto" latinLnBrk="0" hangingPunct="1">
              <a:lnSpc>
                <a:spcPts val="6730"/>
              </a:lnSpc>
              <a:spcBef>
                <a:spcPts val="0"/>
              </a:spcBef>
              <a:spcAft>
                <a:spcPts val="0"/>
              </a:spcAft>
              <a:buClrTx/>
              <a:buSzTx/>
              <a:buFontTx/>
              <a:buNone/>
              <a:tabLst/>
              <a:defRPr/>
            </a:pPr>
            <a:r>
              <a:rPr kumimoji="0" lang="en-US" sz="6349" b="0" i="0" u="none" strike="noStrike" kern="1200" cap="none" spc="-12" normalizeH="0" baseline="0" noProof="0" dirty="0">
                <a:ln>
                  <a:noFill/>
                </a:ln>
                <a:solidFill>
                  <a:srgbClr val="3C646E"/>
                </a:solidFill>
                <a:effectLst/>
                <a:uLnTx/>
                <a:uFillTx/>
                <a:latin typeface="Aptos"/>
                <a:ea typeface="Aptos"/>
                <a:cs typeface="Aptos"/>
                <a:sym typeface="Aptos"/>
              </a:rPr>
              <a:t>Quality Assessment</a:t>
            </a:r>
          </a:p>
        </p:txBody>
      </p:sp>
      <p:grpSp>
        <p:nvGrpSpPr>
          <p:cNvPr id="16" name="Group 15" descr="-9.1% for user feedback&#10;- 2.1% for automated performance metrics&#10;- 3.5% for formal evaluations or audits&#10;- 48.3% for no assessment process&#10;- 37.1% don't know">
            <a:extLst>
              <a:ext uri="{FF2B5EF4-FFF2-40B4-BE49-F238E27FC236}">
                <a16:creationId xmlns:a16="http://schemas.microsoft.com/office/drawing/2014/main" id="{0A570AEC-2CB5-BEB1-632D-CA636084D480}"/>
              </a:ext>
            </a:extLst>
          </p:cNvPr>
          <p:cNvGrpSpPr/>
          <p:nvPr/>
        </p:nvGrpSpPr>
        <p:grpSpPr>
          <a:xfrm>
            <a:off x="319009" y="867755"/>
            <a:ext cx="16595004" cy="8933338"/>
            <a:chOff x="319009" y="867755"/>
            <a:chExt cx="16595004" cy="8933338"/>
          </a:xfrm>
        </p:grpSpPr>
        <p:grpSp>
          <p:nvGrpSpPr>
            <p:cNvPr id="15" name="Group 14">
              <a:extLst>
                <a:ext uri="{FF2B5EF4-FFF2-40B4-BE49-F238E27FC236}">
                  <a16:creationId xmlns:a16="http://schemas.microsoft.com/office/drawing/2014/main" id="{2C468CBF-EFB5-605C-B1D5-D59788919B7D}"/>
                </a:ext>
              </a:extLst>
            </p:cNvPr>
            <p:cNvGrpSpPr/>
            <p:nvPr/>
          </p:nvGrpSpPr>
          <p:grpSpPr>
            <a:xfrm>
              <a:off x="319009" y="867755"/>
              <a:ext cx="16595004" cy="8933338"/>
              <a:chOff x="319009" y="867755"/>
              <a:chExt cx="16595004" cy="8933338"/>
            </a:xfrm>
          </p:grpSpPr>
          <p:grpSp>
            <p:nvGrpSpPr>
              <p:cNvPr id="9" name="Group 9"/>
              <p:cNvGrpSpPr/>
              <p:nvPr/>
            </p:nvGrpSpPr>
            <p:grpSpPr>
              <a:xfrm>
                <a:off x="319009" y="1538373"/>
                <a:ext cx="16595004" cy="7810544"/>
                <a:chOff x="0" y="-38100"/>
                <a:chExt cx="1793530" cy="844136"/>
              </a:xfrm>
            </p:grpSpPr>
            <p:sp>
              <p:nvSpPr>
                <p:cNvPr id="10" name="Freeform 10"/>
                <p:cNvSpPr/>
                <p:nvPr/>
              </p:nvSpPr>
              <p:spPr>
                <a:xfrm>
                  <a:off x="0" y="0"/>
                  <a:ext cx="1793530" cy="806036"/>
                </a:xfrm>
                <a:custGeom>
                  <a:avLst/>
                  <a:gdLst/>
                  <a:ahLst/>
                  <a:cxnLst/>
                  <a:rect l="l" t="t" r="r" b="b"/>
                  <a:pathLst>
                    <a:path w="1793530" h="806036">
                      <a:moveTo>
                        <a:pt x="46652" y="0"/>
                      </a:moveTo>
                      <a:lnTo>
                        <a:pt x="1746878" y="0"/>
                      </a:lnTo>
                      <a:cubicBezTo>
                        <a:pt x="1772643" y="0"/>
                        <a:pt x="1793530" y="20887"/>
                        <a:pt x="1793530" y="46652"/>
                      </a:cubicBezTo>
                      <a:lnTo>
                        <a:pt x="1793530" y="759384"/>
                      </a:lnTo>
                      <a:cubicBezTo>
                        <a:pt x="1793530" y="771757"/>
                        <a:pt x="1788615" y="783623"/>
                        <a:pt x="1779866" y="792372"/>
                      </a:cubicBezTo>
                      <a:cubicBezTo>
                        <a:pt x="1771117" y="801121"/>
                        <a:pt x="1759251" y="806036"/>
                        <a:pt x="1746878" y="806036"/>
                      </a:cubicBezTo>
                      <a:lnTo>
                        <a:pt x="46652" y="806036"/>
                      </a:lnTo>
                      <a:cubicBezTo>
                        <a:pt x="34279" y="806036"/>
                        <a:pt x="22413" y="801121"/>
                        <a:pt x="13664" y="792372"/>
                      </a:cubicBezTo>
                      <a:cubicBezTo>
                        <a:pt x="4915" y="783623"/>
                        <a:pt x="0" y="771757"/>
                        <a:pt x="0" y="759384"/>
                      </a:cubicBezTo>
                      <a:lnTo>
                        <a:pt x="0" y="46652"/>
                      </a:lnTo>
                      <a:cubicBezTo>
                        <a:pt x="0" y="34279"/>
                        <a:pt x="4915" y="22413"/>
                        <a:pt x="13664" y="13664"/>
                      </a:cubicBezTo>
                      <a:cubicBezTo>
                        <a:pt x="22413" y="4915"/>
                        <a:pt x="34279" y="0"/>
                        <a:pt x="46652" y="0"/>
                      </a:cubicBezTo>
                      <a:close/>
                    </a:path>
                  </a:pathLst>
                </a:custGeom>
                <a:solidFill>
                  <a:srgbClr val="FFFFFF">
                    <a:alpha val="64706"/>
                  </a:srgbClr>
                </a:solidFill>
              </p:spPr>
              <p:txBody>
                <a:bodyPr/>
                <a:lstStyle/>
                <a:p>
                  <a:endParaRPr lang="en-CA"/>
                </a:p>
              </p:txBody>
            </p:sp>
            <p:sp>
              <p:nvSpPr>
                <p:cNvPr id="11" name="TextBox 11"/>
                <p:cNvSpPr txBox="1"/>
                <p:nvPr/>
              </p:nvSpPr>
              <p:spPr>
                <a:xfrm>
                  <a:off x="0" y="-38100"/>
                  <a:ext cx="1793530" cy="844136"/>
                </a:xfrm>
                <a:prstGeom prst="rect">
                  <a:avLst/>
                </a:prstGeom>
              </p:spPr>
              <p:txBody>
                <a:bodyPr lIns="57314" tIns="57314" rIns="57314" bIns="57314" rtlCol="0" anchor="ctr"/>
                <a:lstStyle/>
                <a:p>
                  <a:pPr algn="ctr">
                    <a:lnSpc>
                      <a:spcPts val="2763"/>
                    </a:lnSpc>
                  </a:pPr>
                  <a:endParaRPr/>
                </a:p>
              </p:txBody>
            </p:sp>
          </p:grpSp>
          <p:pic>
            <p:nvPicPr>
              <p:cNvPr id="12" name="Picture 12"/>
              <p:cNvPicPr>
                <a:picLocks noChangeAspect="1"/>
              </p:cNvPicPr>
              <p:nvPr/>
            </p:nvPicPr>
            <p:blipFill>
              <a:blip r:embed="rId9"/>
              <a:stretch>
                <a:fillRect/>
              </a:stretch>
            </p:blipFill>
            <p:spPr>
              <a:xfrm>
                <a:off x="2741571" y="867755"/>
                <a:ext cx="10945738" cy="8933338"/>
              </a:xfrm>
              <a:prstGeom prst="rect">
                <a:avLst/>
              </a:prstGeom>
            </p:spPr>
          </p:pic>
        </p:grpSp>
        <p:sp>
          <p:nvSpPr>
            <p:cNvPr id="13" name="TextBox 13"/>
            <p:cNvSpPr txBox="1"/>
            <p:nvPr/>
          </p:nvSpPr>
          <p:spPr>
            <a:xfrm>
              <a:off x="10464242" y="3001619"/>
              <a:ext cx="5347399" cy="740410"/>
            </a:xfrm>
            <a:prstGeom prst="rect">
              <a:avLst/>
            </a:prstGeom>
          </p:spPr>
          <p:txBody>
            <a:bodyPr lIns="0" tIns="0" rIns="0" bIns="0" rtlCol="0" anchor="t">
              <a:spAutoFit/>
            </a:bodyPr>
            <a:lstStyle/>
            <a:p>
              <a:pPr algn="ctr">
                <a:lnSpc>
                  <a:spcPts val="2900"/>
                </a:lnSpc>
              </a:pPr>
              <a:r>
                <a:rPr lang="en-US" sz="2900">
                  <a:solidFill>
                    <a:srgbClr val="000000"/>
                  </a:solidFill>
                  <a:latin typeface="Aptos"/>
                  <a:ea typeface="Aptos"/>
                  <a:cs typeface="Aptos"/>
                  <a:sym typeface="Aptos"/>
                </a:rPr>
                <a:t>Automated Performance Metrics</a:t>
              </a:r>
            </a:p>
            <a:p>
              <a:pPr algn="ctr">
                <a:lnSpc>
                  <a:spcPts val="2900"/>
                </a:lnSpc>
              </a:pPr>
              <a:r>
                <a:rPr lang="en-US" sz="2900">
                  <a:solidFill>
                    <a:srgbClr val="000000"/>
                  </a:solidFill>
                  <a:latin typeface="Aptos"/>
                  <a:ea typeface="Aptos"/>
                  <a:cs typeface="Aptos"/>
                  <a:sym typeface="Aptos"/>
                </a:rPr>
                <a:t>2.1%</a:t>
              </a:r>
            </a:p>
          </p:txBody>
        </p:sp>
        <p:sp>
          <p:nvSpPr>
            <p:cNvPr id="14" name="TextBox 14"/>
            <p:cNvSpPr txBox="1"/>
            <p:nvPr/>
          </p:nvSpPr>
          <p:spPr>
            <a:xfrm>
              <a:off x="10767806" y="4212167"/>
              <a:ext cx="5347399" cy="740410"/>
            </a:xfrm>
            <a:prstGeom prst="rect">
              <a:avLst/>
            </a:prstGeom>
          </p:spPr>
          <p:txBody>
            <a:bodyPr lIns="0" tIns="0" rIns="0" bIns="0" rtlCol="0" anchor="t">
              <a:spAutoFit/>
            </a:bodyPr>
            <a:lstStyle/>
            <a:p>
              <a:pPr algn="ctr">
                <a:lnSpc>
                  <a:spcPts val="2900"/>
                </a:lnSpc>
              </a:pPr>
              <a:r>
                <a:rPr lang="en-US" sz="2900" dirty="0">
                  <a:solidFill>
                    <a:srgbClr val="000000"/>
                  </a:solidFill>
                  <a:latin typeface="Aptos"/>
                  <a:ea typeface="Aptos"/>
                  <a:cs typeface="Aptos"/>
                  <a:sym typeface="Aptos"/>
                </a:rPr>
                <a:t>Formal Evaluations or Audits</a:t>
              </a:r>
            </a:p>
            <a:p>
              <a:pPr algn="ctr">
                <a:lnSpc>
                  <a:spcPts val="2900"/>
                </a:lnSpc>
              </a:pPr>
              <a:r>
                <a:rPr lang="en-US" sz="2900" dirty="0">
                  <a:solidFill>
                    <a:srgbClr val="000000"/>
                  </a:solidFill>
                  <a:latin typeface="Aptos"/>
                  <a:ea typeface="Aptos"/>
                  <a:cs typeface="Aptos"/>
                  <a:sym typeface="Aptos"/>
                </a:rPr>
                <a:t>3.5%</a:t>
              </a:r>
            </a:p>
          </p:txBody>
        </p:sp>
      </p:gr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a:extLst>
              <a:ext uri="{C183D7F6-B498-43B3-948B-1728B52AA6E4}">
                <adec:decorative xmlns:adec="http://schemas.microsoft.com/office/drawing/2017/decorative" val="1"/>
              </a:ext>
            </a:extLst>
          </p:cNvPr>
          <p:cNvGrpSpPr/>
          <p:nvPr/>
        </p:nvGrpSpPr>
        <p:grpSpPr>
          <a:xfrm rot="-10800000">
            <a:off x="-13081" y="9553299"/>
            <a:ext cx="18359997" cy="777626"/>
            <a:chOff x="0" y="0"/>
            <a:chExt cx="24479997" cy="1036835"/>
          </a:xfrm>
        </p:grpSpPr>
        <p:sp>
          <p:nvSpPr>
            <p:cNvPr id="3" name="Freeform 3"/>
            <p:cNvSpPr/>
            <p:nvPr/>
          </p:nvSpPr>
          <p:spPr>
            <a:xfrm>
              <a:off x="3211586" y="0"/>
              <a:ext cx="21268411" cy="1036835"/>
            </a:xfrm>
            <a:custGeom>
              <a:avLst/>
              <a:gdLst/>
              <a:ahLst/>
              <a:cxnLst/>
              <a:rect l="l" t="t" r="r" b="b"/>
              <a:pathLst>
                <a:path w="21268411" h="1036835">
                  <a:moveTo>
                    <a:pt x="0" y="0"/>
                  </a:moveTo>
                  <a:lnTo>
                    <a:pt x="21268411" y="0"/>
                  </a:lnTo>
                  <a:lnTo>
                    <a:pt x="21268411" y="1036835"/>
                  </a:lnTo>
                  <a:lnTo>
                    <a:pt x="0" y="1036835"/>
                  </a:lnTo>
                  <a:lnTo>
                    <a:pt x="0" y="0"/>
                  </a:lnTo>
                  <a:close/>
                </a:path>
              </a:pathLst>
            </a:custGeom>
            <a:blipFill>
              <a:blip r:embed="rId2"/>
              <a:stretch>
                <a:fillRect/>
              </a:stretch>
            </a:blipFill>
          </p:spPr>
          <p:txBody>
            <a:bodyPr/>
            <a:lstStyle/>
            <a:p>
              <a:endParaRPr lang="en-CA"/>
            </a:p>
          </p:txBody>
        </p:sp>
        <p:sp>
          <p:nvSpPr>
            <p:cNvPr id="4" name="Freeform 4"/>
            <p:cNvSpPr/>
            <p:nvPr/>
          </p:nvSpPr>
          <p:spPr>
            <a:xfrm>
              <a:off x="0" y="0"/>
              <a:ext cx="6820396" cy="1036835"/>
            </a:xfrm>
            <a:custGeom>
              <a:avLst/>
              <a:gdLst/>
              <a:ahLst/>
              <a:cxnLst/>
              <a:rect l="l" t="t" r="r" b="b"/>
              <a:pathLst>
                <a:path w="6820396" h="1036835">
                  <a:moveTo>
                    <a:pt x="0" y="0"/>
                  </a:moveTo>
                  <a:lnTo>
                    <a:pt x="6820396" y="0"/>
                  </a:lnTo>
                  <a:lnTo>
                    <a:pt x="6820396" y="1036835"/>
                  </a:lnTo>
                  <a:lnTo>
                    <a:pt x="0" y="1036835"/>
                  </a:lnTo>
                  <a:lnTo>
                    <a:pt x="0" y="0"/>
                  </a:lnTo>
                  <a:close/>
                </a:path>
              </a:pathLst>
            </a:custGeom>
            <a:blipFill>
              <a:blip r:embed="rId2"/>
              <a:stretch>
                <a:fillRect l="-198331" r="-13504"/>
              </a:stretch>
            </a:blipFill>
          </p:spPr>
          <p:txBody>
            <a:bodyPr/>
            <a:lstStyle/>
            <a:p>
              <a:endParaRPr lang="en-CA"/>
            </a:p>
          </p:txBody>
        </p:sp>
      </p:grpSp>
      <p:sp>
        <p:nvSpPr>
          <p:cNvPr id="5" name="Freeform 5">
            <a:extLst>
              <a:ext uri="{C183D7F6-B498-43B3-948B-1728B52AA6E4}">
                <adec:decorative xmlns:adec="http://schemas.microsoft.com/office/drawing/2017/decorative" val="1"/>
              </a:ext>
            </a:extLst>
          </p:cNvPr>
          <p:cNvSpPr/>
          <p:nvPr/>
        </p:nvSpPr>
        <p:spPr>
          <a:xfrm>
            <a:off x="11041749" y="-5413194"/>
            <a:ext cx="11134928" cy="11155587"/>
          </a:xfrm>
          <a:custGeom>
            <a:avLst/>
            <a:gdLst/>
            <a:ahLst/>
            <a:cxnLst/>
            <a:rect l="l" t="t" r="r" b="b"/>
            <a:pathLst>
              <a:path w="11134928" h="11155587">
                <a:moveTo>
                  <a:pt x="0" y="0"/>
                </a:moveTo>
                <a:lnTo>
                  <a:pt x="11134928" y="0"/>
                </a:lnTo>
                <a:lnTo>
                  <a:pt x="11134928" y="11155587"/>
                </a:lnTo>
                <a:lnTo>
                  <a:pt x="0" y="11155587"/>
                </a:lnTo>
                <a:lnTo>
                  <a:pt x="0" y="0"/>
                </a:lnTo>
                <a:close/>
              </a:path>
            </a:pathLst>
          </a:custGeom>
          <a:blipFill>
            <a:blip r:embed="rId3">
              <a:alphaModFix amt="30000"/>
              <a:extLst>
                <a:ext uri="{96DAC541-7B7A-43D3-8B79-37D633B846F1}">
                  <asvg:svgBlip xmlns:asvg="http://schemas.microsoft.com/office/drawing/2016/SVG/main" r:embed="rId4"/>
                </a:ext>
              </a:extLst>
            </a:blip>
            <a:stretch>
              <a:fillRect/>
            </a:stretch>
          </a:blipFill>
        </p:spPr>
        <p:txBody>
          <a:bodyPr/>
          <a:lstStyle/>
          <a:p>
            <a:endParaRPr lang="en-CA"/>
          </a:p>
        </p:txBody>
      </p:sp>
      <p:sp>
        <p:nvSpPr>
          <p:cNvPr id="6" name="Freeform 6">
            <a:extLst>
              <a:ext uri="{C183D7F6-B498-43B3-948B-1728B52AA6E4}">
                <adec:decorative xmlns:adec="http://schemas.microsoft.com/office/drawing/2017/decorative" val="1"/>
              </a:ext>
            </a:extLst>
          </p:cNvPr>
          <p:cNvSpPr/>
          <p:nvPr/>
        </p:nvSpPr>
        <p:spPr>
          <a:xfrm>
            <a:off x="11194149" y="-5260794"/>
            <a:ext cx="11134928" cy="11155587"/>
          </a:xfrm>
          <a:custGeom>
            <a:avLst/>
            <a:gdLst/>
            <a:ahLst/>
            <a:cxnLst/>
            <a:rect l="l" t="t" r="r" b="b"/>
            <a:pathLst>
              <a:path w="11134928" h="11155587">
                <a:moveTo>
                  <a:pt x="0" y="0"/>
                </a:moveTo>
                <a:lnTo>
                  <a:pt x="11134928" y="0"/>
                </a:lnTo>
                <a:lnTo>
                  <a:pt x="11134928" y="11155587"/>
                </a:lnTo>
                <a:lnTo>
                  <a:pt x="0" y="11155587"/>
                </a:lnTo>
                <a:lnTo>
                  <a:pt x="0" y="0"/>
                </a:lnTo>
                <a:close/>
              </a:path>
            </a:pathLst>
          </a:custGeom>
          <a:blipFill>
            <a:blip r:embed="rId5">
              <a:alphaModFix amt="30000"/>
              <a:extLst>
                <a:ext uri="{96DAC541-7B7A-43D3-8B79-37D633B846F1}">
                  <asvg:svgBlip xmlns:asvg="http://schemas.microsoft.com/office/drawing/2016/SVG/main" r:embed="rId6"/>
                </a:ext>
              </a:extLst>
            </a:blip>
            <a:stretch>
              <a:fillRect/>
            </a:stretch>
          </a:blipFill>
        </p:spPr>
        <p:txBody>
          <a:bodyPr/>
          <a:lstStyle/>
          <a:p>
            <a:endParaRPr lang="en-CA"/>
          </a:p>
        </p:txBody>
      </p:sp>
      <p:sp>
        <p:nvSpPr>
          <p:cNvPr id="7" name="Freeform 7">
            <a:extLst>
              <a:ext uri="{C183D7F6-B498-43B3-948B-1728B52AA6E4}">
                <adec:decorative xmlns:adec="http://schemas.microsoft.com/office/drawing/2017/decorative" val="1"/>
              </a:ext>
            </a:extLst>
          </p:cNvPr>
          <p:cNvSpPr/>
          <p:nvPr/>
        </p:nvSpPr>
        <p:spPr>
          <a:xfrm>
            <a:off x="11346549" y="-5108394"/>
            <a:ext cx="11134928" cy="11155587"/>
          </a:xfrm>
          <a:custGeom>
            <a:avLst/>
            <a:gdLst/>
            <a:ahLst/>
            <a:cxnLst/>
            <a:rect l="l" t="t" r="r" b="b"/>
            <a:pathLst>
              <a:path w="11134928" h="11155587">
                <a:moveTo>
                  <a:pt x="0" y="0"/>
                </a:moveTo>
                <a:lnTo>
                  <a:pt x="11134928" y="0"/>
                </a:lnTo>
                <a:lnTo>
                  <a:pt x="11134928" y="11155587"/>
                </a:lnTo>
                <a:lnTo>
                  <a:pt x="0" y="11155587"/>
                </a:lnTo>
                <a:lnTo>
                  <a:pt x="0" y="0"/>
                </a:lnTo>
                <a:close/>
              </a:path>
            </a:pathLst>
          </a:custGeom>
          <a:blipFill>
            <a:blip r:embed="rId7">
              <a:alphaModFix amt="30000"/>
              <a:extLst>
                <a:ext uri="{96DAC541-7B7A-43D3-8B79-37D633B846F1}">
                  <asvg:svgBlip xmlns:asvg="http://schemas.microsoft.com/office/drawing/2016/SVG/main" r:embed="rId8"/>
                </a:ext>
              </a:extLst>
            </a:blip>
            <a:stretch>
              <a:fillRect/>
            </a:stretch>
          </a:blipFill>
        </p:spPr>
        <p:txBody>
          <a:bodyPr/>
          <a:lstStyle/>
          <a:p>
            <a:endParaRPr lang="en-CA"/>
          </a:p>
        </p:txBody>
      </p:sp>
      <p:sp>
        <p:nvSpPr>
          <p:cNvPr id="11" name="TextBox 11"/>
          <p:cNvSpPr txBox="1">
            <a:spLocks noGrp="1"/>
          </p:cNvSpPr>
          <p:nvPr>
            <p:ph type="title" idx="4294967295"/>
          </p:nvPr>
        </p:nvSpPr>
        <p:spPr>
          <a:xfrm>
            <a:off x="454226" y="624589"/>
            <a:ext cx="13785310" cy="884422"/>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0" marR="0" lvl="0" indent="0" algn="l" defTabSz="914400" rtl="0" eaLnBrk="1" fontAlgn="auto" latinLnBrk="0" hangingPunct="1">
              <a:lnSpc>
                <a:spcPts val="6730"/>
              </a:lnSpc>
              <a:spcBef>
                <a:spcPts val="0"/>
              </a:spcBef>
              <a:spcAft>
                <a:spcPts val="0"/>
              </a:spcAft>
              <a:buClrTx/>
              <a:buSzTx/>
              <a:buFontTx/>
              <a:buNone/>
              <a:tabLst/>
              <a:defRPr/>
            </a:pPr>
            <a:r>
              <a:rPr kumimoji="0" lang="en-US" sz="6349" b="0" i="0" u="none" strike="noStrike" kern="1200" cap="none" spc="-12" normalizeH="0" baseline="0" noProof="0" dirty="0">
                <a:ln>
                  <a:noFill/>
                </a:ln>
                <a:solidFill>
                  <a:srgbClr val="3C646E"/>
                </a:solidFill>
                <a:effectLst/>
                <a:uLnTx/>
                <a:uFillTx/>
                <a:latin typeface="Aptos"/>
                <a:ea typeface="Aptos"/>
                <a:cs typeface="Aptos"/>
                <a:sym typeface="Aptos"/>
              </a:rPr>
              <a:t>Challenges or Limitations</a:t>
            </a:r>
          </a:p>
        </p:txBody>
      </p:sp>
      <p:grpSp>
        <p:nvGrpSpPr>
          <p:cNvPr id="15" name="Group 14" descr="- 30.4% for accuracy or quality of output&#10;- 13.8% for bias in language models&#10;- 18.1% for privacy or data security&#10;- 10.1% for access to bilingual tools&#10;- 7.2% for integration in existing systems&#10;- 14.5% for customizability&#10;- 5.8% for other">
            <a:extLst>
              <a:ext uri="{FF2B5EF4-FFF2-40B4-BE49-F238E27FC236}">
                <a16:creationId xmlns:a16="http://schemas.microsoft.com/office/drawing/2014/main" id="{48A9FA84-220D-C025-FF96-A697904B2EEB}"/>
              </a:ext>
            </a:extLst>
          </p:cNvPr>
          <p:cNvGrpSpPr/>
          <p:nvPr/>
        </p:nvGrpSpPr>
        <p:grpSpPr>
          <a:xfrm>
            <a:off x="-1070518" y="501374"/>
            <a:ext cx="17984531" cy="10035763"/>
            <a:chOff x="-1070518" y="501374"/>
            <a:chExt cx="17984531" cy="10035763"/>
          </a:xfrm>
        </p:grpSpPr>
        <p:grpSp>
          <p:nvGrpSpPr>
            <p:cNvPr id="14" name="Group 13">
              <a:extLst>
                <a:ext uri="{FF2B5EF4-FFF2-40B4-BE49-F238E27FC236}">
                  <a16:creationId xmlns:a16="http://schemas.microsoft.com/office/drawing/2014/main" id="{1D1B6D9D-D54B-17A1-1F0D-0B36BB6EE30F}"/>
                </a:ext>
              </a:extLst>
            </p:cNvPr>
            <p:cNvGrpSpPr/>
            <p:nvPr/>
          </p:nvGrpSpPr>
          <p:grpSpPr>
            <a:xfrm>
              <a:off x="-1070518" y="501374"/>
              <a:ext cx="17984531" cy="10035763"/>
              <a:chOff x="-1070518" y="501374"/>
              <a:chExt cx="17984531" cy="10035763"/>
            </a:xfrm>
          </p:grpSpPr>
          <p:grpSp>
            <p:nvGrpSpPr>
              <p:cNvPr id="8" name="Group 8"/>
              <p:cNvGrpSpPr/>
              <p:nvPr/>
            </p:nvGrpSpPr>
            <p:grpSpPr>
              <a:xfrm>
                <a:off x="319009" y="1538373"/>
                <a:ext cx="16595004" cy="7810544"/>
                <a:chOff x="0" y="-38100"/>
                <a:chExt cx="1793530" cy="844136"/>
              </a:xfrm>
            </p:grpSpPr>
            <p:sp>
              <p:nvSpPr>
                <p:cNvPr id="9" name="Freeform 9"/>
                <p:cNvSpPr/>
                <p:nvPr/>
              </p:nvSpPr>
              <p:spPr>
                <a:xfrm>
                  <a:off x="0" y="0"/>
                  <a:ext cx="1793530" cy="806036"/>
                </a:xfrm>
                <a:custGeom>
                  <a:avLst/>
                  <a:gdLst/>
                  <a:ahLst/>
                  <a:cxnLst/>
                  <a:rect l="l" t="t" r="r" b="b"/>
                  <a:pathLst>
                    <a:path w="1793530" h="806036">
                      <a:moveTo>
                        <a:pt x="46652" y="0"/>
                      </a:moveTo>
                      <a:lnTo>
                        <a:pt x="1746878" y="0"/>
                      </a:lnTo>
                      <a:cubicBezTo>
                        <a:pt x="1772643" y="0"/>
                        <a:pt x="1793530" y="20887"/>
                        <a:pt x="1793530" y="46652"/>
                      </a:cubicBezTo>
                      <a:lnTo>
                        <a:pt x="1793530" y="759384"/>
                      </a:lnTo>
                      <a:cubicBezTo>
                        <a:pt x="1793530" y="771757"/>
                        <a:pt x="1788615" y="783623"/>
                        <a:pt x="1779866" y="792372"/>
                      </a:cubicBezTo>
                      <a:cubicBezTo>
                        <a:pt x="1771117" y="801121"/>
                        <a:pt x="1759251" y="806036"/>
                        <a:pt x="1746878" y="806036"/>
                      </a:cubicBezTo>
                      <a:lnTo>
                        <a:pt x="46652" y="806036"/>
                      </a:lnTo>
                      <a:cubicBezTo>
                        <a:pt x="34279" y="806036"/>
                        <a:pt x="22413" y="801121"/>
                        <a:pt x="13664" y="792372"/>
                      </a:cubicBezTo>
                      <a:cubicBezTo>
                        <a:pt x="4915" y="783623"/>
                        <a:pt x="0" y="771757"/>
                        <a:pt x="0" y="759384"/>
                      </a:cubicBezTo>
                      <a:lnTo>
                        <a:pt x="0" y="46652"/>
                      </a:lnTo>
                      <a:cubicBezTo>
                        <a:pt x="0" y="34279"/>
                        <a:pt x="4915" y="22413"/>
                        <a:pt x="13664" y="13664"/>
                      </a:cubicBezTo>
                      <a:cubicBezTo>
                        <a:pt x="22413" y="4915"/>
                        <a:pt x="34279" y="0"/>
                        <a:pt x="46652" y="0"/>
                      </a:cubicBezTo>
                      <a:close/>
                    </a:path>
                  </a:pathLst>
                </a:custGeom>
                <a:solidFill>
                  <a:srgbClr val="FFFFFF">
                    <a:alpha val="64706"/>
                  </a:srgbClr>
                </a:solidFill>
              </p:spPr>
              <p:txBody>
                <a:bodyPr/>
                <a:lstStyle/>
                <a:p>
                  <a:endParaRPr lang="en-CA"/>
                </a:p>
              </p:txBody>
            </p:sp>
            <p:sp>
              <p:nvSpPr>
                <p:cNvPr id="10" name="TextBox 10"/>
                <p:cNvSpPr txBox="1"/>
                <p:nvPr/>
              </p:nvSpPr>
              <p:spPr>
                <a:xfrm>
                  <a:off x="0" y="-38100"/>
                  <a:ext cx="1793530" cy="844136"/>
                </a:xfrm>
                <a:prstGeom prst="rect">
                  <a:avLst/>
                </a:prstGeom>
              </p:spPr>
              <p:txBody>
                <a:bodyPr lIns="57314" tIns="57314" rIns="57314" bIns="57314" rtlCol="0" anchor="ctr"/>
                <a:lstStyle/>
                <a:p>
                  <a:pPr algn="ctr">
                    <a:lnSpc>
                      <a:spcPts val="2763"/>
                    </a:lnSpc>
                  </a:pPr>
                  <a:endParaRPr/>
                </a:p>
              </p:txBody>
            </p:sp>
          </p:grpSp>
          <p:pic>
            <p:nvPicPr>
              <p:cNvPr id="12" name="Picture 12"/>
              <p:cNvPicPr>
                <a:picLocks noChangeAspect="1"/>
              </p:cNvPicPr>
              <p:nvPr/>
            </p:nvPicPr>
            <p:blipFill>
              <a:blip r:embed="rId9"/>
              <a:stretch>
                <a:fillRect/>
              </a:stretch>
            </p:blipFill>
            <p:spPr>
              <a:xfrm>
                <a:off x="-1070518" y="501374"/>
                <a:ext cx="16674320" cy="10035763"/>
              </a:xfrm>
              <a:prstGeom prst="rect">
                <a:avLst/>
              </a:prstGeom>
            </p:spPr>
          </p:pic>
        </p:grpSp>
        <p:sp>
          <p:nvSpPr>
            <p:cNvPr id="13" name="TextBox 13"/>
            <p:cNvSpPr txBox="1"/>
            <p:nvPr/>
          </p:nvSpPr>
          <p:spPr>
            <a:xfrm>
              <a:off x="10126502" y="7219221"/>
              <a:ext cx="4113035" cy="866775"/>
            </a:xfrm>
            <a:prstGeom prst="rect">
              <a:avLst/>
            </a:prstGeom>
          </p:spPr>
          <p:txBody>
            <a:bodyPr lIns="0" tIns="0" rIns="0" bIns="0" rtlCol="0" anchor="t">
              <a:spAutoFit/>
            </a:bodyPr>
            <a:lstStyle/>
            <a:p>
              <a:pPr algn="ctr">
                <a:lnSpc>
                  <a:spcPts val="3480"/>
                </a:lnSpc>
              </a:pPr>
              <a:r>
                <a:rPr lang="en-US" sz="2900" dirty="0">
                  <a:solidFill>
                    <a:srgbClr val="000000"/>
                  </a:solidFill>
                  <a:latin typeface="Aptos"/>
                  <a:ea typeface="Aptos"/>
                  <a:cs typeface="Aptos"/>
                  <a:sym typeface="Aptos"/>
                </a:rPr>
                <a:t>Bias in Language Models</a:t>
              </a:r>
            </a:p>
            <a:p>
              <a:pPr algn="ctr">
                <a:lnSpc>
                  <a:spcPts val="3480"/>
                </a:lnSpc>
              </a:pPr>
              <a:r>
                <a:rPr lang="en-US" sz="2900" dirty="0">
                  <a:solidFill>
                    <a:srgbClr val="000000"/>
                  </a:solidFill>
                  <a:latin typeface="Aptos"/>
                  <a:ea typeface="Aptos"/>
                  <a:cs typeface="Aptos"/>
                  <a:sym typeface="Aptos"/>
                </a:rPr>
                <a:t>13.8%</a:t>
              </a:r>
            </a:p>
          </p:txBody>
        </p:sp>
      </p:gr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Version=16.0.0.0, Culture=neutral, PublicKeyToken=71e9bce111e9429c</Assembly>
    <Class>Microsoft.Office.DocumentManagement.Internal.DocIdHandler</Class>
    <Data/>
    <Filter/>
  </Receiver>
</spe:Receiver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ADE860D1223E984692003B2F8D34E609" ma:contentTypeVersion="26" ma:contentTypeDescription="Create a new document." ma:contentTypeScope="" ma:versionID="7d1c259e8254f6489401590de8bdd3ff">
  <xsd:schema xmlns:xsd="http://www.w3.org/2001/XMLSchema" xmlns:xs="http://www.w3.org/2001/XMLSchema" xmlns:p="http://schemas.microsoft.com/office/2006/metadata/properties" xmlns:ns2="f4760878-658a-4717-bbd4-0fd9c09fbb13" xmlns:ns3="0406129d-7949-4012-aa34-bff85346a4cf" targetNamespace="http://schemas.microsoft.com/office/2006/metadata/properties" ma:root="true" ma:fieldsID="ffe963170e12c2b932b327c6c0e0dbbb" ns2:_="" ns3:_="">
    <xsd:import namespace="f4760878-658a-4717-bbd4-0fd9c09fbb13"/>
    <xsd:import namespace="0406129d-7949-4012-aa34-bff85346a4cf"/>
    <xsd:element name="properties">
      <xsd:complexType>
        <xsd:sequence>
          <xsd:element name="documentManagement">
            <xsd:complexType>
              <xsd:all>
                <xsd:element ref="ns2:_dlc_DocId" minOccurs="0"/>
                <xsd:element ref="ns2:_dlc_DocIdUrl" minOccurs="0"/>
                <xsd:element ref="ns2:_dlc_DocIdPersistId" minOccurs="0"/>
                <xsd:element ref="ns3:MediaServiceMetadata" minOccurs="0"/>
                <xsd:element ref="ns3:MediaServiceFastMetadata" minOccurs="0"/>
                <xsd:element ref="ns3:MediaServiceSearchProperties" minOccurs="0"/>
                <xsd:element ref="ns3:MediaServiceObjectDetectorVersions" minOccurs="0"/>
                <xsd:element ref="ns3:MediaServiceDateTaken" minOccurs="0"/>
                <xsd:element ref="ns3:MediaServiceGenerationTime" minOccurs="0"/>
                <xsd:element ref="ns3:MediaServiceEventHashCode" minOccurs="0"/>
                <xsd:element ref="ns3:MediaLengthInSeconds" minOccurs="0"/>
                <xsd:element ref="ns2:SharedWithUsers" minOccurs="0"/>
                <xsd:element ref="ns2:SharedWithDetails" minOccurs="0"/>
                <xsd:element ref="ns3:Provisionamended" minOccurs="0"/>
                <xsd:element ref="ns3:lcf76f155ced4ddcb4097134ff3c332f" minOccurs="0"/>
                <xsd:element ref="ns2:TaxCatchAll" minOccurs="0"/>
                <xsd:element ref="ns3:MediaServiceOCR" minOccurs="0"/>
                <xsd:element ref="ns3:Sujets" minOccurs="0"/>
                <xsd:element ref="ns3:Status" minOccurs="0"/>
                <xsd:element ref="ns3:InstitutionalCode" minOccurs="0"/>
                <xsd:element ref="ns3:ReviewCompleted" minOccurs="0"/>
                <xsd:element ref="ns3:Plannercardnumber_x002d_num_x00e9_rodefiche" minOccurs="0"/>
                <xsd:element ref="ns3: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4760878-658a-4717-bbd4-0fd9c09fbb13" elementFormDefault="qualified">
    <xsd:import namespace="http://schemas.microsoft.com/office/2006/documentManagement/types"/>
    <xsd:import namespace="http://schemas.microsoft.com/office/infopath/2007/PartnerControls"/>
    <xsd:element name="_dlc_DocId" ma:index="8" nillable="true" ma:displayName="Document ID Value" ma:description="The value of the document ID assigned to this item." ma:indexed="true" ma:internalName="_dlc_DocId" ma:readOnly="true">
      <xsd:simpleType>
        <xsd:restriction base="dms:Text"/>
      </xsd:simpleType>
    </xsd:element>
    <xsd:element name="_dlc_DocIdUrl" ma:index="9"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0" nillable="true" ma:displayName="Persist ID" ma:description="Keep ID on add." ma:hidden="true" ma:internalName="_dlc_DocIdPersistId" ma:readOnly="true">
      <xsd:simpleType>
        <xsd:restriction base="dms:Boolean"/>
      </xsd:simpleType>
    </xsd:element>
    <xsd:element name="SharedWithUsers" ma:index="19"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0" nillable="true" ma:displayName="Shared With Details" ma:internalName="SharedWithDetails" ma:readOnly="true">
      <xsd:simpleType>
        <xsd:restriction base="dms:Note">
          <xsd:maxLength value="255"/>
        </xsd:restriction>
      </xsd:simpleType>
    </xsd:element>
    <xsd:element name="TaxCatchAll" ma:index="24" nillable="true" ma:displayName="Taxonomy Catch All Column" ma:hidden="true" ma:list="{71cd2e2e-3050-48af-9cbe-e64569e098d5}" ma:internalName="TaxCatchAll" ma:showField="CatchAllData" ma:web="f4760878-658a-4717-bbd4-0fd9c09fbb13">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0406129d-7949-4012-aa34-bff85346a4cf" elementFormDefault="qualified">
    <xsd:import namespace="http://schemas.microsoft.com/office/2006/documentManagement/types"/>
    <xsd:import namespace="http://schemas.microsoft.com/office/infopath/2007/PartnerControls"/>
    <xsd:element name="MediaServiceMetadata" ma:index="11" nillable="true" ma:displayName="MediaServiceMetadata" ma:hidden="true" ma:internalName="MediaServiceMetadata" ma:readOnly="true">
      <xsd:simpleType>
        <xsd:restriction base="dms:Note"/>
      </xsd:simpleType>
    </xsd:element>
    <xsd:element name="MediaServiceFastMetadata" ma:index="12" nillable="true" ma:displayName="MediaServiceFastMetadata" ma:hidden="true" ma:internalName="MediaServiceFastMetadata" ma:readOnly="true">
      <xsd:simpleType>
        <xsd:restriction base="dms:Note"/>
      </xsd:simpleType>
    </xsd:element>
    <xsd:element name="MediaServiceSearchProperties" ma:index="13" nillable="true" ma:displayName="MediaServiceSearchProperties" ma:hidden="true" ma:internalName="MediaServiceSearchProperties" ma:readOnly="true">
      <xsd:simpleType>
        <xsd:restriction base="dms:Note"/>
      </xsd:simpleType>
    </xsd:element>
    <xsd:element name="MediaServiceObjectDetectorVersions" ma:index="14" nillable="true" ma:displayName="MediaServiceObjectDetectorVersions" ma:hidden="true" ma:indexed="true" ma:internalName="MediaServiceObjectDetectorVersions" ma:readOnly="true">
      <xsd:simpleType>
        <xsd:restriction base="dms:Text"/>
      </xsd:simpleType>
    </xsd:element>
    <xsd:element name="MediaServiceDateTaken" ma:index="15" nillable="true" ma:displayName="MediaServiceDateTaken" ma:hidden="true" ma:indexed="true" ma:internalName="MediaServiceDateTaken"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LengthInSeconds" ma:index="18" nillable="true" ma:displayName="MediaLengthInSeconds" ma:hidden="true" ma:internalName="MediaLengthInSeconds" ma:readOnly="true">
      <xsd:simpleType>
        <xsd:restriction base="dms:Unknown"/>
      </xsd:simpleType>
    </xsd:element>
    <xsd:element name="Provisionamended" ma:index="21" nillable="true" ma:displayName="Provision amended" ma:description="indicates what provision of the directive is being amended" ma:format="Dropdown" ma:internalName="Provisionamended">
      <xsd:simpleType>
        <xsd:restriction base="dms:Text">
          <xsd:maxLength value="255"/>
        </xsd:restriction>
      </xsd:simpleType>
    </xsd:element>
    <xsd:element name="lcf76f155ced4ddcb4097134ff3c332f" ma:index="23" nillable="true" ma:taxonomy="true" ma:internalName="lcf76f155ced4ddcb4097134ff3c332f" ma:taxonomyFieldName="MediaServiceImageTags" ma:displayName="Image Tags" ma:readOnly="false" ma:fieldId="{5cf76f15-5ced-4ddc-b409-7134ff3c332f}" ma:taxonomyMulti="true" ma:sspId="6bf3204f-aabd-4e28-9088-5d29a8bcebff" ma:termSetId="09814cd3-568e-fe90-9814-8d621ff8fb84" ma:anchorId="fba54fb3-c3e1-fe81-a776-ca4b69148c4d" ma:open="true" ma:isKeyword="false">
      <xsd:complexType>
        <xsd:sequence>
          <xsd:element ref="pc:Terms" minOccurs="0" maxOccurs="1"/>
        </xsd:sequence>
      </xsd:complexType>
    </xsd:element>
    <xsd:element name="MediaServiceOCR" ma:index="25" nillable="true" ma:displayName="Extracted Text" ma:internalName="MediaServiceOCR" ma:readOnly="true">
      <xsd:simpleType>
        <xsd:restriction base="dms:Note">
          <xsd:maxLength value="255"/>
        </xsd:restriction>
      </xsd:simpleType>
    </xsd:element>
    <xsd:element name="Sujets" ma:index="26" nillable="true" ma:displayName="Sujets" ma:format="Dropdown" ma:internalName="Sujets">
      <xsd:simpleType>
        <xsd:restriction base="dms:Text">
          <xsd:maxLength value="255"/>
        </xsd:restriction>
      </xsd:simpleType>
    </xsd:element>
    <xsd:element name="Status" ma:index="27" nillable="true" ma:displayName="Status" ma:format="Dropdown" ma:internalName="Status">
      <xsd:simpleType>
        <xsd:restriction base="dms:Choice">
          <xsd:enumeration value="Draft"/>
          <xsd:enumeration value="Final"/>
          <xsd:enumeration value="To be approved"/>
          <xsd:enumeration value="Archived"/>
        </xsd:restriction>
      </xsd:simpleType>
    </xsd:element>
    <xsd:element name="InstitutionalCode" ma:index="28" nillable="true" ma:displayName="Institutional Code" ma:format="Dropdown" ma:internalName="InstitutionalCode">
      <xsd:simpleType>
        <xsd:restriction base="dms:Text">
          <xsd:maxLength value="255"/>
        </xsd:restriction>
      </xsd:simpleType>
    </xsd:element>
    <xsd:element name="ReviewCompleted" ma:index="29" nillable="true" ma:displayName="Review Completed" ma:format="Dropdown" ma:internalName="ReviewCompleted">
      <xsd:simpleType>
        <xsd:restriction base="dms:Text">
          <xsd:maxLength value="255"/>
        </xsd:restriction>
      </xsd:simpleType>
    </xsd:element>
    <xsd:element name="Plannercardnumber_x002d_num_x00e9_rodefiche" ma:index="30" nillable="true" ma:displayName="Planner card number -numéro de fiche" ma:format="Dropdown" ma:internalName="Plannercardnumber_x002d_num_x00e9_rodefiche">
      <xsd:simpleType>
        <xsd:restriction base="dms:Text">
          <xsd:maxLength value="255"/>
        </xsd:restriction>
      </xsd:simpleType>
    </xsd:element>
    <xsd:element name="MediaServiceBillingMetadata" ma:index="31" nillable="true" ma:displayName="MediaServiceBillingMetadata" ma:hidden="true" ma:internalName="MediaServiceBillingMetadata"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4.xml><?xml version="1.0" encoding="utf-8"?>
<p:properties xmlns:p="http://schemas.microsoft.com/office/2006/metadata/properties" xmlns:xsi="http://www.w3.org/2001/XMLSchema-instance" xmlns:pc="http://schemas.microsoft.com/office/infopath/2007/PartnerControls">
  <documentManagement>
    <TaxCatchAll xmlns="f4760878-658a-4717-bbd4-0fd9c09fbb13" xsi:nil="true"/>
    <Sujets xmlns="0406129d-7949-4012-aa34-bff85346a4cf" xsi:nil="true"/>
    <Status xmlns="0406129d-7949-4012-aa34-bff85346a4cf" xsi:nil="true"/>
    <ReviewCompleted xmlns="0406129d-7949-4012-aa34-bff85346a4cf" xsi:nil="true"/>
    <lcf76f155ced4ddcb4097134ff3c332f xmlns="0406129d-7949-4012-aa34-bff85346a4cf">
      <Terms xmlns="http://schemas.microsoft.com/office/infopath/2007/PartnerControls"/>
    </lcf76f155ced4ddcb4097134ff3c332f>
    <InstitutionalCode xmlns="0406129d-7949-4012-aa34-bff85346a4cf" xsi:nil="true"/>
    <Provisionamended xmlns="0406129d-7949-4012-aa34-bff85346a4cf" xsi:nil="true"/>
    <Plannercardnumber_x002d_num_x00e9_rodefiche xmlns="0406129d-7949-4012-aa34-bff85346a4cf" xsi:nil="true"/>
    <_dlc_DocId xmlns="f4760878-658a-4717-bbd4-0fd9c09fbb13">RN4WT4KUCRMT-543564755-25070</_dlc_DocId>
    <_dlc_DocIdUrl xmlns="f4760878-658a-4717-bbd4-0fd9c09fbb13">
      <Url>https://056gc.sharepoint.com/sites/OCHRO-PC-OLCE_BDPRH-PC-CELO/_layouts/15/DocIdRedir.aspx?ID=RN4WT4KUCRMT-543564755-25070</Url>
      <Description>RN4WT4KUCRMT-543564755-25070</Description>
    </_dlc_DocIdUrl>
  </documentManagement>
</p:properties>
</file>

<file path=customXml/itemProps1.xml><?xml version="1.0" encoding="utf-8"?>
<ds:datastoreItem xmlns:ds="http://schemas.openxmlformats.org/officeDocument/2006/customXml" ds:itemID="{7E40D51A-9D56-4AB5-BD81-27076E937356}">
  <ds:schemaRefs>
    <ds:schemaRef ds:uri="http://schemas.microsoft.com/sharepoint/events"/>
  </ds:schemaRefs>
</ds:datastoreItem>
</file>

<file path=customXml/itemProps2.xml><?xml version="1.0" encoding="utf-8"?>
<ds:datastoreItem xmlns:ds="http://schemas.openxmlformats.org/officeDocument/2006/customXml" ds:itemID="{912C984C-CA03-4646-A705-1CE1EB036B78}">
  <ds:schemaRefs>
    <ds:schemaRef ds:uri="http://schemas.microsoft.com/sharepoint/v3/contenttype/forms"/>
  </ds:schemaRefs>
</ds:datastoreItem>
</file>

<file path=customXml/itemProps3.xml><?xml version="1.0" encoding="utf-8"?>
<ds:datastoreItem xmlns:ds="http://schemas.openxmlformats.org/officeDocument/2006/customXml" ds:itemID="{9D248C6F-9DC6-4078-8F84-C198A2D392A1}">
  <ds:schemaRefs>
    <ds:schemaRef ds:uri="0406129d-7949-4012-aa34-bff85346a4cf"/>
    <ds:schemaRef ds:uri="f4760878-658a-4717-bbd4-0fd9c09fbb13"/>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4.xml><?xml version="1.0" encoding="utf-8"?>
<ds:datastoreItem xmlns:ds="http://schemas.openxmlformats.org/officeDocument/2006/customXml" ds:itemID="{074CF315-91BA-421D-9AC3-6D615C90950C}">
  <ds:schemaRefs>
    <ds:schemaRef ds:uri="0406129d-7949-4012-aa34-bff85346a4cf"/>
    <ds:schemaRef ds:uri="http://schemas.microsoft.com/office/2006/documentManagement/types"/>
    <ds:schemaRef ds:uri="http://purl.org/dc/dcmitype/"/>
    <ds:schemaRef ds:uri="http://schemas.microsoft.com/office/2006/metadata/properties"/>
    <ds:schemaRef ds:uri="http://purl.org/dc/elements/1.1/"/>
    <ds:schemaRef ds:uri="http://schemas.microsoft.com/office/infopath/2007/PartnerControls"/>
    <ds:schemaRef ds:uri="http://schemas.openxmlformats.org/package/2006/metadata/core-properties"/>
    <ds:schemaRef ds:uri="f4760878-658a-4717-bbd4-0fd9c09fbb13"/>
    <ds:schemaRef ds:uri="http://www.w3.org/XML/1998/namespace"/>
    <ds:schemaRef ds:uri="http://purl.org/dc/terms/"/>
  </ds:schemaRefs>
</ds:datastoreItem>
</file>

<file path=docProps/app.xml><?xml version="1.0" encoding="utf-8"?>
<Properties xmlns="http://schemas.openxmlformats.org/officeDocument/2006/extended-properties" xmlns:vt="http://schemas.openxmlformats.org/officeDocument/2006/docPropsVTypes">
  <TotalTime>3</TotalTime>
  <Words>574</Words>
  <Application>Microsoft Office PowerPoint</Application>
  <PresentationFormat>Personnalisé</PresentationFormat>
  <Paragraphs>95</Paragraphs>
  <Slides>15</Slides>
  <Notes>1</Notes>
  <HiddenSlides>0</HiddenSlides>
  <MMClips>0</MMClips>
  <ScaleCrop>false</ScaleCrop>
  <HeadingPairs>
    <vt:vector size="6" baseType="variant">
      <vt:variant>
        <vt:lpstr>Polices utilisées</vt:lpstr>
      </vt:variant>
      <vt:variant>
        <vt:i4>4</vt:i4>
      </vt:variant>
      <vt:variant>
        <vt:lpstr>Thème</vt:lpstr>
      </vt:variant>
      <vt:variant>
        <vt:i4>1</vt:i4>
      </vt:variant>
      <vt:variant>
        <vt:lpstr>Titres des diapositives</vt:lpstr>
      </vt:variant>
      <vt:variant>
        <vt:i4>15</vt:i4>
      </vt:variant>
    </vt:vector>
  </HeadingPairs>
  <TitlesOfParts>
    <vt:vector size="20" baseType="lpstr">
      <vt:lpstr>Aptos Bold</vt:lpstr>
      <vt:lpstr>Calibri</vt:lpstr>
      <vt:lpstr>Aptos</vt:lpstr>
      <vt:lpstr>Arial</vt:lpstr>
      <vt:lpstr>Office Theme</vt:lpstr>
      <vt:lpstr>Unpacking AI in Official Languages: Insights from Federal Institutions</vt:lpstr>
      <vt:lpstr>About the initiative</vt:lpstr>
      <vt:lpstr>Overall use of AI</vt:lpstr>
      <vt:lpstr>AI Tools in Use</vt:lpstr>
      <vt:lpstr>AI Tools in Use</vt:lpstr>
      <vt:lpstr>AI Tools in Use</vt:lpstr>
      <vt:lpstr>Current investments</vt:lpstr>
      <vt:lpstr>Quality Assessment</vt:lpstr>
      <vt:lpstr>Challenges or Limitations</vt:lpstr>
      <vt:lpstr>Main Concerns</vt:lpstr>
      <vt:lpstr>Future Use</vt:lpstr>
      <vt:lpstr>Unlocking Opportunities</vt:lpstr>
      <vt:lpstr>Support Requested</vt:lpstr>
      <vt:lpstr>Final Thoughts</vt:lpstr>
      <vt:lpstr>Questions?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Unpacking AI in Official Languages: Insights from Federal Institutions</dc:title>
  <dc:creator>Gauthier, Jean-Guy</dc:creator>
  <cp:lastModifiedBy>Gauthier, Jean-Guy</cp:lastModifiedBy>
  <cp:revision>5</cp:revision>
  <dcterms:created xsi:type="dcterms:W3CDTF">2006-08-16T00:00:00Z</dcterms:created>
  <dcterms:modified xsi:type="dcterms:W3CDTF">2025-11-14T21:35:55Z</dcterms:modified>
  <dc:identifier>DAG384C2o8o</dc:identifier>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0x010100ADE860D1223E984692003B2F8D34E609</vt:lpwstr>
  </property>
  <property fmtid="{D5CDD505-2E9C-101B-9397-08002B2CF9AE}" pid="3" name="_dlc_DocIdItemGuid">
    <vt:lpwstr>26d9de37-90e1-4da8-890f-5800ea8c665d</vt:lpwstr>
  </property>
  <property fmtid="{D5CDD505-2E9C-101B-9397-08002B2CF9AE}" pid="4" name="MSIP_Label_3515d617-256d-4284-aedb-1064be1c4b48_Enabled">
    <vt:lpwstr>true</vt:lpwstr>
  </property>
  <property fmtid="{D5CDD505-2E9C-101B-9397-08002B2CF9AE}" pid="5" name="MSIP_Label_3515d617-256d-4284-aedb-1064be1c4b48_SetDate">
    <vt:lpwstr>2025-11-13T19:30:39Z</vt:lpwstr>
  </property>
  <property fmtid="{D5CDD505-2E9C-101B-9397-08002B2CF9AE}" pid="6" name="MSIP_Label_3515d617-256d-4284-aedb-1064be1c4b48_Method">
    <vt:lpwstr>Privileged</vt:lpwstr>
  </property>
  <property fmtid="{D5CDD505-2E9C-101B-9397-08002B2CF9AE}" pid="7" name="MSIP_Label_3515d617-256d-4284-aedb-1064be1c4b48_Name">
    <vt:lpwstr>3515d617-256d-4284-aedb-1064be1c4b48</vt:lpwstr>
  </property>
  <property fmtid="{D5CDD505-2E9C-101B-9397-08002B2CF9AE}" pid="8" name="MSIP_Label_3515d617-256d-4284-aedb-1064be1c4b48_SiteId">
    <vt:lpwstr>6397df10-4595-4047-9c4f-03311282152b</vt:lpwstr>
  </property>
  <property fmtid="{D5CDD505-2E9C-101B-9397-08002B2CF9AE}" pid="9" name="MSIP_Label_3515d617-256d-4284-aedb-1064be1c4b48_ActionId">
    <vt:lpwstr>ffe9de87-0fda-47f6-9b96-645f51cb8f3b</vt:lpwstr>
  </property>
  <property fmtid="{D5CDD505-2E9C-101B-9397-08002B2CF9AE}" pid="10" name="MSIP_Label_3515d617-256d-4284-aedb-1064be1c4b48_ContentBits">
    <vt:lpwstr>0</vt:lpwstr>
  </property>
  <property fmtid="{D5CDD505-2E9C-101B-9397-08002B2CF9AE}" pid="11" name="MSIP_Label_3515d617-256d-4284-aedb-1064be1c4b48_Tag">
    <vt:lpwstr>10, 0, 1, 1</vt:lpwstr>
  </property>
  <property fmtid="{D5CDD505-2E9C-101B-9397-08002B2CF9AE}" pid="12" name="MediaServiceImageTags">
    <vt:lpwstr/>
  </property>
</Properties>
</file>