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7B926-CBF8-44F5-A8C0-4883025E7545}" v="19" dt="2023-08-08T20:07:08.032"/>
  </p1510:revLst>
</p1510:revInfo>
</file>

<file path=ppt/tableStyles.xml><?xml version="1.0" encoding="utf-8"?>
<a:tblStyleLst xmlns:a="http://schemas.openxmlformats.org/drawingml/2006/main" def="{A94DDB7D-EA5D-4A5E-9446-AD55722BE36D}">
  <a:tblStyle styleId="{A94DDB7D-EA5D-4A5E-9446-AD55722BE3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48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8ad7ba2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8ad7ba27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d8bf164d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5d8bf164d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Apply for a work permit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0.73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3.20%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Check your application status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0.7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4.30%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Employment Insurance (EI) - Submit an Employment Insurance Report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0.02309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0.87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2.70%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My Service Canada Account (MSCA) - Check your Employment Insurance (EI) claim status and correspondence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0.0092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0.67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4.90%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d8bf164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d8bf164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d8bf164db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d8bf164db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d8bf164d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d8bf164d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d8bf164d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5d8bf164d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D32FC-F99F-1120-F80E-9DFEC941AE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556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pedia.gc.ca/wiki/Sondage_sur_la_r%C3%A9ussite_de_t%C3%A2ches_du_Gouvernement_du_Canad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43100" y="-12575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Résultats du Sondage sur la réussite des tâches – T1</a:t>
            </a: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11883" y="2754725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4071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79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Bureau de la transformation numérique • #Canadapointca • août 2023</a:t>
            </a:r>
            <a:endParaRPr sz="1679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-43100" y="-12575"/>
            <a:ext cx="9187200" cy="1805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Comparaison</a:t>
            </a:r>
            <a:r>
              <a:rPr lang="en-US" sz="3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trimestrielle</a:t>
            </a:r>
            <a:endParaRPr sz="34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699" y="1071364"/>
            <a:ext cx="8605759" cy="6750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50 tâches principales : légère diminution des tâches dans le vert au dernier trimestre</a:t>
            </a:r>
            <a:endParaRPr sz="1765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414919" y="1880810"/>
            <a:ext cx="2574000" cy="315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Très peu de changements aux taux de succès des 50 tâches principales par rapport au T4. Seules quatre tâches ont connu une augmentation qui était statistiquement importante.</a:t>
            </a:r>
            <a:br>
              <a:rPr lang="en" sz="1300" dirty="0"/>
            </a:br>
            <a:br>
              <a:rPr lang="en" sz="1300" dirty="0"/>
            </a:br>
            <a:r>
              <a:rPr lang="fr-CA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tâches ayant connu la plus forte diminution étaient liées à la fiscalité – ce qui n’est pas étonnant, étant donné que le premier trimestre est le pic de la saison des impôts. </a:t>
            </a:r>
            <a:br>
              <a:rPr lang="fr-CA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(Mais le changement n’était pas statistiquement important.)</a:t>
            </a:r>
            <a:endParaRPr sz="13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193422-4B04-D8F1-0AD1-E53AEF66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2045779"/>
            <a:ext cx="5599613" cy="27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-43100" y="-12575"/>
            <a:ext cx="9187200" cy="1805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n-US" sz="3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" sz="3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 50 tâches principales </a:t>
            </a:r>
            <a:endParaRPr sz="34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071365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T4 (2022-2023) : T1 (2023-2024)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765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78" name="Google Shape;78;p15"/>
          <p:cNvGraphicFramePr/>
          <p:nvPr>
            <p:extLst>
              <p:ext uri="{D42A27DB-BD31-4B8C-83A1-F6EECF244321}">
                <p14:modId xmlns:p14="http://schemas.microsoft.com/office/powerpoint/2010/main" val="933629398"/>
              </p:ext>
            </p:extLst>
          </p:nvPr>
        </p:nvGraphicFramePr>
        <p:xfrm>
          <a:off x="311688" y="1959950"/>
          <a:ext cx="6868100" cy="2630400"/>
        </p:xfrm>
        <a:graphic>
          <a:graphicData uri="http://schemas.openxmlformats.org/drawingml/2006/table">
            <a:tbl>
              <a:tblPr>
                <a:noFill/>
                <a:tableStyleId>{A94DDB7D-EA5D-4A5E-9446-AD55722BE36D}</a:tableStyleId>
              </a:tblPr>
              <a:tblGrid>
                <a:gridCol w="403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T4</a:t>
                      </a:r>
                      <a:endParaRPr sz="16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T1</a:t>
                      </a:r>
                      <a:endParaRPr sz="16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Moyenne d’achèvement des 50 tâches principales</a:t>
                      </a:r>
                      <a:endParaRPr sz="16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72.1%</a:t>
                      </a:r>
                      <a:endParaRPr sz="1800" b="1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BF9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69.2%</a:t>
                      </a:r>
                      <a:endParaRPr sz="1800" b="1">
                        <a:solidFill>
                          <a:srgbClr val="BF9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50 tâches principales dans le vert (plus de 70 %)</a:t>
                      </a:r>
                      <a:endParaRPr sz="1600" b="1" dirty="0">
                        <a:solidFill>
                          <a:srgbClr val="00B0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</a:t>
                      </a:r>
                      <a:endParaRPr sz="1600" b="1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</a:t>
                      </a:r>
                      <a:endParaRPr sz="1600" b="1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i="0" u="none" strike="noStrike" cap="none" dirty="0">
                          <a:solidFill>
                            <a:srgbClr val="FFC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50 tâches principales dans l’orange (50-70 %)</a:t>
                      </a:r>
                      <a:endParaRPr sz="1600" b="1" dirty="0">
                        <a:solidFill>
                          <a:srgbClr val="FFC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sz="1600" b="1">
                        <a:solidFill>
                          <a:srgbClr val="FF99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</a:t>
                      </a:r>
                      <a:endParaRPr sz="1600" b="1">
                        <a:solidFill>
                          <a:srgbClr val="FF99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50 tâches principales dans le rouge (moins de 50 %)</a:t>
                      </a:r>
                      <a:endParaRPr sz="1600" b="1" dirty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6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600" b="1" dirty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Tâches ayant</a:t>
            </a:r>
            <a:br>
              <a:rPr lang="en" sz="3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 meilleur rendement</a:t>
            </a:r>
            <a:endParaRPr sz="34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2301175"/>
            <a:ext cx="3114000" cy="260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Tâches principales du T1 dont le pourcentage d’achèvement a été le plus élevé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Dix tâches présentent un taux identique à celui du T4. Les nouvelles entrées sont en jaune. 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415787" y="204675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7" name="Google Shape;87;p16"/>
          <p:cNvGraphicFramePr/>
          <p:nvPr>
            <p:extLst>
              <p:ext uri="{D42A27DB-BD31-4B8C-83A1-F6EECF244321}">
                <p14:modId xmlns:p14="http://schemas.microsoft.com/office/powerpoint/2010/main" val="3930438595"/>
              </p:ext>
            </p:extLst>
          </p:nvPr>
        </p:nvGraphicFramePr>
        <p:xfrm>
          <a:off x="3858600" y="133495"/>
          <a:ext cx="5054075" cy="4972880"/>
        </p:xfrm>
        <a:graphic>
          <a:graphicData uri="http://schemas.openxmlformats.org/drawingml/2006/table">
            <a:tbl>
              <a:tblPr>
                <a:noFill/>
                <a:tableStyleId>{A94DDB7D-EA5D-4A5E-9446-AD55722BE36D}</a:tableStyleId>
              </a:tblPr>
              <a:tblGrid>
                <a:gridCol w="411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Assurance-emploi (AE) – Soumettre une déclaration d’assurance-emploi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90.10%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Calculer des retenues sur la paie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85.10%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Conseils aux voyageurs et avertissements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82.40%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Vérifiez les délais de traitement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81.80%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Mon dossier Service Canada (MDSC) – Voir les renseignements sur vos paiements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81.50%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Emploi à la fonction publique fédérale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80.30%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Connaître le montant de mon versement de prestation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79.90%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Visiter un parc national ou un lieu historique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79.90%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Consulter mon courrier en ligne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78.90%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Obtenez la météo actuelle et les prévisions météo pour votre emplacement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78.80%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400" b="0" i="0" u="none" strike="noStrike" cap="non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Emploi dans le secteur privé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78.80%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-43100" y="6425"/>
            <a:ext cx="3730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Plus grandes améliorations</a:t>
            </a:r>
            <a:endParaRPr sz="34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1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50 tâches principales du T1 (2023-2024) dont le pourcentage d’achèvement s’est le plus amélioré par rapport au T4 (2022-2023)</a:t>
            </a:r>
            <a:endParaRPr lang="en-US" sz="19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456976" y="1644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6" name="Google Shape;96;p17"/>
          <p:cNvGraphicFramePr/>
          <p:nvPr>
            <p:extLst>
              <p:ext uri="{D42A27DB-BD31-4B8C-83A1-F6EECF244321}">
                <p14:modId xmlns:p14="http://schemas.microsoft.com/office/powerpoint/2010/main" val="2119602522"/>
              </p:ext>
            </p:extLst>
          </p:nvPr>
        </p:nvGraphicFramePr>
        <p:xfrm>
          <a:off x="3894150" y="120292"/>
          <a:ext cx="5004775" cy="4857486"/>
        </p:xfrm>
        <a:graphic>
          <a:graphicData uri="http://schemas.openxmlformats.org/drawingml/2006/table">
            <a:tbl>
              <a:tblPr>
                <a:noFill/>
                <a:tableStyleId>{A94DDB7D-EA5D-4A5E-9446-AD55722BE36D}</a:tableStyleId>
              </a:tblPr>
              <a:tblGrid>
                <a:gridCol w="3907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Mon dossier Service Canada (MDSC) – Visualiser l’état de votre demande d’assurance-emploi (AE) et votre correspondance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+4.9%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Vérifiez l’état de sa demande (IRCC)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+4.3%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Compte sécurisé d’IRCC – enregistrer, connecter, aide</a:t>
                      </a:r>
                      <a:br>
                        <a:rPr lang="fr-CA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fr-CA" sz="1200" b="0" i="1" u="none" strike="noStrike" cap="non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* n’est pas statistiquement important</a:t>
                      </a:r>
                      <a:endParaRPr sz="12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+3.9%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Obtenir un permis de travail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+3.2%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Mon dossier Service Canada (MDSC) – Créer un compte</a:t>
                      </a:r>
                      <a:br>
                        <a:rPr lang="fr-CA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fr-CA" sz="1200" b="0" i="1" u="none" strike="noStrike" cap="non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* n’est pas statistiquement important</a:t>
                      </a:r>
                      <a:endParaRPr sz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+3.1%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Mon dossier Service Canada (MDSC) – Ouvrir une session</a:t>
                      </a:r>
                      <a:br>
                        <a:rPr lang="fr-CA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fr-CA" sz="1200" b="0" i="1" u="none" strike="noStrike" cap="non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* n’est pas statistiquement important</a:t>
                      </a:r>
                      <a:endParaRPr sz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+3.0%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Assurance-emploi (AE) – Soumettre une déclaration d’assurance-emploi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+2.7%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84100" y="-8400"/>
            <a:ext cx="9060000" cy="5156100"/>
          </a:xfrm>
          <a:prstGeom prst="rect">
            <a:avLst/>
          </a:prstGeom>
          <a:solidFill>
            <a:srgbClr val="AF3C4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5"/>
              <a:buFont typeface="Arial"/>
              <a:buNone/>
            </a:pPr>
            <a:endParaRPr sz="2425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0" y="-12575"/>
            <a:ext cx="9144000" cy="5143500"/>
          </a:xfrm>
          <a:prstGeom prst="rect">
            <a:avLst/>
          </a:prstGeom>
          <a:solidFill>
            <a:srgbClr val="2637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349550" y="695230"/>
            <a:ext cx="43179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Lana Stewart</a:t>
            </a:r>
            <a:r>
              <a:rPr lang="en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Chercheuse en conception</a:t>
            </a:r>
            <a:b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-FR" sz="1800" b="0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Bureau de la transformation numérique</a:t>
            </a:r>
            <a:br>
              <a:rPr lang="fr-FR" sz="1800" b="0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fr-FR" sz="1800" b="0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Secrétariat du Conseil du Trésor du Canada 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Lana.Stewart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@tbs-sct.gc.ca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000" b="1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Nicolas Pjontek </a:t>
            </a:r>
            <a:r>
              <a:rPr lang="fr-FR" sz="1800" b="1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</a:t>
            </a:r>
            <a:endParaRPr lang="fr-FR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Gestionnaire, Services analytiques </a:t>
            </a:r>
            <a:endParaRPr lang="fr-FR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Éditeur principal</a:t>
            </a:r>
            <a:br>
              <a:rPr lang="fr-FR" sz="1800" b="0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fr-FR" sz="1800" b="0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Services Canada </a:t>
            </a:r>
            <a:endParaRPr lang="fr-FR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Nicolas.Pjontek@servicecanada.gc.ca </a:t>
            </a:r>
            <a:br>
              <a:rPr lang="fr-FR" sz="2800" dirty="0"/>
            </a:br>
            <a:endParaRPr sz="1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</a:pPr>
            <a:r>
              <a:rPr lang="en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rci pour votre temps</a:t>
            </a:r>
            <a:endParaRPr sz="4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b="0" i="0" u="sng" strike="noStrike" dirty="0">
                <a:solidFill>
                  <a:srgbClr val="0097A7"/>
                </a:solidFill>
                <a:effectLst/>
                <a:latin typeface="Open Sans" panose="020B0606030504020204" pitchFamily="34" charset="0"/>
                <a:hlinkClick r:id="rId3"/>
              </a:rPr>
              <a:t>Sondage sur la réussite de tâches du gouvernement du Canada sur </a:t>
            </a:r>
            <a:r>
              <a:rPr lang="fr-FR" sz="1800" b="0" i="0" u="sng" strike="noStrike" dirty="0" err="1">
                <a:solidFill>
                  <a:srgbClr val="0097A7"/>
                </a:solidFill>
                <a:effectLst/>
                <a:latin typeface="Open Sans" panose="020B0606030504020204" pitchFamily="34" charset="0"/>
                <a:hlinkClick r:id="rId3"/>
              </a:rPr>
              <a:t>GCpédia</a:t>
            </a:r>
            <a:endParaRPr sz="24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456976" y="18731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4dcfe083345313f0c39793e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582</Words>
  <Application>Microsoft Office PowerPoint</Application>
  <PresentationFormat>On-screen Show (16:9)</PresentationFormat>
  <Paragraphs>91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Lato</vt:lpstr>
      <vt:lpstr>Open Sans</vt:lpstr>
      <vt:lpstr>Calibri</vt:lpstr>
      <vt:lpstr>Simple Light</vt:lpstr>
      <vt:lpstr>Résultats du Sondage sur la réussite des tâches – T1</vt:lpstr>
      <vt:lpstr>Comparaison trimestrielle </vt:lpstr>
      <vt:lpstr>Les 50 tâches principales  </vt:lpstr>
      <vt:lpstr>Tâches ayant le meilleur rendement</vt:lpstr>
      <vt:lpstr>Plus grandes améliorations</vt:lpstr>
      <vt:lpstr>Merci pour votre temps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Q1 TSS results</dc:title>
  <dc:creator>Lapointe, Laura</dc:creator>
  <cp:lastModifiedBy>Boudreau, Rob</cp:lastModifiedBy>
  <cp:revision>3</cp:revision>
  <dcterms:modified xsi:type="dcterms:W3CDTF">2023-08-16T16:49:14Z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etDate">
    <vt:lpwstr>2023-08-03T13:20:10Z</vt:lpwstr>
  </property>
  <property fmtid="{D5CDD505-2E9C-101B-9397-08002B2CF9AE}" pid="4" name="MSIP_Label_3d0ca00b-3f0e-465a-aac7-1a6a22fcea40_Method">
    <vt:lpwstr>Privileged</vt:lpwstr>
  </property>
  <property fmtid="{D5CDD505-2E9C-101B-9397-08002B2CF9AE}" pid="5" name="MSIP_Label_3d0ca00b-3f0e-465a-aac7-1a6a22fcea40_Name">
    <vt:lpwstr>3d0ca00b-3f0e-465a-aac7-1a6a22fcea40</vt:lpwstr>
  </property>
  <property fmtid="{D5CDD505-2E9C-101B-9397-08002B2CF9AE}" pid="6" name="MSIP_Label_3d0ca00b-3f0e-465a-aac7-1a6a22fcea40_SiteId">
    <vt:lpwstr>6397df10-4595-4047-9c4f-03311282152b</vt:lpwstr>
  </property>
  <property fmtid="{D5CDD505-2E9C-101B-9397-08002B2CF9AE}" pid="7" name="MSIP_Label_3d0ca00b-3f0e-465a-aac7-1a6a22fcea40_ActionId">
    <vt:lpwstr>230eee2f-fe87-4898-8161-155dcdae6bf8</vt:lpwstr>
  </property>
  <property fmtid="{D5CDD505-2E9C-101B-9397-08002B2CF9AE}" pid="8" name="MSIP_Label_3d0ca00b-3f0e-465a-aac7-1a6a22fcea40_ContentBits">
    <vt:lpwstr>1</vt:lpwstr>
  </property>
  <property fmtid="{D5CDD505-2E9C-101B-9397-08002B2CF9AE}" pid="9" name="ClassificationContentMarkingHeaderLocations">
    <vt:lpwstr>Simple Light:3</vt:lpwstr>
  </property>
  <property fmtid="{D5CDD505-2E9C-101B-9397-08002B2CF9AE}" pid="10" name="ClassificationContentMarkingHeaderText">
    <vt:lpwstr>UNCLASSIFIED / NON CLASSIFIÉ</vt:lpwstr>
  </property>
</Properties>
</file>