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5" r:id="rId2"/>
    <p:sldId id="272" r:id="rId3"/>
    <p:sldId id="278" r:id="rId4"/>
    <p:sldId id="290" r:id="rId5"/>
    <p:sldId id="287" r:id="rId6"/>
    <p:sldId id="291" r:id="rId7"/>
    <p:sldId id="281" r:id="rId8"/>
    <p:sldId id="284" r:id="rId9"/>
    <p:sldId id="285" r:id="rId10"/>
    <p:sldId id="289" r:id="rId11"/>
  </p:sldIdLst>
  <p:sldSz cx="9144000" cy="6858000" type="screen4x3"/>
  <p:notesSz cx="7010400" cy="92964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89426" autoAdjust="0"/>
  </p:normalViewPr>
  <p:slideViewPr>
    <p:cSldViewPr showGuides="1">
      <p:cViewPr varScale="1">
        <p:scale>
          <a:sx n="91" d="100"/>
          <a:sy n="91" d="100"/>
        </p:scale>
        <p:origin x="936" y="84"/>
      </p:cViewPr>
      <p:guideLst>
        <p:guide orient="horz" pos="2160"/>
        <p:guide orient="horz" pos="482"/>
        <p:guide orient="horz" pos="300"/>
        <p:guide orient="horz" pos="572"/>
        <p:guide pos="2880"/>
        <p:guide pos="499"/>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FE0B0-427B-4A01-9063-DEE4928248A0}" type="doc">
      <dgm:prSet loTypeId="urn:microsoft.com/office/officeart/2005/8/layout/hList7" loCatId="list" qsTypeId="urn:microsoft.com/office/officeart/2005/8/quickstyle/simple1" qsCatId="simple" csTypeId="urn:microsoft.com/office/officeart/2005/8/colors/colorful1" csCatId="colorful" phldr="1"/>
      <dgm:spPr/>
    </dgm:pt>
    <dgm:pt modelId="{9F5A0A1F-1B5C-4329-9722-64565B6BD518}">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CA" dirty="0"/>
        </a:p>
      </dgm:t>
    </dgm:pt>
    <dgm:pt modelId="{897684E2-9DDD-4028-8586-B216A0D14660}" type="parTrans" cxnId="{703D385D-DBC8-4473-8651-E520ECB7718E}">
      <dgm:prSet/>
      <dgm:spPr/>
      <dgm:t>
        <a:bodyPr/>
        <a:lstStyle/>
        <a:p>
          <a:endParaRPr lang="en-CA"/>
        </a:p>
      </dgm:t>
    </dgm:pt>
    <dgm:pt modelId="{62BB79C9-2C5B-4F97-9659-BAB2E73AD640}" type="sibTrans" cxnId="{703D385D-DBC8-4473-8651-E520ECB7718E}">
      <dgm:prSet/>
      <dgm:spPr/>
      <dgm:t>
        <a:bodyPr/>
        <a:lstStyle/>
        <a:p>
          <a:endParaRPr lang="en-CA"/>
        </a:p>
      </dgm:t>
    </dgm:pt>
    <dgm:pt modelId="{D5EA1721-9DB1-40C9-BCE7-0D0BAD774BFE}">
      <dgm:prSet phldrT="[Text]">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endParaRPr lang="en-CA" dirty="0"/>
        </a:p>
      </dgm:t>
    </dgm:pt>
    <dgm:pt modelId="{0A1BB192-F9A4-44AC-98A7-E955FF543C54}" type="parTrans" cxnId="{8D2714A7-ADEE-46C2-B4A6-7AF2D8D6957C}">
      <dgm:prSet/>
      <dgm:spPr/>
      <dgm:t>
        <a:bodyPr/>
        <a:lstStyle/>
        <a:p>
          <a:endParaRPr lang="en-CA"/>
        </a:p>
      </dgm:t>
    </dgm:pt>
    <dgm:pt modelId="{7AEA34D4-33B5-47E2-B305-FCCF2D4E096F}" type="sibTrans" cxnId="{8D2714A7-ADEE-46C2-B4A6-7AF2D8D6957C}">
      <dgm:prSet/>
      <dgm:spPr/>
      <dgm:t>
        <a:bodyPr/>
        <a:lstStyle/>
        <a:p>
          <a:endParaRPr lang="en-CA"/>
        </a:p>
      </dgm:t>
    </dgm:pt>
    <dgm:pt modelId="{A1B26665-0715-4259-B7C4-B02DDA593884}">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CA" dirty="0"/>
        </a:p>
      </dgm:t>
    </dgm:pt>
    <dgm:pt modelId="{520CE05B-5C84-4CC8-8F7D-F9080243B3AC}" type="parTrans" cxnId="{2F5553A3-1CE6-466A-AD96-C634024D4368}">
      <dgm:prSet/>
      <dgm:spPr/>
      <dgm:t>
        <a:bodyPr/>
        <a:lstStyle/>
        <a:p>
          <a:endParaRPr lang="en-CA"/>
        </a:p>
      </dgm:t>
    </dgm:pt>
    <dgm:pt modelId="{63BAD9EB-A662-4074-9E5C-10F3D14FF1C3}" type="sibTrans" cxnId="{2F5553A3-1CE6-466A-AD96-C634024D4368}">
      <dgm:prSet/>
      <dgm:spPr/>
      <dgm:t>
        <a:bodyPr/>
        <a:lstStyle/>
        <a:p>
          <a:endParaRPr lang="en-CA"/>
        </a:p>
      </dgm:t>
    </dgm:pt>
    <dgm:pt modelId="{56DAED77-DD05-4F30-B2D3-96A155CC59E2}">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CA" dirty="0"/>
        </a:p>
      </dgm:t>
    </dgm:pt>
    <dgm:pt modelId="{4DA094E9-1ED1-4EB6-B8CF-645333140427}" type="sibTrans" cxnId="{B78A1852-DE9C-4040-92DE-1B9930B24782}">
      <dgm:prSet/>
      <dgm:spPr/>
      <dgm:t>
        <a:bodyPr/>
        <a:lstStyle/>
        <a:p>
          <a:endParaRPr lang="en-CA"/>
        </a:p>
      </dgm:t>
    </dgm:pt>
    <dgm:pt modelId="{203F5E24-2CC6-4086-A2A5-CC763A661A32}" type="parTrans" cxnId="{B78A1852-DE9C-4040-92DE-1B9930B24782}">
      <dgm:prSet/>
      <dgm:spPr/>
      <dgm:t>
        <a:bodyPr/>
        <a:lstStyle/>
        <a:p>
          <a:endParaRPr lang="en-CA"/>
        </a:p>
      </dgm:t>
    </dgm:pt>
    <dgm:pt modelId="{FBE57016-DE95-456A-9D47-32D442508BFB}" type="pres">
      <dgm:prSet presAssocID="{435FE0B0-427B-4A01-9063-DEE4928248A0}" presName="Name0" presStyleCnt="0">
        <dgm:presLayoutVars>
          <dgm:dir/>
          <dgm:resizeHandles val="exact"/>
        </dgm:presLayoutVars>
      </dgm:prSet>
      <dgm:spPr/>
    </dgm:pt>
    <dgm:pt modelId="{FB6CA099-C281-4E6A-8D8B-6D837AA1F353}" type="pres">
      <dgm:prSet presAssocID="{435FE0B0-427B-4A01-9063-DEE4928248A0}" presName="fgShape" presStyleLbl="fgShp" presStyleIdx="0" presStyleCnt="1" custScaleX="81771" custScaleY="110912" custLinFactNeighborX="-26406" custLinFactNeighborY="-51719">
        <dgm:style>
          <a:lnRef idx="2">
            <a:schemeClr val="accent3">
              <a:shade val="50000"/>
            </a:schemeClr>
          </a:lnRef>
          <a:fillRef idx="1">
            <a:schemeClr val="accent3"/>
          </a:fillRef>
          <a:effectRef idx="0">
            <a:schemeClr val="accent3"/>
          </a:effectRef>
          <a:fontRef idx="minor">
            <a:schemeClr val="lt1"/>
          </a:fontRef>
        </dgm:style>
      </dgm:prSet>
      <dgm:spPr>
        <a:prstGeom prst="rightArrow">
          <a:avLst/>
        </a:prstGeom>
        <a:solidFill>
          <a:schemeClr val="bg1">
            <a:lumMod val="85000"/>
          </a:schemeClr>
        </a:solidFill>
        <a:ln>
          <a:solidFill>
            <a:schemeClr val="bg2"/>
          </a:solidFill>
        </a:ln>
      </dgm:spPr>
      <dgm:t>
        <a:bodyPr/>
        <a:lstStyle/>
        <a:p>
          <a:endParaRPr lang="en-CA"/>
        </a:p>
      </dgm:t>
    </dgm:pt>
    <dgm:pt modelId="{CF3185F1-BB51-4860-9EDA-41F3350A9919}" type="pres">
      <dgm:prSet presAssocID="{435FE0B0-427B-4A01-9063-DEE4928248A0}" presName="linComp" presStyleCnt="0"/>
      <dgm:spPr/>
    </dgm:pt>
    <dgm:pt modelId="{2C2FC6CB-B1EF-4993-9C4E-9CB260D9911B}" type="pres">
      <dgm:prSet presAssocID="{9F5A0A1F-1B5C-4329-9722-64565B6BD518}" presName="compNode" presStyleCnt="0"/>
      <dgm:spPr/>
    </dgm:pt>
    <dgm:pt modelId="{4CF874C4-4175-4830-9DAC-7FE5E20F7028}" type="pres">
      <dgm:prSet presAssocID="{9F5A0A1F-1B5C-4329-9722-64565B6BD518}" presName="bkgdShape" presStyleLbl="node1" presStyleIdx="0" presStyleCnt="4"/>
      <dgm:spPr/>
      <dgm:t>
        <a:bodyPr/>
        <a:lstStyle/>
        <a:p>
          <a:endParaRPr lang="en-CA"/>
        </a:p>
      </dgm:t>
    </dgm:pt>
    <dgm:pt modelId="{D9D6AE98-DB4A-4485-B274-50E6754F2ADC}" type="pres">
      <dgm:prSet presAssocID="{9F5A0A1F-1B5C-4329-9722-64565B6BD518}" presName="nodeTx" presStyleLbl="node1" presStyleIdx="0" presStyleCnt="4">
        <dgm:presLayoutVars>
          <dgm:bulletEnabled val="1"/>
        </dgm:presLayoutVars>
      </dgm:prSet>
      <dgm:spPr/>
      <dgm:t>
        <a:bodyPr/>
        <a:lstStyle/>
        <a:p>
          <a:endParaRPr lang="en-CA"/>
        </a:p>
      </dgm:t>
    </dgm:pt>
    <dgm:pt modelId="{770B79C0-0318-463B-BABC-C4EA6C58DABD}" type="pres">
      <dgm:prSet presAssocID="{9F5A0A1F-1B5C-4329-9722-64565B6BD518}" presName="invisiNode" presStyleLbl="node1" presStyleIdx="0" presStyleCnt="4"/>
      <dgm:spPr/>
    </dgm:pt>
    <dgm:pt modelId="{8378BA48-8B1B-432A-99D8-0A17B7A54FF9}" type="pres">
      <dgm:prSet presAssocID="{9F5A0A1F-1B5C-4329-9722-64565B6BD518}" presName="imagNode" presStyleLbl="fgImgPlace1" presStyleIdx="0" presStyleCnt="4" custScaleX="90391" custScaleY="90391" custLinFactNeighborX="-1835" custLinFactNeighborY="4559"/>
      <dgm:spPr>
        <a:blipFill rotWithShape="1">
          <a:blip xmlns:r="http://schemas.openxmlformats.org/officeDocument/2006/relationships" r:embed="rId1"/>
          <a:stretch>
            <a:fillRect/>
          </a:stretch>
        </a:blipFill>
      </dgm:spPr>
      <dgm:t>
        <a:bodyPr/>
        <a:lstStyle/>
        <a:p>
          <a:endParaRPr lang="en-CA"/>
        </a:p>
      </dgm:t>
    </dgm:pt>
    <dgm:pt modelId="{02FA990A-76CF-4342-B3F1-612C5BA9F31C}" type="pres">
      <dgm:prSet presAssocID="{62BB79C9-2C5B-4F97-9659-BAB2E73AD640}" presName="sibTrans" presStyleLbl="sibTrans2D1" presStyleIdx="0" presStyleCnt="0"/>
      <dgm:spPr/>
      <dgm:t>
        <a:bodyPr/>
        <a:lstStyle/>
        <a:p>
          <a:endParaRPr lang="en-CA"/>
        </a:p>
      </dgm:t>
    </dgm:pt>
    <dgm:pt modelId="{441173D0-F0EA-4860-8ABE-BA0C9A491809}" type="pres">
      <dgm:prSet presAssocID="{D5EA1721-9DB1-40C9-BCE7-0D0BAD774BFE}" presName="compNode" presStyleCnt="0"/>
      <dgm:spPr/>
    </dgm:pt>
    <dgm:pt modelId="{5B1B1DCA-03B7-4E06-99BB-E197FC483A2A}" type="pres">
      <dgm:prSet presAssocID="{D5EA1721-9DB1-40C9-BCE7-0D0BAD774BFE}" presName="bkgdShape" presStyleLbl="node1" presStyleIdx="1" presStyleCnt="4"/>
      <dgm:spPr/>
      <dgm:t>
        <a:bodyPr/>
        <a:lstStyle/>
        <a:p>
          <a:endParaRPr lang="en-CA"/>
        </a:p>
      </dgm:t>
    </dgm:pt>
    <dgm:pt modelId="{7A9AFFA0-32B9-41C0-B797-6D848D69B28F}" type="pres">
      <dgm:prSet presAssocID="{D5EA1721-9DB1-40C9-BCE7-0D0BAD774BFE}" presName="nodeTx" presStyleLbl="node1" presStyleIdx="1" presStyleCnt="4">
        <dgm:presLayoutVars>
          <dgm:bulletEnabled val="1"/>
        </dgm:presLayoutVars>
      </dgm:prSet>
      <dgm:spPr/>
      <dgm:t>
        <a:bodyPr/>
        <a:lstStyle/>
        <a:p>
          <a:endParaRPr lang="en-CA"/>
        </a:p>
      </dgm:t>
    </dgm:pt>
    <dgm:pt modelId="{5966F17E-72A4-4CDE-9C19-18E495662A2D}" type="pres">
      <dgm:prSet presAssocID="{D5EA1721-9DB1-40C9-BCE7-0D0BAD774BFE}" presName="invisiNode" presStyleLbl="node1" presStyleIdx="1" presStyleCnt="4"/>
      <dgm:spPr/>
    </dgm:pt>
    <dgm:pt modelId="{83BDDDF5-31BE-4EB6-BB92-90201CDD76EA}" type="pres">
      <dgm:prSet presAssocID="{D5EA1721-9DB1-40C9-BCE7-0D0BAD774BFE}" presName="imagNode" presStyleLbl="fgImgPlace1" presStyleIdx="1" presStyleCnt="4" custScaleX="90391" custScaleY="90391" custLinFactNeighborX="553" custLinFactNeighborY="5539"/>
      <dgm:spPr>
        <a:blipFill rotWithShape="1">
          <a:blip xmlns:r="http://schemas.openxmlformats.org/officeDocument/2006/relationships" r:embed="rId2"/>
          <a:stretch>
            <a:fillRect/>
          </a:stretch>
        </a:blipFill>
      </dgm:spPr>
    </dgm:pt>
    <dgm:pt modelId="{75F8A789-57D0-4D21-8E85-B5AA08A31DA2}" type="pres">
      <dgm:prSet presAssocID="{7AEA34D4-33B5-47E2-B305-FCCF2D4E096F}" presName="sibTrans" presStyleLbl="sibTrans2D1" presStyleIdx="0" presStyleCnt="0"/>
      <dgm:spPr/>
      <dgm:t>
        <a:bodyPr/>
        <a:lstStyle/>
        <a:p>
          <a:endParaRPr lang="en-CA"/>
        </a:p>
      </dgm:t>
    </dgm:pt>
    <dgm:pt modelId="{72C19D6E-88C6-4D9B-8772-A89C17E026AE}" type="pres">
      <dgm:prSet presAssocID="{56DAED77-DD05-4F30-B2D3-96A155CC59E2}" presName="compNode" presStyleCnt="0"/>
      <dgm:spPr/>
    </dgm:pt>
    <dgm:pt modelId="{574A8716-11A8-4DA7-90C6-530F82B065F6}" type="pres">
      <dgm:prSet presAssocID="{56DAED77-DD05-4F30-B2D3-96A155CC59E2}" presName="bkgdShape" presStyleLbl="node1" presStyleIdx="2" presStyleCnt="4"/>
      <dgm:spPr/>
      <dgm:t>
        <a:bodyPr/>
        <a:lstStyle/>
        <a:p>
          <a:endParaRPr lang="en-CA"/>
        </a:p>
      </dgm:t>
    </dgm:pt>
    <dgm:pt modelId="{FCF3262D-5D81-41CD-B3C9-B274DAF2DAEC}" type="pres">
      <dgm:prSet presAssocID="{56DAED77-DD05-4F30-B2D3-96A155CC59E2}" presName="nodeTx" presStyleLbl="node1" presStyleIdx="2" presStyleCnt="4">
        <dgm:presLayoutVars>
          <dgm:bulletEnabled val="1"/>
        </dgm:presLayoutVars>
      </dgm:prSet>
      <dgm:spPr/>
      <dgm:t>
        <a:bodyPr/>
        <a:lstStyle/>
        <a:p>
          <a:endParaRPr lang="en-CA"/>
        </a:p>
      </dgm:t>
    </dgm:pt>
    <dgm:pt modelId="{DB1F31CA-400F-4533-8EDD-48CEE5BB8FAA}" type="pres">
      <dgm:prSet presAssocID="{56DAED77-DD05-4F30-B2D3-96A155CC59E2}" presName="invisiNode" presStyleLbl="node1" presStyleIdx="2" presStyleCnt="4"/>
      <dgm:spPr/>
    </dgm:pt>
    <dgm:pt modelId="{1C2F0ACD-AC16-4231-AC0B-791071296017}" type="pres">
      <dgm:prSet presAssocID="{56DAED77-DD05-4F30-B2D3-96A155CC59E2}" presName="imagNode" presStyleLbl="fgImgPlace1" presStyleIdx="2" presStyleCnt="4" custScaleX="90391" custScaleY="90391" custLinFactNeighborX="272" custLinFactNeighborY="6443"/>
      <dgm:spPr>
        <a:blipFill rotWithShape="1">
          <a:blip xmlns:r="http://schemas.openxmlformats.org/officeDocument/2006/relationships" r:embed="rId3"/>
          <a:stretch>
            <a:fillRect/>
          </a:stretch>
        </a:blipFill>
      </dgm:spPr>
    </dgm:pt>
    <dgm:pt modelId="{D281BF90-0A56-4E29-8CF0-873F1B7BAD92}" type="pres">
      <dgm:prSet presAssocID="{4DA094E9-1ED1-4EB6-B8CF-645333140427}" presName="sibTrans" presStyleLbl="sibTrans2D1" presStyleIdx="0" presStyleCnt="0"/>
      <dgm:spPr/>
      <dgm:t>
        <a:bodyPr/>
        <a:lstStyle/>
        <a:p>
          <a:endParaRPr lang="en-CA"/>
        </a:p>
      </dgm:t>
    </dgm:pt>
    <dgm:pt modelId="{D4135C4C-D38D-4678-B712-664E2F535BC0}" type="pres">
      <dgm:prSet presAssocID="{A1B26665-0715-4259-B7C4-B02DDA593884}" presName="compNode" presStyleCnt="0"/>
      <dgm:spPr/>
    </dgm:pt>
    <dgm:pt modelId="{DA394B23-3366-44F6-AA16-32177ED4859D}" type="pres">
      <dgm:prSet presAssocID="{A1B26665-0715-4259-B7C4-B02DDA593884}" presName="bkgdShape" presStyleLbl="node1" presStyleIdx="3" presStyleCnt="4" custLinFactNeighborX="6138" custLinFactNeighborY="-833"/>
      <dgm:spPr/>
      <dgm:t>
        <a:bodyPr/>
        <a:lstStyle/>
        <a:p>
          <a:endParaRPr lang="en-CA"/>
        </a:p>
      </dgm:t>
    </dgm:pt>
    <dgm:pt modelId="{478198D1-2847-40DC-AB27-28E24E98C4D1}" type="pres">
      <dgm:prSet presAssocID="{A1B26665-0715-4259-B7C4-B02DDA593884}" presName="nodeTx" presStyleLbl="node1" presStyleIdx="3" presStyleCnt="4">
        <dgm:presLayoutVars>
          <dgm:bulletEnabled val="1"/>
        </dgm:presLayoutVars>
      </dgm:prSet>
      <dgm:spPr/>
      <dgm:t>
        <a:bodyPr/>
        <a:lstStyle/>
        <a:p>
          <a:endParaRPr lang="en-CA"/>
        </a:p>
      </dgm:t>
    </dgm:pt>
    <dgm:pt modelId="{7312C42F-3A0B-4832-8C85-1A3E682B36FA}" type="pres">
      <dgm:prSet presAssocID="{A1B26665-0715-4259-B7C4-B02DDA593884}" presName="invisiNode" presStyleLbl="node1" presStyleIdx="3" presStyleCnt="4"/>
      <dgm:spPr/>
    </dgm:pt>
    <dgm:pt modelId="{45131DF3-882A-49C3-A097-52C6B76C15F8}" type="pres">
      <dgm:prSet presAssocID="{A1B26665-0715-4259-B7C4-B02DDA593884}" presName="imagNode" presStyleLbl="fgImgPlace1" presStyleIdx="3" presStyleCnt="4"/>
      <dgm:spPr/>
    </dgm:pt>
  </dgm:ptLst>
  <dgm:cxnLst>
    <dgm:cxn modelId="{DFA032AC-97C4-4719-9FA3-390196F24D75}" type="presOf" srcId="{4DA094E9-1ED1-4EB6-B8CF-645333140427}" destId="{D281BF90-0A56-4E29-8CF0-873F1B7BAD92}" srcOrd="0" destOrd="0" presId="urn:microsoft.com/office/officeart/2005/8/layout/hList7"/>
    <dgm:cxn modelId="{2F5553A3-1CE6-466A-AD96-C634024D4368}" srcId="{435FE0B0-427B-4A01-9063-DEE4928248A0}" destId="{A1B26665-0715-4259-B7C4-B02DDA593884}" srcOrd="3" destOrd="0" parTransId="{520CE05B-5C84-4CC8-8F7D-F9080243B3AC}" sibTransId="{63BAD9EB-A662-4074-9E5C-10F3D14FF1C3}"/>
    <dgm:cxn modelId="{C6A99D6D-D57A-432B-9F38-77FF96FDAB48}" type="presOf" srcId="{56DAED77-DD05-4F30-B2D3-96A155CC59E2}" destId="{574A8716-11A8-4DA7-90C6-530F82B065F6}" srcOrd="0" destOrd="0" presId="urn:microsoft.com/office/officeart/2005/8/layout/hList7"/>
    <dgm:cxn modelId="{8D2714A7-ADEE-46C2-B4A6-7AF2D8D6957C}" srcId="{435FE0B0-427B-4A01-9063-DEE4928248A0}" destId="{D5EA1721-9DB1-40C9-BCE7-0D0BAD774BFE}" srcOrd="1" destOrd="0" parTransId="{0A1BB192-F9A4-44AC-98A7-E955FF543C54}" sibTransId="{7AEA34D4-33B5-47E2-B305-FCCF2D4E096F}"/>
    <dgm:cxn modelId="{703D385D-DBC8-4473-8651-E520ECB7718E}" srcId="{435FE0B0-427B-4A01-9063-DEE4928248A0}" destId="{9F5A0A1F-1B5C-4329-9722-64565B6BD518}" srcOrd="0" destOrd="0" parTransId="{897684E2-9DDD-4028-8586-B216A0D14660}" sibTransId="{62BB79C9-2C5B-4F97-9659-BAB2E73AD640}"/>
    <dgm:cxn modelId="{DDA264B5-48A4-46D2-8BDB-3E4678735448}" type="presOf" srcId="{9F5A0A1F-1B5C-4329-9722-64565B6BD518}" destId="{D9D6AE98-DB4A-4485-B274-50E6754F2ADC}" srcOrd="1" destOrd="0" presId="urn:microsoft.com/office/officeart/2005/8/layout/hList7"/>
    <dgm:cxn modelId="{B78A1852-DE9C-4040-92DE-1B9930B24782}" srcId="{435FE0B0-427B-4A01-9063-DEE4928248A0}" destId="{56DAED77-DD05-4F30-B2D3-96A155CC59E2}" srcOrd="2" destOrd="0" parTransId="{203F5E24-2CC6-4086-A2A5-CC763A661A32}" sibTransId="{4DA094E9-1ED1-4EB6-B8CF-645333140427}"/>
    <dgm:cxn modelId="{92F6E369-AA60-4B30-A2BA-7A2FAC2DBAF5}" type="presOf" srcId="{A1B26665-0715-4259-B7C4-B02DDA593884}" destId="{DA394B23-3366-44F6-AA16-32177ED4859D}" srcOrd="0" destOrd="0" presId="urn:microsoft.com/office/officeart/2005/8/layout/hList7"/>
    <dgm:cxn modelId="{B49521A2-C1B2-4175-9D9F-513975DD47F6}" type="presOf" srcId="{435FE0B0-427B-4A01-9063-DEE4928248A0}" destId="{FBE57016-DE95-456A-9D47-32D442508BFB}" srcOrd="0" destOrd="0" presId="urn:microsoft.com/office/officeart/2005/8/layout/hList7"/>
    <dgm:cxn modelId="{C72203F4-F44A-4E71-AB0C-B957F64B573D}" type="presOf" srcId="{9F5A0A1F-1B5C-4329-9722-64565B6BD518}" destId="{4CF874C4-4175-4830-9DAC-7FE5E20F7028}" srcOrd="0" destOrd="0" presId="urn:microsoft.com/office/officeart/2005/8/layout/hList7"/>
    <dgm:cxn modelId="{F92ED2F3-7247-4D0E-A383-13D7CFAB45F2}" type="presOf" srcId="{56DAED77-DD05-4F30-B2D3-96A155CC59E2}" destId="{FCF3262D-5D81-41CD-B3C9-B274DAF2DAEC}" srcOrd="1" destOrd="0" presId="urn:microsoft.com/office/officeart/2005/8/layout/hList7"/>
    <dgm:cxn modelId="{283BB4E0-89D0-4DDA-8B3B-2657218D38E1}" type="presOf" srcId="{D5EA1721-9DB1-40C9-BCE7-0D0BAD774BFE}" destId="{5B1B1DCA-03B7-4E06-99BB-E197FC483A2A}" srcOrd="0" destOrd="0" presId="urn:microsoft.com/office/officeart/2005/8/layout/hList7"/>
    <dgm:cxn modelId="{D79BF7AA-D9A4-46E9-B02D-DA112C87D5D4}" type="presOf" srcId="{7AEA34D4-33B5-47E2-B305-FCCF2D4E096F}" destId="{75F8A789-57D0-4D21-8E85-B5AA08A31DA2}" srcOrd="0" destOrd="0" presId="urn:microsoft.com/office/officeart/2005/8/layout/hList7"/>
    <dgm:cxn modelId="{63C33F05-103E-4C17-B11D-FF252377AEC4}" type="presOf" srcId="{62BB79C9-2C5B-4F97-9659-BAB2E73AD640}" destId="{02FA990A-76CF-4342-B3F1-612C5BA9F31C}" srcOrd="0" destOrd="0" presId="urn:microsoft.com/office/officeart/2005/8/layout/hList7"/>
    <dgm:cxn modelId="{C6B950B7-B351-4A74-BD23-BD9FF44CD573}" type="presOf" srcId="{A1B26665-0715-4259-B7C4-B02DDA593884}" destId="{478198D1-2847-40DC-AB27-28E24E98C4D1}" srcOrd="1" destOrd="0" presId="urn:microsoft.com/office/officeart/2005/8/layout/hList7"/>
    <dgm:cxn modelId="{AB3879DE-45D5-44EB-B884-55AE4DDF2BD9}" type="presOf" srcId="{D5EA1721-9DB1-40C9-BCE7-0D0BAD774BFE}" destId="{7A9AFFA0-32B9-41C0-B797-6D848D69B28F}" srcOrd="1" destOrd="0" presId="urn:microsoft.com/office/officeart/2005/8/layout/hList7"/>
    <dgm:cxn modelId="{6F86FF09-3FBF-4458-BB6E-897FD18CA83F}" type="presParOf" srcId="{FBE57016-DE95-456A-9D47-32D442508BFB}" destId="{FB6CA099-C281-4E6A-8D8B-6D837AA1F353}" srcOrd="0" destOrd="0" presId="urn:microsoft.com/office/officeart/2005/8/layout/hList7"/>
    <dgm:cxn modelId="{030BD5AD-61F0-463B-8132-2C8ADDD9024D}" type="presParOf" srcId="{FBE57016-DE95-456A-9D47-32D442508BFB}" destId="{CF3185F1-BB51-4860-9EDA-41F3350A9919}" srcOrd="1" destOrd="0" presId="urn:microsoft.com/office/officeart/2005/8/layout/hList7"/>
    <dgm:cxn modelId="{A3EE9F47-1DA5-4F3F-BCDD-B857CF41A4B6}" type="presParOf" srcId="{CF3185F1-BB51-4860-9EDA-41F3350A9919}" destId="{2C2FC6CB-B1EF-4993-9C4E-9CB260D9911B}" srcOrd="0" destOrd="0" presId="urn:microsoft.com/office/officeart/2005/8/layout/hList7"/>
    <dgm:cxn modelId="{98E7AC55-D8B4-413B-B246-7C31D1059D34}" type="presParOf" srcId="{2C2FC6CB-B1EF-4993-9C4E-9CB260D9911B}" destId="{4CF874C4-4175-4830-9DAC-7FE5E20F7028}" srcOrd="0" destOrd="0" presId="urn:microsoft.com/office/officeart/2005/8/layout/hList7"/>
    <dgm:cxn modelId="{6CD0B33A-E57B-4853-8224-6A01BE4C4CA6}" type="presParOf" srcId="{2C2FC6CB-B1EF-4993-9C4E-9CB260D9911B}" destId="{D9D6AE98-DB4A-4485-B274-50E6754F2ADC}" srcOrd="1" destOrd="0" presId="urn:microsoft.com/office/officeart/2005/8/layout/hList7"/>
    <dgm:cxn modelId="{BBDE8236-BD8A-4E14-82F1-123E5F6956F9}" type="presParOf" srcId="{2C2FC6CB-B1EF-4993-9C4E-9CB260D9911B}" destId="{770B79C0-0318-463B-BABC-C4EA6C58DABD}" srcOrd="2" destOrd="0" presId="urn:microsoft.com/office/officeart/2005/8/layout/hList7"/>
    <dgm:cxn modelId="{32B8B129-CCE9-49E3-8FEF-EAB969004BDB}" type="presParOf" srcId="{2C2FC6CB-B1EF-4993-9C4E-9CB260D9911B}" destId="{8378BA48-8B1B-432A-99D8-0A17B7A54FF9}" srcOrd="3" destOrd="0" presId="urn:microsoft.com/office/officeart/2005/8/layout/hList7"/>
    <dgm:cxn modelId="{95D71645-2A34-4326-BEB9-895C70BF8B5A}" type="presParOf" srcId="{CF3185F1-BB51-4860-9EDA-41F3350A9919}" destId="{02FA990A-76CF-4342-B3F1-612C5BA9F31C}" srcOrd="1" destOrd="0" presId="urn:microsoft.com/office/officeart/2005/8/layout/hList7"/>
    <dgm:cxn modelId="{60403F51-0F25-4BD5-BD4D-15BC874565D9}" type="presParOf" srcId="{CF3185F1-BB51-4860-9EDA-41F3350A9919}" destId="{441173D0-F0EA-4860-8ABE-BA0C9A491809}" srcOrd="2" destOrd="0" presId="urn:microsoft.com/office/officeart/2005/8/layout/hList7"/>
    <dgm:cxn modelId="{F8DA4A91-C0C3-4BE9-855E-2DDC68824550}" type="presParOf" srcId="{441173D0-F0EA-4860-8ABE-BA0C9A491809}" destId="{5B1B1DCA-03B7-4E06-99BB-E197FC483A2A}" srcOrd="0" destOrd="0" presId="urn:microsoft.com/office/officeart/2005/8/layout/hList7"/>
    <dgm:cxn modelId="{40DDD77D-69F2-4A87-B031-16B0DAFD56FE}" type="presParOf" srcId="{441173D0-F0EA-4860-8ABE-BA0C9A491809}" destId="{7A9AFFA0-32B9-41C0-B797-6D848D69B28F}" srcOrd="1" destOrd="0" presId="urn:microsoft.com/office/officeart/2005/8/layout/hList7"/>
    <dgm:cxn modelId="{9D7D0241-CABA-4DF1-A36D-1F5C5862112B}" type="presParOf" srcId="{441173D0-F0EA-4860-8ABE-BA0C9A491809}" destId="{5966F17E-72A4-4CDE-9C19-18E495662A2D}" srcOrd="2" destOrd="0" presId="urn:microsoft.com/office/officeart/2005/8/layout/hList7"/>
    <dgm:cxn modelId="{6D0FCD68-5CAC-4FD2-92E6-F12907DF39B2}" type="presParOf" srcId="{441173D0-F0EA-4860-8ABE-BA0C9A491809}" destId="{83BDDDF5-31BE-4EB6-BB92-90201CDD76EA}" srcOrd="3" destOrd="0" presId="urn:microsoft.com/office/officeart/2005/8/layout/hList7"/>
    <dgm:cxn modelId="{091186F1-74E3-4AD8-98F8-50AC1D9E8C73}" type="presParOf" srcId="{CF3185F1-BB51-4860-9EDA-41F3350A9919}" destId="{75F8A789-57D0-4D21-8E85-B5AA08A31DA2}" srcOrd="3" destOrd="0" presId="urn:microsoft.com/office/officeart/2005/8/layout/hList7"/>
    <dgm:cxn modelId="{D1C75379-05B4-49BF-AADC-D97A171A8A86}" type="presParOf" srcId="{CF3185F1-BB51-4860-9EDA-41F3350A9919}" destId="{72C19D6E-88C6-4D9B-8772-A89C17E026AE}" srcOrd="4" destOrd="0" presId="urn:microsoft.com/office/officeart/2005/8/layout/hList7"/>
    <dgm:cxn modelId="{D2F44CEF-7E75-4E6C-AB4B-26F96699ECE3}" type="presParOf" srcId="{72C19D6E-88C6-4D9B-8772-A89C17E026AE}" destId="{574A8716-11A8-4DA7-90C6-530F82B065F6}" srcOrd="0" destOrd="0" presId="urn:microsoft.com/office/officeart/2005/8/layout/hList7"/>
    <dgm:cxn modelId="{F17A533C-50E5-4ABC-B516-038DBA50C117}" type="presParOf" srcId="{72C19D6E-88C6-4D9B-8772-A89C17E026AE}" destId="{FCF3262D-5D81-41CD-B3C9-B274DAF2DAEC}" srcOrd="1" destOrd="0" presId="urn:microsoft.com/office/officeart/2005/8/layout/hList7"/>
    <dgm:cxn modelId="{BE7D0799-5CBC-4D29-A1C0-ABE1F069632D}" type="presParOf" srcId="{72C19D6E-88C6-4D9B-8772-A89C17E026AE}" destId="{DB1F31CA-400F-4533-8EDD-48CEE5BB8FAA}" srcOrd="2" destOrd="0" presId="urn:microsoft.com/office/officeart/2005/8/layout/hList7"/>
    <dgm:cxn modelId="{A210ADC2-B016-4DA2-BA29-DDCE7E896E33}" type="presParOf" srcId="{72C19D6E-88C6-4D9B-8772-A89C17E026AE}" destId="{1C2F0ACD-AC16-4231-AC0B-791071296017}" srcOrd="3" destOrd="0" presId="urn:microsoft.com/office/officeart/2005/8/layout/hList7"/>
    <dgm:cxn modelId="{03C55E9B-F1AD-45B2-82CE-CFC43AEB7E0F}" type="presParOf" srcId="{CF3185F1-BB51-4860-9EDA-41F3350A9919}" destId="{D281BF90-0A56-4E29-8CF0-873F1B7BAD92}" srcOrd="5" destOrd="0" presId="urn:microsoft.com/office/officeart/2005/8/layout/hList7"/>
    <dgm:cxn modelId="{0BB5ABE9-6CF7-47A6-8809-8B265953CC15}" type="presParOf" srcId="{CF3185F1-BB51-4860-9EDA-41F3350A9919}" destId="{D4135C4C-D38D-4678-B712-664E2F535BC0}" srcOrd="6" destOrd="0" presId="urn:microsoft.com/office/officeart/2005/8/layout/hList7"/>
    <dgm:cxn modelId="{17ACE32A-AE5B-4FD6-804D-78983DE717DB}" type="presParOf" srcId="{D4135C4C-D38D-4678-B712-664E2F535BC0}" destId="{DA394B23-3366-44F6-AA16-32177ED4859D}" srcOrd="0" destOrd="0" presId="urn:microsoft.com/office/officeart/2005/8/layout/hList7"/>
    <dgm:cxn modelId="{36D4ED5D-0702-4250-B022-AFF590804CDD}" type="presParOf" srcId="{D4135C4C-D38D-4678-B712-664E2F535BC0}" destId="{478198D1-2847-40DC-AB27-28E24E98C4D1}" srcOrd="1" destOrd="0" presId="urn:microsoft.com/office/officeart/2005/8/layout/hList7"/>
    <dgm:cxn modelId="{EF79BC9A-21BF-4742-B82E-53D8FED9478B}" type="presParOf" srcId="{D4135C4C-D38D-4678-B712-664E2F535BC0}" destId="{7312C42F-3A0B-4832-8C85-1A3E682B36FA}" srcOrd="2" destOrd="0" presId="urn:microsoft.com/office/officeart/2005/8/layout/hList7"/>
    <dgm:cxn modelId="{8D89E7BA-E9EB-496C-908A-A9AA5D22CD28}" type="presParOf" srcId="{D4135C4C-D38D-4678-B712-664E2F535BC0}" destId="{45131DF3-882A-49C3-A097-52C6B76C15F8}" srcOrd="3" destOrd="0" presId="urn:microsoft.com/office/officeart/2005/8/layout/hList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874C4-4175-4830-9DAC-7FE5E20F7028}">
      <dsp:nvSpPr>
        <dsp:cNvPr id="0" name=""/>
        <dsp:cNvSpPr/>
      </dsp:nvSpPr>
      <dsp:spPr>
        <a:xfrm>
          <a:off x="2039" y="0"/>
          <a:ext cx="2138115" cy="424847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CA" sz="6000" kern="1200" dirty="0"/>
        </a:p>
      </dsp:txBody>
      <dsp:txXfrm>
        <a:off x="2039" y="1699388"/>
        <a:ext cx="2138115" cy="1699388"/>
      </dsp:txXfrm>
    </dsp:sp>
    <dsp:sp modelId="{8378BA48-8B1B-432A-99D8-0A17B7A54FF9}">
      <dsp:nvSpPr>
        <dsp:cNvPr id="0" name=""/>
        <dsp:cNvSpPr/>
      </dsp:nvSpPr>
      <dsp:spPr>
        <a:xfrm>
          <a:off x="405738" y="387377"/>
          <a:ext cx="1278798" cy="127879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B1DCA-03B7-4E06-99BB-E197FC483A2A}">
      <dsp:nvSpPr>
        <dsp:cNvPr id="0" name=""/>
        <dsp:cNvSpPr/>
      </dsp:nvSpPr>
      <dsp:spPr>
        <a:xfrm>
          <a:off x="2204299" y="0"/>
          <a:ext cx="2138115" cy="4248471"/>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CA" sz="6000" kern="1200" dirty="0"/>
        </a:p>
      </dsp:txBody>
      <dsp:txXfrm>
        <a:off x="2204299" y="1699388"/>
        <a:ext cx="2138115" cy="1699388"/>
      </dsp:txXfrm>
    </dsp:sp>
    <dsp:sp modelId="{83BDDDF5-31BE-4EB6-BB92-90201CDD76EA}">
      <dsp:nvSpPr>
        <dsp:cNvPr id="0" name=""/>
        <dsp:cNvSpPr/>
      </dsp:nvSpPr>
      <dsp:spPr>
        <a:xfrm>
          <a:off x="2641781" y="401241"/>
          <a:ext cx="1278798" cy="1278798"/>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A8716-11A8-4DA7-90C6-530F82B065F6}">
      <dsp:nvSpPr>
        <dsp:cNvPr id="0" name=""/>
        <dsp:cNvSpPr/>
      </dsp:nvSpPr>
      <dsp:spPr>
        <a:xfrm>
          <a:off x="4406558" y="0"/>
          <a:ext cx="2138115" cy="4248471"/>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CA" sz="6000" kern="1200" dirty="0"/>
        </a:p>
      </dsp:txBody>
      <dsp:txXfrm>
        <a:off x="4406558" y="1699388"/>
        <a:ext cx="2138115" cy="1699388"/>
      </dsp:txXfrm>
    </dsp:sp>
    <dsp:sp modelId="{1C2F0ACD-AC16-4231-AC0B-791071296017}">
      <dsp:nvSpPr>
        <dsp:cNvPr id="0" name=""/>
        <dsp:cNvSpPr/>
      </dsp:nvSpPr>
      <dsp:spPr>
        <a:xfrm>
          <a:off x="4840064" y="414031"/>
          <a:ext cx="1278798" cy="1278798"/>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94B23-3366-44F6-AA16-32177ED4859D}">
      <dsp:nvSpPr>
        <dsp:cNvPr id="0" name=""/>
        <dsp:cNvSpPr/>
      </dsp:nvSpPr>
      <dsp:spPr>
        <a:xfrm>
          <a:off x="6610857" y="0"/>
          <a:ext cx="2138115" cy="424847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CA" sz="6000" kern="1200" dirty="0"/>
        </a:p>
      </dsp:txBody>
      <dsp:txXfrm>
        <a:off x="6610857" y="1699388"/>
        <a:ext cx="2138115" cy="1699388"/>
      </dsp:txXfrm>
    </dsp:sp>
    <dsp:sp modelId="{45131DF3-882A-49C3-A097-52C6B76C15F8}">
      <dsp:nvSpPr>
        <dsp:cNvPr id="0" name=""/>
        <dsp:cNvSpPr/>
      </dsp:nvSpPr>
      <dsp:spPr>
        <a:xfrm>
          <a:off x="6970504" y="254908"/>
          <a:ext cx="1414740" cy="1414740"/>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CA099-C281-4E6A-8D8B-6D837AA1F353}">
      <dsp:nvSpPr>
        <dsp:cNvPr id="0" name=""/>
        <dsp:cNvSpPr/>
      </dsp:nvSpPr>
      <dsp:spPr>
        <a:xfrm>
          <a:off x="0" y="3034417"/>
          <a:ext cx="6581792" cy="706809"/>
        </a:xfrm>
        <a:prstGeom prst="rightArrow">
          <a:avLst/>
        </a:prstGeom>
        <a:solidFill>
          <a:schemeClr val="bg1">
            <a:lumMod val="85000"/>
          </a:schemeClr>
        </a:solidFill>
        <a:ln w="25400" cap="flat" cmpd="sng" algn="ctr">
          <a:solidFill>
            <a:schemeClr val="bg2"/>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2019-03-04</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2019-03-04</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a:p>
        </p:txBody>
      </p:sp>
    </p:spTree>
    <p:extLst>
      <p:ext uri="{BB962C8B-B14F-4D97-AF65-F5344CB8AC3E}">
        <p14:creationId xmlns:p14="http://schemas.microsoft.com/office/powerpoint/2010/main" val="46206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a:p>
        </p:txBody>
      </p:sp>
    </p:spTree>
    <p:extLst>
      <p:ext uri="{BB962C8B-B14F-4D97-AF65-F5344CB8AC3E}">
        <p14:creationId xmlns:p14="http://schemas.microsoft.com/office/powerpoint/2010/main" val="244011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326744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253059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a:p>
        </p:txBody>
      </p:sp>
    </p:spTree>
    <p:extLst>
      <p:ext uri="{BB962C8B-B14F-4D97-AF65-F5344CB8AC3E}">
        <p14:creationId xmlns:p14="http://schemas.microsoft.com/office/powerpoint/2010/main" val="258082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352190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10</a:t>
            </a:fld>
            <a:endParaRPr lang="en-CA"/>
          </a:p>
        </p:txBody>
      </p:sp>
    </p:spTree>
    <p:extLst>
      <p:ext uri="{BB962C8B-B14F-4D97-AF65-F5344CB8AC3E}">
        <p14:creationId xmlns:p14="http://schemas.microsoft.com/office/powerpoint/2010/main" val="2276742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077113458"/>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41984464"/>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131374067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t>‹#›</a:t>
            </a:fld>
            <a:endParaRPr lang="en-CA"/>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958275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198347379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t>This is</a:t>
            </a:r>
            <a:r>
              <a:rPr lang="en-CA" sz="1200" baseline="0" dirty="0" smtClean="0"/>
              <a:t> the sample</a:t>
            </a:r>
            <a:br>
              <a:rPr lang="en-CA" sz="1200" baseline="0" dirty="0" smtClean="0"/>
            </a:br>
            <a:r>
              <a:rPr lang="en-CA" sz="1200" baseline="0" dirty="0" smtClean="0"/>
              <a:t>icon page.</a:t>
            </a:r>
          </a:p>
          <a:p>
            <a:endParaRPr lang="en-CA" sz="1200" dirty="0" smtClean="0"/>
          </a:p>
          <a:p>
            <a:r>
              <a:rPr lang="en-CA" sz="1200" dirty="0" smtClean="0"/>
              <a:t>It features a </a:t>
            </a:r>
            <a:r>
              <a:rPr lang="en-CA" sz="1200" baseline="0" dirty="0" smtClean="0"/>
              <a:t/>
            </a:r>
            <a:br>
              <a:rPr lang="en-CA" sz="1200" baseline="0" dirty="0" smtClean="0"/>
            </a:br>
            <a:r>
              <a:rPr lang="en-CA" sz="1200" baseline="0" dirty="0" smtClean="0"/>
              <a:t>selection of symbols</a:t>
            </a:r>
            <a:br>
              <a:rPr lang="en-CA" sz="1200" baseline="0" dirty="0" smtClean="0"/>
            </a:br>
            <a:r>
              <a:rPr lang="en-CA" sz="1200" baseline="0" dirty="0" smtClean="0"/>
              <a:t>for use in your presentation.</a:t>
            </a:r>
          </a:p>
          <a:p>
            <a:endParaRPr lang="en-CA" sz="1200" baseline="0" dirty="0" smtClean="0"/>
          </a:p>
          <a:p>
            <a:r>
              <a:rPr lang="en-CA" sz="1200" baseline="0" dirty="0" smtClean="0"/>
              <a:t>To use a particular symbol, simply go to the </a:t>
            </a:r>
            <a:r>
              <a:rPr lang="en-CA" sz="1200" b="1" baseline="0" dirty="0" smtClean="0"/>
              <a:t>(1) View </a:t>
            </a:r>
            <a:r>
              <a:rPr lang="en-CA" sz="1200" baseline="0" dirty="0" smtClean="0"/>
              <a:t>Tab and select </a:t>
            </a:r>
            <a:r>
              <a:rPr lang="en-CA" sz="1200" b="1" baseline="0" dirty="0" smtClean="0"/>
              <a:t>Slide Master (2)</a:t>
            </a:r>
            <a:r>
              <a:rPr lang="en-CA" sz="1200" baseline="0" dirty="0" smtClean="0"/>
              <a:t>. Navigate to the last layout and select the icon(s) you would like to use. Copy them, return to </a:t>
            </a:r>
            <a:r>
              <a:rPr lang="en-CA" sz="1200" b="1" baseline="0" dirty="0" smtClean="0"/>
              <a:t>(3) Normal</a:t>
            </a:r>
            <a:r>
              <a:rPr lang="en-CA" sz="1200" baseline="0" dirty="0" smtClean="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1</a:t>
              </a:r>
              <a:endParaRPr lang="en-CA" b="1" dirty="0">
                <a:solidFill>
                  <a:schemeClr val="bg2"/>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2</a:t>
              </a:r>
              <a:endParaRPr lang="en-CA" b="1" dirty="0">
                <a:solidFill>
                  <a:schemeClr val="bg2"/>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3</a:t>
              </a:r>
              <a:endParaRPr lang="en-CA" b="1" dirty="0">
                <a:solidFill>
                  <a:schemeClr val="bg2"/>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2496780939"/>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758867813"/>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3" name="hl"/>
          <p:cNvSpPr txBox="1"/>
          <p:nvPr userDrawn="1"/>
        </p:nvSpPr>
        <p:spPr>
          <a:xfrm>
            <a:off x="0" y="0"/>
            <a:ext cx="9144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68"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7.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3.xml"/><Relationship Id="rId5" Type="http://schemas.openxmlformats.org/officeDocument/2006/relationships/tags" Target="../tags/tag51.xml"/><Relationship Id="rId4" Type="http://schemas.openxmlformats.org/officeDocument/2006/relationships/tags" Target="../tags/tag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diagramLayout" Target="../diagrams/layout1.xml"/><Relationship Id="rId3" Type="http://schemas.openxmlformats.org/officeDocument/2006/relationships/tags" Target="../tags/tag6.xml"/><Relationship Id="rId21" Type="http://schemas.microsoft.com/office/2007/relationships/diagramDrawing" Target="../diagrams/drawing1.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diagramData" Target="../diagrams/data1.xml"/><Relationship Id="rId2" Type="http://schemas.openxmlformats.org/officeDocument/2006/relationships/tags" Target="../tags/tag5.xml"/><Relationship Id="rId16" Type="http://schemas.openxmlformats.org/officeDocument/2006/relationships/notesSlide" Target="../notesSlides/notesSlide3.xml"/><Relationship Id="rId20" Type="http://schemas.openxmlformats.org/officeDocument/2006/relationships/diagramColors" Target="../diagrams/colors1.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slideLayout" Target="../slideLayouts/slideLayout9.xml"/><Relationship Id="rId10" Type="http://schemas.openxmlformats.org/officeDocument/2006/relationships/tags" Target="../tags/tag13.xml"/><Relationship Id="rId19" Type="http://schemas.openxmlformats.org/officeDocument/2006/relationships/diagramQuickStyle" Target="../diagrams/quickStyle1.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image" Target="../media/image25.jpeg"/><Relationship Id="rId3" Type="http://schemas.openxmlformats.org/officeDocument/2006/relationships/tags" Target="../tags/tag21.xml"/><Relationship Id="rId21" Type="http://schemas.openxmlformats.org/officeDocument/2006/relationships/slideLayout" Target="../slideLayouts/slideLayout3.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image" Target="../media/image24.jpe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23.jpe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image" Target="../media/image22.jpeg"/><Relationship Id="rId28" Type="http://schemas.openxmlformats.org/officeDocument/2006/relationships/image" Target="../media/image27.gif"/><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21.jpeg"/><Relationship Id="rId27"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slideLayout" Target="../slideLayouts/slideLayout3.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tags" Target="../tags/tag40.xml"/><Relationship Id="rId16" Type="http://schemas.openxmlformats.org/officeDocument/2006/relationships/image" Target="../media/image39.png"/><Relationship Id="rId1" Type="http://schemas.openxmlformats.org/officeDocument/2006/relationships/tags" Target="../tags/tag3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notesSlide" Target="../notesSlides/notesSlide5.xml"/><Relationship Id="rId9" Type="http://schemas.openxmlformats.org/officeDocument/2006/relationships/image" Target="../media/image32.jpe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tags" Target="../tags/tag43.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notesSlide" Target="../notesSlides/notesSlide6.xml"/><Relationship Id="rId10" Type="http://schemas.openxmlformats.org/officeDocument/2006/relationships/image" Target="../media/image44.png"/><Relationship Id="rId4" Type="http://schemas.openxmlformats.org/officeDocument/2006/relationships/slideLayout" Target="../slideLayouts/slideLayout3.xml"/><Relationship Id="rId9"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tags" Target="../tags/tag46.xml"/><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slideLayout" Target="../slideLayouts/slideLayout3.xml"/><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smtClean="0"/>
              <a:t>Initiative de la prochaine génération des RH et de la paye</a:t>
            </a:r>
            <a:endParaRPr lang="fr-CA" dirty="0"/>
          </a:p>
        </p:txBody>
      </p:sp>
      <p:sp>
        <p:nvSpPr>
          <p:cNvPr id="3" name="Text Placeholder 2"/>
          <p:cNvSpPr>
            <a:spLocks noGrp="1"/>
          </p:cNvSpPr>
          <p:nvPr>
            <p:ph type="body" sz="quarter" idx="13"/>
          </p:nvPr>
        </p:nvSpPr>
        <p:spPr>
          <a:xfrm>
            <a:off x="827584" y="2688781"/>
            <a:ext cx="7704856" cy="720080"/>
          </a:xfrm>
        </p:spPr>
        <p:txBody>
          <a:bodyPr/>
          <a:lstStyle/>
          <a:p>
            <a:endParaRPr lang="en-US" dirty="0" smtClean="0"/>
          </a:p>
          <a:p>
            <a:r>
              <a:rPr lang="fr-CA" sz="2000" dirty="0" smtClean="0">
                <a:solidFill>
                  <a:schemeClr val="tx1"/>
                </a:solidFill>
              </a:rPr>
              <a:t>7 mars </a:t>
            </a:r>
            <a:r>
              <a:rPr lang="fr-CA" sz="2000" dirty="0" smtClean="0">
                <a:solidFill>
                  <a:schemeClr val="tx1"/>
                </a:solidFill>
              </a:rPr>
              <a:t>2019</a:t>
            </a:r>
            <a:endParaRPr lang="fr-CA" sz="2000" dirty="0">
              <a:solidFill>
                <a:schemeClr val="tx1"/>
              </a:solidFill>
            </a:endParaRPr>
          </a:p>
        </p:txBody>
      </p:sp>
    </p:spTree>
    <p:extLst>
      <p:ext uri="{BB962C8B-B14F-4D97-AF65-F5344CB8AC3E}">
        <p14:creationId xmlns:p14="http://schemas.microsoft.com/office/powerpoint/2010/main" val="67745272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4644"/>
            <a:ext cx="9289032" cy="518630"/>
          </a:xfrm>
        </p:spPr>
        <p:txBody>
          <a:bodyPr/>
          <a:lstStyle/>
          <a:p>
            <a:r>
              <a:rPr lang="fr-CA" b="1" dirty="0"/>
              <a:t>Progrès réalisés à ce jour et échéancier jusqu’au printemps </a:t>
            </a:r>
          </a:p>
        </p:txBody>
      </p:sp>
      <p:sp>
        <p:nvSpPr>
          <p:cNvPr id="179" name="Rectangle 178"/>
          <p:cNvSpPr/>
          <p:nvPr>
            <p:custDataLst>
              <p:tags r:id="rId1"/>
            </p:custDataLst>
          </p:nvPr>
        </p:nvSpPr>
        <p:spPr>
          <a:xfrm>
            <a:off x="397487" y="1016733"/>
            <a:ext cx="1582698" cy="69034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a:t>Août à sept.</a:t>
            </a:r>
          </a:p>
        </p:txBody>
      </p:sp>
      <p:sp>
        <p:nvSpPr>
          <p:cNvPr id="180" name="Rectangle 179"/>
          <p:cNvSpPr/>
          <p:nvPr>
            <p:custDataLst>
              <p:tags r:id="rId2"/>
            </p:custDataLst>
          </p:nvPr>
        </p:nvSpPr>
        <p:spPr>
          <a:xfrm>
            <a:off x="2092417" y="1016732"/>
            <a:ext cx="1582697" cy="69034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a:t>Oct. à nov.</a:t>
            </a:r>
          </a:p>
        </p:txBody>
      </p:sp>
      <p:sp>
        <p:nvSpPr>
          <p:cNvPr id="181" name="Rectangle 180"/>
          <p:cNvSpPr/>
          <p:nvPr>
            <p:custDataLst>
              <p:tags r:id="rId3"/>
            </p:custDataLst>
          </p:nvPr>
        </p:nvSpPr>
        <p:spPr>
          <a:xfrm>
            <a:off x="3779912" y="1016732"/>
            <a:ext cx="1582698" cy="69034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a:t>Déc. à janv.</a:t>
            </a:r>
          </a:p>
        </p:txBody>
      </p:sp>
      <p:sp>
        <p:nvSpPr>
          <p:cNvPr id="182" name="Rectangle 181"/>
          <p:cNvSpPr/>
          <p:nvPr>
            <p:custDataLst>
              <p:tags r:id="rId4"/>
            </p:custDataLst>
          </p:nvPr>
        </p:nvSpPr>
        <p:spPr>
          <a:xfrm>
            <a:off x="5467408" y="1016425"/>
            <a:ext cx="1582698" cy="69034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a:t>Févr. à mars</a:t>
            </a:r>
          </a:p>
        </p:txBody>
      </p:sp>
      <p:sp>
        <p:nvSpPr>
          <p:cNvPr id="183" name="Rectangle 182"/>
          <p:cNvSpPr/>
          <p:nvPr>
            <p:custDataLst>
              <p:tags r:id="rId5"/>
            </p:custDataLst>
          </p:nvPr>
        </p:nvSpPr>
        <p:spPr>
          <a:xfrm>
            <a:off x="7154904" y="1005719"/>
            <a:ext cx="1582698" cy="69034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a:t>Avril</a:t>
            </a:r>
          </a:p>
        </p:txBody>
      </p:sp>
      <p:sp>
        <p:nvSpPr>
          <p:cNvPr id="8" name="Rectangle 7"/>
          <p:cNvSpPr/>
          <p:nvPr/>
        </p:nvSpPr>
        <p:spPr>
          <a:xfrm>
            <a:off x="397487" y="1819573"/>
            <a:ext cx="1582698"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100" dirty="0"/>
              <a:t>Lancement de la phase 1 de l’approvisionnement agile</a:t>
            </a:r>
          </a:p>
        </p:txBody>
      </p:sp>
      <p:sp>
        <p:nvSpPr>
          <p:cNvPr id="184" name="Rectangle 183"/>
          <p:cNvSpPr/>
          <p:nvPr/>
        </p:nvSpPr>
        <p:spPr>
          <a:xfrm>
            <a:off x="397487" y="2724158"/>
            <a:ext cx="1582698"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defRPr/>
            </a:pPr>
            <a:r>
              <a:rPr lang="fr-CA" sz="1200" dirty="0"/>
              <a:t>Mobilisation initiale des utilisateurs au moyen d’ateliers sur les RH</a:t>
            </a:r>
          </a:p>
        </p:txBody>
      </p:sp>
      <p:sp>
        <p:nvSpPr>
          <p:cNvPr id="185" name="Rectangle 184"/>
          <p:cNvSpPr/>
          <p:nvPr/>
        </p:nvSpPr>
        <p:spPr>
          <a:xfrm>
            <a:off x="390681" y="3639027"/>
            <a:ext cx="1582698"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defRPr/>
            </a:pPr>
            <a:r>
              <a:rPr lang="fr-CA" sz="1200"/>
              <a:t>Journée de l’industrie</a:t>
            </a:r>
            <a:br>
              <a:rPr lang="fr-CA" sz="1200"/>
            </a:br>
            <a:r>
              <a:rPr lang="fr-CA" sz="1200"/>
              <a:t>des fournisseurs</a:t>
            </a:r>
          </a:p>
        </p:txBody>
      </p:sp>
      <p:sp>
        <p:nvSpPr>
          <p:cNvPr id="186" name="Rectangle 185"/>
          <p:cNvSpPr/>
          <p:nvPr/>
        </p:nvSpPr>
        <p:spPr>
          <a:xfrm>
            <a:off x="2098126" y="1819573"/>
            <a:ext cx="1582698"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fr-CA" sz="1100" dirty="0"/>
              <a:t>Lancement du point de contrôle 1 du processus d’approvisionnement agile</a:t>
            </a:r>
          </a:p>
        </p:txBody>
      </p:sp>
      <p:sp>
        <p:nvSpPr>
          <p:cNvPr id="187" name="Rectangle 186"/>
          <p:cNvSpPr/>
          <p:nvPr/>
        </p:nvSpPr>
        <p:spPr>
          <a:xfrm>
            <a:off x="2098126" y="2724158"/>
            <a:ext cx="1582698"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fr-CA" sz="1200" dirty="0"/>
              <a:t>Journée des utilisateurs gouvernementaux</a:t>
            </a:r>
          </a:p>
        </p:txBody>
      </p:sp>
      <p:sp>
        <p:nvSpPr>
          <p:cNvPr id="188" name="Rectangle 187"/>
          <p:cNvSpPr/>
          <p:nvPr/>
        </p:nvSpPr>
        <p:spPr>
          <a:xfrm>
            <a:off x="2103288" y="3639027"/>
            <a:ext cx="1582698"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fr-CA" sz="1200"/>
              <a:t>Journée de l’architecture</a:t>
            </a:r>
          </a:p>
        </p:txBody>
      </p:sp>
      <p:sp>
        <p:nvSpPr>
          <p:cNvPr id="189" name="Rectangle 188"/>
          <p:cNvSpPr/>
          <p:nvPr/>
        </p:nvSpPr>
        <p:spPr>
          <a:xfrm>
            <a:off x="3779912" y="1819573"/>
            <a:ext cx="158269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fr-CA" sz="1200"/>
              <a:t>Expos des utilisateurs</a:t>
            </a:r>
          </a:p>
        </p:txBody>
      </p:sp>
      <p:sp>
        <p:nvSpPr>
          <p:cNvPr id="190" name="Rectangle 189"/>
          <p:cNvSpPr/>
          <p:nvPr/>
        </p:nvSpPr>
        <p:spPr>
          <a:xfrm>
            <a:off x="2098126" y="4541310"/>
            <a:ext cx="1582698"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fr-CA" sz="1100" dirty="0"/>
              <a:t>Lancement du point de contrôle 2 du processus d’approvisionnement agile</a:t>
            </a:r>
          </a:p>
        </p:txBody>
      </p:sp>
      <p:sp>
        <p:nvSpPr>
          <p:cNvPr id="191" name="Rectangle 190"/>
          <p:cNvSpPr/>
          <p:nvPr/>
        </p:nvSpPr>
        <p:spPr>
          <a:xfrm>
            <a:off x="5473118" y="1819573"/>
            <a:ext cx="1582698" cy="7920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fr-CA" sz="1200"/>
              <a:t>Expos des utilisateurs</a:t>
            </a:r>
          </a:p>
        </p:txBody>
      </p:sp>
      <p:sp>
        <p:nvSpPr>
          <p:cNvPr id="192" name="Rectangle 191"/>
          <p:cNvSpPr/>
          <p:nvPr/>
        </p:nvSpPr>
        <p:spPr>
          <a:xfrm>
            <a:off x="5479376" y="2734134"/>
            <a:ext cx="1582698" cy="7920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fr-CA" sz="1100" dirty="0"/>
              <a:t>Lancement du point de contrôle 3 du processus d’approvisionnement agile</a:t>
            </a:r>
          </a:p>
        </p:txBody>
      </p:sp>
      <p:sp>
        <p:nvSpPr>
          <p:cNvPr id="193" name="Rectangle 192"/>
          <p:cNvSpPr/>
          <p:nvPr/>
        </p:nvSpPr>
        <p:spPr>
          <a:xfrm>
            <a:off x="5479376" y="3639027"/>
            <a:ext cx="1582698" cy="7920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lang="fr-CA" sz="1200" dirty="0"/>
              <a:t>Lancement des expos des utilisateurs numériques</a:t>
            </a:r>
          </a:p>
        </p:txBody>
      </p:sp>
      <p:sp>
        <p:nvSpPr>
          <p:cNvPr id="194" name="Rectangle 193"/>
          <p:cNvSpPr/>
          <p:nvPr/>
        </p:nvSpPr>
        <p:spPr>
          <a:xfrm>
            <a:off x="7154904" y="1819573"/>
            <a:ext cx="1582698" cy="7920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fr-CA" sz="1200"/>
              <a:t>Options recommandées</a:t>
            </a:r>
          </a:p>
        </p:txBody>
      </p:sp>
      <p:sp>
        <p:nvSpPr>
          <p:cNvPr id="195" name="Rectangle 194"/>
          <p:cNvSpPr/>
          <p:nvPr/>
        </p:nvSpPr>
        <p:spPr>
          <a:xfrm>
            <a:off x="390681" y="5507414"/>
            <a:ext cx="6659426" cy="585882"/>
          </a:xfrm>
          <a:prstGeom prst="rect">
            <a:avLst/>
          </a:prstGeom>
          <a:ln>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1344106"/>
            <a:r>
              <a:rPr lang="fr-CA" sz="1200">
                <a:solidFill>
                  <a:schemeClr val="tx1"/>
                </a:solidFill>
              </a:rPr>
              <a:t>Travail sur l’analyse des options, la gestion du changement et la portée de la transformation opérationnelle</a:t>
            </a:r>
          </a:p>
        </p:txBody>
      </p:sp>
      <p:sp>
        <p:nvSpPr>
          <p:cNvPr id="196" name="Slide Number Placeholder 1"/>
          <p:cNvSpPr>
            <a:spLocks noGrp="1"/>
          </p:cNvSpPr>
          <p:nvPr>
            <p:ph type="sldNum" sz="quarter" idx="12"/>
          </p:nvPr>
        </p:nvSpPr>
        <p:spPr>
          <a:xfrm>
            <a:off x="6837766" y="6356349"/>
            <a:ext cx="2133600" cy="365125"/>
          </a:xfrm>
        </p:spPr>
        <p:txBody>
          <a:bodyPr/>
          <a:lstStyle/>
          <a:p>
            <a:r>
              <a:rPr lang="fr-CA"/>
              <a:t>7</a:t>
            </a:r>
          </a:p>
        </p:txBody>
      </p:sp>
      <p:sp>
        <p:nvSpPr>
          <p:cNvPr id="24" name="Rectangle 23"/>
          <p:cNvSpPr/>
          <p:nvPr/>
        </p:nvSpPr>
        <p:spPr>
          <a:xfrm>
            <a:off x="5479376" y="4536895"/>
            <a:ext cx="1582698"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defRPr/>
            </a:pPr>
            <a:r>
              <a:rPr lang="fr-CA" sz="1200" dirty="0"/>
              <a:t>Journée des cadres</a:t>
            </a:r>
          </a:p>
        </p:txBody>
      </p:sp>
    </p:spTree>
    <p:extLst>
      <p:ext uri="{BB962C8B-B14F-4D97-AF65-F5344CB8AC3E}">
        <p14:creationId xmlns:p14="http://schemas.microsoft.com/office/powerpoint/2010/main" val="25756214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5516" y="260648"/>
            <a:ext cx="5432982" cy="482626"/>
          </a:xfrm>
        </p:spPr>
        <p:txBody>
          <a:bodyPr/>
          <a:lstStyle/>
          <a:p>
            <a:r>
              <a:rPr lang="fr-CA" b="1"/>
              <a:t>Prochaine génération – le mandat</a:t>
            </a:r>
          </a:p>
        </p:txBody>
      </p:sp>
      <p:sp>
        <p:nvSpPr>
          <p:cNvPr id="4" name="Slide Number Placeholder 3"/>
          <p:cNvSpPr>
            <a:spLocks noGrp="1"/>
          </p:cNvSpPr>
          <p:nvPr>
            <p:ph type="sldNum" sz="quarter" idx="12"/>
          </p:nvPr>
        </p:nvSpPr>
        <p:spPr>
          <a:xfrm>
            <a:off x="6840252" y="6309320"/>
            <a:ext cx="2133600" cy="365125"/>
          </a:xfrm>
        </p:spPr>
        <p:txBody>
          <a:bodyPr/>
          <a:lstStyle/>
          <a:p>
            <a:r>
              <a:rPr lang="fr-CA"/>
              <a:t>1</a:t>
            </a:r>
          </a:p>
        </p:txBody>
      </p:sp>
      <p:sp>
        <p:nvSpPr>
          <p:cNvPr id="24" name="TextBox 23"/>
          <p:cNvSpPr txBox="1"/>
          <p:nvPr/>
        </p:nvSpPr>
        <p:spPr>
          <a:xfrm>
            <a:off x="395536" y="1227014"/>
            <a:ext cx="8208912" cy="5632311"/>
          </a:xfrm>
          <a:prstGeom prst="rect">
            <a:avLst/>
          </a:prstGeom>
          <a:noFill/>
        </p:spPr>
        <p:txBody>
          <a:bodyPr wrap="square" rtlCol="0">
            <a:spAutoFit/>
          </a:bodyPr>
          <a:lstStyle/>
          <a:p>
            <a:pPr marL="285750" indent="-285750">
              <a:buFont typeface="Arial" panose="020B0604020202020204" pitchFamily="34" charset="0"/>
              <a:buChar char="•"/>
            </a:pPr>
            <a:r>
              <a:rPr lang="fr-CA" dirty="0"/>
              <a:t>Dans le budget de 2018, le gouvernement a annoncé son intention de trouver des options pour un système de paye durable à long terme.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fr-CA" dirty="0"/>
              <a:t>Le SCT ainsi que des représentants du BDPI à titre de conseillers numériques et du BDPRH à titre de propriétaire fonctionnel travaillent ensemble en tant qu’équipe de la prochaine génération pour déterminer les options qui seront </a:t>
            </a:r>
            <a:r>
              <a:rPr lang="fr-CA"/>
              <a:t>présentées </a:t>
            </a:r>
            <a:r>
              <a:rPr lang="fr-CA" smtClean="0"/>
              <a:t>au </a:t>
            </a:r>
            <a:r>
              <a:rPr lang="fr-CA" dirty="0"/>
              <a:t>printemps 2019.</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fr-CA" dirty="0"/>
              <a:t>L’équipe de la prochaine génération a amorcé un dialogue itératif avec les fournisseurs afin de déterminer les options technologiques qui répondront aux besoins du GC en matière de RH et de paye.</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fr-CA" dirty="0"/>
              <a:t>Une nouvelle solution sera guidée par les besoins opérationnels du GC, qui seront éclairés par la mobilisation des employés, des syndicats et des praticiens des RH à toutes les étapes de la conception et de l’exécution.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98685533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5516" y="260648"/>
            <a:ext cx="5432982" cy="482626"/>
          </a:xfrm>
        </p:spPr>
        <p:txBody>
          <a:bodyPr/>
          <a:lstStyle/>
          <a:p>
            <a:r>
              <a:rPr lang="fr-CA" b="1"/>
              <a:t>Adopter une approche agile</a:t>
            </a:r>
          </a:p>
        </p:txBody>
      </p:sp>
      <p:sp>
        <p:nvSpPr>
          <p:cNvPr id="5" name="Slide Number Placeholder 1"/>
          <p:cNvSpPr txBox="1">
            <a:spLocks/>
          </p:cNvSpPr>
          <p:nvPr/>
        </p:nvSpPr>
        <p:spPr>
          <a:xfrm>
            <a:off x="6851367" y="62618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a:t>2</a:t>
            </a:r>
          </a:p>
        </p:txBody>
      </p:sp>
      <p:grpSp>
        <p:nvGrpSpPr>
          <p:cNvPr id="23" name="Group 22"/>
          <p:cNvGrpSpPr/>
          <p:nvPr/>
        </p:nvGrpSpPr>
        <p:grpSpPr>
          <a:xfrm>
            <a:off x="416784" y="2060848"/>
            <a:ext cx="8727215" cy="4147276"/>
            <a:chOff x="601272" y="1297948"/>
            <a:chExt cx="8727215" cy="4147276"/>
          </a:xfrm>
        </p:grpSpPr>
        <p:grpSp>
          <p:nvGrpSpPr>
            <p:cNvPr id="25" name="Group 24"/>
            <p:cNvGrpSpPr/>
            <p:nvPr/>
          </p:nvGrpSpPr>
          <p:grpSpPr>
            <a:xfrm>
              <a:off x="604819" y="1297948"/>
              <a:ext cx="4327221" cy="4147276"/>
              <a:chOff x="604819" y="944724"/>
              <a:chExt cx="4327221" cy="4147276"/>
            </a:xfrm>
          </p:grpSpPr>
          <p:sp>
            <p:nvSpPr>
              <p:cNvPr id="47" name="Rectangle 46"/>
              <p:cNvSpPr/>
              <p:nvPr/>
            </p:nvSpPr>
            <p:spPr>
              <a:xfrm>
                <a:off x="610054" y="1489896"/>
                <a:ext cx="4245375" cy="338554"/>
              </a:xfrm>
              <a:prstGeom prst="rect">
                <a:avLst/>
              </a:prstGeom>
            </p:spPr>
            <p:txBody>
              <a:bodyPr wrap="square">
                <a:spAutoFit/>
              </a:bodyPr>
              <a:lstStyle/>
              <a:p>
                <a:pPr lvl="0"/>
                <a:r>
                  <a:rPr lang="fr-CA" sz="1600">
                    <a:solidFill>
                      <a:schemeClr val="accent3"/>
                    </a:solidFill>
                  </a:rPr>
                  <a:t>Sprints plus courts et plus rapides</a:t>
                </a:r>
              </a:p>
            </p:txBody>
          </p:sp>
          <p:grpSp>
            <p:nvGrpSpPr>
              <p:cNvPr id="48" name="Group 47"/>
              <p:cNvGrpSpPr/>
              <p:nvPr/>
            </p:nvGrpSpPr>
            <p:grpSpPr>
              <a:xfrm>
                <a:off x="604819" y="944724"/>
                <a:ext cx="4327221" cy="467009"/>
                <a:chOff x="4880803" y="944724"/>
                <a:chExt cx="4006853" cy="612068"/>
              </a:xfrm>
            </p:grpSpPr>
            <p:sp>
              <p:nvSpPr>
                <p:cNvPr id="54" name="Rectangle 53"/>
                <p:cNvSpPr/>
                <p:nvPr>
                  <p:custDataLst>
                    <p:tags r:id="rId2"/>
                  </p:custDataLst>
                </p:nvPr>
              </p:nvSpPr>
              <p:spPr>
                <a:xfrm>
                  <a:off x="4880803" y="944724"/>
                  <a:ext cx="4006853" cy="61206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Content Placeholder 2"/>
                <p:cNvSpPr txBox="1">
                  <a:spLocks/>
                </p:cNvSpPr>
                <p:nvPr/>
              </p:nvSpPr>
              <p:spPr>
                <a:xfrm>
                  <a:off x="4897995" y="1060257"/>
                  <a:ext cx="3922477" cy="38100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400" b="1">
                      <a:solidFill>
                        <a:schemeClr val="bg1"/>
                      </a:solidFill>
                    </a:rPr>
                    <a:t>AGILE</a:t>
                  </a:r>
                </a:p>
              </p:txBody>
            </p:sp>
          </p:grpSp>
          <p:sp>
            <p:nvSpPr>
              <p:cNvPr id="49" name="Rectangle 48"/>
              <p:cNvSpPr/>
              <p:nvPr/>
            </p:nvSpPr>
            <p:spPr>
              <a:xfrm>
                <a:off x="604819" y="2035874"/>
                <a:ext cx="4317794" cy="338554"/>
              </a:xfrm>
              <a:prstGeom prst="rect">
                <a:avLst/>
              </a:prstGeom>
            </p:spPr>
            <p:txBody>
              <a:bodyPr wrap="square">
                <a:spAutoFit/>
              </a:bodyPr>
              <a:lstStyle/>
              <a:p>
                <a:pPr lvl="0"/>
                <a:r>
                  <a:rPr lang="fr-CA" sz="1600" dirty="0" smtClean="0">
                    <a:solidFill>
                      <a:schemeClr val="accent3"/>
                    </a:solidFill>
                  </a:rPr>
                  <a:t>Une approche </a:t>
                </a:r>
                <a:r>
                  <a:rPr lang="fr-CA" sz="1600" dirty="0">
                    <a:solidFill>
                      <a:schemeClr val="accent3"/>
                    </a:solidFill>
                  </a:rPr>
                  <a:t>par contrôles</a:t>
                </a:r>
              </a:p>
            </p:txBody>
          </p:sp>
          <p:sp>
            <p:nvSpPr>
              <p:cNvPr id="50" name="Rectangle 49"/>
              <p:cNvSpPr/>
              <p:nvPr/>
            </p:nvSpPr>
            <p:spPr>
              <a:xfrm>
                <a:off x="604819" y="2592197"/>
                <a:ext cx="4317794" cy="584775"/>
              </a:xfrm>
              <a:prstGeom prst="rect">
                <a:avLst/>
              </a:prstGeom>
            </p:spPr>
            <p:txBody>
              <a:bodyPr wrap="square">
                <a:spAutoFit/>
              </a:bodyPr>
              <a:lstStyle/>
              <a:p>
                <a:pPr lvl="0"/>
                <a:r>
                  <a:rPr lang="fr-CA" sz="1600" dirty="0">
                    <a:solidFill>
                      <a:schemeClr val="accent3"/>
                    </a:solidFill>
                  </a:rPr>
                  <a:t>Correction </a:t>
                </a:r>
                <a:r>
                  <a:rPr lang="fr-CA" sz="1600" dirty="0" smtClean="0">
                    <a:solidFill>
                      <a:schemeClr val="accent3"/>
                    </a:solidFill>
                  </a:rPr>
                  <a:t>de </a:t>
                </a:r>
                <a:r>
                  <a:rPr lang="fr-CA" sz="1600" dirty="0">
                    <a:solidFill>
                      <a:schemeClr val="accent3"/>
                    </a:solidFill>
                  </a:rPr>
                  <a:t>tir au besoin tout au long du processus</a:t>
                </a:r>
              </a:p>
            </p:txBody>
          </p:sp>
          <p:sp>
            <p:nvSpPr>
              <p:cNvPr id="51" name="Rectangle 50"/>
              <p:cNvSpPr/>
              <p:nvPr/>
            </p:nvSpPr>
            <p:spPr>
              <a:xfrm>
                <a:off x="604819" y="3449926"/>
                <a:ext cx="4317794" cy="338554"/>
              </a:xfrm>
              <a:prstGeom prst="rect">
                <a:avLst/>
              </a:prstGeom>
            </p:spPr>
            <p:txBody>
              <a:bodyPr wrap="square">
                <a:spAutoFit/>
              </a:bodyPr>
              <a:lstStyle/>
              <a:p>
                <a:pPr lvl="0"/>
                <a:r>
                  <a:rPr lang="fr-CA" sz="1600" dirty="0" smtClean="0">
                    <a:solidFill>
                      <a:schemeClr val="accent3"/>
                    </a:solidFill>
                  </a:rPr>
                  <a:t>La portée est souple et </a:t>
                </a:r>
                <a:r>
                  <a:rPr lang="fr-CA" sz="1600" dirty="0">
                    <a:solidFill>
                      <a:schemeClr val="accent3"/>
                    </a:solidFill>
                  </a:rPr>
                  <a:t>adaptable</a:t>
                </a:r>
              </a:p>
            </p:txBody>
          </p:sp>
          <p:sp>
            <p:nvSpPr>
              <p:cNvPr id="52" name="Rectangle 51"/>
              <p:cNvSpPr/>
              <p:nvPr/>
            </p:nvSpPr>
            <p:spPr>
              <a:xfrm>
                <a:off x="604819" y="3895468"/>
                <a:ext cx="4317794" cy="338554"/>
              </a:xfrm>
              <a:prstGeom prst="rect">
                <a:avLst/>
              </a:prstGeom>
            </p:spPr>
            <p:txBody>
              <a:bodyPr wrap="square">
                <a:spAutoFit/>
              </a:bodyPr>
              <a:lstStyle/>
              <a:p>
                <a:pPr lvl="0"/>
                <a:r>
                  <a:rPr lang="fr-CA" sz="1600" dirty="0">
                    <a:solidFill>
                      <a:schemeClr val="accent3"/>
                    </a:solidFill>
                  </a:rPr>
                  <a:t>Interaction continue avec les fournisseurs et les utilisateurs</a:t>
                </a:r>
              </a:p>
            </p:txBody>
          </p:sp>
          <p:sp>
            <p:nvSpPr>
              <p:cNvPr id="53" name="Rectangle 52"/>
              <p:cNvSpPr/>
              <p:nvPr/>
            </p:nvSpPr>
            <p:spPr>
              <a:xfrm>
                <a:off x="604819" y="4507225"/>
                <a:ext cx="4317794" cy="584775"/>
              </a:xfrm>
              <a:prstGeom prst="rect">
                <a:avLst/>
              </a:prstGeom>
            </p:spPr>
            <p:txBody>
              <a:bodyPr wrap="square">
                <a:spAutoFit/>
              </a:bodyPr>
              <a:lstStyle/>
              <a:p>
                <a:pPr lvl="0"/>
                <a:r>
                  <a:rPr lang="fr-CA" sz="1600" dirty="0">
                    <a:solidFill>
                      <a:schemeClr val="accent3"/>
                    </a:solidFill>
                  </a:rPr>
                  <a:t>Permet la rétroaction de </a:t>
                </a:r>
                <a:r>
                  <a:rPr lang="fr-CA" sz="1600" dirty="0" smtClean="0">
                    <a:solidFill>
                      <a:schemeClr val="accent3"/>
                    </a:solidFill>
                  </a:rPr>
                  <a:t>l’industrie et </a:t>
                </a:r>
                <a:r>
                  <a:rPr lang="fr-CA" sz="1600" dirty="0">
                    <a:solidFill>
                      <a:schemeClr val="accent3"/>
                    </a:solidFill>
                  </a:rPr>
                  <a:t>les pratiques exemplaires</a:t>
                </a:r>
              </a:p>
            </p:txBody>
          </p:sp>
        </p:grpSp>
        <p:grpSp>
          <p:nvGrpSpPr>
            <p:cNvPr id="26" name="Group 25"/>
            <p:cNvGrpSpPr/>
            <p:nvPr/>
          </p:nvGrpSpPr>
          <p:grpSpPr>
            <a:xfrm>
              <a:off x="5292080" y="1297948"/>
              <a:ext cx="4036407" cy="4147276"/>
              <a:chOff x="601273" y="944724"/>
              <a:chExt cx="4036407" cy="4147276"/>
            </a:xfrm>
          </p:grpSpPr>
          <p:sp>
            <p:nvSpPr>
              <p:cNvPr id="38" name="Rectangle 37"/>
              <p:cNvSpPr/>
              <p:nvPr/>
            </p:nvSpPr>
            <p:spPr>
              <a:xfrm>
                <a:off x="606408" y="1489896"/>
                <a:ext cx="4031272" cy="338554"/>
              </a:xfrm>
              <a:prstGeom prst="rect">
                <a:avLst/>
              </a:prstGeom>
            </p:spPr>
            <p:txBody>
              <a:bodyPr wrap="square">
                <a:spAutoFit/>
              </a:bodyPr>
              <a:lstStyle/>
              <a:p>
                <a:pPr lvl="0"/>
                <a:r>
                  <a:rPr lang="fr-CA" sz="1600" dirty="0">
                    <a:solidFill>
                      <a:schemeClr val="accent3"/>
                    </a:solidFill>
                  </a:rPr>
                  <a:t>Exécution du processus dans son intégralité</a:t>
                </a:r>
              </a:p>
            </p:txBody>
          </p:sp>
          <p:grpSp>
            <p:nvGrpSpPr>
              <p:cNvPr id="39" name="Group 38"/>
              <p:cNvGrpSpPr/>
              <p:nvPr/>
            </p:nvGrpSpPr>
            <p:grpSpPr>
              <a:xfrm>
                <a:off x="601273" y="944724"/>
                <a:ext cx="3571341" cy="467009"/>
                <a:chOff x="673608" y="944724"/>
                <a:chExt cx="4006853" cy="612068"/>
              </a:xfrm>
            </p:grpSpPr>
            <p:sp>
              <p:nvSpPr>
                <p:cNvPr id="45" name="Rectangle 44"/>
                <p:cNvSpPr/>
                <p:nvPr>
                  <p:custDataLst>
                    <p:tags r:id="rId1"/>
                  </p:custDataLst>
                </p:nvPr>
              </p:nvSpPr>
              <p:spPr>
                <a:xfrm>
                  <a:off x="673608" y="944724"/>
                  <a:ext cx="4006853" cy="61206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Content Placeholder 2"/>
                <p:cNvSpPr txBox="1">
                  <a:spLocks/>
                </p:cNvSpPr>
                <p:nvPr/>
              </p:nvSpPr>
              <p:spPr>
                <a:xfrm>
                  <a:off x="681874" y="1060257"/>
                  <a:ext cx="3860504" cy="38100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400" b="1">
                      <a:solidFill>
                        <a:schemeClr val="bg1"/>
                      </a:solidFill>
                    </a:rPr>
                    <a:t>CASCADE TRADITIONNELLE</a:t>
                  </a:r>
                </a:p>
              </p:txBody>
            </p:sp>
          </p:grpSp>
          <p:sp>
            <p:nvSpPr>
              <p:cNvPr id="40" name="Rectangle 39"/>
              <p:cNvSpPr/>
              <p:nvPr/>
            </p:nvSpPr>
            <p:spPr>
              <a:xfrm>
                <a:off x="606408" y="2597656"/>
                <a:ext cx="3566206" cy="584775"/>
              </a:xfrm>
              <a:prstGeom prst="rect">
                <a:avLst/>
              </a:prstGeom>
            </p:spPr>
            <p:txBody>
              <a:bodyPr wrap="square">
                <a:spAutoFit/>
              </a:bodyPr>
              <a:lstStyle/>
              <a:p>
                <a:pPr lvl="0"/>
                <a:r>
                  <a:rPr lang="fr-CA" sz="1600" dirty="0">
                    <a:solidFill>
                      <a:schemeClr val="accent3"/>
                    </a:solidFill>
                  </a:rPr>
                  <a:t>Corrections de tir sont seulement possibles à la fin du processus</a:t>
                </a:r>
              </a:p>
            </p:txBody>
          </p:sp>
          <p:sp>
            <p:nvSpPr>
              <p:cNvPr id="41" name="Rectangle 40"/>
              <p:cNvSpPr/>
              <p:nvPr/>
            </p:nvSpPr>
            <p:spPr>
              <a:xfrm>
                <a:off x="608641" y="3426348"/>
                <a:ext cx="3566206" cy="338554"/>
              </a:xfrm>
              <a:prstGeom prst="rect">
                <a:avLst/>
              </a:prstGeom>
            </p:spPr>
            <p:txBody>
              <a:bodyPr wrap="square">
                <a:spAutoFit/>
              </a:bodyPr>
              <a:lstStyle/>
              <a:p>
                <a:pPr lvl="0"/>
                <a:r>
                  <a:rPr lang="fr-CA" sz="1600" dirty="0">
                    <a:solidFill>
                      <a:schemeClr val="accent3"/>
                    </a:solidFill>
                  </a:rPr>
                  <a:t>La portée est déterminée et fixée.</a:t>
                </a:r>
              </a:p>
            </p:txBody>
          </p:sp>
          <p:sp>
            <p:nvSpPr>
              <p:cNvPr id="42" name="Rectangle 41"/>
              <p:cNvSpPr/>
              <p:nvPr/>
            </p:nvSpPr>
            <p:spPr>
              <a:xfrm>
                <a:off x="606407" y="3895468"/>
                <a:ext cx="4031273" cy="584775"/>
              </a:xfrm>
              <a:prstGeom prst="rect">
                <a:avLst/>
              </a:prstGeom>
            </p:spPr>
            <p:txBody>
              <a:bodyPr wrap="square">
                <a:spAutoFit/>
              </a:bodyPr>
              <a:lstStyle/>
              <a:p>
                <a:pPr lvl="0"/>
                <a:r>
                  <a:rPr lang="fr-CA" sz="1600" dirty="0">
                    <a:solidFill>
                      <a:schemeClr val="accent3"/>
                    </a:solidFill>
                  </a:rPr>
                  <a:t>Interactions limitées avec les fournisseurs</a:t>
                </a:r>
                <a:br>
                  <a:rPr lang="fr-CA" sz="1600" dirty="0">
                    <a:solidFill>
                      <a:schemeClr val="accent3"/>
                    </a:solidFill>
                  </a:rPr>
                </a:br>
                <a:r>
                  <a:rPr lang="fr-CA" sz="1600" dirty="0">
                    <a:solidFill>
                      <a:schemeClr val="accent3"/>
                    </a:solidFill>
                  </a:rPr>
                  <a:t>et utilisateurs</a:t>
                </a:r>
              </a:p>
            </p:txBody>
          </p:sp>
          <p:sp>
            <p:nvSpPr>
              <p:cNvPr id="43" name="Rectangle 42"/>
              <p:cNvSpPr/>
              <p:nvPr/>
            </p:nvSpPr>
            <p:spPr>
              <a:xfrm>
                <a:off x="606408" y="4507225"/>
                <a:ext cx="3566206" cy="584775"/>
              </a:xfrm>
              <a:prstGeom prst="rect">
                <a:avLst/>
              </a:prstGeom>
            </p:spPr>
            <p:txBody>
              <a:bodyPr wrap="square">
                <a:spAutoFit/>
              </a:bodyPr>
              <a:lstStyle/>
              <a:p>
                <a:pPr lvl="0"/>
                <a:r>
                  <a:rPr lang="fr-CA" sz="1600" dirty="0">
                    <a:solidFill>
                      <a:schemeClr val="accent3"/>
                    </a:solidFill>
                  </a:rPr>
                  <a:t>Toutes les exigences doivent être</a:t>
                </a:r>
                <a:br>
                  <a:rPr lang="fr-CA" sz="1600" dirty="0">
                    <a:solidFill>
                      <a:schemeClr val="accent3"/>
                    </a:solidFill>
                  </a:rPr>
                </a:br>
                <a:r>
                  <a:rPr lang="fr-CA" sz="1600" dirty="0">
                    <a:solidFill>
                      <a:schemeClr val="accent3"/>
                    </a:solidFill>
                  </a:rPr>
                  <a:t>connues et documentées </a:t>
                </a:r>
                <a:r>
                  <a:rPr lang="fr-CA" sz="1600" dirty="0" smtClean="0">
                    <a:solidFill>
                      <a:schemeClr val="accent3"/>
                    </a:solidFill>
                  </a:rPr>
                  <a:t>au départ</a:t>
                </a:r>
                <a:endParaRPr lang="fr-CA" sz="1600" dirty="0">
                  <a:solidFill>
                    <a:schemeClr val="accent3"/>
                  </a:solidFill>
                </a:endParaRPr>
              </a:p>
            </p:txBody>
          </p:sp>
          <p:sp>
            <p:nvSpPr>
              <p:cNvPr id="44" name="Rectangle 43"/>
              <p:cNvSpPr/>
              <p:nvPr/>
            </p:nvSpPr>
            <p:spPr>
              <a:xfrm>
                <a:off x="606408" y="2035874"/>
                <a:ext cx="3521796" cy="338554"/>
              </a:xfrm>
              <a:prstGeom prst="rect">
                <a:avLst/>
              </a:prstGeom>
            </p:spPr>
            <p:txBody>
              <a:bodyPr wrap="square">
                <a:spAutoFit/>
              </a:bodyPr>
              <a:lstStyle/>
              <a:p>
                <a:pPr lvl="0"/>
                <a:r>
                  <a:rPr lang="fr-CA" sz="1600">
                    <a:solidFill>
                      <a:schemeClr val="accent3"/>
                    </a:solidFill>
                  </a:rPr>
                  <a:t>Longues périodes d’interruption</a:t>
                </a:r>
              </a:p>
            </p:txBody>
          </p:sp>
        </p:grpSp>
        <p:cxnSp>
          <p:nvCxnSpPr>
            <p:cNvPr id="27" name="Straight Connector 26"/>
            <p:cNvCxnSpPr/>
            <p:nvPr/>
          </p:nvCxnSpPr>
          <p:spPr>
            <a:xfrm>
              <a:off x="601272" y="2265741"/>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272" y="2823486"/>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272" y="3672621"/>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1272" y="4248692"/>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272" y="4835934"/>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Freeform 31"/>
            <p:cNvSpPr>
              <a:spLocks/>
            </p:cNvSpPr>
            <p:nvPr/>
          </p:nvSpPr>
          <p:spPr bwMode="auto">
            <a:xfrm>
              <a:off x="5007301" y="4377390"/>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3" name="Freeform 32"/>
            <p:cNvSpPr>
              <a:spLocks/>
            </p:cNvSpPr>
            <p:nvPr/>
          </p:nvSpPr>
          <p:spPr bwMode="auto">
            <a:xfrm>
              <a:off x="5007301" y="3808738"/>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4" name="Freeform 33"/>
            <p:cNvSpPr>
              <a:spLocks/>
            </p:cNvSpPr>
            <p:nvPr/>
          </p:nvSpPr>
          <p:spPr bwMode="auto">
            <a:xfrm>
              <a:off x="5007301" y="3079578"/>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5" name="Freeform 34"/>
            <p:cNvSpPr>
              <a:spLocks/>
            </p:cNvSpPr>
            <p:nvPr/>
          </p:nvSpPr>
          <p:spPr bwMode="auto">
            <a:xfrm>
              <a:off x="5007301" y="2401284"/>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6" name="Freeform 35"/>
            <p:cNvSpPr>
              <a:spLocks/>
            </p:cNvSpPr>
            <p:nvPr/>
          </p:nvSpPr>
          <p:spPr bwMode="auto">
            <a:xfrm>
              <a:off x="5007301" y="1840374"/>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7" name="Freeform 36"/>
            <p:cNvSpPr>
              <a:spLocks/>
            </p:cNvSpPr>
            <p:nvPr/>
          </p:nvSpPr>
          <p:spPr bwMode="auto">
            <a:xfrm>
              <a:off x="5007301" y="4989147"/>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56" name="Rectangle 55"/>
          <p:cNvSpPr/>
          <p:nvPr/>
        </p:nvSpPr>
        <p:spPr>
          <a:xfrm>
            <a:off x="1087783" y="1162242"/>
            <a:ext cx="7906570" cy="707886"/>
          </a:xfrm>
          <a:prstGeom prst="rect">
            <a:avLst/>
          </a:prstGeom>
        </p:spPr>
        <p:txBody>
          <a:bodyPr wrap="square">
            <a:spAutoFit/>
          </a:bodyPr>
          <a:lstStyle/>
          <a:p>
            <a:r>
              <a:rPr lang="fr-CA" sz="2000"/>
              <a:t>L’équipe de la prochaine génération a adopté une méthode agile pour soutenir une conversation itérative avec l’industrie et les intervenants.</a:t>
            </a:r>
          </a:p>
        </p:txBody>
      </p:sp>
      <p:grpSp>
        <p:nvGrpSpPr>
          <p:cNvPr id="57" name="Group 56"/>
          <p:cNvGrpSpPr/>
          <p:nvPr/>
        </p:nvGrpSpPr>
        <p:grpSpPr>
          <a:xfrm>
            <a:off x="401256" y="1168201"/>
            <a:ext cx="469900" cy="649288"/>
            <a:chOff x="6180138" y="1743075"/>
            <a:chExt cx="469900" cy="649288"/>
          </a:xfrm>
        </p:grpSpPr>
        <p:sp>
          <p:nvSpPr>
            <p:cNvPr id="58"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326794062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6902896" y="6261871"/>
            <a:ext cx="2133600" cy="365125"/>
          </a:xfrm>
        </p:spPr>
        <p:txBody>
          <a:bodyPr/>
          <a:lstStyle/>
          <a:p>
            <a:r>
              <a:rPr lang="fr-CA" dirty="0" smtClean="0"/>
              <a:t>28</a:t>
            </a:r>
            <a:endParaRPr lang="fr-CA" dirty="0"/>
          </a:p>
        </p:txBody>
      </p:sp>
      <p:sp>
        <p:nvSpPr>
          <p:cNvPr id="3" name="Text Placeholder 2"/>
          <p:cNvSpPr>
            <a:spLocks noGrp="1"/>
          </p:cNvSpPr>
          <p:nvPr>
            <p:ph type="body" sz="quarter" idx="11"/>
            <p:custDataLst>
              <p:tags r:id="rId2"/>
            </p:custDataLst>
          </p:nvPr>
        </p:nvSpPr>
        <p:spPr>
          <a:xfrm>
            <a:off x="251520" y="260648"/>
            <a:ext cx="5432982" cy="410618"/>
          </a:xfrm>
        </p:spPr>
        <p:txBody>
          <a:bodyPr/>
          <a:lstStyle/>
          <a:p>
            <a:r>
              <a:rPr lang="fr-CA" b="1" dirty="0" smtClean="0"/>
              <a:t>Appliquer un processus agile </a:t>
            </a:r>
            <a:endParaRPr lang="fr-CA" b="1" dirty="0"/>
          </a:p>
        </p:txBody>
      </p:sp>
      <p:sp>
        <p:nvSpPr>
          <p:cNvPr id="10" name="Rounded Rectangle 4"/>
          <p:cNvSpPr/>
          <p:nvPr>
            <p:custDataLst>
              <p:tags r:id="rId3"/>
            </p:custDataLst>
          </p:nvPr>
        </p:nvSpPr>
        <p:spPr>
          <a:xfrm>
            <a:off x="3524979" y="3163387"/>
            <a:ext cx="2096992" cy="1784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r-CA" sz="3200" kern="1200" dirty="0" err="1" smtClean="0"/>
              <a:t>Launch</a:t>
            </a:r>
            <a:r>
              <a:rPr lang="fr-CA" sz="3200" kern="1200" dirty="0" smtClean="0"/>
              <a:t> of </a:t>
            </a:r>
            <a:r>
              <a:rPr lang="fr-CA" sz="3200" kern="1200" dirty="0" err="1" smtClean="0"/>
              <a:t>Gate</a:t>
            </a:r>
            <a:r>
              <a:rPr lang="fr-CA" sz="3200" kern="1200" dirty="0" smtClean="0"/>
              <a:t> One</a:t>
            </a:r>
            <a:endParaRPr lang="fr-CA" sz="3200" kern="1200" dirty="0"/>
          </a:p>
        </p:txBody>
      </p:sp>
      <p:graphicFrame>
        <p:nvGraphicFramePr>
          <p:cNvPr id="11" name="Diagram 10"/>
          <p:cNvGraphicFramePr/>
          <p:nvPr>
            <p:custDataLst>
              <p:tags r:id="rId4"/>
            </p:custDataLst>
            <p:extLst>
              <p:ext uri="{D42A27DB-BD31-4B8C-83A1-F6EECF244321}">
                <p14:modId xmlns:p14="http://schemas.microsoft.com/office/powerpoint/2010/main" val="2259867484"/>
              </p:ext>
            </p:extLst>
          </p:nvPr>
        </p:nvGraphicFramePr>
        <p:xfrm>
          <a:off x="198988" y="1268760"/>
          <a:ext cx="8748973" cy="424847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TextBox 11"/>
          <p:cNvSpPr txBox="1"/>
          <p:nvPr>
            <p:custDataLst>
              <p:tags r:id="rId5"/>
            </p:custDataLst>
          </p:nvPr>
        </p:nvSpPr>
        <p:spPr>
          <a:xfrm>
            <a:off x="-216532" y="3163387"/>
            <a:ext cx="2850516" cy="769441"/>
          </a:xfrm>
          <a:prstGeom prst="rect">
            <a:avLst/>
          </a:prstGeom>
          <a:noFill/>
        </p:spPr>
        <p:txBody>
          <a:bodyPr wrap="square" rtlCol="0">
            <a:spAutoFit/>
          </a:bodyPr>
          <a:lstStyle/>
          <a:p>
            <a:pPr algn="ctr"/>
            <a:r>
              <a:rPr lang="fr-CA" sz="2000" b="1" dirty="0" smtClean="0">
                <a:solidFill>
                  <a:schemeClr val="bg1"/>
                </a:solidFill>
              </a:rPr>
              <a:t>Point de contrôle 1 </a:t>
            </a:r>
            <a:r>
              <a:rPr lang="fr-CA" sz="2400" b="1" dirty="0" smtClean="0">
                <a:solidFill>
                  <a:schemeClr val="bg1"/>
                </a:solidFill>
              </a:rPr>
              <a:t>« </a:t>
            </a:r>
            <a:r>
              <a:rPr lang="fr-CA" dirty="0" smtClean="0">
                <a:solidFill>
                  <a:schemeClr val="bg1"/>
                </a:solidFill>
              </a:rPr>
              <a:t>Nous montrer »</a:t>
            </a:r>
            <a:endParaRPr lang="fr-CA" dirty="0">
              <a:solidFill>
                <a:schemeClr val="bg1"/>
              </a:solidFill>
            </a:endParaRPr>
          </a:p>
        </p:txBody>
      </p:sp>
      <p:sp>
        <p:nvSpPr>
          <p:cNvPr id="13" name="TextBox 12"/>
          <p:cNvSpPr txBox="1"/>
          <p:nvPr>
            <p:custDataLst>
              <p:tags r:id="rId6"/>
            </p:custDataLst>
          </p:nvPr>
        </p:nvSpPr>
        <p:spPr>
          <a:xfrm>
            <a:off x="1835696" y="3165757"/>
            <a:ext cx="3171452" cy="769441"/>
          </a:xfrm>
          <a:prstGeom prst="rect">
            <a:avLst/>
          </a:prstGeom>
          <a:noFill/>
        </p:spPr>
        <p:txBody>
          <a:bodyPr wrap="square" rtlCol="0">
            <a:spAutoFit/>
          </a:bodyPr>
          <a:lstStyle/>
          <a:p>
            <a:pPr algn="ctr"/>
            <a:r>
              <a:rPr lang="fr-CA" sz="2000" b="1" dirty="0" smtClean="0">
                <a:solidFill>
                  <a:schemeClr val="bg1"/>
                </a:solidFill>
              </a:rPr>
              <a:t>Point de contrôle 2</a:t>
            </a:r>
            <a:br>
              <a:rPr lang="fr-CA" sz="2000" b="1" dirty="0" smtClean="0">
                <a:solidFill>
                  <a:schemeClr val="bg1"/>
                </a:solidFill>
              </a:rPr>
            </a:br>
            <a:r>
              <a:rPr lang="fr-CA" sz="2400" b="1" dirty="0" smtClean="0">
                <a:solidFill>
                  <a:schemeClr val="bg1"/>
                </a:solidFill>
              </a:rPr>
              <a:t>« </a:t>
            </a:r>
            <a:r>
              <a:rPr lang="fr-CA" dirty="0" smtClean="0">
                <a:solidFill>
                  <a:schemeClr val="bg1"/>
                </a:solidFill>
              </a:rPr>
              <a:t>Laissez-nous »</a:t>
            </a:r>
            <a:endParaRPr lang="fr-CA" sz="2800" b="1" dirty="0">
              <a:solidFill>
                <a:schemeClr val="bg1"/>
              </a:solidFill>
            </a:endParaRPr>
          </a:p>
        </p:txBody>
      </p:sp>
      <p:sp>
        <p:nvSpPr>
          <p:cNvPr id="14" name="TextBox 13"/>
          <p:cNvSpPr txBox="1"/>
          <p:nvPr>
            <p:custDataLst>
              <p:tags r:id="rId7"/>
            </p:custDataLst>
          </p:nvPr>
        </p:nvSpPr>
        <p:spPr>
          <a:xfrm>
            <a:off x="4260719" y="3168127"/>
            <a:ext cx="2850516" cy="677108"/>
          </a:xfrm>
          <a:prstGeom prst="rect">
            <a:avLst/>
          </a:prstGeom>
          <a:noFill/>
        </p:spPr>
        <p:txBody>
          <a:bodyPr wrap="square" rtlCol="0">
            <a:spAutoFit/>
          </a:bodyPr>
          <a:lstStyle/>
          <a:p>
            <a:pPr algn="ctr"/>
            <a:r>
              <a:rPr lang="fr-CA" sz="2000" b="1" dirty="0" smtClean="0">
                <a:solidFill>
                  <a:schemeClr val="bg1"/>
                </a:solidFill>
              </a:rPr>
              <a:t>Point de contrôle 3</a:t>
            </a:r>
          </a:p>
          <a:p>
            <a:pPr algn="ctr"/>
            <a:r>
              <a:rPr lang="fr-CA" dirty="0" smtClean="0">
                <a:solidFill>
                  <a:schemeClr val="bg1"/>
                </a:solidFill>
              </a:rPr>
              <a:t>« Nous convaincre »</a:t>
            </a:r>
            <a:endParaRPr lang="fr-CA" dirty="0">
              <a:solidFill>
                <a:schemeClr val="bg1"/>
              </a:solidFill>
            </a:endParaRPr>
          </a:p>
        </p:txBody>
      </p:sp>
      <p:sp>
        <p:nvSpPr>
          <p:cNvPr id="19" name="TextBox 18"/>
          <p:cNvSpPr txBox="1"/>
          <p:nvPr>
            <p:custDataLst>
              <p:tags r:id="rId8"/>
            </p:custDataLst>
          </p:nvPr>
        </p:nvSpPr>
        <p:spPr>
          <a:xfrm>
            <a:off x="-138307" y="1313560"/>
            <a:ext cx="2850516" cy="307777"/>
          </a:xfrm>
          <a:prstGeom prst="rect">
            <a:avLst/>
          </a:prstGeom>
          <a:noFill/>
        </p:spPr>
        <p:txBody>
          <a:bodyPr wrap="square" rtlCol="0">
            <a:spAutoFit/>
          </a:bodyPr>
          <a:lstStyle/>
          <a:p>
            <a:pPr algn="ctr"/>
            <a:r>
              <a:rPr lang="fr-CA" sz="1400" b="1" dirty="0" smtClean="0">
                <a:solidFill>
                  <a:schemeClr val="bg1"/>
                </a:solidFill>
              </a:rPr>
              <a:t>Lancement le 1</a:t>
            </a:r>
            <a:r>
              <a:rPr lang="fr-CA" sz="1400" baseline="30000" dirty="0" smtClean="0">
                <a:solidFill>
                  <a:schemeClr val="bg1"/>
                </a:solidFill>
              </a:rPr>
              <a:t>er</a:t>
            </a:r>
            <a:r>
              <a:rPr lang="fr-CA" sz="1400" b="1" dirty="0" smtClean="0">
                <a:solidFill>
                  <a:schemeClr val="bg1"/>
                </a:solidFill>
              </a:rPr>
              <a:t> </a:t>
            </a:r>
            <a:r>
              <a:rPr lang="fr-CA" sz="1400" b="1" dirty="0" smtClean="0">
                <a:solidFill>
                  <a:schemeClr val="bg1">
                    <a:lumMod val="95000"/>
                  </a:schemeClr>
                </a:solidFill>
              </a:rPr>
              <a:t>octobre</a:t>
            </a:r>
            <a:endParaRPr lang="fr-CA" sz="1400" dirty="0">
              <a:solidFill>
                <a:schemeClr val="bg1">
                  <a:lumMod val="95000"/>
                </a:schemeClr>
              </a:solidFill>
            </a:endParaRPr>
          </a:p>
        </p:txBody>
      </p:sp>
      <p:sp>
        <p:nvSpPr>
          <p:cNvPr id="20" name="TextBox 19"/>
          <p:cNvSpPr txBox="1"/>
          <p:nvPr>
            <p:custDataLst>
              <p:tags r:id="rId9"/>
            </p:custDataLst>
          </p:nvPr>
        </p:nvSpPr>
        <p:spPr>
          <a:xfrm>
            <a:off x="2031512" y="1323896"/>
            <a:ext cx="2850516" cy="307777"/>
          </a:xfrm>
          <a:prstGeom prst="rect">
            <a:avLst/>
          </a:prstGeom>
          <a:noFill/>
        </p:spPr>
        <p:txBody>
          <a:bodyPr wrap="square" rtlCol="0">
            <a:spAutoFit/>
          </a:bodyPr>
          <a:lstStyle/>
          <a:p>
            <a:pPr algn="ctr"/>
            <a:r>
              <a:rPr lang="fr-CA" sz="1400" b="1" dirty="0" smtClean="0">
                <a:solidFill>
                  <a:schemeClr val="bg1">
                    <a:lumMod val="95000"/>
                  </a:schemeClr>
                </a:solidFill>
              </a:rPr>
              <a:t>Lancement le 23 novembre</a:t>
            </a:r>
            <a:endParaRPr lang="fr-CA" sz="1400" dirty="0">
              <a:solidFill>
                <a:schemeClr val="bg1">
                  <a:lumMod val="95000"/>
                </a:schemeClr>
              </a:solidFill>
            </a:endParaRPr>
          </a:p>
        </p:txBody>
      </p:sp>
      <p:sp>
        <p:nvSpPr>
          <p:cNvPr id="21" name="TextBox 20"/>
          <p:cNvSpPr txBox="1"/>
          <p:nvPr>
            <p:custDataLst>
              <p:tags r:id="rId10"/>
            </p:custDataLst>
          </p:nvPr>
        </p:nvSpPr>
        <p:spPr>
          <a:xfrm>
            <a:off x="4260719" y="1328949"/>
            <a:ext cx="2850516" cy="338554"/>
          </a:xfrm>
          <a:prstGeom prst="rect">
            <a:avLst/>
          </a:prstGeom>
          <a:noFill/>
        </p:spPr>
        <p:txBody>
          <a:bodyPr wrap="square" rtlCol="0">
            <a:spAutoFit/>
          </a:bodyPr>
          <a:lstStyle/>
          <a:p>
            <a:pPr algn="ctr"/>
            <a:r>
              <a:rPr lang="fr-CA" sz="1600" b="1" dirty="0" smtClean="0">
                <a:solidFill>
                  <a:schemeClr val="bg1">
                    <a:lumMod val="95000"/>
                  </a:schemeClr>
                </a:solidFill>
              </a:rPr>
              <a:t>Lancement en </a:t>
            </a:r>
            <a:r>
              <a:rPr lang="fr-CA" sz="1600" b="1" dirty="0" smtClean="0">
                <a:solidFill>
                  <a:schemeClr val="bg1">
                    <a:lumMod val="95000"/>
                  </a:schemeClr>
                </a:solidFill>
              </a:rPr>
              <a:t>2019</a:t>
            </a:r>
            <a:endParaRPr lang="fr-CA" sz="1100" dirty="0">
              <a:solidFill>
                <a:schemeClr val="bg1">
                  <a:lumMod val="95000"/>
                </a:schemeClr>
              </a:solidFill>
            </a:endParaRPr>
          </a:p>
        </p:txBody>
      </p:sp>
      <p:pic>
        <p:nvPicPr>
          <p:cNvPr id="2052" name="Picture 4" descr="Related image"/>
          <p:cNvPicPr>
            <a:picLocks noChangeAspect="1" noChangeArrowheads="1"/>
          </p:cNvPicPr>
          <p:nvPr>
            <p:custDataLst>
              <p:tags r:id="rId11"/>
            </p:custDataLst>
          </p:nvPr>
        </p:nvPicPr>
        <p:blipFill>
          <a:blip r:embed="rId22">
            <a:extLst>
              <a:ext uri="{28A0092B-C50C-407E-A947-70E740481C1C}">
                <a14:useLocalDpi xmlns:a14="http://schemas.microsoft.com/office/drawing/2010/main" val="0"/>
              </a:ext>
            </a:extLst>
          </a:blip>
          <a:srcRect/>
          <a:stretch>
            <a:fillRect/>
          </a:stretch>
        </p:blipFill>
        <p:spPr bwMode="auto">
          <a:xfrm>
            <a:off x="7135420" y="1394744"/>
            <a:ext cx="1379178" cy="15897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custDataLst>
              <p:tags r:id="rId12"/>
            </p:custDataLst>
          </p:nvPr>
        </p:nvSpPr>
        <p:spPr>
          <a:xfrm>
            <a:off x="6831215" y="2939115"/>
            <a:ext cx="2087174" cy="892552"/>
          </a:xfrm>
          <a:prstGeom prst="rect">
            <a:avLst/>
          </a:prstGeom>
        </p:spPr>
        <p:txBody>
          <a:bodyPr wrap="none">
            <a:spAutoFit/>
          </a:bodyPr>
          <a:lstStyle/>
          <a:p>
            <a:pPr algn="ctr"/>
            <a:r>
              <a:rPr lang="fr-CA" b="1" dirty="0" smtClean="0">
                <a:solidFill>
                  <a:schemeClr val="bg1"/>
                </a:solidFill>
              </a:rPr>
              <a:t>Résultats de la </a:t>
            </a:r>
          </a:p>
          <a:p>
            <a:pPr algn="ctr"/>
            <a:r>
              <a:rPr lang="fr-CA" b="1" dirty="0" smtClean="0">
                <a:solidFill>
                  <a:schemeClr val="bg1"/>
                </a:solidFill>
              </a:rPr>
              <a:t>planification initiale</a:t>
            </a:r>
            <a:r>
              <a:rPr lang="fr-CA" sz="2400" b="1" dirty="0" smtClean="0">
                <a:solidFill>
                  <a:schemeClr val="bg1"/>
                </a:solidFill>
              </a:rPr>
              <a:t/>
            </a:r>
            <a:br>
              <a:rPr lang="fr-CA" sz="2400" b="1" dirty="0" smtClean="0">
                <a:solidFill>
                  <a:schemeClr val="bg1"/>
                </a:solidFill>
              </a:rPr>
            </a:br>
            <a:r>
              <a:rPr lang="fr-CA" sz="1600" dirty="0" smtClean="0">
                <a:solidFill>
                  <a:schemeClr val="tx1">
                    <a:lumMod val="65000"/>
                    <a:lumOff val="35000"/>
                  </a:schemeClr>
                </a:solidFill>
              </a:rPr>
              <a:t>Printemps </a:t>
            </a:r>
            <a:r>
              <a:rPr lang="fr-CA" sz="1600" dirty="0" smtClean="0">
                <a:solidFill>
                  <a:schemeClr val="tx1">
                    <a:lumMod val="65000"/>
                    <a:lumOff val="35000"/>
                  </a:schemeClr>
                </a:solidFill>
              </a:rPr>
              <a:t>2019</a:t>
            </a:r>
            <a:endParaRPr lang="fr-CA" sz="2400" dirty="0">
              <a:solidFill>
                <a:schemeClr val="tx1">
                  <a:lumMod val="65000"/>
                  <a:lumOff val="35000"/>
                </a:schemeClr>
              </a:solidFill>
            </a:endParaRPr>
          </a:p>
        </p:txBody>
      </p:sp>
      <p:sp>
        <p:nvSpPr>
          <p:cNvPr id="6" name="Rectangle 5"/>
          <p:cNvSpPr/>
          <p:nvPr>
            <p:custDataLst>
              <p:tags r:id="rId13"/>
            </p:custDataLst>
          </p:nvPr>
        </p:nvSpPr>
        <p:spPr>
          <a:xfrm>
            <a:off x="6793406" y="3701350"/>
            <a:ext cx="2350594" cy="1600438"/>
          </a:xfrm>
          <a:prstGeom prst="rect">
            <a:avLst/>
          </a:prstGeom>
        </p:spPr>
        <p:txBody>
          <a:bodyPr wrap="square">
            <a:spAutoFit/>
          </a:bodyPr>
          <a:lstStyle/>
          <a:p>
            <a:pPr marL="285750" indent="-285750">
              <a:spcBef>
                <a:spcPts val="0"/>
              </a:spcBef>
              <a:buFont typeface="Arial" panose="020B0604020202020204" pitchFamily="34" charset="0"/>
              <a:buChar char="•"/>
            </a:pPr>
            <a:r>
              <a:rPr lang="fr-CA" sz="1400" dirty="0" smtClean="0">
                <a:solidFill>
                  <a:schemeClr val="bg1"/>
                </a:solidFill>
              </a:rPr>
              <a:t>Solutions de marché viable</a:t>
            </a:r>
          </a:p>
          <a:p>
            <a:pPr marL="285750" indent="-285750">
              <a:spcBef>
                <a:spcPts val="0"/>
              </a:spcBef>
              <a:buFont typeface="Arial" panose="020B0604020202020204" pitchFamily="34" charset="0"/>
              <a:buChar char="•"/>
            </a:pPr>
            <a:r>
              <a:rPr lang="fr-CA" sz="1400" dirty="0" smtClean="0">
                <a:solidFill>
                  <a:schemeClr val="bg1"/>
                </a:solidFill>
              </a:rPr>
              <a:t>Transformation des RH</a:t>
            </a:r>
          </a:p>
          <a:p>
            <a:pPr marL="285750" indent="-285750">
              <a:spcBef>
                <a:spcPts val="0"/>
              </a:spcBef>
              <a:buFont typeface="Arial" panose="020B0604020202020204" pitchFamily="34" charset="0"/>
              <a:buChar char="•"/>
            </a:pPr>
            <a:r>
              <a:rPr lang="fr-CA" sz="1400" dirty="0" smtClean="0">
                <a:solidFill>
                  <a:schemeClr val="bg1"/>
                </a:solidFill>
              </a:rPr>
              <a:t>Mobilisation </a:t>
            </a:r>
            <a:r>
              <a:rPr lang="fr-CA" sz="1400" dirty="0" smtClean="0">
                <a:solidFill>
                  <a:schemeClr val="bg1"/>
                </a:solidFill>
              </a:rPr>
              <a:t>avec les utilisateurs et fournisseurs</a:t>
            </a:r>
          </a:p>
          <a:p>
            <a:pPr marL="285750" indent="-285750">
              <a:spcBef>
                <a:spcPts val="0"/>
              </a:spcBef>
              <a:buFont typeface="Arial" panose="020B0604020202020204" pitchFamily="34" charset="0"/>
              <a:buChar char="•"/>
            </a:pPr>
            <a:r>
              <a:rPr lang="fr-CA" sz="1400" dirty="0" smtClean="0">
                <a:solidFill>
                  <a:schemeClr val="bg1"/>
                </a:solidFill>
              </a:rPr>
              <a:t>Options </a:t>
            </a:r>
            <a:r>
              <a:rPr lang="fr-CA" sz="1400" dirty="0" smtClean="0">
                <a:solidFill>
                  <a:schemeClr val="bg1"/>
                </a:solidFill>
              </a:rPr>
              <a:t>recommandées</a:t>
            </a:r>
            <a:endParaRPr lang="fr-CA" sz="1400" dirty="0">
              <a:solidFill>
                <a:schemeClr val="bg1"/>
              </a:solidFill>
            </a:endParaRPr>
          </a:p>
        </p:txBody>
      </p:sp>
      <p:sp>
        <p:nvSpPr>
          <p:cNvPr id="18" name="TextBox 17"/>
          <p:cNvSpPr txBox="1"/>
          <p:nvPr>
            <p:custDataLst>
              <p:tags r:id="rId14"/>
            </p:custDataLst>
          </p:nvPr>
        </p:nvSpPr>
        <p:spPr>
          <a:xfrm>
            <a:off x="252994" y="4461604"/>
            <a:ext cx="4140461" cy="338554"/>
          </a:xfrm>
          <a:prstGeom prst="rect">
            <a:avLst/>
          </a:prstGeom>
          <a:noFill/>
        </p:spPr>
        <p:txBody>
          <a:bodyPr wrap="square" rtlCol="0">
            <a:spAutoFit/>
          </a:bodyPr>
          <a:lstStyle/>
          <a:p>
            <a:pPr algn="ctr"/>
            <a:r>
              <a:rPr lang="fr-CA" sz="1600" b="1" dirty="0" smtClean="0"/>
              <a:t>Baisse du nombre de fournisseurs qualifiés</a:t>
            </a:r>
            <a:endParaRPr lang="fr-CA" sz="1600" b="1" dirty="0"/>
          </a:p>
        </p:txBody>
      </p:sp>
    </p:spTree>
    <p:extLst>
      <p:ext uri="{BB962C8B-B14F-4D97-AF65-F5344CB8AC3E}">
        <p14:creationId xmlns:p14="http://schemas.microsoft.com/office/powerpoint/2010/main" val="312815884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5516" y="260648"/>
            <a:ext cx="5432982" cy="482626"/>
          </a:xfrm>
        </p:spPr>
        <p:txBody>
          <a:bodyPr/>
          <a:lstStyle/>
          <a:p>
            <a:r>
              <a:rPr lang="fr-CA" b="1"/>
              <a:t>Mobilisation intégrée</a:t>
            </a:r>
          </a:p>
        </p:txBody>
      </p:sp>
      <p:sp>
        <p:nvSpPr>
          <p:cNvPr id="43" name="Slide Number Placeholder 1"/>
          <p:cNvSpPr>
            <a:spLocks noGrp="1"/>
          </p:cNvSpPr>
          <p:nvPr>
            <p:ph type="sldNum" sz="quarter" idx="12"/>
          </p:nvPr>
        </p:nvSpPr>
        <p:spPr>
          <a:xfrm>
            <a:off x="6870355" y="6396603"/>
            <a:ext cx="2133600" cy="365125"/>
          </a:xfrm>
        </p:spPr>
        <p:txBody>
          <a:bodyPr/>
          <a:lstStyle/>
          <a:p>
            <a:r>
              <a:rPr lang="fr-CA">
                <a:solidFill>
                  <a:prstClr val="black">
                    <a:tint val="75000"/>
                  </a:prstClr>
                </a:solidFill>
              </a:rPr>
              <a:t>6</a:t>
            </a:r>
          </a:p>
        </p:txBody>
      </p:sp>
      <p:sp>
        <p:nvSpPr>
          <p:cNvPr id="44" name="Rectangle 43"/>
          <p:cNvSpPr/>
          <p:nvPr/>
        </p:nvSpPr>
        <p:spPr>
          <a:xfrm>
            <a:off x="0" y="1640160"/>
            <a:ext cx="6372200" cy="2671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fr-CA" sz="1400">
                <a:solidFill>
                  <a:prstClr val="white"/>
                </a:solidFill>
              </a:rPr>
              <a:t>MOBILISATION EXTERNE</a:t>
            </a:r>
          </a:p>
        </p:txBody>
      </p:sp>
      <p:sp>
        <p:nvSpPr>
          <p:cNvPr id="45" name="Rectangle 44"/>
          <p:cNvSpPr/>
          <p:nvPr/>
        </p:nvSpPr>
        <p:spPr>
          <a:xfrm>
            <a:off x="441" y="2915385"/>
            <a:ext cx="6371759" cy="2594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fr-CA" sz="1400">
                <a:solidFill>
                  <a:prstClr val="white"/>
                </a:solidFill>
              </a:rPr>
              <a:t>MOBILISATION INTERNE</a:t>
            </a:r>
          </a:p>
        </p:txBody>
      </p:sp>
      <p:sp>
        <p:nvSpPr>
          <p:cNvPr id="46" name="TextBox 45"/>
          <p:cNvSpPr txBox="1"/>
          <p:nvPr/>
        </p:nvSpPr>
        <p:spPr>
          <a:xfrm>
            <a:off x="3141853" y="1974133"/>
            <a:ext cx="2129899" cy="309187"/>
          </a:xfrm>
          <a:prstGeom prst="rect">
            <a:avLst/>
          </a:prstGeom>
          <a:noFill/>
        </p:spPr>
        <p:txBody>
          <a:bodyPr wrap="square" rtlCol="0">
            <a:spAutoFit/>
          </a:bodyPr>
          <a:lstStyle/>
          <a:p>
            <a:pPr defTabSz="914400"/>
            <a:r>
              <a:rPr lang="fr-CA" sz="1409" b="1">
                <a:solidFill>
                  <a:srgbClr val="004D71"/>
                </a:solidFill>
              </a:rPr>
              <a:t>ORGANISATIONS</a:t>
            </a:r>
          </a:p>
        </p:txBody>
      </p:sp>
      <p:pic>
        <p:nvPicPr>
          <p:cNvPr id="47" name="Picture 2" descr="Image result for vendors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988"/>
          <a:stretch/>
        </p:blipFill>
        <p:spPr bwMode="auto">
          <a:xfrm>
            <a:off x="145502" y="1997503"/>
            <a:ext cx="560636" cy="52553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706138" y="1974928"/>
            <a:ext cx="1220114" cy="309187"/>
          </a:xfrm>
          <a:prstGeom prst="rect">
            <a:avLst/>
          </a:prstGeom>
          <a:noFill/>
        </p:spPr>
        <p:txBody>
          <a:bodyPr wrap="square" rtlCol="0">
            <a:spAutoFit/>
          </a:bodyPr>
          <a:lstStyle/>
          <a:p>
            <a:pPr defTabSz="914400"/>
            <a:r>
              <a:rPr lang="fr-CA" sz="1409" b="1">
                <a:solidFill>
                  <a:srgbClr val="004D71"/>
                </a:solidFill>
              </a:rPr>
              <a:t>INDUSTRIE</a:t>
            </a:r>
          </a:p>
        </p:txBody>
      </p:sp>
      <p:pic>
        <p:nvPicPr>
          <p:cNvPr id="49" name="Picture 4" descr="Image result for organizations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099"/>
          <a:stretch/>
        </p:blipFill>
        <p:spPr bwMode="auto">
          <a:xfrm>
            <a:off x="2416009" y="1974133"/>
            <a:ext cx="685562" cy="57518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19791" y="2207805"/>
            <a:ext cx="1220114" cy="424475"/>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Fournisseurs</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Entreprises-conseils</a:t>
            </a:r>
          </a:p>
        </p:txBody>
      </p:sp>
      <p:sp>
        <p:nvSpPr>
          <p:cNvPr id="51" name="TextBox 50"/>
          <p:cNvSpPr txBox="1"/>
          <p:nvPr/>
        </p:nvSpPr>
        <p:spPr>
          <a:xfrm>
            <a:off x="3168181" y="2194094"/>
            <a:ext cx="1997264" cy="590546"/>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Autres gouvernements (Alberta, Australie, Californie)</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Grandes entreprises</a:t>
            </a:r>
          </a:p>
        </p:txBody>
      </p:sp>
      <p:sp>
        <p:nvSpPr>
          <p:cNvPr id="52" name="TextBox 51"/>
          <p:cNvSpPr txBox="1"/>
          <p:nvPr/>
        </p:nvSpPr>
        <p:spPr>
          <a:xfrm>
            <a:off x="5002592" y="2193602"/>
            <a:ext cx="1417354" cy="590546"/>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Conseil consultatif sur le numérique</a:t>
            </a:r>
          </a:p>
          <a:p>
            <a:pPr marL="192762" indent="-192762" defTabSz="914400">
              <a:buFont typeface="Arial" panose="020B0604020202020204" pitchFamily="34" charset="0"/>
              <a:buChar char="•"/>
            </a:pPr>
            <a:endParaRPr lang="en-CA" sz="1079" dirty="0">
              <a:solidFill>
                <a:prstClr val="black"/>
              </a:solidFill>
              <a:latin typeface="Arial Narrow" panose="020B0606020202030204" pitchFamily="34" charset="0"/>
            </a:endParaRPr>
          </a:p>
        </p:txBody>
      </p:sp>
      <p:sp>
        <p:nvSpPr>
          <p:cNvPr id="53" name="TextBox 52"/>
          <p:cNvSpPr txBox="1"/>
          <p:nvPr/>
        </p:nvSpPr>
        <p:spPr>
          <a:xfrm>
            <a:off x="714735" y="3275518"/>
            <a:ext cx="1639468" cy="309187"/>
          </a:xfrm>
          <a:prstGeom prst="rect">
            <a:avLst/>
          </a:prstGeom>
          <a:noFill/>
        </p:spPr>
        <p:txBody>
          <a:bodyPr wrap="square" rtlCol="0">
            <a:spAutoFit/>
          </a:bodyPr>
          <a:lstStyle/>
          <a:p>
            <a:pPr defTabSz="914400"/>
            <a:r>
              <a:rPr lang="fr-CA" sz="1409" b="1">
                <a:solidFill>
                  <a:srgbClr val="004D71"/>
                </a:solidFill>
              </a:rPr>
              <a:t>MINISTÈRES</a:t>
            </a:r>
          </a:p>
        </p:txBody>
      </p:sp>
      <p:sp>
        <p:nvSpPr>
          <p:cNvPr id="54" name="TextBox 53"/>
          <p:cNvSpPr txBox="1"/>
          <p:nvPr/>
        </p:nvSpPr>
        <p:spPr>
          <a:xfrm>
            <a:off x="4295634" y="5230383"/>
            <a:ext cx="1612003" cy="309187"/>
          </a:xfrm>
          <a:prstGeom prst="rect">
            <a:avLst/>
          </a:prstGeom>
          <a:noFill/>
        </p:spPr>
        <p:txBody>
          <a:bodyPr wrap="square" rtlCol="0">
            <a:spAutoFit/>
          </a:bodyPr>
          <a:lstStyle/>
          <a:p>
            <a:pPr defTabSz="914400"/>
            <a:r>
              <a:rPr lang="fr-CA" sz="1409" b="1">
                <a:solidFill>
                  <a:srgbClr val="004D71"/>
                </a:solidFill>
              </a:rPr>
              <a:t>SYNDICATS</a:t>
            </a:r>
          </a:p>
        </p:txBody>
      </p:sp>
      <p:sp>
        <p:nvSpPr>
          <p:cNvPr id="55" name="TextBox 54"/>
          <p:cNvSpPr txBox="1"/>
          <p:nvPr/>
        </p:nvSpPr>
        <p:spPr>
          <a:xfrm>
            <a:off x="4288298" y="4168640"/>
            <a:ext cx="1639468" cy="309187"/>
          </a:xfrm>
          <a:prstGeom prst="rect">
            <a:avLst/>
          </a:prstGeom>
          <a:noFill/>
        </p:spPr>
        <p:txBody>
          <a:bodyPr wrap="square" rtlCol="0">
            <a:spAutoFit/>
          </a:bodyPr>
          <a:lstStyle/>
          <a:p>
            <a:pPr defTabSz="914400"/>
            <a:r>
              <a:rPr lang="fr-CA" sz="1409" b="1">
                <a:solidFill>
                  <a:srgbClr val="004D71"/>
                </a:solidFill>
              </a:rPr>
              <a:t>UTILISATEURS</a:t>
            </a:r>
          </a:p>
        </p:txBody>
      </p:sp>
      <p:sp>
        <p:nvSpPr>
          <p:cNvPr id="56" name="TextBox 55"/>
          <p:cNvSpPr txBox="1"/>
          <p:nvPr/>
        </p:nvSpPr>
        <p:spPr>
          <a:xfrm>
            <a:off x="754753" y="5263360"/>
            <a:ext cx="2350511" cy="526041"/>
          </a:xfrm>
          <a:prstGeom prst="rect">
            <a:avLst/>
          </a:prstGeom>
          <a:noFill/>
        </p:spPr>
        <p:txBody>
          <a:bodyPr wrap="square" rtlCol="0">
            <a:spAutoFit/>
          </a:bodyPr>
          <a:lstStyle/>
          <a:p>
            <a:pPr defTabSz="914400"/>
            <a:r>
              <a:rPr lang="fr-CA" sz="1409" b="1">
                <a:solidFill>
                  <a:srgbClr val="004D71"/>
                </a:solidFill>
              </a:rPr>
              <a:t>COMMUNAUTÉS DE SPÉCIALISTES</a:t>
            </a:r>
          </a:p>
        </p:txBody>
      </p:sp>
      <p:sp>
        <p:nvSpPr>
          <p:cNvPr id="57" name="TextBox 56"/>
          <p:cNvSpPr txBox="1"/>
          <p:nvPr/>
        </p:nvSpPr>
        <p:spPr>
          <a:xfrm>
            <a:off x="756531" y="4193281"/>
            <a:ext cx="2700722" cy="309187"/>
          </a:xfrm>
          <a:prstGeom prst="rect">
            <a:avLst/>
          </a:prstGeom>
          <a:noFill/>
        </p:spPr>
        <p:txBody>
          <a:bodyPr wrap="square" rtlCol="0">
            <a:spAutoFit/>
          </a:bodyPr>
          <a:lstStyle/>
          <a:p>
            <a:pPr defTabSz="914400"/>
            <a:r>
              <a:rPr lang="fr-CA" sz="1409" b="1">
                <a:solidFill>
                  <a:srgbClr val="004D71"/>
                </a:solidFill>
              </a:rPr>
              <a:t>MINISTÈRES UNIQUES</a:t>
            </a:r>
          </a:p>
        </p:txBody>
      </p:sp>
      <p:pic>
        <p:nvPicPr>
          <p:cNvPr id="58" name="Picture 6" descr="Image result for department ic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41" t="12460" r="12783" b="19012"/>
          <a:stretch/>
        </p:blipFill>
        <p:spPr bwMode="auto">
          <a:xfrm>
            <a:off x="164562" y="3319465"/>
            <a:ext cx="557493" cy="545104"/>
          </a:xfrm>
          <a:prstGeom prst="ellipse">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users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219" y="5305246"/>
            <a:ext cx="541572" cy="54157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Image result for secur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032" y="4207825"/>
            <a:ext cx="683984" cy="68398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Image result for expert circl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1933" y="4226596"/>
            <a:ext cx="604927" cy="60492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4" descr="Image result for meeting circle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66479" y="5218807"/>
            <a:ext cx="578039" cy="585815"/>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30465" y="3473495"/>
            <a:ext cx="2113343" cy="756617"/>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Administration publique centrale</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Organismes centraux</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Organismes/Sociétés d’État </a:t>
            </a:r>
          </a:p>
          <a:p>
            <a:pPr defTabSz="914400"/>
            <a:endParaRPr lang="en-CA" sz="1079" dirty="0">
              <a:solidFill>
                <a:prstClr val="black"/>
              </a:solidFill>
              <a:latin typeface="Arial Narrow" panose="020B0606020202030204" pitchFamily="34" charset="0"/>
            </a:endParaRPr>
          </a:p>
        </p:txBody>
      </p:sp>
      <p:sp>
        <p:nvSpPr>
          <p:cNvPr id="65" name="TextBox 64"/>
          <p:cNvSpPr txBox="1"/>
          <p:nvPr/>
        </p:nvSpPr>
        <p:spPr>
          <a:xfrm>
            <a:off x="761866" y="4405609"/>
            <a:ext cx="2225958" cy="756617"/>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Système de rémunération individuel</a:t>
            </a:r>
          </a:p>
          <a:p>
            <a:pPr defTabSz="914400"/>
            <a:r>
              <a:rPr lang="fr-CA" sz="1079" dirty="0">
                <a:solidFill>
                  <a:prstClr val="black"/>
                </a:solidFill>
                <a:latin typeface="Arial Narrow" panose="020B0606020202030204" pitchFamily="34" charset="0"/>
              </a:rPr>
              <a:t>(MDN, GRC, ARC)</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Environnements sécurisés</a:t>
            </a:r>
          </a:p>
          <a:p>
            <a:pPr defTabSz="914400"/>
            <a:r>
              <a:rPr lang="fr-CA" sz="1079" dirty="0">
                <a:solidFill>
                  <a:prstClr val="black"/>
                </a:solidFill>
                <a:latin typeface="Arial Narrow" panose="020B0606020202030204" pitchFamily="34" charset="0"/>
              </a:rPr>
              <a:t>(CST, SCRS)</a:t>
            </a:r>
          </a:p>
        </p:txBody>
      </p:sp>
      <p:sp>
        <p:nvSpPr>
          <p:cNvPr id="66" name="TextBox 65"/>
          <p:cNvSpPr txBox="1"/>
          <p:nvPr/>
        </p:nvSpPr>
        <p:spPr>
          <a:xfrm>
            <a:off x="746472" y="5719464"/>
            <a:ext cx="1022620" cy="922688"/>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DPF</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DPI </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Chefs des RH</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Accessibilité </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Sécurité</a:t>
            </a:r>
          </a:p>
        </p:txBody>
      </p:sp>
      <p:sp>
        <p:nvSpPr>
          <p:cNvPr id="67" name="TextBox 66"/>
          <p:cNvSpPr txBox="1"/>
          <p:nvPr/>
        </p:nvSpPr>
        <p:spPr>
          <a:xfrm>
            <a:off x="4331734" y="3485103"/>
            <a:ext cx="2076754" cy="590546"/>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a:solidFill>
                  <a:prstClr val="black"/>
                </a:solidFill>
                <a:latin typeface="Arial Narrow" panose="020B0606020202030204" pitchFamily="34" charset="0"/>
              </a:rPr>
              <a:t>Sous-ministres</a:t>
            </a:r>
          </a:p>
          <a:p>
            <a:pPr marL="192762" indent="-192762" defTabSz="914400">
              <a:buFont typeface="Arial" panose="020B0604020202020204" pitchFamily="34" charset="0"/>
              <a:buChar char="•"/>
            </a:pPr>
            <a:r>
              <a:rPr lang="fr-CA" sz="1079">
                <a:solidFill>
                  <a:prstClr val="black"/>
                </a:solidFill>
                <a:latin typeface="Arial Narrow" panose="020B0606020202030204" pitchFamily="34" charset="0"/>
              </a:rPr>
              <a:t>Ministres</a:t>
            </a:r>
          </a:p>
          <a:p>
            <a:pPr marL="192762" indent="-192762" defTabSz="914400">
              <a:buFont typeface="Arial" panose="020B0604020202020204" pitchFamily="34" charset="0"/>
              <a:buChar char="•"/>
            </a:pPr>
            <a:r>
              <a:rPr lang="fr-CA" sz="1079">
                <a:solidFill>
                  <a:prstClr val="black"/>
                </a:solidFill>
                <a:latin typeface="Arial Narrow" panose="020B0606020202030204" pitchFamily="34" charset="0"/>
              </a:rPr>
              <a:t>Comités parlementaires</a:t>
            </a:r>
          </a:p>
        </p:txBody>
      </p:sp>
      <p:sp>
        <p:nvSpPr>
          <p:cNvPr id="68" name="TextBox 67"/>
          <p:cNvSpPr txBox="1"/>
          <p:nvPr/>
        </p:nvSpPr>
        <p:spPr>
          <a:xfrm>
            <a:off x="4331734" y="5445028"/>
            <a:ext cx="1529199" cy="258404"/>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a:solidFill>
                  <a:prstClr val="black"/>
                </a:solidFill>
                <a:latin typeface="Arial Narrow" panose="020B0606020202030204" pitchFamily="34" charset="0"/>
              </a:rPr>
              <a:t>Agents négociateurs</a:t>
            </a:r>
          </a:p>
        </p:txBody>
      </p:sp>
      <p:pic>
        <p:nvPicPr>
          <p:cNvPr id="69" name="Picture 68"/>
          <p:cNvPicPr>
            <a:picLocks noChangeAspect="1"/>
          </p:cNvPicPr>
          <p:nvPr/>
        </p:nvPicPr>
        <p:blipFill rotWithShape="1">
          <a:blip r:embed="rId11"/>
          <a:srcRect l="4762" t="3325" r="7931" b="3565"/>
          <a:stretch/>
        </p:blipFill>
        <p:spPr>
          <a:xfrm>
            <a:off x="3670006" y="5935238"/>
            <a:ext cx="570177" cy="580544"/>
          </a:xfrm>
          <a:prstGeom prst="ellipse">
            <a:avLst/>
          </a:prstGeom>
        </p:spPr>
      </p:pic>
      <p:sp>
        <p:nvSpPr>
          <p:cNvPr id="70" name="TextBox 69"/>
          <p:cNvSpPr txBox="1"/>
          <p:nvPr/>
        </p:nvSpPr>
        <p:spPr>
          <a:xfrm>
            <a:off x="4331735" y="6171182"/>
            <a:ext cx="1529199" cy="590546"/>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a:solidFill>
                  <a:prstClr val="black"/>
                </a:solidFill>
                <a:latin typeface="Arial Narrow" panose="020B0606020202030204" pitchFamily="34" charset="0"/>
              </a:rPr>
              <a:t>SPAC</a:t>
            </a:r>
          </a:p>
          <a:p>
            <a:pPr marL="192762" indent="-192762" defTabSz="914400">
              <a:buFont typeface="Arial" panose="020B0604020202020204" pitchFamily="34" charset="0"/>
              <a:buChar char="•"/>
            </a:pPr>
            <a:r>
              <a:rPr lang="fr-CA" sz="1079">
                <a:solidFill>
                  <a:prstClr val="black"/>
                </a:solidFill>
                <a:latin typeface="Arial Narrow" panose="020B0606020202030204" pitchFamily="34" charset="0"/>
              </a:rPr>
              <a:t>SPC, CFP, EFPC</a:t>
            </a:r>
          </a:p>
          <a:p>
            <a:pPr marL="192762" indent="-192762" defTabSz="914400">
              <a:buFont typeface="Arial" panose="020B0604020202020204" pitchFamily="34" charset="0"/>
              <a:buChar char="•"/>
            </a:pPr>
            <a:endParaRPr lang="en-CA" sz="1079" dirty="0">
              <a:solidFill>
                <a:prstClr val="black"/>
              </a:solidFill>
              <a:latin typeface="Arial Narrow" panose="020B0606020202030204" pitchFamily="34" charset="0"/>
            </a:endParaRPr>
          </a:p>
        </p:txBody>
      </p:sp>
      <p:sp>
        <p:nvSpPr>
          <p:cNvPr id="71" name="TextBox 70"/>
          <p:cNvSpPr txBox="1"/>
          <p:nvPr/>
        </p:nvSpPr>
        <p:spPr>
          <a:xfrm>
            <a:off x="1818996" y="5719463"/>
            <a:ext cx="1377819" cy="922688"/>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Langues officielles</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Conception d’IU/EU</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Comité d’examen de l’architecture intégrée</a:t>
            </a:r>
          </a:p>
        </p:txBody>
      </p:sp>
      <p:sp>
        <p:nvSpPr>
          <p:cNvPr id="72" name="TextBox 71"/>
          <p:cNvSpPr txBox="1"/>
          <p:nvPr/>
        </p:nvSpPr>
        <p:spPr>
          <a:xfrm>
            <a:off x="4295634" y="3267801"/>
            <a:ext cx="2186834" cy="309187"/>
          </a:xfrm>
          <a:prstGeom prst="rect">
            <a:avLst/>
          </a:prstGeom>
          <a:noFill/>
        </p:spPr>
        <p:txBody>
          <a:bodyPr wrap="square" rtlCol="0">
            <a:spAutoFit/>
          </a:bodyPr>
          <a:lstStyle/>
          <a:p>
            <a:pPr defTabSz="914400"/>
            <a:r>
              <a:rPr lang="fr-CA" sz="1409" b="1">
                <a:solidFill>
                  <a:srgbClr val="004D71"/>
                </a:solidFill>
              </a:rPr>
              <a:t>HAUTS FONCTIONNAIRES</a:t>
            </a:r>
          </a:p>
        </p:txBody>
      </p:sp>
      <p:sp>
        <p:nvSpPr>
          <p:cNvPr id="73" name="TextBox 72"/>
          <p:cNvSpPr txBox="1"/>
          <p:nvPr/>
        </p:nvSpPr>
        <p:spPr>
          <a:xfrm>
            <a:off x="4340828" y="4391370"/>
            <a:ext cx="2377672" cy="756617"/>
          </a:xfrm>
          <a:prstGeom prst="rect">
            <a:avLst/>
          </a:prstGeom>
          <a:noFill/>
        </p:spPr>
        <p:txBody>
          <a:bodyPr wrap="square" rtlCol="0">
            <a:spAutoFit/>
          </a:bodyPr>
          <a:lstStyle/>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Employés</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Praticiens des RH</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Conseillers en rémunération</a:t>
            </a:r>
          </a:p>
          <a:p>
            <a:pPr marL="192762" indent="-192762" defTabSz="914400">
              <a:buFont typeface="Arial" panose="020B0604020202020204" pitchFamily="34" charset="0"/>
              <a:buChar char="•"/>
            </a:pPr>
            <a:r>
              <a:rPr lang="fr-CA" sz="1079" dirty="0">
                <a:solidFill>
                  <a:prstClr val="black"/>
                </a:solidFill>
                <a:latin typeface="Arial Narrow" panose="020B0606020202030204" pitchFamily="34" charset="0"/>
              </a:rPr>
              <a:t>Gestionnaires</a:t>
            </a:r>
          </a:p>
        </p:txBody>
      </p:sp>
      <p:cxnSp>
        <p:nvCxnSpPr>
          <p:cNvPr id="74" name="Straight Connector 73"/>
          <p:cNvCxnSpPr/>
          <p:nvPr/>
        </p:nvCxnSpPr>
        <p:spPr>
          <a:xfrm>
            <a:off x="6388044" y="1632519"/>
            <a:ext cx="6589" cy="4927867"/>
          </a:xfrm>
          <a:prstGeom prst="line">
            <a:avLst/>
          </a:prstGeom>
          <a:ln>
            <a:solidFill>
              <a:srgbClr val="333E48"/>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6394633" y="1640160"/>
            <a:ext cx="2749367" cy="2671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fr-CA" sz="1409">
                <a:solidFill>
                  <a:prstClr val="white"/>
                </a:solidFill>
              </a:rPr>
              <a:t>APPRENTISSAGES</a:t>
            </a:r>
          </a:p>
        </p:txBody>
      </p:sp>
      <p:sp>
        <p:nvSpPr>
          <p:cNvPr id="76" name="TextBox 75"/>
          <p:cNvSpPr txBox="1"/>
          <p:nvPr/>
        </p:nvSpPr>
        <p:spPr>
          <a:xfrm>
            <a:off x="6501864" y="1939890"/>
            <a:ext cx="2617131" cy="2990562"/>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latin typeface="Arial Narrow" panose="020B0606020202030204" pitchFamily="34" charset="0"/>
              </a:rPr>
              <a:t>Pratiques exemplaires de l’industrie</a:t>
            </a:r>
          </a:p>
          <a:p>
            <a:pPr marL="192762" indent="-192762" defTabSz="914400">
              <a:buFont typeface="Arial" panose="020B0604020202020204" pitchFamily="34" charset="0"/>
              <a:buChar char="•"/>
            </a:pPr>
            <a:r>
              <a:rPr lang="fr-CA" sz="1200" dirty="0">
                <a:solidFill>
                  <a:prstClr val="black"/>
                </a:solidFill>
                <a:latin typeface="Arial Narrow" panose="020B0606020202030204" pitchFamily="34" charset="0"/>
              </a:rPr>
              <a:t>Leçons tirées d’initiatives semblables</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Interopérabilité avec les systèmes existants</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Exigences de compatibilité</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Interface utilisateur</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Fonctionnalité (p. ex., intégration, gestion des talents, recrutement)</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Sécurité </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Accessibilité </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Milieux de travail complexes </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Transformation opérationnelle</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Migration des données</a:t>
            </a:r>
          </a:p>
          <a:p>
            <a:pPr marL="192762" indent="-192762" defTabSz="914400">
              <a:spcAft>
                <a:spcPts val="135"/>
              </a:spcAft>
              <a:buFont typeface="Arial" panose="020B0604020202020204" pitchFamily="34" charset="0"/>
              <a:buChar char="•"/>
            </a:pPr>
            <a:r>
              <a:rPr lang="fr-CA" sz="1200" dirty="0">
                <a:solidFill>
                  <a:prstClr val="black"/>
                </a:solidFill>
                <a:latin typeface="Arial Narrow" panose="020B0606020202030204" pitchFamily="34" charset="0"/>
              </a:rPr>
              <a:t>Connectivité des nuages</a:t>
            </a:r>
          </a:p>
          <a:p>
            <a:pPr defTabSz="914400"/>
            <a:endParaRPr lang="en-CA" sz="1200" dirty="0">
              <a:solidFill>
                <a:prstClr val="black"/>
              </a:solidFill>
              <a:latin typeface="Arial Narrow" panose="020B0606020202030204" pitchFamily="34" charset="0"/>
            </a:endParaRPr>
          </a:p>
        </p:txBody>
      </p:sp>
      <p:sp>
        <p:nvSpPr>
          <p:cNvPr id="77" name="TextBox 76"/>
          <p:cNvSpPr txBox="1"/>
          <p:nvPr/>
        </p:nvSpPr>
        <p:spPr>
          <a:xfrm>
            <a:off x="4307849" y="5900543"/>
            <a:ext cx="2162404" cy="309187"/>
          </a:xfrm>
          <a:prstGeom prst="rect">
            <a:avLst/>
          </a:prstGeom>
          <a:noFill/>
        </p:spPr>
        <p:txBody>
          <a:bodyPr wrap="square" rtlCol="0">
            <a:spAutoFit/>
          </a:bodyPr>
          <a:lstStyle/>
          <a:p>
            <a:pPr defTabSz="914400"/>
            <a:r>
              <a:rPr lang="fr-CA" sz="1409" b="1">
                <a:solidFill>
                  <a:srgbClr val="004D71"/>
                </a:solidFill>
              </a:rPr>
              <a:t>PARTENAIRES DU PROJET</a:t>
            </a:r>
          </a:p>
        </p:txBody>
      </p:sp>
      <p:sp>
        <p:nvSpPr>
          <p:cNvPr id="78" name="Rectangle 77"/>
          <p:cNvSpPr/>
          <p:nvPr/>
        </p:nvSpPr>
        <p:spPr>
          <a:xfrm>
            <a:off x="6410327" y="4769678"/>
            <a:ext cx="2733673" cy="26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CA" sz="1409">
                <a:solidFill>
                  <a:prstClr val="white"/>
                </a:solidFill>
              </a:rPr>
              <a:t>MOBILISATION</a:t>
            </a:r>
          </a:p>
        </p:txBody>
      </p:sp>
      <p:sp>
        <p:nvSpPr>
          <p:cNvPr id="79" name="TextBox 78"/>
          <p:cNvSpPr txBox="1"/>
          <p:nvPr/>
        </p:nvSpPr>
        <p:spPr>
          <a:xfrm>
            <a:off x="6491791" y="5166682"/>
            <a:ext cx="2760729" cy="1015663"/>
          </a:xfrm>
          <a:prstGeom prst="rect">
            <a:avLst/>
          </a:prstGeom>
          <a:noFill/>
        </p:spPr>
        <p:txBody>
          <a:bodyPr wrap="square" rtlCol="0">
            <a:spAutoFit/>
          </a:bodyPr>
          <a:lstStyle/>
          <a:p>
            <a:pPr marL="192762" indent="-192762" defTabSz="914400">
              <a:buFont typeface="Arial" panose="020B0604020202020204" pitchFamily="34" charset="0"/>
              <a:buChar char="•"/>
            </a:pPr>
            <a:r>
              <a:rPr lang="fr-CA" sz="1200" dirty="0">
                <a:solidFill>
                  <a:prstClr val="black"/>
                </a:solidFill>
                <a:latin typeface="Arial Narrow" panose="020B0606020202030204" pitchFamily="34" charset="0"/>
              </a:rPr>
              <a:t>Séances d’information parlementaires</a:t>
            </a:r>
          </a:p>
          <a:p>
            <a:pPr marL="192762" indent="-192762" defTabSz="914400">
              <a:buFont typeface="Arial" panose="020B0604020202020204" pitchFamily="34" charset="0"/>
              <a:buChar char="•"/>
            </a:pPr>
            <a:r>
              <a:rPr lang="fr-CA" sz="1200" dirty="0">
                <a:solidFill>
                  <a:prstClr val="black"/>
                </a:solidFill>
                <a:latin typeface="Arial Narrow" panose="020B0606020202030204" pitchFamily="34" charset="0"/>
              </a:rPr>
              <a:t>Ateliers des RH</a:t>
            </a:r>
          </a:p>
          <a:p>
            <a:pPr marL="192762" indent="-192762" defTabSz="914400">
              <a:buFont typeface="Arial" panose="020B0604020202020204" pitchFamily="34" charset="0"/>
              <a:buChar char="•"/>
            </a:pPr>
            <a:r>
              <a:rPr lang="fr-CA" sz="1200" dirty="0">
                <a:solidFill>
                  <a:prstClr val="black"/>
                </a:solidFill>
                <a:latin typeface="Arial Narrow" panose="020B0606020202030204" pitchFamily="34" charset="0"/>
              </a:rPr>
              <a:t>Journée </a:t>
            </a:r>
            <a:r>
              <a:rPr lang="fr-CA" sz="1200" dirty="0" smtClean="0">
                <a:solidFill>
                  <a:prstClr val="black"/>
                </a:solidFill>
                <a:latin typeface="Arial Narrow" panose="020B0606020202030204" pitchFamily="34" charset="0"/>
              </a:rPr>
              <a:t>de l’industrie</a:t>
            </a:r>
            <a:endParaRPr lang="fr-CA" sz="1200" dirty="0">
              <a:solidFill>
                <a:prstClr val="black"/>
              </a:solidFill>
              <a:latin typeface="Arial Narrow" panose="020B0606020202030204" pitchFamily="34" charset="0"/>
            </a:endParaRPr>
          </a:p>
          <a:p>
            <a:pPr marL="192762" indent="-192762" defTabSz="914400">
              <a:buFont typeface="Arial" panose="020B0604020202020204" pitchFamily="34" charset="0"/>
              <a:buChar char="•"/>
            </a:pPr>
            <a:r>
              <a:rPr lang="fr-CA" sz="1200" dirty="0">
                <a:solidFill>
                  <a:prstClr val="black"/>
                </a:solidFill>
                <a:latin typeface="Arial Narrow" panose="020B0606020202030204" pitchFamily="34" charset="0"/>
              </a:rPr>
              <a:t>En ligne - #</a:t>
            </a:r>
            <a:r>
              <a:rPr lang="fr-CA" sz="1200" dirty="0" err="1">
                <a:solidFill>
                  <a:prstClr val="black"/>
                </a:solidFill>
                <a:latin typeface="Arial Narrow" panose="020B0606020202030204" pitchFamily="34" charset="0"/>
              </a:rPr>
              <a:t>PayeRHProchaineGénération</a:t>
            </a:r>
            <a:endParaRPr lang="fr-CA" sz="1200" dirty="0">
              <a:solidFill>
                <a:prstClr val="black"/>
              </a:solidFill>
              <a:latin typeface="Arial Narrow" panose="020B0606020202030204" pitchFamily="34" charset="0"/>
            </a:endParaRPr>
          </a:p>
          <a:p>
            <a:pPr defTabSz="914400"/>
            <a:endParaRPr lang="en-CA" sz="1200" dirty="0">
              <a:solidFill>
                <a:prstClr val="black"/>
              </a:solidFill>
              <a:latin typeface="Arial Narrow" panose="020B0606020202030204" pitchFamily="34" charset="0"/>
            </a:endParaRPr>
          </a:p>
        </p:txBody>
      </p:sp>
      <p:sp>
        <p:nvSpPr>
          <p:cNvPr id="80" name="Freeform 79"/>
          <p:cNvSpPr>
            <a:spLocks/>
          </p:cNvSpPr>
          <p:nvPr>
            <p:custDataLst>
              <p:tags r:id="rId1"/>
            </p:custDataLst>
          </p:nvPr>
        </p:nvSpPr>
        <p:spPr bwMode="auto">
          <a:xfrm>
            <a:off x="8748464" y="5998245"/>
            <a:ext cx="252028" cy="182563"/>
          </a:xfrm>
          <a:custGeom>
            <a:avLst/>
            <a:gdLst>
              <a:gd name="T0" fmla="*/ 326 w 370"/>
              <a:gd name="T1" fmla="*/ 47 h 300"/>
              <a:gd name="T2" fmla="*/ 359 w 370"/>
              <a:gd name="T3" fmla="*/ 5 h 300"/>
              <a:gd name="T4" fmla="*/ 311 w 370"/>
              <a:gd name="T5" fmla="*/ 24 h 300"/>
              <a:gd name="T6" fmla="*/ 256 w 370"/>
              <a:gd name="T7" fmla="*/ 0 h 300"/>
              <a:gd name="T8" fmla="*/ 202 w 370"/>
              <a:gd name="T9" fmla="*/ 22 h 300"/>
              <a:gd name="T10" fmla="*/ 180 w 370"/>
              <a:gd name="T11" fmla="*/ 76 h 300"/>
              <a:gd name="T12" fmla="*/ 182 w 370"/>
              <a:gd name="T13" fmla="*/ 93 h 300"/>
              <a:gd name="T14" fmla="*/ 95 w 370"/>
              <a:gd name="T15" fmla="*/ 70 h 300"/>
              <a:gd name="T16" fmla="*/ 26 w 370"/>
              <a:gd name="T17" fmla="*/ 14 h 300"/>
              <a:gd name="T18" fmla="*/ 15 w 370"/>
              <a:gd name="T19" fmla="*/ 52 h 300"/>
              <a:gd name="T20" fmla="*/ 25 w 370"/>
              <a:gd name="T21" fmla="*/ 88 h 300"/>
              <a:gd name="T22" fmla="*/ 49 w 370"/>
              <a:gd name="T23" fmla="*/ 115 h 300"/>
              <a:gd name="T24" fmla="*/ 15 w 370"/>
              <a:gd name="T25" fmla="*/ 105 h 300"/>
              <a:gd name="T26" fmla="*/ 15 w 370"/>
              <a:gd name="T27" fmla="*/ 106 h 300"/>
              <a:gd name="T28" fmla="*/ 32 w 370"/>
              <a:gd name="T29" fmla="*/ 155 h 300"/>
              <a:gd name="T30" fmla="*/ 76 w 370"/>
              <a:gd name="T31" fmla="*/ 181 h 300"/>
              <a:gd name="T32" fmla="*/ 56 w 370"/>
              <a:gd name="T33" fmla="*/ 183 h 300"/>
              <a:gd name="T34" fmla="*/ 41 w 370"/>
              <a:gd name="T35" fmla="*/ 182 h 300"/>
              <a:gd name="T36" fmla="*/ 68 w 370"/>
              <a:gd name="T37" fmla="*/ 220 h 300"/>
              <a:gd name="T38" fmla="*/ 112 w 370"/>
              <a:gd name="T39" fmla="*/ 235 h 300"/>
              <a:gd name="T40" fmla="*/ 18 w 370"/>
              <a:gd name="T41" fmla="*/ 267 h 300"/>
              <a:gd name="T42" fmla="*/ 0 w 370"/>
              <a:gd name="T43" fmla="*/ 266 h 300"/>
              <a:gd name="T44" fmla="*/ 116 w 370"/>
              <a:gd name="T45" fmla="*/ 300 h 300"/>
              <a:gd name="T46" fmla="*/ 192 w 370"/>
              <a:gd name="T47" fmla="*/ 287 h 300"/>
              <a:gd name="T48" fmla="*/ 253 w 370"/>
              <a:gd name="T49" fmla="*/ 253 h 300"/>
              <a:gd name="T50" fmla="*/ 296 w 370"/>
              <a:gd name="T51" fmla="*/ 204 h 300"/>
              <a:gd name="T52" fmla="*/ 323 w 370"/>
              <a:gd name="T53" fmla="*/ 145 h 300"/>
              <a:gd name="T54" fmla="*/ 332 w 370"/>
              <a:gd name="T55" fmla="*/ 85 h 300"/>
              <a:gd name="T56" fmla="*/ 332 w 370"/>
              <a:gd name="T57" fmla="*/ 75 h 300"/>
              <a:gd name="T58" fmla="*/ 370 w 370"/>
              <a:gd name="T59" fmla="*/ 35 h 300"/>
              <a:gd name="T60" fmla="*/ 326 w 370"/>
              <a:gd name="T61" fmla="*/ 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0" h="300">
                <a:moveTo>
                  <a:pt x="326" y="47"/>
                </a:moveTo>
                <a:cubicBezTo>
                  <a:pt x="342" y="37"/>
                  <a:pt x="354" y="23"/>
                  <a:pt x="359" y="5"/>
                </a:cubicBezTo>
                <a:cubicBezTo>
                  <a:pt x="344" y="14"/>
                  <a:pt x="328" y="20"/>
                  <a:pt x="311" y="24"/>
                </a:cubicBezTo>
                <a:cubicBezTo>
                  <a:pt x="296" y="8"/>
                  <a:pt x="278" y="0"/>
                  <a:pt x="256" y="0"/>
                </a:cubicBezTo>
                <a:cubicBezTo>
                  <a:pt x="235" y="0"/>
                  <a:pt x="217" y="7"/>
                  <a:pt x="202" y="22"/>
                </a:cubicBezTo>
                <a:cubicBezTo>
                  <a:pt x="187" y="37"/>
                  <a:pt x="180" y="55"/>
                  <a:pt x="180" y="76"/>
                </a:cubicBezTo>
                <a:cubicBezTo>
                  <a:pt x="180" y="81"/>
                  <a:pt x="181" y="87"/>
                  <a:pt x="182" y="93"/>
                </a:cubicBezTo>
                <a:cubicBezTo>
                  <a:pt x="151" y="91"/>
                  <a:pt x="122" y="84"/>
                  <a:pt x="95" y="70"/>
                </a:cubicBezTo>
                <a:cubicBezTo>
                  <a:pt x="68" y="56"/>
                  <a:pt x="45" y="37"/>
                  <a:pt x="26" y="14"/>
                </a:cubicBezTo>
                <a:cubicBezTo>
                  <a:pt x="19" y="25"/>
                  <a:pt x="15" y="38"/>
                  <a:pt x="15" y="52"/>
                </a:cubicBezTo>
                <a:cubicBezTo>
                  <a:pt x="15" y="65"/>
                  <a:pt x="18" y="77"/>
                  <a:pt x="25" y="88"/>
                </a:cubicBezTo>
                <a:cubicBezTo>
                  <a:pt x="31" y="99"/>
                  <a:pt x="39" y="108"/>
                  <a:pt x="49" y="115"/>
                </a:cubicBezTo>
                <a:cubicBezTo>
                  <a:pt x="37" y="115"/>
                  <a:pt x="26" y="111"/>
                  <a:pt x="15" y="105"/>
                </a:cubicBezTo>
                <a:cubicBezTo>
                  <a:pt x="15" y="106"/>
                  <a:pt x="15" y="106"/>
                  <a:pt x="15" y="106"/>
                </a:cubicBezTo>
                <a:cubicBezTo>
                  <a:pt x="15" y="125"/>
                  <a:pt x="21" y="141"/>
                  <a:pt x="32" y="155"/>
                </a:cubicBezTo>
                <a:cubicBezTo>
                  <a:pt x="44" y="168"/>
                  <a:pt x="58" y="177"/>
                  <a:pt x="76" y="181"/>
                </a:cubicBezTo>
                <a:cubicBezTo>
                  <a:pt x="69" y="182"/>
                  <a:pt x="62" y="183"/>
                  <a:pt x="56" y="183"/>
                </a:cubicBezTo>
                <a:cubicBezTo>
                  <a:pt x="51" y="183"/>
                  <a:pt x="47" y="183"/>
                  <a:pt x="41" y="182"/>
                </a:cubicBezTo>
                <a:cubicBezTo>
                  <a:pt x="46" y="197"/>
                  <a:pt x="55" y="210"/>
                  <a:pt x="68" y="220"/>
                </a:cubicBezTo>
                <a:cubicBezTo>
                  <a:pt x="81" y="229"/>
                  <a:pt x="96" y="234"/>
                  <a:pt x="112" y="235"/>
                </a:cubicBezTo>
                <a:cubicBezTo>
                  <a:pt x="85" y="256"/>
                  <a:pt x="53" y="267"/>
                  <a:pt x="18" y="267"/>
                </a:cubicBezTo>
                <a:cubicBezTo>
                  <a:pt x="11" y="267"/>
                  <a:pt x="5" y="267"/>
                  <a:pt x="0" y="266"/>
                </a:cubicBezTo>
                <a:cubicBezTo>
                  <a:pt x="35" y="289"/>
                  <a:pt x="74" y="300"/>
                  <a:pt x="116" y="300"/>
                </a:cubicBezTo>
                <a:cubicBezTo>
                  <a:pt x="143" y="300"/>
                  <a:pt x="168" y="296"/>
                  <a:pt x="192" y="287"/>
                </a:cubicBezTo>
                <a:cubicBezTo>
                  <a:pt x="216" y="279"/>
                  <a:pt x="236" y="267"/>
                  <a:pt x="253" y="253"/>
                </a:cubicBezTo>
                <a:cubicBezTo>
                  <a:pt x="269" y="239"/>
                  <a:pt x="284" y="222"/>
                  <a:pt x="296" y="204"/>
                </a:cubicBezTo>
                <a:cubicBezTo>
                  <a:pt x="308" y="185"/>
                  <a:pt x="317" y="166"/>
                  <a:pt x="323" y="145"/>
                </a:cubicBezTo>
                <a:cubicBezTo>
                  <a:pt x="329" y="125"/>
                  <a:pt x="332" y="105"/>
                  <a:pt x="332" y="85"/>
                </a:cubicBezTo>
                <a:cubicBezTo>
                  <a:pt x="332" y="80"/>
                  <a:pt x="332" y="77"/>
                  <a:pt x="332" y="75"/>
                </a:cubicBezTo>
                <a:cubicBezTo>
                  <a:pt x="347" y="64"/>
                  <a:pt x="359" y="51"/>
                  <a:pt x="370" y="35"/>
                </a:cubicBezTo>
                <a:cubicBezTo>
                  <a:pt x="355" y="42"/>
                  <a:pt x="341" y="46"/>
                  <a:pt x="326" y="4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solidFill>
                <a:srgbClr val="005172"/>
              </a:solidFill>
            </a:endParaRPr>
          </a:p>
        </p:txBody>
      </p:sp>
      <p:sp>
        <p:nvSpPr>
          <p:cNvPr id="81" name="Rectangle 80"/>
          <p:cNvSpPr/>
          <p:nvPr/>
        </p:nvSpPr>
        <p:spPr>
          <a:xfrm>
            <a:off x="140504" y="895491"/>
            <a:ext cx="9003496" cy="584775"/>
          </a:xfrm>
          <a:prstGeom prst="rect">
            <a:avLst/>
          </a:prstGeom>
        </p:spPr>
        <p:txBody>
          <a:bodyPr wrap="square">
            <a:spAutoFit/>
          </a:bodyPr>
          <a:lstStyle/>
          <a:p>
            <a:pPr defTabSz="914400">
              <a:spcAft>
                <a:spcPts val="600"/>
              </a:spcAft>
            </a:pPr>
            <a:r>
              <a:rPr lang="fr-CA" sz="1600" dirty="0">
                <a:solidFill>
                  <a:prstClr val="black"/>
                </a:solidFill>
                <a:ea typeface="Calibri" panose="020F0502020204030204" pitchFamily="34" charset="0"/>
              </a:rPr>
              <a:t>L’équipe de la prochaine génération a lancé une vaste stratégie de mobilisation avec des intervenants externes et internes pour s’assurer que les investissements sont à la fois stratégiques et représentatifs.</a:t>
            </a:r>
          </a:p>
        </p:txBody>
      </p:sp>
      <p:pic>
        <p:nvPicPr>
          <p:cNvPr id="1026" name="Picture 2" descr="Image result for group icon circ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27346" y="3337522"/>
            <a:ext cx="613749" cy="61374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2289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6668098" y="6278839"/>
            <a:ext cx="2133600" cy="365125"/>
          </a:xfrm>
        </p:spPr>
        <p:txBody>
          <a:bodyPr/>
          <a:lstStyle/>
          <a:p>
            <a:r>
              <a:rPr lang="fr-CA" dirty="0" smtClean="0"/>
              <a:t>1</a:t>
            </a:r>
            <a:endParaRPr lang="fr-CA" dirty="0"/>
          </a:p>
        </p:txBody>
      </p:sp>
      <p:sp>
        <p:nvSpPr>
          <p:cNvPr id="3" name="Text Placeholder 2"/>
          <p:cNvSpPr>
            <a:spLocks noGrp="1"/>
          </p:cNvSpPr>
          <p:nvPr>
            <p:ph type="body" sz="quarter" idx="11"/>
            <p:custDataLst>
              <p:tags r:id="rId2"/>
            </p:custDataLst>
          </p:nvPr>
        </p:nvSpPr>
        <p:spPr>
          <a:xfrm>
            <a:off x="358429" y="252847"/>
            <a:ext cx="5432982" cy="516327"/>
          </a:xfrm>
        </p:spPr>
        <p:txBody>
          <a:bodyPr/>
          <a:lstStyle/>
          <a:p>
            <a:r>
              <a:rPr lang="fr-CA" b="1" dirty="0" smtClean="0"/>
              <a:t>Expos utilisateurs</a:t>
            </a:r>
            <a:endParaRPr lang="fr-CA" b="1" dirty="0"/>
          </a:p>
        </p:txBody>
      </p:sp>
      <p:sp>
        <p:nvSpPr>
          <p:cNvPr id="4" name="Content Placeholder 3"/>
          <p:cNvSpPr>
            <a:spLocks noGrp="1"/>
          </p:cNvSpPr>
          <p:nvPr>
            <p:ph idx="10"/>
            <p:custDataLst>
              <p:tags r:id="rId3"/>
            </p:custDataLst>
          </p:nvPr>
        </p:nvSpPr>
        <p:spPr>
          <a:xfrm>
            <a:off x="358428" y="916538"/>
            <a:ext cx="7999647" cy="470322"/>
          </a:xfrm>
        </p:spPr>
        <p:txBody>
          <a:bodyPr/>
          <a:lstStyle/>
          <a:p>
            <a:r>
              <a:rPr lang="fr-CA" b="1" dirty="0" smtClean="0"/>
              <a:t>Objectif</a:t>
            </a:r>
          </a:p>
        </p:txBody>
      </p:sp>
      <p:sp>
        <p:nvSpPr>
          <p:cNvPr id="7" name="Rectangle 6"/>
          <p:cNvSpPr/>
          <p:nvPr>
            <p:custDataLst>
              <p:tags r:id="rId4"/>
            </p:custDataLst>
          </p:nvPr>
        </p:nvSpPr>
        <p:spPr>
          <a:xfrm>
            <a:off x="255716" y="1185653"/>
            <a:ext cx="8672768" cy="1323439"/>
          </a:xfrm>
          <a:prstGeom prst="rect">
            <a:avLst/>
          </a:prstGeom>
        </p:spPr>
        <p:txBody>
          <a:bodyPr wrap="square">
            <a:spAutoFit/>
          </a:bodyPr>
          <a:lstStyle/>
          <a:p>
            <a:r>
              <a:rPr lang="fr-CA" sz="2000" dirty="0" smtClean="0"/>
              <a:t>Faire connaître l’initiative de la Prochaine génération et permettre aux fonctionnaires de faire l’expérience de solutions possibles, d’échanger leurs impressions et de faire partie de la recherche utilisateur de l’équipe chargée de l’initiative de la Prochaine génération.</a:t>
            </a:r>
            <a:endParaRPr lang="fr-CA" sz="2000" dirty="0"/>
          </a:p>
        </p:txBody>
      </p:sp>
      <p:sp>
        <p:nvSpPr>
          <p:cNvPr id="8" name="Content Placeholder 3"/>
          <p:cNvSpPr txBox="1">
            <a:spLocks/>
          </p:cNvSpPr>
          <p:nvPr>
            <p:custDataLst>
              <p:tags r:id="rId5"/>
            </p:custDataLst>
          </p:nvPr>
        </p:nvSpPr>
        <p:spPr>
          <a:xfrm>
            <a:off x="358428" y="2411495"/>
            <a:ext cx="7999647" cy="36004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b="1" dirty="0" smtClean="0"/>
              <a:t>14 expos dans sept villes</a:t>
            </a:r>
          </a:p>
        </p:txBody>
      </p:sp>
      <p:sp>
        <p:nvSpPr>
          <p:cNvPr id="9" name="Rectangle 8"/>
          <p:cNvSpPr/>
          <p:nvPr>
            <p:custDataLst>
              <p:tags r:id="rId6"/>
            </p:custDataLst>
          </p:nvPr>
        </p:nvSpPr>
        <p:spPr>
          <a:xfrm>
            <a:off x="288237" y="2663732"/>
            <a:ext cx="8640247" cy="400110"/>
          </a:xfrm>
          <a:prstGeom prst="rect">
            <a:avLst/>
          </a:prstGeom>
        </p:spPr>
        <p:txBody>
          <a:bodyPr wrap="square">
            <a:spAutoFit/>
          </a:bodyPr>
          <a:lstStyle/>
          <a:p>
            <a:r>
              <a:rPr lang="fr-CA" sz="2000" dirty="0" smtClean="0"/>
              <a:t>Les expos utilisateurs ont été lancées en janvier </a:t>
            </a:r>
            <a:r>
              <a:rPr lang="fr-CA" sz="2000" dirty="0" smtClean="0"/>
              <a:t>et ont terminées en </a:t>
            </a:r>
            <a:r>
              <a:rPr lang="fr-CA" sz="2000" dirty="0" smtClean="0"/>
              <a:t>février 2019. </a:t>
            </a:r>
            <a:endParaRPr lang="fr-CA" sz="1400" dirty="0"/>
          </a:p>
        </p:txBody>
      </p:sp>
      <p:pic>
        <p:nvPicPr>
          <p:cNvPr id="2050" name="Picture 2" descr="Image result for ottawa"/>
          <p:cNvPicPr>
            <a:picLocks noChangeAspect="1" noChangeArrowheads="1"/>
          </p:cNvPicPr>
          <p:nvPr>
            <p:custDataLst>
              <p:tags r:id="rId7"/>
            </p:custDataLst>
          </p:nvPr>
        </p:nvPicPr>
        <p:blipFill rotWithShape="1">
          <a:blip r:embed="rId22" cstate="print">
            <a:extLst>
              <a:ext uri="{28A0092B-C50C-407E-A947-70E740481C1C}">
                <a14:useLocalDpi xmlns:a14="http://schemas.microsoft.com/office/drawing/2010/main" val="0"/>
              </a:ext>
            </a:extLst>
          </a:blip>
          <a:srcRect l="6016" t="472" r="38203" b="4846"/>
          <a:stretch/>
        </p:blipFill>
        <p:spPr bwMode="auto">
          <a:xfrm>
            <a:off x="634297" y="3207716"/>
            <a:ext cx="1781723" cy="1512168"/>
          </a:xfrm>
          <a:prstGeom prst="round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custDataLst>
              <p:tags r:id="rId8"/>
            </p:custDataLst>
          </p:nvPr>
        </p:nvSpPr>
        <p:spPr>
          <a:xfrm>
            <a:off x="877737" y="4206195"/>
            <a:ext cx="1294842" cy="461665"/>
          </a:xfrm>
          <a:prstGeom prst="rect">
            <a:avLst/>
          </a:prstGeom>
          <a:noFill/>
          <a:effectLst>
            <a:outerShdw blurRad="50800" dist="50800" dir="5400000" algn="ctr" rotWithShape="0">
              <a:srgbClr val="000000"/>
            </a:outerShdw>
          </a:effectLst>
        </p:spPr>
        <p:txBody>
          <a:bodyPr wrap="none" rtlCol="0">
            <a:spAutoFit/>
          </a:bodyPr>
          <a:lstStyle/>
          <a:p>
            <a:r>
              <a:rPr lang="fr-CA" sz="2400" b="1" dirty="0" smtClean="0">
                <a:solidFill>
                  <a:schemeClr val="bg1"/>
                </a:solidFill>
                <a:effectLst>
                  <a:outerShdw blurRad="50800" dist="50800" dir="5400000" algn="ctr" rotWithShape="0">
                    <a:srgbClr val="000000">
                      <a:alpha val="0"/>
                    </a:srgbClr>
                  </a:outerShdw>
                </a:effectLst>
              </a:rPr>
              <a:t>OTTAWA</a:t>
            </a:r>
            <a:endParaRPr lang="fr-CA" sz="2400" b="1" dirty="0">
              <a:solidFill>
                <a:schemeClr val="bg1"/>
              </a:solidFill>
              <a:effectLst>
                <a:outerShdw blurRad="50800" dist="50800" dir="5400000" algn="ctr" rotWithShape="0">
                  <a:srgbClr val="000000">
                    <a:alpha val="0"/>
                  </a:srgbClr>
                </a:outerShdw>
              </a:effectLst>
            </a:endParaRPr>
          </a:p>
        </p:txBody>
      </p:sp>
      <p:pic>
        <p:nvPicPr>
          <p:cNvPr id="2052" name="Picture 4" descr="Image result for Gatineau"/>
          <p:cNvPicPr>
            <a:picLocks noChangeAspect="1" noChangeArrowheads="1"/>
          </p:cNvPicPr>
          <p:nvPr>
            <p:custDataLst>
              <p:tags r:id="rId9"/>
            </p:custDataLst>
          </p:nvPr>
        </p:nvPicPr>
        <p:blipFill rotWithShape="1">
          <a:blip r:embed="rId23" cstate="print">
            <a:extLst>
              <a:ext uri="{28A0092B-C50C-407E-A947-70E740481C1C}">
                <a14:useLocalDpi xmlns:a14="http://schemas.microsoft.com/office/drawing/2010/main" val="0"/>
              </a:ext>
            </a:extLst>
          </a:blip>
          <a:srcRect r="25712"/>
          <a:stretch/>
        </p:blipFill>
        <p:spPr bwMode="auto">
          <a:xfrm>
            <a:off x="2620888" y="3206096"/>
            <a:ext cx="1781723" cy="1513788"/>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custDataLst>
              <p:tags r:id="rId10"/>
            </p:custDataLst>
          </p:nvPr>
        </p:nvSpPr>
        <p:spPr>
          <a:xfrm>
            <a:off x="2758690" y="4206196"/>
            <a:ext cx="1506118" cy="461665"/>
          </a:xfrm>
          <a:prstGeom prst="rect">
            <a:avLst/>
          </a:prstGeom>
          <a:noFill/>
          <a:effectLst>
            <a:outerShdw blurRad="50800" dist="50800" dir="5400000" algn="ctr" rotWithShape="0">
              <a:srgbClr val="000000"/>
            </a:outerShdw>
          </a:effectLst>
        </p:spPr>
        <p:txBody>
          <a:bodyPr wrap="none" rtlCol="0">
            <a:spAutoFit/>
          </a:bodyPr>
          <a:lstStyle/>
          <a:p>
            <a:r>
              <a:rPr lang="fr-CA" sz="2400" b="1" dirty="0" smtClean="0">
                <a:solidFill>
                  <a:schemeClr val="bg1"/>
                </a:solidFill>
                <a:effectLst>
                  <a:outerShdw blurRad="50800" dist="50800" dir="5400000" algn="ctr" rotWithShape="0">
                    <a:srgbClr val="000000">
                      <a:alpha val="0"/>
                    </a:srgbClr>
                  </a:outerShdw>
                </a:effectLst>
              </a:rPr>
              <a:t>GATINEAU</a:t>
            </a:r>
            <a:endParaRPr lang="fr-CA" sz="2400" b="1" dirty="0">
              <a:solidFill>
                <a:schemeClr val="bg1"/>
              </a:solidFill>
              <a:effectLst>
                <a:outerShdw blurRad="50800" dist="50800" dir="5400000" algn="ctr" rotWithShape="0">
                  <a:srgbClr val="000000">
                    <a:alpha val="0"/>
                  </a:srgbClr>
                </a:outerShdw>
              </a:effectLst>
            </a:endParaRPr>
          </a:p>
        </p:txBody>
      </p:sp>
      <p:pic>
        <p:nvPicPr>
          <p:cNvPr id="2054" name="Picture 6" descr="Image result for edmonton alberta"/>
          <p:cNvPicPr>
            <a:picLocks noChangeAspect="1" noChangeArrowheads="1"/>
          </p:cNvPicPr>
          <p:nvPr>
            <p:custDataLst>
              <p:tags r:id="rId11"/>
            </p:custDataLst>
          </p:nvPr>
        </p:nvPicPr>
        <p:blipFill rotWithShape="1">
          <a:blip r:embed="rId24" cstate="print">
            <a:extLst>
              <a:ext uri="{28A0092B-C50C-407E-A947-70E740481C1C}">
                <a14:useLocalDpi xmlns:a14="http://schemas.microsoft.com/office/drawing/2010/main" val="0"/>
              </a:ext>
            </a:extLst>
          </a:blip>
          <a:srcRect l="9602" t="1218" r="6735" b="3305"/>
          <a:stretch/>
        </p:blipFill>
        <p:spPr bwMode="auto">
          <a:xfrm>
            <a:off x="4605498" y="3206096"/>
            <a:ext cx="1763191" cy="1509130"/>
          </a:xfrm>
          <a:prstGeom prst="round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custDataLst>
              <p:tags r:id="rId12"/>
            </p:custDataLst>
          </p:nvPr>
        </p:nvSpPr>
        <p:spPr>
          <a:xfrm>
            <a:off x="4625923" y="4206195"/>
            <a:ext cx="1763368" cy="461665"/>
          </a:xfrm>
          <a:prstGeom prst="rect">
            <a:avLst/>
          </a:prstGeom>
          <a:noFill/>
          <a:effectLst>
            <a:outerShdw blurRad="50800" dist="50800" dir="5400000" algn="ctr" rotWithShape="0">
              <a:srgbClr val="000000"/>
            </a:outerShdw>
          </a:effectLst>
        </p:spPr>
        <p:txBody>
          <a:bodyPr wrap="none" rtlCol="0">
            <a:spAutoFit/>
          </a:bodyPr>
          <a:lstStyle/>
          <a:p>
            <a:r>
              <a:rPr lang="fr-CA" sz="2400" b="1" dirty="0" smtClean="0">
                <a:solidFill>
                  <a:schemeClr val="bg1"/>
                </a:solidFill>
                <a:effectLst>
                  <a:outerShdw blurRad="50800" dist="50800" dir="5400000" algn="ctr" rotWithShape="0">
                    <a:srgbClr val="000000">
                      <a:alpha val="0"/>
                    </a:srgbClr>
                  </a:outerShdw>
                </a:effectLst>
              </a:rPr>
              <a:t>EDMONTON</a:t>
            </a:r>
            <a:endParaRPr lang="fr-CA" sz="2400" b="1" dirty="0">
              <a:solidFill>
                <a:schemeClr val="bg1"/>
              </a:solidFill>
              <a:effectLst>
                <a:outerShdw blurRad="50800" dist="50800" dir="5400000" algn="ctr" rotWithShape="0">
                  <a:srgbClr val="000000">
                    <a:alpha val="0"/>
                  </a:srgbClr>
                </a:outerShdw>
              </a:effectLst>
            </a:endParaRPr>
          </a:p>
        </p:txBody>
      </p:sp>
      <p:pic>
        <p:nvPicPr>
          <p:cNvPr id="2056" name="Picture 8" descr="Image result for victoria british columbia"/>
          <p:cNvPicPr>
            <a:picLocks noChangeAspect="1" noChangeArrowheads="1"/>
          </p:cNvPicPr>
          <p:nvPr>
            <p:custDataLst>
              <p:tags r:id="rId13"/>
            </p:custDataLst>
          </p:nvPr>
        </p:nvPicPr>
        <p:blipFill rotWithShape="1">
          <a:blip r:embed="rId25" cstate="print">
            <a:extLst>
              <a:ext uri="{28A0092B-C50C-407E-A947-70E740481C1C}">
                <a14:useLocalDpi xmlns:a14="http://schemas.microsoft.com/office/drawing/2010/main" val="0"/>
              </a:ext>
            </a:extLst>
          </a:blip>
          <a:srcRect l="38758" r="13579" b="10603"/>
          <a:stretch/>
        </p:blipFill>
        <p:spPr bwMode="auto">
          <a:xfrm>
            <a:off x="6589129" y="3208277"/>
            <a:ext cx="1783793" cy="1506950"/>
          </a:xfrm>
          <a:prstGeom prst="round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custDataLst>
              <p:tags r:id="rId14"/>
            </p:custDataLst>
          </p:nvPr>
        </p:nvSpPr>
        <p:spPr>
          <a:xfrm>
            <a:off x="6777338" y="4206195"/>
            <a:ext cx="1407373" cy="461665"/>
          </a:xfrm>
          <a:prstGeom prst="rect">
            <a:avLst/>
          </a:prstGeom>
          <a:noFill/>
          <a:effectLst>
            <a:outerShdw blurRad="50800" dist="50800" dir="5400000" algn="ctr" rotWithShape="0">
              <a:srgbClr val="000000"/>
            </a:outerShdw>
          </a:effectLst>
        </p:spPr>
        <p:txBody>
          <a:bodyPr wrap="none" rtlCol="0">
            <a:spAutoFit/>
          </a:bodyPr>
          <a:lstStyle/>
          <a:p>
            <a:r>
              <a:rPr lang="fr-CA" sz="2400" b="1" dirty="0" smtClean="0">
                <a:solidFill>
                  <a:schemeClr val="bg1"/>
                </a:solidFill>
                <a:effectLst>
                  <a:outerShdw blurRad="50800" dist="50800" dir="5400000" algn="ctr" rotWithShape="0">
                    <a:srgbClr val="000000">
                      <a:alpha val="0"/>
                    </a:srgbClr>
                  </a:outerShdw>
                </a:effectLst>
              </a:rPr>
              <a:t>VICTORIA</a:t>
            </a:r>
            <a:endParaRPr lang="fr-CA" sz="2400" b="1" dirty="0">
              <a:solidFill>
                <a:schemeClr val="bg1"/>
              </a:solidFill>
              <a:effectLst>
                <a:outerShdw blurRad="50800" dist="50800" dir="5400000" algn="ctr" rotWithShape="0">
                  <a:srgbClr val="000000">
                    <a:alpha val="0"/>
                  </a:srgbClr>
                </a:outerShdw>
              </a:effectLst>
            </a:endParaRPr>
          </a:p>
        </p:txBody>
      </p:sp>
      <p:pic>
        <p:nvPicPr>
          <p:cNvPr id="2058" name="Picture 10" descr="Image result for montreal"/>
          <p:cNvPicPr>
            <a:picLocks noChangeAspect="1" noChangeArrowheads="1"/>
          </p:cNvPicPr>
          <p:nvPr>
            <p:custDataLst>
              <p:tags r:id="rId15"/>
            </p:custDataLst>
          </p:nvPr>
        </p:nvPicPr>
        <p:blipFill rotWithShape="1">
          <a:blip r:embed="rId26" cstate="print">
            <a:extLst>
              <a:ext uri="{28A0092B-C50C-407E-A947-70E740481C1C}">
                <a14:useLocalDpi xmlns:a14="http://schemas.microsoft.com/office/drawing/2010/main" val="0"/>
              </a:ext>
            </a:extLst>
          </a:blip>
          <a:srcRect l="27584" r="11944"/>
          <a:stretch/>
        </p:blipFill>
        <p:spPr bwMode="auto">
          <a:xfrm>
            <a:off x="1746747" y="4918542"/>
            <a:ext cx="1776080" cy="1494471"/>
          </a:xfrm>
          <a:prstGeom prst="round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custDataLst>
              <p:tags r:id="rId16"/>
            </p:custDataLst>
          </p:nvPr>
        </p:nvSpPr>
        <p:spPr>
          <a:xfrm>
            <a:off x="1870387" y="5839991"/>
            <a:ext cx="1652440" cy="461665"/>
          </a:xfrm>
          <a:prstGeom prst="rect">
            <a:avLst/>
          </a:prstGeom>
          <a:noFill/>
          <a:effectLst>
            <a:outerShdw blurRad="50800" dist="50800" dir="5400000" algn="ctr" rotWithShape="0">
              <a:srgbClr val="000000"/>
            </a:outerShdw>
          </a:effectLst>
        </p:spPr>
        <p:txBody>
          <a:bodyPr wrap="none" rtlCol="0">
            <a:spAutoFit/>
          </a:bodyPr>
          <a:lstStyle/>
          <a:p>
            <a:r>
              <a:rPr lang="fr-CA" sz="2400" b="1" dirty="0" smtClean="0">
                <a:solidFill>
                  <a:schemeClr val="bg1"/>
                </a:solidFill>
                <a:effectLst>
                  <a:outerShdw blurRad="50800" dist="50800" dir="5400000" algn="ctr" rotWithShape="0">
                    <a:srgbClr val="000000">
                      <a:alpha val="0"/>
                    </a:srgbClr>
                  </a:outerShdw>
                </a:effectLst>
              </a:rPr>
              <a:t>MONTRÉAL</a:t>
            </a:r>
            <a:endParaRPr lang="fr-CA" sz="2400" b="1" dirty="0">
              <a:solidFill>
                <a:schemeClr val="bg1"/>
              </a:solidFill>
              <a:effectLst>
                <a:outerShdw blurRad="50800" dist="50800" dir="5400000" algn="ctr" rotWithShape="0">
                  <a:srgbClr val="000000">
                    <a:alpha val="0"/>
                  </a:srgbClr>
                </a:outerShdw>
              </a:effectLst>
            </a:endParaRPr>
          </a:p>
        </p:txBody>
      </p:sp>
      <p:pic>
        <p:nvPicPr>
          <p:cNvPr id="2060" name="Picture 12" descr="Image result for winnipeg manitoba summer"/>
          <p:cNvPicPr>
            <a:picLocks noChangeAspect="1" noChangeArrowheads="1"/>
          </p:cNvPicPr>
          <p:nvPr>
            <p:custDataLst>
              <p:tags r:id="rId17"/>
            </p:custDataLst>
          </p:nvPr>
        </p:nvPicPr>
        <p:blipFill rotWithShape="1">
          <a:blip r:embed="rId27">
            <a:extLst>
              <a:ext uri="{28A0092B-C50C-407E-A947-70E740481C1C}">
                <a14:useLocalDpi xmlns:a14="http://schemas.microsoft.com/office/drawing/2010/main" val="0"/>
              </a:ext>
            </a:extLst>
          </a:blip>
          <a:srcRect l="5004" r="10212"/>
          <a:stretch/>
        </p:blipFill>
        <p:spPr bwMode="auto">
          <a:xfrm>
            <a:off x="3742427" y="4918543"/>
            <a:ext cx="1766991" cy="1494470"/>
          </a:xfrm>
          <a:prstGeom prst="round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custDataLst>
              <p:tags r:id="rId18"/>
            </p:custDataLst>
          </p:nvPr>
        </p:nvSpPr>
        <p:spPr>
          <a:xfrm>
            <a:off x="3865497" y="5839990"/>
            <a:ext cx="1536318" cy="461665"/>
          </a:xfrm>
          <a:prstGeom prst="rect">
            <a:avLst/>
          </a:prstGeom>
          <a:noFill/>
          <a:effectLst>
            <a:outerShdw blurRad="50800" dist="50800" dir="5400000" algn="ctr" rotWithShape="0">
              <a:srgbClr val="000000"/>
            </a:outerShdw>
          </a:effectLst>
        </p:spPr>
        <p:txBody>
          <a:bodyPr wrap="none" rtlCol="0">
            <a:spAutoFit/>
          </a:bodyPr>
          <a:lstStyle/>
          <a:p>
            <a:r>
              <a:rPr lang="fr-CA" sz="2400" b="1" dirty="0" smtClean="0">
                <a:solidFill>
                  <a:schemeClr val="bg1"/>
                </a:solidFill>
                <a:effectLst>
                  <a:outerShdw blurRad="50800" dist="50800" dir="5400000" algn="ctr" rotWithShape="0">
                    <a:srgbClr val="000000">
                      <a:alpha val="0"/>
                    </a:srgbClr>
                  </a:outerShdw>
                </a:effectLst>
              </a:rPr>
              <a:t>WINNIPEG</a:t>
            </a:r>
            <a:endParaRPr lang="fr-CA" sz="2400" b="1" dirty="0">
              <a:solidFill>
                <a:schemeClr val="bg1"/>
              </a:solidFill>
              <a:effectLst>
                <a:outerShdw blurRad="50800" dist="50800" dir="5400000" algn="ctr" rotWithShape="0">
                  <a:srgbClr val="000000">
                    <a:alpha val="0"/>
                  </a:srgbClr>
                </a:outerShdw>
              </a:effectLst>
            </a:endParaRPr>
          </a:p>
        </p:txBody>
      </p:sp>
      <p:pic>
        <p:nvPicPr>
          <p:cNvPr id="2062" name="Picture 14" descr="Image result for dartmouth  summer"/>
          <p:cNvPicPr>
            <a:picLocks noChangeAspect="1" noChangeArrowheads="1"/>
          </p:cNvPicPr>
          <p:nvPr>
            <p:custDataLst>
              <p:tags r:id="rId19"/>
            </p:custDataLst>
          </p:nvPr>
        </p:nvPicPr>
        <p:blipFill rotWithShape="1">
          <a:blip r:embed="rId28">
            <a:extLst>
              <a:ext uri="{28A0092B-C50C-407E-A947-70E740481C1C}">
                <a14:useLocalDpi xmlns:a14="http://schemas.microsoft.com/office/drawing/2010/main" val="0"/>
              </a:ext>
            </a:extLst>
          </a:blip>
          <a:srcRect l="19997" r="26962"/>
          <a:stretch/>
        </p:blipFill>
        <p:spPr bwMode="auto">
          <a:xfrm>
            <a:off x="5708317" y="4918542"/>
            <a:ext cx="1767179" cy="1494471"/>
          </a:xfrm>
          <a:prstGeom prst="round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custDataLst>
              <p:tags r:id="rId20"/>
            </p:custDataLst>
          </p:nvPr>
        </p:nvSpPr>
        <p:spPr>
          <a:xfrm>
            <a:off x="5650491" y="5839990"/>
            <a:ext cx="1904047" cy="461665"/>
          </a:xfrm>
          <a:prstGeom prst="rect">
            <a:avLst/>
          </a:prstGeom>
          <a:noFill/>
          <a:effectLst>
            <a:outerShdw blurRad="50800" dist="50800" dir="5400000" algn="ctr" rotWithShape="0">
              <a:srgbClr val="000000"/>
            </a:outerShdw>
          </a:effectLst>
        </p:spPr>
        <p:txBody>
          <a:bodyPr wrap="none" rtlCol="0">
            <a:spAutoFit/>
          </a:bodyPr>
          <a:lstStyle/>
          <a:p>
            <a:r>
              <a:rPr lang="fr-CA" sz="2400" b="1" dirty="0" smtClean="0">
                <a:solidFill>
                  <a:schemeClr val="bg1"/>
                </a:solidFill>
                <a:effectLst>
                  <a:outerShdw blurRad="50800" dist="50800" dir="5400000" algn="ctr" rotWithShape="0">
                    <a:srgbClr val="000000">
                      <a:alpha val="0"/>
                    </a:srgbClr>
                  </a:outerShdw>
                </a:effectLst>
              </a:rPr>
              <a:t>DARTMOUTH</a:t>
            </a:r>
            <a:endParaRPr lang="fr-CA" sz="2400" b="1" dirty="0">
              <a:solidFill>
                <a:schemeClr val="bg1"/>
              </a:solidFill>
              <a:effectLst>
                <a:outerShdw blurRad="50800" dist="50800" dir="5400000" algn="ctr" rotWithShape="0">
                  <a:srgbClr val="000000">
                    <a:alpha val="0"/>
                  </a:srgbClr>
                </a:outerShdw>
              </a:effectLst>
            </a:endParaRPr>
          </a:p>
        </p:txBody>
      </p:sp>
    </p:spTree>
    <p:extLst>
      <p:ext uri="{BB962C8B-B14F-4D97-AF65-F5344CB8AC3E}">
        <p14:creationId xmlns:p14="http://schemas.microsoft.com/office/powerpoint/2010/main" val="72502798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5516" y="260648"/>
            <a:ext cx="8794340" cy="482626"/>
          </a:xfrm>
        </p:spPr>
        <p:txBody>
          <a:bodyPr/>
          <a:lstStyle/>
          <a:p>
            <a:r>
              <a:rPr lang="fr-CA" b="1" dirty="0"/>
              <a:t>Recourir à une approche par contrôles – point de contrôle 1</a:t>
            </a:r>
          </a:p>
        </p:txBody>
      </p:sp>
      <p:sp>
        <p:nvSpPr>
          <p:cNvPr id="5" name="Slide Number Placeholder 1"/>
          <p:cNvSpPr txBox="1">
            <a:spLocks/>
          </p:cNvSpPr>
          <p:nvPr/>
        </p:nvSpPr>
        <p:spPr>
          <a:xfrm>
            <a:off x="6876256"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a:t>3</a:t>
            </a:r>
          </a:p>
        </p:txBody>
      </p:sp>
      <p:sp>
        <p:nvSpPr>
          <p:cNvPr id="16" name="Rectangle 15"/>
          <p:cNvSpPr/>
          <p:nvPr/>
        </p:nvSpPr>
        <p:spPr>
          <a:xfrm>
            <a:off x="344350" y="1097364"/>
            <a:ext cx="4155642" cy="5571996"/>
          </a:xfrm>
          <a:prstGeom prst="rect">
            <a:avLst/>
          </a:prstGeom>
          <a:ln w="12700">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8" name="Rectangle 17"/>
          <p:cNvSpPr/>
          <p:nvPr/>
        </p:nvSpPr>
        <p:spPr>
          <a:xfrm>
            <a:off x="4572000" y="1097364"/>
            <a:ext cx="4155642" cy="5571996"/>
          </a:xfrm>
          <a:prstGeom prst="rect">
            <a:avLst/>
          </a:prstGeom>
          <a:ln w="12700">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9" name="Rectangle 18"/>
          <p:cNvSpPr/>
          <p:nvPr>
            <p:custDataLst>
              <p:tags r:id="rId1"/>
            </p:custDataLst>
          </p:nvPr>
        </p:nvSpPr>
        <p:spPr>
          <a:xfrm>
            <a:off x="344351" y="1097364"/>
            <a:ext cx="4155642" cy="46700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a:t>Harmonisation avec les normes numériques du GC</a:t>
            </a:r>
          </a:p>
        </p:txBody>
      </p:sp>
      <p:sp>
        <p:nvSpPr>
          <p:cNvPr id="20" name="Rectangle 19"/>
          <p:cNvSpPr/>
          <p:nvPr>
            <p:custDataLst>
              <p:tags r:id="rId2"/>
            </p:custDataLst>
          </p:nvPr>
        </p:nvSpPr>
        <p:spPr>
          <a:xfrm>
            <a:off x="4574329" y="1104619"/>
            <a:ext cx="4155642" cy="46700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dirty="0"/>
              <a:t>Démontrer les capacités organisationnelles</a:t>
            </a:r>
          </a:p>
        </p:txBody>
      </p:sp>
      <p:sp>
        <p:nvSpPr>
          <p:cNvPr id="27" name="Content Placeholder 2"/>
          <p:cNvSpPr txBox="1">
            <a:spLocks/>
          </p:cNvSpPr>
          <p:nvPr/>
        </p:nvSpPr>
        <p:spPr>
          <a:xfrm>
            <a:off x="1079613" y="1772816"/>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Expérience utilisateur – peut être utilisée sur une variété de plateformes (p. ex., mobile)</a:t>
            </a:r>
          </a:p>
        </p:txBody>
      </p:sp>
      <p:sp>
        <p:nvSpPr>
          <p:cNvPr id="28" name="Content Placeholder 2"/>
          <p:cNvSpPr txBox="1">
            <a:spLocks/>
          </p:cNvSpPr>
          <p:nvPr/>
        </p:nvSpPr>
        <p:spPr>
          <a:xfrm>
            <a:off x="1079613" y="2456892"/>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Nuage – peut être offerte par service comme logiciel (</a:t>
            </a:r>
            <a:r>
              <a:rPr lang="fr-CA" sz="1400" dirty="0" err="1">
                <a:solidFill>
                  <a:schemeClr val="tx1"/>
                </a:solidFill>
                <a:latin typeface="+mn-lt"/>
              </a:rPr>
              <a:t>SaaS</a:t>
            </a:r>
            <a:r>
              <a:rPr lang="fr-CA" sz="1400" dirty="0">
                <a:solidFill>
                  <a:schemeClr val="tx1"/>
                </a:solidFill>
                <a:latin typeface="+mn-lt"/>
              </a:rPr>
              <a:t>)</a:t>
            </a:r>
          </a:p>
        </p:txBody>
      </p:sp>
      <p:sp>
        <p:nvSpPr>
          <p:cNvPr id="29" name="Content Placeholder 2"/>
          <p:cNvSpPr txBox="1">
            <a:spLocks/>
          </p:cNvSpPr>
          <p:nvPr/>
        </p:nvSpPr>
        <p:spPr>
          <a:xfrm>
            <a:off x="1079613" y="3153020"/>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Interopérabilité – communication entre les autres solutions </a:t>
            </a:r>
          </a:p>
        </p:txBody>
      </p:sp>
      <p:sp>
        <p:nvSpPr>
          <p:cNvPr id="30" name="Content Placeholder 2"/>
          <p:cNvSpPr txBox="1">
            <a:spLocks/>
          </p:cNvSpPr>
          <p:nvPr/>
        </p:nvSpPr>
        <p:spPr>
          <a:xfrm>
            <a:off x="1093342" y="3849148"/>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Accessibilité – Conformité aux lignes directrices sur l’accessibilité des sites Web</a:t>
            </a:r>
          </a:p>
        </p:txBody>
      </p:sp>
      <p:sp>
        <p:nvSpPr>
          <p:cNvPr id="31" name="Content Placeholder 2"/>
          <p:cNvSpPr txBox="1">
            <a:spLocks/>
          </p:cNvSpPr>
          <p:nvPr/>
        </p:nvSpPr>
        <p:spPr>
          <a:xfrm>
            <a:off x="1073623" y="4541329"/>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Langues officielles – en français et en anglais</a:t>
            </a:r>
          </a:p>
        </p:txBody>
      </p:sp>
      <p:sp>
        <p:nvSpPr>
          <p:cNvPr id="32" name="Content Placeholder 2"/>
          <p:cNvSpPr txBox="1">
            <a:spLocks/>
          </p:cNvSpPr>
          <p:nvPr/>
        </p:nvSpPr>
        <p:spPr>
          <a:xfrm>
            <a:off x="1093342" y="5245562"/>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Certification de sécurité et résidence des données</a:t>
            </a:r>
          </a:p>
        </p:txBody>
      </p:sp>
      <p:sp>
        <p:nvSpPr>
          <p:cNvPr id="33" name="Content Placeholder 2"/>
          <p:cNvSpPr txBox="1">
            <a:spLocks/>
          </p:cNvSpPr>
          <p:nvPr/>
        </p:nvSpPr>
        <p:spPr>
          <a:xfrm>
            <a:off x="1079377" y="5908433"/>
            <a:ext cx="3312368" cy="375295"/>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Variété dimensionnelle</a:t>
            </a:r>
          </a:p>
        </p:txBody>
      </p:sp>
      <p:sp>
        <p:nvSpPr>
          <p:cNvPr id="34" name="Content Placeholder 2"/>
          <p:cNvSpPr txBox="1">
            <a:spLocks/>
          </p:cNvSpPr>
          <p:nvPr/>
        </p:nvSpPr>
        <p:spPr>
          <a:xfrm>
            <a:off x="5552350" y="1772816"/>
            <a:ext cx="3171261"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La PI doit appartenir au soumissionnaire</a:t>
            </a:r>
          </a:p>
        </p:txBody>
      </p:sp>
      <p:sp>
        <p:nvSpPr>
          <p:cNvPr id="35" name="Content Placeholder 2"/>
          <p:cNvSpPr txBox="1">
            <a:spLocks/>
          </p:cNvSpPr>
          <p:nvPr/>
        </p:nvSpPr>
        <p:spPr>
          <a:xfrm>
            <a:off x="5556616" y="2443405"/>
            <a:ext cx="3083836"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Le propriétaire de la plateforme est l’entrepreneur principal</a:t>
            </a:r>
          </a:p>
        </p:txBody>
      </p:sp>
      <p:sp>
        <p:nvSpPr>
          <p:cNvPr id="36" name="Content Placeholder 2"/>
          <p:cNvSpPr txBox="1">
            <a:spLocks/>
          </p:cNvSpPr>
          <p:nvPr/>
        </p:nvSpPr>
        <p:spPr>
          <a:xfrm>
            <a:off x="5556381" y="3140968"/>
            <a:ext cx="3084071"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Environnement de démonstration commerciale (bac à sable)</a:t>
            </a:r>
          </a:p>
        </p:txBody>
      </p:sp>
      <p:sp>
        <p:nvSpPr>
          <p:cNvPr id="37" name="Content Placeholder 2"/>
          <p:cNvSpPr txBox="1">
            <a:spLocks/>
          </p:cNvSpPr>
          <p:nvPr/>
        </p:nvSpPr>
        <p:spPr>
          <a:xfrm>
            <a:off x="5556381" y="3904171"/>
            <a:ext cx="3084071" cy="407944"/>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Modèle d’établissement des coûts </a:t>
            </a:r>
          </a:p>
        </p:txBody>
      </p:sp>
      <p:sp>
        <p:nvSpPr>
          <p:cNvPr id="38" name="Content Placeholder 2"/>
          <p:cNvSpPr txBox="1">
            <a:spLocks/>
          </p:cNvSpPr>
          <p:nvPr/>
        </p:nvSpPr>
        <p:spPr>
          <a:xfrm>
            <a:off x="5556381" y="4533224"/>
            <a:ext cx="3084071"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Avantages sur le plan du développement socioéconomique – comment un partenariat avec le GC pourrait procurer des avantages aux Canadiens</a:t>
            </a:r>
          </a:p>
        </p:txBody>
      </p:sp>
      <p:pic>
        <p:nvPicPr>
          <p:cNvPr id="39" name="Picture 22" descr="Image result for cost circ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1253" y="3905430"/>
            <a:ext cx="520613" cy="5206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726" y="2481432"/>
            <a:ext cx="571355" cy="57135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Image result for data circ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0036" y="4707629"/>
            <a:ext cx="543045" cy="5430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0217" y="3207277"/>
            <a:ext cx="531649" cy="5316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Image result for checklist circle ico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757" t="10814" r="10801" b="11242"/>
          <a:stretch/>
        </p:blipFill>
        <p:spPr bwMode="auto">
          <a:xfrm>
            <a:off x="442500" y="5221754"/>
            <a:ext cx="561573" cy="558015"/>
          </a:xfrm>
          <a:prstGeom prst="ellipse">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digital circle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70511" y="1750450"/>
            <a:ext cx="611059" cy="611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nversation circl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5973" y="4552303"/>
            <a:ext cx="560495" cy="560495"/>
          </a:xfrm>
          <a:prstGeom prst="ellipse">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cale circle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2778" y="5829297"/>
            <a:ext cx="704152" cy="7041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mployee badge circle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5961" y="1806759"/>
            <a:ext cx="600001" cy="600001"/>
          </a:xfrm>
          <a:prstGeom prst="ellipse">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ommunication circle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7403" y="3193598"/>
            <a:ext cx="579516" cy="5795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loud circle ic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8128" y="2428736"/>
            <a:ext cx="778541" cy="77854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6203" y="3827460"/>
            <a:ext cx="780021" cy="78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712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5516" y="260648"/>
            <a:ext cx="9217024" cy="482626"/>
          </a:xfrm>
        </p:spPr>
        <p:txBody>
          <a:bodyPr/>
          <a:lstStyle/>
          <a:p>
            <a:r>
              <a:rPr lang="fr-CA" b="1" dirty="0"/>
              <a:t>Recourir à une approche par contrôles – point de contrôle 2 </a:t>
            </a:r>
          </a:p>
        </p:txBody>
      </p:sp>
      <p:sp>
        <p:nvSpPr>
          <p:cNvPr id="5" name="Slide Number Placeholder 1"/>
          <p:cNvSpPr txBox="1">
            <a:spLocks/>
          </p:cNvSpPr>
          <p:nvPr/>
        </p:nvSpPr>
        <p:spPr>
          <a:xfrm>
            <a:off x="6876256"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a:t>4</a:t>
            </a:r>
          </a:p>
        </p:txBody>
      </p:sp>
      <p:sp>
        <p:nvSpPr>
          <p:cNvPr id="18" name="Rectangle 17"/>
          <p:cNvSpPr/>
          <p:nvPr/>
        </p:nvSpPr>
        <p:spPr>
          <a:xfrm>
            <a:off x="344351" y="1564373"/>
            <a:ext cx="4155642" cy="4960971"/>
          </a:xfrm>
          <a:prstGeom prst="rect">
            <a:avLst/>
          </a:prstGeom>
          <a:ln w="12700">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9" name="Rectangle 18"/>
          <p:cNvSpPr/>
          <p:nvPr>
            <p:custDataLst>
              <p:tags r:id="rId1"/>
            </p:custDataLst>
          </p:nvPr>
        </p:nvSpPr>
        <p:spPr>
          <a:xfrm>
            <a:off x="344351" y="1097364"/>
            <a:ext cx="4155642" cy="46700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dirty="0"/>
              <a:t>2) Harmonisation avec les capacités opérationnelles, les résultats et l’architecture des solutions du GC </a:t>
            </a:r>
          </a:p>
        </p:txBody>
      </p:sp>
      <p:sp>
        <p:nvSpPr>
          <p:cNvPr id="20" name="Rectangle 19"/>
          <p:cNvSpPr/>
          <p:nvPr>
            <p:custDataLst>
              <p:tags r:id="rId2"/>
            </p:custDataLst>
          </p:nvPr>
        </p:nvSpPr>
        <p:spPr>
          <a:xfrm>
            <a:off x="4574329" y="1104619"/>
            <a:ext cx="4155642" cy="46700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dirty="0"/>
              <a:t>Expérience pratique des utilisateurs</a:t>
            </a:r>
          </a:p>
        </p:txBody>
      </p:sp>
      <p:sp>
        <p:nvSpPr>
          <p:cNvPr id="25" name="Rectangle 24"/>
          <p:cNvSpPr/>
          <p:nvPr/>
        </p:nvSpPr>
        <p:spPr>
          <a:xfrm>
            <a:off x="4574329" y="1571628"/>
            <a:ext cx="4155642" cy="2181408"/>
          </a:xfrm>
          <a:prstGeom prst="rect">
            <a:avLst/>
          </a:prstGeom>
          <a:ln w="12700">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6" name="Rectangle 25"/>
          <p:cNvSpPr/>
          <p:nvPr/>
        </p:nvSpPr>
        <p:spPr>
          <a:xfrm>
            <a:off x="4574329" y="4293096"/>
            <a:ext cx="4155642" cy="2227544"/>
          </a:xfrm>
          <a:prstGeom prst="rect">
            <a:avLst/>
          </a:prstGeom>
          <a:ln w="12700">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4" name="Rectangle 43"/>
          <p:cNvSpPr/>
          <p:nvPr>
            <p:custDataLst>
              <p:tags r:id="rId3"/>
            </p:custDataLst>
          </p:nvPr>
        </p:nvSpPr>
        <p:spPr>
          <a:xfrm>
            <a:off x="4574329" y="3826087"/>
            <a:ext cx="4155642" cy="46700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a:t>Mise en œuvre, appui au soutien et avantages socioéconomiques</a:t>
            </a:r>
          </a:p>
        </p:txBody>
      </p:sp>
      <p:sp>
        <p:nvSpPr>
          <p:cNvPr id="45" name="Content Placeholder 2"/>
          <p:cNvSpPr txBox="1">
            <a:spLocks/>
          </p:cNvSpPr>
          <p:nvPr/>
        </p:nvSpPr>
        <p:spPr>
          <a:xfrm>
            <a:off x="5364088" y="1771223"/>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Permet aux utilisateurs d’effectuer les tâches et les buts de façon efficace et efficiente </a:t>
            </a:r>
          </a:p>
        </p:txBody>
      </p:sp>
      <p:sp>
        <p:nvSpPr>
          <p:cNvPr id="46" name="Content Placeholder 2"/>
          <p:cNvSpPr txBox="1">
            <a:spLocks/>
          </p:cNvSpPr>
          <p:nvPr/>
        </p:nvSpPr>
        <p:spPr>
          <a:xfrm>
            <a:off x="5364088" y="2763448"/>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Permet aux utilisateurs d’accomplir des tâches dans des scénarios d’utilisation complexes</a:t>
            </a:r>
          </a:p>
        </p:txBody>
      </p:sp>
      <p:sp>
        <p:nvSpPr>
          <p:cNvPr id="47" name="Content Placeholder 2"/>
          <p:cNvSpPr txBox="1">
            <a:spLocks/>
          </p:cNvSpPr>
          <p:nvPr/>
        </p:nvSpPr>
        <p:spPr>
          <a:xfrm>
            <a:off x="1079613" y="1772816"/>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Permet au GC de produire, de maintenir et de faire évoluer numériquement les résultats requis</a:t>
            </a:r>
          </a:p>
        </p:txBody>
      </p:sp>
      <p:sp>
        <p:nvSpPr>
          <p:cNvPr id="48" name="Content Placeholder 2"/>
          <p:cNvSpPr txBox="1">
            <a:spLocks/>
          </p:cNvSpPr>
          <p:nvPr/>
        </p:nvSpPr>
        <p:spPr>
          <a:xfrm>
            <a:off x="1079613" y="2464144"/>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Soutient l’intégration avec les produits ou services futurs</a:t>
            </a:r>
          </a:p>
        </p:txBody>
      </p:sp>
      <p:sp>
        <p:nvSpPr>
          <p:cNvPr id="49" name="Content Placeholder 2"/>
          <p:cNvSpPr txBox="1">
            <a:spLocks/>
          </p:cNvSpPr>
          <p:nvPr/>
        </p:nvSpPr>
        <p:spPr>
          <a:xfrm>
            <a:off x="1079613" y="3134967"/>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Comprend le cycle de vie de la gestion et les pratiques de soutien pour les interventions en cas d’incident de sécurité</a:t>
            </a:r>
          </a:p>
        </p:txBody>
      </p:sp>
      <p:sp>
        <p:nvSpPr>
          <p:cNvPr id="50" name="Content Placeholder 2"/>
          <p:cNvSpPr txBox="1">
            <a:spLocks/>
          </p:cNvSpPr>
          <p:nvPr/>
        </p:nvSpPr>
        <p:spPr>
          <a:xfrm>
            <a:off x="1083908" y="4129332"/>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400" dirty="0">
                <a:solidFill>
                  <a:schemeClr val="tx1"/>
                </a:solidFill>
                <a:latin typeface="+mn-lt"/>
              </a:rPr>
              <a:t>Protection des renseignements personnels</a:t>
            </a:r>
          </a:p>
        </p:txBody>
      </p:sp>
      <p:sp>
        <p:nvSpPr>
          <p:cNvPr id="51" name="Content Placeholder 2"/>
          <p:cNvSpPr txBox="1">
            <a:spLocks/>
          </p:cNvSpPr>
          <p:nvPr/>
        </p:nvSpPr>
        <p:spPr>
          <a:xfrm>
            <a:off x="5364088" y="4455114"/>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Activités clés que le fournisseur appuiera pendant la mise en œuvre</a:t>
            </a:r>
          </a:p>
        </p:txBody>
      </p:sp>
      <p:sp>
        <p:nvSpPr>
          <p:cNvPr id="52" name="Content Placeholder 2"/>
          <p:cNvSpPr txBox="1">
            <a:spLocks/>
          </p:cNvSpPr>
          <p:nvPr/>
        </p:nvSpPr>
        <p:spPr>
          <a:xfrm>
            <a:off x="5364088" y="5330210"/>
            <a:ext cx="3312368"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Expliquer l’échec le plus important de la mise en œuvre et les leçons apprises</a:t>
            </a:r>
          </a:p>
        </p:txBody>
      </p:sp>
      <p:pic>
        <p:nvPicPr>
          <p:cNvPr id="53" name="Picture 2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7997" y="1808065"/>
            <a:ext cx="518952" cy="518952"/>
          </a:xfrm>
          <a:prstGeom prst="ellipse">
            <a:avLst/>
          </a:prstGeom>
          <a:noFill/>
          <a:extLst>
            <a:ext uri="{909E8E84-426E-40DD-AFC4-6F175D3DCCD1}">
              <a14:hiddenFill xmlns:a14="http://schemas.microsoft.com/office/drawing/2010/main">
                <a:solidFill>
                  <a:srgbClr val="FFFFFF"/>
                </a:solidFill>
              </a14:hiddenFill>
            </a:ext>
          </a:extLst>
        </p:spPr>
      </p:pic>
      <p:pic>
        <p:nvPicPr>
          <p:cNvPr id="54" name="Picture 28" descr="Image result for integration circ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488" y="2496773"/>
            <a:ext cx="510231" cy="510231"/>
          </a:xfrm>
          <a:prstGeom prst="ellipse">
            <a:avLst/>
          </a:prstGeom>
          <a:noFill/>
          <a:extLst>
            <a:ext uri="{909E8E84-426E-40DD-AFC4-6F175D3DCCD1}">
              <a14:hiddenFill xmlns:a14="http://schemas.microsoft.com/office/drawing/2010/main">
                <a:solidFill>
                  <a:srgbClr val="FFFFFF"/>
                </a:solidFill>
              </a14:hiddenFill>
            </a:ext>
          </a:extLst>
        </p:spPr>
      </p:pic>
      <p:pic>
        <p:nvPicPr>
          <p:cNvPr id="55" name="Picture 30" descr="Image result for security circl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28" y="3189202"/>
            <a:ext cx="644977" cy="64497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2" descr="Image result for privacy circle ico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738" t="6473" r="5642" b="5748"/>
          <a:stretch/>
        </p:blipFill>
        <p:spPr bwMode="auto">
          <a:xfrm>
            <a:off x="485420" y="4020812"/>
            <a:ext cx="509299" cy="504472"/>
          </a:xfrm>
          <a:prstGeom prst="ellipse">
            <a:avLst/>
          </a:prstGeom>
          <a:noFill/>
          <a:extLst>
            <a:ext uri="{909E8E84-426E-40DD-AFC4-6F175D3DCCD1}">
              <a14:hiddenFill xmlns:a14="http://schemas.microsoft.com/office/drawing/2010/main">
                <a:solidFill>
                  <a:srgbClr val="FFFFFF"/>
                </a:solidFill>
              </a14:hiddenFill>
            </a:ext>
          </a:extLst>
        </p:spPr>
      </p:pic>
      <p:pic>
        <p:nvPicPr>
          <p:cNvPr id="57" name="Picture 4" descr="Image result for plan circle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4686" y="4467922"/>
            <a:ext cx="595887" cy="59588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mage result for dialogue circl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4686" y="2774643"/>
            <a:ext cx="520569" cy="520569"/>
          </a:xfrm>
          <a:prstGeom prst="rect">
            <a:avLst/>
          </a:prstGeom>
          <a:noFill/>
          <a:extLst>
            <a:ext uri="{909E8E84-426E-40DD-AFC4-6F175D3DCCD1}">
              <a14:hiddenFill xmlns:a14="http://schemas.microsoft.com/office/drawing/2010/main">
                <a:solidFill>
                  <a:srgbClr val="FFFFFF"/>
                </a:solidFill>
              </a14:hiddenFill>
            </a:ext>
          </a:extLst>
        </p:spPr>
      </p:pic>
      <p:sp>
        <p:nvSpPr>
          <p:cNvPr id="59" name="Content Placeholder 2"/>
          <p:cNvSpPr txBox="1">
            <a:spLocks/>
          </p:cNvSpPr>
          <p:nvPr/>
        </p:nvSpPr>
        <p:spPr>
          <a:xfrm>
            <a:off x="611560" y="4898979"/>
            <a:ext cx="3790167" cy="1215280"/>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dirty="0">
                <a:solidFill>
                  <a:schemeClr val="tx1"/>
                </a:solidFill>
                <a:latin typeface="+mn-lt"/>
              </a:rPr>
              <a:t>Les exigences du point de contrôle 1, comme l’interopérabilité, l’accessibilité et les langues officielles, </a:t>
            </a:r>
            <a:r>
              <a:rPr lang="fr-FR" sz="1600" dirty="0">
                <a:solidFill>
                  <a:schemeClr val="tx1"/>
                </a:solidFill>
                <a:latin typeface="+mn-lt"/>
              </a:rPr>
              <a:t>ont été mises à l’essai davantage au cours d</a:t>
            </a:r>
            <a:r>
              <a:rPr lang="fr-CA" sz="1600" dirty="0">
                <a:solidFill>
                  <a:schemeClr val="tx1"/>
                </a:solidFill>
                <a:latin typeface="+mn-lt"/>
              </a:rPr>
              <a:t>u point de contrôle 2. </a:t>
            </a:r>
          </a:p>
        </p:txBody>
      </p:sp>
      <p:sp>
        <p:nvSpPr>
          <p:cNvPr id="2" name="Rectangle 1"/>
          <p:cNvSpPr/>
          <p:nvPr/>
        </p:nvSpPr>
        <p:spPr>
          <a:xfrm>
            <a:off x="491821" y="4770652"/>
            <a:ext cx="3900160" cy="1555201"/>
          </a:xfrm>
          <a:prstGeom prst="rect">
            <a:avLst/>
          </a:prstGeom>
          <a:noFill/>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pic>
        <p:nvPicPr>
          <p:cNvPr id="1028" name="Picture 4" descr="Related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1080" y="1743505"/>
            <a:ext cx="585018" cy="5850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62623" y="5341164"/>
            <a:ext cx="662168" cy="66216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5894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1"/>
          </p:nvPr>
        </p:nvSpPr>
        <p:spPr>
          <a:xfrm>
            <a:off x="215516" y="260648"/>
            <a:ext cx="8928484" cy="482626"/>
          </a:xfrm>
        </p:spPr>
        <p:txBody>
          <a:bodyPr/>
          <a:lstStyle/>
          <a:p>
            <a:r>
              <a:rPr lang="fr-CA" b="1" dirty="0"/>
              <a:t>Recourir à une approche par contrôles – point de contrôle 3 </a:t>
            </a:r>
          </a:p>
        </p:txBody>
      </p:sp>
      <p:sp>
        <p:nvSpPr>
          <p:cNvPr id="6" name="Slide Number Placeholder 1"/>
          <p:cNvSpPr txBox="1">
            <a:spLocks/>
          </p:cNvSpPr>
          <p:nvPr/>
        </p:nvSpPr>
        <p:spPr>
          <a:xfrm>
            <a:off x="6876256"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a:t>5</a:t>
            </a:r>
          </a:p>
        </p:txBody>
      </p:sp>
      <p:sp>
        <p:nvSpPr>
          <p:cNvPr id="7" name="Rectangle 6"/>
          <p:cNvSpPr/>
          <p:nvPr/>
        </p:nvSpPr>
        <p:spPr>
          <a:xfrm>
            <a:off x="344351" y="1564373"/>
            <a:ext cx="4155642" cy="2728723"/>
          </a:xfrm>
          <a:prstGeom prst="rect">
            <a:avLst/>
          </a:prstGeom>
          <a:ln w="12700">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Rectangle 7"/>
          <p:cNvSpPr/>
          <p:nvPr>
            <p:custDataLst>
              <p:tags r:id="rId1"/>
            </p:custDataLst>
          </p:nvPr>
        </p:nvSpPr>
        <p:spPr>
          <a:xfrm>
            <a:off x="344351" y="1097364"/>
            <a:ext cx="4155642" cy="46700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a:t>Solution	</a:t>
            </a:r>
          </a:p>
        </p:txBody>
      </p:sp>
      <p:sp>
        <p:nvSpPr>
          <p:cNvPr id="9" name="Rectangle 8"/>
          <p:cNvSpPr/>
          <p:nvPr>
            <p:custDataLst>
              <p:tags r:id="rId2"/>
            </p:custDataLst>
          </p:nvPr>
        </p:nvSpPr>
        <p:spPr>
          <a:xfrm>
            <a:off x="4574329" y="1104619"/>
            <a:ext cx="4155642" cy="46700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a:t>Partenariat</a:t>
            </a:r>
          </a:p>
        </p:txBody>
      </p:sp>
      <p:sp>
        <p:nvSpPr>
          <p:cNvPr id="10" name="Rectangle 9"/>
          <p:cNvSpPr/>
          <p:nvPr/>
        </p:nvSpPr>
        <p:spPr>
          <a:xfrm>
            <a:off x="4574329" y="1571627"/>
            <a:ext cx="4155642" cy="2388535"/>
          </a:xfrm>
          <a:prstGeom prst="rect">
            <a:avLst/>
          </a:prstGeom>
          <a:ln w="12700">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Rectangle 10"/>
          <p:cNvSpPr/>
          <p:nvPr/>
        </p:nvSpPr>
        <p:spPr>
          <a:xfrm>
            <a:off x="4574329" y="4293096"/>
            <a:ext cx="4155642" cy="2227544"/>
          </a:xfrm>
          <a:prstGeom prst="rect">
            <a:avLst/>
          </a:prstGeom>
          <a:ln w="12700">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2" name="Rectangle 11"/>
          <p:cNvSpPr/>
          <p:nvPr>
            <p:custDataLst>
              <p:tags r:id="rId3"/>
            </p:custDataLst>
          </p:nvPr>
        </p:nvSpPr>
        <p:spPr>
          <a:xfrm>
            <a:off x="4574329" y="4017077"/>
            <a:ext cx="4155642" cy="467009"/>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a:t>Établissement des coûts</a:t>
            </a:r>
          </a:p>
        </p:txBody>
      </p:sp>
      <p:sp>
        <p:nvSpPr>
          <p:cNvPr id="13" name="Content Placeholder 2"/>
          <p:cNvSpPr txBox="1">
            <a:spLocks/>
          </p:cNvSpPr>
          <p:nvPr/>
        </p:nvSpPr>
        <p:spPr>
          <a:xfrm>
            <a:off x="5488806" y="1774372"/>
            <a:ext cx="3148353" cy="361633"/>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Modalités contractuelles</a:t>
            </a:r>
          </a:p>
        </p:txBody>
      </p:sp>
      <p:sp>
        <p:nvSpPr>
          <p:cNvPr id="14" name="Content Placeholder 2"/>
          <p:cNvSpPr txBox="1">
            <a:spLocks/>
          </p:cNvSpPr>
          <p:nvPr/>
        </p:nvSpPr>
        <p:spPr>
          <a:xfrm>
            <a:off x="5488806" y="2410192"/>
            <a:ext cx="3148353"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Capacité et stratégie de gestion du changement </a:t>
            </a:r>
          </a:p>
        </p:txBody>
      </p:sp>
      <p:sp>
        <p:nvSpPr>
          <p:cNvPr id="15" name="Content Placeholder 2"/>
          <p:cNvSpPr txBox="1">
            <a:spLocks/>
          </p:cNvSpPr>
          <p:nvPr/>
        </p:nvSpPr>
        <p:spPr>
          <a:xfrm>
            <a:off x="1251796" y="1759769"/>
            <a:ext cx="3128260"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Modèles de déploiement potentiels et feuille de route</a:t>
            </a:r>
          </a:p>
        </p:txBody>
      </p:sp>
      <p:sp>
        <p:nvSpPr>
          <p:cNvPr id="16" name="Content Placeholder 2"/>
          <p:cNvSpPr txBox="1">
            <a:spLocks/>
          </p:cNvSpPr>
          <p:nvPr/>
        </p:nvSpPr>
        <p:spPr>
          <a:xfrm>
            <a:off x="1251796" y="2614819"/>
            <a:ext cx="3042337"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Approche de nettoyage, de migration et de gouvernance des données</a:t>
            </a:r>
          </a:p>
        </p:txBody>
      </p:sp>
      <p:sp>
        <p:nvSpPr>
          <p:cNvPr id="17" name="Content Placeholder 2"/>
          <p:cNvSpPr txBox="1">
            <a:spLocks/>
          </p:cNvSpPr>
          <p:nvPr/>
        </p:nvSpPr>
        <p:spPr>
          <a:xfrm>
            <a:off x="1256968" y="3506886"/>
            <a:ext cx="2304255" cy="435423"/>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Mise à l'essai des règles et de la charge de paye</a:t>
            </a:r>
          </a:p>
        </p:txBody>
      </p:sp>
      <p:sp>
        <p:nvSpPr>
          <p:cNvPr id="19" name="Content Placeholder 2"/>
          <p:cNvSpPr txBox="1">
            <a:spLocks/>
          </p:cNvSpPr>
          <p:nvPr/>
        </p:nvSpPr>
        <p:spPr>
          <a:xfrm>
            <a:off x="5493054" y="4760105"/>
            <a:ext cx="3145220"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Établissement des coûts de la solution, du pilote et de la mise en œuvre intégrée</a:t>
            </a:r>
          </a:p>
        </p:txBody>
      </p:sp>
      <p:sp>
        <p:nvSpPr>
          <p:cNvPr id="20" name="Content Placeholder 2"/>
          <p:cNvSpPr txBox="1">
            <a:spLocks/>
          </p:cNvSpPr>
          <p:nvPr/>
        </p:nvSpPr>
        <p:spPr>
          <a:xfrm>
            <a:off x="5488806" y="5644820"/>
            <a:ext cx="3057047" cy="325002"/>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Coûts d’entretien et permanents</a:t>
            </a:r>
          </a:p>
        </p:txBody>
      </p:sp>
      <p:sp>
        <p:nvSpPr>
          <p:cNvPr id="27" name="Content Placeholder 2"/>
          <p:cNvSpPr txBox="1">
            <a:spLocks/>
          </p:cNvSpPr>
          <p:nvPr/>
        </p:nvSpPr>
        <p:spPr>
          <a:xfrm>
            <a:off x="589889" y="4926827"/>
            <a:ext cx="3790167" cy="947655"/>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800">
                <a:solidFill>
                  <a:schemeClr val="tx1"/>
                </a:solidFill>
                <a:latin typeface="+mn-lt"/>
              </a:rPr>
              <a:t>* Des cinq fournisseurs du point de contrôle 2, trois ont réussi à passer au point de contrôle 3.</a:t>
            </a:r>
          </a:p>
        </p:txBody>
      </p:sp>
      <p:sp>
        <p:nvSpPr>
          <p:cNvPr id="28" name="Rectangle 27"/>
          <p:cNvSpPr/>
          <p:nvPr/>
        </p:nvSpPr>
        <p:spPr>
          <a:xfrm>
            <a:off x="344351" y="4797152"/>
            <a:ext cx="4155642" cy="1262044"/>
          </a:xfrm>
          <a:prstGeom prst="rect">
            <a:avLst/>
          </a:prstGeom>
          <a:noFill/>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CA"/>
          </a:p>
        </p:txBody>
      </p:sp>
      <p:pic>
        <p:nvPicPr>
          <p:cNvPr id="34" name="Picture 33"/>
          <p:cNvPicPr>
            <a:picLocks noChangeAspect="1"/>
          </p:cNvPicPr>
          <p:nvPr/>
        </p:nvPicPr>
        <p:blipFill>
          <a:blip r:embed="rId5"/>
          <a:stretch>
            <a:fillRect/>
          </a:stretch>
        </p:blipFill>
        <p:spPr>
          <a:xfrm>
            <a:off x="486378" y="1690805"/>
            <a:ext cx="641964" cy="644282"/>
          </a:xfrm>
          <a:prstGeom prst="ellipse">
            <a:avLst/>
          </a:prstGeom>
        </p:spPr>
      </p:pic>
      <p:sp>
        <p:nvSpPr>
          <p:cNvPr id="35" name="Content Placeholder 2"/>
          <p:cNvSpPr txBox="1">
            <a:spLocks/>
          </p:cNvSpPr>
          <p:nvPr/>
        </p:nvSpPr>
        <p:spPr>
          <a:xfrm>
            <a:off x="5488806" y="3256286"/>
            <a:ext cx="3199175" cy="441075"/>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a:solidFill>
                  <a:schemeClr val="tx1"/>
                </a:solidFill>
                <a:latin typeface="+mn-lt"/>
              </a:rPr>
              <a:t>Accord sur les niveaux de service</a:t>
            </a:r>
          </a:p>
        </p:txBody>
      </p:sp>
      <p:pic>
        <p:nvPicPr>
          <p:cNvPr id="37" name="Picture 36"/>
          <p:cNvPicPr>
            <a:picLocks noChangeAspect="1"/>
          </p:cNvPicPr>
          <p:nvPr/>
        </p:nvPicPr>
        <p:blipFill>
          <a:blip r:embed="rId6"/>
          <a:stretch>
            <a:fillRect/>
          </a:stretch>
        </p:blipFill>
        <p:spPr>
          <a:xfrm>
            <a:off x="492716" y="2535978"/>
            <a:ext cx="635626" cy="730970"/>
          </a:xfrm>
          <a:prstGeom prst="ellipse">
            <a:avLst/>
          </a:prstGeom>
        </p:spPr>
      </p:pic>
      <p:pic>
        <p:nvPicPr>
          <p:cNvPr id="38" name="Picture 37"/>
          <p:cNvPicPr>
            <a:picLocks noChangeAspect="1"/>
          </p:cNvPicPr>
          <p:nvPr/>
        </p:nvPicPr>
        <p:blipFill>
          <a:blip r:embed="rId7"/>
          <a:stretch>
            <a:fillRect/>
          </a:stretch>
        </p:blipFill>
        <p:spPr>
          <a:xfrm>
            <a:off x="486378" y="3298895"/>
            <a:ext cx="688072" cy="778177"/>
          </a:xfrm>
          <a:prstGeom prst="ellipse">
            <a:avLst/>
          </a:prstGeom>
        </p:spPr>
      </p:pic>
      <p:pic>
        <p:nvPicPr>
          <p:cNvPr id="1034" name="Picture 10" descr="Image result for paper circle ic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78" r="17451"/>
          <a:stretch/>
        </p:blipFill>
        <p:spPr bwMode="auto">
          <a:xfrm>
            <a:off x="4690341" y="1726075"/>
            <a:ext cx="620231" cy="633366"/>
          </a:xfrm>
          <a:prstGeom prst="ellipse">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org chart circl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95265" y="2454757"/>
            <a:ext cx="615307" cy="6153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ervice circle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3421" y="3176822"/>
            <a:ext cx="600001" cy="6000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mputer circle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45531" y="4777543"/>
            <a:ext cx="636005" cy="6360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lated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16271" y="5539092"/>
            <a:ext cx="670780" cy="67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7930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c7d6355463039203c52e2e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12"/>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Text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8"/>
</p:tagLst>
</file>

<file path=ppt/tags/tag37.xml><?xml version="1.0" encoding="utf-8"?>
<p:tagLst xmlns:a="http://schemas.openxmlformats.org/drawingml/2006/main" xmlns:r="http://schemas.openxmlformats.org/officeDocument/2006/relationships" xmlns:p="http://schemas.openxmlformats.org/presentationml/2006/main">
  <p:tag name="NUM" val="19"/>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5.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9.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5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3353</TotalTime>
  <Words>1120</Words>
  <Application>Microsoft Office PowerPoint</Application>
  <PresentationFormat>On-screen Show (4:3)</PresentationFormat>
  <Paragraphs>196</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맑은 고딕</vt:lpstr>
      <vt:lpstr>Arial</vt:lpstr>
      <vt:lpstr>Arial Narrow</vt:lpstr>
      <vt:lpstr>Calibri</vt:lpstr>
      <vt:lpstr>Wingdings</vt:lpstr>
      <vt:lpstr>Office Theme</vt:lpstr>
      <vt:lpstr>Initiative de la prochaine génération des RH et de la paye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Leblanc, Isabelle</cp:lastModifiedBy>
  <cp:revision>269</cp:revision>
  <cp:lastPrinted>2019-02-21T17:45:55Z</cp:lastPrinted>
  <dcterms:created xsi:type="dcterms:W3CDTF">2015-11-06T15:38:40Z</dcterms:created>
  <dcterms:modified xsi:type="dcterms:W3CDTF">2019-03-04T17:41:41Z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761624ff-a2ec-4cc3-b735-624dd585cae5</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ies>
</file>