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5"/>
    <p:sldMasterId id="2147483758" r:id="rId6"/>
  </p:sldMasterIdLst>
  <p:notesMasterIdLst>
    <p:notesMasterId r:id="rId30"/>
  </p:notesMasterIdLst>
  <p:handoutMasterIdLst>
    <p:handoutMasterId r:id="rId31"/>
  </p:handoutMasterIdLst>
  <p:sldIdLst>
    <p:sldId id="651" r:id="rId7"/>
    <p:sldId id="652" r:id="rId8"/>
    <p:sldId id="653" r:id="rId9"/>
    <p:sldId id="605" r:id="rId10"/>
    <p:sldId id="606" r:id="rId11"/>
    <p:sldId id="607" r:id="rId12"/>
    <p:sldId id="608" r:id="rId13"/>
    <p:sldId id="609" r:id="rId14"/>
    <p:sldId id="655" r:id="rId15"/>
    <p:sldId id="656" r:id="rId16"/>
    <p:sldId id="657" r:id="rId17"/>
    <p:sldId id="658" r:id="rId18"/>
    <p:sldId id="659" r:id="rId19"/>
    <p:sldId id="641" r:id="rId20"/>
    <p:sldId id="647" r:id="rId21"/>
    <p:sldId id="644" r:id="rId22"/>
    <p:sldId id="645" r:id="rId23"/>
    <p:sldId id="479" r:id="rId24"/>
    <p:sldId id="643" r:id="rId25"/>
    <p:sldId id="649" r:id="rId26"/>
    <p:sldId id="650" r:id="rId27"/>
    <p:sldId id="626" r:id="rId28"/>
    <p:sldId id="428" r:id="rId29"/>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 Rizvi" initials="AR" lastIdx="1" clrIdx="0">
    <p:extLst>
      <p:ext uri="{19B8F6BF-5375-455C-9EA6-DF929625EA0E}">
        <p15:presenceInfo xmlns:p15="http://schemas.microsoft.com/office/powerpoint/2012/main" userId="S-1-5-21-1097746622-914383597-1481268402-162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FF"/>
    <a:srgbClr val="CCCCFF"/>
    <a:srgbClr val="3333FF"/>
    <a:srgbClr val="66FF33"/>
    <a:srgbClr val="CCFFCC"/>
    <a:srgbClr val="99FF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0" autoAdjust="0"/>
    <p:restoredTop sz="90667" autoAdjust="0"/>
  </p:normalViewPr>
  <p:slideViewPr>
    <p:cSldViewPr showGuides="1">
      <p:cViewPr varScale="1">
        <p:scale>
          <a:sx n="117" d="100"/>
          <a:sy n="117" d="100"/>
        </p:scale>
        <p:origin x="504" y="84"/>
      </p:cViewPr>
      <p:guideLst>
        <p:guide orient="horz" pos="2160"/>
        <p:guide orient="horz" pos="482"/>
        <p:guide orient="horz" pos="300"/>
        <p:guide orient="horz" pos="572"/>
        <p:guide pos="3840"/>
        <p:guide pos="665"/>
      </p:guideLst>
    </p:cSldViewPr>
  </p:slideViewPr>
  <p:outlineViewPr>
    <p:cViewPr>
      <p:scale>
        <a:sx n="33" d="100"/>
        <a:sy n="33" d="100"/>
      </p:scale>
      <p:origin x="0" y="-4836"/>
    </p:cViewPr>
  </p:outlineViewPr>
  <p:notesTextViewPr>
    <p:cViewPr>
      <p:scale>
        <a:sx n="1" d="1"/>
        <a:sy n="1" d="1"/>
      </p:scale>
      <p:origin x="0" y="0"/>
    </p:cViewPr>
  </p:notesTextViewPr>
  <p:sorterViewPr>
    <p:cViewPr>
      <p:scale>
        <a:sx n="100" d="100"/>
        <a:sy n="100" d="100"/>
      </p:scale>
      <p:origin x="0" y="-2379"/>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49809-1BED-40F7-96D0-CEB60BC203C0}" type="doc">
      <dgm:prSet loTypeId="urn:diagrams.loki3.com/BracketList" loCatId="list" qsTypeId="urn:microsoft.com/office/officeart/2005/8/quickstyle/simple1" qsCatId="simple" csTypeId="urn:microsoft.com/office/officeart/2005/8/colors/accent1_2" csCatId="accent1" phldr="1"/>
      <dgm:spPr/>
      <dgm:t>
        <a:bodyPr/>
        <a:lstStyle/>
        <a:p>
          <a:endParaRPr lang="en-CA"/>
        </a:p>
      </dgm:t>
    </dgm:pt>
    <dgm:pt modelId="{32AD4B65-7165-4FF3-B245-890A1E6C7668}">
      <dgm:prSet custT="1"/>
      <dgm:spPr/>
      <dgm:t>
        <a:bodyPr/>
        <a:lstStyle/>
        <a:p>
          <a:pPr rtl="0"/>
          <a:r>
            <a:rPr lang="en-CA" sz="1600" b="1" dirty="0" smtClean="0"/>
            <a:t>Access Management</a:t>
          </a:r>
          <a:endParaRPr lang="en-CA" sz="1600" b="1" dirty="0"/>
        </a:p>
      </dgm:t>
    </dgm:pt>
    <dgm:pt modelId="{632E9FF0-1FAD-455F-8CD0-C4167E4B50B6}" type="parTrans" cxnId="{E5E6E56E-D59C-441A-836B-71FAAA818625}">
      <dgm:prSet/>
      <dgm:spPr/>
      <dgm:t>
        <a:bodyPr/>
        <a:lstStyle/>
        <a:p>
          <a:endParaRPr lang="en-CA" sz="1200"/>
        </a:p>
      </dgm:t>
    </dgm:pt>
    <dgm:pt modelId="{55562E55-28FB-48FC-B933-C04C4F286C51}" type="sibTrans" cxnId="{E5E6E56E-D59C-441A-836B-71FAAA818625}">
      <dgm:prSet/>
      <dgm:spPr/>
      <dgm:t>
        <a:bodyPr/>
        <a:lstStyle/>
        <a:p>
          <a:endParaRPr lang="en-CA" sz="1200"/>
        </a:p>
      </dgm:t>
    </dgm:pt>
    <dgm:pt modelId="{51A8D05B-F499-41A3-986B-0FBE398E8542}">
      <dgm:prSet custT="1"/>
      <dgm:spPr/>
      <dgm:t>
        <a:bodyPr/>
        <a:lstStyle/>
        <a:p>
          <a:pPr rtl="0"/>
          <a:r>
            <a:rPr lang="en-CA" sz="1600" dirty="0" smtClean="0"/>
            <a:t>Protect Root / Global Admins Account</a:t>
          </a:r>
          <a:endParaRPr lang="en-CA" sz="1600" dirty="0"/>
        </a:p>
      </dgm:t>
    </dgm:pt>
    <dgm:pt modelId="{FE5C4E22-AFC7-4102-A02C-41C7165C7750}" type="parTrans" cxnId="{690EC1EF-9AE9-4935-9465-3D6EAF14A7C9}">
      <dgm:prSet/>
      <dgm:spPr/>
      <dgm:t>
        <a:bodyPr/>
        <a:lstStyle/>
        <a:p>
          <a:endParaRPr lang="en-CA" sz="1200"/>
        </a:p>
      </dgm:t>
    </dgm:pt>
    <dgm:pt modelId="{08C1572C-04BF-4FE1-A20E-33F9916026BA}" type="sibTrans" cxnId="{690EC1EF-9AE9-4935-9465-3D6EAF14A7C9}">
      <dgm:prSet/>
      <dgm:spPr/>
      <dgm:t>
        <a:bodyPr/>
        <a:lstStyle/>
        <a:p>
          <a:endParaRPr lang="en-CA" sz="1200"/>
        </a:p>
      </dgm:t>
    </dgm:pt>
    <dgm:pt modelId="{D902E619-E5EA-494C-93C7-A346D8C5E085}">
      <dgm:prSet custT="1"/>
      <dgm:spPr/>
      <dgm:t>
        <a:bodyPr/>
        <a:lstStyle/>
        <a:p>
          <a:pPr rtl="0"/>
          <a:r>
            <a:rPr lang="en-CA" sz="1600" dirty="0" smtClean="0"/>
            <a:t>Cloud Console Access</a:t>
          </a:r>
          <a:endParaRPr lang="en-CA" sz="1600" dirty="0"/>
        </a:p>
      </dgm:t>
    </dgm:pt>
    <dgm:pt modelId="{646F1BDB-E19B-436F-9CF8-4063738A66A0}" type="parTrans" cxnId="{2E9A9CDA-29B5-4942-9FB7-90D267D68BA8}">
      <dgm:prSet/>
      <dgm:spPr/>
      <dgm:t>
        <a:bodyPr/>
        <a:lstStyle/>
        <a:p>
          <a:endParaRPr lang="en-CA" sz="1200"/>
        </a:p>
      </dgm:t>
    </dgm:pt>
    <dgm:pt modelId="{96C31CA4-9772-49F6-BB55-96257B4A9535}" type="sibTrans" cxnId="{2E9A9CDA-29B5-4942-9FB7-90D267D68BA8}">
      <dgm:prSet/>
      <dgm:spPr/>
      <dgm:t>
        <a:bodyPr/>
        <a:lstStyle/>
        <a:p>
          <a:endParaRPr lang="en-CA" sz="1200"/>
        </a:p>
      </dgm:t>
    </dgm:pt>
    <dgm:pt modelId="{DC48AF70-259D-4095-AD78-AC7562264120}">
      <dgm:prSet custT="1"/>
      <dgm:spPr/>
      <dgm:t>
        <a:bodyPr/>
        <a:lstStyle/>
        <a:p>
          <a:pPr rtl="0"/>
          <a:r>
            <a:rPr lang="en-CA" sz="1600" b="1" dirty="0" smtClean="0"/>
            <a:t>Data Protection</a:t>
          </a:r>
          <a:endParaRPr lang="en-CA" sz="1600" b="1" dirty="0"/>
        </a:p>
      </dgm:t>
    </dgm:pt>
    <dgm:pt modelId="{26AA29DA-0CE6-4288-8570-0560BFFE9D22}" type="parTrans" cxnId="{67BD0C41-724F-4D3D-A5A2-89F23ADD344D}">
      <dgm:prSet/>
      <dgm:spPr/>
      <dgm:t>
        <a:bodyPr/>
        <a:lstStyle/>
        <a:p>
          <a:endParaRPr lang="en-CA" sz="1200"/>
        </a:p>
      </dgm:t>
    </dgm:pt>
    <dgm:pt modelId="{E610AFCA-D632-4D69-A96F-40EE39328C75}" type="sibTrans" cxnId="{67BD0C41-724F-4D3D-A5A2-89F23ADD344D}">
      <dgm:prSet/>
      <dgm:spPr/>
      <dgm:t>
        <a:bodyPr/>
        <a:lstStyle/>
        <a:p>
          <a:endParaRPr lang="en-CA" sz="1200"/>
        </a:p>
      </dgm:t>
    </dgm:pt>
    <dgm:pt modelId="{AE86B2E7-A922-434D-AC9A-4B2C1379267F}">
      <dgm:prSet custT="1"/>
      <dgm:spPr/>
      <dgm:t>
        <a:bodyPr/>
        <a:lstStyle/>
        <a:p>
          <a:pPr rtl="0"/>
          <a:r>
            <a:rPr lang="en-US" sz="1600" dirty="0" smtClean="0"/>
            <a:t>Protection of data-at-rest</a:t>
          </a:r>
          <a:endParaRPr lang="en-CA" sz="1600" dirty="0"/>
        </a:p>
      </dgm:t>
    </dgm:pt>
    <dgm:pt modelId="{4FE4002E-0A4F-49EF-A956-8DD87B467A87}" type="parTrans" cxnId="{E2E1A4FE-867A-4A06-8231-0C4960F2561F}">
      <dgm:prSet/>
      <dgm:spPr/>
      <dgm:t>
        <a:bodyPr/>
        <a:lstStyle/>
        <a:p>
          <a:endParaRPr lang="en-CA" sz="1200"/>
        </a:p>
      </dgm:t>
    </dgm:pt>
    <dgm:pt modelId="{52FB2F6B-3266-439D-9E42-D9D867ECCB78}" type="sibTrans" cxnId="{E2E1A4FE-867A-4A06-8231-0C4960F2561F}">
      <dgm:prSet/>
      <dgm:spPr/>
      <dgm:t>
        <a:bodyPr/>
        <a:lstStyle/>
        <a:p>
          <a:endParaRPr lang="en-CA" sz="1200"/>
        </a:p>
      </dgm:t>
    </dgm:pt>
    <dgm:pt modelId="{F8B6EC55-ED55-4423-B35D-05F30DFCC039}">
      <dgm:prSet custT="1"/>
      <dgm:spPr/>
      <dgm:t>
        <a:bodyPr/>
        <a:lstStyle/>
        <a:p>
          <a:pPr rtl="0"/>
          <a:r>
            <a:rPr lang="en-US" sz="1600" dirty="0" smtClean="0"/>
            <a:t>Protection of data-in-transit</a:t>
          </a:r>
          <a:endParaRPr lang="en-CA" sz="1600" dirty="0"/>
        </a:p>
      </dgm:t>
    </dgm:pt>
    <dgm:pt modelId="{2974EF0D-6F6A-4C5D-808E-78BD71A99BCA}" type="parTrans" cxnId="{F616EF8E-86C7-4F1C-855F-818AF6D299DD}">
      <dgm:prSet/>
      <dgm:spPr/>
      <dgm:t>
        <a:bodyPr/>
        <a:lstStyle/>
        <a:p>
          <a:endParaRPr lang="en-CA" sz="1200"/>
        </a:p>
      </dgm:t>
    </dgm:pt>
    <dgm:pt modelId="{5570A797-7A73-46A2-A6B5-7FA2C9A2D0E8}" type="sibTrans" cxnId="{F616EF8E-86C7-4F1C-855F-818AF6D299DD}">
      <dgm:prSet/>
      <dgm:spPr/>
      <dgm:t>
        <a:bodyPr/>
        <a:lstStyle/>
        <a:p>
          <a:endParaRPr lang="en-CA" sz="1200"/>
        </a:p>
      </dgm:t>
    </dgm:pt>
    <dgm:pt modelId="{C8C51BD9-D27E-429E-8AD9-A5419830D9FF}">
      <dgm:prSet custT="1"/>
      <dgm:spPr/>
      <dgm:t>
        <a:bodyPr/>
        <a:lstStyle/>
        <a:p>
          <a:pPr rtl="0"/>
          <a:r>
            <a:rPr lang="en-US" sz="1600" b="1" dirty="0" smtClean="0"/>
            <a:t>Network Security</a:t>
          </a:r>
          <a:endParaRPr lang="en-CA" sz="1600" b="1" dirty="0"/>
        </a:p>
      </dgm:t>
    </dgm:pt>
    <dgm:pt modelId="{82608210-73EA-4138-8F09-927C6B244963}" type="parTrans" cxnId="{A421F6CB-6BA3-4827-86A9-6FD798C8D293}">
      <dgm:prSet/>
      <dgm:spPr/>
      <dgm:t>
        <a:bodyPr/>
        <a:lstStyle/>
        <a:p>
          <a:endParaRPr lang="en-CA" sz="1200"/>
        </a:p>
      </dgm:t>
    </dgm:pt>
    <dgm:pt modelId="{FB90A6E8-D6C2-4494-B736-7344729582F8}" type="sibTrans" cxnId="{A421F6CB-6BA3-4827-86A9-6FD798C8D293}">
      <dgm:prSet/>
      <dgm:spPr/>
      <dgm:t>
        <a:bodyPr/>
        <a:lstStyle/>
        <a:p>
          <a:endParaRPr lang="en-CA" sz="1200"/>
        </a:p>
      </dgm:t>
    </dgm:pt>
    <dgm:pt modelId="{0ABD5CB8-EE5B-4972-8545-560104806E5C}">
      <dgm:prSet custT="1"/>
      <dgm:spPr/>
      <dgm:t>
        <a:bodyPr/>
        <a:lstStyle/>
        <a:p>
          <a:pPr rtl="0"/>
          <a:r>
            <a:rPr lang="en-US" sz="1600" dirty="0" smtClean="0"/>
            <a:t>Segment and separate</a:t>
          </a:r>
          <a:endParaRPr lang="en-CA" sz="1600" dirty="0"/>
        </a:p>
      </dgm:t>
    </dgm:pt>
    <dgm:pt modelId="{C61BB933-9C97-47C7-8A05-D64DB3A94421}" type="parTrans" cxnId="{7833D6D6-0CB6-486A-9D13-454348E0C393}">
      <dgm:prSet/>
      <dgm:spPr/>
      <dgm:t>
        <a:bodyPr/>
        <a:lstStyle/>
        <a:p>
          <a:endParaRPr lang="en-CA" sz="1200"/>
        </a:p>
      </dgm:t>
    </dgm:pt>
    <dgm:pt modelId="{FD77A262-8B66-4118-A0C9-7D873B23B6D5}" type="sibTrans" cxnId="{7833D6D6-0CB6-486A-9D13-454348E0C393}">
      <dgm:prSet/>
      <dgm:spPr/>
      <dgm:t>
        <a:bodyPr/>
        <a:lstStyle/>
        <a:p>
          <a:endParaRPr lang="en-CA" sz="1200"/>
        </a:p>
      </dgm:t>
    </dgm:pt>
    <dgm:pt modelId="{B70D75DB-889E-4649-A1DE-82AF2C48600B}">
      <dgm:prSet custT="1"/>
      <dgm:spPr/>
      <dgm:t>
        <a:bodyPr/>
        <a:lstStyle/>
        <a:p>
          <a:pPr rtl="0"/>
          <a:r>
            <a:rPr lang="en-CA" sz="1600" dirty="0" smtClean="0"/>
            <a:t>Network security services</a:t>
          </a:r>
          <a:endParaRPr lang="en-CA" sz="1600" dirty="0"/>
        </a:p>
      </dgm:t>
    </dgm:pt>
    <dgm:pt modelId="{92D2F583-C3A8-4E2F-82E0-46B8A7D8070A}" type="parTrans" cxnId="{704CE862-120B-41C4-8287-AA138CC69445}">
      <dgm:prSet/>
      <dgm:spPr/>
      <dgm:t>
        <a:bodyPr/>
        <a:lstStyle/>
        <a:p>
          <a:endParaRPr lang="en-CA" sz="1200"/>
        </a:p>
      </dgm:t>
    </dgm:pt>
    <dgm:pt modelId="{4AB2A83A-9924-4770-BC82-B1375D57BD9D}" type="sibTrans" cxnId="{704CE862-120B-41C4-8287-AA138CC69445}">
      <dgm:prSet/>
      <dgm:spPr/>
      <dgm:t>
        <a:bodyPr/>
        <a:lstStyle/>
        <a:p>
          <a:endParaRPr lang="en-CA" sz="1200"/>
        </a:p>
      </dgm:t>
    </dgm:pt>
    <dgm:pt modelId="{D10979CB-7FAD-4FA8-9EBD-DB6516CF38F8}">
      <dgm:prSet custT="1"/>
      <dgm:spPr/>
      <dgm:t>
        <a:bodyPr/>
        <a:lstStyle/>
        <a:p>
          <a:pPr rtl="0"/>
          <a:r>
            <a:rPr lang="en-US" sz="1600" b="1" dirty="0" smtClean="0"/>
            <a:t>Operations</a:t>
          </a:r>
          <a:endParaRPr lang="en-CA" sz="1600" b="1" dirty="0"/>
        </a:p>
      </dgm:t>
    </dgm:pt>
    <dgm:pt modelId="{46D9F87E-4B4D-44FA-A6EA-7EEF08F112C3}" type="parTrans" cxnId="{2494138B-1850-4282-8CAE-75CF34094873}">
      <dgm:prSet/>
      <dgm:spPr/>
      <dgm:t>
        <a:bodyPr/>
        <a:lstStyle/>
        <a:p>
          <a:endParaRPr lang="en-CA" sz="1200"/>
        </a:p>
      </dgm:t>
    </dgm:pt>
    <dgm:pt modelId="{60FE913D-B87D-4335-A755-4D9DFA1A4A1D}" type="sibTrans" cxnId="{2494138B-1850-4282-8CAE-75CF34094873}">
      <dgm:prSet/>
      <dgm:spPr/>
      <dgm:t>
        <a:bodyPr/>
        <a:lstStyle/>
        <a:p>
          <a:endParaRPr lang="en-CA" sz="1200"/>
        </a:p>
      </dgm:t>
    </dgm:pt>
    <dgm:pt modelId="{BD9C86DA-1DF2-4EC5-AA7B-CE0821E02A5B}">
      <dgm:prSet custT="1"/>
      <dgm:spPr/>
      <dgm:t>
        <a:bodyPr/>
        <a:lstStyle/>
        <a:p>
          <a:pPr rtl="0"/>
          <a:r>
            <a:rPr lang="en-US" sz="1600" dirty="0" smtClean="0"/>
            <a:t>Cyber defense services</a:t>
          </a:r>
          <a:endParaRPr lang="en-CA" sz="1600" dirty="0"/>
        </a:p>
      </dgm:t>
    </dgm:pt>
    <dgm:pt modelId="{A64D1DE2-4A30-48B3-9D75-1B7DDABE4DDF}" type="parTrans" cxnId="{261786E7-CDC1-47DF-A9FC-151D76BAE602}">
      <dgm:prSet/>
      <dgm:spPr/>
      <dgm:t>
        <a:bodyPr/>
        <a:lstStyle/>
        <a:p>
          <a:endParaRPr lang="en-CA" sz="1200"/>
        </a:p>
      </dgm:t>
    </dgm:pt>
    <dgm:pt modelId="{EBBA3165-7212-41F4-B5A0-AE297036938A}" type="sibTrans" cxnId="{261786E7-CDC1-47DF-A9FC-151D76BAE602}">
      <dgm:prSet/>
      <dgm:spPr/>
      <dgm:t>
        <a:bodyPr/>
        <a:lstStyle/>
        <a:p>
          <a:endParaRPr lang="en-CA" sz="1200"/>
        </a:p>
      </dgm:t>
    </dgm:pt>
    <dgm:pt modelId="{D89D19DA-9439-46A1-8160-10291030D0D9}">
      <dgm:prSet custT="1"/>
      <dgm:spPr/>
      <dgm:t>
        <a:bodyPr/>
        <a:lstStyle/>
        <a:p>
          <a:pPr rtl="0"/>
          <a:r>
            <a:rPr lang="en-CA" sz="1600" dirty="0" smtClean="0"/>
            <a:t>Configuration of Cloud Marketplaces</a:t>
          </a:r>
          <a:endParaRPr lang="en-CA" sz="1600" dirty="0"/>
        </a:p>
      </dgm:t>
    </dgm:pt>
    <dgm:pt modelId="{9AE258BE-4F52-4F89-9D3D-82A42C21D2B0}" type="parTrans" cxnId="{983A995A-3D69-433B-AE2B-B8BE3E2EAA0A}">
      <dgm:prSet/>
      <dgm:spPr/>
      <dgm:t>
        <a:bodyPr/>
        <a:lstStyle/>
        <a:p>
          <a:endParaRPr lang="en-CA" sz="1200"/>
        </a:p>
      </dgm:t>
    </dgm:pt>
    <dgm:pt modelId="{48DD1E9E-932E-44D5-9F6D-B22D4C90B1E7}" type="sibTrans" cxnId="{983A995A-3D69-433B-AE2B-B8BE3E2EAA0A}">
      <dgm:prSet/>
      <dgm:spPr/>
      <dgm:t>
        <a:bodyPr/>
        <a:lstStyle/>
        <a:p>
          <a:endParaRPr lang="en-CA" sz="1200"/>
        </a:p>
      </dgm:t>
    </dgm:pt>
    <dgm:pt modelId="{030D8D7A-FFF3-43F6-9B33-CD9CF574875E}">
      <dgm:prSet custT="1"/>
      <dgm:spPr/>
      <dgm:t>
        <a:bodyPr/>
        <a:lstStyle/>
        <a:p>
          <a:pPr rtl="0"/>
          <a:r>
            <a:rPr lang="en-CA" sz="1600" dirty="0" smtClean="0"/>
            <a:t>Data location</a:t>
          </a:r>
          <a:endParaRPr lang="en-CA" sz="1600" dirty="0"/>
        </a:p>
      </dgm:t>
    </dgm:pt>
    <dgm:pt modelId="{8E913ECB-D576-4865-8678-58E60E4874E6}" type="sibTrans" cxnId="{8BD4FBE5-4CE0-4561-B5E2-AA02D78E829C}">
      <dgm:prSet/>
      <dgm:spPr/>
      <dgm:t>
        <a:bodyPr/>
        <a:lstStyle/>
        <a:p>
          <a:endParaRPr lang="en-CA" sz="1200"/>
        </a:p>
      </dgm:t>
    </dgm:pt>
    <dgm:pt modelId="{354FAB55-8164-43A2-950A-51DF62694E98}" type="parTrans" cxnId="{8BD4FBE5-4CE0-4561-B5E2-AA02D78E829C}">
      <dgm:prSet/>
      <dgm:spPr/>
      <dgm:t>
        <a:bodyPr/>
        <a:lstStyle/>
        <a:p>
          <a:endParaRPr lang="en-CA" sz="1200"/>
        </a:p>
      </dgm:t>
    </dgm:pt>
    <dgm:pt modelId="{E068EF0E-7A08-4F5C-B11F-D10C292732E4}">
      <dgm:prSet custT="1"/>
      <dgm:spPr/>
      <dgm:t>
        <a:bodyPr/>
        <a:lstStyle/>
        <a:p>
          <a:pPr rtl="0"/>
          <a:r>
            <a:rPr lang="en-US" sz="1600" dirty="0" smtClean="0"/>
            <a:t>Logging and monitoring</a:t>
          </a:r>
          <a:endParaRPr lang="en-CA" sz="1600" dirty="0"/>
        </a:p>
      </dgm:t>
    </dgm:pt>
    <dgm:pt modelId="{DA24BA8F-1C47-47E8-883B-17C7DD7D3814}" type="parTrans" cxnId="{A34F0B32-3BA0-4C38-B5F2-126E98A222C0}">
      <dgm:prSet/>
      <dgm:spPr/>
      <dgm:t>
        <a:bodyPr/>
        <a:lstStyle/>
        <a:p>
          <a:endParaRPr lang="en-CA" sz="1600"/>
        </a:p>
      </dgm:t>
    </dgm:pt>
    <dgm:pt modelId="{09DAC0B5-1B85-407B-8F61-71E2EE7BFF18}" type="sibTrans" cxnId="{A34F0B32-3BA0-4C38-B5F2-126E98A222C0}">
      <dgm:prSet/>
      <dgm:spPr/>
      <dgm:t>
        <a:bodyPr/>
        <a:lstStyle/>
        <a:p>
          <a:endParaRPr lang="en-CA" sz="1600"/>
        </a:p>
      </dgm:t>
    </dgm:pt>
    <dgm:pt modelId="{A3D340D2-04D0-40C1-8808-6AA5068D9776}">
      <dgm:prSet custT="1"/>
      <dgm:spPr/>
      <dgm:t>
        <a:bodyPr/>
        <a:lstStyle/>
        <a:p>
          <a:pPr rtl="0"/>
          <a:r>
            <a:rPr lang="en-CA" sz="1600" dirty="0" smtClean="0"/>
            <a:t>Management of Administrative Privileges</a:t>
          </a:r>
          <a:endParaRPr lang="en-CA" sz="1600" dirty="0"/>
        </a:p>
      </dgm:t>
    </dgm:pt>
    <dgm:pt modelId="{4DD04F7E-EFB0-4657-937A-3CC2D3DAC99B}" type="parTrans" cxnId="{F035816F-396E-4756-826E-D508962F4920}">
      <dgm:prSet/>
      <dgm:spPr/>
      <dgm:t>
        <a:bodyPr/>
        <a:lstStyle/>
        <a:p>
          <a:endParaRPr lang="en-CA" sz="1600"/>
        </a:p>
      </dgm:t>
    </dgm:pt>
    <dgm:pt modelId="{E840650D-0649-4CF0-8F91-ABE0F5EF4839}" type="sibTrans" cxnId="{F035816F-396E-4756-826E-D508962F4920}">
      <dgm:prSet/>
      <dgm:spPr/>
      <dgm:t>
        <a:bodyPr/>
        <a:lstStyle/>
        <a:p>
          <a:endParaRPr lang="en-CA" sz="1600"/>
        </a:p>
      </dgm:t>
    </dgm:pt>
    <dgm:pt modelId="{F6025F27-AD92-40FA-9686-4517906A9B8A}">
      <dgm:prSet custT="1"/>
      <dgm:spPr/>
      <dgm:t>
        <a:bodyPr/>
        <a:lstStyle/>
        <a:p>
          <a:pPr rtl="0"/>
          <a:r>
            <a:rPr lang="en-CA" sz="1600" dirty="0" smtClean="0"/>
            <a:t>Enterprise Monitoring Accounts</a:t>
          </a:r>
          <a:endParaRPr lang="en-CA" sz="1600" dirty="0"/>
        </a:p>
      </dgm:t>
    </dgm:pt>
    <dgm:pt modelId="{B53CFB4A-EEF0-4C0B-AD48-9935CAB81596}" type="parTrans" cxnId="{2F899978-3857-4ADE-91BF-C53CFBBEFF2A}">
      <dgm:prSet/>
      <dgm:spPr/>
      <dgm:t>
        <a:bodyPr/>
        <a:lstStyle/>
        <a:p>
          <a:endParaRPr lang="en-CA"/>
        </a:p>
      </dgm:t>
    </dgm:pt>
    <dgm:pt modelId="{2610629B-1708-4A01-9F24-0EAD5A76AD63}" type="sibTrans" cxnId="{2F899978-3857-4ADE-91BF-C53CFBBEFF2A}">
      <dgm:prSet/>
      <dgm:spPr/>
      <dgm:t>
        <a:bodyPr/>
        <a:lstStyle/>
        <a:p>
          <a:endParaRPr lang="en-CA"/>
        </a:p>
      </dgm:t>
    </dgm:pt>
    <dgm:pt modelId="{11722439-6223-4F49-A09A-F7DFAA88BA03}" type="pres">
      <dgm:prSet presAssocID="{06949809-1BED-40F7-96D0-CEB60BC203C0}" presName="Name0" presStyleCnt="0">
        <dgm:presLayoutVars>
          <dgm:dir/>
          <dgm:animLvl val="lvl"/>
          <dgm:resizeHandles val="exact"/>
        </dgm:presLayoutVars>
      </dgm:prSet>
      <dgm:spPr/>
      <dgm:t>
        <a:bodyPr/>
        <a:lstStyle/>
        <a:p>
          <a:endParaRPr lang="en-CA"/>
        </a:p>
      </dgm:t>
    </dgm:pt>
    <dgm:pt modelId="{F02F00DC-0478-41DF-B791-012749543251}" type="pres">
      <dgm:prSet presAssocID="{32AD4B65-7165-4FF3-B245-890A1E6C7668}" presName="linNode" presStyleCnt="0"/>
      <dgm:spPr/>
    </dgm:pt>
    <dgm:pt modelId="{D5616847-0B1D-4D71-97AA-6C8D9D7048FB}" type="pres">
      <dgm:prSet presAssocID="{32AD4B65-7165-4FF3-B245-890A1E6C7668}" presName="parTx" presStyleLbl="revTx" presStyleIdx="0" presStyleCnt="4">
        <dgm:presLayoutVars>
          <dgm:chMax val="1"/>
          <dgm:bulletEnabled val="1"/>
        </dgm:presLayoutVars>
      </dgm:prSet>
      <dgm:spPr/>
      <dgm:t>
        <a:bodyPr/>
        <a:lstStyle/>
        <a:p>
          <a:endParaRPr lang="en-CA"/>
        </a:p>
      </dgm:t>
    </dgm:pt>
    <dgm:pt modelId="{2E171575-F597-421E-8BD2-89C69BED3343}" type="pres">
      <dgm:prSet presAssocID="{32AD4B65-7165-4FF3-B245-890A1E6C7668}" presName="bracket" presStyleLbl="parChTrans1D1" presStyleIdx="0" presStyleCnt="4"/>
      <dgm:spPr/>
    </dgm:pt>
    <dgm:pt modelId="{045B3BD9-9BF5-4E42-8392-8442B6D4A6C8}" type="pres">
      <dgm:prSet presAssocID="{32AD4B65-7165-4FF3-B245-890A1E6C7668}" presName="spH" presStyleCnt="0"/>
      <dgm:spPr/>
    </dgm:pt>
    <dgm:pt modelId="{A436DB7E-490A-4735-8EBB-957E5C3CF19E}" type="pres">
      <dgm:prSet presAssocID="{32AD4B65-7165-4FF3-B245-890A1E6C7668}" presName="desTx" presStyleLbl="node1" presStyleIdx="0" presStyleCnt="4">
        <dgm:presLayoutVars>
          <dgm:bulletEnabled val="1"/>
        </dgm:presLayoutVars>
      </dgm:prSet>
      <dgm:spPr/>
      <dgm:t>
        <a:bodyPr/>
        <a:lstStyle/>
        <a:p>
          <a:endParaRPr lang="en-CA"/>
        </a:p>
      </dgm:t>
    </dgm:pt>
    <dgm:pt modelId="{F16D174A-6BF5-41B2-A069-0118D9C9DCE4}" type="pres">
      <dgm:prSet presAssocID="{55562E55-28FB-48FC-B933-C04C4F286C51}" presName="spV" presStyleCnt="0"/>
      <dgm:spPr/>
    </dgm:pt>
    <dgm:pt modelId="{8F933E3F-A842-4ED2-8817-4261E5E4B7B4}" type="pres">
      <dgm:prSet presAssocID="{DC48AF70-259D-4095-AD78-AC7562264120}" presName="linNode" presStyleCnt="0"/>
      <dgm:spPr/>
    </dgm:pt>
    <dgm:pt modelId="{3EEAA229-B8D1-4105-B9CE-B4A4AF644CA6}" type="pres">
      <dgm:prSet presAssocID="{DC48AF70-259D-4095-AD78-AC7562264120}" presName="parTx" presStyleLbl="revTx" presStyleIdx="1" presStyleCnt="4">
        <dgm:presLayoutVars>
          <dgm:chMax val="1"/>
          <dgm:bulletEnabled val="1"/>
        </dgm:presLayoutVars>
      </dgm:prSet>
      <dgm:spPr/>
      <dgm:t>
        <a:bodyPr/>
        <a:lstStyle/>
        <a:p>
          <a:endParaRPr lang="en-CA"/>
        </a:p>
      </dgm:t>
    </dgm:pt>
    <dgm:pt modelId="{8DAD4B50-E37A-4FA9-9B64-259FEE31560A}" type="pres">
      <dgm:prSet presAssocID="{DC48AF70-259D-4095-AD78-AC7562264120}" presName="bracket" presStyleLbl="parChTrans1D1" presStyleIdx="1" presStyleCnt="4"/>
      <dgm:spPr/>
    </dgm:pt>
    <dgm:pt modelId="{B99ABE55-13C4-4E8D-9386-C44B67660C1D}" type="pres">
      <dgm:prSet presAssocID="{DC48AF70-259D-4095-AD78-AC7562264120}" presName="spH" presStyleCnt="0"/>
      <dgm:spPr/>
    </dgm:pt>
    <dgm:pt modelId="{08FE9F7B-EEE0-4051-B0B9-1545C9C806E1}" type="pres">
      <dgm:prSet presAssocID="{DC48AF70-259D-4095-AD78-AC7562264120}" presName="desTx" presStyleLbl="node1" presStyleIdx="1" presStyleCnt="4" custLinFactX="13285" custLinFactNeighborX="100000" custLinFactNeighborY="-1256">
        <dgm:presLayoutVars>
          <dgm:bulletEnabled val="1"/>
        </dgm:presLayoutVars>
      </dgm:prSet>
      <dgm:spPr/>
      <dgm:t>
        <a:bodyPr/>
        <a:lstStyle/>
        <a:p>
          <a:endParaRPr lang="en-CA"/>
        </a:p>
      </dgm:t>
    </dgm:pt>
    <dgm:pt modelId="{88C80AE2-B0D0-4816-B60B-1770C3700C7C}" type="pres">
      <dgm:prSet presAssocID="{E610AFCA-D632-4D69-A96F-40EE39328C75}" presName="spV" presStyleCnt="0"/>
      <dgm:spPr/>
    </dgm:pt>
    <dgm:pt modelId="{0790FDDE-B7CF-4DA4-ADEC-E629117B7449}" type="pres">
      <dgm:prSet presAssocID="{C8C51BD9-D27E-429E-8AD9-A5419830D9FF}" presName="linNode" presStyleCnt="0"/>
      <dgm:spPr/>
    </dgm:pt>
    <dgm:pt modelId="{C13D2AB5-B9EE-4A0C-B9EA-5929C6A94874}" type="pres">
      <dgm:prSet presAssocID="{C8C51BD9-D27E-429E-8AD9-A5419830D9FF}" presName="parTx" presStyleLbl="revTx" presStyleIdx="2" presStyleCnt="4">
        <dgm:presLayoutVars>
          <dgm:chMax val="1"/>
          <dgm:bulletEnabled val="1"/>
        </dgm:presLayoutVars>
      </dgm:prSet>
      <dgm:spPr/>
      <dgm:t>
        <a:bodyPr/>
        <a:lstStyle/>
        <a:p>
          <a:endParaRPr lang="en-CA"/>
        </a:p>
      </dgm:t>
    </dgm:pt>
    <dgm:pt modelId="{9AA10EBF-4405-4844-BD2D-8399D3F77617}" type="pres">
      <dgm:prSet presAssocID="{C8C51BD9-D27E-429E-8AD9-A5419830D9FF}" presName="bracket" presStyleLbl="parChTrans1D1" presStyleIdx="2" presStyleCnt="4"/>
      <dgm:spPr/>
    </dgm:pt>
    <dgm:pt modelId="{3D398E58-B2D8-47A0-87E2-216B4F76F832}" type="pres">
      <dgm:prSet presAssocID="{C8C51BD9-D27E-429E-8AD9-A5419830D9FF}" presName="spH" presStyleCnt="0"/>
      <dgm:spPr/>
    </dgm:pt>
    <dgm:pt modelId="{D531F6D8-3FCA-4735-9196-A7B61D85F7B9}" type="pres">
      <dgm:prSet presAssocID="{C8C51BD9-D27E-429E-8AD9-A5419830D9FF}" presName="desTx" presStyleLbl="node1" presStyleIdx="2" presStyleCnt="4">
        <dgm:presLayoutVars>
          <dgm:bulletEnabled val="1"/>
        </dgm:presLayoutVars>
      </dgm:prSet>
      <dgm:spPr/>
      <dgm:t>
        <a:bodyPr/>
        <a:lstStyle/>
        <a:p>
          <a:endParaRPr lang="en-CA"/>
        </a:p>
      </dgm:t>
    </dgm:pt>
    <dgm:pt modelId="{4329DB32-A200-4A34-8122-579BB170CA2B}" type="pres">
      <dgm:prSet presAssocID="{FB90A6E8-D6C2-4494-B736-7344729582F8}" presName="spV" presStyleCnt="0"/>
      <dgm:spPr/>
    </dgm:pt>
    <dgm:pt modelId="{FC374651-2CBE-439A-B587-A5532135CA5A}" type="pres">
      <dgm:prSet presAssocID="{D10979CB-7FAD-4FA8-9EBD-DB6516CF38F8}" presName="linNode" presStyleCnt="0"/>
      <dgm:spPr/>
    </dgm:pt>
    <dgm:pt modelId="{39480559-BE64-44BB-AED8-8159446132F7}" type="pres">
      <dgm:prSet presAssocID="{D10979CB-7FAD-4FA8-9EBD-DB6516CF38F8}" presName="parTx" presStyleLbl="revTx" presStyleIdx="3" presStyleCnt="4">
        <dgm:presLayoutVars>
          <dgm:chMax val="1"/>
          <dgm:bulletEnabled val="1"/>
        </dgm:presLayoutVars>
      </dgm:prSet>
      <dgm:spPr/>
      <dgm:t>
        <a:bodyPr/>
        <a:lstStyle/>
        <a:p>
          <a:endParaRPr lang="en-CA"/>
        </a:p>
      </dgm:t>
    </dgm:pt>
    <dgm:pt modelId="{EF4B9C64-96F0-40B1-9B8C-07294F7AAB7D}" type="pres">
      <dgm:prSet presAssocID="{D10979CB-7FAD-4FA8-9EBD-DB6516CF38F8}" presName="bracket" presStyleLbl="parChTrans1D1" presStyleIdx="3" presStyleCnt="4"/>
      <dgm:spPr/>
    </dgm:pt>
    <dgm:pt modelId="{B93C6CD2-FD3A-4F37-8B61-9B4A75DC5BEF}" type="pres">
      <dgm:prSet presAssocID="{D10979CB-7FAD-4FA8-9EBD-DB6516CF38F8}" presName="spH" presStyleCnt="0"/>
      <dgm:spPr/>
    </dgm:pt>
    <dgm:pt modelId="{12D0BE05-7BD7-4BB7-A488-D097B52D087D}" type="pres">
      <dgm:prSet presAssocID="{D10979CB-7FAD-4FA8-9EBD-DB6516CF38F8}" presName="desTx" presStyleLbl="node1" presStyleIdx="3" presStyleCnt="4">
        <dgm:presLayoutVars>
          <dgm:bulletEnabled val="1"/>
        </dgm:presLayoutVars>
      </dgm:prSet>
      <dgm:spPr/>
      <dgm:t>
        <a:bodyPr/>
        <a:lstStyle/>
        <a:p>
          <a:endParaRPr lang="en-CA"/>
        </a:p>
      </dgm:t>
    </dgm:pt>
  </dgm:ptLst>
  <dgm:cxnLst>
    <dgm:cxn modelId="{4A8B23F8-1636-4AE8-ADBC-DBA33FAD9F57}" type="presOf" srcId="{51A8D05B-F499-41A3-986B-0FBE398E8542}" destId="{A436DB7E-490A-4735-8EBB-957E5C3CF19E}" srcOrd="0" destOrd="0" presId="urn:diagrams.loki3.com/BracketList"/>
    <dgm:cxn modelId="{E2E1A4FE-867A-4A06-8231-0C4960F2561F}" srcId="{DC48AF70-259D-4095-AD78-AC7562264120}" destId="{AE86B2E7-A922-434D-AC9A-4B2C1379267F}" srcOrd="1" destOrd="0" parTransId="{4FE4002E-0A4F-49EF-A956-8DD87B467A87}" sibTransId="{52FB2F6B-3266-439D-9E42-D9D867ECCB78}"/>
    <dgm:cxn modelId="{E5E6E56E-D59C-441A-836B-71FAAA818625}" srcId="{06949809-1BED-40F7-96D0-CEB60BC203C0}" destId="{32AD4B65-7165-4FF3-B245-890A1E6C7668}" srcOrd="0" destOrd="0" parTransId="{632E9FF0-1FAD-455F-8CD0-C4167E4B50B6}" sibTransId="{55562E55-28FB-48FC-B933-C04C4F286C51}"/>
    <dgm:cxn modelId="{1E05CC3A-7049-4949-ABFD-C13DFEDF1EDF}" type="presOf" srcId="{0ABD5CB8-EE5B-4972-8545-560104806E5C}" destId="{D531F6D8-3FCA-4735-9196-A7B61D85F7B9}" srcOrd="0" destOrd="0" presId="urn:diagrams.loki3.com/BracketList"/>
    <dgm:cxn modelId="{2494138B-1850-4282-8CAE-75CF34094873}" srcId="{06949809-1BED-40F7-96D0-CEB60BC203C0}" destId="{D10979CB-7FAD-4FA8-9EBD-DB6516CF38F8}" srcOrd="3" destOrd="0" parTransId="{46D9F87E-4B4D-44FA-A6EA-7EEF08F112C3}" sibTransId="{60FE913D-B87D-4335-A755-4D9DFA1A4A1D}"/>
    <dgm:cxn modelId="{B9CF6819-3027-4234-898A-A3C05E38404A}" type="presOf" srcId="{06949809-1BED-40F7-96D0-CEB60BC203C0}" destId="{11722439-6223-4F49-A09A-F7DFAA88BA03}" srcOrd="0" destOrd="0" presId="urn:diagrams.loki3.com/BracketList"/>
    <dgm:cxn modelId="{A421F6CB-6BA3-4827-86A9-6FD798C8D293}" srcId="{06949809-1BED-40F7-96D0-CEB60BC203C0}" destId="{C8C51BD9-D27E-429E-8AD9-A5419830D9FF}" srcOrd="2" destOrd="0" parTransId="{82608210-73EA-4138-8F09-927C6B244963}" sibTransId="{FB90A6E8-D6C2-4494-B736-7344729582F8}"/>
    <dgm:cxn modelId="{A6BCCFA7-F961-43FF-B46F-4CFD795F8D80}" type="presOf" srcId="{A3D340D2-04D0-40C1-8808-6AA5068D9776}" destId="{A436DB7E-490A-4735-8EBB-957E5C3CF19E}" srcOrd="0" destOrd="1" presId="urn:diagrams.loki3.com/BracketList"/>
    <dgm:cxn modelId="{22DEA62B-951C-44AF-B327-67D833CA9FD7}" type="presOf" srcId="{C8C51BD9-D27E-429E-8AD9-A5419830D9FF}" destId="{C13D2AB5-B9EE-4A0C-B9EA-5929C6A94874}" srcOrd="0" destOrd="0" presId="urn:diagrams.loki3.com/BracketList"/>
    <dgm:cxn modelId="{67BD0C41-724F-4D3D-A5A2-89F23ADD344D}" srcId="{06949809-1BED-40F7-96D0-CEB60BC203C0}" destId="{DC48AF70-259D-4095-AD78-AC7562264120}" srcOrd="1" destOrd="0" parTransId="{26AA29DA-0CE6-4288-8570-0560BFFE9D22}" sibTransId="{E610AFCA-D632-4D69-A96F-40EE39328C75}"/>
    <dgm:cxn modelId="{11BDCADD-60A1-48A9-BF90-985D52442E45}" type="presOf" srcId="{BD9C86DA-1DF2-4EC5-AA7B-CE0821E02A5B}" destId="{12D0BE05-7BD7-4BB7-A488-D097B52D087D}" srcOrd="0" destOrd="0" presId="urn:diagrams.loki3.com/BracketList"/>
    <dgm:cxn modelId="{99C0C77B-56F5-447D-B8EF-C03B99DF6EC1}" type="presOf" srcId="{AE86B2E7-A922-434D-AC9A-4B2C1379267F}" destId="{08FE9F7B-EEE0-4051-B0B9-1545C9C806E1}" srcOrd="0" destOrd="1" presId="urn:diagrams.loki3.com/BracketList"/>
    <dgm:cxn modelId="{354272E5-8301-4EC8-B3F2-9917C7EDE13B}" type="presOf" srcId="{D10979CB-7FAD-4FA8-9EBD-DB6516CF38F8}" destId="{39480559-BE64-44BB-AED8-8159446132F7}" srcOrd="0" destOrd="0" presId="urn:diagrams.loki3.com/BracketList"/>
    <dgm:cxn modelId="{261786E7-CDC1-47DF-A9FC-151D76BAE602}" srcId="{D10979CB-7FAD-4FA8-9EBD-DB6516CF38F8}" destId="{BD9C86DA-1DF2-4EC5-AA7B-CE0821E02A5B}" srcOrd="0" destOrd="0" parTransId="{A64D1DE2-4A30-48B3-9D75-1B7DDABE4DDF}" sibTransId="{EBBA3165-7212-41F4-B5A0-AE297036938A}"/>
    <dgm:cxn modelId="{9C7487EF-05AA-4AA8-9A68-CB093F739135}" type="presOf" srcId="{32AD4B65-7165-4FF3-B245-890A1E6C7668}" destId="{D5616847-0B1D-4D71-97AA-6C8D9D7048FB}" srcOrd="0" destOrd="0" presId="urn:diagrams.loki3.com/BracketList"/>
    <dgm:cxn modelId="{5994CF9B-CCB5-4B80-8893-414C9D42AE21}" type="presOf" srcId="{F8B6EC55-ED55-4423-B35D-05F30DFCC039}" destId="{08FE9F7B-EEE0-4051-B0B9-1545C9C806E1}" srcOrd="0" destOrd="2" presId="urn:diagrams.loki3.com/BracketList"/>
    <dgm:cxn modelId="{2F899978-3857-4ADE-91BF-C53CFBBEFF2A}" srcId="{32AD4B65-7165-4FF3-B245-890A1E6C7668}" destId="{F6025F27-AD92-40FA-9686-4517906A9B8A}" srcOrd="3" destOrd="0" parTransId="{B53CFB4A-EEF0-4C0B-AD48-9935CAB81596}" sibTransId="{2610629B-1708-4A01-9F24-0EAD5A76AD63}"/>
    <dgm:cxn modelId="{983A995A-3D69-433B-AE2B-B8BE3E2EAA0A}" srcId="{D10979CB-7FAD-4FA8-9EBD-DB6516CF38F8}" destId="{D89D19DA-9439-46A1-8160-10291030D0D9}" srcOrd="2" destOrd="0" parTransId="{9AE258BE-4F52-4F89-9D3D-82A42C21D2B0}" sibTransId="{48DD1E9E-932E-44D5-9F6D-B22D4C90B1E7}"/>
    <dgm:cxn modelId="{BD70EE14-A462-4B21-8F49-92DA681657A1}" type="presOf" srcId="{E068EF0E-7A08-4F5C-B11F-D10C292732E4}" destId="{12D0BE05-7BD7-4BB7-A488-D097B52D087D}" srcOrd="0" destOrd="1" presId="urn:diagrams.loki3.com/BracketList"/>
    <dgm:cxn modelId="{8721BA12-B1B8-4920-8A1B-2A5D16BE09D5}" type="presOf" srcId="{F6025F27-AD92-40FA-9686-4517906A9B8A}" destId="{A436DB7E-490A-4735-8EBB-957E5C3CF19E}" srcOrd="0" destOrd="3" presId="urn:diagrams.loki3.com/BracketList"/>
    <dgm:cxn modelId="{704CE862-120B-41C4-8287-AA138CC69445}" srcId="{C8C51BD9-D27E-429E-8AD9-A5419830D9FF}" destId="{B70D75DB-889E-4649-A1DE-82AF2C48600B}" srcOrd="1" destOrd="0" parTransId="{92D2F583-C3A8-4E2F-82E0-46B8A7D8070A}" sibTransId="{4AB2A83A-9924-4770-BC82-B1375D57BD9D}"/>
    <dgm:cxn modelId="{29C3341B-919C-445A-9704-D5B54BD68612}" type="presOf" srcId="{030D8D7A-FFF3-43F6-9B33-CD9CF574875E}" destId="{08FE9F7B-EEE0-4051-B0B9-1545C9C806E1}" srcOrd="0" destOrd="0" presId="urn:diagrams.loki3.com/BracketList"/>
    <dgm:cxn modelId="{690EC1EF-9AE9-4935-9465-3D6EAF14A7C9}" srcId="{32AD4B65-7165-4FF3-B245-890A1E6C7668}" destId="{51A8D05B-F499-41A3-986B-0FBE398E8542}" srcOrd="0" destOrd="0" parTransId="{FE5C4E22-AFC7-4102-A02C-41C7165C7750}" sibTransId="{08C1572C-04BF-4FE1-A20E-33F9916026BA}"/>
    <dgm:cxn modelId="{2E9A9CDA-29B5-4942-9FB7-90D267D68BA8}" srcId="{32AD4B65-7165-4FF3-B245-890A1E6C7668}" destId="{D902E619-E5EA-494C-93C7-A346D8C5E085}" srcOrd="2" destOrd="0" parTransId="{646F1BDB-E19B-436F-9CF8-4063738A66A0}" sibTransId="{96C31CA4-9772-49F6-BB55-96257B4A9535}"/>
    <dgm:cxn modelId="{F616EF8E-86C7-4F1C-855F-818AF6D299DD}" srcId="{DC48AF70-259D-4095-AD78-AC7562264120}" destId="{F8B6EC55-ED55-4423-B35D-05F30DFCC039}" srcOrd="2" destOrd="0" parTransId="{2974EF0D-6F6A-4C5D-808E-78BD71A99BCA}" sibTransId="{5570A797-7A73-46A2-A6B5-7FA2C9A2D0E8}"/>
    <dgm:cxn modelId="{369EDC78-E72A-427D-ACBD-B24B20A1E0CB}" type="presOf" srcId="{B70D75DB-889E-4649-A1DE-82AF2C48600B}" destId="{D531F6D8-3FCA-4735-9196-A7B61D85F7B9}" srcOrd="0" destOrd="1" presId="urn:diagrams.loki3.com/BracketList"/>
    <dgm:cxn modelId="{8BD4FBE5-4CE0-4561-B5E2-AA02D78E829C}" srcId="{DC48AF70-259D-4095-AD78-AC7562264120}" destId="{030D8D7A-FFF3-43F6-9B33-CD9CF574875E}" srcOrd="0" destOrd="0" parTransId="{354FAB55-8164-43A2-950A-51DF62694E98}" sibTransId="{8E913ECB-D576-4865-8678-58E60E4874E6}"/>
    <dgm:cxn modelId="{7833D6D6-0CB6-486A-9D13-454348E0C393}" srcId="{C8C51BD9-D27E-429E-8AD9-A5419830D9FF}" destId="{0ABD5CB8-EE5B-4972-8545-560104806E5C}" srcOrd="0" destOrd="0" parTransId="{C61BB933-9C97-47C7-8A05-D64DB3A94421}" sibTransId="{FD77A262-8B66-4118-A0C9-7D873B23B6D5}"/>
    <dgm:cxn modelId="{A34F0B32-3BA0-4C38-B5F2-126E98A222C0}" srcId="{D10979CB-7FAD-4FA8-9EBD-DB6516CF38F8}" destId="{E068EF0E-7A08-4F5C-B11F-D10C292732E4}" srcOrd="1" destOrd="0" parTransId="{DA24BA8F-1C47-47E8-883B-17C7DD7D3814}" sibTransId="{09DAC0B5-1B85-407B-8F61-71E2EE7BFF18}"/>
    <dgm:cxn modelId="{BDEB2934-6E32-4EA5-8FF4-22AE9BFF6C49}" type="presOf" srcId="{D902E619-E5EA-494C-93C7-A346D8C5E085}" destId="{A436DB7E-490A-4735-8EBB-957E5C3CF19E}" srcOrd="0" destOrd="2" presId="urn:diagrams.loki3.com/BracketList"/>
    <dgm:cxn modelId="{E005FAA8-BEB0-40DB-BB2C-7CB9038DD34D}" type="presOf" srcId="{D89D19DA-9439-46A1-8160-10291030D0D9}" destId="{12D0BE05-7BD7-4BB7-A488-D097B52D087D}" srcOrd="0" destOrd="2" presId="urn:diagrams.loki3.com/BracketList"/>
    <dgm:cxn modelId="{69887B44-4968-4334-B404-4FDCA2A5C4EF}" type="presOf" srcId="{DC48AF70-259D-4095-AD78-AC7562264120}" destId="{3EEAA229-B8D1-4105-B9CE-B4A4AF644CA6}" srcOrd="0" destOrd="0" presId="urn:diagrams.loki3.com/BracketList"/>
    <dgm:cxn modelId="{F035816F-396E-4756-826E-D508962F4920}" srcId="{32AD4B65-7165-4FF3-B245-890A1E6C7668}" destId="{A3D340D2-04D0-40C1-8808-6AA5068D9776}" srcOrd="1" destOrd="0" parTransId="{4DD04F7E-EFB0-4657-937A-3CC2D3DAC99B}" sibTransId="{E840650D-0649-4CF0-8F91-ABE0F5EF4839}"/>
    <dgm:cxn modelId="{0F1F9BC3-D464-4A17-A256-D2F7579994C1}" type="presParOf" srcId="{11722439-6223-4F49-A09A-F7DFAA88BA03}" destId="{F02F00DC-0478-41DF-B791-012749543251}" srcOrd="0" destOrd="0" presId="urn:diagrams.loki3.com/BracketList"/>
    <dgm:cxn modelId="{F736A126-DAD9-4793-ADAD-F904320C66EB}" type="presParOf" srcId="{F02F00DC-0478-41DF-B791-012749543251}" destId="{D5616847-0B1D-4D71-97AA-6C8D9D7048FB}" srcOrd="0" destOrd="0" presId="urn:diagrams.loki3.com/BracketList"/>
    <dgm:cxn modelId="{29CBF6C9-10C4-4D74-94A2-B48C5B517969}" type="presParOf" srcId="{F02F00DC-0478-41DF-B791-012749543251}" destId="{2E171575-F597-421E-8BD2-89C69BED3343}" srcOrd="1" destOrd="0" presId="urn:diagrams.loki3.com/BracketList"/>
    <dgm:cxn modelId="{739960A2-0EC2-4ECD-A3AA-A8DA6D36EB0E}" type="presParOf" srcId="{F02F00DC-0478-41DF-B791-012749543251}" destId="{045B3BD9-9BF5-4E42-8392-8442B6D4A6C8}" srcOrd="2" destOrd="0" presId="urn:diagrams.loki3.com/BracketList"/>
    <dgm:cxn modelId="{186D61A7-0EE0-4A1F-BF84-FFD606740719}" type="presParOf" srcId="{F02F00DC-0478-41DF-B791-012749543251}" destId="{A436DB7E-490A-4735-8EBB-957E5C3CF19E}" srcOrd="3" destOrd="0" presId="urn:diagrams.loki3.com/BracketList"/>
    <dgm:cxn modelId="{28EEB0F7-6B84-4C6A-9432-999907D6968C}" type="presParOf" srcId="{11722439-6223-4F49-A09A-F7DFAA88BA03}" destId="{F16D174A-6BF5-41B2-A069-0118D9C9DCE4}" srcOrd="1" destOrd="0" presId="urn:diagrams.loki3.com/BracketList"/>
    <dgm:cxn modelId="{9EF51ED8-1A8E-483F-A1F6-FEAE490E286C}" type="presParOf" srcId="{11722439-6223-4F49-A09A-F7DFAA88BA03}" destId="{8F933E3F-A842-4ED2-8817-4261E5E4B7B4}" srcOrd="2" destOrd="0" presId="urn:diagrams.loki3.com/BracketList"/>
    <dgm:cxn modelId="{AF24EDBD-8319-43D8-B265-8A0E63D87F81}" type="presParOf" srcId="{8F933E3F-A842-4ED2-8817-4261E5E4B7B4}" destId="{3EEAA229-B8D1-4105-B9CE-B4A4AF644CA6}" srcOrd="0" destOrd="0" presId="urn:diagrams.loki3.com/BracketList"/>
    <dgm:cxn modelId="{D10AB63E-029F-4632-9E0C-DA964E03297A}" type="presParOf" srcId="{8F933E3F-A842-4ED2-8817-4261E5E4B7B4}" destId="{8DAD4B50-E37A-4FA9-9B64-259FEE31560A}" srcOrd="1" destOrd="0" presId="urn:diagrams.loki3.com/BracketList"/>
    <dgm:cxn modelId="{E8419163-775C-4B89-A11F-CEB3F43AD046}" type="presParOf" srcId="{8F933E3F-A842-4ED2-8817-4261E5E4B7B4}" destId="{B99ABE55-13C4-4E8D-9386-C44B67660C1D}" srcOrd="2" destOrd="0" presId="urn:diagrams.loki3.com/BracketList"/>
    <dgm:cxn modelId="{FAAC7F54-1BDC-4B2E-8FF7-24632121EB67}" type="presParOf" srcId="{8F933E3F-A842-4ED2-8817-4261E5E4B7B4}" destId="{08FE9F7B-EEE0-4051-B0B9-1545C9C806E1}" srcOrd="3" destOrd="0" presId="urn:diagrams.loki3.com/BracketList"/>
    <dgm:cxn modelId="{1B026FD9-E750-42FC-9452-305FFCD1D461}" type="presParOf" srcId="{11722439-6223-4F49-A09A-F7DFAA88BA03}" destId="{88C80AE2-B0D0-4816-B60B-1770C3700C7C}" srcOrd="3" destOrd="0" presId="urn:diagrams.loki3.com/BracketList"/>
    <dgm:cxn modelId="{379D80E2-C32E-478F-BACE-35A55BC61E65}" type="presParOf" srcId="{11722439-6223-4F49-A09A-F7DFAA88BA03}" destId="{0790FDDE-B7CF-4DA4-ADEC-E629117B7449}" srcOrd="4" destOrd="0" presId="urn:diagrams.loki3.com/BracketList"/>
    <dgm:cxn modelId="{C2EAC960-5B0F-48E9-9519-02D14E6DBAE6}" type="presParOf" srcId="{0790FDDE-B7CF-4DA4-ADEC-E629117B7449}" destId="{C13D2AB5-B9EE-4A0C-B9EA-5929C6A94874}" srcOrd="0" destOrd="0" presId="urn:diagrams.loki3.com/BracketList"/>
    <dgm:cxn modelId="{6EF9FA82-07B3-4FE4-9DB9-DF4420C6D99E}" type="presParOf" srcId="{0790FDDE-B7CF-4DA4-ADEC-E629117B7449}" destId="{9AA10EBF-4405-4844-BD2D-8399D3F77617}" srcOrd="1" destOrd="0" presId="urn:diagrams.loki3.com/BracketList"/>
    <dgm:cxn modelId="{421F285C-FC5C-4DB9-98A5-A4E60ED505E2}" type="presParOf" srcId="{0790FDDE-B7CF-4DA4-ADEC-E629117B7449}" destId="{3D398E58-B2D8-47A0-87E2-216B4F76F832}" srcOrd="2" destOrd="0" presId="urn:diagrams.loki3.com/BracketList"/>
    <dgm:cxn modelId="{9133A11A-6D01-4C2E-8C04-FD3D29661EB2}" type="presParOf" srcId="{0790FDDE-B7CF-4DA4-ADEC-E629117B7449}" destId="{D531F6D8-3FCA-4735-9196-A7B61D85F7B9}" srcOrd="3" destOrd="0" presId="urn:diagrams.loki3.com/BracketList"/>
    <dgm:cxn modelId="{7AC1504C-3206-4808-A51E-555228F42DCB}" type="presParOf" srcId="{11722439-6223-4F49-A09A-F7DFAA88BA03}" destId="{4329DB32-A200-4A34-8122-579BB170CA2B}" srcOrd="5" destOrd="0" presId="urn:diagrams.loki3.com/BracketList"/>
    <dgm:cxn modelId="{6E4CC105-AA86-470E-ADF0-16D211B89F37}" type="presParOf" srcId="{11722439-6223-4F49-A09A-F7DFAA88BA03}" destId="{FC374651-2CBE-439A-B587-A5532135CA5A}" srcOrd="6" destOrd="0" presId="urn:diagrams.loki3.com/BracketList"/>
    <dgm:cxn modelId="{6363992A-1774-48B5-87F0-517A3E2B138A}" type="presParOf" srcId="{FC374651-2CBE-439A-B587-A5532135CA5A}" destId="{39480559-BE64-44BB-AED8-8159446132F7}" srcOrd="0" destOrd="0" presId="urn:diagrams.loki3.com/BracketList"/>
    <dgm:cxn modelId="{2DE5A0AE-FA88-4698-98A9-8E999F1FDB7A}" type="presParOf" srcId="{FC374651-2CBE-439A-B587-A5532135CA5A}" destId="{EF4B9C64-96F0-40B1-9B8C-07294F7AAB7D}" srcOrd="1" destOrd="0" presId="urn:diagrams.loki3.com/BracketList"/>
    <dgm:cxn modelId="{BEB067E2-E538-4F6E-9F41-2FC48724FD44}" type="presParOf" srcId="{FC374651-2CBE-439A-B587-A5532135CA5A}" destId="{B93C6CD2-FD3A-4F37-8B61-9B4A75DC5BEF}" srcOrd="2" destOrd="0" presId="urn:diagrams.loki3.com/BracketList"/>
    <dgm:cxn modelId="{ADD84F65-1832-4446-8870-97A2F4D1B5B2}" type="presParOf" srcId="{FC374651-2CBE-439A-B587-A5532135CA5A}" destId="{12D0BE05-7BD7-4BB7-A488-D097B52D087D}" srcOrd="3" destOrd="0" presId="urn:diagrams.loki3.com/Bracke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2020-05-14</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2020-05-14</a:t>
            </a:fld>
            <a:endParaRPr lang="en-C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dirty="0" smtClean="0"/>
          </a:p>
          <a:p>
            <a:endParaRPr lang="en-US" b="1"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246565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u="sng" dirty="0" smtClean="0">
                <a:solidFill>
                  <a:srgbClr val="FF00FF"/>
                </a:solidFill>
              </a:rPr>
              <a:t>Scenario B</a:t>
            </a:r>
          </a:p>
          <a:p>
            <a:r>
              <a:rPr lang="en-CA" sz="1200" b="1" i="1" u="sng" dirty="0" smtClean="0">
                <a:solidFill>
                  <a:srgbClr val="FF00FF"/>
                </a:solidFill>
              </a:rPr>
              <a:t>FUTURE STATE – Zero Trust Security</a:t>
            </a:r>
            <a:endParaRPr lang="en-CA" sz="1200" i="1" dirty="0" smtClean="0">
              <a:solidFill>
                <a:srgbClr val="FF00FF"/>
              </a:solidFill>
            </a:endParaRPr>
          </a:p>
          <a:p>
            <a:pPr marL="87313" indent="-87313">
              <a:buFont typeface="Arial" panose="020B0604020202020204" pitchFamily="34" charset="0"/>
              <a:buChar char="•"/>
            </a:pPr>
            <a:r>
              <a:rPr lang="en-CA" sz="1200" i="1" dirty="0" smtClean="0">
                <a:solidFill>
                  <a:srgbClr val="FF00FF"/>
                </a:solidFill>
              </a:rPr>
              <a:t>Trusted Identity (e.g. ICAM, 2FA)</a:t>
            </a:r>
          </a:p>
          <a:p>
            <a:pPr marL="87313" indent="-87313">
              <a:buFont typeface="Arial" panose="020B0604020202020204" pitchFamily="34" charset="0"/>
              <a:buChar char="•"/>
            </a:pPr>
            <a:r>
              <a:rPr lang="en-CA" sz="1200" i="1" dirty="0" smtClean="0">
                <a:solidFill>
                  <a:srgbClr val="FF00FF"/>
                </a:solidFill>
              </a:rPr>
              <a:t>Trusted Device </a:t>
            </a:r>
          </a:p>
          <a:p>
            <a:pPr marL="87313" indent="-87313">
              <a:buFont typeface="Arial" panose="020B0604020202020204" pitchFamily="34" charset="0"/>
              <a:buChar char="•"/>
            </a:pPr>
            <a:r>
              <a:rPr lang="en-CA" sz="1200" i="1" dirty="0" smtClean="0">
                <a:solidFill>
                  <a:srgbClr val="FF00FF"/>
                </a:solidFill>
              </a:rPr>
              <a:t>Context-specific policies</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dirty="0"/>
          </a:p>
        </p:txBody>
      </p:sp>
    </p:spTree>
    <p:extLst>
      <p:ext uri="{BB962C8B-B14F-4D97-AF65-F5344CB8AC3E}">
        <p14:creationId xmlns:p14="http://schemas.microsoft.com/office/powerpoint/2010/main" val="114273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u="sng" dirty="0" smtClean="0">
                <a:solidFill>
                  <a:srgbClr val="FF00FF"/>
                </a:solidFill>
              </a:rPr>
              <a:t>Scenario</a:t>
            </a:r>
            <a:r>
              <a:rPr lang="en-CA" sz="1200" b="1" i="1" u="sng" baseline="0" dirty="0" smtClean="0">
                <a:solidFill>
                  <a:srgbClr val="FF00FF"/>
                </a:solidFill>
              </a:rPr>
              <a:t> C</a:t>
            </a:r>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dirty="0"/>
          </a:p>
        </p:txBody>
      </p:sp>
    </p:spTree>
    <p:extLst>
      <p:ext uri="{BB962C8B-B14F-4D97-AF65-F5344CB8AC3E}">
        <p14:creationId xmlns:p14="http://schemas.microsoft.com/office/powerpoint/2010/main" val="28792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u="sng" dirty="0" smtClean="0">
                <a:solidFill>
                  <a:srgbClr val="FF00FF"/>
                </a:solidFill>
              </a:rPr>
              <a:t>Scenario</a:t>
            </a:r>
            <a:r>
              <a:rPr lang="en-CA" sz="1200" b="1" i="1" u="sng" baseline="0" dirty="0" smtClean="0">
                <a:solidFill>
                  <a:srgbClr val="FF00FF"/>
                </a:solidFill>
              </a:rPr>
              <a:t> D</a:t>
            </a:r>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dirty="0"/>
          </a:p>
        </p:txBody>
      </p:sp>
    </p:spTree>
    <p:extLst>
      <p:ext uri="{BB962C8B-B14F-4D97-AF65-F5344CB8AC3E}">
        <p14:creationId xmlns:p14="http://schemas.microsoft.com/office/powerpoint/2010/main" val="101788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Scenario</a:t>
            </a:r>
            <a:r>
              <a:rPr lang="en-CA" baseline="0" dirty="0" smtClean="0"/>
              <a:t> E</a:t>
            </a:r>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129337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185796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346359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CA" sz="1200" dirty="0" smtClean="0">
                <a:solidFill>
                  <a:prstClr val="black">
                    <a:lumMod val="75000"/>
                    <a:lumOff val="25000"/>
                  </a:prstClr>
                </a:solidFill>
              </a:rPr>
              <a:t>In August 2019, the Government of Canada (GC) established supply contracts for Protected B Cloud Services with AWS Canada and Microsoft Azure. </a:t>
            </a:r>
          </a:p>
          <a:p>
            <a:pPr marL="171450" indent="-171450">
              <a:spcAft>
                <a:spcPts val="600"/>
              </a:spcAft>
              <a:buFont typeface="Arial" panose="020B0604020202020204" pitchFamily="34" charset="0"/>
              <a:buChar char="•"/>
            </a:pPr>
            <a:r>
              <a:rPr lang="en-CA" sz="1200" dirty="0" smtClean="0">
                <a:solidFill>
                  <a:prstClr val="black">
                    <a:lumMod val="75000"/>
                    <a:lumOff val="25000"/>
                  </a:prstClr>
                </a:solidFill>
              </a:rPr>
              <a:t>In order for the GC to consume this supply in secure and responsible fashion, the Chief Technology Officer of the GC deemed that an underlying operationalization framework was required. </a:t>
            </a:r>
          </a:p>
          <a:p>
            <a:pPr marL="171450" indent="-171450">
              <a:spcAft>
                <a:spcPts val="600"/>
              </a:spcAft>
              <a:buFont typeface="Arial" panose="020B0604020202020204" pitchFamily="34" charset="0"/>
              <a:buChar char="•"/>
            </a:pPr>
            <a:r>
              <a:rPr lang="en-CA" sz="1200" dirty="0" smtClean="0">
                <a:solidFill>
                  <a:prstClr val="black">
                    <a:lumMod val="75000"/>
                    <a:lumOff val="25000"/>
                  </a:prstClr>
                </a:solidFill>
              </a:rPr>
              <a:t>Sept 19</a:t>
            </a:r>
            <a:r>
              <a:rPr lang="en-CA" sz="1200" baseline="30000" dirty="0" smtClean="0">
                <a:solidFill>
                  <a:prstClr val="black">
                    <a:lumMod val="75000"/>
                    <a:lumOff val="25000"/>
                  </a:prstClr>
                </a:solidFill>
              </a:rPr>
              <a:t>th</a:t>
            </a:r>
            <a:r>
              <a:rPr lang="en-CA" sz="1200" dirty="0" smtClean="0">
                <a:solidFill>
                  <a:prstClr val="black">
                    <a:lumMod val="75000"/>
                    <a:lumOff val="25000"/>
                  </a:prstClr>
                </a:solidFill>
              </a:rPr>
              <a:t>, 2019 –</a:t>
            </a:r>
            <a:r>
              <a:rPr lang="en-CA" sz="1200" baseline="0" dirty="0" smtClean="0">
                <a:solidFill>
                  <a:prstClr val="black">
                    <a:lumMod val="75000"/>
                    <a:lumOff val="25000"/>
                  </a:prstClr>
                </a:solidFill>
              </a:rPr>
              <a:t> GCEARB we presented the operationalization framework to </a:t>
            </a:r>
            <a:r>
              <a:rPr lang="en-CA" sz="1200" dirty="0" smtClean="0">
                <a:solidFill>
                  <a:prstClr val="black">
                    <a:lumMod val="75000"/>
                    <a:lumOff val="25000"/>
                  </a:prstClr>
                </a:solidFill>
              </a:rPr>
              <a:t>establish a set of minimal security controls and architecture prior to departments consuming PB supply.</a:t>
            </a:r>
          </a:p>
          <a:p>
            <a:pPr marL="0" indent="0">
              <a:buFont typeface="Arial" panose="020B0604020202020204" pitchFamily="34" charset="0"/>
              <a:buNone/>
            </a:pPr>
            <a:endParaRPr lang="en-CA" sz="1200" b="1" u="sng"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2FA for privileged accounts</a:t>
            </a:r>
          </a:p>
          <a:p>
            <a:pPr marL="628650" lvl="1" indent="-171450">
              <a:buFont typeface="Arial" panose="020B0604020202020204" pitchFamily="34" charset="0"/>
              <a:buChar char="•"/>
            </a:pPr>
            <a:r>
              <a:rPr lang="en-CA" sz="1200" kern="1200" baseline="0" dirty="0" smtClean="0">
                <a:solidFill>
                  <a:schemeClr val="tx1"/>
                </a:solidFill>
                <a:effectLst/>
                <a:latin typeface="+mn-lt"/>
                <a:ea typeface="+mn-ea"/>
                <a:cs typeface="+mn-cs"/>
              </a:rPr>
              <a:t>Who has an account that has access to portal.azure.com today? How many of you have 2FA enabled?</a:t>
            </a: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Protect data at rest and in transit</a:t>
            </a: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Appropriate segmentation between dev/test environment and production</a:t>
            </a:r>
          </a:p>
          <a:p>
            <a:pPr marL="171450" lvl="0" indent="-171450">
              <a:buFont typeface="Arial" panose="020B0604020202020204" pitchFamily="34" charset="0"/>
              <a:buChar char="•"/>
            </a:pPr>
            <a:r>
              <a:rPr lang="en-CA" sz="1200" kern="1200" baseline="0" dirty="0" smtClean="0">
                <a:solidFill>
                  <a:schemeClr val="tx1"/>
                </a:solidFill>
                <a:effectLst/>
                <a:latin typeface="+mn-lt"/>
                <a:ea typeface="+mn-ea"/>
                <a:cs typeface="+mn-cs"/>
              </a:rPr>
              <a:t>Enable logging – when things go wrong, making sure you have the right logging to help you understand what happened</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171653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kern="1200" dirty="0" smtClean="0">
                <a:solidFill>
                  <a:schemeClr val="tx1"/>
                </a:solidFill>
                <a:effectLst/>
                <a:latin typeface="+mn-lt"/>
                <a:ea typeface="+mn-ea"/>
                <a:cs typeface="+mn-cs"/>
              </a:rPr>
              <a:t>Question 1 </a:t>
            </a:r>
            <a:r>
              <a:rPr lang="en-CA" sz="1200" kern="1200" dirty="0" smtClean="0">
                <a:solidFill>
                  <a:schemeClr val="tx1"/>
                </a:solidFill>
                <a:effectLst/>
                <a:latin typeface="+mn-lt"/>
                <a:ea typeface="+mn-ea"/>
                <a:cs typeface="+mn-cs"/>
              </a:rPr>
              <a:t>– Is the GC network extended to a GC-approved Cloud Service Provider (CSP) environment to establish a “virtual private cloud” restricted only to GC users?</a:t>
            </a:r>
          </a:p>
          <a:p>
            <a:r>
              <a:rPr lang="en-CA" sz="1200" u="sng" kern="1200" dirty="0" smtClean="0">
                <a:solidFill>
                  <a:schemeClr val="tx1"/>
                </a:solidFill>
                <a:effectLst/>
                <a:latin typeface="+mn-lt"/>
                <a:ea typeface="+mn-ea"/>
                <a:cs typeface="+mn-cs"/>
              </a:rPr>
              <a:t>Question 2 </a:t>
            </a:r>
            <a:r>
              <a:rPr lang="en-CA" sz="1200" kern="1200" dirty="0" smtClean="0">
                <a:solidFill>
                  <a:schemeClr val="tx1"/>
                </a:solidFill>
                <a:effectLst/>
                <a:latin typeface="+mn-lt"/>
                <a:ea typeface="+mn-ea"/>
                <a:cs typeface="+mn-cs"/>
              </a:rPr>
              <a:t>- Does the cloud-based GC service require system to system network interconnections with information systems located in GC data centres?</a:t>
            </a:r>
          </a:p>
          <a:p>
            <a:r>
              <a:rPr lang="en-CA" sz="1200" u="sng" kern="1200" dirty="0" smtClean="0">
                <a:solidFill>
                  <a:schemeClr val="tx1"/>
                </a:solidFill>
                <a:effectLst/>
                <a:latin typeface="+mn-lt"/>
                <a:ea typeface="+mn-ea"/>
                <a:cs typeface="+mn-cs"/>
              </a:rPr>
              <a:t>Question 3 </a:t>
            </a:r>
            <a:r>
              <a:rPr lang="en-CA" sz="1200" kern="1200" dirty="0" smtClean="0">
                <a:solidFill>
                  <a:schemeClr val="tx1"/>
                </a:solidFill>
                <a:effectLst/>
                <a:latin typeface="+mn-lt"/>
                <a:ea typeface="+mn-ea"/>
                <a:cs typeface="+mn-cs"/>
              </a:rPr>
              <a:t>– Is the cloud-based GC service accessible to external users from the Internet?</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33378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 Protect root / global admins account </a:t>
            </a:r>
          </a:p>
          <a:p>
            <a:r>
              <a:rPr lang="en-CA" dirty="0" smtClean="0"/>
              <a:t>2 Management of administrative privileges </a:t>
            </a:r>
          </a:p>
          <a:p>
            <a:r>
              <a:rPr lang="en-CA" dirty="0" smtClean="0"/>
              <a:t>3 Cloud console access </a:t>
            </a:r>
          </a:p>
          <a:p>
            <a:r>
              <a:rPr lang="en-CA" dirty="0" smtClean="0"/>
              <a:t>4 Enterprise monitoring accounts </a:t>
            </a:r>
          </a:p>
          <a:p>
            <a:r>
              <a:rPr lang="en-CA" dirty="0" smtClean="0"/>
              <a:t>5 Data location </a:t>
            </a:r>
          </a:p>
          <a:p>
            <a:r>
              <a:rPr lang="en-CA" dirty="0" smtClean="0"/>
              <a:t>6 Protection of data-at-rest </a:t>
            </a:r>
          </a:p>
          <a:p>
            <a:r>
              <a:rPr lang="en-CA" dirty="0" smtClean="0"/>
              <a:t>7 Protection of data-in-transit </a:t>
            </a:r>
          </a:p>
          <a:p>
            <a:r>
              <a:rPr lang="en-CA" dirty="0" smtClean="0"/>
              <a:t>8 Segment and separate </a:t>
            </a:r>
          </a:p>
          <a:p>
            <a:r>
              <a:rPr lang="en-CA" dirty="0" smtClean="0"/>
              <a:t>9 Network security services </a:t>
            </a:r>
          </a:p>
          <a:p>
            <a:r>
              <a:rPr lang="en-CA" dirty="0" smtClean="0"/>
              <a:t>10 Cyber defense services </a:t>
            </a:r>
          </a:p>
          <a:p>
            <a:r>
              <a:rPr lang="en-CA" dirty="0" smtClean="0"/>
              <a:t>11 Logging and monitoring </a:t>
            </a:r>
          </a:p>
          <a:p>
            <a:r>
              <a:rPr lang="en-CA" dirty="0" smtClean="0"/>
              <a:t>12 Configuration of cloud marketplaces </a:t>
            </a:r>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308117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269143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dirty="0" smtClean="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22324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72216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554F1CC-2B5E-4355-8CF4-E1FF37EDD67F}" type="slidenum">
              <a:rPr lang="en-CA">
                <a:solidFill>
                  <a:srgbClr val="000000"/>
                </a:solidFill>
              </a:rPr>
              <a:pPr>
                <a:defRPr/>
              </a:pPr>
              <a:t>22</a:t>
            </a:fld>
            <a:endParaRPr lang="en-CA" dirty="0">
              <a:solidFill>
                <a:srgbClr val="000000"/>
              </a:solidFill>
            </a:endParaRPr>
          </a:p>
        </p:txBody>
      </p:sp>
    </p:spTree>
    <p:extLst>
      <p:ext uri="{BB962C8B-B14F-4D97-AF65-F5344CB8AC3E}">
        <p14:creationId xmlns:p14="http://schemas.microsoft.com/office/powerpoint/2010/main" val="3549197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A7BD696B-30C9-47E6-B2C2-F3DDBD5A9D27}" type="slidenum">
              <a:rPr lang="en-CA" smtClean="0"/>
              <a:t>23</a:t>
            </a:fld>
            <a:endParaRPr lang="en-CA" dirty="0"/>
          </a:p>
        </p:txBody>
      </p:sp>
    </p:spTree>
    <p:extLst>
      <p:ext uri="{BB962C8B-B14F-4D97-AF65-F5344CB8AC3E}">
        <p14:creationId xmlns:p14="http://schemas.microsoft.com/office/powerpoint/2010/main" val="55425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0" dirty="0" smtClean="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222562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600"/>
              </a:spcAft>
              <a:buFont typeface="Arial" panose="020B0604020202020204" pitchFamily="34" charset="0"/>
              <a:buChar char="•"/>
            </a:pPr>
            <a:r>
              <a:rPr lang="en-CA" sz="1200" dirty="0" smtClean="0"/>
              <a:t>Since Dec 2017, public cloud services are available for consumption by GC departments for unclassified data. The GC Cloud Vehicle is in progress and will enable access to cloud services for up to Protected B.</a:t>
            </a:r>
          </a:p>
          <a:p>
            <a:pPr marL="342900" indent="-342900">
              <a:spcBef>
                <a:spcPts val="0"/>
              </a:spcBef>
              <a:spcAft>
                <a:spcPts val="600"/>
              </a:spcAft>
              <a:buFont typeface="Arial" panose="020B0604020202020204" pitchFamily="34" charset="0"/>
              <a:buChar char="•"/>
            </a:pPr>
            <a:r>
              <a:rPr lang="en-CA" sz="1200" dirty="0" smtClean="0"/>
              <a:t>Departments are actively seeking interim solutions today, that will enable dedicated connectivity to their workloads that are hosted in the public cloud services environment.</a:t>
            </a:r>
          </a:p>
          <a:p>
            <a:pPr marL="342900" indent="-342900">
              <a:spcBef>
                <a:spcPts val="0"/>
              </a:spcBef>
              <a:spcAft>
                <a:spcPts val="600"/>
              </a:spcAft>
              <a:buFont typeface="Arial" panose="020B0604020202020204" pitchFamily="34" charset="0"/>
              <a:buChar char="•"/>
            </a:pPr>
            <a:r>
              <a:rPr lang="en-CA" sz="1200" dirty="0" smtClean="0"/>
              <a:t>The Secure Cloud Enablement and Defence (SCED) initiative was approved in Budget 2018 and will address the requirement for secure cloud connectivity and protection of GC’s cloud-based workload.</a:t>
            </a:r>
          </a:p>
          <a:p>
            <a:pPr marL="342900" indent="-342900">
              <a:spcBef>
                <a:spcPts val="0"/>
              </a:spcBef>
              <a:spcAft>
                <a:spcPts val="600"/>
              </a:spcAft>
              <a:buFont typeface="Arial" panose="020B0604020202020204" pitchFamily="34" charset="0"/>
              <a:buChar char="•"/>
            </a:pPr>
            <a:r>
              <a:rPr lang="en-CA" sz="1200" dirty="0" smtClean="0"/>
              <a:t>While the SCED project will apply an iterative approach, full operating capability is targeted for completion in 2023.</a:t>
            </a:r>
          </a:p>
          <a:p>
            <a:pPr marL="342900" indent="-342900">
              <a:spcBef>
                <a:spcPts val="0"/>
              </a:spcBef>
              <a:spcAft>
                <a:spcPts val="600"/>
              </a:spcAft>
              <a:buFont typeface="Arial" panose="020B0604020202020204" pitchFamily="34" charset="0"/>
              <a:buChar char="•"/>
            </a:pPr>
            <a:r>
              <a:rPr lang="en-CA" sz="1200" dirty="0" smtClean="0"/>
              <a:t>As not all target state security services will be available until 2023, a risk-based approach is recommended to ensure that departments can access cloud services while ensuring that they implement appropriate safeguards to protect GC information and assets hosted within the cloud environments.</a:t>
            </a:r>
          </a:p>
          <a:p>
            <a:pPr marL="342900" indent="-342900">
              <a:spcBef>
                <a:spcPts val="0"/>
              </a:spcBef>
              <a:spcAft>
                <a:spcPts val="600"/>
              </a:spcAft>
              <a:buFont typeface="Arial" panose="020B0604020202020204" pitchFamily="34" charset="0"/>
              <a:buChar char="•"/>
            </a:pPr>
            <a:r>
              <a:rPr lang="en-CA" sz="1200" dirty="0" smtClean="0"/>
              <a:t>ADMs in the ProB Cloud Meeting have requested that a risk assessment be performed on the various cloud connectivity scenarios.</a:t>
            </a:r>
          </a:p>
          <a:p>
            <a:pPr marL="342900" indent="-342900">
              <a:spcBef>
                <a:spcPts val="0"/>
              </a:spcBef>
              <a:spcAft>
                <a:spcPts val="600"/>
              </a:spcAft>
              <a:buFont typeface="Arial" panose="020B0604020202020204" pitchFamily="34" charset="0"/>
              <a:buChar char="•"/>
            </a:pPr>
            <a:r>
              <a:rPr lang="en-CA" sz="1200" dirty="0" smtClean="0"/>
              <a:t>The risk assessment was performed with a  focus on connectivity with IaaS/PaaS environments. Cloud Access Security Broker (CASB) is a separate solution targeted to address SaaS solutions and is out-of-scope for this presentation.</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16585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300"/>
              </a:spcAft>
              <a:buFont typeface="Symbol" panose="05050102010706020507" pitchFamily="18" charset="2"/>
              <a:buChar char=""/>
            </a:pPr>
            <a:endParaRPr lang="en-CA" sz="1200" dirty="0" smtClean="0">
              <a:effectLst/>
            </a:endParaRPr>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201474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233518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71450">
              <a:buFont typeface="Arial" panose="020B0604020202020204" pitchFamily="34" charset="0"/>
              <a:buChar char="•"/>
            </a:pPr>
            <a:r>
              <a:rPr lang="en-CA" dirty="0" smtClean="0"/>
              <a:t>Simplifies security by </a:t>
            </a:r>
            <a:r>
              <a:rPr lang="en-CA" b="1" dirty="0" smtClean="0"/>
              <a:t>unifying, detecting, managing and enforcing security policies </a:t>
            </a:r>
            <a:r>
              <a:rPr lang="en-CA" dirty="0" smtClean="0"/>
              <a:t>to secure the use of apps, files and data (ie. Office 365, Service Now, Salesforce, etc.) </a:t>
            </a:r>
          </a:p>
          <a:p>
            <a:pPr marL="165100" lvl="0" indent="-171450">
              <a:buFont typeface="Arial" panose="020B0604020202020204" pitchFamily="34" charset="0"/>
              <a:buChar char="•"/>
            </a:pPr>
            <a:r>
              <a:rPr lang="en-CA" dirty="0" smtClean="0"/>
              <a:t>Protect the GC data hosted in SaaS based applications based on GC data security standards</a:t>
            </a:r>
          </a:p>
          <a:p>
            <a:pPr marL="165100" lvl="0" indent="-171450">
              <a:buFont typeface="Arial" panose="020B0604020202020204" pitchFamily="34" charset="0"/>
              <a:buChar char="•"/>
            </a:pPr>
            <a:r>
              <a:rPr lang="en-CA" dirty="0" smtClean="0"/>
              <a:t>Securely broker the user access to government sanctioned SaaS cloud applications</a:t>
            </a:r>
          </a:p>
          <a:p>
            <a:pPr marL="165100" lvl="0" indent="-171450">
              <a:buFont typeface="Arial" panose="020B0604020202020204" pitchFamily="34" charset="0"/>
              <a:buChar char="•"/>
            </a:pPr>
            <a:r>
              <a:rPr lang="en-CA" dirty="0" smtClean="0"/>
              <a:t>Provides visibility into the use of cloud applications, both sanctioned and unsanctioned</a:t>
            </a:r>
          </a:p>
          <a:p>
            <a:pPr marL="165100" lvl="0" indent="-171450">
              <a:buFont typeface="Arial" panose="020B0604020202020204" pitchFamily="34" charset="0"/>
              <a:buChar char="•"/>
            </a:pPr>
            <a:r>
              <a:rPr lang="en-CA" dirty="0" smtClean="0"/>
              <a:t>Block risky cloud applications, reducing threats to the GC</a:t>
            </a:r>
          </a:p>
          <a:p>
            <a:pPr marL="165100" lvl="0" indent="-171450">
              <a:buFont typeface="Arial" panose="020B0604020202020204" pitchFamily="34" charset="0"/>
              <a:buChar char="•"/>
            </a:pPr>
            <a:r>
              <a:rPr lang="en-CA" dirty="0" smtClean="0"/>
              <a:t>Monitor SaaS applications’ service usage and compliance.</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227950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300"/>
              </a:spcBef>
              <a:spcAft>
                <a:spcPts val="300"/>
              </a:spcAft>
              <a:buFont typeface="Symbol" panose="05050102010706020507" pitchFamily="18" charset="2"/>
              <a:buChar char=""/>
            </a:pPr>
            <a:endParaRPr lang="en-CA" sz="1200" dirty="0" smtClean="0">
              <a:effectLst/>
            </a:endParaRPr>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350566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Scenario</a:t>
            </a:r>
            <a:r>
              <a:rPr lang="en-CA" baseline="0" dirty="0" smtClean="0"/>
              <a:t> A</a:t>
            </a:r>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3466251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106690617"/>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0575" y="253154"/>
            <a:ext cx="10610850" cy="1068386"/>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B501D18-93EC-4D08-9C92-419904306A89}" type="datetimeFigureOut">
              <a:rPr lang="en-CA" smtClean="0"/>
              <a:t>2020-05-14</a:t>
            </a:fld>
            <a:endParaRPr lang="en-CA"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5" name="Slide Number Placeholder 4"/>
          <p:cNvSpPr>
            <a:spLocks noGrp="1"/>
          </p:cNvSpPr>
          <p:nvPr>
            <p:ph type="sldNum" sz="quarter" idx="12"/>
          </p:nvPr>
        </p:nvSpPr>
        <p:spPr/>
        <p:txBody>
          <a:bodyPr/>
          <a:lstStyle/>
          <a:p>
            <a:fld id="{54B07D99-D461-4C49-83BD-86150019FCEC}" type="slidenum">
              <a:rPr lang="en-CA" smtClean="0"/>
              <a:t>‹#›</a:t>
            </a:fld>
            <a:endParaRPr lang="en-CA" dirty="0"/>
          </a:p>
        </p:txBody>
      </p:sp>
    </p:spTree>
    <p:extLst>
      <p:ext uri="{BB962C8B-B14F-4D97-AF65-F5344CB8AC3E}">
        <p14:creationId xmlns:p14="http://schemas.microsoft.com/office/powerpoint/2010/main" val="6998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9DFC5D0-ADC2-4CD0-A151-D800B06F95A1}" type="datetimeFigureOut">
              <a:rPr lang="en-CA" smtClean="0"/>
              <a:t>2020-05-14</a:t>
            </a:fld>
            <a:endParaRPr lang="en-CA"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58C98EB8-7E0A-4DCA-BDA9-A6852E9A1949}" type="slidenum">
              <a:rPr lang="en-CA" smtClean="0"/>
              <a:t>‹#›</a:t>
            </a:fld>
            <a:endParaRPr lang="en-CA" dirty="0"/>
          </a:p>
        </p:txBody>
      </p:sp>
    </p:spTree>
    <p:extLst>
      <p:ext uri="{BB962C8B-B14F-4D97-AF65-F5344CB8AC3E}">
        <p14:creationId xmlns:p14="http://schemas.microsoft.com/office/powerpoint/2010/main" val="774042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2595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11616615" y="6492876"/>
            <a:ext cx="560421"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62034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990296036"/>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16613" y="6525345"/>
            <a:ext cx="559521"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703420748"/>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4181864468"/>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1504887600"/>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68608" y="6497865"/>
            <a:ext cx="606309"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30492737"/>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11616615" y="6492876"/>
            <a:ext cx="560421" cy="365125"/>
          </a:xfrm>
        </p:spPr>
        <p:txBody>
          <a:bodyPr/>
          <a:lstStyle>
            <a:lvl1pPr>
              <a:defRPr sz="8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smtClean="0">
                <a:solidFill>
                  <a:prstClr val="black"/>
                </a:solidFill>
              </a:rPr>
              <a:t>This is the sample</a:t>
            </a:r>
            <a:br>
              <a:rPr lang="en-CA" sz="1200" dirty="0" smtClean="0">
                <a:solidFill>
                  <a:prstClr val="black"/>
                </a:solidFill>
              </a:rPr>
            </a:br>
            <a:r>
              <a:rPr lang="en-CA" sz="1200" dirty="0" smtClean="0">
                <a:solidFill>
                  <a:prstClr val="black"/>
                </a:solidFill>
              </a:rPr>
              <a:t>icon page.</a:t>
            </a:r>
          </a:p>
          <a:p>
            <a:endParaRPr lang="en-CA" sz="1200" dirty="0" smtClean="0">
              <a:solidFill>
                <a:prstClr val="black"/>
              </a:solidFill>
            </a:endParaRPr>
          </a:p>
          <a:p>
            <a:r>
              <a:rPr lang="en-CA" sz="1200" dirty="0" smtClean="0">
                <a:solidFill>
                  <a:prstClr val="black"/>
                </a:solidFill>
              </a:rPr>
              <a:t>It features a </a:t>
            </a:r>
            <a:br>
              <a:rPr lang="en-CA" sz="1200" dirty="0" smtClean="0">
                <a:solidFill>
                  <a:prstClr val="black"/>
                </a:solidFill>
              </a:rPr>
            </a:br>
            <a:r>
              <a:rPr lang="en-CA" sz="1200" dirty="0" smtClean="0">
                <a:solidFill>
                  <a:prstClr val="black"/>
                </a:solidFill>
              </a:rPr>
              <a:t>selection of symbols</a:t>
            </a:r>
            <a:br>
              <a:rPr lang="en-CA" sz="1200" dirty="0" smtClean="0">
                <a:solidFill>
                  <a:prstClr val="black"/>
                </a:solidFill>
              </a:rPr>
            </a:br>
            <a:r>
              <a:rPr lang="en-CA" sz="1200" dirty="0" smtClean="0">
                <a:solidFill>
                  <a:prstClr val="black"/>
                </a:solidFill>
              </a:rPr>
              <a:t>for use in your presentation.</a:t>
            </a:r>
          </a:p>
          <a:p>
            <a:endParaRPr lang="en-CA" sz="1200" dirty="0" smtClean="0">
              <a:solidFill>
                <a:prstClr val="black"/>
              </a:solidFill>
            </a:endParaRPr>
          </a:p>
          <a:p>
            <a:r>
              <a:rPr lang="en-CA" sz="1200" dirty="0" smtClean="0">
                <a:solidFill>
                  <a:prstClr val="black"/>
                </a:solidFill>
              </a:rPr>
              <a:t>To use a particular symbol, simply go to the </a:t>
            </a:r>
            <a:r>
              <a:rPr lang="en-CA" sz="1200" b="1" dirty="0" smtClean="0">
                <a:solidFill>
                  <a:prstClr val="black"/>
                </a:solidFill>
              </a:rPr>
              <a:t>(1) View </a:t>
            </a:r>
            <a:r>
              <a:rPr lang="en-CA" sz="1200" dirty="0" smtClean="0">
                <a:solidFill>
                  <a:prstClr val="black"/>
                </a:solidFill>
              </a:rPr>
              <a:t>Tab and select </a:t>
            </a:r>
            <a:r>
              <a:rPr lang="en-CA" sz="1200" b="1" dirty="0" smtClean="0">
                <a:solidFill>
                  <a:prstClr val="black"/>
                </a:solidFill>
              </a:rPr>
              <a:t>Slide Master (2)</a:t>
            </a:r>
            <a:r>
              <a:rPr lang="en-CA" sz="1200" dirty="0" smtClean="0">
                <a:solidFill>
                  <a:prstClr val="black"/>
                </a:solidFill>
              </a:rPr>
              <a:t>. Navigate to the last layout and select the icon(s) you would like to use. Copy them, return to </a:t>
            </a:r>
            <a:r>
              <a:rPr lang="en-CA" sz="1200" b="1" dirty="0" smtClean="0">
                <a:solidFill>
                  <a:prstClr val="black"/>
                </a:solidFill>
              </a:rPr>
              <a:t>(3) Normal</a:t>
            </a:r>
            <a:r>
              <a:rPr lang="en-CA" sz="1200" dirty="0" smtClean="0">
                <a:solidFill>
                  <a:prstClr val="black"/>
                </a:solidFill>
              </a:rPr>
              <a:t> view and paste them on the correct slide. Change the colour by choosing a new shape fill if you wish.</a:t>
            </a:r>
            <a:endParaRPr lang="en-CA" sz="1200" dirty="0">
              <a:solidFill>
                <a:prstClr val="black"/>
              </a:solidFill>
            </a:endParaRP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1</a:t>
              </a:r>
              <a:endParaRPr lang="en-CA" b="1" dirty="0">
                <a:solidFill>
                  <a:srgbClr val="FFFFFF"/>
                </a:solidFill>
              </a:endParaRP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2</a:t>
              </a:r>
              <a:endParaRPr lang="en-CA" b="1" dirty="0">
                <a:solidFill>
                  <a:srgbClr val="FFFFFF"/>
                </a:solidFill>
              </a:endParaRP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rgbClr val="FFFFFF"/>
                  </a:solidFill>
                </a:rPr>
                <a:t>3</a:t>
              </a:r>
              <a:endParaRPr lang="en-CA" b="1" dirty="0">
                <a:solidFill>
                  <a:srgbClr val="FFFFFF"/>
                </a:solidFill>
              </a:endParaRP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solidFill>
                  <a:prstClr val="black"/>
                </a:solidFill>
              </a:endParaRPr>
            </a:p>
          </p:txBody>
        </p:sp>
      </p:grpSp>
    </p:spTree>
    <p:extLst>
      <p:ext uri="{BB962C8B-B14F-4D97-AF65-F5344CB8AC3E}">
        <p14:creationId xmlns:p14="http://schemas.microsoft.com/office/powerpoint/2010/main" val="211752135"/>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1012265" y="138063"/>
            <a:ext cx="7243976" cy="878671"/>
          </a:xfrm>
          <a:prstGeom prst="rect">
            <a:avLst/>
          </a:prstGeom>
        </p:spPr>
        <p:txBody>
          <a:bodyPr lIns="0" tIns="0" rIns="0" bIns="0"/>
          <a:lstStyle>
            <a:lvl1pPr marL="0" marR="0" indent="0" algn="l" defTabSz="816198" rtl="0" eaLnBrk="1" fontAlgn="auto" latinLnBrk="0" hangingPunct="1">
              <a:lnSpc>
                <a:spcPct val="100000"/>
              </a:lnSpc>
              <a:spcBef>
                <a:spcPct val="20000"/>
              </a:spcBef>
              <a:spcAft>
                <a:spcPts val="0"/>
              </a:spcAft>
              <a:buClrTx/>
              <a:buSzTx/>
              <a:buFont typeface="Arial" panose="020B0604020202020204" pitchFamily="34" charset="0"/>
              <a:buNone/>
              <a:tabLst/>
              <a:defRPr sz="2500" baseline="0">
                <a:solidFill>
                  <a:schemeClr val="accent1"/>
                </a:solidFill>
                <a:latin typeface="Calibri" panose="020F0502020204030204" pitchFamily="34" charset="0"/>
              </a:defRPr>
            </a:lvl1pPr>
            <a:lvl2pPr marL="408099"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7"/>
          </a:xfrm>
          <a:prstGeom prst="rect">
            <a:avLst/>
          </a:prstGeom>
        </p:spPr>
        <p:txBody>
          <a:bodyPr lIns="0" tIns="0" rIns="0" bIns="0"/>
          <a:lstStyle>
            <a:lvl1pPr marL="0" indent="0">
              <a:buNone/>
              <a:defRPr sz="2000">
                <a:solidFill>
                  <a:srgbClr val="004D71"/>
                </a:solidFill>
                <a:latin typeface="Calibri" panose="020F0502020204030204" pitchFamily="34" charset="0"/>
              </a:defRPr>
            </a:lvl1pPr>
            <a:lvl2pPr>
              <a:defRPr sz="1800">
                <a:solidFill>
                  <a:srgbClr val="004D71"/>
                </a:solidFill>
                <a:latin typeface="Calibri" panose="020F0502020204030204" pitchFamily="34" charset="0"/>
              </a:defRPr>
            </a:lvl2pPr>
            <a:lvl3pPr>
              <a:defRPr sz="1600">
                <a:solidFill>
                  <a:srgbClr val="004D71"/>
                </a:solidFill>
                <a:latin typeface="Calibri" panose="020F0502020204030204" pitchFamily="34" charset="0"/>
              </a:defRPr>
            </a:lvl3pPr>
            <a:lvl4pPr>
              <a:defRPr sz="1400">
                <a:solidFill>
                  <a:srgbClr val="004D71"/>
                </a:solidFill>
                <a:latin typeface="Calibri" panose="020F0502020204030204" pitchFamily="34" charset="0"/>
              </a:defRPr>
            </a:lvl4pPr>
            <a:lvl5pPr marL="0" indent="1120856">
              <a:defRPr sz="12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405197723"/>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23CCAB4-14B3-4D31-96F9-C2BF66412B9F}" type="datetime1">
              <a:rPr lang="en-US" smtClean="0">
                <a:solidFill>
                  <a:prstClr val="black"/>
                </a:solidFill>
              </a:rPr>
              <a:pPr/>
              <a:t>5/14/2020</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1E9ABC5-6A6C-4043-956E-89CA247D3B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5347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1012265" y="138063"/>
            <a:ext cx="7243976" cy="878671"/>
          </a:xfrm>
          <a:prstGeom prst="rect">
            <a:avLst/>
          </a:prstGeom>
        </p:spPr>
        <p:txBody>
          <a:bodyPr lIns="0" tIns="0" rIns="0" bIns="0"/>
          <a:lstStyle>
            <a:lvl1pPr marL="0" marR="0" indent="0" algn="l" defTabSz="816198" rtl="0" eaLnBrk="1" fontAlgn="auto" latinLnBrk="0" hangingPunct="1">
              <a:lnSpc>
                <a:spcPct val="100000"/>
              </a:lnSpc>
              <a:spcBef>
                <a:spcPct val="20000"/>
              </a:spcBef>
              <a:spcAft>
                <a:spcPts val="0"/>
              </a:spcAft>
              <a:buClrTx/>
              <a:buSzTx/>
              <a:buFont typeface="Arial" panose="020B0604020202020204" pitchFamily="34" charset="0"/>
              <a:buNone/>
              <a:tabLst/>
              <a:defRPr sz="2500" baseline="0">
                <a:solidFill>
                  <a:schemeClr val="accent1"/>
                </a:solidFill>
                <a:latin typeface="Calibri" panose="020F0502020204030204" pitchFamily="34" charset="0"/>
              </a:defRPr>
            </a:lvl1pPr>
            <a:lvl2pPr marL="408099"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7"/>
          </a:xfrm>
          <a:prstGeom prst="rect">
            <a:avLst/>
          </a:prstGeom>
        </p:spPr>
        <p:txBody>
          <a:bodyPr lIns="0" tIns="0" rIns="0" bIns="0"/>
          <a:lstStyle>
            <a:lvl1pPr marL="0" indent="0">
              <a:buNone/>
              <a:defRPr sz="2000">
                <a:solidFill>
                  <a:srgbClr val="004D71"/>
                </a:solidFill>
                <a:latin typeface="Calibri" panose="020F0502020204030204" pitchFamily="34" charset="0"/>
              </a:defRPr>
            </a:lvl1pPr>
            <a:lvl2pPr>
              <a:defRPr sz="1800">
                <a:solidFill>
                  <a:srgbClr val="004D71"/>
                </a:solidFill>
                <a:latin typeface="Calibri" panose="020F0502020204030204" pitchFamily="34" charset="0"/>
              </a:defRPr>
            </a:lvl2pPr>
            <a:lvl3pPr>
              <a:defRPr sz="1600">
                <a:solidFill>
                  <a:srgbClr val="004D71"/>
                </a:solidFill>
                <a:latin typeface="Calibri" panose="020F0502020204030204" pitchFamily="34" charset="0"/>
              </a:defRPr>
            </a:lvl3pPr>
            <a:lvl4pPr>
              <a:defRPr sz="1400">
                <a:solidFill>
                  <a:srgbClr val="004D71"/>
                </a:solidFill>
                <a:latin typeface="Calibri" panose="020F0502020204030204" pitchFamily="34" charset="0"/>
              </a:defRPr>
            </a:lvl4pPr>
            <a:lvl5pPr marL="0" indent="1120856">
              <a:defRPr sz="12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763940151"/>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1994101421"/>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3079166805"/>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16613" y="6525345"/>
            <a:ext cx="559521" cy="365125"/>
          </a:xfrm>
        </p:spPr>
        <p:txBody>
          <a:bodyPr/>
          <a:lstStyle>
            <a:lvl1pPr>
              <a:defRPr sz="800"/>
            </a:lvl1pPr>
          </a:lstStyle>
          <a:p>
            <a:fld id="{32D4B517-E49B-41B6-9DBC-23634E0F1CDC}" type="slidenum">
              <a:rPr lang="en-CA" smtClean="0"/>
              <a:pPr/>
              <a:t>‹#›</a:t>
            </a:fld>
            <a:endParaRPr lang="en-CA" dirty="0"/>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t>‹#›</a:t>
            </a:fld>
            <a:endParaRPr lang="en-CA" dirty="0"/>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68608" y="6497865"/>
            <a:ext cx="606309" cy="365125"/>
          </a:xfrm>
        </p:spPr>
        <p:txBody>
          <a:bodyPr/>
          <a:lstStyle>
            <a:lvl1pPr>
              <a:defRPr sz="8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smtClean="0">
                  <a:solidFill>
                    <a:schemeClr val="bg2"/>
                  </a:solidFill>
                </a:rPr>
                <a:t>1</a:t>
              </a:r>
              <a:endParaRPr lang="en-CA" sz="1800" b="1" dirty="0">
                <a:solidFill>
                  <a:schemeClr val="bg2"/>
                </a:solidFill>
              </a:endParaRP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smtClean="0">
                  <a:solidFill>
                    <a:schemeClr val="bg2"/>
                  </a:solidFill>
                </a:rPr>
                <a:t>2</a:t>
              </a:r>
              <a:endParaRPr lang="en-CA" sz="1800" b="1" dirty="0">
                <a:solidFill>
                  <a:schemeClr val="bg2"/>
                </a:solidFill>
              </a:endParaRP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smtClean="0">
                  <a:solidFill>
                    <a:schemeClr val="bg2"/>
                  </a:solidFill>
                </a:rPr>
                <a:t>3</a:t>
              </a:r>
              <a:endParaRPr lang="en-CA" sz="1800" b="1" dirty="0">
                <a:solidFill>
                  <a:schemeClr val="bg2"/>
                </a:solidFill>
              </a:endParaRP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1012265" y="138063"/>
            <a:ext cx="7243976" cy="878671"/>
          </a:xfrm>
          <a:prstGeom prst="rect">
            <a:avLst/>
          </a:prstGeom>
        </p:spPr>
        <p:txBody>
          <a:bodyPr lIns="0" tIns="0" rIns="0" bIns="0"/>
          <a:lstStyle>
            <a:lvl1pPr marL="0" marR="0" indent="0" algn="l" defTabSz="816198" rtl="0" eaLnBrk="1" fontAlgn="auto" latinLnBrk="0" hangingPunct="1">
              <a:lnSpc>
                <a:spcPct val="100000"/>
              </a:lnSpc>
              <a:spcBef>
                <a:spcPct val="20000"/>
              </a:spcBef>
              <a:spcAft>
                <a:spcPts val="0"/>
              </a:spcAft>
              <a:buClrTx/>
              <a:buSzTx/>
              <a:buFont typeface="Arial" panose="020B0604020202020204" pitchFamily="34" charset="0"/>
              <a:buNone/>
              <a:tabLst/>
              <a:defRPr sz="2500" baseline="0">
                <a:solidFill>
                  <a:schemeClr val="accent1"/>
                </a:solidFill>
                <a:latin typeface="Calibri" panose="020F0502020204030204" pitchFamily="34" charset="0"/>
              </a:defRPr>
            </a:lvl1pPr>
            <a:lvl2pPr marL="408099"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7"/>
          </a:xfrm>
          <a:prstGeom prst="rect">
            <a:avLst/>
          </a:prstGeom>
        </p:spPr>
        <p:txBody>
          <a:bodyPr lIns="0" tIns="0" rIns="0" bIns="0"/>
          <a:lstStyle>
            <a:lvl1pPr marL="0" indent="0">
              <a:buNone/>
              <a:defRPr sz="2000">
                <a:solidFill>
                  <a:srgbClr val="004D71"/>
                </a:solidFill>
                <a:latin typeface="Calibri" panose="020F0502020204030204" pitchFamily="34" charset="0"/>
              </a:defRPr>
            </a:lvl1pPr>
            <a:lvl2pPr>
              <a:defRPr sz="1800">
                <a:solidFill>
                  <a:srgbClr val="004D71"/>
                </a:solidFill>
                <a:latin typeface="Calibri" panose="020F0502020204030204" pitchFamily="34" charset="0"/>
              </a:defRPr>
            </a:lvl2pPr>
            <a:lvl3pPr>
              <a:defRPr sz="1600">
                <a:solidFill>
                  <a:srgbClr val="004D71"/>
                </a:solidFill>
                <a:latin typeface="Calibri" panose="020F0502020204030204" pitchFamily="34" charset="0"/>
              </a:defRPr>
            </a:lvl3pPr>
            <a:lvl4pPr>
              <a:defRPr sz="1400">
                <a:solidFill>
                  <a:srgbClr val="004D71"/>
                </a:solidFill>
                <a:latin typeface="Calibri" panose="020F0502020204030204" pitchFamily="34" charset="0"/>
              </a:defRPr>
            </a:lvl4pPr>
            <a:lvl5pPr marL="0" indent="1120856">
              <a:defRPr sz="12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553983626"/>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dirty="0"/>
          </a:p>
        </p:txBody>
      </p:sp>
      <p:sp>
        <p:nvSpPr>
          <p:cNvPr id="3" name="Title Placeholder 2"/>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4" name="hl"/>
          <p:cNvSpPr txBox="1"/>
          <p:nvPr userDrawn="1"/>
        </p:nvSpPr>
        <p:spPr>
          <a:xfrm>
            <a:off x="0" y="0"/>
            <a:ext cx="12192000" cy="369332"/>
          </a:xfrm>
          <a:prstGeom prst="rect">
            <a:avLst/>
          </a:prstGeom>
          <a:noFill/>
        </p:spPr>
        <p:txBody>
          <a:bodyPr vert="horz" rtlCol="0">
            <a:spAutoFit/>
          </a:bodyPr>
          <a:lstStyle/>
          <a:p>
            <a:endParaRPr lang="en-US" sz="1800" dirty="0">
              <a:solidFill>
                <a:schemeClr val="tx1"/>
              </a:solidFill>
            </a:endParaRPr>
          </a:p>
        </p:txBody>
      </p:sp>
      <p:sp>
        <p:nvSpPr>
          <p:cNvPr id="2" name="hr" descr="UNCLASSIFIED / NON CLASSIFIÉ"/>
          <p:cNvSpPr txBox="1"/>
          <p:nvPr userDrawn="1"/>
        </p:nvSpPr>
        <p:spPr>
          <a:xfrm>
            <a:off x="0" y="1"/>
            <a:ext cx="12192000" cy="276999"/>
          </a:xfrm>
          <a:prstGeom prst="rect">
            <a:avLst/>
          </a:prstGeom>
          <a:noFill/>
        </p:spPr>
        <p:txBody>
          <a:bodyPr vert="horz" rtlCol="0">
            <a:spAutoFit/>
          </a:bodyPr>
          <a:lstStyle/>
          <a:p>
            <a:pPr algn="r"/>
            <a:r>
              <a:rPr lang="en-CA" sz="1200" b="0" i="0" u="none" baseline="0" dirty="0" smtClean="0">
                <a:solidFill>
                  <a:srgbClr val="000000"/>
                </a:solidFill>
                <a:latin typeface="arial" panose="020B0604020202020204" pitchFamily="34" charset="0"/>
              </a:rPr>
              <a:t>UNCLASSIFIED / NON CLASSIFIÉ</a:t>
            </a:r>
            <a:endParaRPr lang="en-CA" sz="1200" b="0" i="0" u="non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716" r:id="rId9"/>
    <p:sldLayoutId id="2147483755" r:id="rId10"/>
    <p:sldLayoutId id="2147483756" r:id="rId11"/>
    <p:sldLayoutId id="2147483757" r:id="rId12"/>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3" name="Title Placeholder 2"/>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4" name="hl"/>
          <p:cNvSpPr txBox="1"/>
          <p:nvPr userDrawn="1"/>
        </p:nvSpPr>
        <p:spPr>
          <a:xfrm>
            <a:off x="0" y="0"/>
            <a:ext cx="12192000" cy="369332"/>
          </a:xfrm>
          <a:prstGeom prst="rect">
            <a:avLst/>
          </a:prstGeom>
          <a:noFill/>
        </p:spPr>
        <p:txBody>
          <a:bodyPr vert="horz" rtlCol="0">
            <a:spAutoFit/>
          </a:bodyPr>
          <a:lstStyle/>
          <a:p>
            <a:endParaRPr lang="en-US" dirty="0">
              <a:solidFill>
                <a:prstClr val="black"/>
              </a:solidFill>
            </a:endParaRPr>
          </a:p>
        </p:txBody>
      </p:sp>
      <p:sp>
        <p:nvSpPr>
          <p:cNvPr id="2" name="hr" descr="UNCLASSIFIED / NON CLASSIFIÉ"/>
          <p:cNvSpPr txBox="1"/>
          <p:nvPr userDrawn="1"/>
        </p:nvSpPr>
        <p:spPr>
          <a:xfrm>
            <a:off x="0" y="1"/>
            <a:ext cx="12192000" cy="276999"/>
          </a:xfrm>
          <a:prstGeom prst="rect">
            <a:avLst/>
          </a:prstGeom>
          <a:noFill/>
        </p:spPr>
        <p:txBody>
          <a:bodyPr vert="horz" rtlCol="0">
            <a:spAutoFit/>
          </a:bodyPr>
          <a:lstStyle/>
          <a:p>
            <a:pPr algn="r"/>
            <a:r>
              <a:rPr lang="en-CA" sz="1200" dirty="0" smtClean="0">
                <a:solidFill>
                  <a:srgbClr val="000000"/>
                </a:solidFill>
                <a:latin typeface="arial" panose="020B0604020202020204" pitchFamily="34" charset="0"/>
              </a:rPr>
              <a:t>UNCLASSIFIED / NON CLASSIFIÉ</a:t>
            </a:r>
            <a:endParaRPr lang="en-CA"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3214621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2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6.gif"/><Relationship Id="rId5" Type="http://schemas.openxmlformats.org/officeDocument/2006/relationships/tags" Target="../tags/tag22.xml"/><Relationship Id="rId10" Type="http://schemas.openxmlformats.org/officeDocument/2006/relationships/hyperlink" Target="https://www.canada.ca/en/government/system/digital-government/modern-emerging-technologies/cloud-services/cloud-security-risk-management-approach-procedures.html" TargetMode="External"/><Relationship Id="rId4" Type="http://schemas.openxmlformats.org/officeDocument/2006/relationships/tags" Target="../tags/tag21.xml"/><Relationship Id="rId9"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diagramColors" Target="../diagrams/colors1.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diagramQuickStyle" Target="../diagrams/quickStyle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diagramLayout" Target="../diagrams/layout1.xml"/><Relationship Id="rId5" Type="http://schemas.openxmlformats.org/officeDocument/2006/relationships/tags" Target="../tags/tag29.xml"/><Relationship Id="rId15" Type="http://schemas.openxmlformats.org/officeDocument/2006/relationships/hyperlink" Target="https://github.com/canada-ca/cloud-guardrails" TargetMode="External"/><Relationship Id="rId10" Type="http://schemas.openxmlformats.org/officeDocument/2006/relationships/diagramData" Target="../diagrams/data1.xml"/><Relationship Id="rId4" Type="http://schemas.openxmlformats.org/officeDocument/2006/relationships/tags" Target="../tags/tag28.xml"/><Relationship Id="rId9" Type="http://schemas.openxmlformats.org/officeDocument/2006/relationships/notesSlide" Target="../notesSlides/notesSlide16.xml"/><Relationship Id="rId14" Type="http://schemas.microsoft.com/office/2007/relationships/diagramDrawing" Target="../diagrams/drawin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github.com/canada-ca/cloud-guardrails/blob/master/EN/06_Protect-Data-at-Rest.md" TargetMode="External"/><Relationship Id="rId13" Type="http://schemas.openxmlformats.org/officeDocument/2006/relationships/hyperlink" Target="https://github.com/canada-ca/cloud-guardrails/blob/master/EN/11_Logging-and-Monitoring.md" TargetMode="External"/><Relationship Id="rId3" Type="http://schemas.openxmlformats.org/officeDocument/2006/relationships/hyperlink" Target="https://github.com/canada-ca/cloud-guardrails/blob/master/EN/01_Protect-Root-Account.md" TargetMode="External"/><Relationship Id="rId7" Type="http://schemas.openxmlformats.org/officeDocument/2006/relationships/hyperlink" Target="https://github.com/canada-ca/cloud-guardrails/blob/master/EN/05_Data-Location.md" TargetMode="External"/><Relationship Id="rId12" Type="http://schemas.openxmlformats.org/officeDocument/2006/relationships/hyperlink" Target="https://github.com/canada-ca/cloud-guardrails/blob/master/EN/10_Cyber-Defense-Services.md"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github.com/canada-ca/cloud-guardrails/blob/master/EN/04_Enterprise-Monitoring-Accounts.md" TargetMode="External"/><Relationship Id="rId11" Type="http://schemas.openxmlformats.org/officeDocument/2006/relationships/hyperlink" Target="https://github.com/canada-ca/cloud-guardrails/blob/master/EN/09_Network-Security-Services.md" TargetMode="External"/><Relationship Id="rId5" Type="http://schemas.openxmlformats.org/officeDocument/2006/relationships/hyperlink" Target="https://github.com/canada-ca/cloud-guardrails/blob/master/EN/03_Cloud-Console-Access.md" TargetMode="External"/><Relationship Id="rId10" Type="http://schemas.openxmlformats.org/officeDocument/2006/relationships/hyperlink" Target="https://github.com/canada-ca/cloud-guardrails/blob/master/EN/08_Segmentation.md" TargetMode="External"/><Relationship Id="rId4" Type="http://schemas.openxmlformats.org/officeDocument/2006/relationships/hyperlink" Target="https://github.com/canada-ca/cloud-guardrails/blob/master/EN/02_Management-Admin-Privileges.md" TargetMode="External"/><Relationship Id="rId9" Type="http://schemas.openxmlformats.org/officeDocument/2006/relationships/hyperlink" Target="https://github.com/canada-ca/cloud-guardrails/blob/master/EN/07_Protect-Data-in-Transit.md" TargetMode="External"/><Relationship Id="rId14" Type="http://schemas.openxmlformats.org/officeDocument/2006/relationships/hyperlink" Target="https://github.com/canada-ca/cloud-guardrails/blob/master/EN/12_Cloud-Marketplace-Config.md" TargetMode="External"/></Relationships>
</file>

<file path=ppt/slides/_rels/slide2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20.xml"/><Relationship Id="rId5" Type="http://schemas.openxmlformats.org/officeDocument/2006/relationships/slideLayout" Target="../slideLayouts/slideLayout25.xml"/><Relationship Id="rId4"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mailto:ssc.cloud-infonuagique.spc@canada.ca" TargetMode="External"/><Relationship Id="rId4" Type="http://schemas.openxmlformats.org/officeDocument/2006/relationships/hyperlink" Target="mailto:ZZTBSCYBERS@tbs-sct.gc.ca"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gcpedia.gc.ca/gcwiki/images/f/f4/GC_ESA_Security_Design_Patterns_for_SaaS-based_Solutions.pdf" TargetMode="External"/><Relationship Id="rId13" Type="http://schemas.openxmlformats.org/officeDocument/2006/relationships/hyperlink" Target="https://www.tbs-sct.gc.ca/pol/doc-eng.aspx?id=16578" TargetMode="External"/><Relationship Id="rId18" Type="http://schemas.openxmlformats.org/officeDocument/2006/relationships/hyperlink" Target="https://www.canada.ca/en/government/system/digital-government/modern-emerging-technologies/cloud-computing/cloud-security-risk-management-approach-procedures.html" TargetMode="External"/><Relationship Id="rId26" Type="http://schemas.openxmlformats.org/officeDocument/2006/relationships/hyperlink" Target="https://cyber.gc.ca/en/guidance/user-authentication-guidance-information-technology-systems-itsp30031-v3" TargetMode="External"/><Relationship Id="rId3" Type="http://schemas.openxmlformats.org/officeDocument/2006/relationships/hyperlink" Target="https://www.gcpedia.gc.ca/gcwiki/images/8/84/GC_Cloud_Guardrails.pdf" TargetMode="External"/><Relationship Id="rId21" Type="http://schemas.openxmlformats.org/officeDocument/2006/relationships/hyperlink" Target="https://www.canada.ca/en/government/system/digital-government/modern-emerging-technologies/cloud-services/government-canada-consideration-use-cryptography-in-cloud.html" TargetMode="External"/><Relationship Id="rId7" Type="http://schemas.openxmlformats.org/officeDocument/2006/relationships/hyperlink" Target="https://gccode.ssc-spc.gc.ca/GCCloudEnablement" TargetMode="External"/><Relationship Id="rId12" Type="http://schemas.openxmlformats.org/officeDocument/2006/relationships/hyperlink" Target="https://www.tbs-sct.gc.ca/pol/doc-eng.aspx?id=12755" TargetMode="External"/><Relationship Id="rId17" Type="http://schemas.openxmlformats.org/officeDocument/2006/relationships/hyperlink" Target="https://www.canada.ca/en/government/system/digital-government/modern-emerging-technologies/cloud-computing/government-canada-security-control-profile-cloud-based-it-services.html" TargetMode="External"/><Relationship Id="rId25" Type="http://schemas.openxmlformats.org/officeDocument/2006/relationships/hyperlink" Target="https://cyber.gc.ca/en/guidance/network-security-zoning-design-considerations-placement-services-within-zones-itsg-38" TargetMode="External"/><Relationship Id="rId2" Type="http://schemas.openxmlformats.org/officeDocument/2006/relationships/notesSlide" Target="../notesSlides/notesSlide22.xml"/><Relationship Id="rId16" Type="http://schemas.openxmlformats.org/officeDocument/2006/relationships/hyperlink" Target="https://www.canada.ca/en/government/system/digital-government/modern-emerging-technologies/direction-secure-use-commercial-cloud-services-spin.html" TargetMode="External"/><Relationship Id="rId20" Type="http://schemas.openxmlformats.org/officeDocument/2006/relationships/hyperlink" Target="https://intranet.canada.ca/wg-tg/rtua-rafu-eng.asp" TargetMode="External"/><Relationship Id="rId1" Type="http://schemas.openxmlformats.org/officeDocument/2006/relationships/slideLayout" Target="../slideLayouts/slideLayout9.xml"/><Relationship Id="rId6" Type="http://schemas.openxmlformats.org/officeDocument/2006/relationships/hyperlink" Target="https://github.com/canada-ca/cloud-guardrails-aws" TargetMode="External"/><Relationship Id="rId11" Type="http://schemas.openxmlformats.org/officeDocument/2006/relationships/hyperlink" Target="https://github.com/canada-ca/accelerators_accelerateurs-aws" TargetMode="External"/><Relationship Id="rId24" Type="http://schemas.openxmlformats.org/officeDocument/2006/relationships/hyperlink" Target="https://cyber.gc.ca/en/guidance/baseline-security-requirements-network-security-zones-government-canada-itsg-22" TargetMode="External"/><Relationship Id="rId5" Type="http://schemas.openxmlformats.org/officeDocument/2006/relationships/hyperlink" Target="https://github.com/canada-ca/cloud-guardrails-azure" TargetMode="External"/><Relationship Id="rId15" Type="http://schemas.openxmlformats.org/officeDocument/2006/relationships/hyperlink" Target="https://www.canada.ca/en/government/system/digital-government/modern-emerging-technologies/direction-electronic-data-residency.html" TargetMode="External"/><Relationship Id="rId23" Type="http://schemas.openxmlformats.org/officeDocument/2006/relationships/hyperlink" Target="https://www.gcpedia.gc.ca/gcwiki/images/5/5f/GC_Cloud_Event_Management_Standard_Operating_Procedure.pdf" TargetMode="External"/><Relationship Id="rId28" Type="http://schemas.openxmlformats.org/officeDocument/2006/relationships/hyperlink" Target="https://cyber.gc.ca/en/guidance/cloud-service-provider-information-technology-security-assessment-process-itsm50100" TargetMode="External"/><Relationship Id="rId10" Type="http://schemas.openxmlformats.org/officeDocument/2006/relationships/hyperlink" Target="https://github.com/canada-ca/accelerators_accelerateurs-azure" TargetMode="External"/><Relationship Id="rId19" Type="http://schemas.openxmlformats.org/officeDocument/2006/relationships/hyperlink" Target="https://intranet.canada.ca/wg-tg/cagc-angc-eng.asp" TargetMode="External"/><Relationship Id="rId4" Type="http://schemas.openxmlformats.org/officeDocument/2006/relationships/hyperlink" Target="https://github.com/canada-ca/cloud-guardrails" TargetMode="External"/><Relationship Id="rId9" Type="http://schemas.openxmlformats.org/officeDocument/2006/relationships/hyperlink" Target="https://www.gcpedia.gc.ca/gcwiki/images/a/a8/Security_Playbook_for_Information_System_Solutions.pdf" TargetMode="External"/><Relationship Id="rId14" Type="http://schemas.openxmlformats.org/officeDocument/2006/relationships/hyperlink" Target="https://nam06.safelinks.protection.outlook.com/?url=https://www.canada.ca/en/treasury-board-secretariat/services/access-information-privacy/security-identity-management/direction-secure-use-commercial-cloud-services-spin.html&amp;data=02|01|Jamie.Hart@microsoft.com|7503434d3e8c4c8cc23808d68d7d1039|72f988bf86f141af91ab2d7cd011db47|1|0|636851965624098457&amp;sdata=6dyDGdLYEG5Y%2B5KGPLEQsA4xFtKgouANj3MG0gYgyeA%3D&amp;reserved=0" TargetMode="External"/><Relationship Id="rId22" Type="http://schemas.openxmlformats.org/officeDocument/2006/relationships/hyperlink" Target="https://www.gcpedia.gc.ca/gcwiki/images/e/e3/GC_Event_Logging_Strategy.pdf" TargetMode="External"/><Relationship Id="rId27" Type="http://schemas.openxmlformats.org/officeDocument/2006/relationships/hyperlink" Target="https://nam06.safelinks.protection.outlook.com/?url=https://www.cse-cst.gc.ca/en/node/1830/html/26507&amp;data=02|01|Jamie.Hart@microsoft.com|7503434d3e8c4c8cc23808d68d7d1039|72f988bf86f141af91ab2d7cd011db47|1|0|636851965624128440&amp;sdata=TDPmXQvqrn0jGPdERr3KmlsTo0WJVu646TgUe8ZpxNg%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notesSlide" Target="../notesSlides/notesSlide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3.xml"/><Relationship Id="rId11" Type="http://schemas.openxmlformats.org/officeDocument/2006/relationships/image" Target="../media/image11.emf"/><Relationship Id="rId5" Type="http://schemas.openxmlformats.org/officeDocument/2006/relationships/tags" Target="../tags/tag12.xml"/><Relationship Id="rId10" Type="http://schemas.openxmlformats.org/officeDocument/2006/relationships/image" Target="../media/image10.png"/><Relationship Id="rId4" Type="http://schemas.openxmlformats.org/officeDocument/2006/relationships/tags" Target="../tags/tag1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s://github.com/canada-ca/cloud-guardrails/blob/master/EN/10_Cyber-Defense-Services.md" TargetMode="External"/><Relationship Id="rId5" Type="http://schemas.openxmlformats.org/officeDocument/2006/relationships/hyperlink" Target="https://github.com/canada-ca/cloud-guardrails/blob/master/EN/09_Network-Security-Services.md"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8240" y="1952837"/>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5" name="Rectangle 17"/>
          <p:cNvSpPr txBox="1">
            <a:spLocks noChangeArrowheads="1"/>
          </p:cNvSpPr>
          <p:nvPr/>
        </p:nvSpPr>
        <p:spPr bwMode="auto">
          <a:xfrm>
            <a:off x="1955541" y="1609503"/>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
        <p:nvSpPr>
          <p:cNvPr id="10" name="TextBox 9"/>
          <p:cNvSpPr txBox="1"/>
          <p:nvPr/>
        </p:nvSpPr>
        <p:spPr>
          <a:xfrm>
            <a:off x="1524001" y="6705074"/>
            <a:ext cx="1061509" cy="184666"/>
          </a:xfrm>
          <a:prstGeom prst="rect">
            <a:avLst/>
          </a:prstGeom>
          <a:noFill/>
        </p:spPr>
        <p:txBody>
          <a:bodyPr wrap="none" rtlCol="0">
            <a:spAutoFit/>
          </a:bodyPr>
          <a:lstStyle/>
          <a:p>
            <a:r>
              <a:rPr lang="en-CA" sz="600" dirty="0"/>
              <a:t>Last Updated  June 7, 2019</a:t>
            </a:r>
          </a:p>
        </p:txBody>
      </p:sp>
      <p:sp>
        <p:nvSpPr>
          <p:cNvPr id="11" name="TextBox 10"/>
          <p:cNvSpPr txBox="1"/>
          <p:nvPr/>
        </p:nvSpPr>
        <p:spPr>
          <a:xfrm>
            <a:off x="9444373" y="6597352"/>
            <a:ext cx="1010213" cy="215444"/>
          </a:xfrm>
          <a:prstGeom prst="rect">
            <a:avLst/>
          </a:prstGeom>
          <a:noFill/>
        </p:spPr>
        <p:txBody>
          <a:bodyPr wrap="none" rtlCol="0">
            <a:spAutoFit/>
          </a:bodyPr>
          <a:lstStyle/>
          <a:p>
            <a:r>
              <a:rPr lang="en-CA" sz="800" dirty="0"/>
              <a:t>GC Docs #31758070</a:t>
            </a:r>
          </a:p>
        </p:txBody>
      </p:sp>
      <p:sp>
        <p:nvSpPr>
          <p:cNvPr id="21" name="Rectangle 20"/>
          <p:cNvSpPr/>
          <p:nvPr>
            <p:custDataLst>
              <p:tags r:id="rId1"/>
            </p:custDataLst>
          </p:nvPr>
        </p:nvSpPr>
        <p:spPr>
          <a:xfrm>
            <a:off x="1938240" y="5636907"/>
            <a:ext cx="1565473"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287338" algn="l"/>
              </a:tabLst>
            </a:pPr>
            <a:r>
              <a:rPr lang="en-US" sz="1200" dirty="0">
                <a:solidFill>
                  <a:schemeClr val="tx1">
                    <a:lumMod val="65000"/>
                    <a:lumOff val="35000"/>
                  </a:schemeClr>
                </a:solidFill>
                <a:sym typeface="Wingdings 2" panose="05020102010507070707" pitchFamily="18" charset="2"/>
              </a:rPr>
              <a:t> X	</a:t>
            </a:r>
            <a:r>
              <a:rPr lang="en-US" sz="1200" dirty="0">
                <a:solidFill>
                  <a:schemeClr val="tx1">
                    <a:lumMod val="65000"/>
                    <a:lumOff val="35000"/>
                  </a:schemeClr>
                </a:solidFill>
              </a:rPr>
              <a:t>Endorsement</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Information</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Exemption</a:t>
            </a:r>
            <a:endParaRPr lang="en-US" sz="1200" dirty="0">
              <a:solidFill>
                <a:schemeClr val="tx1">
                  <a:lumMod val="65000"/>
                  <a:lumOff val="35000"/>
                </a:schemeClr>
              </a:solidFill>
            </a:endParaRPr>
          </a:p>
        </p:txBody>
      </p:sp>
      <p:sp>
        <p:nvSpPr>
          <p:cNvPr id="22" name="Rectangle 21"/>
          <p:cNvSpPr/>
          <p:nvPr>
            <p:custDataLst>
              <p:tags r:id="rId2"/>
            </p:custDataLst>
          </p:nvPr>
        </p:nvSpPr>
        <p:spPr>
          <a:xfrm>
            <a:off x="1938240" y="5392810"/>
            <a:ext cx="1565473"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3" name="Rectangle 22"/>
          <p:cNvSpPr/>
          <p:nvPr>
            <p:custDataLst>
              <p:tags r:id="rId3"/>
            </p:custDataLst>
          </p:nvPr>
        </p:nvSpPr>
        <p:spPr>
          <a:xfrm>
            <a:off x="5375920" y="5636906"/>
            <a:ext cx="499289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smtClean="0">
                <a:solidFill>
                  <a:schemeClr val="tx1">
                    <a:lumMod val="65000"/>
                    <a:lumOff val="35000"/>
                  </a:schemeClr>
                </a:solidFill>
              </a:rPr>
              <a:t>Po </a:t>
            </a:r>
            <a:r>
              <a:rPr lang="en-CA" sz="1200" dirty="0">
                <a:solidFill>
                  <a:schemeClr val="tx1">
                    <a:lumMod val="65000"/>
                    <a:lumOff val="35000"/>
                  </a:schemeClr>
                </a:solidFill>
              </a:rPr>
              <a:t>Tea-Duncan (TBS) / po.tea-duncan@tbs-sct.gc.ca / </a:t>
            </a:r>
            <a:r>
              <a:rPr lang="en-CA" sz="1200" dirty="0" smtClean="0">
                <a:solidFill>
                  <a:schemeClr val="tx1">
                    <a:lumMod val="65000"/>
                    <a:lumOff val="35000"/>
                  </a:schemeClr>
                </a:solidFill>
              </a:rPr>
              <a:t>613-404-2924</a:t>
            </a:r>
            <a:endParaRPr lang="en-CA" sz="1200" dirty="0">
              <a:solidFill>
                <a:schemeClr val="tx1">
                  <a:lumMod val="65000"/>
                  <a:lumOff val="35000"/>
                </a:schemeClr>
              </a:solidFill>
            </a:endParaRPr>
          </a:p>
        </p:txBody>
      </p:sp>
      <p:sp>
        <p:nvSpPr>
          <p:cNvPr id="24" name="Rectangle 23"/>
          <p:cNvSpPr/>
          <p:nvPr>
            <p:custDataLst>
              <p:tags r:id="rId4"/>
            </p:custDataLst>
          </p:nvPr>
        </p:nvSpPr>
        <p:spPr>
          <a:xfrm>
            <a:off x="5375920" y="5392810"/>
            <a:ext cx="499289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33" name="Rectangle 32"/>
          <p:cNvSpPr/>
          <p:nvPr>
            <p:custDataLst>
              <p:tags r:id="rId5"/>
            </p:custDataLst>
          </p:nvPr>
        </p:nvSpPr>
        <p:spPr>
          <a:xfrm>
            <a:off x="3575720" y="5636907"/>
            <a:ext cx="172819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287338" algn="l"/>
              </a:tabLst>
            </a:pPr>
            <a:r>
              <a:rPr lang="en-US" sz="1200" dirty="0">
                <a:solidFill>
                  <a:schemeClr val="tx1">
                    <a:lumMod val="65000"/>
                    <a:lumOff val="35000"/>
                  </a:schemeClr>
                </a:solidFill>
                <a:sym typeface="Wingdings 2" panose="05020102010507070707" pitchFamily="18" charset="2"/>
              </a:rPr>
              <a:t> X	</a:t>
            </a:r>
            <a:r>
              <a:rPr lang="en-CA" sz="1200" dirty="0">
                <a:solidFill>
                  <a:schemeClr val="tx1">
                    <a:lumMod val="65000"/>
                    <a:lumOff val="35000"/>
                  </a:schemeClr>
                </a:solidFill>
              </a:rPr>
              <a:t>Initial</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Follow-up</a:t>
            </a:r>
          </a:p>
          <a:p>
            <a:pPr marL="287338" indent="-287338">
              <a:buFont typeface="Wingdings 2" panose="05020102010507070707" pitchFamily="18" charset="2"/>
              <a:buChar char="£"/>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34" name="Rectangle 33"/>
          <p:cNvSpPr/>
          <p:nvPr>
            <p:custDataLst>
              <p:tags r:id="rId6"/>
            </p:custDataLst>
          </p:nvPr>
        </p:nvSpPr>
        <p:spPr>
          <a:xfrm>
            <a:off x="3575720" y="5392810"/>
            <a:ext cx="172819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17" name="Text Placeholder 2"/>
          <p:cNvSpPr>
            <a:spLocks noGrp="1"/>
          </p:cNvSpPr>
          <p:nvPr>
            <p:ph type="body" sz="quarter" idx="13"/>
          </p:nvPr>
        </p:nvSpPr>
        <p:spPr>
          <a:xfrm>
            <a:off x="1950396" y="3304000"/>
            <a:ext cx="8430578" cy="720080"/>
          </a:xfrm>
        </p:spPr>
        <p:txBody>
          <a:bodyPr/>
          <a:lstStyle/>
          <a:p>
            <a:pPr algn="ctr"/>
            <a:r>
              <a:rPr lang="en-CA" b="1" dirty="0" smtClean="0">
                <a:solidFill>
                  <a:schemeClr val="bg1">
                    <a:lumMod val="50000"/>
                  </a:schemeClr>
                </a:solidFill>
              </a:rPr>
              <a:t>Treasury Board of Canada Secretariat </a:t>
            </a:r>
          </a:p>
          <a:p>
            <a:pPr algn="ctr"/>
            <a:r>
              <a:rPr lang="en-CA" b="1" dirty="0" smtClean="0">
                <a:solidFill>
                  <a:schemeClr val="tx1"/>
                </a:solidFill>
              </a:rPr>
              <a:t>GC Cloud Enablement: Cloud Connection Patterns</a:t>
            </a:r>
            <a:endParaRPr lang="en-CA" b="1" dirty="0">
              <a:solidFill>
                <a:schemeClr val="tx1"/>
              </a:solidFill>
            </a:endParaRPr>
          </a:p>
          <a:p>
            <a:pPr algn="ctr"/>
            <a:r>
              <a:rPr lang="en-CA" b="1" dirty="0" smtClean="0">
                <a:solidFill>
                  <a:schemeClr val="bg1">
                    <a:lumMod val="50000"/>
                  </a:schemeClr>
                </a:solidFill>
              </a:rPr>
              <a:t>(December 19, 2019)</a:t>
            </a:r>
            <a:endParaRPr lang="en-CA" b="1" dirty="0">
              <a:solidFill>
                <a:schemeClr val="bg1">
                  <a:lumMod val="50000"/>
                </a:schemeClr>
              </a:solidFill>
            </a:endParaRPr>
          </a:p>
        </p:txBody>
      </p:sp>
    </p:spTree>
    <p:extLst>
      <p:ext uri="{BB962C8B-B14F-4D97-AF65-F5344CB8AC3E}">
        <p14:creationId xmlns:p14="http://schemas.microsoft.com/office/powerpoint/2010/main" val="948600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6" y="1043805"/>
            <a:ext cx="11388693" cy="4413118"/>
          </a:xfrm>
          <a:prstGeom prst="rect">
            <a:avLst/>
          </a:prstGeom>
        </p:spPr>
      </p:pic>
      <p:pic>
        <p:nvPicPr>
          <p:cNvPr id="43" name="Picture 42"/>
          <p:cNvPicPr>
            <a:picLocks noChangeAspect="1"/>
          </p:cNvPicPr>
          <p:nvPr/>
        </p:nvPicPr>
        <p:blipFill>
          <a:blip r:embed="rId4"/>
          <a:stretch>
            <a:fillRect/>
          </a:stretch>
        </p:blipFill>
        <p:spPr>
          <a:xfrm>
            <a:off x="6958449" y="3975791"/>
            <a:ext cx="1500812" cy="1267319"/>
          </a:xfrm>
          <a:prstGeom prst="rect">
            <a:avLst/>
          </a:prstGeom>
        </p:spPr>
      </p:pic>
      <p:sp>
        <p:nvSpPr>
          <p:cNvPr id="2" name="Slide Number Placeholder 1"/>
          <p:cNvSpPr>
            <a:spLocks noGrp="1"/>
          </p:cNvSpPr>
          <p:nvPr>
            <p:ph type="sldNum" sz="quarter" idx="12"/>
          </p:nvPr>
        </p:nvSpPr>
        <p:spPr/>
        <p:txBody>
          <a:bodyPr/>
          <a:lstStyle/>
          <a:p>
            <a:fld id="{32D4B517-E49B-41B6-9DBC-23634E0F1CDC}" type="slidenum">
              <a:rPr lang="en-CA" smtClean="0"/>
              <a:pPr/>
              <a:t>10</a:t>
            </a:fld>
            <a:endParaRPr lang="en-CA" dirty="0"/>
          </a:p>
        </p:txBody>
      </p:sp>
      <p:sp>
        <p:nvSpPr>
          <p:cNvPr id="4" name="Title 3"/>
          <p:cNvSpPr>
            <a:spLocks noGrp="1"/>
          </p:cNvSpPr>
          <p:nvPr>
            <p:ph type="title"/>
          </p:nvPr>
        </p:nvSpPr>
        <p:spPr/>
        <p:txBody>
          <a:bodyPr/>
          <a:lstStyle/>
          <a:p>
            <a:r>
              <a:rPr lang="en-CA" dirty="0"/>
              <a:t>Scenario </a:t>
            </a:r>
            <a:r>
              <a:rPr lang="en-CA" dirty="0" smtClean="0"/>
              <a:t>B </a:t>
            </a:r>
            <a:r>
              <a:rPr lang="en-CA" dirty="0"/>
              <a:t>– GC user access to cloud-based service from Internet</a:t>
            </a:r>
          </a:p>
        </p:txBody>
      </p:sp>
      <p:sp>
        <p:nvSpPr>
          <p:cNvPr id="194" name="Freeform 193"/>
          <p:cNvSpPr/>
          <p:nvPr/>
        </p:nvSpPr>
        <p:spPr>
          <a:xfrm>
            <a:off x="1532784" y="3739542"/>
            <a:ext cx="5929118" cy="1139539"/>
          </a:xfrm>
          <a:custGeom>
            <a:avLst/>
            <a:gdLst>
              <a:gd name="connsiteX0" fmla="*/ 5494215 w 5494215"/>
              <a:gd name="connsiteY0" fmla="*/ 1567346 h 1711007"/>
              <a:gd name="connsiteX1" fmla="*/ 3259015 w 5494215"/>
              <a:gd name="connsiteY1" fmla="*/ 1559531 h 1711007"/>
              <a:gd name="connsiteX2" fmla="*/ 1609969 w 5494215"/>
              <a:gd name="connsiteY2" fmla="*/ 12085 h 1711007"/>
              <a:gd name="connsiteX3" fmla="*/ 0 w 5494215"/>
              <a:gd name="connsiteY3" fmla="*/ 965562 h 1711007"/>
              <a:gd name="connsiteX0" fmla="*/ 5494215 w 5494215"/>
              <a:gd name="connsiteY0" fmla="*/ 1708914 h 1862688"/>
              <a:gd name="connsiteX1" fmla="*/ 3259015 w 5494215"/>
              <a:gd name="connsiteY1" fmla="*/ 1701099 h 1862688"/>
              <a:gd name="connsiteX2" fmla="*/ 1773044 w 5494215"/>
              <a:gd name="connsiteY2" fmla="*/ 9815 h 1862688"/>
              <a:gd name="connsiteX3" fmla="*/ 0 w 5494215"/>
              <a:gd name="connsiteY3" fmla="*/ 1107130 h 1862688"/>
              <a:gd name="connsiteX0" fmla="*/ 5494215 w 5494215"/>
              <a:gd name="connsiteY0" fmla="*/ 1708914 h 1724402"/>
              <a:gd name="connsiteX1" fmla="*/ 2985623 w 5494215"/>
              <a:gd name="connsiteY1" fmla="*/ 879167 h 1724402"/>
              <a:gd name="connsiteX2" fmla="*/ 1773044 w 5494215"/>
              <a:gd name="connsiteY2" fmla="*/ 9815 h 1724402"/>
              <a:gd name="connsiteX3" fmla="*/ 0 w 5494215"/>
              <a:gd name="connsiteY3" fmla="*/ 1107130 h 1724402"/>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750603 w 5254398"/>
              <a:gd name="connsiteY1" fmla="*/ 750740 h 1107130"/>
              <a:gd name="connsiteX2" fmla="*/ 1773044 w 5254398"/>
              <a:gd name="connsiteY2" fmla="*/ 9815 h 1107130"/>
              <a:gd name="connsiteX3" fmla="*/ 0 w 5254398"/>
              <a:gd name="connsiteY3" fmla="*/ 1107130 h 1107130"/>
              <a:gd name="connsiteX0" fmla="*/ 5265205 w 5265205"/>
              <a:gd name="connsiteY0" fmla="*/ 916377 h 1107130"/>
              <a:gd name="connsiteX1" fmla="*/ 2750603 w 5265205"/>
              <a:gd name="connsiteY1" fmla="*/ 750740 h 1107130"/>
              <a:gd name="connsiteX2" fmla="*/ 1773044 w 5265205"/>
              <a:gd name="connsiteY2" fmla="*/ 9815 h 1107130"/>
              <a:gd name="connsiteX3" fmla="*/ 0 w 5265205"/>
              <a:gd name="connsiteY3" fmla="*/ 1107130 h 1107130"/>
              <a:gd name="connsiteX0" fmla="*/ 5265205 w 5265205"/>
              <a:gd name="connsiteY0" fmla="*/ 916377 h 1107130"/>
              <a:gd name="connsiteX1" fmla="*/ 2750603 w 5265205"/>
              <a:gd name="connsiteY1" fmla="*/ 704392 h 1107130"/>
              <a:gd name="connsiteX2" fmla="*/ 1773044 w 5265205"/>
              <a:gd name="connsiteY2" fmla="*/ 9815 h 1107130"/>
              <a:gd name="connsiteX3" fmla="*/ 0 w 5265205"/>
              <a:gd name="connsiteY3" fmla="*/ 1107130 h 1107130"/>
              <a:gd name="connsiteX0" fmla="*/ 5265205 w 5265205"/>
              <a:gd name="connsiteY0" fmla="*/ 950280 h 1141033"/>
              <a:gd name="connsiteX1" fmla="*/ 2750603 w 5265205"/>
              <a:gd name="connsiteY1" fmla="*/ 738295 h 1141033"/>
              <a:gd name="connsiteX2" fmla="*/ 1762372 w 5265205"/>
              <a:gd name="connsiteY2" fmla="*/ 9392 h 1141033"/>
              <a:gd name="connsiteX3" fmla="*/ 0 w 5265205"/>
              <a:gd name="connsiteY3" fmla="*/ 1141033 h 1141033"/>
              <a:gd name="connsiteX0" fmla="*/ 5265205 w 5265205"/>
              <a:gd name="connsiteY0" fmla="*/ 1040846 h 1231599"/>
              <a:gd name="connsiteX1" fmla="*/ 2750603 w 5265205"/>
              <a:gd name="connsiteY1" fmla="*/ 828861 h 1231599"/>
              <a:gd name="connsiteX2" fmla="*/ 1762372 w 5265205"/>
              <a:gd name="connsiteY2" fmla="*/ 8421 h 1231599"/>
              <a:gd name="connsiteX3" fmla="*/ 0 w 5265205"/>
              <a:gd name="connsiteY3" fmla="*/ 1231599 h 1231599"/>
              <a:gd name="connsiteX0" fmla="*/ 5265205 w 5265205"/>
              <a:gd name="connsiteY0" fmla="*/ 1040846 h 1231599"/>
              <a:gd name="connsiteX1" fmla="*/ 2739932 w 5265205"/>
              <a:gd name="connsiteY1" fmla="*/ 794534 h 1231599"/>
              <a:gd name="connsiteX2" fmla="*/ 1762372 w 5265205"/>
              <a:gd name="connsiteY2" fmla="*/ 8421 h 1231599"/>
              <a:gd name="connsiteX3" fmla="*/ 0 w 5265205"/>
              <a:gd name="connsiteY3" fmla="*/ 1231599 h 1231599"/>
              <a:gd name="connsiteX0" fmla="*/ 5265205 w 5265205"/>
              <a:gd name="connsiteY0" fmla="*/ 1154732 h 1345485"/>
              <a:gd name="connsiteX1" fmla="*/ 2739932 w 5265205"/>
              <a:gd name="connsiteY1" fmla="*/ 908420 h 1345485"/>
              <a:gd name="connsiteX2" fmla="*/ 1632796 w 5265205"/>
              <a:gd name="connsiteY2" fmla="*/ 7451 h 1345485"/>
              <a:gd name="connsiteX3" fmla="*/ 0 w 5265205"/>
              <a:gd name="connsiteY3" fmla="*/ 1345485 h 1345485"/>
            </a:gdLst>
            <a:ahLst/>
            <a:cxnLst>
              <a:cxn ang="0">
                <a:pos x="connsiteX0" y="connsiteY0"/>
              </a:cxn>
              <a:cxn ang="0">
                <a:pos x="connsiteX1" y="connsiteY1"/>
              </a:cxn>
              <a:cxn ang="0">
                <a:pos x="connsiteX2" y="connsiteY2"/>
              </a:cxn>
              <a:cxn ang="0">
                <a:pos x="connsiteX3" y="connsiteY3"/>
              </a:cxn>
            </a:cxnLst>
            <a:rect l="l" t="t" r="r" b="b"/>
            <a:pathLst>
              <a:path w="5265205" h="1345485">
                <a:moveTo>
                  <a:pt x="5265205" y="1154732"/>
                </a:moveTo>
                <a:cubicBezTo>
                  <a:pt x="4490477" y="859189"/>
                  <a:pt x="3345334" y="1099634"/>
                  <a:pt x="2739932" y="908420"/>
                </a:cubicBezTo>
                <a:cubicBezTo>
                  <a:pt x="2134531" y="717207"/>
                  <a:pt x="2175965" y="106446"/>
                  <a:pt x="1632796" y="7451"/>
                </a:cubicBezTo>
                <a:cubicBezTo>
                  <a:pt x="1089627" y="-91544"/>
                  <a:pt x="533400" y="819249"/>
                  <a:pt x="0" y="1345485"/>
                </a:cubicBezTo>
              </a:path>
            </a:pathLst>
          </a:custGeom>
          <a:noFill/>
          <a:ln w="38100">
            <a:solidFill>
              <a:schemeClr val="accent5">
                <a:lumMod val="75000"/>
              </a:schemeClr>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5" name="Freeform 194"/>
          <p:cNvSpPr/>
          <p:nvPr/>
        </p:nvSpPr>
        <p:spPr>
          <a:xfrm flipH="1" flipV="1">
            <a:off x="1364447" y="3694707"/>
            <a:ext cx="1810121" cy="62597"/>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 name="connsiteX0" fmla="*/ 0 w 7838894"/>
              <a:gd name="connsiteY0" fmla="*/ 0 h 2556812"/>
              <a:gd name="connsiteX1" fmla="*/ 908139 w 7838894"/>
              <a:gd name="connsiteY1" fmla="*/ 2377065 h 2556812"/>
              <a:gd name="connsiteX2" fmla="*/ 1569400 w 7838894"/>
              <a:gd name="connsiteY2" fmla="*/ 2382695 h 2556812"/>
              <a:gd name="connsiteX3" fmla="*/ 2494441 w 7838894"/>
              <a:gd name="connsiteY3" fmla="*/ 2330259 h 2556812"/>
              <a:gd name="connsiteX4" fmla="*/ 3325123 w 7838894"/>
              <a:gd name="connsiteY4" fmla="*/ 2181399 h 2556812"/>
              <a:gd name="connsiteX5" fmla="*/ 4478338 w 7838894"/>
              <a:gd name="connsiteY5" fmla="*/ 1781882 h 2556812"/>
              <a:gd name="connsiteX6" fmla="*/ 6933757 w 7838894"/>
              <a:gd name="connsiteY6" fmla="*/ 726920 h 2556812"/>
              <a:gd name="connsiteX7" fmla="*/ 7838894 w 7838894"/>
              <a:gd name="connsiteY7" fmla="*/ 302621 h 2556812"/>
              <a:gd name="connsiteX0" fmla="*/ 0 w 7838894"/>
              <a:gd name="connsiteY0" fmla="*/ 0 h 2465239"/>
              <a:gd name="connsiteX1" fmla="*/ 908139 w 7838894"/>
              <a:gd name="connsiteY1" fmla="*/ 2377065 h 2465239"/>
              <a:gd name="connsiteX2" fmla="*/ 1624292 w 7838894"/>
              <a:gd name="connsiteY2" fmla="*/ 1990374 h 2465239"/>
              <a:gd name="connsiteX3" fmla="*/ 2494441 w 7838894"/>
              <a:gd name="connsiteY3" fmla="*/ 2330259 h 2465239"/>
              <a:gd name="connsiteX4" fmla="*/ 3325123 w 7838894"/>
              <a:gd name="connsiteY4" fmla="*/ 2181399 h 2465239"/>
              <a:gd name="connsiteX5" fmla="*/ 4478338 w 7838894"/>
              <a:gd name="connsiteY5" fmla="*/ 1781882 h 2465239"/>
              <a:gd name="connsiteX6" fmla="*/ 6933757 w 7838894"/>
              <a:gd name="connsiteY6" fmla="*/ 726920 h 2465239"/>
              <a:gd name="connsiteX7" fmla="*/ 7838894 w 7838894"/>
              <a:gd name="connsiteY7" fmla="*/ 302621 h 2465239"/>
              <a:gd name="connsiteX0" fmla="*/ 0 w 7838894"/>
              <a:gd name="connsiteY0" fmla="*/ 0 h 2336844"/>
              <a:gd name="connsiteX1" fmla="*/ 853250 w 7838894"/>
              <a:gd name="connsiteY1" fmla="*/ 1200093 h 2336844"/>
              <a:gd name="connsiteX2" fmla="*/ 1624292 w 7838894"/>
              <a:gd name="connsiteY2" fmla="*/ 1990374 h 2336844"/>
              <a:gd name="connsiteX3" fmla="*/ 2494441 w 7838894"/>
              <a:gd name="connsiteY3" fmla="*/ 2330259 h 2336844"/>
              <a:gd name="connsiteX4" fmla="*/ 3325123 w 7838894"/>
              <a:gd name="connsiteY4" fmla="*/ 2181399 h 2336844"/>
              <a:gd name="connsiteX5" fmla="*/ 4478338 w 7838894"/>
              <a:gd name="connsiteY5" fmla="*/ 1781882 h 2336844"/>
              <a:gd name="connsiteX6" fmla="*/ 6933757 w 7838894"/>
              <a:gd name="connsiteY6" fmla="*/ 726920 h 2336844"/>
              <a:gd name="connsiteX7" fmla="*/ 7838894 w 7838894"/>
              <a:gd name="connsiteY7" fmla="*/ 302621 h 2336844"/>
              <a:gd name="connsiteX0" fmla="*/ 0 w 8003562"/>
              <a:gd name="connsiteY0" fmla="*/ 482043 h 2034223"/>
              <a:gd name="connsiteX1" fmla="*/ 1017918 w 8003562"/>
              <a:gd name="connsiteY1" fmla="*/ 897472 h 2034223"/>
              <a:gd name="connsiteX2" fmla="*/ 1788960 w 8003562"/>
              <a:gd name="connsiteY2" fmla="*/ 1687753 h 2034223"/>
              <a:gd name="connsiteX3" fmla="*/ 2659109 w 8003562"/>
              <a:gd name="connsiteY3" fmla="*/ 2027638 h 2034223"/>
              <a:gd name="connsiteX4" fmla="*/ 3489791 w 8003562"/>
              <a:gd name="connsiteY4" fmla="*/ 1878778 h 2034223"/>
              <a:gd name="connsiteX5" fmla="*/ 4643006 w 8003562"/>
              <a:gd name="connsiteY5" fmla="*/ 1479261 h 2034223"/>
              <a:gd name="connsiteX6" fmla="*/ 7098425 w 8003562"/>
              <a:gd name="connsiteY6" fmla="*/ 424299 h 2034223"/>
              <a:gd name="connsiteX7" fmla="*/ 8003562 w 8003562"/>
              <a:gd name="connsiteY7" fmla="*/ 0 h 20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62" h="2034223">
                <a:moveTo>
                  <a:pt x="0" y="482043"/>
                </a:moveTo>
                <a:cubicBezTo>
                  <a:pt x="167172" y="513487"/>
                  <a:pt x="719758" y="696520"/>
                  <a:pt x="1017918" y="897472"/>
                </a:cubicBezTo>
                <a:cubicBezTo>
                  <a:pt x="1316078" y="1098424"/>
                  <a:pt x="1515428" y="1499392"/>
                  <a:pt x="1788960" y="1687753"/>
                </a:cubicBezTo>
                <a:cubicBezTo>
                  <a:pt x="2062492" y="1876114"/>
                  <a:pt x="2375637" y="1995801"/>
                  <a:pt x="2659109" y="2027638"/>
                </a:cubicBezTo>
                <a:cubicBezTo>
                  <a:pt x="2942581" y="2059475"/>
                  <a:pt x="3159141" y="1970174"/>
                  <a:pt x="3489791" y="1878778"/>
                </a:cubicBezTo>
                <a:cubicBezTo>
                  <a:pt x="3820441" y="1787382"/>
                  <a:pt x="4041567" y="1721674"/>
                  <a:pt x="4643006" y="1479261"/>
                </a:cubicBezTo>
                <a:cubicBezTo>
                  <a:pt x="5244445" y="1236848"/>
                  <a:pt x="6538332" y="670842"/>
                  <a:pt x="7098425" y="424299"/>
                </a:cubicBezTo>
                <a:cubicBezTo>
                  <a:pt x="7658518" y="177756"/>
                  <a:pt x="7930184" y="13170"/>
                  <a:pt x="8003562" y="0"/>
                </a:cubicBezTo>
              </a:path>
            </a:pathLst>
          </a:custGeom>
          <a:noFill/>
          <a:ln w="38100">
            <a:solidFill>
              <a:schemeClr val="accent5">
                <a:lumMod val="75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Rounded Rectangle 195"/>
          <p:cNvSpPr/>
          <p:nvPr/>
        </p:nvSpPr>
        <p:spPr>
          <a:xfrm>
            <a:off x="8155501" y="1557620"/>
            <a:ext cx="288032" cy="268797"/>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36" name="Straight Connector 35"/>
          <p:cNvCxnSpPr/>
          <p:nvPr/>
        </p:nvCxnSpPr>
        <p:spPr>
          <a:xfrm flipV="1">
            <a:off x="8442092" y="1195693"/>
            <a:ext cx="1020335" cy="37921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9" idx="0"/>
          </p:cNvCxnSpPr>
          <p:nvPr/>
        </p:nvCxnSpPr>
        <p:spPr>
          <a:xfrm flipV="1">
            <a:off x="7907843" y="1113722"/>
            <a:ext cx="1538856" cy="5062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9462427" y="965544"/>
            <a:ext cx="2356720" cy="737426"/>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(GC-wide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Cyber defense services (CCCS CBS)</a:t>
            </a:r>
          </a:p>
        </p:txBody>
      </p:sp>
      <p:sp>
        <p:nvSpPr>
          <p:cNvPr id="39" name="Rounded Rectangle 38"/>
          <p:cNvSpPr/>
          <p:nvPr/>
        </p:nvSpPr>
        <p:spPr>
          <a:xfrm>
            <a:off x="7796793" y="1620018"/>
            <a:ext cx="222100" cy="206400"/>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40" name="Straight Connector 39"/>
          <p:cNvCxnSpPr>
            <a:stCxn id="197" idx="3"/>
            <a:endCxn id="41" idx="1"/>
          </p:cNvCxnSpPr>
          <p:nvPr/>
        </p:nvCxnSpPr>
        <p:spPr>
          <a:xfrm flipV="1">
            <a:off x="8459881" y="2195606"/>
            <a:ext cx="994504" cy="44063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454385" y="1780737"/>
            <a:ext cx="2366251" cy="829737"/>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Threat monitoring</a:t>
            </a:r>
          </a:p>
          <a:p>
            <a:pPr marL="87313" lvl="0" indent="-87313">
              <a:buFont typeface="Arial" panose="020B0604020202020204" pitchFamily="34" charset="0"/>
              <a:buChar char="•"/>
            </a:pPr>
            <a:r>
              <a:rPr lang="en-CA" sz="900" dirty="0" smtClean="0"/>
              <a:t>SaaS procured via PSPC RFSA or Dept.</a:t>
            </a:r>
            <a:endParaRPr lang="en-CA" sz="900" dirty="0"/>
          </a:p>
        </p:txBody>
      </p:sp>
      <p:cxnSp>
        <p:nvCxnSpPr>
          <p:cNvPr id="44" name="Straight Connector 43"/>
          <p:cNvCxnSpPr>
            <a:stCxn id="47" idx="1"/>
            <a:endCxn id="49" idx="3"/>
          </p:cNvCxnSpPr>
          <p:nvPr/>
        </p:nvCxnSpPr>
        <p:spPr>
          <a:xfrm flipH="1">
            <a:off x="5845309" y="4843013"/>
            <a:ext cx="1824339" cy="124723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035660" y="5378566"/>
            <a:ext cx="2809649" cy="1423363"/>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(IaaS/PaaS)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Boundary 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Denial of service protection</a:t>
            </a:r>
          </a:p>
          <a:p>
            <a:pPr marL="87313" lvl="0" indent="-87313">
              <a:buFont typeface="Arial" panose="020B0604020202020204" pitchFamily="34" charset="0"/>
              <a:buChar char="•"/>
            </a:pPr>
            <a:r>
              <a:rPr lang="en-CA" sz="900" dirty="0"/>
              <a:t>Malware protection</a:t>
            </a:r>
          </a:p>
          <a:p>
            <a:pPr marL="87313" lvl="0" indent="-87313">
              <a:buFont typeface="Arial" panose="020B0604020202020204" pitchFamily="34" charset="0"/>
              <a:buChar char="•"/>
            </a:pPr>
            <a:r>
              <a:rPr lang="en-CA" sz="900" dirty="0"/>
              <a:t>TLS Inspection – Ingress (depending on risk profile)</a:t>
            </a:r>
          </a:p>
          <a:p>
            <a:pPr marL="87313" lvl="0" indent="-87313">
              <a:buFont typeface="Arial" panose="020B0604020202020204" pitchFamily="34" charset="0"/>
              <a:buChar char="•"/>
            </a:pPr>
            <a:r>
              <a:rPr lang="en-CA" sz="900" b="1" dirty="0"/>
              <a:t>Cyber defense services (CCCS CBS/HBS)</a:t>
            </a:r>
          </a:p>
        </p:txBody>
      </p:sp>
      <p:sp>
        <p:nvSpPr>
          <p:cNvPr id="197" name="Rounded Rectangle 196"/>
          <p:cNvSpPr/>
          <p:nvPr/>
        </p:nvSpPr>
        <p:spPr>
          <a:xfrm>
            <a:off x="8171849" y="2492225"/>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99" name="Freeform 198"/>
          <p:cNvSpPr/>
          <p:nvPr/>
        </p:nvSpPr>
        <p:spPr>
          <a:xfrm>
            <a:off x="7825862" y="3414362"/>
            <a:ext cx="2658886" cy="1015359"/>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399692 w 1399692"/>
              <a:gd name="connsiteY0" fmla="*/ 0 h 2272355"/>
              <a:gd name="connsiteX1" fmla="*/ 780641 w 1399692"/>
              <a:gd name="connsiteY1" fmla="*/ 1021011 h 2272355"/>
              <a:gd name="connsiteX2" fmla="*/ 0 w 1399692"/>
              <a:gd name="connsiteY2" fmla="*/ 2272355 h 2272355"/>
              <a:gd name="connsiteX0" fmla="*/ 1447204 w 1447204"/>
              <a:gd name="connsiteY0" fmla="*/ 0 h 2272355"/>
              <a:gd name="connsiteX1" fmla="*/ 828153 w 1447204"/>
              <a:gd name="connsiteY1" fmla="*/ 1021011 h 2272355"/>
              <a:gd name="connsiteX2" fmla="*/ 47512 w 1447204"/>
              <a:gd name="connsiteY2" fmla="*/ 2272355 h 2272355"/>
              <a:gd name="connsiteX0" fmla="*/ 1447204 w 1447204"/>
              <a:gd name="connsiteY0" fmla="*/ 0 h 2272355"/>
              <a:gd name="connsiteX1" fmla="*/ 828153 w 1447204"/>
              <a:gd name="connsiteY1" fmla="*/ 909228 h 2272355"/>
              <a:gd name="connsiteX2" fmla="*/ 47512 w 1447204"/>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45299 w 1545299"/>
              <a:gd name="connsiteY0" fmla="*/ 0 h 2272355"/>
              <a:gd name="connsiteX1" fmla="*/ 273862 w 1545299"/>
              <a:gd name="connsiteY1" fmla="*/ 1439822 h 2272355"/>
              <a:gd name="connsiteX2" fmla="*/ 145607 w 1545299"/>
              <a:gd name="connsiteY2" fmla="*/ 2272355 h 2272355"/>
              <a:gd name="connsiteX0" fmla="*/ 1545299 w 1545299"/>
              <a:gd name="connsiteY0" fmla="*/ 0 h 2272355"/>
              <a:gd name="connsiteX1" fmla="*/ 273862 w 1545299"/>
              <a:gd name="connsiteY1" fmla="*/ 1562266 h 2272355"/>
              <a:gd name="connsiteX2" fmla="*/ 145607 w 1545299"/>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35526 w 1535526"/>
              <a:gd name="connsiteY0" fmla="*/ 0 h 2272355"/>
              <a:gd name="connsiteX1" fmla="*/ 292553 w 1535526"/>
              <a:gd name="connsiteY1" fmla="*/ 1537097 h 2272355"/>
              <a:gd name="connsiteX2" fmla="*/ 135834 w 1535526"/>
              <a:gd name="connsiteY2" fmla="*/ 2272355 h 2272355"/>
              <a:gd name="connsiteX0" fmla="*/ 1724320 w 1724320"/>
              <a:gd name="connsiteY0" fmla="*/ 0 h 1656283"/>
              <a:gd name="connsiteX1" fmla="*/ 292553 w 1724320"/>
              <a:gd name="connsiteY1" fmla="*/ 921025 h 1656283"/>
              <a:gd name="connsiteX2" fmla="*/ 135834 w 1724320"/>
              <a:gd name="connsiteY2" fmla="*/ 1656283 h 1656283"/>
              <a:gd name="connsiteX0" fmla="*/ 1717144 w 1717144"/>
              <a:gd name="connsiteY0" fmla="*/ 0 h 1656283"/>
              <a:gd name="connsiteX1" fmla="*/ 308261 w 1717144"/>
              <a:gd name="connsiteY1" fmla="*/ 1050723 h 1656283"/>
              <a:gd name="connsiteX2" fmla="*/ 128658 w 171714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21947 w 1721947"/>
              <a:gd name="connsiteY0" fmla="*/ 0 h 1656283"/>
              <a:gd name="connsiteX1" fmla="*/ 307241 w 1721947"/>
              <a:gd name="connsiteY1" fmla="*/ 948801 h 1656283"/>
              <a:gd name="connsiteX2" fmla="*/ 133461 w 1721947"/>
              <a:gd name="connsiteY2" fmla="*/ 1656283 h 1656283"/>
              <a:gd name="connsiteX0" fmla="*/ 1704480 w 1704480"/>
              <a:gd name="connsiteY0" fmla="*/ 0 h 1656283"/>
              <a:gd name="connsiteX1" fmla="*/ 307241 w 1704480"/>
              <a:gd name="connsiteY1" fmla="*/ 948801 h 1656283"/>
              <a:gd name="connsiteX2" fmla="*/ 133461 w 1704480"/>
              <a:gd name="connsiteY2" fmla="*/ 1656283 h 1656283"/>
              <a:gd name="connsiteX0" fmla="*/ 1732268 w 1732268"/>
              <a:gd name="connsiteY0" fmla="*/ 0 h 1637000"/>
              <a:gd name="connsiteX1" fmla="*/ 335029 w 1732268"/>
              <a:gd name="connsiteY1" fmla="*/ 948801 h 1637000"/>
              <a:gd name="connsiteX2" fmla="*/ 121818 w 1732268"/>
              <a:gd name="connsiteY2" fmla="*/ 1637000 h 1637000"/>
              <a:gd name="connsiteX0" fmla="*/ 1722865 w 1722865"/>
              <a:gd name="connsiteY0" fmla="*/ 0 h 1637000"/>
              <a:gd name="connsiteX1" fmla="*/ 362079 w 1722865"/>
              <a:gd name="connsiteY1" fmla="*/ 908289 h 1637000"/>
              <a:gd name="connsiteX2" fmla="*/ 112415 w 1722865"/>
              <a:gd name="connsiteY2" fmla="*/ 1637000 h 1637000"/>
              <a:gd name="connsiteX0" fmla="*/ 1737936 w 1737936"/>
              <a:gd name="connsiteY0" fmla="*/ 0 h 1637000"/>
              <a:gd name="connsiteX1" fmla="*/ 320814 w 1737936"/>
              <a:gd name="connsiteY1" fmla="*/ 973110 h 1637000"/>
              <a:gd name="connsiteX2" fmla="*/ 127486 w 1737936"/>
              <a:gd name="connsiteY2" fmla="*/ 1637000 h 1637000"/>
              <a:gd name="connsiteX0" fmla="*/ 1766755 w 1766755"/>
              <a:gd name="connsiteY0" fmla="*/ 0 h 1580282"/>
              <a:gd name="connsiteX1" fmla="*/ 349633 w 1766755"/>
              <a:gd name="connsiteY1" fmla="*/ 973110 h 1580282"/>
              <a:gd name="connsiteX2" fmla="*/ 116538 w 1766755"/>
              <a:gd name="connsiteY2" fmla="*/ 1580282 h 1580282"/>
              <a:gd name="connsiteX0" fmla="*/ 1724216 w 1724216"/>
              <a:gd name="connsiteY0" fmla="*/ 0 h 1580282"/>
              <a:gd name="connsiteX1" fmla="*/ 551601 w 1724216"/>
              <a:gd name="connsiteY1" fmla="*/ 1467270 h 1580282"/>
              <a:gd name="connsiteX2" fmla="*/ 73999 w 172421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802287 w 1802287"/>
              <a:gd name="connsiteY0" fmla="*/ 0 h 1580282"/>
              <a:gd name="connsiteX1" fmla="*/ 272315 w 1802287"/>
              <a:gd name="connsiteY1" fmla="*/ 831922 h 1580282"/>
              <a:gd name="connsiteX2" fmla="*/ 152070 w 1802287"/>
              <a:gd name="connsiteY2" fmla="*/ 1580282 h 1580282"/>
              <a:gd name="connsiteX0" fmla="*/ 1817512 w 1817512"/>
              <a:gd name="connsiteY0" fmla="*/ 0 h 1580282"/>
              <a:gd name="connsiteX1" fmla="*/ 249923 w 1817512"/>
              <a:gd name="connsiteY1" fmla="*/ 831922 h 1580282"/>
              <a:gd name="connsiteX2" fmla="*/ 167295 w 1817512"/>
              <a:gd name="connsiteY2" fmla="*/ 1580282 h 1580282"/>
              <a:gd name="connsiteX0" fmla="*/ 1748571 w 1748571"/>
              <a:gd name="connsiteY0" fmla="*/ 0 h 1580282"/>
              <a:gd name="connsiteX1" fmla="*/ 180982 w 1748571"/>
              <a:gd name="connsiteY1" fmla="*/ 831922 h 1580282"/>
              <a:gd name="connsiteX2" fmla="*/ 98354 w 1748571"/>
              <a:gd name="connsiteY2" fmla="*/ 1580282 h 1580282"/>
              <a:gd name="connsiteX0" fmla="*/ 1789648 w 1789648"/>
              <a:gd name="connsiteY0" fmla="*/ 0 h 1580282"/>
              <a:gd name="connsiteX1" fmla="*/ 80997 w 1789648"/>
              <a:gd name="connsiteY1" fmla="*/ 673085 h 1580282"/>
              <a:gd name="connsiteX2" fmla="*/ 139431 w 1789648"/>
              <a:gd name="connsiteY2" fmla="*/ 1580282 h 1580282"/>
              <a:gd name="connsiteX0" fmla="*/ 1798592 w 1798592"/>
              <a:gd name="connsiteY0" fmla="*/ 0 h 1880231"/>
              <a:gd name="connsiteX1" fmla="*/ 80997 w 1798592"/>
              <a:gd name="connsiteY1" fmla="*/ 973034 h 1880231"/>
              <a:gd name="connsiteX2" fmla="*/ 139431 w 1798592"/>
              <a:gd name="connsiteY2" fmla="*/ 1880231 h 1880231"/>
              <a:gd name="connsiteX0" fmla="*/ 1814357 w 1814357"/>
              <a:gd name="connsiteY0" fmla="*/ 0 h 1880231"/>
              <a:gd name="connsiteX1" fmla="*/ 60988 w 1814357"/>
              <a:gd name="connsiteY1" fmla="*/ 1319128 h 1880231"/>
              <a:gd name="connsiteX2" fmla="*/ 155196 w 1814357"/>
              <a:gd name="connsiteY2" fmla="*/ 1880231 h 1880231"/>
              <a:gd name="connsiteX0" fmla="*/ 1823409 w 1823409"/>
              <a:gd name="connsiteY0" fmla="*/ 0 h 1880231"/>
              <a:gd name="connsiteX1" fmla="*/ 52153 w 1823409"/>
              <a:gd name="connsiteY1" fmla="*/ 1272981 h 1880231"/>
              <a:gd name="connsiteX2" fmla="*/ 164248 w 1823409"/>
              <a:gd name="connsiteY2" fmla="*/ 1880231 h 1880231"/>
              <a:gd name="connsiteX0" fmla="*/ 1798593 w 1798593"/>
              <a:gd name="connsiteY0" fmla="*/ 0 h 1880231"/>
              <a:gd name="connsiteX1" fmla="*/ 80998 w 1798593"/>
              <a:gd name="connsiteY1" fmla="*/ 1157616 h 1880231"/>
              <a:gd name="connsiteX2" fmla="*/ 139432 w 1798593"/>
              <a:gd name="connsiteY2" fmla="*/ 1880231 h 1880231"/>
              <a:gd name="connsiteX0" fmla="*/ 1809550 w 1809550"/>
              <a:gd name="connsiteY0" fmla="*/ 0 h 1880231"/>
              <a:gd name="connsiteX1" fmla="*/ 66402 w 1809550"/>
              <a:gd name="connsiteY1" fmla="*/ 1157616 h 1880231"/>
              <a:gd name="connsiteX2" fmla="*/ 150389 w 1809550"/>
              <a:gd name="connsiteY2" fmla="*/ 1880231 h 1880231"/>
              <a:gd name="connsiteX0" fmla="*/ 1816667 w 1816667"/>
              <a:gd name="connsiteY0" fmla="*/ 0 h 1946153"/>
              <a:gd name="connsiteX1" fmla="*/ 73519 w 1816667"/>
              <a:gd name="connsiteY1" fmla="*/ 1157616 h 1946153"/>
              <a:gd name="connsiteX2" fmla="*/ 144730 w 1816667"/>
              <a:gd name="connsiteY2" fmla="*/ 1946153 h 1946153"/>
              <a:gd name="connsiteX0" fmla="*/ 1820398 w 1820398"/>
              <a:gd name="connsiteY0" fmla="*/ 0 h 1946153"/>
              <a:gd name="connsiteX1" fmla="*/ 68732 w 1820398"/>
              <a:gd name="connsiteY1" fmla="*/ 1113667 h 1946153"/>
              <a:gd name="connsiteX2" fmla="*/ 148461 w 1820398"/>
              <a:gd name="connsiteY2" fmla="*/ 1946153 h 1946153"/>
            </a:gdLst>
            <a:ahLst/>
            <a:cxnLst>
              <a:cxn ang="0">
                <a:pos x="connsiteX0" y="connsiteY0"/>
              </a:cxn>
              <a:cxn ang="0">
                <a:pos x="connsiteX1" y="connsiteY1"/>
              </a:cxn>
              <a:cxn ang="0">
                <a:pos x="connsiteX2" y="connsiteY2"/>
              </a:cxn>
            </a:cxnLst>
            <a:rect l="l" t="t" r="r" b="b"/>
            <a:pathLst>
              <a:path w="1820398" h="1946153">
                <a:moveTo>
                  <a:pt x="1820398" y="0"/>
                </a:moveTo>
                <a:cubicBezTo>
                  <a:pt x="1595476" y="291662"/>
                  <a:pt x="256445" y="342462"/>
                  <a:pt x="68732" y="1113667"/>
                </a:cubicBezTo>
                <a:cubicBezTo>
                  <a:pt x="25577" y="1321882"/>
                  <a:pt x="-96476" y="1415154"/>
                  <a:pt x="148461" y="1946153"/>
                </a:cubicBezTo>
              </a:path>
            </a:pathLst>
          </a:custGeom>
          <a:noFill/>
          <a:ln w="38100">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0" name="Freeform 199"/>
          <p:cNvSpPr/>
          <p:nvPr/>
        </p:nvSpPr>
        <p:spPr>
          <a:xfrm>
            <a:off x="7557727" y="3196010"/>
            <a:ext cx="2635247" cy="1242014"/>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639843 w 1639843"/>
              <a:gd name="connsiteY0" fmla="*/ 0 h 2766338"/>
              <a:gd name="connsiteX1" fmla="*/ 1020792 w 1639843"/>
              <a:gd name="connsiteY1" fmla="*/ 1021011 h 2766338"/>
              <a:gd name="connsiteX2" fmla="*/ 0 w 1639843"/>
              <a:gd name="connsiteY2" fmla="*/ 2766338 h 2766338"/>
              <a:gd name="connsiteX0" fmla="*/ 1639843 w 1639843"/>
              <a:gd name="connsiteY0" fmla="*/ 0 h 2766338"/>
              <a:gd name="connsiteX1" fmla="*/ 1020792 w 1639843"/>
              <a:gd name="connsiteY1" fmla="*/ 1021011 h 2766338"/>
              <a:gd name="connsiteX2" fmla="*/ 0 w 1639843"/>
              <a:gd name="connsiteY2" fmla="*/ 2766338 h 2766338"/>
              <a:gd name="connsiteX0" fmla="*/ 1639843 w 1639843"/>
              <a:gd name="connsiteY0" fmla="*/ 0 h 2766338"/>
              <a:gd name="connsiteX1" fmla="*/ 1026114 w 1639843"/>
              <a:gd name="connsiteY1" fmla="*/ 847074 h 2766338"/>
              <a:gd name="connsiteX2" fmla="*/ 0 w 1639843"/>
              <a:gd name="connsiteY2" fmla="*/ 2766338 h 2766338"/>
              <a:gd name="connsiteX0" fmla="*/ 1639843 w 1639843"/>
              <a:gd name="connsiteY0" fmla="*/ 0 h 3014817"/>
              <a:gd name="connsiteX1" fmla="*/ 1026114 w 1639843"/>
              <a:gd name="connsiteY1" fmla="*/ 1095553 h 3014817"/>
              <a:gd name="connsiteX2" fmla="*/ 0 w 1639843"/>
              <a:gd name="connsiteY2" fmla="*/ 3014817 h 3014817"/>
              <a:gd name="connsiteX0" fmla="*/ 1687746 w 1687746"/>
              <a:gd name="connsiteY0" fmla="*/ 0 h 2940271"/>
              <a:gd name="connsiteX1" fmla="*/ 1026114 w 1687746"/>
              <a:gd name="connsiteY1" fmla="*/ 1021007 h 2940271"/>
              <a:gd name="connsiteX2" fmla="*/ 0 w 1687746"/>
              <a:gd name="connsiteY2" fmla="*/ 2940271 h 2940271"/>
              <a:gd name="connsiteX0" fmla="*/ 1687746 w 1687746"/>
              <a:gd name="connsiteY0" fmla="*/ 0 h 2940271"/>
              <a:gd name="connsiteX1" fmla="*/ 1068078 w 1687746"/>
              <a:gd name="connsiteY1" fmla="*/ 2077050 h 2940271"/>
              <a:gd name="connsiteX2" fmla="*/ 0 w 1687746"/>
              <a:gd name="connsiteY2" fmla="*/ 2940271 h 2940271"/>
              <a:gd name="connsiteX0" fmla="*/ 1687746 w 1687746"/>
              <a:gd name="connsiteY0" fmla="*/ 0 h 2940271"/>
              <a:gd name="connsiteX1" fmla="*/ 1051292 w 1687746"/>
              <a:gd name="connsiteY1" fmla="*/ 1965889 h 2940271"/>
              <a:gd name="connsiteX2" fmla="*/ 0 w 1687746"/>
              <a:gd name="connsiteY2" fmla="*/ 2940271 h 2940271"/>
              <a:gd name="connsiteX0" fmla="*/ 1687746 w 1687746"/>
              <a:gd name="connsiteY0" fmla="*/ 0 h 2940271"/>
              <a:gd name="connsiteX1" fmla="*/ 648433 w 1687746"/>
              <a:gd name="connsiteY1" fmla="*/ 437405 h 2940271"/>
              <a:gd name="connsiteX2" fmla="*/ 0 w 1687746"/>
              <a:gd name="connsiteY2" fmla="*/ 2940271 h 2940271"/>
              <a:gd name="connsiteX0" fmla="*/ 1687746 w 1687746"/>
              <a:gd name="connsiteY0" fmla="*/ 0 h 2940271"/>
              <a:gd name="connsiteX1" fmla="*/ 648433 w 1687746"/>
              <a:gd name="connsiteY1" fmla="*/ 437405 h 2940271"/>
              <a:gd name="connsiteX2" fmla="*/ 0 w 1687746"/>
              <a:gd name="connsiteY2" fmla="*/ 2940271 h 2940271"/>
              <a:gd name="connsiteX0" fmla="*/ 1687746 w 1687746"/>
              <a:gd name="connsiteY0" fmla="*/ 0 h 2940271"/>
              <a:gd name="connsiteX1" fmla="*/ 606468 w 1687746"/>
              <a:gd name="connsiteY1" fmla="*/ 437404 h 2940271"/>
              <a:gd name="connsiteX2" fmla="*/ 0 w 1687746"/>
              <a:gd name="connsiteY2" fmla="*/ 2940271 h 2940271"/>
              <a:gd name="connsiteX0" fmla="*/ 1687746 w 1687746"/>
              <a:gd name="connsiteY0" fmla="*/ 0 h 2940271"/>
              <a:gd name="connsiteX1" fmla="*/ 581289 w 1687746"/>
              <a:gd name="connsiteY1" fmla="*/ 356225 h 2940271"/>
              <a:gd name="connsiteX2" fmla="*/ 0 w 1687746"/>
              <a:gd name="connsiteY2" fmla="*/ 2940271 h 2940271"/>
              <a:gd name="connsiteX0" fmla="*/ 1687746 w 1687746"/>
              <a:gd name="connsiteY0" fmla="*/ 0 h 2940271"/>
              <a:gd name="connsiteX1" fmla="*/ 682003 w 1687746"/>
              <a:gd name="connsiteY1" fmla="*/ 383285 h 2940271"/>
              <a:gd name="connsiteX2" fmla="*/ 0 w 1687746"/>
              <a:gd name="connsiteY2" fmla="*/ 2940271 h 2940271"/>
              <a:gd name="connsiteX0" fmla="*/ 1687746 w 1687746"/>
              <a:gd name="connsiteY0" fmla="*/ 0 h 2940271"/>
              <a:gd name="connsiteX1" fmla="*/ 732361 w 1687746"/>
              <a:gd name="connsiteY1" fmla="*/ 356225 h 2940271"/>
              <a:gd name="connsiteX2" fmla="*/ 0 w 1687746"/>
              <a:gd name="connsiteY2" fmla="*/ 2940271 h 2940271"/>
              <a:gd name="connsiteX0" fmla="*/ 1637389 w 1637389"/>
              <a:gd name="connsiteY0" fmla="*/ 0 h 2832034"/>
              <a:gd name="connsiteX1" fmla="*/ 732361 w 1637389"/>
              <a:gd name="connsiteY1" fmla="*/ 247988 h 2832034"/>
              <a:gd name="connsiteX2" fmla="*/ 0 w 1637389"/>
              <a:gd name="connsiteY2" fmla="*/ 2832034 h 2832034"/>
              <a:gd name="connsiteX0" fmla="*/ 1637389 w 1637389"/>
              <a:gd name="connsiteY0" fmla="*/ 0 h 2832034"/>
              <a:gd name="connsiteX1" fmla="*/ 897142 w 1637389"/>
              <a:gd name="connsiteY1" fmla="*/ 969321 h 2832034"/>
              <a:gd name="connsiteX2" fmla="*/ 0 w 1637389"/>
              <a:gd name="connsiteY2" fmla="*/ 2832034 h 2832034"/>
              <a:gd name="connsiteX0" fmla="*/ 1637389 w 1637389"/>
              <a:gd name="connsiteY0" fmla="*/ 0 h 2832034"/>
              <a:gd name="connsiteX1" fmla="*/ 897142 w 1637389"/>
              <a:gd name="connsiteY1" fmla="*/ 969321 h 2832034"/>
              <a:gd name="connsiteX2" fmla="*/ 0 w 1637389"/>
              <a:gd name="connsiteY2" fmla="*/ 2832034 h 2832034"/>
              <a:gd name="connsiteX0" fmla="*/ 1662106 w 1662106"/>
              <a:gd name="connsiteY0" fmla="*/ 0 h 2698454"/>
              <a:gd name="connsiteX1" fmla="*/ 897142 w 1662106"/>
              <a:gd name="connsiteY1" fmla="*/ 835741 h 2698454"/>
              <a:gd name="connsiteX2" fmla="*/ 0 w 1662106"/>
              <a:gd name="connsiteY2" fmla="*/ 2698454 h 2698454"/>
              <a:gd name="connsiteX0" fmla="*/ 1662106 w 1662106"/>
              <a:gd name="connsiteY0" fmla="*/ 0 h 2698454"/>
              <a:gd name="connsiteX1" fmla="*/ 897142 w 1662106"/>
              <a:gd name="connsiteY1" fmla="*/ 784852 h 2698454"/>
              <a:gd name="connsiteX2" fmla="*/ 0 w 1662106"/>
              <a:gd name="connsiteY2" fmla="*/ 2698454 h 2698454"/>
            </a:gdLst>
            <a:ahLst/>
            <a:cxnLst>
              <a:cxn ang="0">
                <a:pos x="connsiteX0" y="connsiteY0"/>
              </a:cxn>
              <a:cxn ang="0">
                <a:pos x="connsiteX1" y="connsiteY1"/>
              </a:cxn>
              <a:cxn ang="0">
                <a:pos x="connsiteX2" y="connsiteY2"/>
              </a:cxn>
            </a:cxnLst>
            <a:rect l="l" t="t" r="r" b="b"/>
            <a:pathLst>
              <a:path w="1662106" h="2698454">
                <a:moveTo>
                  <a:pt x="1662106" y="0"/>
                </a:moveTo>
                <a:cubicBezTo>
                  <a:pt x="1437184" y="291662"/>
                  <a:pt x="1170072" y="565456"/>
                  <a:pt x="897142" y="784852"/>
                </a:cubicBezTo>
                <a:cubicBezTo>
                  <a:pt x="531583" y="862072"/>
                  <a:pt x="59113" y="1347414"/>
                  <a:pt x="0" y="2698454"/>
                </a:cubicBezTo>
              </a:path>
            </a:pathLst>
          </a:custGeom>
          <a:noFill/>
          <a:ln w="38100">
            <a:solidFill>
              <a:srgbClr val="8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Rounded Rectangle 46"/>
          <p:cNvSpPr/>
          <p:nvPr/>
        </p:nvSpPr>
        <p:spPr>
          <a:xfrm>
            <a:off x="7669648" y="4698997"/>
            <a:ext cx="279674" cy="288032"/>
          </a:xfrm>
          <a:prstGeom prst="roundRect">
            <a:avLst/>
          </a:prstGeom>
          <a:noFill/>
          <a:ln w="19050">
            <a:solidFill>
              <a:srgbClr val="FFC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0" name="Rounded Rectangle 69"/>
          <p:cNvSpPr/>
          <p:nvPr/>
        </p:nvSpPr>
        <p:spPr>
          <a:xfrm>
            <a:off x="7650250" y="3939564"/>
            <a:ext cx="281954" cy="270124"/>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1" name="Straight Connector 70"/>
          <p:cNvCxnSpPr>
            <a:stCxn id="70" idx="1"/>
          </p:cNvCxnSpPr>
          <p:nvPr/>
        </p:nvCxnSpPr>
        <p:spPr>
          <a:xfrm flipH="1">
            <a:off x="5845311" y="4074626"/>
            <a:ext cx="1804939" cy="166655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extLst>
              <p:ext uri="{D42A27DB-BD31-4B8C-83A1-F6EECF244321}">
                <p14:modId xmlns:p14="http://schemas.microsoft.com/office/powerpoint/2010/main" val="3767172478"/>
              </p:ext>
            </p:extLst>
          </p:nvPr>
        </p:nvGraphicFramePr>
        <p:xfrm>
          <a:off x="9806690" y="4078046"/>
          <a:ext cx="2299028" cy="2723883"/>
        </p:xfrm>
        <a:graphic>
          <a:graphicData uri="http://schemas.openxmlformats.org/drawingml/2006/table">
            <a:tbl>
              <a:tblPr firstRow="1" firstCol="1" bandRow="1">
                <a:tableStyleId>{5C22544A-7EE6-4342-B048-85BDC9FD1C3A}</a:tableStyleId>
              </a:tblPr>
              <a:tblGrid>
                <a:gridCol w="372337">
                  <a:extLst>
                    <a:ext uri="{9D8B030D-6E8A-4147-A177-3AD203B41FA5}">
                      <a16:colId xmlns:a16="http://schemas.microsoft.com/office/drawing/2014/main" xmlns="" val="20000"/>
                    </a:ext>
                  </a:extLst>
                </a:gridCol>
                <a:gridCol w="1926691">
                  <a:extLst>
                    <a:ext uri="{9D8B030D-6E8A-4147-A177-3AD203B41FA5}">
                      <a16:colId xmlns:a16="http://schemas.microsoft.com/office/drawing/2014/main" xmlns="" val="20001"/>
                    </a:ext>
                  </a:extLst>
                </a:gridCol>
              </a:tblGrid>
              <a:tr h="243318">
                <a:tc>
                  <a:txBody>
                    <a:bodyPr/>
                    <a:lstStyle/>
                    <a:p>
                      <a:pPr algn="ctr">
                        <a:spcAft>
                          <a:spcPts val="0"/>
                        </a:spcAft>
                      </a:pPr>
                      <a:r>
                        <a:rPr lang="en-CA" sz="1000" dirty="0" smtClean="0">
                          <a:effectLst/>
                          <a:latin typeface="+mn-lt"/>
                        </a:rPr>
                        <a:t>Ref.</a:t>
                      </a:r>
                      <a:endParaRPr lang="en-CA" sz="1000" dirty="0">
                        <a:effectLst/>
                        <a:latin typeface="+mn-lt"/>
                      </a:endParaRPr>
                    </a:p>
                  </a:txBody>
                  <a:tcPr marL="56764" marR="56764" marT="0" marB="0" anchor="ctr"/>
                </a:tc>
                <a:tc>
                  <a:txBody>
                    <a:bodyPr/>
                    <a:lstStyle/>
                    <a:p>
                      <a:pPr algn="ctr">
                        <a:spcAft>
                          <a:spcPts val="0"/>
                        </a:spcAft>
                      </a:pPr>
                      <a:r>
                        <a:rPr lang="en-CA" sz="1000" dirty="0">
                          <a:effectLst/>
                          <a:latin typeface="+mn-lt"/>
                        </a:rPr>
                        <a:t>Use Case</a:t>
                      </a:r>
                    </a:p>
                  </a:txBody>
                  <a:tcPr marL="56764" marR="56764" marT="0" marB="0" anchor="ctr"/>
                </a:tc>
                <a:extLst>
                  <a:ext uri="{0D108BD9-81ED-4DB2-BD59-A6C34878D82A}">
                    <a16:rowId xmlns:a16="http://schemas.microsoft.com/office/drawing/2014/main" xmlns="" val="10000"/>
                  </a:ext>
                </a:extLst>
              </a:tr>
              <a:tr h="744826">
                <a:tc>
                  <a:txBody>
                    <a:bodyPr/>
                    <a:lstStyle/>
                    <a:p>
                      <a:pPr algn="ctr">
                        <a:spcAft>
                          <a:spcPts val="0"/>
                        </a:spcAft>
                      </a:pPr>
                      <a:r>
                        <a:rPr lang="en-CA" sz="1000" dirty="0" smtClean="0">
                          <a:effectLst/>
                          <a:latin typeface="+mn-lt"/>
                        </a:rPr>
                        <a:t>B1</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access to cloud-based GC service from outside GC network (via the Internet) to approved Hyper-Scale IaaS/PaaS (without Interconnection)</a:t>
                      </a:r>
                    </a:p>
                  </a:txBody>
                  <a:tcPr marL="0" marR="0" marT="0" marB="0"/>
                </a:tc>
                <a:extLst>
                  <a:ext uri="{0D108BD9-81ED-4DB2-BD59-A6C34878D82A}">
                    <a16:rowId xmlns:a16="http://schemas.microsoft.com/office/drawing/2014/main" xmlns="" val="10001"/>
                  </a:ext>
                </a:extLst>
              </a:tr>
              <a:tr h="469929">
                <a:tc>
                  <a:txBody>
                    <a:bodyPr/>
                    <a:lstStyle/>
                    <a:p>
                      <a:pPr algn="ctr">
                        <a:spcAft>
                          <a:spcPts val="0"/>
                        </a:spcAft>
                      </a:pPr>
                      <a:r>
                        <a:rPr lang="en-CA" sz="1000" dirty="0" smtClean="0">
                          <a:effectLst/>
                          <a:latin typeface="+mn-lt"/>
                        </a:rPr>
                        <a:t>B2</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direct access to cloud-based GC service (via the Internet) to Dept. SaaS Application</a:t>
                      </a:r>
                    </a:p>
                  </a:txBody>
                  <a:tcPr marL="0" marR="0" marT="0" marB="0"/>
                </a:tc>
                <a:extLst>
                  <a:ext uri="{0D108BD9-81ED-4DB2-BD59-A6C34878D82A}">
                    <a16:rowId xmlns:a16="http://schemas.microsoft.com/office/drawing/2014/main" xmlns="" val="10002"/>
                  </a:ext>
                </a:extLst>
              </a:tr>
              <a:tr h="486636">
                <a:tc>
                  <a:txBody>
                    <a:bodyPr/>
                    <a:lstStyle/>
                    <a:p>
                      <a:pPr algn="ctr">
                        <a:spcAft>
                          <a:spcPts val="0"/>
                        </a:spcAft>
                      </a:pPr>
                      <a:r>
                        <a:rPr lang="en-CA" sz="1000" dirty="0" smtClean="0">
                          <a:effectLst/>
                          <a:latin typeface="+mn-lt"/>
                        </a:rPr>
                        <a:t>B3</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direct access to cloud-based GC service (via the Internet) to GC-wide SaaS Application</a:t>
                      </a:r>
                    </a:p>
                  </a:txBody>
                  <a:tcPr marL="0" marR="0" marT="0" marB="0"/>
                </a:tc>
                <a:extLst>
                  <a:ext uri="{0D108BD9-81ED-4DB2-BD59-A6C34878D82A}">
                    <a16:rowId xmlns:a16="http://schemas.microsoft.com/office/drawing/2014/main" xmlns="" val="10003"/>
                  </a:ext>
                </a:extLst>
              </a:tr>
              <a:tr h="744826">
                <a:tc>
                  <a:txBody>
                    <a:bodyPr/>
                    <a:lstStyle/>
                    <a:p>
                      <a:pPr algn="ctr">
                        <a:spcAft>
                          <a:spcPts val="0"/>
                        </a:spcAft>
                      </a:pPr>
                      <a:r>
                        <a:rPr lang="en-CA" sz="1000" dirty="0" smtClean="0">
                          <a:effectLst/>
                          <a:latin typeface="+mn-lt"/>
                        </a:rPr>
                        <a:t>B4</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access to cloud-based GC service from outside GC network (via the Internet) to approved Hyper-Scale IaaS/PaaS (with Interconnection)</a:t>
                      </a:r>
                    </a:p>
                  </a:txBody>
                  <a:tcPr marL="0" marR="0" marT="0" marB="0"/>
                </a:tc>
                <a:extLst>
                  <a:ext uri="{0D108BD9-81ED-4DB2-BD59-A6C34878D82A}">
                    <a16:rowId xmlns:a16="http://schemas.microsoft.com/office/drawing/2014/main" xmlns="" val="10004"/>
                  </a:ext>
                </a:extLst>
              </a:tr>
            </a:tbl>
          </a:graphicData>
        </a:graphic>
      </p:graphicFrame>
      <p:sp>
        <p:nvSpPr>
          <p:cNvPr id="48" name="Oval 47"/>
          <p:cNvSpPr/>
          <p:nvPr/>
        </p:nvSpPr>
        <p:spPr>
          <a:xfrm>
            <a:off x="8998397" y="1423250"/>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B3</a:t>
            </a:r>
            <a:endParaRPr lang="en-US" sz="1400" b="1" dirty="0">
              <a:solidFill>
                <a:schemeClr val="tx1"/>
              </a:solidFill>
            </a:endParaRPr>
          </a:p>
        </p:txBody>
      </p:sp>
      <p:sp>
        <p:nvSpPr>
          <p:cNvPr id="50" name="Oval 49"/>
          <p:cNvSpPr/>
          <p:nvPr/>
        </p:nvSpPr>
        <p:spPr>
          <a:xfrm>
            <a:off x="9572031" y="3610558"/>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B1</a:t>
            </a:r>
            <a:endParaRPr lang="en-US" sz="1400" b="1" dirty="0">
              <a:solidFill>
                <a:schemeClr val="tx1"/>
              </a:solidFill>
            </a:endParaRPr>
          </a:p>
        </p:txBody>
      </p:sp>
      <p:sp>
        <p:nvSpPr>
          <p:cNvPr id="51" name="Oval 50"/>
          <p:cNvSpPr/>
          <p:nvPr/>
        </p:nvSpPr>
        <p:spPr>
          <a:xfrm>
            <a:off x="6091808" y="3975791"/>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B4</a:t>
            </a:r>
            <a:endParaRPr lang="en-US" sz="1400" b="1" dirty="0">
              <a:solidFill>
                <a:schemeClr val="tx1"/>
              </a:solidFill>
            </a:endParaRPr>
          </a:p>
        </p:txBody>
      </p:sp>
      <p:sp>
        <p:nvSpPr>
          <p:cNvPr id="52" name="Oval 51"/>
          <p:cNvSpPr/>
          <p:nvPr/>
        </p:nvSpPr>
        <p:spPr>
          <a:xfrm>
            <a:off x="8442092" y="2117454"/>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B2</a:t>
            </a:r>
            <a:endParaRPr lang="en-US" sz="1400" b="1" dirty="0">
              <a:solidFill>
                <a:schemeClr val="tx1"/>
              </a:solidFill>
            </a:endParaRPr>
          </a:p>
        </p:txBody>
      </p:sp>
      <p:sp>
        <p:nvSpPr>
          <p:cNvPr id="54" name="Freeform 53"/>
          <p:cNvSpPr/>
          <p:nvPr/>
        </p:nvSpPr>
        <p:spPr>
          <a:xfrm>
            <a:off x="8256240" y="1663180"/>
            <a:ext cx="1991003" cy="1131808"/>
          </a:xfrm>
          <a:custGeom>
            <a:avLst/>
            <a:gdLst>
              <a:gd name="connsiteX0" fmla="*/ 1717158 w 1717158"/>
              <a:gd name="connsiteY0" fmla="*/ 1236090 h 1236090"/>
              <a:gd name="connsiteX1" fmla="*/ 606056 w 1717158"/>
              <a:gd name="connsiteY1" fmla="*/ 109039 h 1236090"/>
              <a:gd name="connsiteX2" fmla="*/ 0 w 1717158"/>
              <a:gd name="connsiteY2" fmla="*/ 50560 h 1236090"/>
            </a:gdLst>
            <a:ahLst/>
            <a:cxnLst>
              <a:cxn ang="0">
                <a:pos x="connsiteX0" y="connsiteY0"/>
              </a:cxn>
              <a:cxn ang="0">
                <a:pos x="connsiteX1" y="connsiteY1"/>
              </a:cxn>
              <a:cxn ang="0">
                <a:pos x="connsiteX2" y="connsiteY2"/>
              </a:cxn>
            </a:cxnLst>
            <a:rect l="l" t="t" r="r" b="b"/>
            <a:pathLst>
              <a:path w="1717158" h="1236090">
                <a:moveTo>
                  <a:pt x="1717158" y="1236090"/>
                </a:moveTo>
                <a:cubicBezTo>
                  <a:pt x="1304703" y="771358"/>
                  <a:pt x="892249" y="306627"/>
                  <a:pt x="606056" y="109039"/>
                </a:cubicBezTo>
                <a:cubicBezTo>
                  <a:pt x="319863" y="-88549"/>
                  <a:pt x="127591" y="40814"/>
                  <a:pt x="0" y="5056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Freeform 54"/>
          <p:cNvSpPr/>
          <p:nvPr/>
        </p:nvSpPr>
        <p:spPr>
          <a:xfrm>
            <a:off x="8283492" y="2637210"/>
            <a:ext cx="1948672" cy="337825"/>
          </a:xfrm>
          <a:custGeom>
            <a:avLst/>
            <a:gdLst>
              <a:gd name="connsiteX0" fmla="*/ 1717158 w 1717158"/>
              <a:gd name="connsiteY0" fmla="*/ 1236090 h 1236090"/>
              <a:gd name="connsiteX1" fmla="*/ 606056 w 1717158"/>
              <a:gd name="connsiteY1" fmla="*/ 109039 h 1236090"/>
              <a:gd name="connsiteX2" fmla="*/ 0 w 1717158"/>
              <a:gd name="connsiteY2" fmla="*/ 50560 h 1236090"/>
            </a:gdLst>
            <a:ahLst/>
            <a:cxnLst>
              <a:cxn ang="0">
                <a:pos x="connsiteX0" y="connsiteY0"/>
              </a:cxn>
              <a:cxn ang="0">
                <a:pos x="connsiteX1" y="connsiteY1"/>
              </a:cxn>
              <a:cxn ang="0">
                <a:pos x="connsiteX2" y="connsiteY2"/>
              </a:cxn>
            </a:cxnLst>
            <a:rect l="l" t="t" r="r" b="b"/>
            <a:pathLst>
              <a:path w="1717158" h="1236090">
                <a:moveTo>
                  <a:pt x="1717158" y="1236090"/>
                </a:moveTo>
                <a:cubicBezTo>
                  <a:pt x="1304703" y="771358"/>
                  <a:pt x="892249" y="306627"/>
                  <a:pt x="606056" y="109039"/>
                </a:cubicBezTo>
                <a:cubicBezTo>
                  <a:pt x="319863" y="-88549"/>
                  <a:pt x="127591" y="40814"/>
                  <a:pt x="0" y="5056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Rounded Rectangle 58"/>
          <p:cNvSpPr/>
          <p:nvPr/>
        </p:nvSpPr>
        <p:spPr>
          <a:xfrm>
            <a:off x="8688288" y="3461942"/>
            <a:ext cx="526617" cy="506549"/>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60" name="Straight Connector 59"/>
          <p:cNvCxnSpPr>
            <a:stCxn id="59" idx="2"/>
          </p:cNvCxnSpPr>
          <p:nvPr/>
        </p:nvCxnSpPr>
        <p:spPr>
          <a:xfrm>
            <a:off x="8951597" y="3968491"/>
            <a:ext cx="263308" cy="145985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705291" y="5428349"/>
            <a:ext cx="2826920" cy="1397161"/>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GC-CAP Security Services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Protection</a:t>
            </a:r>
          </a:p>
          <a:p>
            <a:pPr marL="87313" lvl="0" indent="-87313">
              <a:buFont typeface="Arial" panose="020B0604020202020204" pitchFamily="34" charset="0"/>
              <a:buChar char="•"/>
            </a:pPr>
            <a:r>
              <a:rPr lang="en-CA" sz="900" dirty="0" smtClean="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smtClean="0"/>
              <a:t>Denial of service protection</a:t>
            </a:r>
          </a:p>
          <a:p>
            <a:pPr marL="87313" lvl="0" indent="-87313">
              <a:buFont typeface="Arial" panose="020B0604020202020204" pitchFamily="34" charset="0"/>
              <a:buChar char="•"/>
            </a:pPr>
            <a:r>
              <a:rPr lang="en-CA" sz="900" dirty="0" smtClean="0"/>
              <a:t>Malware protection</a:t>
            </a:r>
          </a:p>
          <a:p>
            <a:pPr marL="87313" lvl="0" indent="-87313">
              <a:buFont typeface="Arial" panose="020B0604020202020204" pitchFamily="34" charset="0"/>
              <a:buChar char="•"/>
            </a:pPr>
            <a:r>
              <a:rPr lang="en-CA" sz="900" dirty="0" smtClean="0"/>
              <a:t>TLS Inspection – Ingress (depending on risk profile)</a:t>
            </a:r>
          </a:p>
          <a:p>
            <a:pPr marL="87313" lvl="0" indent="-87313">
              <a:buFont typeface="Arial" panose="020B0604020202020204" pitchFamily="34" charset="0"/>
              <a:buChar char="•"/>
            </a:pPr>
            <a:r>
              <a:rPr lang="en-CA" sz="900" b="1" dirty="0"/>
              <a:t>Cyber defense </a:t>
            </a:r>
            <a:r>
              <a:rPr lang="en-CA" sz="900" b="1" dirty="0" smtClean="0"/>
              <a:t>services (CCCS Virtual NBS)</a:t>
            </a:r>
            <a:endParaRPr lang="en-CA" b="1" dirty="0"/>
          </a:p>
        </p:txBody>
      </p:sp>
      <p:sp>
        <p:nvSpPr>
          <p:cNvPr id="76" name="Rounded Rectangle 75"/>
          <p:cNvSpPr/>
          <p:nvPr/>
        </p:nvSpPr>
        <p:spPr>
          <a:xfrm>
            <a:off x="4104326" y="4195695"/>
            <a:ext cx="468052" cy="468052"/>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7" name="Straight Connector 76"/>
          <p:cNvCxnSpPr/>
          <p:nvPr/>
        </p:nvCxnSpPr>
        <p:spPr>
          <a:xfrm flipH="1">
            <a:off x="2682532" y="4609450"/>
            <a:ext cx="1421794" cy="91973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587056" y="5483996"/>
            <a:ext cx="2095476" cy="1154534"/>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GC-TIP Services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a:t>
            </a:r>
            <a:r>
              <a:rPr lang="en-CA" sz="900" dirty="0"/>
              <a:t>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smtClean="0"/>
              <a:t>Cyber defense services (NBS)</a:t>
            </a:r>
            <a:endParaRPr lang="en-CA" sz="900" dirty="0"/>
          </a:p>
        </p:txBody>
      </p:sp>
      <p:sp>
        <p:nvSpPr>
          <p:cNvPr id="31" name="TextBox 30"/>
          <p:cNvSpPr txBox="1"/>
          <p:nvPr/>
        </p:nvSpPr>
        <p:spPr>
          <a:xfrm rot="20139528">
            <a:off x="218007" y="2913415"/>
            <a:ext cx="11506112" cy="1754326"/>
          </a:xfrm>
          <a:prstGeom prst="rect">
            <a:avLst/>
          </a:prstGeom>
          <a:noFill/>
        </p:spPr>
        <p:txBody>
          <a:bodyPr wrap="square" rtlCol="0">
            <a:spAutoFit/>
          </a:bodyPr>
          <a:lstStyle/>
          <a:p>
            <a:pPr algn="ctr"/>
            <a:r>
              <a:rPr lang="en-CA"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TARGET STATE – ZERO TRUST SECURITY - UNDER DISCUSSION</a:t>
            </a:r>
            <a:endParaRPr lang="en-CA"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41353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wipe(right)">
                                      <p:cBhvr>
                                        <p:cTn id="7" dur="500"/>
                                        <p:tgtEl>
                                          <p:spTgt spid="19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right)">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right)">
                                      <p:cBhvr>
                                        <p:cTn id="15" dur="500"/>
                                        <p:tgtEl>
                                          <p:spTgt spid="5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right)">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right)">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wipe(right)">
                                      <p:cBhvr>
                                        <p:cTn id="35" dur="500"/>
                                        <p:tgtEl>
                                          <p:spTgt spid="20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right)">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95"/>
                                        </p:tgtEl>
                                        <p:attrNameLst>
                                          <p:attrName>style.visibility</p:attrName>
                                        </p:attrNameLst>
                                      </p:cBhvr>
                                      <p:to>
                                        <p:strVal val="visible"/>
                                      </p:to>
                                    </p:set>
                                    <p:animEffect transition="in" filter="wipe(right)">
                                      <p:cBhvr>
                                        <p:cTn id="43" dur="500"/>
                                        <p:tgtEl>
                                          <p:spTgt spid="19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94"/>
                                        </p:tgtEl>
                                        <p:attrNameLst>
                                          <p:attrName>style.visibility</p:attrName>
                                        </p:attrNameLst>
                                      </p:cBhvr>
                                      <p:to>
                                        <p:strVal val="visible"/>
                                      </p:to>
                                    </p:set>
                                    <p:animEffect transition="in" filter="wipe(right)">
                                      <p:cBhvr>
                                        <p:cTn id="46" dur="500"/>
                                        <p:tgtEl>
                                          <p:spTgt spid="1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fade">
                                      <p:cBhvr>
                                        <p:cTn id="57" dur="500"/>
                                        <p:tgtEl>
                                          <p:spTgt spid="19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7"/>
                                        </p:tgtEl>
                                        <p:attrNameLst>
                                          <p:attrName>style.visibility</p:attrName>
                                        </p:attrNameLst>
                                      </p:cBhvr>
                                      <p:to>
                                        <p:strVal val="visible"/>
                                      </p:to>
                                    </p:set>
                                    <p:animEffect transition="in" filter="fade">
                                      <p:cBhvr>
                                        <p:cTn id="60" dur="500"/>
                                        <p:tgtEl>
                                          <p:spTgt spid="19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10"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par>
                                <p:cTn id="100" presetID="10" presetClass="entr" presetSubtype="0"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500"/>
                                        <p:tgtEl>
                                          <p:spTgt spid="7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P spid="38" grpId="0" animBg="1"/>
      <p:bldP spid="39" grpId="0" animBg="1"/>
      <p:bldP spid="41" grpId="0" animBg="1"/>
      <p:bldP spid="49" grpId="0" animBg="1"/>
      <p:bldP spid="197" grpId="0" animBg="1"/>
      <p:bldP spid="199" grpId="0" animBg="1"/>
      <p:bldP spid="200" grpId="0" animBg="1"/>
      <p:bldP spid="47" grpId="0" animBg="1"/>
      <p:bldP spid="70" grpId="0" animBg="1"/>
      <p:bldP spid="48" grpId="0" animBg="1"/>
      <p:bldP spid="50" grpId="0" animBg="1"/>
      <p:bldP spid="51" grpId="0" animBg="1"/>
      <p:bldP spid="52" grpId="0" animBg="1"/>
      <p:bldP spid="54" grpId="0" animBg="1"/>
      <p:bldP spid="55" grpId="0" animBg="1"/>
      <p:bldP spid="59" grpId="0" animBg="1"/>
      <p:bldP spid="61" grpId="0" animBg="1"/>
      <p:bldP spid="76" grpId="0" animBg="1"/>
      <p:bldP spid="78"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4876084" y="5101661"/>
            <a:ext cx="1948082" cy="861774"/>
          </a:xfrm>
          <a:prstGeom prst="rect">
            <a:avLst/>
          </a:prstGeom>
          <a:ln>
            <a:prstDash val="soli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000" i="1" dirty="0" smtClean="0">
                <a:solidFill>
                  <a:srgbClr val="FF0000"/>
                </a:solidFill>
              </a:rPr>
              <a:t>Limit interactions with GC Data Centres and IT services. </a:t>
            </a:r>
          </a:p>
          <a:p>
            <a:pPr algn="ctr"/>
            <a:r>
              <a:rPr lang="en-CA" sz="1000" i="1" dirty="0" smtClean="0">
                <a:solidFill>
                  <a:srgbClr val="FF0000"/>
                </a:solidFill>
              </a:rPr>
              <a:t>Use secure </a:t>
            </a:r>
            <a:r>
              <a:rPr lang="en-CA" sz="1000" b="1" i="1" u="sng" dirty="0" smtClean="0">
                <a:solidFill>
                  <a:srgbClr val="FF0000"/>
                </a:solidFill>
              </a:rPr>
              <a:t>Application </a:t>
            </a:r>
            <a:r>
              <a:rPr lang="en-CA" sz="1000" b="1" i="1" u="sng" dirty="0">
                <a:solidFill>
                  <a:srgbClr val="FF0000"/>
                </a:solidFill>
              </a:rPr>
              <a:t>Programming Interfaces (API) </a:t>
            </a:r>
            <a:r>
              <a:rPr lang="en-CA" sz="1000" i="1" dirty="0" smtClean="0">
                <a:solidFill>
                  <a:srgbClr val="FF0000"/>
                </a:solidFill>
              </a:rPr>
              <a:t>to expose GC data and services.</a:t>
            </a:r>
            <a:endParaRPr lang="en-CA" sz="1000" i="1" dirty="0">
              <a:solidFill>
                <a:srgbClr val="FF0000"/>
              </a:solidFill>
            </a:endParaRPr>
          </a:p>
        </p:txBody>
      </p:sp>
      <p:pic>
        <p:nvPicPr>
          <p:cNvPr id="185" name="Picture 1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95" y="1053512"/>
            <a:ext cx="10803225" cy="4413118"/>
          </a:xfrm>
          <a:prstGeom prst="rect">
            <a:avLst/>
          </a:prstGeom>
        </p:spPr>
      </p:pic>
      <p:pic>
        <p:nvPicPr>
          <p:cNvPr id="43" name="Picture 42"/>
          <p:cNvPicPr>
            <a:picLocks noChangeAspect="1"/>
          </p:cNvPicPr>
          <p:nvPr/>
        </p:nvPicPr>
        <p:blipFill>
          <a:blip r:embed="rId5"/>
          <a:stretch>
            <a:fillRect/>
          </a:stretch>
        </p:blipFill>
        <p:spPr>
          <a:xfrm>
            <a:off x="6949351" y="3992036"/>
            <a:ext cx="1500812" cy="1267319"/>
          </a:xfrm>
          <a:prstGeom prst="rect">
            <a:avLst/>
          </a:prstGeom>
        </p:spPr>
      </p:pic>
      <p:sp>
        <p:nvSpPr>
          <p:cNvPr id="2" name="Slide Number Placeholder 1"/>
          <p:cNvSpPr>
            <a:spLocks noGrp="1"/>
          </p:cNvSpPr>
          <p:nvPr>
            <p:ph type="sldNum" sz="quarter" idx="12"/>
          </p:nvPr>
        </p:nvSpPr>
        <p:spPr/>
        <p:txBody>
          <a:bodyPr/>
          <a:lstStyle/>
          <a:p>
            <a:fld id="{32D4B517-E49B-41B6-9DBC-23634E0F1CDC}" type="slidenum">
              <a:rPr lang="en-CA" smtClean="0"/>
              <a:pPr/>
              <a:t>11</a:t>
            </a:fld>
            <a:endParaRPr lang="en-CA" dirty="0"/>
          </a:p>
        </p:txBody>
      </p:sp>
      <p:sp>
        <p:nvSpPr>
          <p:cNvPr id="4" name="Title 3"/>
          <p:cNvSpPr>
            <a:spLocks noGrp="1"/>
          </p:cNvSpPr>
          <p:nvPr>
            <p:ph type="title"/>
          </p:nvPr>
        </p:nvSpPr>
        <p:spPr/>
        <p:txBody>
          <a:bodyPr/>
          <a:lstStyle/>
          <a:p>
            <a:r>
              <a:rPr lang="en-CA" dirty="0"/>
              <a:t>Scenario C – External user access to cloud-based GC service</a:t>
            </a:r>
          </a:p>
        </p:txBody>
      </p:sp>
      <p:sp>
        <p:nvSpPr>
          <p:cNvPr id="194" name="Freeform 193"/>
          <p:cNvSpPr/>
          <p:nvPr/>
        </p:nvSpPr>
        <p:spPr>
          <a:xfrm>
            <a:off x="1532785" y="3739543"/>
            <a:ext cx="6399419" cy="1087570"/>
          </a:xfrm>
          <a:custGeom>
            <a:avLst/>
            <a:gdLst>
              <a:gd name="connsiteX0" fmla="*/ 5494215 w 5494215"/>
              <a:gd name="connsiteY0" fmla="*/ 1567346 h 1711007"/>
              <a:gd name="connsiteX1" fmla="*/ 3259015 w 5494215"/>
              <a:gd name="connsiteY1" fmla="*/ 1559531 h 1711007"/>
              <a:gd name="connsiteX2" fmla="*/ 1609969 w 5494215"/>
              <a:gd name="connsiteY2" fmla="*/ 12085 h 1711007"/>
              <a:gd name="connsiteX3" fmla="*/ 0 w 5494215"/>
              <a:gd name="connsiteY3" fmla="*/ 965562 h 1711007"/>
              <a:gd name="connsiteX0" fmla="*/ 5494215 w 5494215"/>
              <a:gd name="connsiteY0" fmla="*/ 1708914 h 1862688"/>
              <a:gd name="connsiteX1" fmla="*/ 3259015 w 5494215"/>
              <a:gd name="connsiteY1" fmla="*/ 1701099 h 1862688"/>
              <a:gd name="connsiteX2" fmla="*/ 1773044 w 5494215"/>
              <a:gd name="connsiteY2" fmla="*/ 9815 h 1862688"/>
              <a:gd name="connsiteX3" fmla="*/ 0 w 5494215"/>
              <a:gd name="connsiteY3" fmla="*/ 1107130 h 1862688"/>
              <a:gd name="connsiteX0" fmla="*/ 5494215 w 5494215"/>
              <a:gd name="connsiteY0" fmla="*/ 1708914 h 1724402"/>
              <a:gd name="connsiteX1" fmla="*/ 2985623 w 5494215"/>
              <a:gd name="connsiteY1" fmla="*/ 879167 h 1724402"/>
              <a:gd name="connsiteX2" fmla="*/ 1773044 w 5494215"/>
              <a:gd name="connsiteY2" fmla="*/ 9815 h 1724402"/>
              <a:gd name="connsiteX3" fmla="*/ 0 w 5494215"/>
              <a:gd name="connsiteY3" fmla="*/ 1107130 h 1724402"/>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750603 w 5254398"/>
              <a:gd name="connsiteY1" fmla="*/ 750740 h 1107130"/>
              <a:gd name="connsiteX2" fmla="*/ 1773044 w 5254398"/>
              <a:gd name="connsiteY2" fmla="*/ 9815 h 1107130"/>
              <a:gd name="connsiteX3" fmla="*/ 0 w 5254398"/>
              <a:gd name="connsiteY3" fmla="*/ 1107130 h 1107130"/>
              <a:gd name="connsiteX0" fmla="*/ 5265205 w 5265205"/>
              <a:gd name="connsiteY0" fmla="*/ 916377 h 1107130"/>
              <a:gd name="connsiteX1" fmla="*/ 2750603 w 5265205"/>
              <a:gd name="connsiteY1" fmla="*/ 750740 h 1107130"/>
              <a:gd name="connsiteX2" fmla="*/ 1773044 w 5265205"/>
              <a:gd name="connsiteY2" fmla="*/ 9815 h 1107130"/>
              <a:gd name="connsiteX3" fmla="*/ 0 w 5265205"/>
              <a:gd name="connsiteY3" fmla="*/ 1107130 h 1107130"/>
              <a:gd name="connsiteX0" fmla="*/ 5265205 w 5265205"/>
              <a:gd name="connsiteY0" fmla="*/ 916377 h 1107130"/>
              <a:gd name="connsiteX1" fmla="*/ 2750603 w 5265205"/>
              <a:gd name="connsiteY1" fmla="*/ 704392 h 1107130"/>
              <a:gd name="connsiteX2" fmla="*/ 1773044 w 5265205"/>
              <a:gd name="connsiteY2" fmla="*/ 9815 h 1107130"/>
              <a:gd name="connsiteX3" fmla="*/ 0 w 5265205"/>
              <a:gd name="connsiteY3" fmla="*/ 1107130 h 1107130"/>
              <a:gd name="connsiteX0" fmla="*/ 5265205 w 5265205"/>
              <a:gd name="connsiteY0" fmla="*/ 950280 h 1141033"/>
              <a:gd name="connsiteX1" fmla="*/ 2750603 w 5265205"/>
              <a:gd name="connsiteY1" fmla="*/ 738295 h 1141033"/>
              <a:gd name="connsiteX2" fmla="*/ 1762372 w 5265205"/>
              <a:gd name="connsiteY2" fmla="*/ 9392 h 1141033"/>
              <a:gd name="connsiteX3" fmla="*/ 0 w 5265205"/>
              <a:gd name="connsiteY3" fmla="*/ 1141033 h 1141033"/>
              <a:gd name="connsiteX0" fmla="*/ 5265205 w 5265205"/>
              <a:gd name="connsiteY0" fmla="*/ 1040846 h 1231599"/>
              <a:gd name="connsiteX1" fmla="*/ 2750603 w 5265205"/>
              <a:gd name="connsiteY1" fmla="*/ 828861 h 1231599"/>
              <a:gd name="connsiteX2" fmla="*/ 1762372 w 5265205"/>
              <a:gd name="connsiteY2" fmla="*/ 8421 h 1231599"/>
              <a:gd name="connsiteX3" fmla="*/ 0 w 5265205"/>
              <a:gd name="connsiteY3" fmla="*/ 1231599 h 1231599"/>
              <a:gd name="connsiteX0" fmla="*/ 5265205 w 5265205"/>
              <a:gd name="connsiteY0" fmla="*/ 1040846 h 1231599"/>
              <a:gd name="connsiteX1" fmla="*/ 2739932 w 5265205"/>
              <a:gd name="connsiteY1" fmla="*/ 794534 h 1231599"/>
              <a:gd name="connsiteX2" fmla="*/ 1762372 w 5265205"/>
              <a:gd name="connsiteY2" fmla="*/ 8421 h 1231599"/>
              <a:gd name="connsiteX3" fmla="*/ 0 w 5265205"/>
              <a:gd name="connsiteY3" fmla="*/ 1231599 h 1231599"/>
              <a:gd name="connsiteX0" fmla="*/ 5265205 w 5265205"/>
              <a:gd name="connsiteY0" fmla="*/ 1154732 h 1345485"/>
              <a:gd name="connsiteX1" fmla="*/ 2739932 w 5265205"/>
              <a:gd name="connsiteY1" fmla="*/ 908420 h 1345485"/>
              <a:gd name="connsiteX2" fmla="*/ 1632796 w 5265205"/>
              <a:gd name="connsiteY2" fmla="*/ 7451 h 1345485"/>
              <a:gd name="connsiteX3" fmla="*/ 0 w 5265205"/>
              <a:gd name="connsiteY3" fmla="*/ 1345485 h 1345485"/>
              <a:gd name="connsiteX0" fmla="*/ 5523996 w 5523996"/>
              <a:gd name="connsiteY0" fmla="*/ 1182324 h 1345485"/>
              <a:gd name="connsiteX1" fmla="*/ 2739932 w 5523996"/>
              <a:gd name="connsiteY1" fmla="*/ 908420 h 1345485"/>
              <a:gd name="connsiteX2" fmla="*/ 1632796 w 5523996"/>
              <a:gd name="connsiteY2" fmla="*/ 7451 h 1345485"/>
              <a:gd name="connsiteX3" fmla="*/ 0 w 5523996"/>
              <a:gd name="connsiteY3" fmla="*/ 1345485 h 1345485"/>
              <a:gd name="connsiteX0" fmla="*/ 5882964 w 5882964"/>
              <a:gd name="connsiteY0" fmla="*/ 542204 h 1345485"/>
              <a:gd name="connsiteX1" fmla="*/ 2739932 w 5882964"/>
              <a:gd name="connsiteY1" fmla="*/ 908420 h 1345485"/>
              <a:gd name="connsiteX2" fmla="*/ 1632796 w 5882964"/>
              <a:gd name="connsiteY2" fmla="*/ 7451 h 1345485"/>
              <a:gd name="connsiteX3" fmla="*/ 0 w 5882964"/>
              <a:gd name="connsiteY3" fmla="*/ 1345485 h 1345485"/>
              <a:gd name="connsiteX0" fmla="*/ 6087492 w 6087492"/>
              <a:gd name="connsiteY0" fmla="*/ 950556 h 1345485"/>
              <a:gd name="connsiteX1" fmla="*/ 2739932 w 6087492"/>
              <a:gd name="connsiteY1" fmla="*/ 908420 h 1345485"/>
              <a:gd name="connsiteX2" fmla="*/ 1632796 w 6087492"/>
              <a:gd name="connsiteY2" fmla="*/ 7451 h 1345485"/>
              <a:gd name="connsiteX3" fmla="*/ 0 w 6087492"/>
              <a:gd name="connsiteY3" fmla="*/ 1345485 h 1345485"/>
              <a:gd name="connsiteX0" fmla="*/ 6087492 w 6087492"/>
              <a:gd name="connsiteY0" fmla="*/ 950556 h 1345485"/>
              <a:gd name="connsiteX1" fmla="*/ 5590568 w 6087492"/>
              <a:gd name="connsiteY1" fmla="*/ 422861 h 1345485"/>
              <a:gd name="connsiteX2" fmla="*/ 2739932 w 6087492"/>
              <a:gd name="connsiteY2" fmla="*/ 908420 h 1345485"/>
              <a:gd name="connsiteX3" fmla="*/ 1632796 w 6087492"/>
              <a:gd name="connsiteY3" fmla="*/ 7451 h 1345485"/>
              <a:gd name="connsiteX4" fmla="*/ 0 w 6087492"/>
              <a:gd name="connsiteY4" fmla="*/ 1345485 h 1345485"/>
              <a:gd name="connsiteX0" fmla="*/ 6087492 w 6087492"/>
              <a:gd name="connsiteY0" fmla="*/ 950556 h 1345485"/>
              <a:gd name="connsiteX1" fmla="*/ 5590568 w 6087492"/>
              <a:gd name="connsiteY1" fmla="*/ 422861 h 1345485"/>
              <a:gd name="connsiteX2" fmla="*/ 5079508 w 6087492"/>
              <a:gd name="connsiteY2" fmla="*/ 1029872 h 1345485"/>
              <a:gd name="connsiteX3" fmla="*/ 2739932 w 6087492"/>
              <a:gd name="connsiteY3" fmla="*/ 908420 h 1345485"/>
              <a:gd name="connsiteX4" fmla="*/ 1632796 w 6087492"/>
              <a:gd name="connsiteY4" fmla="*/ 7451 h 1345485"/>
              <a:gd name="connsiteX5" fmla="*/ 0 w 6087492"/>
              <a:gd name="connsiteY5" fmla="*/ 1345485 h 1345485"/>
              <a:gd name="connsiteX0" fmla="*/ 6087492 w 6087492"/>
              <a:gd name="connsiteY0" fmla="*/ 950556 h 1345485"/>
              <a:gd name="connsiteX1" fmla="*/ 5686832 w 6087492"/>
              <a:gd name="connsiteY1" fmla="*/ 408720 h 1345485"/>
              <a:gd name="connsiteX2" fmla="*/ 5079508 w 6087492"/>
              <a:gd name="connsiteY2" fmla="*/ 1029872 h 1345485"/>
              <a:gd name="connsiteX3" fmla="*/ 2739932 w 6087492"/>
              <a:gd name="connsiteY3" fmla="*/ 908420 h 1345485"/>
              <a:gd name="connsiteX4" fmla="*/ 1632796 w 6087492"/>
              <a:gd name="connsiteY4" fmla="*/ 7451 h 1345485"/>
              <a:gd name="connsiteX5" fmla="*/ 0 w 6087492"/>
              <a:gd name="connsiteY5" fmla="*/ 1345485 h 1345485"/>
              <a:gd name="connsiteX0" fmla="*/ 6055404 w 6055404"/>
              <a:gd name="connsiteY0" fmla="*/ 1035400 h 1345485"/>
              <a:gd name="connsiteX1" fmla="*/ 5686832 w 6055404"/>
              <a:gd name="connsiteY1" fmla="*/ 408720 h 1345485"/>
              <a:gd name="connsiteX2" fmla="*/ 5079508 w 6055404"/>
              <a:gd name="connsiteY2" fmla="*/ 1029872 h 1345485"/>
              <a:gd name="connsiteX3" fmla="*/ 2739932 w 6055404"/>
              <a:gd name="connsiteY3" fmla="*/ 908420 h 1345485"/>
              <a:gd name="connsiteX4" fmla="*/ 1632796 w 6055404"/>
              <a:gd name="connsiteY4" fmla="*/ 7451 h 1345485"/>
              <a:gd name="connsiteX5" fmla="*/ 0 w 6055404"/>
              <a:gd name="connsiteY5" fmla="*/ 1345485 h 1345485"/>
              <a:gd name="connsiteX0" fmla="*/ 6055404 w 6056978"/>
              <a:gd name="connsiteY0" fmla="*/ 1035400 h 1345485"/>
              <a:gd name="connsiteX1" fmla="*/ 5761704 w 6056978"/>
              <a:gd name="connsiteY1" fmla="*/ 408720 h 1345485"/>
              <a:gd name="connsiteX2" fmla="*/ 5079508 w 6056978"/>
              <a:gd name="connsiteY2" fmla="*/ 1029872 h 1345485"/>
              <a:gd name="connsiteX3" fmla="*/ 2739932 w 6056978"/>
              <a:gd name="connsiteY3" fmla="*/ 908420 h 1345485"/>
              <a:gd name="connsiteX4" fmla="*/ 1632796 w 6056978"/>
              <a:gd name="connsiteY4" fmla="*/ 7451 h 1345485"/>
              <a:gd name="connsiteX5" fmla="*/ 0 w 6056978"/>
              <a:gd name="connsiteY5" fmla="*/ 1345485 h 1345485"/>
              <a:gd name="connsiteX0" fmla="*/ 6055404 w 6056978"/>
              <a:gd name="connsiteY0" fmla="*/ 1035400 h 1345485"/>
              <a:gd name="connsiteX1" fmla="*/ 5761704 w 6056978"/>
              <a:gd name="connsiteY1" fmla="*/ 408720 h 1345485"/>
              <a:gd name="connsiteX2" fmla="*/ 5091393 w 6056978"/>
              <a:gd name="connsiteY2" fmla="*/ 1061296 h 1345485"/>
              <a:gd name="connsiteX3" fmla="*/ 2739932 w 6056978"/>
              <a:gd name="connsiteY3" fmla="*/ 908420 h 1345485"/>
              <a:gd name="connsiteX4" fmla="*/ 1632796 w 6056978"/>
              <a:gd name="connsiteY4" fmla="*/ 7451 h 1345485"/>
              <a:gd name="connsiteX5" fmla="*/ 0 w 6056978"/>
              <a:gd name="connsiteY5" fmla="*/ 1345485 h 1345485"/>
              <a:gd name="connsiteX0" fmla="*/ 6055404 w 6094916"/>
              <a:gd name="connsiteY0" fmla="*/ 1035400 h 1345485"/>
              <a:gd name="connsiteX1" fmla="*/ 5821126 w 6094916"/>
              <a:gd name="connsiteY1" fmla="*/ 377297 h 1345485"/>
              <a:gd name="connsiteX2" fmla="*/ 5091393 w 6094916"/>
              <a:gd name="connsiteY2" fmla="*/ 1061296 h 1345485"/>
              <a:gd name="connsiteX3" fmla="*/ 2739932 w 6094916"/>
              <a:gd name="connsiteY3" fmla="*/ 908420 h 1345485"/>
              <a:gd name="connsiteX4" fmla="*/ 1632796 w 6094916"/>
              <a:gd name="connsiteY4" fmla="*/ 7451 h 1345485"/>
              <a:gd name="connsiteX5" fmla="*/ 0 w 6094916"/>
              <a:gd name="connsiteY5" fmla="*/ 1345485 h 1345485"/>
              <a:gd name="connsiteX0" fmla="*/ 6055404 w 6116801"/>
              <a:gd name="connsiteY0" fmla="*/ 1035400 h 1345485"/>
              <a:gd name="connsiteX1" fmla="*/ 5853295 w 6116801"/>
              <a:gd name="connsiteY1" fmla="*/ 356348 h 1345485"/>
              <a:gd name="connsiteX2" fmla="*/ 5091393 w 6116801"/>
              <a:gd name="connsiteY2" fmla="*/ 1061296 h 1345485"/>
              <a:gd name="connsiteX3" fmla="*/ 2739932 w 6116801"/>
              <a:gd name="connsiteY3" fmla="*/ 908420 h 1345485"/>
              <a:gd name="connsiteX4" fmla="*/ 1632796 w 6116801"/>
              <a:gd name="connsiteY4" fmla="*/ 7451 h 1345485"/>
              <a:gd name="connsiteX5" fmla="*/ 0 w 6116801"/>
              <a:gd name="connsiteY5" fmla="*/ 1345485 h 1345485"/>
              <a:gd name="connsiteX0" fmla="*/ 6192123 w 6192123"/>
              <a:gd name="connsiteY0" fmla="*/ 983027 h 1345485"/>
              <a:gd name="connsiteX1" fmla="*/ 5853295 w 6192123"/>
              <a:gd name="connsiteY1" fmla="*/ 356348 h 1345485"/>
              <a:gd name="connsiteX2" fmla="*/ 5091393 w 6192123"/>
              <a:gd name="connsiteY2" fmla="*/ 1061296 h 1345485"/>
              <a:gd name="connsiteX3" fmla="*/ 2739932 w 6192123"/>
              <a:gd name="connsiteY3" fmla="*/ 908420 h 1345485"/>
              <a:gd name="connsiteX4" fmla="*/ 1632796 w 6192123"/>
              <a:gd name="connsiteY4" fmla="*/ 7451 h 1345485"/>
              <a:gd name="connsiteX5" fmla="*/ 0 w 6192123"/>
              <a:gd name="connsiteY5" fmla="*/ 1345485 h 1345485"/>
              <a:gd name="connsiteX0" fmla="*/ 6192123 w 6192123"/>
              <a:gd name="connsiteY0" fmla="*/ 983027 h 1345485"/>
              <a:gd name="connsiteX1" fmla="*/ 5853295 w 6192123"/>
              <a:gd name="connsiteY1" fmla="*/ 356348 h 1345485"/>
              <a:gd name="connsiteX2" fmla="*/ 5091393 w 6192123"/>
              <a:gd name="connsiteY2" fmla="*/ 1061296 h 1345485"/>
              <a:gd name="connsiteX3" fmla="*/ 2739932 w 6192123"/>
              <a:gd name="connsiteY3" fmla="*/ 908420 h 1345485"/>
              <a:gd name="connsiteX4" fmla="*/ 1632796 w 6192123"/>
              <a:gd name="connsiteY4" fmla="*/ 7451 h 1345485"/>
              <a:gd name="connsiteX5" fmla="*/ 0 w 6192123"/>
              <a:gd name="connsiteY5" fmla="*/ 1345485 h 1345485"/>
              <a:gd name="connsiteX0" fmla="*/ 6192123 w 6192123"/>
              <a:gd name="connsiteY0" fmla="*/ 983027 h 1345485"/>
              <a:gd name="connsiteX1" fmla="*/ 5853295 w 6192123"/>
              <a:gd name="connsiteY1" fmla="*/ 356348 h 1345485"/>
              <a:gd name="connsiteX2" fmla="*/ 5091393 w 6192123"/>
              <a:gd name="connsiteY2" fmla="*/ 1061296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17634 w 6192123"/>
              <a:gd name="connsiteY1" fmla="*/ 372060 h 1345485"/>
              <a:gd name="connsiteX2" fmla="*/ 5091393 w 6192123"/>
              <a:gd name="connsiteY2" fmla="*/ 1061296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861338 w 6192123"/>
              <a:gd name="connsiteY1" fmla="*/ 382534 h 1345485"/>
              <a:gd name="connsiteX2" fmla="*/ 5091393 w 6192123"/>
              <a:gd name="connsiteY2" fmla="*/ 1061296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861338 w 6192123"/>
              <a:gd name="connsiteY1" fmla="*/ 382534 h 1345485"/>
              <a:gd name="connsiteX2" fmla="*/ 5413085 w 6192123"/>
              <a:gd name="connsiteY2" fmla="*/ 1045584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861338 w 6192123"/>
              <a:gd name="connsiteY1" fmla="*/ 382534 h 1345485"/>
              <a:gd name="connsiteX2" fmla="*/ 5413085 w 6192123"/>
              <a:gd name="connsiteY2" fmla="*/ 1045584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413085 w 6192123"/>
              <a:gd name="connsiteY2" fmla="*/ 1045584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36564 w 6192123"/>
              <a:gd name="connsiteY2" fmla="*/ 1100161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36564 w 6192123"/>
              <a:gd name="connsiteY2" fmla="*/ 1100161 h 1345485"/>
              <a:gd name="connsiteX3" fmla="*/ 4663773 w 6192123"/>
              <a:gd name="connsiteY3" fmla="*/ 973366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36564 w 6192123"/>
              <a:gd name="connsiteY2" fmla="*/ 1100161 h 1345485"/>
              <a:gd name="connsiteX3" fmla="*/ 4663773 w 6192123"/>
              <a:gd name="connsiteY3" fmla="*/ 973366 h 1345485"/>
              <a:gd name="connsiteX4" fmla="*/ 2678532 w 6192123"/>
              <a:gd name="connsiteY4" fmla="*/ 838958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59589 w 6192123"/>
              <a:gd name="connsiteY2" fmla="*/ 1050545 h 1345485"/>
              <a:gd name="connsiteX3" fmla="*/ 4663773 w 6192123"/>
              <a:gd name="connsiteY3" fmla="*/ 973366 h 1345485"/>
              <a:gd name="connsiteX4" fmla="*/ 2678532 w 6192123"/>
              <a:gd name="connsiteY4" fmla="*/ 838958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59589 w 6192123"/>
              <a:gd name="connsiteY2" fmla="*/ 1050545 h 1345485"/>
              <a:gd name="connsiteX3" fmla="*/ 4663773 w 6192123"/>
              <a:gd name="connsiteY3" fmla="*/ 973366 h 1345485"/>
              <a:gd name="connsiteX4" fmla="*/ 2678532 w 6192123"/>
              <a:gd name="connsiteY4" fmla="*/ 838958 h 1345485"/>
              <a:gd name="connsiteX5" fmla="*/ 1632796 w 6192123"/>
              <a:gd name="connsiteY5" fmla="*/ 7451 h 1345485"/>
              <a:gd name="connsiteX6" fmla="*/ 0 w 6192123"/>
              <a:gd name="connsiteY6" fmla="*/ 1345485 h 134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2123" h="1345485">
                <a:moveTo>
                  <a:pt x="6192123" y="983027"/>
                </a:moveTo>
                <a:cubicBezTo>
                  <a:pt x="6018865" y="964057"/>
                  <a:pt x="6175792" y="483277"/>
                  <a:pt x="5907387" y="486727"/>
                </a:cubicBezTo>
                <a:cubicBezTo>
                  <a:pt x="5657387" y="426887"/>
                  <a:pt x="5734695" y="969619"/>
                  <a:pt x="5259589" y="1050545"/>
                </a:cubicBezTo>
                <a:cubicBezTo>
                  <a:pt x="5021577" y="1051116"/>
                  <a:pt x="5055683" y="998845"/>
                  <a:pt x="4663773" y="973366"/>
                </a:cubicBezTo>
                <a:cubicBezTo>
                  <a:pt x="4271863" y="947887"/>
                  <a:pt x="3183695" y="999944"/>
                  <a:pt x="2678532" y="838958"/>
                </a:cubicBezTo>
                <a:cubicBezTo>
                  <a:pt x="2173369" y="677972"/>
                  <a:pt x="2175965" y="106446"/>
                  <a:pt x="1632796" y="7451"/>
                </a:cubicBezTo>
                <a:cubicBezTo>
                  <a:pt x="1089627" y="-91544"/>
                  <a:pt x="533400" y="819249"/>
                  <a:pt x="0" y="1345485"/>
                </a:cubicBezTo>
              </a:path>
            </a:pathLst>
          </a:custGeom>
          <a:noFill/>
          <a:ln w="38100">
            <a:solidFill>
              <a:schemeClr val="accent5">
                <a:lumMod val="75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5" name="Freeform 194"/>
          <p:cNvSpPr/>
          <p:nvPr/>
        </p:nvSpPr>
        <p:spPr>
          <a:xfrm flipH="1" flipV="1">
            <a:off x="1364447" y="3694707"/>
            <a:ext cx="1810121" cy="62597"/>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 name="connsiteX0" fmla="*/ 0 w 7838894"/>
              <a:gd name="connsiteY0" fmla="*/ 0 h 2556812"/>
              <a:gd name="connsiteX1" fmla="*/ 908139 w 7838894"/>
              <a:gd name="connsiteY1" fmla="*/ 2377065 h 2556812"/>
              <a:gd name="connsiteX2" fmla="*/ 1569400 w 7838894"/>
              <a:gd name="connsiteY2" fmla="*/ 2382695 h 2556812"/>
              <a:gd name="connsiteX3" fmla="*/ 2494441 w 7838894"/>
              <a:gd name="connsiteY3" fmla="*/ 2330259 h 2556812"/>
              <a:gd name="connsiteX4" fmla="*/ 3325123 w 7838894"/>
              <a:gd name="connsiteY4" fmla="*/ 2181399 h 2556812"/>
              <a:gd name="connsiteX5" fmla="*/ 4478338 w 7838894"/>
              <a:gd name="connsiteY5" fmla="*/ 1781882 h 2556812"/>
              <a:gd name="connsiteX6" fmla="*/ 6933757 w 7838894"/>
              <a:gd name="connsiteY6" fmla="*/ 726920 h 2556812"/>
              <a:gd name="connsiteX7" fmla="*/ 7838894 w 7838894"/>
              <a:gd name="connsiteY7" fmla="*/ 302621 h 2556812"/>
              <a:gd name="connsiteX0" fmla="*/ 0 w 7838894"/>
              <a:gd name="connsiteY0" fmla="*/ 0 h 2465239"/>
              <a:gd name="connsiteX1" fmla="*/ 908139 w 7838894"/>
              <a:gd name="connsiteY1" fmla="*/ 2377065 h 2465239"/>
              <a:gd name="connsiteX2" fmla="*/ 1624292 w 7838894"/>
              <a:gd name="connsiteY2" fmla="*/ 1990374 h 2465239"/>
              <a:gd name="connsiteX3" fmla="*/ 2494441 w 7838894"/>
              <a:gd name="connsiteY3" fmla="*/ 2330259 h 2465239"/>
              <a:gd name="connsiteX4" fmla="*/ 3325123 w 7838894"/>
              <a:gd name="connsiteY4" fmla="*/ 2181399 h 2465239"/>
              <a:gd name="connsiteX5" fmla="*/ 4478338 w 7838894"/>
              <a:gd name="connsiteY5" fmla="*/ 1781882 h 2465239"/>
              <a:gd name="connsiteX6" fmla="*/ 6933757 w 7838894"/>
              <a:gd name="connsiteY6" fmla="*/ 726920 h 2465239"/>
              <a:gd name="connsiteX7" fmla="*/ 7838894 w 7838894"/>
              <a:gd name="connsiteY7" fmla="*/ 302621 h 2465239"/>
              <a:gd name="connsiteX0" fmla="*/ 0 w 7838894"/>
              <a:gd name="connsiteY0" fmla="*/ 0 h 2336844"/>
              <a:gd name="connsiteX1" fmla="*/ 853250 w 7838894"/>
              <a:gd name="connsiteY1" fmla="*/ 1200093 h 2336844"/>
              <a:gd name="connsiteX2" fmla="*/ 1624292 w 7838894"/>
              <a:gd name="connsiteY2" fmla="*/ 1990374 h 2336844"/>
              <a:gd name="connsiteX3" fmla="*/ 2494441 w 7838894"/>
              <a:gd name="connsiteY3" fmla="*/ 2330259 h 2336844"/>
              <a:gd name="connsiteX4" fmla="*/ 3325123 w 7838894"/>
              <a:gd name="connsiteY4" fmla="*/ 2181399 h 2336844"/>
              <a:gd name="connsiteX5" fmla="*/ 4478338 w 7838894"/>
              <a:gd name="connsiteY5" fmla="*/ 1781882 h 2336844"/>
              <a:gd name="connsiteX6" fmla="*/ 6933757 w 7838894"/>
              <a:gd name="connsiteY6" fmla="*/ 726920 h 2336844"/>
              <a:gd name="connsiteX7" fmla="*/ 7838894 w 7838894"/>
              <a:gd name="connsiteY7" fmla="*/ 302621 h 2336844"/>
              <a:gd name="connsiteX0" fmla="*/ 0 w 8003562"/>
              <a:gd name="connsiteY0" fmla="*/ 482043 h 2034223"/>
              <a:gd name="connsiteX1" fmla="*/ 1017918 w 8003562"/>
              <a:gd name="connsiteY1" fmla="*/ 897472 h 2034223"/>
              <a:gd name="connsiteX2" fmla="*/ 1788960 w 8003562"/>
              <a:gd name="connsiteY2" fmla="*/ 1687753 h 2034223"/>
              <a:gd name="connsiteX3" fmla="*/ 2659109 w 8003562"/>
              <a:gd name="connsiteY3" fmla="*/ 2027638 h 2034223"/>
              <a:gd name="connsiteX4" fmla="*/ 3489791 w 8003562"/>
              <a:gd name="connsiteY4" fmla="*/ 1878778 h 2034223"/>
              <a:gd name="connsiteX5" fmla="*/ 4643006 w 8003562"/>
              <a:gd name="connsiteY5" fmla="*/ 1479261 h 2034223"/>
              <a:gd name="connsiteX6" fmla="*/ 7098425 w 8003562"/>
              <a:gd name="connsiteY6" fmla="*/ 424299 h 2034223"/>
              <a:gd name="connsiteX7" fmla="*/ 8003562 w 8003562"/>
              <a:gd name="connsiteY7" fmla="*/ 0 h 20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62" h="2034223">
                <a:moveTo>
                  <a:pt x="0" y="482043"/>
                </a:moveTo>
                <a:cubicBezTo>
                  <a:pt x="167172" y="513487"/>
                  <a:pt x="719758" y="696520"/>
                  <a:pt x="1017918" y="897472"/>
                </a:cubicBezTo>
                <a:cubicBezTo>
                  <a:pt x="1316078" y="1098424"/>
                  <a:pt x="1515428" y="1499392"/>
                  <a:pt x="1788960" y="1687753"/>
                </a:cubicBezTo>
                <a:cubicBezTo>
                  <a:pt x="2062492" y="1876114"/>
                  <a:pt x="2375637" y="1995801"/>
                  <a:pt x="2659109" y="2027638"/>
                </a:cubicBezTo>
                <a:cubicBezTo>
                  <a:pt x="2942581" y="2059475"/>
                  <a:pt x="3159141" y="1970174"/>
                  <a:pt x="3489791" y="1878778"/>
                </a:cubicBezTo>
                <a:cubicBezTo>
                  <a:pt x="3820441" y="1787382"/>
                  <a:pt x="4041567" y="1721674"/>
                  <a:pt x="4643006" y="1479261"/>
                </a:cubicBezTo>
                <a:cubicBezTo>
                  <a:pt x="5244445" y="1236848"/>
                  <a:pt x="6538332" y="670842"/>
                  <a:pt x="7098425" y="424299"/>
                </a:cubicBezTo>
                <a:cubicBezTo>
                  <a:pt x="7658518" y="177756"/>
                  <a:pt x="7930184" y="13170"/>
                  <a:pt x="8003562" y="0"/>
                </a:cubicBezTo>
              </a:path>
            </a:pathLst>
          </a:custGeom>
          <a:noFill/>
          <a:ln w="38100">
            <a:solidFill>
              <a:schemeClr val="accent5">
                <a:lumMod val="75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Rounded Rectangle 195"/>
          <p:cNvSpPr/>
          <p:nvPr/>
        </p:nvSpPr>
        <p:spPr>
          <a:xfrm>
            <a:off x="8137136" y="1569272"/>
            <a:ext cx="288032" cy="268797"/>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36" name="Straight Connector 35"/>
          <p:cNvCxnSpPr/>
          <p:nvPr/>
        </p:nvCxnSpPr>
        <p:spPr>
          <a:xfrm flipV="1">
            <a:off x="8425168" y="1195693"/>
            <a:ext cx="1037259" cy="37357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9" idx="0"/>
          </p:cNvCxnSpPr>
          <p:nvPr/>
        </p:nvCxnSpPr>
        <p:spPr>
          <a:xfrm flipV="1">
            <a:off x="7889478" y="1125374"/>
            <a:ext cx="1538856" cy="5062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9462427" y="965544"/>
            <a:ext cx="2356720" cy="737426"/>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(GC-wide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Cyber defense services (CCCS CBS)</a:t>
            </a:r>
          </a:p>
        </p:txBody>
      </p:sp>
      <p:sp>
        <p:nvSpPr>
          <p:cNvPr id="39" name="Rounded Rectangle 38"/>
          <p:cNvSpPr/>
          <p:nvPr/>
        </p:nvSpPr>
        <p:spPr>
          <a:xfrm>
            <a:off x="7778428" y="1631670"/>
            <a:ext cx="222100" cy="206400"/>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40" name="Straight Connector 39"/>
          <p:cNvCxnSpPr>
            <a:stCxn id="197" idx="3"/>
            <a:endCxn id="41" idx="1"/>
          </p:cNvCxnSpPr>
          <p:nvPr/>
        </p:nvCxnSpPr>
        <p:spPr>
          <a:xfrm flipV="1">
            <a:off x="8459881" y="2195606"/>
            <a:ext cx="994504" cy="44063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454385" y="1780737"/>
            <a:ext cx="2366251" cy="829737"/>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Threat monitoring</a:t>
            </a:r>
          </a:p>
          <a:p>
            <a:pPr marL="87313" lvl="0" indent="-87313">
              <a:buFont typeface="Arial" panose="020B0604020202020204" pitchFamily="34" charset="0"/>
              <a:buChar char="•"/>
            </a:pPr>
            <a:r>
              <a:rPr lang="en-CA" sz="900" dirty="0" smtClean="0"/>
              <a:t>SaaS procured via PSPC RFSA or Dept.</a:t>
            </a:r>
            <a:endParaRPr lang="en-CA" sz="900" dirty="0"/>
          </a:p>
        </p:txBody>
      </p:sp>
      <p:cxnSp>
        <p:nvCxnSpPr>
          <p:cNvPr id="44" name="Straight Connector 43"/>
          <p:cNvCxnSpPr>
            <a:stCxn id="47" idx="1"/>
            <a:endCxn id="49" idx="3"/>
          </p:cNvCxnSpPr>
          <p:nvPr/>
        </p:nvCxnSpPr>
        <p:spPr>
          <a:xfrm flipH="1">
            <a:off x="5845309" y="4843013"/>
            <a:ext cx="1824339" cy="124723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035660" y="5378566"/>
            <a:ext cx="2809649" cy="1423363"/>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(IaaS/PaaS)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Boundary 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Denial of service protection</a:t>
            </a:r>
          </a:p>
          <a:p>
            <a:pPr marL="87313" lvl="0" indent="-87313">
              <a:buFont typeface="Arial" panose="020B0604020202020204" pitchFamily="34" charset="0"/>
              <a:buChar char="•"/>
            </a:pPr>
            <a:r>
              <a:rPr lang="en-CA" sz="900" dirty="0"/>
              <a:t>Malware protection</a:t>
            </a:r>
          </a:p>
          <a:p>
            <a:pPr marL="87313" lvl="0" indent="-87313">
              <a:buFont typeface="Arial" panose="020B0604020202020204" pitchFamily="34" charset="0"/>
              <a:buChar char="•"/>
            </a:pPr>
            <a:r>
              <a:rPr lang="en-CA" sz="900" dirty="0"/>
              <a:t>TLS Inspection – Ingress (depending on risk profile)</a:t>
            </a:r>
          </a:p>
          <a:p>
            <a:pPr marL="87313" lvl="0" indent="-87313">
              <a:buFont typeface="Arial" panose="020B0604020202020204" pitchFamily="34" charset="0"/>
              <a:buChar char="•"/>
            </a:pPr>
            <a:r>
              <a:rPr lang="en-CA" sz="900" b="1" dirty="0"/>
              <a:t>Cyber defense services (CCCS CBS/HBS)</a:t>
            </a:r>
          </a:p>
        </p:txBody>
      </p:sp>
      <p:sp>
        <p:nvSpPr>
          <p:cNvPr id="197" name="Rounded Rectangle 196"/>
          <p:cNvSpPr/>
          <p:nvPr/>
        </p:nvSpPr>
        <p:spPr>
          <a:xfrm>
            <a:off x="8171849" y="2492225"/>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99" name="Freeform 198"/>
          <p:cNvSpPr/>
          <p:nvPr/>
        </p:nvSpPr>
        <p:spPr>
          <a:xfrm>
            <a:off x="7886399" y="3391362"/>
            <a:ext cx="2617346" cy="1038360"/>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399692 w 1399692"/>
              <a:gd name="connsiteY0" fmla="*/ 0 h 2272355"/>
              <a:gd name="connsiteX1" fmla="*/ 780641 w 1399692"/>
              <a:gd name="connsiteY1" fmla="*/ 1021011 h 2272355"/>
              <a:gd name="connsiteX2" fmla="*/ 0 w 1399692"/>
              <a:gd name="connsiteY2" fmla="*/ 2272355 h 2272355"/>
              <a:gd name="connsiteX0" fmla="*/ 1447204 w 1447204"/>
              <a:gd name="connsiteY0" fmla="*/ 0 h 2272355"/>
              <a:gd name="connsiteX1" fmla="*/ 828153 w 1447204"/>
              <a:gd name="connsiteY1" fmla="*/ 1021011 h 2272355"/>
              <a:gd name="connsiteX2" fmla="*/ 47512 w 1447204"/>
              <a:gd name="connsiteY2" fmla="*/ 2272355 h 2272355"/>
              <a:gd name="connsiteX0" fmla="*/ 1447204 w 1447204"/>
              <a:gd name="connsiteY0" fmla="*/ 0 h 2272355"/>
              <a:gd name="connsiteX1" fmla="*/ 828153 w 1447204"/>
              <a:gd name="connsiteY1" fmla="*/ 909228 h 2272355"/>
              <a:gd name="connsiteX2" fmla="*/ 47512 w 1447204"/>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45299 w 1545299"/>
              <a:gd name="connsiteY0" fmla="*/ 0 h 2272355"/>
              <a:gd name="connsiteX1" fmla="*/ 273862 w 1545299"/>
              <a:gd name="connsiteY1" fmla="*/ 1439822 h 2272355"/>
              <a:gd name="connsiteX2" fmla="*/ 145607 w 1545299"/>
              <a:gd name="connsiteY2" fmla="*/ 2272355 h 2272355"/>
              <a:gd name="connsiteX0" fmla="*/ 1545299 w 1545299"/>
              <a:gd name="connsiteY0" fmla="*/ 0 h 2272355"/>
              <a:gd name="connsiteX1" fmla="*/ 273862 w 1545299"/>
              <a:gd name="connsiteY1" fmla="*/ 1562266 h 2272355"/>
              <a:gd name="connsiteX2" fmla="*/ 145607 w 1545299"/>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35526 w 1535526"/>
              <a:gd name="connsiteY0" fmla="*/ 0 h 2272355"/>
              <a:gd name="connsiteX1" fmla="*/ 292553 w 1535526"/>
              <a:gd name="connsiteY1" fmla="*/ 1537097 h 2272355"/>
              <a:gd name="connsiteX2" fmla="*/ 135834 w 1535526"/>
              <a:gd name="connsiteY2" fmla="*/ 2272355 h 2272355"/>
              <a:gd name="connsiteX0" fmla="*/ 1724320 w 1724320"/>
              <a:gd name="connsiteY0" fmla="*/ 0 h 1656283"/>
              <a:gd name="connsiteX1" fmla="*/ 292553 w 1724320"/>
              <a:gd name="connsiteY1" fmla="*/ 921025 h 1656283"/>
              <a:gd name="connsiteX2" fmla="*/ 135834 w 1724320"/>
              <a:gd name="connsiteY2" fmla="*/ 1656283 h 1656283"/>
              <a:gd name="connsiteX0" fmla="*/ 1717144 w 1717144"/>
              <a:gd name="connsiteY0" fmla="*/ 0 h 1656283"/>
              <a:gd name="connsiteX1" fmla="*/ 308261 w 1717144"/>
              <a:gd name="connsiteY1" fmla="*/ 1050723 h 1656283"/>
              <a:gd name="connsiteX2" fmla="*/ 128658 w 171714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21947 w 1721947"/>
              <a:gd name="connsiteY0" fmla="*/ 0 h 1656283"/>
              <a:gd name="connsiteX1" fmla="*/ 307241 w 1721947"/>
              <a:gd name="connsiteY1" fmla="*/ 948801 h 1656283"/>
              <a:gd name="connsiteX2" fmla="*/ 133461 w 1721947"/>
              <a:gd name="connsiteY2" fmla="*/ 1656283 h 1656283"/>
              <a:gd name="connsiteX0" fmla="*/ 1704480 w 1704480"/>
              <a:gd name="connsiteY0" fmla="*/ 0 h 1656283"/>
              <a:gd name="connsiteX1" fmla="*/ 307241 w 1704480"/>
              <a:gd name="connsiteY1" fmla="*/ 948801 h 1656283"/>
              <a:gd name="connsiteX2" fmla="*/ 133461 w 1704480"/>
              <a:gd name="connsiteY2" fmla="*/ 1656283 h 1656283"/>
              <a:gd name="connsiteX0" fmla="*/ 1732268 w 1732268"/>
              <a:gd name="connsiteY0" fmla="*/ 0 h 1637000"/>
              <a:gd name="connsiteX1" fmla="*/ 335029 w 1732268"/>
              <a:gd name="connsiteY1" fmla="*/ 948801 h 1637000"/>
              <a:gd name="connsiteX2" fmla="*/ 121818 w 1732268"/>
              <a:gd name="connsiteY2" fmla="*/ 1637000 h 1637000"/>
              <a:gd name="connsiteX0" fmla="*/ 1722865 w 1722865"/>
              <a:gd name="connsiteY0" fmla="*/ 0 h 1637000"/>
              <a:gd name="connsiteX1" fmla="*/ 362079 w 1722865"/>
              <a:gd name="connsiteY1" fmla="*/ 908289 h 1637000"/>
              <a:gd name="connsiteX2" fmla="*/ 112415 w 1722865"/>
              <a:gd name="connsiteY2" fmla="*/ 1637000 h 1637000"/>
              <a:gd name="connsiteX0" fmla="*/ 1737936 w 1737936"/>
              <a:gd name="connsiteY0" fmla="*/ 0 h 1637000"/>
              <a:gd name="connsiteX1" fmla="*/ 320814 w 1737936"/>
              <a:gd name="connsiteY1" fmla="*/ 973110 h 1637000"/>
              <a:gd name="connsiteX2" fmla="*/ 127486 w 1737936"/>
              <a:gd name="connsiteY2" fmla="*/ 1637000 h 1637000"/>
              <a:gd name="connsiteX0" fmla="*/ 1766755 w 1766755"/>
              <a:gd name="connsiteY0" fmla="*/ 0 h 1580282"/>
              <a:gd name="connsiteX1" fmla="*/ 349633 w 1766755"/>
              <a:gd name="connsiteY1" fmla="*/ 973110 h 1580282"/>
              <a:gd name="connsiteX2" fmla="*/ 116538 w 1766755"/>
              <a:gd name="connsiteY2" fmla="*/ 1580282 h 1580282"/>
              <a:gd name="connsiteX0" fmla="*/ 1724216 w 1724216"/>
              <a:gd name="connsiteY0" fmla="*/ 0 h 1580282"/>
              <a:gd name="connsiteX1" fmla="*/ 551601 w 1724216"/>
              <a:gd name="connsiteY1" fmla="*/ 1467270 h 1580282"/>
              <a:gd name="connsiteX2" fmla="*/ 73999 w 172421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802287 w 1802287"/>
              <a:gd name="connsiteY0" fmla="*/ 0 h 1580282"/>
              <a:gd name="connsiteX1" fmla="*/ 272315 w 1802287"/>
              <a:gd name="connsiteY1" fmla="*/ 831922 h 1580282"/>
              <a:gd name="connsiteX2" fmla="*/ 152070 w 1802287"/>
              <a:gd name="connsiteY2" fmla="*/ 1580282 h 1580282"/>
              <a:gd name="connsiteX0" fmla="*/ 1817512 w 1817512"/>
              <a:gd name="connsiteY0" fmla="*/ 0 h 1580282"/>
              <a:gd name="connsiteX1" fmla="*/ 249923 w 1817512"/>
              <a:gd name="connsiteY1" fmla="*/ 831922 h 1580282"/>
              <a:gd name="connsiteX2" fmla="*/ 167295 w 1817512"/>
              <a:gd name="connsiteY2" fmla="*/ 1580282 h 1580282"/>
              <a:gd name="connsiteX0" fmla="*/ 1748571 w 1748571"/>
              <a:gd name="connsiteY0" fmla="*/ 0 h 1580282"/>
              <a:gd name="connsiteX1" fmla="*/ 180982 w 1748571"/>
              <a:gd name="connsiteY1" fmla="*/ 831922 h 1580282"/>
              <a:gd name="connsiteX2" fmla="*/ 98354 w 1748571"/>
              <a:gd name="connsiteY2" fmla="*/ 1580282 h 1580282"/>
              <a:gd name="connsiteX0" fmla="*/ 1789648 w 1789648"/>
              <a:gd name="connsiteY0" fmla="*/ 0 h 1580282"/>
              <a:gd name="connsiteX1" fmla="*/ 80997 w 1789648"/>
              <a:gd name="connsiteY1" fmla="*/ 673085 h 1580282"/>
              <a:gd name="connsiteX2" fmla="*/ 139431 w 1789648"/>
              <a:gd name="connsiteY2" fmla="*/ 1580282 h 1580282"/>
              <a:gd name="connsiteX0" fmla="*/ 1798592 w 1798592"/>
              <a:gd name="connsiteY0" fmla="*/ 0 h 1880231"/>
              <a:gd name="connsiteX1" fmla="*/ 80997 w 1798592"/>
              <a:gd name="connsiteY1" fmla="*/ 973034 h 1880231"/>
              <a:gd name="connsiteX2" fmla="*/ 139431 w 1798592"/>
              <a:gd name="connsiteY2" fmla="*/ 1880231 h 1880231"/>
              <a:gd name="connsiteX0" fmla="*/ 1814357 w 1814357"/>
              <a:gd name="connsiteY0" fmla="*/ 0 h 1880231"/>
              <a:gd name="connsiteX1" fmla="*/ 60988 w 1814357"/>
              <a:gd name="connsiteY1" fmla="*/ 1319128 h 1880231"/>
              <a:gd name="connsiteX2" fmla="*/ 155196 w 1814357"/>
              <a:gd name="connsiteY2" fmla="*/ 1880231 h 1880231"/>
              <a:gd name="connsiteX0" fmla="*/ 1823409 w 1823409"/>
              <a:gd name="connsiteY0" fmla="*/ 0 h 1880231"/>
              <a:gd name="connsiteX1" fmla="*/ 52153 w 1823409"/>
              <a:gd name="connsiteY1" fmla="*/ 1272981 h 1880231"/>
              <a:gd name="connsiteX2" fmla="*/ 164248 w 1823409"/>
              <a:gd name="connsiteY2" fmla="*/ 1880231 h 1880231"/>
              <a:gd name="connsiteX0" fmla="*/ 1798593 w 1798593"/>
              <a:gd name="connsiteY0" fmla="*/ 0 h 1880231"/>
              <a:gd name="connsiteX1" fmla="*/ 80998 w 1798593"/>
              <a:gd name="connsiteY1" fmla="*/ 1157616 h 1880231"/>
              <a:gd name="connsiteX2" fmla="*/ 139432 w 1798593"/>
              <a:gd name="connsiteY2" fmla="*/ 1880231 h 1880231"/>
              <a:gd name="connsiteX0" fmla="*/ 1809550 w 1809550"/>
              <a:gd name="connsiteY0" fmla="*/ 0 h 1880231"/>
              <a:gd name="connsiteX1" fmla="*/ 66402 w 1809550"/>
              <a:gd name="connsiteY1" fmla="*/ 1157616 h 1880231"/>
              <a:gd name="connsiteX2" fmla="*/ 150389 w 1809550"/>
              <a:gd name="connsiteY2" fmla="*/ 1880231 h 1880231"/>
              <a:gd name="connsiteX0" fmla="*/ 1816667 w 1816667"/>
              <a:gd name="connsiteY0" fmla="*/ 0 h 1946153"/>
              <a:gd name="connsiteX1" fmla="*/ 73519 w 1816667"/>
              <a:gd name="connsiteY1" fmla="*/ 1157616 h 1946153"/>
              <a:gd name="connsiteX2" fmla="*/ 144730 w 1816667"/>
              <a:gd name="connsiteY2" fmla="*/ 1946153 h 1946153"/>
              <a:gd name="connsiteX0" fmla="*/ 1820398 w 1820398"/>
              <a:gd name="connsiteY0" fmla="*/ 0 h 1946153"/>
              <a:gd name="connsiteX1" fmla="*/ 68732 w 1820398"/>
              <a:gd name="connsiteY1" fmla="*/ 1113667 h 1946153"/>
              <a:gd name="connsiteX2" fmla="*/ 148461 w 1820398"/>
              <a:gd name="connsiteY2" fmla="*/ 1946153 h 1946153"/>
              <a:gd name="connsiteX0" fmla="*/ 1868447 w 1868447"/>
              <a:gd name="connsiteY0" fmla="*/ 0 h 1946153"/>
              <a:gd name="connsiteX1" fmla="*/ 31264 w 1868447"/>
              <a:gd name="connsiteY1" fmla="*/ 1013735 h 1946153"/>
              <a:gd name="connsiteX2" fmla="*/ 196510 w 1868447"/>
              <a:gd name="connsiteY2" fmla="*/ 1946153 h 1946153"/>
            </a:gdLst>
            <a:ahLst/>
            <a:cxnLst>
              <a:cxn ang="0">
                <a:pos x="connsiteX0" y="connsiteY0"/>
              </a:cxn>
              <a:cxn ang="0">
                <a:pos x="connsiteX1" y="connsiteY1"/>
              </a:cxn>
              <a:cxn ang="0">
                <a:pos x="connsiteX2" y="connsiteY2"/>
              </a:cxn>
            </a:cxnLst>
            <a:rect l="l" t="t" r="r" b="b"/>
            <a:pathLst>
              <a:path w="1868447" h="1946153">
                <a:moveTo>
                  <a:pt x="1868447" y="0"/>
                </a:moveTo>
                <a:cubicBezTo>
                  <a:pt x="1643525" y="291662"/>
                  <a:pt x="218977" y="242530"/>
                  <a:pt x="31264" y="1013735"/>
                </a:cubicBezTo>
                <a:cubicBezTo>
                  <a:pt x="-11891" y="1221950"/>
                  <a:pt x="-48427" y="1415154"/>
                  <a:pt x="196510" y="1946153"/>
                </a:cubicBezTo>
              </a:path>
            </a:pathLst>
          </a:custGeom>
          <a:noFill/>
          <a:ln w="38100">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Rounded Rectangle 46"/>
          <p:cNvSpPr/>
          <p:nvPr/>
        </p:nvSpPr>
        <p:spPr>
          <a:xfrm>
            <a:off x="7669648" y="4698997"/>
            <a:ext cx="279674" cy="288032"/>
          </a:xfrm>
          <a:prstGeom prst="roundRect">
            <a:avLst/>
          </a:prstGeom>
          <a:noFill/>
          <a:ln w="19050">
            <a:solidFill>
              <a:srgbClr val="FFC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0" name="Rounded Rectangle 69"/>
          <p:cNvSpPr/>
          <p:nvPr/>
        </p:nvSpPr>
        <p:spPr>
          <a:xfrm>
            <a:off x="7650250" y="3939564"/>
            <a:ext cx="281954" cy="270124"/>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1" name="Straight Connector 70"/>
          <p:cNvCxnSpPr>
            <a:stCxn id="70" idx="1"/>
          </p:cNvCxnSpPr>
          <p:nvPr/>
        </p:nvCxnSpPr>
        <p:spPr>
          <a:xfrm flipH="1">
            <a:off x="5845311" y="4074626"/>
            <a:ext cx="1804939" cy="166655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8998397" y="1423250"/>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a:solidFill>
                  <a:schemeClr val="tx1"/>
                </a:solidFill>
              </a:rPr>
              <a:t>C</a:t>
            </a:r>
            <a:r>
              <a:rPr lang="en-US" sz="1400" b="1" dirty="0" smtClean="0">
                <a:solidFill>
                  <a:schemeClr val="tx1"/>
                </a:solidFill>
              </a:rPr>
              <a:t>3</a:t>
            </a:r>
            <a:endParaRPr lang="en-US" sz="1400" b="1" dirty="0">
              <a:solidFill>
                <a:schemeClr val="tx1"/>
              </a:solidFill>
            </a:endParaRPr>
          </a:p>
        </p:txBody>
      </p:sp>
      <p:sp>
        <p:nvSpPr>
          <p:cNvPr id="50" name="Oval 49"/>
          <p:cNvSpPr/>
          <p:nvPr/>
        </p:nvSpPr>
        <p:spPr>
          <a:xfrm>
            <a:off x="9572031" y="3610558"/>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C1</a:t>
            </a:r>
            <a:endParaRPr lang="en-US" sz="1400" b="1" dirty="0">
              <a:solidFill>
                <a:schemeClr val="tx1"/>
              </a:solidFill>
            </a:endParaRPr>
          </a:p>
        </p:txBody>
      </p:sp>
      <p:sp>
        <p:nvSpPr>
          <p:cNvPr id="51" name="Oval 50"/>
          <p:cNvSpPr/>
          <p:nvPr/>
        </p:nvSpPr>
        <p:spPr>
          <a:xfrm>
            <a:off x="6091808" y="3975791"/>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a:solidFill>
                  <a:schemeClr val="tx1"/>
                </a:solidFill>
              </a:rPr>
              <a:t>C</a:t>
            </a:r>
            <a:r>
              <a:rPr lang="en-US" sz="1400" b="1" dirty="0" smtClean="0">
                <a:solidFill>
                  <a:schemeClr val="tx1"/>
                </a:solidFill>
              </a:rPr>
              <a:t>4</a:t>
            </a:r>
            <a:endParaRPr lang="en-US" sz="1400" b="1" dirty="0">
              <a:solidFill>
                <a:schemeClr val="tx1"/>
              </a:solidFill>
            </a:endParaRPr>
          </a:p>
        </p:txBody>
      </p:sp>
      <p:sp>
        <p:nvSpPr>
          <p:cNvPr id="52" name="Oval 51"/>
          <p:cNvSpPr/>
          <p:nvPr/>
        </p:nvSpPr>
        <p:spPr>
          <a:xfrm>
            <a:off x="8442092" y="2117454"/>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a:solidFill>
                  <a:schemeClr val="tx1"/>
                </a:solidFill>
              </a:rPr>
              <a:t>C</a:t>
            </a:r>
            <a:r>
              <a:rPr lang="en-US" sz="1400" b="1" dirty="0" smtClean="0">
                <a:solidFill>
                  <a:schemeClr val="tx1"/>
                </a:solidFill>
              </a:rPr>
              <a:t>2</a:t>
            </a:r>
            <a:endParaRPr lang="en-US" sz="1400" b="1" dirty="0">
              <a:solidFill>
                <a:schemeClr val="tx1"/>
              </a:solidFill>
            </a:endParaRPr>
          </a:p>
        </p:txBody>
      </p:sp>
      <p:sp>
        <p:nvSpPr>
          <p:cNvPr id="54" name="Freeform 53"/>
          <p:cNvSpPr/>
          <p:nvPr/>
        </p:nvSpPr>
        <p:spPr>
          <a:xfrm>
            <a:off x="8256240" y="1663180"/>
            <a:ext cx="1991003" cy="1131808"/>
          </a:xfrm>
          <a:custGeom>
            <a:avLst/>
            <a:gdLst>
              <a:gd name="connsiteX0" fmla="*/ 1717158 w 1717158"/>
              <a:gd name="connsiteY0" fmla="*/ 1236090 h 1236090"/>
              <a:gd name="connsiteX1" fmla="*/ 606056 w 1717158"/>
              <a:gd name="connsiteY1" fmla="*/ 109039 h 1236090"/>
              <a:gd name="connsiteX2" fmla="*/ 0 w 1717158"/>
              <a:gd name="connsiteY2" fmla="*/ 50560 h 1236090"/>
            </a:gdLst>
            <a:ahLst/>
            <a:cxnLst>
              <a:cxn ang="0">
                <a:pos x="connsiteX0" y="connsiteY0"/>
              </a:cxn>
              <a:cxn ang="0">
                <a:pos x="connsiteX1" y="connsiteY1"/>
              </a:cxn>
              <a:cxn ang="0">
                <a:pos x="connsiteX2" y="connsiteY2"/>
              </a:cxn>
            </a:cxnLst>
            <a:rect l="l" t="t" r="r" b="b"/>
            <a:pathLst>
              <a:path w="1717158" h="1236090">
                <a:moveTo>
                  <a:pt x="1717158" y="1236090"/>
                </a:moveTo>
                <a:cubicBezTo>
                  <a:pt x="1304703" y="771358"/>
                  <a:pt x="892249" y="306627"/>
                  <a:pt x="606056" y="109039"/>
                </a:cubicBezTo>
                <a:cubicBezTo>
                  <a:pt x="319863" y="-88549"/>
                  <a:pt x="127591" y="40814"/>
                  <a:pt x="0" y="5056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Freeform 54"/>
          <p:cNvSpPr/>
          <p:nvPr/>
        </p:nvSpPr>
        <p:spPr>
          <a:xfrm>
            <a:off x="8283492" y="2637210"/>
            <a:ext cx="1948672" cy="337825"/>
          </a:xfrm>
          <a:custGeom>
            <a:avLst/>
            <a:gdLst>
              <a:gd name="connsiteX0" fmla="*/ 1717158 w 1717158"/>
              <a:gd name="connsiteY0" fmla="*/ 1236090 h 1236090"/>
              <a:gd name="connsiteX1" fmla="*/ 606056 w 1717158"/>
              <a:gd name="connsiteY1" fmla="*/ 109039 h 1236090"/>
              <a:gd name="connsiteX2" fmla="*/ 0 w 1717158"/>
              <a:gd name="connsiteY2" fmla="*/ 50560 h 1236090"/>
            </a:gdLst>
            <a:ahLst/>
            <a:cxnLst>
              <a:cxn ang="0">
                <a:pos x="connsiteX0" y="connsiteY0"/>
              </a:cxn>
              <a:cxn ang="0">
                <a:pos x="connsiteX1" y="connsiteY1"/>
              </a:cxn>
              <a:cxn ang="0">
                <a:pos x="connsiteX2" y="connsiteY2"/>
              </a:cxn>
            </a:cxnLst>
            <a:rect l="l" t="t" r="r" b="b"/>
            <a:pathLst>
              <a:path w="1717158" h="1236090">
                <a:moveTo>
                  <a:pt x="1717158" y="1236090"/>
                </a:moveTo>
                <a:cubicBezTo>
                  <a:pt x="1304703" y="771358"/>
                  <a:pt x="892249" y="306627"/>
                  <a:pt x="606056" y="109039"/>
                </a:cubicBezTo>
                <a:cubicBezTo>
                  <a:pt x="319863" y="-88549"/>
                  <a:pt x="127591" y="40814"/>
                  <a:pt x="0" y="5056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Rounded Rectangle 58"/>
          <p:cNvSpPr/>
          <p:nvPr/>
        </p:nvSpPr>
        <p:spPr>
          <a:xfrm>
            <a:off x="8688288" y="3461942"/>
            <a:ext cx="526617" cy="506549"/>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60" name="Straight Connector 59"/>
          <p:cNvCxnSpPr>
            <a:stCxn id="59" idx="2"/>
          </p:cNvCxnSpPr>
          <p:nvPr/>
        </p:nvCxnSpPr>
        <p:spPr>
          <a:xfrm>
            <a:off x="8951597" y="3968491"/>
            <a:ext cx="263308" cy="145985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705291" y="5428349"/>
            <a:ext cx="2826920" cy="1397161"/>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GC-CAP Security Services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Protection</a:t>
            </a:r>
          </a:p>
          <a:p>
            <a:pPr marL="87313" lvl="0" indent="-87313">
              <a:buFont typeface="Arial" panose="020B0604020202020204" pitchFamily="34" charset="0"/>
              <a:buChar char="•"/>
            </a:pPr>
            <a:r>
              <a:rPr lang="en-CA" sz="900" dirty="0" smtClean="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smtClean="0"/>
              <a:t>Denial of service protection</a:t>
            </a:r>
          </a:p>
          <a:p>
            <a:pPr marL="87313" lvl="0" indent="-87313">
              <a:buFont typeface="Arial" panose="020B0604020202020204" pitchFamily="34" charset="0"/>
              <a:buChar char="•"/>
            </a:pPr>
            <a:r>
              <a:rPr lang="en-CA" sz="900" dirty="0" smtClean="0"/>
              <a:t>Malware protection</a:t>
            </a:r>
          </a:p>
          <a:p>
            <a:pPr marL="87313" lvl="0" indent="-87313">
              <a:buFont typeface="Arial" panose="020B0604020202020204" pitchFamily="34" charset="0"/>
              <a:buChar char="•"/>
            </a:pPr>
            <a:r>
              <a:rPr lang="en-CA" sz="900" dirty="0" smtClean="0"/>
              <a:t>TLS Inspection – Ingress (depending on risk profile)</a:t>
            </a:r>
          </a:p>
          <a:p>
            <a:pPr marL="87313" lvl="0" indent="-87313">
              <a:buFont typeface="Arial" panose="020B0604020202020204" pitchFamily="34" charset="0"/>
              <a:buChar char="•"/>
            </a:pPr>
            <a:r>
              <a:rPr lang="en-CA" sz="900" b="1" dirty="0"/>
              <a:t>Cyber defense </a:t>
            </a:r>
            <a:r>
              <a:rPr lang="en-CA" sz="900" b="1" dirty="0" smtClean="0"/>
              <a:t>services (CCCS Virtual NBS)</a:t>
            </a:r>
            <a:endParaRPr lang="en-CA" b="1" dirty="0"/>
          </a:p>
        </p:txBody>
      </p:sp>
      <p:sp>
        <p:nvSpPr>
          <p:cNvPr id="76" name="Rounded Rectangle 75"/>
          <p:cNvSpPr/>
          <p:nvPr/>
        </p:nvSpPr>
        <p:spPr>
          <a:xfrm>
            <a:off x="4104326" y="4195695"/>
            <a:ext cx="468052" cy="468052"/>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7" name="Straight Connector 76"/>
          <p:cNvCxnSpPr/>
          <p:nvPr/>
        </p:nvCxnSpPr>
        <p:spPr>
          <a:xfrm flipH="1">
            <a:off x="2682532" y="4609450"/>
            <a:ext cx="1421794" cy="91973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65405" y="5271277"/>
            <a:ext cx="2785079" cy="1517342"/>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GC-TIP Services</a:t>
            </a:r>
          </a:p>
          <a:p>
            <a:pPr marL="87313" lvl="0" indent="-87313">
              <a:buFont typeface="Arial" panose="020B0604020202020204" pitchFamily="34" charset="0"/>
              <a:buChar char="•"/>
            </a:pPr>
            <a:r>
              <a:rPr lang="en-CA" sz="900" dirty="0" smtClean="0"/>
              <a:t>Access </a:t>
            </a:r>
            <a:r>
              <a:rPr lang="en-CA" sz="900" dirty="0"/>
              <a:t>control</a:t>
            </a:r>
          </a:p>
          <a:p>
            <a:pPr marL="87313" lvl="0" indent="-87313">
              <a:buFont typeface="Arial" panose="020B0604020202020204" pitchFamily="34" charset="0"/>
              <a:buChar char="•"/>
            </a:pPr>
            <a:r>
              <a:rPr lang="en-CA" sz="900" dirty="0"/>
              <a:t>Boundary 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Cyber defense services (NBS)</a:t>
            </a:r>
          </a:p>
          <a:p>
            <a:pPr marL="87313" lvl="0" indent="-87313">
              <a:buFont typeface="Arial" panose="020B0604020202020204" pitchFamily="34" charset="0"/>
              <a:buChar char="•"/>
            </a:pPr>
            <a:endParaRPr lang="en-CA" sz="900" dirty="0"/>
          </a:p>
          <a:p>
            <a:pPr lvl="0"/>
            <a:r>
              <a:rPr lang="en-CA" sz="900" i="1" dirty="0"/>
              <a:t>Additional features enabled based on risk profile:</a:t>
            </a:r>
          </a:p>
          <a:p>
            <a:pPr marL="87313" lvl="0" indent="-87313">
              <a:buFont typeface="Arial" panose="020B0604020202020204" pitchFamily="34" charset="0"/>
              <a:buChar char="•"/>
            </a:pPr>
            <a:r>
              <a:rPr lang="en-CA" sz="900" i="1" dirty="0"/>
              <a:t>Malware protection</a:t>
            </a:r>
          </a:p>
          <a:p>
            <a:pPr marL="87313" lvl="0" indent="-87313">
              <a:buFont typeface="Arial" panose="020B0604020202020204" pitchFamily="34" charset="0"/>
              <a:buChar char="•"/>
            </a:pPr>
            <a:r>
              <a:rPr lang="en-CA" sz="900" i="1" dirty="0"/>
              <a:t>TLS Inspection – Ingress</a:t>
            </a:r>
            <a:endParaRPr lang="en-CA" sz="900" dirty="0"/>
          </a:p>
        </p:txBody>
      </p:sp>
      <p:graphicFrame>
        <p:nvGraphicFramePr>
          <p:cNvPr id="42" name="Table 41"/>
          <p:cNvGraphicFramePr>
            <a:graphicFrameLocks noGrp="1"/>
          </p:cNvGraphicFramePr>
          <p:nvPr>
            <p:extLst>
              <p:ext uri="{D42A27DB-BD31-4B8C-83A1-F6EECF244321}">
                <p14:modId xmlns:p14="http://schemas.microsoft.com/office/powerpoint/2010/main" val="3634082602"/>
              </p:ext>
            </p:extLst>
          </p:nvPr>
        </p:nvGraphicFramePr>
        <p:xfrm>
          <a:off x="9886304" y="4212022"/>
          <a:ext cx="2215147" cy="2509216"/>
        </p:xfrm>
        <a:graphic>
          <a:graphicData uri="http://schemas.openxmlformats.org/drawingml/2006/table">
            <a:tbl>
              <a:tblPr firstRow="1" firstCol="1" bandRow="1">
                <a:tableStyleId>{5C22544A-7EE6-4342-B048-85BDC9FD1C3A}</a:tableStyleId>
              </a:tblPr>
              <a:tblGrid>
                <a:gridCol w="354847">
                  <a:extLst>
                    <a:ext uri="{9D8B030D-6E8A-4147-A177-3AD203B41FA5}">
                      <a16:colId xmlns:a16="http://schemas.microsoft.com/office/drawing/2014/main" xmlns="" val="20000"/>
                    </a:ext>
                  </a:extLst>
                </a:gridCol>
                <a:gridCol w="1860300">
                  <a:extLst>
                    <a:ext uri="{9D8B030D-6E8A-4147-A177-3AD203B41FA5}">
                      <a16:colId xmlns:a16="http://schemas.microsoft.com/office/drawing/2014/main" xmlns="" val="20001"/>
                    </a:ext>
                  </a:extLst>
                </a:gridCol>
              </a:tblGrid>
              <a:tr h="245513">
                <a:tc>
                  <a:txBody>
                    <a:bodyPr/>
                    <a:lstStyle/>
                    <a:p>
                      <a:pPr algn="ctr">
                        <a:spcAft>
                          <a:spcPts val="0"/>
                        </a:spcAft>
                      </a:pPr>
                      <a:r>
                        <a:rPr lang="en-CA" sz="1000" dirty="0" smtClean="0">
                          <a:effectLst/>
                          <a:latin typeface="+mn-lt"/>
                        </a:rPr>
                        <a:t>Ref.</a:t>
                      </a:r>
                      <a:endParaRPr lang="en-CA" sz="1000" dirty="0">
                        <a:effectLst/>
                        <a:latin typeface="+mn-lt"/>
                      </a:endParaRPr>
                    </a:p>
                  </a:txBody>
                  <a:tcPr marL="56764" marR="56764" marT="0" marB="0" anchor="ctr"/>
                </a:tc>
                <a:tc>
                  <a:txBody>
                    <a:bodyPr/>
                    <a:lstStyle/>
                    <a:p>
                      <a:pPr algn="ctr">
                        <a:spcAft>
                          <a:spcPts val="0"/>
                        </a:spcAft>
                      </a:pPr>
                      <a:r>
                        <a:rPr lang="en-CA" sz="1000" dirty="0">
                          <a:effectLst/>
                          <a:latin typeface="+mn-lt"/>
                        </a:rPr>
                        <a:t>Use Case</a:t>
                      </a:r>
                    </a:p>
                  </a:txBody>
                  <a:tcPr marL="56764" marR="56764" marT="0" marB="0" anchor="ctr"/>
                </a:tc>
                <a:extLst>
                  <a:ext uri="{0D108BD9-81ED-4DB2-BD59-A6C34878D82A}">
                    <a16:rowId xmlns:a16="http://schemas.microsoft.com/office/drawing/2014/main" xmlns="" val="10000"/>
                  </a:ext>
                </a:extLst>
              </a:tr>
              <a:tr h="682916">
                <a:tc>
                  <a:txBody>
                    <a:bodyPr/>
                    <a:lstStyle/>
                    <a:p>
                      <a:pPr algn="ctr">
                        <a:spcAft>
                          <a:spcPts val="0"/>
                        </a:spcAft>
                      </a:pPr>
                      <a:r>
                        <a:rPr lang="en-CA" sz="1000" dirty="0" smtClean="0">
                          <a:effectLst/>
                          <a:latin typeface="+mn-lt"/>
                        </a:rPr>
                        <a:t>C1</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user access to cloud-based GC service hosted in GC-approved Hyper-Scale IaaS/PaaS (without Interconnection)</a:t>
                      </a:r>
                    </a:p>
                  </a:txBody>
                  <a:tcPr marL="0" marR="0" marT="0" marB="0"/>
                </a:tc>
                <a:extLst>
                  <a:ext uri="{0D108BD9-81ED-4DB2-BD59-A6C34878D82A}">
                    <a16:rowId xmlns:a16="http://schemas.microsoft.com/office/drawing/2014/main" xmlns="" val="10001"/>
                  </a:ext>
                </a:extLst>
              </a:tr>
              <a:tr h="480160">
                <a:tc>
                  <a:txBody>
                    <a:bodyPr/>
                    <a:lstStyle/>
                    <a:p>
                      <a:pPr algn="ctr">
                        <a:spcAft>
                          <a:spcPts val="0"/>
                        </a:spcAft>
                      </a:pPr>
                      <a:r>
                        <a:rPr lang="en-CA" sz="1000" dirty="0" smtClean="0">
                          <a:effectLst/>
                          <a:latin typeface="+mn-lt"/>
                        </a:rPr>
                        <a:t>C2</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user access to cloud-based GC service hosted in Dept. SaaS Application</a:t>
                      </a:r>
                    </a:p>
                  </a:txBody>
                  <a:tcPr marL="0" marR="0" marT="0" marB="0"/>
                </a:tc>
                <a:extLst>
                  <a:ext uri="{0D108BD9-81ED-4DB2-BD59-A6C34878D82A}">
                    <a16:rowId xmlns:a16="http://schemas.microsoft.com/office/drawing/2014/main" xmlns="" val="10002"/>
                  </a:ext>
                </a:extLst>
              </a:tr>
              <a:tr h="491027">
                <a:tc>
                  <a:txBody>
                    <a:bodyPr/>
                    <a:lstStyle/>
                    <a:p>
                      <a:pPr algn="ctr">
                        <a:spcAft>
                          <a:spcPts val="0"/>
                        </a:spcAft>
                      </a:pPr>
                      <a:r>
                        <a:rPr lang="en-CA" sz="1000" dirty="0" smtClean="0">
                          <a:effectLst/>
                          <a:latin typeface="+mn-lt"/>
                        </a:rPr>
                        <a:t>C3</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user access to cloud-based GC service hosted in GC-wide SaaS Application</a:t>
                      </a:r>
                    </a:p>
                  </a:txBody>
                  <a:tcPr marL="0" marR="0" marT="0" marB="0"/>
                </a:tc>
                <a:extLst>
                  <a:ext uri="{0D108BD9-81ED-4DB2-BD59-A6C34878D82A}">
                    <a16:rowId xmlns:a16="http://schemas.microsoft.com/office/drawing/2014/main" xmlns="" val="10003"/>
                  </a:ext>
                </a:extLst>
              </a:tr>
              <a:tr h="491027">
                <a:tc>
                  <a:txBody>
                    <a:bodyPr/>
                    <a:lstStyle/>
                    <a:p>
                      <a:pPr algn="ctr">
                        <a:spcAft>
                          <a:spcPts val="0"/>
                        </a:spcAft>
                      </a:pPr>
                      <a:r>
                        <a:rPr lang="en-CA" sz="1000" dirty="0" smtClean="0">
                          <a:effectLst/>
                          <a:latin typeface="+mn-lt"/>
                        </a:rPr>
                        <a:t>C4</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user access to cloud-based GC service hosted in GC-approved Hyper-Scale IaaS/PaaS (with Interconnection) Application</a:t>
                      </a:r>
                    </a:p>
                  </a:txBody>
                  <a:tcPr marL="0" marR="0" marT="0" marB="0"/>
                </a:tc>
                <a:extLst>
                  <a:ext uri="{0D108BD9-81ED-4DB2-BD59-A6C34878D82A}">
                    <a16:rowId xmlns:a16="http://schemas.microsoft.com/office/drawing/2014/main" xmlns="" val="10004"/>
                  </a:ext>
                </a:extLst>
              </a:tr>
            </a:tbl>
          </a:graphicData>
        </a:graphic>
      </p:graphicFrame>
      <p:pic>
        <p:nvPicPr>
          <p:cNvPr id="53" name="Picture 52"/>
          <p:cNvPicPr>
            <a:picLocks noChangeAspect="1"/>
          </p:cNvPicPr>
          <p:nvPr>
            <p:custDataLst>
              <p:tags r:id="rId1"/>
            </p:custDataLst>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09162" y="4394927"/>
            <a:ext cx="663276" cy="663276"/>
          </a:xfrm>
          <a:prstGeom prst="rect">
            <a:avLst/>
          </a:prstGeom>
        </p:spPr>
      </p:pic>
      <p:sp>
        <p:nvSpPr>
          <p:cNvPr id="222" name="Freeform 221"/>
          <p:cNvSpPr/>
          <p:nvPr/>
        </p:nvSpPr>
        <p:spPr>
          <a:xfrm>
            <a:off x="7797004" y="3284296"/>
            <a:ext cx="2570884" cy="1109609"/>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399692 w 1399692"/>
              <a:gd name="connsiteY0" fmla="*/ 0 h 2272355"/>
              <a:gd name="connsiteX1" fmla="*/ 780641 w 1399692"/>
              <a:gd name="connsiteY1" fmla="*/ 1021011 h 2272355"/>
              <a:gd name="connsiteX2" fmla="*/ 0 w 1399692"/>
              <a:gd name="connsiteY2" fmla="*/ 2272355 h 2272355"/>
              <a:gd name="connsiteX0" fmla="*/ 1447204 w 1447204"/>
              <a:gd name="connsiteY0" fmla="*/ 0 h 2272355"/>
              <a:gd name="connsiteX1" fmla="*/ 828153 w 1447204"/>
              <a:gd name="connsiteY1" fmla="*/ 1021011 h 2272355"/>
              <a:gd name="connsiteX2" fmla="*/ 47512 w 1447204"/>
              <a:gd name="connsiteY2" fmla="*/ 2272355 h 2272355"/>
              <a:gd name="connsiteX0" fmla="*/ 1447204 w 1447204"/>
              <a:gd name="connsiteY0" fmla="*/ 0 h 2272355"/>
              <a:gd name="connsiteX1" fmla="*/ 828153 w 1447204"/>
              <a:gd name="connsiteY1" fmla="*/ 909228 h 2272355"/>
              <a:gd name="connsiteX2" fmla="*/ 47512 w 1447204"/>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45299 w 1545299"/>
              <a:gd name="connsiteY0" fmla="*/ 0 h 2272355"/>
              <a:gd name="connsiteX1" fmla="*/ 273862 w 1545299"/>
              <a:gd name="connsiteY1" fmla="*/ 1439822 h 2272355"/>
              <a:gd name="connsiteX2" fmla="*/ 145607 w 1545299"/>
              <a:gd name="connsiteY2" fmla="*/ 2272355 h 2272355"/>
              <a:gd name="connsiteX0" fmla="*/ 1545299 w 1545299"/>
              <a:gd name="connsiteY0" fmla="*/ 0 h 2272355"/>
              <a:gd name="connsiteX1" fmla="*/ 273862 w 1545299"/>
              <a:gd name="connsiteY1" fmla="*/ 1562266 h 2272355"/>
              <a:gd name="connsiteX2" fmla="*/ 145607 w 1545299"/>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35526 w 1535526"/>
              <a:gd name="connsiteY0" fmla="*/ 0 h 2272355"/>
              <a:gd name="connsiteX1" fmla="*/ 292553 w 1535526"/>
              <a:gd name="connsiteY1" fmla="*/ 1537097 h 2272355"/>
              <a:gd name="connsiteX2" fmla="*/ 135834 w 1535526"/>
              <a:gd name="connsiteY2" fmla="*/ 2272355 h 2272355"/>
              <a:gd name="connsiteX0" fmla="*/ 1724320 w 1724320"/>
              <a:gd name="connsiteY0" fmla="*/ 0 h 1656283"/>
              <a:gd name="connsiteX1" fmla="*/ 292553 w 1724320"/>
              <a:gd name="connsiteY1" fmla="*/ 921025 h 1656283"/>
              <a:gd name="connsiteX2" fmla="*/ 135834 w 1724320"/>
              <a:gd name="connsiteY2" fmla="*/ 1656283 h 1656283"/>
              <a:gd name="connsiteX0" fmla="*/ 1717144 w 1717144"/>
              <a:gd name="connsiteY0" fmla="*/ 0 h 1656283"/>
              <a:gd name="connsiteX1" fmla="*/ 308261 w 1717144"/>
              <a:gd name="connsiteY1" fmla="*/ 1050723 h 1656283"/>
              <a:gd name="connsiteX2" fmla="*/ 128658 w 171714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21947 w 1721947"/>
              <a:gd name="connsiteY0" fmla="*/ 0 h 1656283"/>
              <a:gd name="connsiteX1" fmla="*/ 307241 w 1721947"/>
              <a:gd name="connsiteY1" fmla="*/ 948801 h 1656283"/>
              <a:gd name="connsiteX2" fmla="*/ 133461 w 1721947"/>
              <a:gd name="connsiteY2" fmla="*/ 1656283 h 1656283"/>
              <a:gd name="connsiteX0" fmla="*/ 1704480 w 1704480"/>
              <a:gd name="connsiteY0" fmla="*/ 0 h 1656283"/>
              <a:gd name="connsiteX1" fmla="*/ 307241 w 1704480"/>
              <a:gd name="connsiteY1" fmla="*/ 948801 h 1656283"/>
              <a:gd name="connsiteX2" fmla="*/ 133461 w 1704480"/>
              <a:gd name="connsiteY2" fmla="*/ 1656283 h 1656283"/>
              <a:gd name="connsiteX0" fmla="*/ 1732268 w 1732268"/>
              <a:gd name="connsiteY0" fmla="*/ 0 h 1637000"/>
              <a:gd name="connsiteX1" fmla="*/ 335029 w 1732268"/>
              <a:gd name="connsiteY1" fmla="*/ 948801 h 1637000"/>
              <a:gd name="connsiteX2" fmla="*/ 121818 w 1732268"/>
              <a:gd name="connsiteY2" fmla="*/ 1637000 h 1637000"/>
              <a:gd name="connsiteX0" fmla="*/ 1722865 w 1722865"/>
              <a:gd name="connsiteY0" fmla="*/ 0 h 1637000"/>
              <a:gd name="connsiteX1" fmla="*/ 362079 w 1722865"/>
              <a:gd name="connsiteY1" fmla="*/ 908289 h 1637000"/>
              <a:gd name="connsiteX2" fmla="*/ 112415 w 1722865"/>
              <a:gd name="connsiteY2" fmla="*/ 1637000 h 1637000"/>
              <a:gd name="connsiteX0" fmla="*/ 1737936 w 1737936"/>
              <a:gd name="connsiteY0" fmla="*/ 0 h 1637000"/>
              <a:gd name="connsiteX1" fmla="*/ 320814 w 1737936"/>
              <a:gd name="connsiteY1" fmla="*/ 973110 h 1637000"/>
              <a:gd name="connsiteX2" fmla="*/ 127486 w 1737936"/>
              <a:gd name="connsiteY2" fmla="*/ 1637000 h 1637000"/>
              <a:gd name="connsiteX0" fmla="*/ 1766755 w 1766755"/>
              <a:gd name="connsiteY0" fmla="*/ 0 h 1580282"/>
              <a:gd name="connsiteX1" fmla="*/ 349633 w 1766755"/>
              <a:gd name="connsiteY1" fmla="*/ 973110 h 1580282"/>
              <a:gd name="connsiteX2" fmla="*/ 116538 w 1766755"/>
              <a:gd name="connsiteY2" fmla="*/ 1580282 h 1580282"/>
              <a:gd name="connsiteX0" fmla="*/ 1724216 w 1724216"/>
              <a:gd name="connsiteY0" fmla="*/ 0 h 1580282"/>
              <a:gd name="connsiteX1" fmla="*/ 551601 w 1724216"/>
              <a:gd name="connsiteY1" fmla="*/ 1467270 h 1580282"/>
              <a:gd name="connsiteX2" fmla="*/ 73999 w 172421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802287 w 1802287"/>
              <a:gd name="connsiteY0" fmla="*/ 0 h 1580282"/>
              <a:gd name="connsiteX1" fmla="*/ 272315 w 1802287"/>
              <a:gd name="connsiteY1" fmla="*/ 831922 h 1580282"/>
              <a:gd name="connsiteX2" fmla="*/ 152070 w 1802287"/>
              <a:gd name="connsiteY2" fmla="*/ 1580282 h 1580282"/>
              <a:gd name="connsiteX0" fmla="*/ 1817512 w 1817512"/>
              <a:gd name="connsiteY0" fmla="*/ 0 h 1580282"/>
              <a:gd name="connsiteX1" fmla="*/ 249923 w 1817512"/>
              <a:gd name="connsiteY1" fmla="*/ 831922 h 1580282"/>
              <a:gd name="connsiteX2" fmla="*/ 167295 w 1817512"/>
              <a:gd name="connsiteY2" fmla="*/ 1580282 h 1580282"/>
              <a:gd name="connsiteX0" fmla="*/ 1748571 w 1748571"/>
              <a:gd name="connsiteY0" fmla="*/ 0 h 1580282"/>
              <a:gd name="connsiteX1" fmla="*/ 180982 w 1748571"/>
              <a:gd name="connsiteY1" fmla="*/ 831922 h 1580282"/>
              <a:gd name="connsiteX2" fmla="*/ 98354 w 1748571"/>
              <a:gd name="connsiteY2" fmla="*/ 1580282 h 1580282"/>
              <a:gd name="connsiteX0" fmla="*/ 1789648 w 1789648"/>
              <a:gd name="connsiteY0" fmla="*/ 0 h 1580282"/>
              <a:gd name="connsiteX1" fmla="*/ 80997 w 1789648"/>
              <a:gd name="connsiteY1" fmla="*/ 673085 h 1580282"/>
              <a:gd name="connsiteX2" fmla="*/ 139431 w 1789648"/>
              <a:gd name="connsiteY2" fmla="*/ 1580282 h 1580282"/>
              <a:gd name="connsiteX0" fmla="*/ 1798592 w 1798592"/>
              <a:gd name="connsiteY0" fmla="*/ 0 h 1880231"/>
              <a:gd name="connsiteX1" fmla="*/ 80997 w 1798592"/>
              <a:gd name="connsiteY1" fmla="*/ 973034 h 1880231"/>
              <a:gd name="connsiteX2" fmla="*/ 139431 w 1798592"/>
              <a:gd name="connsiteY2" fmla="*/ 1880231 h 1880231"/>
              <a:gd name="connsiteX0" fmla="*/ 1814357 w 1814357"/>
              <a:gd name="connsiteY0" fmla="*/ 0 h 1880231"/>
              <a:gd name="connsiteX1" fmla="*/ 60988 w 1814357"/>
              <a:gd name="connsiteY1" fmla="*/ 1319128 h 1880231"/>
              <a:gd name="connsiteX2" fmla="*/ 155196 w 1814357"/>
              <a:gd name="connsiteY2" fmla="*/ 1880231 h 1880231"/>
              <a:gd name="connsiteX0" fmla="*/ 1823409 w 1823409"/>
              <a:gd name="connsiteY0" fmla="*/ 0 h 1880231"/>
              <a:gd name="connsiteX1" fmla="*/ 52153 w 1823409"/>
              <a:gd name="connsiteY1" fmla="*/ 1272981 h 1880231"/>
              <a:gd name="connsiteX2" fmla="*/ 164248 w 1823409"/>
              <a:gd name="connsiteY2" fmla="*/ 1880231 h 1880231"/>
              <a:gd name="connsiteX0" fmla="*/ 1798593 w 1798593"/>
              <a:gd name="connsiteY0" fmla="*/ 0 h 1880231"/>
              <a:gd name="connsiteX1" fmla="*/ 80998 w 1798593"/>
              <a:gd name="connsiteY1" fmla="*/ 1157616 h 1880231"/>
              <a:gd name="connsiteX2" fmla="*/ 139432 w 1798593"/>
              <a:gd name="connsiteY2" fmla="*/ 1880231 h 1880231"/>
              <a:gd name="connsiteX0" fmla="*/ 1809550 w 1809550"/>
              <a:gd name="connsiteY0" fmla="*/ 0 h 1880231"/>
              <a:gd name="connsiteX1" fmla="*/ 66402 w 1809550"/>
              <a:gd name="connsiteY1" fmla="*/ 1157616 h 1880231"/>
              <a:gd name="connsiteX2" fmla="*/ 150389 w 1809550"/>
              <a:gd name="connsiteY2" fmla="*/ 1880231 h 1880231"/>
              <a:gd name="connsiteX0" fmla="*/ 1816667 w 1816667"/>
              <a:gd name="connsiteY0" fmla="*/ 0 h 1946153"/>
              <a:gd name="connsiteX1" fmla="*/ 73519 w 1816667"/>
              <a:gd name="connsiteY1" fmla="*/ 1157616 h 1946153"/>
              <a:gd name="connsiteX2" fmla="*/ 144730 w 1816667"/>
              <a:gd name="connsiteY2" fmla="*/ 1946153 h 1946153"/>
              <a:gd name="connsiteX0" fmla="*/ 1820398 w 1820398"/>
              <a:gd name="connsiteY0" fmla="*/ 0 h 1946153"/>
              <a:gd name="connsiteX1" fmla="*/ 68732 w 1820398"/>
              <a:gd name="connsiteY1" fmla="*/ 1113667 h 1946153"/>
              <a:gd name="connsiteX2" fmla="*/ 148461 w 1820398"/>
              <a:gd name="connsiteY2" fmla="*/ 1946153 h 1946153"/>
              <a:gd name="connsiteX0" fmla="*/ 1868447 w 1868447"/>
              <a:gd name="connsiteY0" fmla="*/ 0 h 1946153"/>
              <a:gd name="connsiteX1" fmla="*/ 31264 w 1868447"/>
              <a:gd name="connsiteY1" fmla="*/ 1013735 h 1946153"/>
              <a:gd name="connsiteX2" fmla="*/ 196510 w 1868447"/>
              <a:gd name="connsiteY2" fmla="*/ 1946153 h 1946153"/>
              <a:gd name="connsiteX0" fmla="*/ 1879280 w 1879280"/>
              <a:gd name="connsiteY0" fmla="*/ 0 h 2116967"/>
              <a:gd name="connsiteX1" fmla="*/ 42097 w 1879280"/>
              <a:gd name="connsiteY1" fmla="*/ 1013735 h 2116967"/>
              <a:gd name="connsiteX2" fmla="*/ 177170 w 1879280"/>
              <a:gd name="connsiteY2" fmla="*/ 2116967 h 2116967"/>
              <a:gd name="connsiteX0" fmla="*/ 1845133 w 1845133"/>
              <a:gd name="connsiteY0" fmla="*/ 0 h 2116967"/>
              <a:gd name="connsiteX1" fmla="*/ 75840 w 1845133"/>
              <a:gd name="connsiteY1" fmla="*/ 1070673 h 2116967"/>
              <a:gd name="connsiteX2" fmla="*/ 143023 w 1845133"/>
              <a:gd name="connsiteY2" fmla="*/ 2116967 h 2116967"/>
            </a:gdLst>
            <a:ahLst/>
            <a:cxnLst>
              <a:cxn ang="0">
                <a:pos x="connsiteX0" y="connsiteY0"/>
              </a:cxn>
              <a:cxn ang="0">
                <a:pos x="connsiteX1" y="connsiteY1"/>
              </a:cxn>
              <a:cxn ang="0">
                <a:pos x="connsiteX2" y="connsiteY2"/>
              </a:cxn>
            </a:cxnLst>
            <a:rect l="l" t="t" r="r" b="b"/>
            <a:pathLst>
              <a:path w="1845133" h="2116967">
                <a:moveTo>
                  <a:pt x="1845133" y="0"/>
                </a:moveTo>
                <a:cubicBezTo>
                  <a:pt x="1620211" y="291662"/>
                  <a:pt x="263553" y="299468"/>
                  <a:pt x="75840" y="1070673"/>
                </a:cubicBezTo>
                <a:cubicBezTo>
                  <a:pt x="32685" y="1278888"/>
                  <a:pt x="-101914" y="1585968"/>
                  <a:pt x="143023" y="2116967"/>
                </a:cubicBezTo>
              </a:path>
            </a:pathLst>
          </a:custGeom>
          <a:noFill/>
          <a:ln w="38100">
            <a:solidFill>
              <a:srgbClr val="8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229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wipe(right)">
                                      <p:cBhvr>
                                        <p:cTn id="7" dur="500"/>
                                        <p:tgtEl>
                                          <p:spTgt spid="19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right)">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right)">
                                      <p:cBhvr>
                                        <p:cTn id="15" dur="500"/>
                                        <p:tgtEl>
                                          <p:spTgt spid="5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right)">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right)">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right)">
                                      <p:cBhvr>
                                        <p:cTn id="35" dur="500"/>
                                        <p:tgtEl>
                                          <p:spTgt spid="5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22"/>
                                        </p:tgtEl>
                                        <p:attrNameLst>
                                          <p:attrName>style.visibility</p:attrName>
                                        </p:attrNameLst>
                                      </p:cBhvr>
                                      <p:to>
                                        <p:strVal val="visible"/>
                                      </p:to>
                                    </p:set>
                                    <p:animEffect transition="in" filter="wipe(right)">
                                      <p:cBhvr>
                                        <p:cTn id="38" dur="500"/>
                                        <p:tgtEl>
                                          <p:spTgt spid="2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95"/>
                                        </p:tgtEl>
                                        <p:attrNameLst>
                                          <p:attrName>style.visibility</p:attrName>
                                        </p:attrNameLst>
                                      </p:cBhvr>
                                      <p:to>
                                        <p:strVal val="visible"/>
                                      </p:to>
                                    </p:set>
                                    <p:animEffect transition="in" filter="wipe(right)">
                                      <p:cBhvr>
                                        <p:cTn id="43" dur="500"/>
                                        <p:tgtEl>
                                          <p:spTgt spid="19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94"/>
                                        </p:tgtEl>
                                        <p:attrNameLst>
                                          <p:attrName>style.visibility</p:attrName>
                                        </p:attrNameLst>
                                      </p:cBhvr>
                                      <p:to>
                                        <p:strVal val="visible"/>
                                      </p:to>
                                    </p:set>
                                    <p:animEffect transition="in" filter="wipe(right)">
                                      <p:cBhvr>
                                        <p:cTn id="46" dur="500"/>
                                        <p:tgtEl>
                                          <p:spTgt spid="194"/>
                                        </p:tgtEl>
                                      </p:cBhvr>
                                    </p:animEffect>
                                  </p:childTnLst>
                                </p:cTn>
                              </p:par>
                              <p:par>
                                <p:cTn id="47" presetID="10"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6"/>
                                        </p:tgtEl>
                                        <p:attrNameLst>
                                          <p:attrName>style.visibility</p:attrName>
                                        </p:attrNameLst>
                                      </p:cBhvr>
                                      <p:to>
                                        <p:strVal val="visible"/>
                                      </p:to>
                                    </p:set>
                                    <p:animEffect transition="in" filter="fade">
                                      <p:cBhvr>
                                        <p:cTn id="63" dur="500"/>
                                        <p:tgtEl>
                                          <p:spTgt spid="19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7"/>
                                        </p:tgtEl>
                                        <p:attrNameLst>
                                          <p:attrName>style.visibility</p:attrName>
                                        </p:attrNameLst>
                                      </p:cBhvr>
                                      <p:to>
                                        <p:strVal val="visible"/>
                                      </p:to>
                                    </p:set>
                                    <p:animEffect transition="in" filter="fade">
                                      <p:cBhvr>
                                        <p:cTn id="66" dur="500"/>
                                        <p:tgtEl>
                                          <p:spTgt spid="19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500"/>
                                        <p:tgtEl>
                                          <p:spTgt spid="59"/>
                                        </p:tgtEl>
                                      </p:cBhvr>
                                    </p:animEffect>
                                  </p:childTnLst>
                                </p:cTn>
                              </p:par>
                              <p:par>
                                <p:cTn id="97" presetID="10"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500"/>
                                        <p:tgtEl>
                                          <p:spTgt spid="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500"/>
                                        <p:tgtEl>
                                          <p:spTgt spid="76"/>
                                        </p:tgtEl>
                                      </p:cBhvr>
                                    </p:animEffect>
                                  </p:childTnLst>
                                </p:cTn>
                              </p:par>
                              <p:par>
                                <p:cTn id="106" presetID="10" presetClass="entr" presetSubtype="0" fill="hold"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4" grpId="0" animBg="1"/>
      <p:bldP spid="195" grpId="0" animBg="1"/>
      <p:bldP spid="196" grpId="0" animBg="1"/>
      <p:bldP spid="38" grpId="0" animBg="1"/>
      <p:bldP spid="39" grpId="0" animBg="1"/>
      <p:bldP spid="41" grpId="0" animBg="1"/>
      <p:bldP spid="49" grpId="0" animBg="1"/>
      <p:bldP spid="197" grpId="0" animBg="1"/>
      <p:bldP spid="199" grpId="0" animBg="1"/>
      <p:bldP spid="47" grpId="0" animBg="1"/>
      <p:bldP spid="70" grpId="0" animBg="1"/>
      <p:bldP spid="48" grpId="0" animBg="1"/>
      <p:bldP spid="50" grpId="0" animBg="1"/>
      <p:bldP spid="51" grpId="0" animBg="1"/>
      <p:bldP spid="52" grpId="0" animBg="1"/>
      <p:bldP spid="54" grpId="0" animBg="1"/>
      <p:bldP spid="55" grpId="0" animBg="1"/>
      <p:bldP spid="59" grpId="0" animBg="1"/>
      <p:bldP spid="61" grpId="0" animBg="1"/>
      <p:bldP spid="76" grpId="0" animBg="1"/>
      <p:bldP spid="78" grpId="0" animBg="1"/>
      <p:bldP spid="2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94" y="1053512"/>
            <a:ext cx="10803225" cy="4413118"/>
          </a:xfrm>
          <a:prstGeom prst="rect">
            <a:avLst/>
          </a:prstGeom>
        </p:spPr>
      </p:pic>
      <p:pic>
        <p:nvPicPr>
          <p:cNvPr id="43" name="Picture 42"/>
          <p:cNvPicPr>
            <a:picLocks noChangeAspect="1"/>
          </p:cNvPicPr>
          <p:nvPr/>
        </p:nvPicPr>
        <p:blipFill>
          <a:blip r:embed="rId5"/>
          <a:stretch>
            <a:fillRect/>
          </a:stretch>
        </p:blipFill>
        <p:spPr>
          <a:xfrm>
            <a:off x="6949351" y="3992036"/>
            <a:ext cx="1500812" cy="1267319"/>
          </a:xfrm>
          <a:prstGeom prst="rect">
            <a:avLst/>
          </a:prstGeom>
        </p:spPr>
      </p:pic>
      <p:sp>
        <p:nvSpPr>
          <p:cNvPr id="2" name="Slide Number Placeholder 1"/>
          <p:cNvSpPr>
            <a:spLocks noGrp="1"/>
          </p:cNvSpPr>
          <p:nvPr>
            <p:ph type="sldNum" sz="quarter" idx="12"/>
          </p:nvPr>
        </p:nvSpPr>
        <p:spPr/>
        <p:txBody>
          <a:bodyPr/>
          <a:lstStyle/>
          <a:p>
            <a:fld id="{32D4B517-E49B-41B6-9DBC-23634E0F1CDC}" type="slidenum">
              <a:rPr lang="en-CA" smtClean="0"/>
              <a:pPr/>
              <a:t>12</a:t>
            </a:fld>
            <a:endParaRPr lang="en-CA" dirty="0"/>
          </a:p>
        </p:txBody>
      </p:sp>
      <p:sp>
        <p:nvSpPr>
          <p:cNvPr id="4" name="Title 3"/>
          <p:cNvSpPr>
            <a:spLocks noGrp="1"/>
          </p:cNvSpPr>
          <p:nvPr>
            <p:ph type="title"/>
          </p:nvPr>
        </p:nvSpPr>
        <p:spPr/>
        <p:txBody>
          <a:bodyPr/>
          <a:lstStyle/>
          <a:p>
            <a:r>
              <a:rPr lang="en-CA" dirty="0"/>
              <a:t>Scenario D – Service/Application Interoperability </a:t>
            </a:r>
          </a:p>
        </p:txBody>
      </p:sp>
      <p:sp>
        <p:nvSpPr>
          <p:cNvPr id="194" name="Freeform 193"/>
          <p:cNvSpPr/>
          <p:nvPr/>
        </p:nvSpPr>
        <p:spPr>
          <a:xfrm>
            <a:off x="1532785" y="3739543"/>
            <a:ext cx="6352335" cy="1087570"/>
          </a:xfrm>
          <a:custGeom>
            <a:avLst/>
            <a:gdLst>
              <a:gd name="connsiteX0" fmla="*/ 5494215 w 5494215"/>
              <a:gd name="connsiteY0" fmla="*/ 1567346 h 1711007"/>
              <a:gd name="connsiteX1" fmla="*/ 3259015 w 5494215"/>
              <a:gd name="connsiteY1" fmla="*/ 1559531 h 1711007"/>
              <a:gd name="connsiteX2" fmla="*/ 1609969 w 5494215"/>
              <a:gd name="connsiteY2" fmla="*/ 12085 h 1711007"/>
              <a:gd name="connsiteX3" fmla="*/ 0 w 5494215"/>
              <a:gd name="connsiteY3" fmla="*/ 965562 h 1711007"/>
              <a:gd name="connsiteX0" fmla="*/ 5494215 w 5494215"/>
              <a:gd name="connsiteY0" fmla="*/ 1708914 h 1862688"/>
              <a:gd name="connsiteX1" fmla="*/ 3259015 w 5494215"/>
              <a:gd name="connsiteY1" fmla="*/ 1701099 h 1862688"/>
              <a:gd name="connsiteX2" fmla="*/ 1773044 w 5494215"/>
              <a:gd name="connsiteY2" fmla="*/ 9815 h 1862688"/>
              <a:gd name="connsiteX3" fmla="*/ 0 w 5494215"/>
              <a:gd name="connsiteY3" fmla="*/ 1107130 h 1862688"/>
              <a:gd name="connsiteX0" fmla="*/ 5494215 w 5494215"/>
              <a:gd name="connsiteY0" fmla="*/ 1708914 h 1724402"/>
              <a:gd name="connsiteX1" fmla="*/ 2985623 w 5494215"/>
              <a:gd name="connsiteY1" fmla="*/ 879167 h 1724402"/>
              <a:gd name="connsiteX2" fmla="*/ 1773044 w 5494215"/>
              <a:gd name="connsiteY2" fmla="*/ 9815 h 1724402"/>
              <a:gd name="connsiteX3" fmla="*/ 0 w 5494215"/>
              <a:gd name="connsiteY3" fmla="*/ 1107130 h 1724402"/>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750603 w 5254398"/>
              <a:gd name="connsiteY1" fmla="*/ 750740 h 1107130"/>
              <a:gd name="connsiteX2" fmla="*/ 1773044 w 5254398"/>
              <a:gd name="connsiteY2" fmla="*/ 9815 h 1107130"/>
              <a:gd name="connsiteX3" fmla="*/ 0 w 5254398"/>
              <a:gd name="connsiteY3" fmla="*/ 1107130 h 1107130"/>
              <a:gd name="connsiteX0" fmla="*/ 5265205 w 5265205"/>
              <a:gd name="connsiteY0" fmla="*/ 916377 h 1107130"/>
              <a:gd name="connsiteX1" fmla="*/ 2750603 w 5265205"/>
              <a:gd name="connsiteY1" fmla="*/ 750740 h 1107130"/>
              <a:gd name="connsiteX2" fmla="*/ 1773044 w 5265205"/>
              <a:gd name="connsiteY2" fmla="*/ 9815 h 1107130"/>
              <a:gd name="connsiteX3" fmla="*/ 0 w 5265205"/>
              <a:gd name="connsiteY3" fmla="*/ 1107130 h 1107130"/>
              <a:gd name="connsiteX0" fmla="*/ 5265205 w 5265205"/>
              <a:gd name="connsiteY0" fmla="*/ 916377 h 1107130"/>
              <a:gd name="connsiteX1" fmla="*/ 2750603 w 5265205"/>
              <a:gd name="connsiteY1" fmla="*/ 704392 h 1107130"/>
              <a:gd name="connsiteX2" fmla="*/ 1773044 w 5265205"/>
              <a:gd name="connsiteY2" fmla="*/ 9815 h 1107130"/>
              <a:gd name="connsiteX3" fmla="*/ 0 w 5265205"/>
              <a:gd name="connsiteY3" fmla="*/ 1107130 h 1107130"/>
              <a:gd name="connsiteX0" fmla="*/ 5265205 w 5265205"/>
              <a:gd name="connsiteY0" fmla="*/ 950280 h 1141033"/>
              <a:gd name="connsiteX1" fmla="*/ 2750603 w 5265205"/>
              <a:gd name="connsiteY1" fmla="*/ 738295 h 1141033"/>
              <a:gd name="connsiteX2" fmla="*/ 1762372 w 5265205"/>
              <a:gd name="connsiteY2" fmla="*/ 9392 h 1141033"/>
              <a:gd name="connsiteX3" fmla="*/ 0 w 5265205"/>
              <a:gd name="connsiteY3" fmla="*/ 1141033 h 1141033"/>
              <a:gd name="connsiteX0" fmla="*/ 5265205 w 5265205"/>
              <a:gd name="connsiteY0" fmla="*/ 1040846 h 1231599"/>
              <a:gd name="connsiteX1" fmla="*/ 2750603 w 5265205"/>
              <a:gd name="connsiteY1" fmla="*/ 828861 h 1231599"/>
              <a:gd name="connsiteX2" fmla="*/ 1762372 w 5265205"/>
              <a:gd name="connsiteY2" fmla="*/ 8421 h 1231599"/>
              <a:gd name="connsiteX3" fmla="*/ 0 w 5265205"/>
              <a:gd name="connsiteY3" fmla="*/ 1231599 h 1231599"/>
              <a:gd name="connsiteX0" fmla="*/ 5265205 w 5265205"/>
              <a:gd name="connsiteY0" fmla="*/ 1040846 h 1231599"/>
              <a:gd name="connsiteX1" fmla="*/ 2739932 w 5265205"/>
              <a:gd name="connsiteY1" fmla="*/ 794534 h 1231599"/>
              <a:gd name="connsiteX2" fmla="*/ 1762372 w 5265205"/>
              <a:gd name="connsiteY2" fmla="*/ 8421 h 1231599"/>
              <a:gd name="connsiteX3" fmla="*/ 0 w 5265205"/>
              <a:gd name="connsiteY3" fmla="*/ 1231599 h 1231599"/>
              <a:gd name="connsiteX0" fmla="*/ 5265205 w 5265205"/>
              <a:gd name="connsiteY0" fmla="*/ 1154732 h 1345485"/>
              <a:gd name="connsiteX1" fmla="*/ 2739932 w 5265205"/>
              <a:gd name="connsiteY1" fmla="*/ 908420 h 1345485"/>
              <a:gd name="connsiteX2" fmla="*/ 1632796 w 5265205"/>
              <a:gd name="connsiteY2" fmla="*/ 7451 h 1345485"/>
              <a:gd name="connsiteX3" fmla="*/ 0 w 5265205"/>
              <a:gd name="connsiteY3" fmla="*/ 1345485 h 1345485"/>
              <a:gd name="connsiteX0" fmla="*/ 5523996 w 5523996"/>
              <a:gd name="connsiteY0" fmla="*/ 1182324 h 1345485"/>
              <a:gd name="connsiteX1" fmla="*/ 2739932 w 5523996"/>
              <a:gd name="connsiteY1" fmla="*/ 908420 h 1345485"/>
              <a:gd name="connsiteX2" fmla="*/ 1632796 w 5523996"/>
              <a:gd name="connsiteY2" fmla="*/ 7451 h 1345485"/>
              <a:gd name="connsiteX3" fmla="*/ 0 w 5523996"/>
              <a:gd name="connsiteY3" fmla="*/ 1345485 h 1345485"/>
              <a:gd name="connsiteX0" fmla="*/ 5882964 w 5882964"/>
              <a:gd name="connsiteY0" fmla="*/ 542204 h 1345485"/>
              <a:gd name="connsiteX1" fmla="*/ 2739932 w 5882964"/>
              <a:gd name="connsiteY1" fmla="*/ 908420 h 1345485"/>
              <a:gd name="connsiteX2" fmla="*/ 1632796 w 5882964"/>
              <a:gd name="connsiteY2" fmla="*/ 7451 h 1345485"/>
              <a:gd name="connsiteX3" fmla="*/ 0 w 5882964"/>
              <a:gd name="connsiteY3" fmla="*/ 1345485 h 1345485"/>
              <a:gd name="connsiteX0" fmla="*/ 6087492 w 6087492"/>
              <a:gd name="connsiteY0" fmla="*/ 950556 h 1345485"/>
              <a:gd name="connsiteX1" fmla="*/ 2739932 w 6087492"/>
              <a:gd name="connsiteY1" fmla="*/ 908420 h 1345485"/>
              <a:gd name="connsiteX2" fmla="*/ 1632796 w 6087492"/>
              <a:gd name="connsiteY2" fmla="*/ 7451 h 1345485"/>
              <a:gd name="connsiteX3" fmla="*/ 0 w 6087492"/>
              <a:gd name="connsiteY3" fmla="*/ 1345485 h 1345485"/>
              <a:gd name="connsiteX0" fmla="*/ 6087492 w 6087492"/>
              <a:gd name="connsiteY0" fmla="*/ 950556 h 1345485"/>
              <a:gd name="connsiteX1" fmla="*/ 5590568 w 6087492"/>
              <a:gd name="connsiteY1" fmla="*/ 422861 h 1345485"/>
              <a:gd name="connsiteX2" fmla="*/ 2739932 w 6087492"/>
              <a:gd name="connsiteY2" fmla="*/ 908420 h 1345485"/>
              <a:gd name="connsiteX3" fmla="*/ 1632796 w 6087492"/>
              <a:gd name="connsiteY3" fmla="*/ 7451 h 1345485"/>
              <a:gd name="connsiteX4" fmla="*/ 0 w 6087492"/>
              <a:gd name="connsiteY4" fmla="*/ 1345485 h 1345485"/>
              <a:gd name="connsiteX0" fmla="*/ 6087492 w 6087492"/>
              <a:gd name="connsiteY0" fmla="*/ 950556 h 1345485"/>
              <a:gd name="connsiteX1" fmla="*/ 5590568 w 6087492"/>
              <a:gd name="connsiteY1" fmla="*/ 422861 h 1345485"/>
              <a:gd name="connsiteX2" fmla="*/ 5079508 w 6087492"/>
              <a:gd name="connsiteY2" fmla="*/ 1029872 h 1345485"/>
              <a:gd name="connsiteX3" fmla="*/ 2739932 w 6087492"/>
              <a:gd name="connsiteY3" fmla="*/ 908420 h 1345485"/>
              <a:gd name="connsiteX4" fmla="*/ 1632796 w 6087492"/>
              <a:gd name="connsiteY4" fmla="*/ 7451 h 1345485"/>
              <a:gd name="connsiteX5" fmla="*/ 0 w 6087492"/>
              <a:gd name="connsiteY5" fmla="*/ 1345485 h 1345485"/>
              <a:gd name="connsiteX0" fmla="*/ 6087492 w 6087492"/>
              <a:gd name="connsiteY0" fmla="*/ 950556 h 1345485"/>
              <a:gd name="connsiteX1" fmla="*/ 5686832 w 6087492"/>
              <a:gd name="connsiteY1" fmla="*/ 408720 h 1345485"/>
              <a:gd name="connsiteX2" fmla="*/ 5079508 w 6087492"/>
              <a:gd name="connsiteY2" fmla="*/ 1029872 h 1345485"/>
              <a:gd name="connsiteX3" fmla="*/ 2739932 w 6087492"/>
              <a:gd name="connsiteY3" fmla="*/ 908420 h 1345485"/>
              <a:gd name="connsiteX4" fmla="*/ 1632796 w 6087492"/>
              <a:gd name="connsiteY4" fmla="*/ 7451 h 1345485"/>
              <a:gd name="connsiteX5" fmla="*/ 0 w 6087492"/>
              <a:gd name="connsiteY5" fmla="*/ 1345485 h 1345485"/>
              <a:gd name="connsiteX0" fmla="*/ 6055404 w 6055404"/>
              <a:gd name="connsiteY0" fmla="*/ 1035400 h 1345485"/>
              <a:gd name="connsiteX1" fmla="*/ 5686832 w 6055404"/>
              <a:gd name="connsiteY1" fmla="*/ 408720 h 1345485"/>
              <a:gd name="connsiteX2" fmla="*/ 5079508 w 6055404"/>
              <a:gd name="connsiteY2" fmla="*/ 1029872 h 1345485"/>
              <a:gd name="connsiteX3" fmla="*/ 2739932 w 6055404"/>
              <a:gd name="connsiteY3" fmla="*/ 908420 h 1345485"/>
              <a:gd name="connsiteX4" fmla="*/ 1632796 w 6055404"/>
              <a:gd name="connsiteY4" fmla="*/ 7451 h 1345485"/>
              <a:gd name="connsiteX5" fmla="*/ 0 w 6055404"/>
              <a:gd name="connsiteY5" fmla="*/ 1345485 h 1345485"/>
              <a:gd name="connsiteX0" fmla="*/ 6055404 w 6056978"/>
              <a:gd name="connsiteY0" fmla="*/ 1035400 h 1345485"/>
              <a:gd name="connsiteX1" fmla="*/ 5761704 w 6056978"/>
              <a:gd name="connsiteY1" fmla="*/ 408720 h 1345485"/>
              <a:gd name="connsiteX2" fmla="*/ 5079508 w 6056978"/>
              <a:gd name="connsiteY2" fmla="*/ 1029872 h 1345485"/>
              <a:gd name="connsiteX3" fmla="*/ 2739932 w 6056978"/>
              <a:gd name="connsiteY3" fmla="*/ 908420 h 1345485"/>
              <a:gd name="connsiteX4" fmla="*/ 1632796 w 6056978"/>
              <a:gd name="connsiteY4" fmla="*/ 7451 h 1345485"/>
              <a:gd name="connsiteX5" fmla="*/ 0 w 6056978"/>
              <a:gd name="connsiteY5" fmla="*/ 1345485 h 1345485"/>
              <a:gd name="connsiteX0" fmla="*/ 6055404 w 6056978"/>
              <a:gd name="connsiteY0" fmla="*/ 1035400 h 1345485"/>
              <a:gd name="connsiteX1" fmla="*/ 5761704 w 6056978"/>
              <a:gd name="connsiteY1" fmla="*/ 408720 h 1345485"/>
              <a:gd name="connsiteX2" fmla="*/ 5091393 w 6056978"/>
              <a:gd name="connsiteY2" fmla="*/ 1061296 h 1345485"/>
              <a:gd name="connsiteX3" fmla="*/ 2739932 w 6056978"/>
              <a:gd name="connsiteY3" fmla="*/ 908420 h 1345485"/>
              <a:gd name="connsiteX4" fmla="*/ 1632796 w 6056978"/>
              <a:gd name="connsiteY4" fmla="*/ 7451 h 1345485"/>
              <a:gd name="connsiteX5" fmla="*/ 0 w 6056978"/>
              <a:gd name="connsiteY5" fmla="*/ 1345485 h 1345485"/>
              <a:gd name="connsiteX0" fmla="*/ 6055404 w 6094916"/>
              <a:gd name="connsiteY0" fmla="*/ 1035400 h 1345485"/>
              <a:gd name="connsiteX1" fmla="*/ 5821126 w 6094916"/>
              <a:gd name="connsiteY1" fmla="*/ 377297 h 1345485"/>
              <a:gd name="connsiteX2" fmla="*/ 5091393 w 6094916"/>
              <a:gd name="connsiteY2" fmla="*/ 1061296 h 1345485"/>
              <a:gd name="connsiteX3" fmla="*/ 2739932 w 6094916"/>
              <a:gd name="connsiteY3" fmla="*/ 908420 h 1345485"/>
              <a:gd name="connsiteX4" fmla="*/ 1632796 w 6094916"/>
              <a:gd name="connsiteY4" fmla="*/ 7451 h 1345485"/>
              <a:gd name="connsiteX5" fmla="*/ 0 w 6094916"/>
              <a:gd name="connsiteY5" fmla="*/ 1345485 h 1345485"/>
              <a:gd name="connsiteX0" fmla="*/ 6055404 w 6116801"/>
              <a:gd name="connsiteY0" fmla="*/ 1035400 h 1345485"/>
              <a:gd name="connsiteX1" fmla="*/ 5853295 w 6116801"/>
              <a:gd name="connsiteY1" fmla="*/ 356348 h 1345485"/>
              <a:gd name="connsiteX2" fmla="*/ 5091393 w 6116801"/>
              <a:gd name="connsiteY2" fmla="*/ 1061296 h 1345485"/>
              <a:gd name="connsiteX3" fmla="*/ 2739932 w 6116801"/>
              <a:gd name="connsiteY3" fmla="*/ 908420 h 1345485"/>
              <a:gd name="connsiteX4" fmla="*/ 1632796 w 6116801"/>
              <a:gd name="connsiteY4" fmla="*/ 7451 h 1345485"/>
              <a:gd name="connsiteX5" fmla="*/ 0 w 6116801"/>
              <a:gd name="connsiteY5" fmla="*/ 1345485 h 1345485"/>
              <a:gd name="connsiteX0" fmla="*/ 6192123 w 6192123"/>
              <a:gd name="connsiteY0" fmla="*/ 983027 h 1345485"/>
              <a:gd name="connsiteX1" fmla="*/ 5853295 w 6192123"/>
              <a:gd name="connsiteY1" fmla="*/ 356348 h 1345485"/>
              <a:gd name="connsiteX2" fmla="*/ 5091393 w 6192123"/>
              <a:gd name="connsiteY2" fmla="*/ 1061296 h 1345485"/>
              <a:gd name="connsiteX3" fmla="*/ 2739932 w 6192123"/>
              <a:gd name="connsiteY3" fmla="*/ 908420 h 1345485"/>
              <a:gd name="connsiteX4" fmla="*/ 1632796 w 6192123"/>
              <a:gd name="connsiteY4" fmla="*/ 7451 h 1345485"/>
              <a:gd name="connsiteX5" fmla="*/ 0 w 6192123"/>
              <a:gd name="connsiteY5" fmla="*/ 1345485 h 1345485"/>
              <a:gd name="connsiteX0" fmla="*/ 6192123 w 6192123"/>
              <a:gd name="connsiteY0" fmla="*/ 983027 h 1345485"/>
              <a:gd name="connsiteX1" fmla="*/ 5853295 w 6192123"/>
              <a:gd name="connsiteY1" fmla="*/ 356348 h 1345485"/>
              <a:gd name="connsiteX2" fmla="*/ 5091393 w 6192123"/>
              <a:gd name="connsiteY2" fmla="*/ 1061296 h 1345485"/>
              <a:gd name="connsiteX3" fmla="*/ 2739932 w 6192123"/>
              <a:gd name="connsiteY3" fmla="*/ 908420 h 1345485"/>
              <a:gd name="connsiteX4" fmla="*/ 1632796 w 6192123"/>
              <a:gd name="connsiteY4" fmla="*/ 7451 h 1345485"/>
              <a:gd name="connsiteX5" fmla="*/ 0 w 6192123"/>
              <a:gd name="connsiteY5" fmla="*/ 1345485 h 1345485"/>
              <a:gd name="connsiteX0" fmla="*/ 6192123 w 6192123"/>
              <a:gd name="connsiteY0" fmla="*/ 983027 h 1345485"/>
              <a:gd name="connsiteX1" fmla="*/ 5853295 w 6192123"/>
              <a:gd name="connsiteY1" fmla="*/ 356348 h 1345485"/>
              <a:gd name="connsiteX2" fmla="*/ 5091393 w 6192123"/>
              <a:gd name="connsiteY2" fmla="*/ 1061296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17634 w 6192123"/>
              <a:gd name="connsiteY1" fmla="*/ 372060 h 1345485"/>
              <a:gd name="connsiteX2" fmla="*/ 5091393 w 6192123"/>
              <a:gd name="connsiteY2" fmla="*/ 1061296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861338 w 6192123"/>
              <a:gd name="connsiteY1" fmla="*/ 382534 h 1345485"/>
              <a:gd name="connsiteX2" fmla="*/ 5091393 w 6192123"/>
              <a:gd name="connsiteY2" fmla="*/ 1061296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861338 w 6192123"/>
              <a:gd name="connsiteY1" fmla="*/ 382534 h 1345485"/>
              <a:gd name="connsiteX2" fmla="*/ 5413085 w 6192123"/>
              <a:gd name="connsiteY2" fmla="*/ 1045584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861338 w 6192123"/>
              <a:gd name="connsiteY1" fmla="*/ 382534 h 1345485"/>
              <a:gd name="connsiteX2" fmla="*/ 5413085 w 6192123"/>
              <a:gd name="connsiteY2" fmla="*/ 1045584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413085 w 6192123"/>
              <a:gd name="connsiteY2" fmla="*/ 1045584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36564 w 6192123"/>
              <a:gd name="connsiteY2" fmla="*/ 1100161 h 1345485"/>
              <a:gd name="connsiteX3" fmla="*/ 5074378 w 6192123"/>
              <a:gd name="connsiteY3" fmla="*/ 1087483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36564 w 6192123"/>
              <a:gd name="connsiteY2" fmla="*/ 1100161 h 1345485"/>
              <a:gd name="connsiteX3" fmla="*/ 4663773 w 6192123"/>
              <a:gd name="connsiteY3" fmla="*/ 973366 h 1345485"/>
              <a:gd name="connsiteX4" fmla="*/ 2739932 w 6192123"/>
              <a:gd name="connsiteY4" fmla="*/ 908420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36564 w 6192123"/>
              <a:gd name="connsiteY2" fmla="*/ 1100161 h 1345485"/>
              <a:gd name="connsiteX3" fmla="*/ 4663773 w 6192123"/>
              <a:gd name="connsiteY3" fmla="*/ 973366 h 1345485"/>
              <a:gd name="connsiteX4" fmla="*/ 2678532 w 6192123"/>
              <a:gd name="connsiteY4" fmla="*/ 838958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59589 w 6192123"/>
              <a:gd name="connsiteY2" fmla="*/ 1050545 h 1345485"/>
              <a:gd name="connsiteX3" fmla="*/ 4663773 w 6192123"/>
              <a:gd name="connsiteY3" fmla="*/ 973366 h 1345485"/>
              <a:gd name="connsiteX4" fmla="*/ 2678532 w 6192123"/>
              <a:gd name="connsiteY4" fmla="*/ 838958 h 1345485"/>
              <a:gd name="connsiteX5" fmla="*/ 1632796 w 6192123"/>
              <a:gd name="connsiteY5" fmla="*/ 7451 h 1345485"/>
              <a:gd name="connsiteX6" fmla="*/ 0 w 6192123"/>
              <a:gd name="connsiteY6" fmla="*/ 1345485 h 1345485"/>
              <a:gd name="connsiteX0" fmla="*/ 6192123 w 6192123"/>
              <a:gd name="connsiteY0" fmla="*/ 983027 h 1345485"/>
              <a:gd name="connsiteX1" fmla="*/ 5907387 w 6192123"/>
              <a:gd name="connsiteY1" fmla="*/ 486727 h 1345485"/>
              <a:gd name="connsiteX2" fmla="*/ 5259589 w 6192123"/>
              <a:gd name="connsiteY2" fmla="*/ 1050545 h 1345485"/>
              <a:gd name="connsiteX3" fmla="*/ 4663773 w 6192123"/>
              <a:gd name="connsiteY3" fmla="*/ 973366 h 1345485"/>
              <a:gd name="connsiteX4" fmla="*/ 2678532 w 6192123"/>
              <a:gd name="connsiteY4" fmla="*/ 838958 h 1345485"/>
              <a:gd name="connsiteX5" fmla="*/ 1632796 w 6192123"/>
              <a:gd name="connsiteY5" fmla="*/ 7451 h 1345485"/>
              <a:gd name="connsiteX6" fmla="*/ 0 w 6192123"/>
              <a:gd name="connsiteY6" fmla="*/ 1345485 h 134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2123" h="1345485">
                <a:moveTo>
                  <a:pt x="6192123" y="983027"/>
                </a:moveTo>
                <a:cubicBezTo>
                  <a:pt x="6018865" y="964057"/>
                  <a:pt x="6175792" y="483277"/>
                  <a:pt x="5907387" y="486727"/>
                </a:cubicBezTo>
                <a:cubicBezTo>
                  <a:pt x="5657387" y="426887"/>
                  <a:pt x="5734695" y="969619"/>
                  <a:pt x="5259589" y="1050545"/>
                </a:cubicBezTo>
                <a:cubicBezTo>
                  <a:pt x="5021577" y="1051116"/>
                  <a:pt x="5055683" y="998845"/>
                  <a:pt x="4663773" y="973366"/>
                </a:cubicBezTo>
                <a:cubicBezTo>
                  <a:pt x="4271863" y="947887"/>
                  <a:pt x="3183695" y="999944"/>
                  <a:pt x="2678532" y="838958"/>
                </a:cubicBezTo>
                <a:cubicBezTo>
                  <a:pt x="2173369" y="677972"/>
                  <a:pt x="2175965" y="106446"/>
                  <a:pt x="1632796" y="7451"/>
                </a:cubicBezTo>
                <a:cubicBezTo>
                  <a:pt x="1089627" y="-91544"/>
                  <a:pt x="533400" y="819249"/>
                  <a:pt x="0" y="1345485"/>
                </a:cubicBezTo>
              </a:path>
            </a:pathLst>
          </a:custGeom>
          <a:noFill/>
          <a:ln w="38100">
            <a:solidFill>
              <a:schemeClr val="accent5">
                <a:lumMod val="75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5" name="Freeform 194"/>
          <p:cNvSpPr/>
          <p:nvPr/>
        </p:nvSpPr>
        <p:spPr>
          <a:xfrm flipH="1" flipV="1">
            <a:off x="1364447" y="3694707"/>
            <a:ext cx="1810121" cy="62597"/>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 name="connsiteX0" fmla="*/ 0 w 7838894"/>
              <a:gd name="connsiteY0" fmla="*/ 0 h 2556812"/>
              <a:gd name="connsiteX1" fmla="*/ 908139 w 7838894"/>
              <a:gd name="connsiteY1" fmla="*/ 2377065 h 2556812"/>
              <a:gd name="connsiteX2" fmla="*/ 1569400 w 7838894"/>
              <a:gd name="connsiteY2" fmla="*/ 2382695 h 2556812"/>
              <a:gd name="connsiteX3" fmla="*/ 2494441 w 7838894"/>
              <a:gd name="connsiteY3" fmla="*/ 2330259 h 2556812"/>
              <a:gd name="connsiteX4" fmla="*/ 3325123 w 7838894"/>
              <a:gd name="connsiteY4" fmla="*/ 2181399 h 2556812"/>
              <a:gd name="connsiteX5" fmla="*/ 4478338 w 7838894"/>
              <a:gd name="connsiteY5" fmla="*/ 1781882 h 2556812"/>
              <a:gd name="connsiteX6" fmla="*/ 6933757 w 7838894"/>
              <a:gd name="connsiteY6" fmla="*/ 726920 h 2556812"/>
              <a:gd name="connsiteX7" fmla="*/ 7838894 w 7838894"/>
              <a:gd name="connsiteY7" fmla="*/ 302621 h 2556812"/>
              <a:gd name="connsiteX0" fmla="*/ 0 w 7838894"/>
              <a:gd name="connsiteY0" fmla="*/ 0 h 2465239"/>
              <a:gd name="connsiteX1" fmla="*/ 908139 w 7838894"/>
              <a:gd name="connsiteY1" fmla="*/ 2377065 h 2465239"/>
              <a:gd name="connsiteX2" fmla="*/ 1624292 w 7838894"/>
              <a:gd name="connsiteY2" fmla="*/ 1990374 h 2465239"/>
              <a:gd name="connsiteX3" fmla="*/ 2494441 w 7838894"/>
              <a:gd name="connsiteY3" fmla="*/ 2330259 h 2465239"/>
              <a:gd name="connsiteX4" fmla="*/ 3325123 w 7838894"/>
              <a:gd name="connsiteY4" fmla="*/ 2181399 h 2465239"/>
              <a:gd name="connsiteX5" fmla="*/ 4478338 w 7838894"/>
              <a:gd name="connsiteY5" fmla="*/ 1781882 h 2465239"/>
              <a:gd name="connsiteX6" fmla="*/ 6933757 w 7838894"/>
              <a:gd name="connsiteY6" fmla="*/ 726920 h 2465239"/>
              <a:gd name="connsiteX7" fmla="*/ 7838894 w 7838894"/>
              <a:gd name="connsiteY7" fmla="*/ 302621 h 2465239"/>
              <a:gd name="connsiteX0" fmla="*/ 0 w 7838894"/>
              <a:gd name="connsiteY0" fmla="*/ 0 h 2336844"/>
              <a:gd name="connsiteX1" fmla="*/ 853250 w 7838894"/>
              <a:gd name="connsiteY1" fmla="*/ 1200093 h 2336844"/>
              <a:gd name="connsiteX2" fmla="*/ 1624292 w 7838894"/>
              <a:gd name="connsiteY2" fmla="*/ 1990374 h 2336844"/>
              <a:gd name="connsiteX3" fmla="*/ 2494441 w 7838894"/>
              <a:gd name="connsiteY3" fmla="*/ 2330259 h 2336844"/>
              <a:gd name="connsiteX4" fmla="*/ 3325123 w 7838894"/>
              <a:gd name="connsiteY4" fmla="*/ 2181399 h 2336844"/>
              <a:gd name="connsiteX5" fmla="*/ 4478338 w 7838894"/>
              <a:gd name="connsiteY5" fmla="*/ 1781882 h 2336844"/>
              <a:gd name="connsiteX6" fmla="*/ 6933757 w 7838894"/>
              <a:gd name="connsiteY6" fmla="*/ 726920 h 2336844"/>
              <a:gd name="connsiteX7" fmla="*/ 7838894 w 7838894"/>
              <a:gd name="connsiteY7" fmla="*/ 302621 h 2336844"/>
              <a:gd name="connsiteX0" fmla="*/ 0 w 8003562"/>
              <a:gd name="connsiteY0" fmla="*/ 482043 h 2034223"/>
              <a:gd name="connsiteX1" fmla="*/ 1017918 w 8003562"/>
              <a:gd name="connsiteY1" fmla="*/ 897472 h 2034223"/>
              <a:gd name="connsiteX2" fmla="*/ 1788960 w 8003562"/>
              <a:gd name="connsiteY2" fmla="*/ 1687753 h 2034223"/>
              <a:gd name="connsiteX3" fmla="*/ 2659109 w 8003562"/>
              <a:gd name="connsiteY3" fmla="*/ 2027638 h 2034223"/>
              <a:gd name="connsiteX4" fmla="*/ 3489791 w 8003562"/>
              <a:gd name="connsiteY4" fmla="*/ 1878778 h 2034223"/>
              <a:gd name="connsiteX5" fmla="*/ 4643006 w 8003562"/>
              <a:gd name="connsiteY5" fmla="*/ 1479261 h 2034223"/>
              <a:gd name="connsiteX6" fmla="*/ 7098425 w 8003562"/>
              <a:gd name="connsiteY6" fmla="*/ 424299 h 2034223"/>
              <a:gd name="connsiteX7" fmla="*/ 8003562 w 8003562"/>
              <a:gd name="connsiteY7" fmla="*/ 0 h 20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62" h="2034223">
                <a:moveTo>
                  <a:pt x="0" y="482043"/>
                </a:moveTo>
                <a:cubicBezTo>
                  <a:pt x="167172" y="513487"/>
                  <a:pt x="719758" y="696520"/>
                  <a:pt x="1017918" y="897472"/>
                </a:cubicBezTo>
                <a:cubicBezTo>
                  <a:pt x="1316078" y="1098424"/>
                  <a:pt x="1515428" y="1499392"/>
                  <a:pt x="1788960" y="1687753"/>
                </a:cubicBezTo>
                <a:cubicBezTo>
                  <a:pt x="2062492" y="1876114"/>
                  <a:pt x="2375637" y="1995801"/>
                  <a:pt x="2659109" y="2027638"/>
                </a:cubicBezTo>
                <a:cubicBezTo>
                  <a:pt x="2942581" y="2059475"/>
                  <a:pt x="3159141" y="1970174"/>
                  <a:pt x="3489791" y="1878778"/>
                </a:cubicBezTo>
                <a:cubicBezTo>
                  <a:pt x="3820441" y="1787382"/>
                  <a:pt x="4041567" y="1721674"/>
                  <a:pt x="4643006" y="1479261"/>
                </a:cubicBezTo>
                <a:cubicBezTo>
                  <a:pt x="5244445" y="1236848"/>
                  <a:pt x="6538332" y="670842"/>
                  <a:pt x="7098425" y="424299"/>
                </a:cubicBezTo>
                <a:cubicBezTo>
                  <a:pt x="7658518" y="177756"/>
                  <a:pt x="7930184" y="13170"/>
                  <a:pt x="8003562" y="0"/>
                </a:cubicBezTo>
              </a:path>
            </a:pathLst>
          </a:custGeom>
          <a:noFill/>
          <a:ln w="38100">
            <a:solidFill>
              <a:schemeClr val="accent5">
                <a:lumMod val="75000"/>
              </a:schemeClr>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Rounded Rectangle 195"/>
          <p:cNvSpPr/>
          <p:nvPr/>
        </p:nvSpPr>
        <p:spPr>
          <a:xfrm>
            <a:off x="8158621" y="1544225"/>
            <a:ext cx="288032" cy="268797"/>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36" name="Straight Connector 35"/>
          <p:cNvCxnSpPr/>
          <p:nvPr/>
        </p:nvCxnSpPr>
        <p:spPr>
          <a:xfrm flipV="1">
            <a:off x="8418369" y="1193846"/>
            <a:ext cx="1044058" cy="36178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9" idx="0"/>
          </p:cNvCxnSpPr>
          <p:nvPr/>
        </p:nvCxnSpPr>
        <p:spPr>
          <a:xfrm flipV="1">
            <a:off x="7910963" y="1088740"/>
            <a:ext cx="1551464" cy="51788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9462427" y="965544"/>
            <a:ext cx="2356720" cy="737426"/>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(GC-wide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Cyber defense services (CCCS CBS)</a:t>
            </a:r>
          </a:p>
        </p:txBody>
      </p:sp>
      <p:sp>
        <p:nvSpPr>
          <p:cNvPr id="39" name="Rounded Rectangle 38"/>
          <p:cNvSpPr/>
          <p:nvPr/>
        </p:nvSpPr>
        <p:spPr>
          <a:xfrm>
            <a:off x="7799913" y="1606623"/>
            <a:ext cx="222100" cy="206400"/>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40" name="Straight Connector 39"/>
          <p:cNvCxnSpPr>
            <a:stCxn id="197" idx="3"/>
            <a:endCxn id="41" idx="1"/>
          </p:cNvCxnSpPr>
          <p:nvPr/>
        </p:nvCxnSpPr>
        <p:spPr>
          <a:xfrm flipV="1">
            <a:off x="8459881" y="2195606"/>
            <a:ext cx="994504" cy="44063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454385" y="1780737"/>
            <a:ext cx="2366251" cy="829737"/>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Threat monitoring</a:t>
            </a:r>
          </a:p>
          <a:p>
            <a:pPr marL="87313" lvl="0" indent="-87313">
              <a:buFont typeface="Arial" panose="020B0604020202020204" pitchFamily="34" charset="0"/>
              <a:buChar char="•"/>
            </a:pPr>
            <a:r>
              <a:rPr lang="en-CA" sz="900" dirty="0" smtClean="0"/>
              <a:t>SaaS procured via PSPC RFSA or Dept.</a:t>
            </a:r>
            <a:endParaRPr lang="en-CA" sz="900" dirty="0"/>
          </a:p>
        </p:txBody>
      </p:sp>
      <p:cxnSp>
        <p:nvCxnSpPr>
          <p:cNvPr id="44" name="Straight Connector 43"/>
          <p:cNvCxnSpPr>
            <a:stCxn id="47" idx="1"/>
            <a:endCxn id="49" idx="3"/>
          </p:cNvCxnSpPr>
          <p:nvPr/>
        </p:nvCxnSpPr>
        <p:spPr>
          <a:xfrm flipH="1">
            <a:off x="5845309" y="4843013"/>
            <a:ext cx="1824339" cy="124723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035660" y="5378566"/>
            <a:ext cx="2809649" cy="1423363"/>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(IaaS/PaaS)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Boundary 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Denial of service protection</a:t>
            </a:r>
          </a:p>
          <a:p>
            <a:pPr marL="87313" lvl="0" indent="-87313">
              <a:buFont typeface="Arial" panose="020B0604020202020204" pitchFamily="34" charset="0"/>
              <a:buChar char="•"/>
            </a:pPr>
            <a:r>
              <a:rPr lang="en-CA" sz="900" dirty="0"/>
              <a:t>Malware protection</a:t>
            </a:r>
          </a:p>
          <a:p>
            <a:pPr marL="87313" lvl="0" indent="-87313">
              <a:buFont typeface="Arial" panose="020B0604020202020204" pitchFamily="34" charset="0"/>
              <a:buChar char="•"/>
            </a:pPr>
            <a:r>
              <a:rPr lang="en-CA" sz="900" dirty="0"/>
              <a:t>TLS Inspection – Ingress (depending on risk profile)</a:t>
            </a:r>
          </a:p>
          <a:p>
            <a:pPr marL="87313" lvl="0" indent="-87313">
              <a:buFont typeface="Arial" panose="020B0604020202020204" pitchFamily="34" charset="0"/>
              <a:buChar char="•"/>
            </a:pPr>
            <a:r>
              <a:rPr lang="en-CA" sz="900" b="1" dirty="0"/>
              <a:t>Cyber defense services (CCCS CBS/HBS)</a:t>
            </a:r>
          </a:p>
        </p:txBody>
      </p:sp>
      <p:sp>
        <p:nvSpPr>
          <p:cNvPr id="197" name="Rounded Rectangle 196"/>
          <p:cNvSpPr/>
          <p:nvPr/>
        </p:nvSpPr>
        <p:spPr>
          <a:xfrm>
            <a:off x="8171849" y="2492225"/>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99" name="Freeform 198"/>
          <p:cNvSpPr/>
          <p:nvPr/>
        </p:nvSpPr>
        <p:spPr>
          <a:xfrm>
            <a:off x="7885120" y="3351986"/>
            <a:ext cx="2603368" cy="1077735"/>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399692 w 1399692"/>
              <a:gd name="connsiteY0" fmla="*/ 0 h 2272355"/>
              <a:gd name="connsiteX1" fmla="*/ 780641 w 1399692"/>
              <a:gd name="connsiteY1" fmla="*/ 1021011 h 2272355"/>
              <a:gd name="connsiteX2" fmla="*/ 0 w 1399692"/>
              <a:gd name="connsiteY2" fmla="*/ 2272355 h 2272355"/>
              <a:gd name="connsiteX0" fmla="*/ 1447204 w 1447204"/>
              <a:gd name="connsiteY0" fmla="*/ 0 h 2272355"/>
              <a:gd name="connsiteX1" fmla="*/ 828153 w 1447204"/>
              <a:gd name="connsiteY1" fmla="*/ 1021011 h 2272355"/>
              <a:gd name="connsiteX2" fmla="*/ 47512 w 1447204"/>
              <a:gd name="connsiteY2" fmla="*/ 2272355 h 2272355"/>
              <a:gd name="connsiteX0" fmla="*/ 1447204 w 1447204"/>
              <a:gd name="connsiteY0" fmla="*/ 0 h 2272355"/>
              <a:gd name="connsiteX1" fmla="*/ 828153 w 1447204"/>
              <a:gd name="connsiteY1" fmla="*/ 909228 h 2272355"/>
              <a:gd name="connsiteX2" fmla="*/ 47512 w 1447204"/>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45299 w 1545299"/>
              <a:gd name="connsiteY0" fmla="*/ 0 h 2272355"/>
              <a:gd name="connsiteX1" fmla="*/ 273862 w 1545299"/>
              <a:gd name="connsiteY1" fmla="*/ 1439822 h 2272355"/>
              <a:gd name="connsiteX2" fmla="*/ 145607 w 1545299"/>
              <a:gd name="connsiteY2" fmla="*/ 2272355 h 2272355"/>
              <a:gd name="connsiteX0" fmla="*/ 1545299 w 1545299"/>
              <a:gd name="connsiteY0" fmla="*/ 0 h 2272355"/>
              <a:gd name="connsiteX1" fmla="*/ 273862 w 1545299"/>
              <a:gd name="connsiteY1" fmla="*/ 1562266 h 2272355"/>
              <a:gd name="connsiteX2" fmla="*/ 145607 w 1545299"/>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35526 w 1535526"/>
              <a:gd name="connsiteY0" fmla="*/ 0 h 2272355"/>
              <a:gd name="connsiteX1" fmla="*/ 292553 w 1535526"/>
              <a:gd name="connsiteY1" fmla="*/ 1537097 h 2272355"/>
              <a:gd name="connsiteX2" fmla="*/ 135834 w 1535526"/>
              <a:gd name="connsiteY2" fmla="*/ 2272355 h 2272355"/>
              <a:gd name="connsiteX0" fmla="*/ 1724320 w 1724320"/>
              <a:gd name="connsiteY0" fmla="*/ 0 h 1656283"/>
              <a:gd name="connsiteX1" fmla="*/ 292553 w 1724320"/>
              <a:gd name="connsiteY1" fmla="*/ 921025 h 1656283"/>
              <a:gd name="connsiteX2" fmla="*/ 135834 w 1724320"/>
              <a:gd name="connsiteY2" fmla="*/ 1656283 h 1656283"/>
              <a:gd name="connsiteX0" fmla="*/ 1717144 w 1717144"/>
              <a:gd name="connsiteY0" fmla="*/ 0 h 1656283"/>
              <a:gd name="connsiteX1" fmla="*/ 308261 w 1717144"/>
              <a:gd name="connsiteY1" fmla="*/ 1050723 h 1656283"/>
              <a:gd name="connsiteX2" fmla="*/ 128658 w 171714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21947 w 1721947"/>
              <a:gd name="connsiteY0" fmla="*/ 0 h 1656283"/>
              <a:gd name="connsiteX1" fmla="*/ 307241 w 1721947"/>
              <a:gd name="connsiteY1" fmla="*/ 948801 h 1656283"/>
              <a:gd name="connsiteX2" fmla="*/ 133461 w 1721947"/>
              <a:gd name="connsiteY2" fmla="*/ 1656283 h 1656283"/>
              <a:gd name="connsiteX0" fmla="*/ 1704480 w 1704480"/>
              <a:gd name="connsiteY0" fmla="*/ 0 h 1656283"/>
              <a:gd name="connsiteX1" fmla="*/ 307241 w 1704480"/>
              <a:gd name="connsiteY1" fmla="*/ 948801 h 1656283"/>
              <a:gd name="connsiteX2" fmla="*/ 133461 w 1704480"/>
              <a:gd name="connsiteY2" fmla="*/ 1656283 h 1656283"/>
              <a:gd name="connsiteX0" fmla="*/ 1732268 w 1732268"/>
              <a:gd name="connsiteY0" fmla="*/ 0 h 1637000"/>
              <a:gd name="connsiteX1" fmla="*/ 335029 w 1732268"/>
              <a:gd name="connsiteY1" fmla="*/ 948801 h 1637000"/>
              <a:gd name="connsiteX2" fmla="*/ 121818 w 1732268"/>
              <a:gd name="connsiteY2" fmla="*/ 1637000 h 1637000"/>
              <a:gd name="connsiteX0" fmla="*/ 1722865 w 1722865"/>
              <a:gd name="connsiteY0" fmla="*/ 0 h 1637000"/>
              <a:gd name="connsiteX1" fmla="*/ 362079 w 1722865"/>
              <a:gd name="connsiteY1" fmla="*/ 908289 h 1637000"/>
              <a:gd name="connsiteX2" fmla="*/ 112415 w 1722865"/>
              <a:gd name="connsiteY2" fmla="*/ 1637000 h 1637000"/>
              <a:gd name="connsiteX0" fmla="*/ 1737936 w 1737936"/>
              <a:gd name="connsiteY0" fmla="*/ 0 h 1637000"/>
              <a:gd name="connsiteX1" fmla="*/ 320814 w 1737936"/>
              <a:gd name="connsiteY1" fmla="*/ 973110 h 1637000"/>
              <a:gd name="connsiteX2" fmla="*/ 127486 w 1737936"/>
              <a:gd name="connsiteY2" fmla="*/ 1637000 h 1637000"/>
              <a:gd name="connsiteX0" fmla="*/ 1766755 w 1766755"/>
              <a:gd name="connsiteY0" fmla="*/ 0 h 1580282"/>
              <a:gd name="connsiteX1" fmla="*/ 349633 w 1766755"/>
              <a:gd name="connsiteY1" fmla="*/ 973110 h 1580282"/>
              <a:gd name="connsiteX2" fmla="*/ 116538 w 1766755"/>
              <a:gd name="connsiteY2" fmla="*/ 1580282 h 1580282"/>
              <a:gd name="connsiteX0" fmla="*/ 1724216 w 1724216"/>
              <a:gd name="connsiteY0" fmla="*/ 0 h 1580282"/>
              <a:gd name="connsiteX1" fmla="*/ 551601 w 1724216"/>
              <a:gd name="connsiteY1" fmla="*/ 1467270 h 1580282"/>
              <a:gd name="connsiteX2" fmla="*/ 73999 w 172421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802287 w 1802287"/>
              <a:gd name="connsiteY0" fmla="*/ 0 h 1580282"/>
              <a:gd name="connsiteX1" fmla="*/ 272315 w 1802287"/>
              <a:gd name="connsiteY1" fmla="*/ 831922 h 1580282"/>
              <a:gd name="connsiteX2" fmla="*/ 152070 w 1802287"/>
              <a:gd name="connsiteY2" fmla="*/ 1580282 h 1580282"/>
              <a:gd name="connsiteX0" fmla="*/ 1817512 w 1817512"/>
              <a:gd name="connsiteY0" fmla="*/ 0 h 1580282"/>
              <a:gd name="connsiteX1" fmla="*/ 249923 w 1817512"/>
              <a:gd name="connsiteY1" fmla="*/ 831922 h 1580282"/>
              <a:gd name="connsiteX2" fmla="*/ 167295 w 1817512"/>
              <a:gd name="connsiteY2" fmla="*/ 1580282 h 1580282"/>
              <a:gd name="connsiteX0" fmla="*/ 1748571 w 1748571"/>
              <a:gd name="connsiteY0" fmla="*/ 0 h 1580282"/>
              <a:gd name="connsiteX1" fmla="*/ 180982 w 1748571"/>
              <a:gd name="connsiteY1" fmla="*/ 831922 h 1580282"/>
              <a:gd name="connsiteX2" fmla="*/ 98354 w 1748571"/>
              <a:gd name="connsiteY2" fmla="*/ 1580282 h 1580282"/>
              <a:gd name="connsiteX0" fmla="*/ 1789648 w 1789648"/>
              <a:gd name="connsiteY0" fmla="*/ 0 h 1580282"/>
              <a:gd name="connsiteX1" fmla="*/ 80997 w 1789648"/>
              <a:gd name="connsiteY1" fmla="*/ 673085 h 1580282"/>
              <a:gd name="connsiteX2" fmla="*/ 139431 w 1789648"/>
              <a:gd name="connsiteY2" fmla="*/ 1580282 h 1580282"/>
              <a:gd name="connsiteX0" fmla="*/ 1798592 w 1798592"/>
              <a:gd name="connsiteY0" fmla="*/ 0 h 1880231"/>
              <a:gd name="connsiteX1" fmla="*/ 80997 w 1798592"/>
              <a:gd name="connsiteY1" fmla="*/ 973034 h 1880231"/>
              <a:gd name="connsiteX2" fmla="*/ 139431 w 1798592"/>
              <a:gd name="connsiteY2" fmla="*/ 1880231 h 1880231"/>
              <a:gd name="connsiteX0" fmla="*/ 1814357 w 1814357"/>
              <a:gd name="connsiteY0" fmla="*/ 0 h 1880231"/>
              <a:gd name="connsiteX1" fmla="*/ 60988 w 1814357"/>
              <a:gd name="connsiteY1" fmla="*/ 1319128 h 1880231"/>
              <a:gd name="connsiteX2" fmla="*/ 155196 w 1814357"/>
              <a:gd name="connsiteY2" fmla="*/ 1880231 h 1880231"/>
              <a:gd name="connsiteX0" fmla="*/ 1823409 w 1823409"/>
              <a:gd name="connsiteY0" fmla="*/ 0 h 1880231"/>
              <a:gd name="connsiteX1" fmla="*/ 52153 w 1823409"/>
              <a:gd name="connsiteY1" fmla="*/ 1272981 h 1880231"/>
              <a:gd name="connsiteX2" fmla="*/ 164248 w 1823409"/>
              <a:gd name="connsiteY2" fmla="*/ 1880231 h 1880231"/>
              <a:gd name="connsiteX0" fmla="*/ 1798593 w 1798593"/>
              <a:gd name="connsiteY0" fmla="*/ 0 h 1880231"/>
              <a:gd name="connsiteX1" fmla="*/ 80998 w 1798593"/>
              <a:gd name="connsiteY1" fmla="*/ 1157616 h 1880231"/>
              <a:gd name="connsiteX2" fmla="*/ 139432 w 1798593"/>
              <a:gd name="connsiteY2" fmla="*/ 1880231 h 1880231"/>
              <a:gd name="connsiteX0" fmla="*/ 1809550 w 1809550"/>
              <a:gd name="connsiteY0" fmla="*/ 0 h 1880231"/>
              <a:gd name="connsiteX1" fmla="*/ 66402 w 1809550"/>
              <a:gd name="connsiteY1" fmla="*/ 1157616 h 1880231"/>
              <a:gd name="connsiteX2" fmla="*/ 150389 w 1809550"/>
              <a:gd name="connsiteY2" fmla="*/ 1880231 h 1880231"/>
              <a:gd name="connsiteX0" fmla="*/ 1816667 w 1816667"/>
              <a:gd name="connsiteY0" fmla="*/ 0 h 1946153"/>
              <a:gd name="connsiteX1" fmla="*/ 73519 w 1816667"/>
              <a:gd name="connsiteY1" fmla="*/ 1157616 h 1946153"/>
              <a:gd name="connsiteX2" fmla="*/ 144730 w 1816667"/>
              <a:gd name="connsiteY2" fmla="*/ 1946153 h 1946153"/>
              <a:gd name="connsiteX0" fmla="*/ 1820398 w 1820398"/>
              <a:gd name="connsiteY0" fmla="*/ 0 h 1946153"/>
              <a:gd name="connsiteX1" fmla="*/ 68732 w 1820398"/>
              <a:gd name="connsiteY1" fmla="*/ 1113667 h 1946153"/>
              <a:gd name="connsiteX2" fmla="*/ 148461 w 1820398"/>
              <a:gd name="connsiteY2" fmla="*/ 1946153 h 1946153"/>
              <a:gd name="connsiteX0" fmla="*/ 1868447 w 1868447"/>
              <a:gd name="connsiteY0" fmla="*/ 0 h 1946153"/>
              <a:gd name="connsiteX1" fmla="*/ 31264 w 1868447"/>
              <a:gd name="connsiteY1" fmla="*/ 1013735 h 1946153"/>
              <a:gd name="connsiteX2" fmla="*/ 196510 w 1868447"/>
              <a:gd name="connsiteY2" fmla="*/ 1946153 h 1946153"/>
            </a:gdLst>
            <a:ahLst/>
            <a:cxnLst>
              <a:cxn ang="0">
                <a:pos x="connsiteX0" y="connsiteY0"/>
              </a:cxn>
              <a:cxn ang="0">
                <a:pos x="connsiteX1" y="connsiteY1"/>
              </a:cxn>
              <a:cxn ang="0">
                <a:pos x="connsiteX2" y="connsiteY2"/>
              </a:cxn>
            </a:cxnLst>
            <a:rect l="l" t="t" r="r" b="b"/>
            <a:pathLst>
              <a:path w="1868447" h="1946153">
                <a:moveTo>
                  <a:pt x="1868447" y="0"/>
                </a:moveTo>
                <a:cubicBezTo>
                  <a:pt x="1643525" y="291662"/>
                  <a:pt x="218977" y="242530"/>
                  <a:pt x="31264" y="1013735"/>
                </a:cubicBezTo>
                <a:cubicBezTo>
                  <a:pt x="-11891" y="1221950"/>
                  <a:pt x="-48427" y="1415154"/>
                  <a:pt x="196510" y="1946153"/>
                </a:cubicBezTo>
              </a:path>
            </a:pathLst>
          </a:custGeom>
          <a:noFill/>
          <a:ln w="38100">
            <a:solidFill>
              <a:srgbClr val="00B05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Rounded Rectangle 46"/>
          <p:cNvSpPr/>
          <p:nvPr/>
        </p:nvSpPr>
        <p:spPr>
          <a:xfrm>
            <a:off x="7669648" y="4698997"/>
            <a:ext cx="279674" cy="288032"/>
          </a:xfrm>
          <a:prstGeom prst="roundRect">
            <a:avLst/>
          </a:prstGeom>
          <a:noFill/>
          <a:ln w="19050">
            <a:solidFill>
              <a:srgbClr val="FFC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0" name="Rounded Rectangle 69"/>
          <p:cNvSpPr/>
          <p:nvPr/>
        </p:nvSpPr>
        <p:spPr>
          <a:xfrm>
            <a:off x="7650250" y="3939564"/>
            <a:ext cx="281954" cy="270124"/>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1" name="Straight Connector 70"/>
          <p:cNvCxnSpPr>
            <a:stCxn id="70" idx="1"/>
          </p:cNvCxnSpPr>
          <p:nvPr/>
        </p:nvCxnSpPr>
        <p:spPr>
          <a:xfrm flipH="1">
            <a:off x="5845312" y="4074626"/>
            <a:ext cx="1804938" cy="166655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8256240" y="1663180"/>
            <a:ext cx="1991003" cy="1131808"/>
          </a:xfrm>
          <a:custGeom>
            <a:avLst/>
            <a:gdLst>
              <a:gd name="connsiteX0" fmla="*/ 1717158 w 1717158"/>
              <a:gd name="connsiteY0" fmla="*/ 1236090 h 1236090"/>
              <a:gd name="connsiteX1" fmla="*/ 606056 w 1717158"/>
              <a:gd name="connsiteY1" fmla="*/ 109039 h 1236090"/>
              <a:gd name="connsiteX2" fmla="*/ 0 w 1717158"/>
              <a:gd name="connsiteY2" fmla="*/ 50560 h 1236090"/>
            </a:gdLst>
            <a:ahLst/>
            <a:cxnLst>
              <a:cxn ang="0">
                <a:pos x="connsiteX0" y="connsiteY0"/>
              </a:cxn>
              <a:cxn ang="0">
                <a:pos x="connsiteX1" y="connsiteY1"/>
              </a:cxn>
              <a:cxn ang="0">
                <a:pos x="connsiteX2" y="connsiteY2"/>
              </a:cxn>
            </a:cxnLst>
            <a:rect l="l" t="t" r="r" b="b"/>
            <a:pathLst>
              <a:path w="1717158" h="1236090">
                <a:moveTo>
                  <a:pt x="1717158" y="1236090"/>
                </a:moveTo>
                <a:cubicBezTo>
                  <a:pt x="1304703" y="771358"/>
                  <a:pt x="892249" y="306627"/>
                  <a:pt x="606056" y="109039"/>
                </a:cubicBezTo>
                <a:cubicBezTo>
                  <a:pt x="319863" y="-88549"/>
                  <a:pt x="127591" y="40814"/>
                  <a:pt x="0" y="5056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Freeform 54"/>
          <p:cNvSpPr/>
          <p:nvPr/>
        </p:nvSpPr>
        <p:spPr>
          <a:xfrm>
            <a:off x="8283492" y="2637210"/>
            <a:ext cx="1948672" cy="337825"/>
          </a:xfrm>
          <a:custGeom>
            <a:avLst/>
            <a:gdLst>
              <a:gd name="connsiteX0" fmla="*/ 1717158 w 1717158"/>
              <a:gd name="connsiteY0" fmla="*/ 1236090 h 1236090"/>
              <a:gd name="connsiteX1" fmla="*/ 606056 w 1717158"/>
              <a:gd name="connsiteY1" fmla="*/ 109039 h 1236090"/>
              <a:gd name="connsiteX2" fmla="*/ 0 w 1717158"/>
              <a:gd name="connsiteY2" fmla="*/ 50560 h 1236090"/>
            </a:gdLst>
            <a:ahLst/>
            <a:cxnLst>
              <a:cxn ang="0">
                <a:pos x="connsiteX0" y="connsiteY0"/>
              </a:cxn>
              <a:cxn ang="0">
                <a:pos x="connsiteX1" y="connsiteY1"/>
              </a:cxn>
              <a:cxn ang="0">
                <a:pos x="connsiteX2" y="connsiteY2"/>
              </a:cxn>
            </a:cxnLst>
            <a:rect l="l" t="t" r="r" b="b"/>
            <a:pathLst>
              <a:path w="1717158" h="1236090">
                <a:moveTo>
                  <a:pt x="1717158" y="1236090"/>
                </a:moveTo>
                <a:cubicBezTo>
                  <a:pt x="1304703" y="771358"/>
                  <a:pt x="892249" y="306627"/>
                  <a:pt x="606056" y="109039"/>
                </a:cubicBezTo>
                <a:cubicBezTo>
                  <a:pt x="319863" y="-88549"/>
                  <a:pt x="127591" y="40814"/>
                  <a:pt x="0" y="5056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Rounded Rectangle 58"/>
          <p:cNvSpPr/>
          <p:nvPr/>
        </p:nvSpPr>
        <p:spPr>
          <a:xfrm>
            <a:off x="8688288" y="3461942"/>
            <a:ext cx="526618" cy="506549"/>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60" name="Straight Connector 59"/>
          <p:cNvCxnSpPr>
            <a:stCxn id="59" idx="2"/>
          </p:cNvCxnSpPr>
          <p:nvPr/>
        </p:nvCxnSpPr>
        <p:spPr>
          <a:xfrm>
            <a:off x="8951597" y="3968491"/>
            <a:ext cx="263308" cy="145985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705291" y="5428349"/>
            <a:ext cx="2826920" cy="1397161"/>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GC-CAP Security Services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Protection</a:t>
            </a:r>
          </a:p>
          <a:p>
            <a:pPr marL="87313" lvl="0" indent="-87313">
              <a:buFont typeface="Arial" panose="020B0604020202020204" pitchFamily="34" charset="0"/>
              <a:buChar char="•"/>
            </a:pPr>
            <a:r>
              <a:rPr lang="en-CA" sz="900" dirty="0" smtClean="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smtClean="0"/>
              <a:t>Denial of service protection</a:t>
            </a:r>
          </a:p>
          <a:p>
            <a:pPr marL="87313" lvl="0" indent="-87313">
              <a:buFont typeface="Arial" panose="020B0604020202020204" pitchFamily="34" charset="0"/>
              <a:buChar char="•"/>
            </a:pPr>
            <a:r>
              <a:rPr lang="en-CA" sz="900" dirty="0" smtClean="0"/>
              <a:t>Malware protection</a:t>
            </a:r>
          </a:p>
          <a:p>
            <a:pPr marL="87313" lvl="0" indent="-87313">
              <a:buFont typeface="Arial" panose="020B0604020202020204" pitchFamily="34" charset="0"/>
              <a:buChar char="•"/>
            </a:pPr>
            <a:r>
              <a:rPr lang="en-CA" sz="900" dirty="0" smtClean="0"/>
              <a:t>TLS Inspection – Ingress (depending on risk profile)</a:t>
            </a:r>
          </a:p>
          <a:p>
            <a:pPr marL="87313" lvl="0" indent="-87313">
              <a:buFont typeface="Arial" panose="020B0604020202020204" pitchFamily="34" charset="0"/>
              <a:buChar char="•"/>
            </a:pPr>
            <a:r>
              <a:rPr lang="en-CA" sz="900" b="1" dirty="0"/>
              <a:t>Cyber defense </a:t>
            </a:r>
            <a:r>
              <a:rPr lang="en-CA" sz="900" b="1" dirty="0" smtClean="0"/>
              <a:t>services (CCCS Virtual NBS)</a:t>
            </a:r>
            <a:endParaRPr lang="en-CA" b="1" dirty="0"/>
          </a:p>
        </p:txBody>
      </p:sp>
      <p:sp>
        <p:nvSpPr>
          <p:cNvPr id="76" name="Rounded Rectangle 75"/>
          <p:cNvSpPr/>
          <p:nvPr/>
        </p:nvSpPr>
        <p:spPr>
          <a:xfrm>
            <a:off x="4104326" y="4195695"/>
            <a:ext cx="468052" cy="468052"/>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7" name="Straight Connector 76"/>
          <p:cNvCxnSpPr/>
          <p:nvPr/>
        </p:nvCxnSpPr>
        <p:spPr>
          <a:xfrm flipH="1">
            <a:off x="2682532" y="4609450"/>
            <a:ext cx="1421794" cy="919733"/>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65405" y="5271277"/>
            <a:ext cx="2785079" cy="1517342"/>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GC-TIP Services</a:t>
            </a:r>
          </a:p>
          <a:p>
            <a:pPr marL="87313" lvl="0" indent="-87313">
              <a:buFont typeface="Arial" panose="020B0604020202020204" pitchFamily="34" charset="0"/>
              <a:buChar char="•"/>
            </a:pPr>
            <a:r>
              <a:rPr lang="en-CA" sz="900" dirty="0" smtClean="0"/>
              <a:t>Access </a:t>
            </a:r>
            <a:r>
              <a:rPr lang="en-CA" sz="900" dirty="0"/>
              <a:t>control</a:t>
            </a:r>
          </a:p>
          <a:p>
            <a:pPr marL="87313" lvl="0" indent="-87313">
              <a:buFont typeface="Arial" panose="020B0604020202020204" pitchFamily="34" charset="0"/>
              <a:buChar char="•"/>
            </a:pPr>
            <a:r>
              <a:rPr lang="en-CA" sz="900" dirty="0"/>
              <a:t>Boundary 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a:t>Cyber defense services (NBS)</a:t>
            </a:r>
          </a:p>
          <a:p>
            <a:pPr marL="87313" lvl="0" indent="-87313">
              <a:buFont typeface="Arial" panose="020B0604020202020204" pitchFamily="34" charset="0"/>
              <a:buChar char="•"/>
            </a:pPr>
            <a:endParaRPr lang="en-CA" sz="900" dirty="0"/>
          </a:p>
          <a:p>
            <a:pPr lvl="0"/>
            <a:r>
              <a:rPr lang="en-CA" sz="900" i="1" dirty="0"/>
              <a:t>Additional features enabled based on risk profile:</a:t>
            </a:r>
          </a:p>
          <a:p>
            <a:pPr marL="87313" lvl="0" indent="-87313">
              <a:buFont typeface="Arial" panose="020B0604020202020204" pitchFamily="34" charset="0"/>
              <a:buChar char="•"/>
            </a:pPr>
            <a:r>
              <a:rPr lang="en-CA" sz="900" i="1" dirty="0"/>
              <a:t>Malware protection</a:t>
            </a:r>
          </a:p>
          <a:p>
            <a:pPr marL="87313" lvl="0" indent="-87313">
              <a:buFont typeface="Arial" panose="020B0604020202020204" pitchFamily="34" charset="0"/>
              <a:buChar char="•"/>
            </a:pPr>
            <a:r>
              <a:rPr lang="en-CA" sz="900" i="1" dirty="0"/>
              <a:t>TLS Inspection – Ingress</a:t>
            </a:r>
            <a:endParaRPr lang="en-CA" sz="900" dirty="0"/>
          </a:p>
        </p:txBody>
      </p:sp>
      <p:sp>
        <p:nvSpPr>
          <p:cNvPr id="45" name="TextBox 44"/>
          <p:cNvSpPr txBox="1"/>
          <p:nvPr/>
        </p:nvSpPr>
        <p:spPr>
          <a:xfrm>
            <a:off x="4876084" y="5101661"/>
            <a:ext cx="1948082" cy="861774"/>
          </a:xfrm>
          <a:prstGeom prst="rect">
            <a:avLst/>
          </a:prstGeom>
          <a:ln>
            <a:prstDash val="solid"/>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000" i="1" dirty="0" smtClean="0">
                <a:solidFill>
                  <a:srgbClr val="FF0000"/>
                </a:solidFill>
              </a:rPr>
              <a:t>Limit interactions with GC Data Centres and IT services. </a:t>
            </a:r>
          </a:p>
          <a:p>
            <a:pPr algn="ctr"/>
            <a:r>
              <a:rPr lang="en-CA" sz="1000" i="1" dirty="0" smtClean="0">
                <a:solidFill>
                  <a:srgbClr val="FF0000"/>
                </a:solidFill>
              </a:rPr>
              <a:t>Use secure </a:t>
            </a:r>
            <a:r>
              <a:rPr lang="en-CA" sz="1000" b="1" i="1" u="sng" dirty="0" smtClean="0">
                <a:solidFill>
                  <a:srgbClr val="FF0000"/>
                </a:solidFill>
              </a:rPr>
              <a:t>Application </a:t>
            </a:r>
            <a:r>
              <a:rPr lang="en-CA" sz="1000" b="1" i="1" u="sng" dirty="0">
                <a:solidFill>
                  <a:srgbClr val="FF0000"/>
                </a:solidFill>
              </a:rPr>
              <a:t>Programming Interfaces (API) </a:t>
            </a:r>
            <a:r>
              <a:rPr lang="en-CA" sz="1000" i="1" dirty="0" smtClean="0">
                <a:solidFill>
                  <a:srgbClr val="FF0000"/>
                </a:solidFill>
              </a:rPr>
              <a:t>to expose GC data and services.</a:t>
            </a:r>
            <a:endParaRPr lang="en-CA" sz="1000" i="1" dirty="0">
              <a:solidFill>
                <a:srgbClr val="FF0000"/>
              </a:solidFill>
            </a:endParaRPr>
          </a:p>
        </p:txBody>
      </p:sp>
      <p:pic>
        <p:nvPicPr>
          <p:cNvPr id="53" name="Picture 52"/>
          <p:cNvPicPr>
            <a:picLocks noChangeAspect="1"/>
          </p:cNvPicPr>
          <p:nvPr>
            <p:custDataLst>
              <p:tags r:id="rId1"/>
            </p:custDataLst>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09162" y="4394927"/>
            <a:ext cx="663276" cy="663276"/>
          </a:xfrm>
          <a:prstGeom prst="rect">
            <a:avLst/>
          </a:prstGeom>
        </p:spPr>
      </p:pic>
      <p:graphicFrame>
        <p:nvGraphicFramePr>
          <p:cNvPr id="46" name="Table 45"/>
          <p:cNvGraphicFramePr>
            <a:graphicFrameLocks noGrp="1"/>
          </p:cNvGraphicFramePr>
          <p:nvPr>
            <p:extLst>
              <p:ext uri="{D42A27DB-BD31-4B8C-83A1-F6EECF244321}">
                <p14:modId xmlns:p14="http://schemas.microsoft.com/office/powerpoint/2010/main" val="1621055760"/>
              </p:ext>
            </p:extLst>
          </p:nvPr>
        </p:nvGraphicFramePr>
        <p:xfrm>
          <a:off x="9767081" y="4344096"/>
          <a:ext cx="2373514" cy="2444523"/>
        </p:xfrm>
        <a:graphic>
          <a:graphicData uri="http://schemas.openxmlformats.org/drawingml/2006/table">
            <a:tbl>
              <a:tblPr firstRow="1" firstCol="1" bandRow="1">
                <a:tableStyleId>{5C22544A-7EE6-4342-B048-85BDC9FD1C3A}</a:tableStyleId>
              </a:tblPr>
              <a:tblGrid>
                <a:gridCol w="403222">
                  <a:extLst>
                    <a:ext uri="{9D8B030D-6E8A-4147-A177-3AD203B41FA5}">
                      <a16:colId xmlns:a16="http://schemas.microsoft.com/office/drawing/2014/main" xmlns="" val="20000"/>
                    </a:ext>
                  </a:extLst>
                </a:gridCol>
                <a:gridCol w="1970292">
                  <a:extLst>
                    <a:ext uri="{9D8B030D-6E8A-4147-A177-3AD203B41FA5}">
                      <a16:colId xmlns:a16="http://schemas.microsoft.com/office/drawing/2014/main" xmlns="" val="20001"/>
                    </a:ext>
                  </a:extLst>
                </a:gridCol>
              </a:tblGrid>
              <a:tr h="314056">
                <a:tc>
                  <a:txBody>
                    <a:bodyPr/>
                    <a:lstStyle/>
                    <a:p>
                      <a:pPr algn="ctr">
                        <a:spcAft>
                          <a:spcPts val="0"/>
                        </a:spcAft>
                      </a:pPr>
                      <a:r>
                        <a:rPr lang="en-CA" sz="1000" dirty="0" smtClean="0">
                          <a:effectLst/>
                          <a:latin typeface="+mn-lt"/>
                        </a:rPr>
                        <a:t>Ref.</a:t>
                      </a:r>
                      <a:endParaRPr lang="en-CA" sz="1000" dirty="0">
                        <a:effectLst/>
                        <a:latin typeface="+mn-lt"/>
                      </a:endParaRPr>
                    </a:p>
                  </a:txBody>
                  <a:tcPr marL="56764" marR="56764" marT="0" marB="0" anchor="ctr"/>
                </a:tc>
                <a:tc>
                  <a:txBody>
                    <a:bodyPr/>
                    <a:lstStyle/>
                    <a:p>
                      <a:pPr algn="ctr">
                        <a:spcAft>
                          <a:spcPts val="0"/>
                        </a:spcAft>
                      </a:pPr>
                      <a:r>
                        <a:rPr lang="en-CA" sz="1000" dirty="0">
                          <a:effectLst/>
                          <a:latin typeface="+mn-lt"/>
                        </a:rPr>
                        <a:t>Use Case</a:t>
                      </a:r>
                    </a:p>
                  </a:txBody>
                  <a:tcPr marL="56764" marR="56764" marT="0" marB="0" anchor="ctr"/>
                </a:tc>
                <a:extLst>
                  <a:ext uri="{0D108BD9-81ED-4DB2-BD59-A6C34878D82A}">
                    <a16:rowId xmlns:a16="http://schemas.microsoft.com/office/drawing/2014/main" xmlns="" val="10000"/>
                  </a:ext>
                </a:extLst>
              </a:tr>
              <a:tr h="316901">
                <a:tc>
                  <a:txBody>
                    <a:bodyPr/>
                    <a:lstStyle/>
                    <a:p>
                      <a:pPr algn="ctr">
                        <a:spcAft>
                          <a:spcPts val="0"/>
                        </a:spcAft>
                      </a:pPr>
                      <a:r>
                        <a:rPr lang="en-CA" sz="1000" dirty="0" smtClean="0">
                          <a:effectLst/>
                          <a:latin typeface="+mn-lt"/>
                        </a:rPr>
                        <a:t>D1</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Cloud-based GC service to cloud-based GC service, same CSP</a:t>
                      </a:r>
                    </a:p>
                  </a:txBody>
                  <a:tcPr marL="0" marR="0" marT="0" marB="0"/>
                </a:tc>
                <a:extLst>
                  <a:ext uri="{0D108BD9-81ED-4DB2-BD59-A6C34878D82A}">
                    <a16:rowId xmlns:a16="http://schemas.microsoft.com/office/drawing/2014/main" xmlns="" val="10001"/>
                  </a:ext>
                </a:extLst>
              </a:tr>
              <a:tr h="316901">
                <a:tc>
                  <a:txBody>
                    <a:bodyPr/>
                    <a:lstStyle/>
                    <a:p>
                      <a:pPr algn="ctr">
                        <a:spcAft>
                          <a:spcPts val="0"/>
                        </a:spcAft>
                      </a:pPr>
                      <a:r>
                        <a:rPr lang="en-CA" sz="1000" dirty="0" smtClean="0">
                          <a:effectLst/>
                          <a:latin typeface="+mn-lt"/>
                        </a:rPr>
                        <a:t>D2</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Cloud-based GC service to cloud-based GC service, different CSPs</a:t>
                      </a:r>
                    </a:p>
                  </a:txBody>
                  <a:tcPr marL="0" marR="0" marT="0" marB="0"/>
                </a:tc>
                <a:extLst>
                  <a:ext uri="{0D108BD9-81ED-4DB2-BD59-A6C34878D82A}">
                    <a16:rowId xmlns:a16="http://schemas.microsoft.com/office/drawing/2014/main" xmlns="" val="10002"/>
                  </a:ext>
                </a:extLst>
              </a:tr>
              <a:tr h="442246">
                <a:tc>
                  <a:txBody>
                    <a:bodyPr/>
                    <a:lstStyle/>
                    <a:p>
                      <a:pPr algn="ctr">
                        <a:spcAft>
                          <a:spcPts val="0"/>
                        </a:spcAft>
                      </a:pPr>
                      <a:r>
                        <a:rPr lang="en-CA" sz="1000" dirty="0" smtClean="0">
                          <a:effectLst/>
                          <a:latin typeface="+mn-lt"/>
                        </a:rPr>
                        <a:t>D3</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service to cloud-based GC service for IaaS/PaaS (no interconnections)</a:t>
                      </a:r>
                    </a:p>
                  </a:txBody>
                  <a:tcPr marL="0" marR="0" marT="0" marB="0"/>
                </a:tc>
                <a:extLst>
                  <a:ext uri="{0D108BD9-81ED-4DB2-BD59-A6C34878D82A}">
                    <a16:rowId xmlns:a16="http://schemas.microsoft.com/office/drawing/2014/main" xmlns="" val="10003"/>
                  </a:ext>
                </a:extLst>
              </a:tr>
              <a:tr h="316115">
                <a:tc>
                  <a:txBody>
                    <a:bodyPr/>
                    <a:lstStyle/>
                    <a:p>
                      <a:pPr algn="ctr">
                        <a:spcAft>
                          <a:spcPts val="0"/>
                        </a:spcAft>
                      </a:pPr>
                      <a:r>
                        <a:rPr lang="en-CA" sz="1000" dirty="0" smtClean="0">
                          <a:effectLst/>
                          <a:latin typeface="+mn-lt"/>
                        </a:rPr>
                        <a:t>D4</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service to cloud-based GC service for Dept. SaaS Application</a:t>
                      </a:r>
                    </a:p>
                  </a:txBody>
                  <a:tcPr marL="0" marR="0" marT="0" marB="0"/>
                </a:tc>
                <a:extLst>
                  <a:ext uri="{0D108BD9-81ED-4DB2-BD59-A6C34878D82A}">
                    <a16:rowId xmlns:a16="http://schemas.microsoft.com/office/drawing/2014/main" xmlns="" val="10004"/>
                  </a:ext>
                </a:extLst>
              </a:tr>
              <a:tr h="289957">
                <a:tc>
                  <a:txBody>
                    <a:bodyPr/>
                    <a:lstStyle/>
                    <a:p>
                      <a:pPr algn="ctr">
                        <a:spcAft>
                          <a:spcPts val="0"/>
                        </a:spcAft>
                      </a:pPr>
                      <a:r>
                        <a:rPr lang="en-CA" sz="1000" dirty="0" smtClean="0">
                          <a:effectLst/>
                          <a:latin typeface="+mn-lt"/>
                        </a:rPr>
                        <a:t>D5</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service to cloud-based GC service for GC-wide SaaS Application </a:t>
                      </a:r>
                    </a:p>
                  </a:txBody>
                  <a:tcPr marL="0" marR="0" marT="0" marB="0"/>
                </a:tc>
                <a:extLst>
                  <a:ext uri="{0D108BD9-81ED-4DB2-BD59-A6C34878D82A}">
                    <a16:rowId xmlns:a16="http://schemas.microsoft.com/office/drawing/2014/main" xmlns="" val="10005"/>
                  </a:ext>
                </a:extLst>
              </a:tr>
              <a:tr h="418550">
                <a:tc>
                  <a:txBody>
                    <a:bodyPr/>
                    <a:lstStyle/>
                    <a:p>
                      <a:pPr algn="ctr">
                        <a:spcAft>
                          <a:spcPts val="0"/>
                        </a:spcAft>
                      </a:pPr>
                      <a:r>
                        <a:rPr lang="en-CA" sz="1000" dirty="0" smtClean="0">
                          <a:effectLst/>
                          <a:latin typeface="+mn-lt"/>
                        </a:rPr>
                        <a:t>D6</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Non-GC service to cloud-based GC service (with interconnection)</a:t>
                      </a:r>
                    </a:p>
                  </a:txBody>
                  <a:tcPr marL="0" marR="0" marT="0" marB="0"/>
                </a:tc>
                <a:extLst>
                  <a:ext uri="{0D108BD9-81ED-4DB2-BD59-A6C34878D82A}">
                    <a16:rowId xmlns:a16="http://schemas.microsoft.com/office/drawing/2014/main" xmlns="" val="10006"/>
                  </a:ext>
                </a:extLst>
              </a:tr>
            </a:tbl>
          </a:graphicData>
        </a:graphic>
      </p:graphicFrame>
      <p:sp>
        <p:nvSpPr>
          <p:cNvPr id="56" name="Oval 55"/>
          <p:cNvSpPr/>
          <p:nvPr/>
        </p:nvSpPr>
        <p:spPr>
          <a:xfrm>
            <a:off x="8980974" y="1388787"/>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D5</a:t>
            </a:r>
            <a:endParaRPr lang="en-US" sz="1400" b="1" dirty="0">
              <a:solidFill>
                <a:schemeClr val="tx1"/>
              </a:solidFill>
            </a:endParaRPr>
          </a:p>
        </p:txBody>
      </p:sp>
      <p:sp>
        <p:nvSpPr>
          <p:cNvPr id="57" name="Oval 56"/>
          <p:cNvSpPr/>
          <p:nvPr/>
        </p:nvSpPr>
        <p:spPr>
          <a:xfrm>
            <a:off x="6205284" y="3291545"/>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a:solidFill>
                  <a:schemeClr val="tx1"/>
                </a:solidFill>
              </a:rPr>
              <a:t>D</a:t>
            </a:r>
            <a:r>
              <a:rPr lang="en-US" sz="1400" b="1" dirty="0" smtClean="0">
                <a:solidFill>
                  <a:schemeClr val="tx1"/>
                </a:solidFill>
              </a:rPr>
              <a:t>1</a:t>
            </a:r>
            <a:endParaRPr lang="en-US" sz="1400" b="1" dirty="0">
              <a:solidFill>
                <a:schemeClr val="tx1"/>
              </a:solidFill>
            </a:endParaRPr>
          </a:p>
        </p:txBody>
      </p:sp>
      <p:sp>
        <p:nvSpPr>
          <p:cNvPr id="58" name="Oval 57"/>
          <p:cNvSpPr/>
          <p:nvPr/>
        </p:nvSpPr>
        <p:spPr>
          <a:xfrm>
            <a:off x="7619787" y="2871078"/>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D2</a:t>
            </a:r>
            <a:endParaRPr lang="en-US" sz="1400" b="1" dirty="0">
              <a:solidFill>
                <a:schemeClr val="tx1"/>
              </a:solidFill>
            </a:endParaRPr>
          </a:p>
        </p:txBody>
      </p:sp>
      <p:sp>
        <p:nvSpPr>
          <p:cNvPr id="62" name="Oval 61"/>
          <p:cNvSpPr/>
          <p:nvPr/>
        </p:nvSpPr>
        <p:spPr>
          <a:xfrm>
            <a:off x="9441510" y="3629242"/>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D3</a:t>
            </a:r>
            <a:endParaRPr lang="en-US" sz="1400" b="1" dirty="0">
              <a:solidFill>
                <a:schemeClr val="tx1"/>
              </a:solidFill>
            </a:endParaRPr>
          </a:p>
        </p:txBody>
      </p:sp>
      <p:sp>
        <p:nvSpPr>
          <p:cNvPr id="63" name="Oval 62"/>
          <p:cNvSpPr/>
          <p:nvPr/>
        </p:nvSpPr>
        <p:spPr>
          <a:xfrm>
            <a:off x="6101534" y="4034887"/>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D6</a:t>
            </a:r>
            <a:endParaRPr lang="en-US" sz="1400" b="1" dirty="0">
              <a:solidFill>
                <a:schemeClr val="tx1"/>
              </a:solidFill>
            </a:endParaRPr>
          </a:p>
        </p:txBody>
      </p:sp>
      <p:sp>
        <p:nvSpPr>
          <p:cNvPr id="65" name="Oval 64"/>
          <p:cNvSpPr/>
          <p:nvPr/>
        </p:nvSpPr>
        <p:spPr>
          <a:xfrm>
            <a:off x="8447689" y="2081260"/>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D4</a:t>
            </a:r>
            <a:endParaRPr lang="en-US" sz="1400" b="1" dirty="0">
              <a:solidFill>
                <a:schemeClr val="tx1"/>
              </a:solidFill>
            </a:endParaRPr>
          </a:p>
        </p:txBody>
      </p:sp>
      <p:sp>
        <p:nvSpPr>
          <p:cNvPr id="66" name="Rounded Rectangle 65"/>
          <p:cNvSpPr/>
          <p:nvPr/>
        </p:nvSpPr>
        <p:spPr>
          <a:xfrm>
            <a:off x="976705" y="961140"/>
            <a:ext cx="3029880" cy="1823227"/>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a:t>
            </a:r>
            <a:r>
              <a:rPr lang="en-CA" sz="900" b="1" u="sng" dirty="0"/>
              <a:t>Services (SaaS)</a:t>
            </a:r>
          </a:p>
          <a:p>
            <a:pPr marL="87313" lvl="0" indent="-87313">
              <a:buFont typeface="Arial" panose="020B0604020202020204" pitchFamily="34" charset="0"/>
              <a:buChar char="•"/>
            </a:pPr>
            <a:r>
              <a:rPr lang="en-CA" sz="900" dirty="0"/>
              <a:t>Access Control</a:t>
            </a:r>
          </a:p>
          <a:p>
            <a:pPr marL="87313" lvl="0" indent="-87313">
              <a:buFont typeface="Arial" panose="020B0604020202020204" pitchFamily="34" charset="0"/>
              <a:buChar char="•"/>
            </a:pPr>
            <a:r>
              <a:rPr lang="en-CA" sz="900" dirty="0"/>
              <a:t>Logging and </a:t>
            </a:r>
            <a:r>
              <a:rPr lang="en-CA" sz="900" dirty="0" smtClean="0"/>
              <a:t>monitoring</a:t>
            </a:r>
          </a:p>
          <a:p>
            <a:pPr marL="87313" lvl="0" indent="-87313">
              <a:buFont typeface="Arial" panose="020B0604020202020204" pitchFamily="34" charset="0"/>
              <a:buChar char="•"/>
            </a:pPr>
            <a:r>
              <a:rPr lang="en-CA" sz="900" dirty="0" smtClean="0"/>
              <a:t>Auditing</a:t>
            </a:r>
            <a:endParaRPr lang="en-CA" sz="900" dirty="0"/>
          </a:p>
          <a:p>
            <a:pPr algn="ctr"/>
            <a:endParaRPr lang="en-CA" sz="900" b="1" u="sng" dirty="0" smtClean="0"/>
          </a:p>
          <a:p>
            <a:pPr algn="ctr"/>
            <a:r>
              <a:rPr lang="en-CA" sz="900" b="1" u="sng" dirty="0" smtClean="0"/>
              <a:t>Security Services (IaaS/PaaS)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Logging and Monitoring</a:t>
            </a:r>
          </a:p>
          <a:p>
            <a:pPr marL="87313" lvl="0" indent="-87313">
              <a:buFont typeface="Arial" panose="020B0604020202020204" pitchFamily="34" charset="0"/>
              <a:buChar char="•"/>
            </a:pPr>
            <a:r>
              <a:rPr lang="en-CA" sz="900" dirty="0" smtClean="0"/>
              <a:t>Auditing</a:t>
            </a:r>
          </a:p>
          <a:p>
            <a:pPr marL="87313" indent="-87313">
              <a:buFont typeface="Arial" panose="020B0604020202020204" pitchFamily="34" charset="0"/>
              <a:buChar char="•"/>
            </a:pPr>
            <a:r>
              <a:rPr lang="en-CA" sz="900" dirty="0"/>
              <a:t>Cyber defense </a:t>
            </a:r>
            <a:r>
              <a:rPr lang="en-CA" sz="900" dirty="0" smtClean="0"/>
              <a:t>services (</a:t>
            </a:r>
            <a:r>
              <a:rPr lang="en-CA" sz="900" dirty="0"/>
              <a:t>CCCS </a:t>
            </a:r>
            <a:r>
              <a:rPr lang="en-CA" sz="900" dirty="0" smtClean="0"/>
              <a:t>CBS/HBS)</a:t>
            </a:r>
          </a:p>
          <a:p>
            <a:pPr marL="87313" lvl="0" indent="-87313">
              <a:buFont typeface="Arial" panose="020B0604020202020204" pitchFamily="34" charset="0"/>
              <a:buChar char="•"/>
            </a:pPr>
            <a:endParaRPr lang="en-CA" sz="900" dirty="0" smtClean="0"/>
          </a:p>
          <a:p>
            <a:r>
              <a:rPr lang="en-CA" sz="900" i="1" dirty="0"/>
              <a:t>Additional services may be required based on risk profile (e.g. if Internet flows are enabled)</a:t>
            </a:r>
            <a:endParaRPr lang="en-CA" sz="900" dirty="0" smtClean="0"/>
          </a:p>
        </p:txBody>
      </p:sp>
      <p:cxnSp>
        <p:nvCxnSpPr>
          <p:cNvPr id="67" name="Straight Connector 66"/>
          <p:cNvCxnSpPr>
            <a:endCxn id="57" idx="1"/>
          </p:cNvCxnSpPr>
          <p:nvPr/>
        </p:nvCxnSpPr>
        <p:spPr>
          <a:xfrm>
            <a:off x="4018777" y="2143603"/>
            <a:ext cx="2238875" cy="120066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58" idx="2"/>
          </p:cNvCxnSpPr>
          <p:nvPr/>
        </p:nvCxnSpPr>
        <p:spPr>
          <a:xfrm>
            <a:off x="4018777" y="1869054"/>
            <a:ext cx="3601010" cy="118204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7738366" y="2536615"/>
            <a:ext cx="530047" cy="2013359"/>
          </a:xfrm>
          <a:custGeom>
            <a:avLst/>
            <a:gdLst>
              <a:gd name="connsiteX0" fmla="*/ 1717158 w 1717158"/>
              <a:gd name="connsiteY0" fmla="*/ 1236090 h 1236090"/>
              <a:gd name="connsiteX1" fmla="*/ 606056 w 1717158"/>
              <a:gd name="connsiteY1" fmla="*/ 109039 h 1236090"/>
              <a:gd name="connsiteX2" fmla="*/ 0 w 1717158"/>
              <a:gd name="connsiteY2" fmla="*/ 50560 h 1236090"/>
              <a:gd name="connsiteX0" fmla="*/ 3850280 w 3850280"/>
              <a:gd name="connsiteY0" fmla="*/ 1047182 h 1047182"/>
              <a:gd name="connsiteX1" fmla="*/ 606056 w 3850280"/>
              <a:gd name="connsiteY1" fmla="*/ 109039 h 1047182"/>
              <a:gd name="connsiteX2" fmla="*/ 0 w 3850280"/>
              <a:gd name="connsiteY2" fmla="*/ 50560 h 1047182"/>
              <a:gd name="connsiteX0" fmla="*/ 2232063 w 2232063"/>
              <a:gd name="connsiteY0" fmla="*/ 1213866 h 1213866"/>
              <a:gd name="connsiteX1" fmla="*/ 606056 w 2232063"/>
              <a:gd name="connsiteY1" fmla="*/ 109039 h 1213866"/>
              <a:gd name="connsiteX2" fmla="*/ 0 w 2232063"/>
              <a:gd name="connsiteY2" fmla="*/ 50560 h 1213866"/>
              <a:gd name="connsiteX0" fmla="*/ 2232063 w 3904201"/>
              <a:gd name="connsiteY0" fmla="*/ 1213866 h 1213866"/>
              <a:gd name="connsiteX1" fmla="*/ 606056 w 3904201"/>
              <a:gd name="connsiteY1" fmla="*/ 109039 h 1213866"/>
              <a:gd name="connsiteX2" fmla="*/ 0 w 3904201"/>
              <a:gd name="connsiteY2" fmla="*/ 50560 h 1213866"/>
              <a:gd name="connsiteX0" fmla="*/ 2232063 w 6999616"/>
              <a:gd name="connsiteY0" fmla="*/ 1169297 h 1169297"/>
              <a:gd name="connsiteX1" fmla="*/ 6936875 w 6999616"/>
              <a:gd name="connsiteY1" fmla="*/ 171975 h 1169297"/>
              <a:gd name="connsiteX2" fmla="*/ 0 w 6999616"/>
              <a:gd name="connsiteY2" fmla="*/ 5991 h 1169297"/>
              <a:gd name="connsiteX0" fmla="*/ 2232063 w 6936875"/>
              <a:gd name="connsiteY0" fmla="*/ 1169297 h 1169297"/>
              <a:gd name="connsiteX1" fmla="*/ 6936875 w 6936875"/>
              <a:gd name="connsiteY1" fmla="*/ 171975 h 1169297"/>
              <a:gd name="connsiteX2" fmla="*/ 0 w 6936875"/>
              <a:gd name="connsiteY2" fmla="*/ 5991 h 1169297"/>
              <a:gd name="connsiteX0" fmla="*/ 2232063 w 6936875"/>
              <a:gd name="connsiteY0" fmla="*/ 1169297 h 1169297"/>
              <a:gd name="connsiteX1" fmla="*/ 6936875 w 6936875"/>
              <a:gd name="connsiteY1" fmla="*/ 171975 h 1169297"/>
              <a:gd name="connsiteX2" fmla="*/ 0 w 6936875"/>
              <a:gd name="connsiteY2" fmla="*/ 5991 h 1169297"/>
              <a:gd name="connsiteX0" fmla="*/ 2232063 w 6270477"/>
              <a:gd name="connsiteY0" fmla="*/ 1165999 h 1165999"/>
              <a:gd name="connsiteX1" fmla="*/ 6270477 w 6270477"/>
              <a:gd name="connsiteY1" fmla="*/ 197345 h 1165999"/>
              <a:gd name="connsiteX2" fmla="*/ 0 w 6270477"/>
              <a:gd name="connsiteY2" fmla="*/ 2693 h 1165999"/>
              <a:gd name="connsiteX0" fmla="*/ 0 w 8536640"/>
              <a:gd name="connsiteY0" fmla="*/ 1115830 h 1115830"/>
              <a:gd name="connsiteX1" fmla="*/ 8536640 w 8536640"/>
              <a:gd name="connsiteY1" fmla="*/ 197345 h 1115830"/>
              <a:gd name="connsiteX2" fmla="*/ 2266163 w 8536640"/>
              <a:gd name="connsiteY2" fmla="*/ 2693 h 1115830"/>
              <a:gd name="connsiteX0" fmla="*/ 0 w 8869839"/>
              <a:gd name="connsiteY0" fmla="*/ 1115830 h 1115830"/>
              <a:gd name="connsiteX1" fmla="*/ 8869839 w 8869839"/>
              <a:gd name="connsiteY1" fmla="*/ 197345 h 1115830"/>
              <a:gd name="connsiteX2" fmla="*/ 2599362 w 8869839"/>
              <a:gd name="connsiteY2" fmla="*/ 2693 h 1115830"/>
              <a:gd name="connsiteX0" fmla="*/ 1232447 w 6270477"/>
              <a:gd name="connsiteY0" fmla="*/ 1194667 h 1194667"/>
              <a:gd name="connsiteX1" fmla="*/ 6270477 w 6270477"/>
              <a:gd name="connsiteY1" fmla="*/ 197345 h 1194667"/>
              <a:gd name="connsiteX2" fmla="*/ 0 w 6270477"/>
              <a:gd name="connsiteY2" fmla="*/ 2693 h 1194667"/>
              <a:gd name="connsiteX0" fmla="*/ 2917108 w 7955138"/>
              <a:gd name="connsiteY0" fmla="*/ 1194667 h 1194667"/>
              <a:gd name="connsiteX1" fmla="*/ 7955138 w 7955138"/>
              <a:gd name="connsiteY1" fmla="*/ 197345 h 1194667"/>
              <a:gd name="connsiteX2" fmla="*/ 1684661 w 7955138"/>
              <a:gd name="connsiteY2" fmla="*/ 2693 h 1194667"/>
              <a:gd name="connsiteX0" fmla="*/ 2917108 w 7955138"/>
              <a:gd name="connsiteY0" fmla="*/ 1199320 h 1199320"/>
              <a:gd name="connsiteX1" fmla="*/ 7955138 w 7955138"/>
              <a:gd name="connsiteY1" fmla="*/ 166163 h 1199320"/>
              <a:gd name="connsiteX2" fmla="*/ 1684661 w 7955138"/>
              <a:gd name="connsiteY2" fmla="*/ 7346 h 1199320"/>
              <a:gd name="connsiteX0" fmla="*/ 2917108 w 8031407"/>
              <a:gd name="connsiteY0" fmla="*/ 1199320 h 1199320"/>
              <a:gd name="connsiteX1" fmla="*/ 7955138 w 8031407"/>
              <a:gd name="connsiteY1" fmla="*/ 166163 h 1199320"/>
              <a:gd name="connsiteX2" fmla="*/ 1684661 w 8031407"/>
              <a:gd name="connsiteY2" fmla="*/ 7346 h 1199320"/>
            </a:gdLst>
            <a:ahLst/>
            <a:cxnLst>
              <a:cxn ang="0">
                <a:pos x="connsiteX0" y="connsiteY0"/>
              </a:cxn>
              <a:cxn ang="0">
                <a:pos x="connsiteX1" y="connsiteY1"/>
              </a:cxn>
              <a:cxn ang="0">
                <a:pos x="connsiteX2" y="connsiteY2"/>
              </a:cxn>
            </a:cxnLst>
            <a:rect l="l" t="t" r="r" b="b"/>
            <a:pathLst>
              <a:path w="8031407" h="1199320">
                <a:moveTo>
                  <a:pt x="2917108" y="1199320"/>
                </a:moveTo>
                <a:cubicBezTo>
                  <a:pt x="-970726" y="809721"/>
                  <a:pt x="-2421110" y="722101"/>
                  <a:pt x="7955138" y="166163"/>
                </a:cubicBezTo>
                <a:cubicBezTo>
                  <a:pt x="8835153" y="-31425"/>
                  <a:pt x="1812252" y="-2400"/>
                  <a:pt x="1684661" y="7346"/>
                </a:cubicBezTo>
              </a:path>
            </a:pathLst>
          </a:custGeom>
          <a:noFill/>
          <a:ln w="381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Freeform 72"/>
          <p:cNvSpPr/>
          <p:nvPr/>
        </p:nvSpPr>
        <p:spPr>
          <a:xfrm>
            <a:off x="7797004" y="3221578"/>
            <a:ext cx="2570884" cy="1172328"/>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399692 w 1399692"/>
              <a:gd name="connsiteY0" fmla="*/ 0 h 2272355"/>
              <a:gd name="connsiteX1" fmla="*/ 780641 w 1399692"/>
              <a:gd name="connsiteY1" fmla="*/ 1021011 h 2272355"/>
              <a:gd name="connsiteX2" fmla="*/ 0 w 1399692"/>
              <a:gd name="connsiteY2" fmla="*/ 2272355 h 2272355"/>
              <a:gd name="connsiteX0" fmla="*/ 1447204 w 1447204"/>
              <a:gd name="connsiteY0" fmla="*/ 0 h 2272355"/>
              <a:gd name="connsiteX1" fmla="*/ 828153 w 1447204"/>
              <a:gd name="connsiteY1" fmla="*/ 1021011 h 2272355"/>
              <a:gd name="connsiteX2" fmla="*/ 47512 w 1447204"/>
              <a:gd name="connsiteY2" fmla="*/ 2272355 h 2272355"/>
              <a:gd name="connsiteX0" fmla="*/ 1447204 w 1447204"/>
              <a:gd name="connsiteY0" fmla="*/ 0 h 2272355"/>
              <a:gd name="connsiteX1" fmla="*/ 828153 w 1447204"/>
              <a:gd name="connsiteY1" fmla="*/ 909228 h 2272355"/>
              <a:gd name="connsiteX2" fmla="*/ 47512 w 1447204"/>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45299 w 1545299"/>
              <a:gd name="connsiteY0" fmla="*/ 0 h 2272355"/>
              <a:gd name="connsiteX1" fmla="*/ 273862 w 1545299"/>
              <a:gd name="connsiteY1" fmla="*/ 1439822 h 2272355"/>
              <a:gd name="connsiteX2" fmla="*/ 145607 w 1545299"/>
              <a:gd name="connsiteY2" fmla="*/ 2272355 h 2272355"/>
              <a:gd name="connsiteX0" fmla="*/ 1545299 w 1545299"/>
              <a:gd name="connsiteY0" fmla="*/ 0 h 2272355"/>
              <a:gd name="connsiteX1" fmla="*/ 273862 w 1545299"/>
              <a:gd name="connsiteY1" fmla="*/ 1562266 h 2272355"/>
              <a:gd name="connsiteX2" fmla="*/ 145607 w 1545299"/>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35526 w 1535526"/>
              <a:gd name="connsiteY0" fmla="*/ 0 h 2272355"/>
              <a:gd name="connsiteX1" fmla="*/ 292553 w 1535526"/>
              <a:gd name="connsiteY1" fmla="*/ 1537097 h 2272355"/>
              <a:gd name="connsiteX2" fmla="*/ 135834 w 1535526"/>
              <a:gd name="connsiteY2" fmla="*/ 2272355 h 2272355"/>
              <a:gd name="connsiteX0" fmla="*/ 1724320 w 1724320"/>
              <a:gd name="connsiteY0" fmla="*/ 0 h 1656283"/>
              <a:gd name="connsiteX1" fmla="*/ 292553 w 1724320"/>
              <a:gd name="connsiteY1" fmla="*/ 921025 h 1656283"/>
              <a:gd name="connsiteX2" fmla="*/ 135834 w 1724320"/>
              <a:gd name="connsiteY2" fmla="*/ 1656283 h 1656283"/>
              <a:gd name="connsiteX0" fmla="*/ 1717144 w 1717144"/>
              <a:gd name="connsiteY0" fmla="*/ 0 h 1656283"/>
              <a:gd name="connsiteX1" fmla="*/ 308261 w 1717144"/>
              <a:gd name="connsiteY1" fmla="*/ 1050723 h 1656283"/>
              <a:gd name="connsiteX2" fmla="*/ 128658 w 171714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21947 w 1721947"/>
              <a:gd name="connsiteY0" fmla="*/ 0 h 1656283"/>
              <a:gd name="connsiteX1" fmla="*/ 307241 w 1721947"/>
              <a:gd name="connsiteY1" fmla="*/ 948801 h 1656283"/>
              <a:gd name="connsiteX2" fmla="*/ 133461 w 1721947"/>
              <a:gd name="connsiteY2" fmla="*/ 1656283 h 1656283"/>
              <a:gd name="connsiteX0" fmla="*/ 1704480 w 1704480"/>
              <a:gd name="connsiteY0" fmla="*/ 0 h 1656283"/>
              <a:gd name="connsiteX1" fmla="*/ 307241 w 1704480"/>
              <a:gd name="connsiteY1" fmla="*/ 948801 h 1656283"/>
              <a:gd name="connsiteX2" fmla="*/ 133461 w 1704480"/>
              <a:gd name="connsiteY2" fmla="*/ 1656283 h 1656283"/>
              <a:gd name="connsiteX0" fmla="*/ 1732268 w 1732268"/>
              <a:gd name="connsiteY0" fmla="*/ 0 h 1637000"/>
              <a:gd name="connsiteX1" fmla="*/ 335029 w 1732268"/>
              <a:gd name="connsiteY1" fmla="*/ 948801 h 1637000"/>
              <a:gd name="connsiteX2" fmla="*/ 121818 w 1732268"/>
              <a:gd name="connsiteY2" fmla="*/ 1637000 h 1637000"/>
              <a:gd name="connsiteX0" fmla="*/ 1722865 w 1722865"/>
              <a:gd name="connsiteY0" fmla="*/ 0 h 1637000"/>
              <a:gd name="connsiteX1" fmla="*/ 362079 w 1722865"/>
              <a:gd name="connsiteY1" fmla="*/ 908289 h 1637000"/>
              <a:gd name="connsiteX2" fmla="*/ 112415 w 1722865"/>
              <a:gd name="connsiteY2" fmla="*/ 1637000 h 1637000"/>
              <a:gd name="connsiteX0" fmla="*/ 1737936 w 1737936"/>
              <a:gd name="connsiteY0" fmla="*/ 0 h 1637000"/>
              <a:gd name="connsiteX1" fmla="*/ 320814 w 1737936"/>
              <a:gd name="connsiteY1" fmla="*/ 973110 h 1637000"/>
              <a:gd name="connsiteX2" fmla="*/ 127486 w 1737936"/>
              <a:gd name="connsiteY2" fmla="*/ 1637000 h 1637000"/>
              <a:gd name="connsiteX0" fmla="*/ 1766755 w 1766755"/>
              <a:gd name="connsiteY0" fmla="*/ 0 h 1580282"/>
              <a:gd name="connsiteX1" fmla="*/ 349633 w 1766755"/>
              <a:gd name="connsiteY1" fmla="*/ 973110 h 1580282"/>
              <a:gd name="connsiteX2" fmla="*/ 116538 w 1766755"/>
              <a:gd name="connsiteY2" fmla="*/ 1580282 h 1580282"/>
              <a:gd name="connsiteX0" fmla="*/ 1724216 w 1724216"/>
              <a:gd name="connsiteY0" fmla="*/ 0 h 1580282"/>
              <a:gd name="connsiteX1" fmla="*/ 551601 w 1724216"/>
              <a:gd name="connsiteY1" fmla="*/ 1467270 h 1580282"/>
              <a:gd name="connsiteX2" fmla="*/ 73999 w 172421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741256 w 1741256"/>
              <a:gd name="connsiteY0" fmla="*/ 0 h 1580282"/>
              <a:gd name="connsiteX1" fmla="*/ 446387 w 1741256"/>
              <a:gd name="connsiteY1" fmla="*/ 1255488 h 1580282"/>
              <a:gd name="connsiteX2" fmla="*/ 91039 w 1741256"/>
              <a:gd name="connsiteY2" fmla="*/ 1580282 h 1580282"/>
              <a:gd name="connsiteX0" fmla="*/ 1802287 w 1802287"/>
              <a:gd name="connsiteY0" fmla="*/ 0 h 1580282"/>
              <a:gd name="connsiteX1" fmla="*/ 272315 w 1802287"/>
              <a:gd name="connsiteY1" fmla="*/ 831922 h 1580282"/>
              <a:gd name="connsiteX2" fmla="*/ 152070 w 1802287"/>
              <a:gd name="connsiteY2" fmla="*/ 1580282 h 1580282"/>
              <a:gd name="connsiteX0" fmla="*/ 1817512 w 1817512"/>
              <a:gd name="connsiteY0" fmla="*/ 0 h 1580282"/>
              <a:gd name="connsiteX1" fmla="*/ 249923 w 1817512"/>
              <a:gd name="connsiteY1" fmla="*/ 831922 h 1580282"/>
              <a:gd name="connsiteX2" fmla="*/ 167295 w 1817512"/>
              <a:gd name="connsiteY2" fmla="*/ 1580282 h 1580282"/>
              <a:gd name="connsiteX0" fmla="*/ 1748571 w 1748571"/>
              <a:gd name="connsiteY0" fmla="*/ 0 h 1580282"/>
              <a:gd name="connsiteX1" fmla="*/ 180982 w 1748571"/>
              <a:gd name="connsiteY1" fmla="*/ 831922 h 1580282"/>
              <a:gd name="connsiteX2" fmla="*/ 98354 w 1748571"/>
              <a:gd name="connsiteY2" fmla="*/ 1580282 h 1580282"/>
              <a:gd name="connsiteX0" fmla="*/ 1789648 w 1789648"/>
              <a:gd name="connsiteY0" fmla="*/ 0 h 1580282"/>
              <a:gd name="connsiteX1" fmla="*/ 80997 w 1789648"/>
              <a:gd name="connsiteY1" fmla="*/ 673085 h 1580282"/>
              <a:gd name="connsiteX2" fmla="*/ 139431 w 1789648"/>
              <a:gd name="connsiteY2" fmla="*/ 1580282 h 1580282"/>
              <a:gd name="connsiteX0" fmla="*/ 1798592 w 1798592"/>
              <a:gd name="connsiteY0" fmla="*/ 0 h 1880231"/>
              <a:gd name="connsiteX1" fmla="*/ 80997 w 1798592"/>
              <a:gd name="connsiteY1" fmla="*/ 973034 h 1880231"/>
              <a:gd name="connsiteX2" fmla="*/ 139431 w 1798592"/>
              <a:gd name="connsiteY2" fmla="*/ 1880231 h 1880231"/>
              <a:gd name="connsiteX0" fmla="*/ 1814357 w 1814357"/>
              <a:gd name="connsiteY0" fmla="*/ 0 h 1880231"/>
              <a:gd name="connsiteX1" fmla="*/ 60988 w 1814357"/>
              <a:gd name="connsiteY1" fmla="*/ 1319128 h 1880231"/>
              <a:gd name="connsiteX2" fmla="*/ 155196 w 1814357"/>
              <a:gd name="connsiteY2" fmla="*/ 1880231 h 1880231"/>
              <a:gd name="connsiteX0" fmla="*/ 1823409 w 1823409"/>
              <a:gd name="connsiteY0" fmla="*/ 0 h 1880231"/>
              <a:gd name="connsiteX1" fmla="*/ 52153 w 1823409"/>
              <a:gd name="connsiteY1" fmla="*/ 1272981 h 1880231"/>
              <a:gd name="connsiteX2" fmla="*/ 164248 w 1823409"/>
              <a:gd name="connsiteY2" fmla="*/ 1880231 h 1880231"/>
              <a:gd name="connsiteX0" fmla="*/ 1798593 w 1798593"/>
              <a:gd name="connsiteY0" fmla="*/ 0 h 1880231"/>
              <a:gd name="connsiteX1" fmla="*/ 80998 w 1798593"/>
              <a:gd name="connsiteY1" fmla="*/ 1157616 h 1880231"/>
              <a:gd name="connsiteX2" fmla="*/ 139432 w 1798593"/>
              <a:gd name="connsiteY2" fmla="*/ 1880231 h 1880231"/>
              <a:gd name="connsiteX0" fmla="*/ 1809550 w 1809550"/>
              <a:gd name="connsiteY0" fmla="*/ 0 h 1880231"/>
              <a:gd name="connsiteX1" fmla="*/ 66402 w 1809550"/>
              <a:gd name="connsiteY1" fmla="*/ 1157616 h 1880231"/>
              <a:gd name="connsiteX2" fmla="*/ 150389 w 1809550"/>
              <a:gd name="connsiteY2" fmla="*/ 1880231 h 1880231"/>
              <a:gd name="connsiteX0" fmla="*/ 1816667 w 1816667"/>
              <a:gd name="connsiteY0" fmla="*/ 0 h 1946153"/>
              <a:gd name="connsiteX1" fmla="*/ 73519 w 1816667"/>
              <a:gd name="connsiteY1" fmla="*/ 1157616 h 1946153"/>
              <a:gd name="connsiteX2" fmla="*/ 144730 w 1816667"/>
              <a:gd name="connsiteY2" fmla="*/ 1946153 h 1946153"/>
              <a:gd name="connsiteX0" fmla="*/ 1820398 w 1820398"/>
              <a:gd name="connsiteY0" fmla="*/ 0 h 1946153"/>
              <a:gd name="connsiteX1" fmla="*/ 68732 w 1820398"/>
              <a:gd name="connsiteY1" fmla="*/ 1113667 h 1946153"/>
              <a:gd name="connsiteX2" fmla="*/ 148461 w 1820398"/>
              <a:gd name="connsiteY2" fmla="*/ 1946153 h 1946153"/>
              <a:gd name="connsiteX0" fmla="*/ 1868447 w 1868447"/>
              <a:gd name="connsiteY0" fmla="*/ 0 h 1946153"/>
              <a:gd name="connsiteX1" fmla="*/ 31264 w 1868447"/>
              <a:gd name="connsiteY1" fmla="*/ 1013735 h 1946153"/>
              <a:gd name="connsiteX2" fmla="*/ 196510 w 1868447"/>
              <a:gd name="connsiteY2" fmla="*/ 1946153 h 1946153"/>
              <a:gd name="connsiteX0" fmla="*/ 1879280 w 1879280"/>
              <a:gd name="connsiteY0" fmla="*/ 0 h 2116967"/>
              <a:gd name="connsiteX1" fmla="*/ 42097 w 1879280"/>
              <a:gd name="connsiteY1" fmla="*/ 1013735 h 2116967"/>
              <a:gd name="connsiteX2" fmla="*/ 177170 w 1879280"/>
              <a:gd name="connsiteY2" fmla="*/ 2116967 h 2116967"/>
              <a:gd name="connsiteX0" fmla="*/ 1845133 w 1845133"/>
              <a:gd name="connsiteY0" fmla="*/ 0 h 2116967"/>
              <a:gd name="connsiteX1" fmla="*/ 75840 w 1845133"/>
              <a:gd name="connsiteY1" fmla="*/ 1070673 h 2116967"/>
              <a:gd name="connsiteX2" fmla="*/ 143023 w 1845133"/>
              <a:gd name="connsiteY2" fmla="*/ 2116967 h 2116967"/>
            </a:gdLst>
            <a:ahLst/>
            <a:cxnLst>
              <a:cxn ang="0">
                <a:pos x="connsiteX0" y="connsiteY0"/>
              </a:cxn>
              <a:cxn ang="0">
                <a:pos x="connsiteX1" y="connsiteY1"/>
              </a:cxn>
              <a:cxn ang="0">
                <a:pos x="connsiteX2" y="connsiteY2"/>
              </a:cxn>
            </a:cxnLst>
            <a:rect l="l" t="t" r="r" b="b"/>
            <a:pathLst>
              <a:path w="1845133" h="2116967">
                <a:moveTo>
                  <a:pt x="1845133" y="0"/>
                </a:moveTo>
                <a:cubicBezTo>
                  <a:pt x="1620211" y="291662"/>
                  <a:pt x="263553" y="299468"/>
                  <a:pt x="75840" y="1070673"/>
                </a:cubicBezTo>
                <a:cubicBezTo>
                  <a:pt x="32685" y="1278888"/>
                  <a:pt x="-101914" y="1585968"/>
                  <a:pt x="143023" y="2116967"/>
                </a:cubicBezTo>
              </a:path>
            </a:pathLst>
          </a:custGeom>
          <a:noFill/>
          <a:ln w="38100">
            <a:solidFill>
              <a:srgbClr val="80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06664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right)">
                                      <p:cBhvr>
                                        <p:cTn id="12" dur="500"/>
                                        <p:tgtEl>
                                          <p:spTgt spid="5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right)">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right)">
                                      <p:cBhvr>
                                        <p:cTn id="20" dur="500"/>
                                        <p:tgtEl>
                                          <p:spTgt spid="19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right)">
                                      <p:cBhvr>
                                        <p:cTn id="28" dur="500"/>
                                        <p:tgtEl>
                                          <p:spTgt spid="6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right)">
                                      <p:cBhvr>
                                        <p:cTn id="36" dur="500"/>
                                        <p:tgtEl>
                                          <p:spTgt spid="56"/>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4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right)">
                                      <p:cBhvr>
                                        <p:cTn id="48" dur="500"/>
                                        <p:tgtEl>
                                          <p:spTgt spid="6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right)">
                                      <p:cBhvr>
                                        <p:cTn id="51" dur="500"/>
                                        <p:tgtEl>
                                          <p:spTgt spid="7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95"/>
                                        </p:tgtEl>
                                        <p:attrNameLst>
                                          <p:attrName>style.visibility</p:attrName>
                                        </p:attrNameLst>
                                      </p:cBhvr>
                                      <p:to>
                                        <p:strVal val="visible"/>
                                      </p:to>
                                    </p:set>
                                    <p:animEffect transition="in" filter="wipe(right)">
                                      <p:cBhvr>
                                        <p:cTn id="56" dur="500"/>
                                        <p:tgtEl>
                                          <p:spTgt spid="19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94"/>
                                        </p:tgtEl>
                                        <p:attrNameLst>
                                          <p:attrName>style.visibility</p:attrName>
                                        </p:attrNameLst>
                                      </p:cBhvr>
                                      <p:to>
                                        <p:strVal val="visible"/>
                                      </p:to>
                                    </p:set>
                                    <p:animEffect transition="in" filter="wipe(right)">
                                      <p:cBhvr>
                                        <p:cTn id="59" dur="500"/>
                                        <p:tgtEl>
                                          <p:spTgt spid="194"/>
                                        </p:tgtEl>
                                      </p:cBhvr>
                                    </p:animEffect>
                                  </p:childTnLst>
                                </p:cTn>
                              </p:par>
                              <p:par>
                                <p:cTn id="60" presetID="10"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6"/>
                                        </p:tgtEl>
                                        <p:attrNameLst>
                                          <p:attrName>style.visibility</p:attrName>
                                        </p:attrNameLst>
                                      </p:cBhvr>
                                      <p:to>
                                        <p:strVal val="visible"/>
                                      </p:to>
                                    </p:set>
                                    <p:animEffect transition="in" filter="fade">
                                      <p:cBhvr>
                                        <p:cTn id="73" dur="500"/>
                                        <p:tgtEl>
                                          <p:spTgt spid="19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7"/>
                                        </p:tgtEl>
                                        <p:attrNameLst>
                                          <p:attrName>style.visibility</p:attrName>
                                        </p:attrNameLst>
                                      </p:cBhvr>
                                      <p:to>
                                        <p:strVal val="visible"/>
                                      </p:to>
                                    </p:set>
                                    <p:animEffect transition="in" filter="fade">
                                      <p:cBhvr>
                                        <p:cTn id="76" dur="500"/>
                                        <p:tgtEl>
                                          <p:spTgt spid="197"/>
                                        </p:tgtEl>
                                      </p:cBhvr>
                                    </p:animEffect>
                                  </p:childTnLst>
                                </p:cTn>
                              </p:par>
                              <p:par>
                                <p:cTn id="77" presetID="10"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par>
                                <p:cTn id="92" presetID="10" presetClass="entr" presetSubtype="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500"/>
                                        <p:tgtEl>
                                          <p:spTgt spid="70"/>
                                        </p:tgtEl>
                                      </p:cBhvr>
                                    </p:animEffect>
                                  </p:childTnLst>
                                </p:cTn>
                              </p:par>
                              <p:par>
                                <p:cTn id="104" presetID="10" presetClass="entr" presetSubtype="0"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par>
                                <p:cTn id="110" presetID="10" presetClass="entr" presetSubtype="0" fill="hold"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fade">
                                      <p:cBhvr>
                                        <p:cTn id="112" dur="500"/>
                                        <p:tgtEl>
                                          <p:spTgt spid="6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par>
                                <p:cTn id="119" presetID="10" presetClass="entr" presetSubtype="0"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par>
                                <p:cTn id="128" presetID="10" presetClass="entr" presetSubtype="0" fill="hold"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par>
                                <p:cTn id="131" presetID="10" presetClass="entr" presetSubtype="0" fill="hold" nodeType="with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P spid="38" grpId="0" animBg="1"/>
      <p:bldP spid="39" grpId="0" animBg="1"/>
      <p:bldP spid="41" grpId="0" animBg="1"/>
      <p:bldP spid="49" grpId="0" animBg="1"/>
      <p:bldP spid="197" grpId="0" animBg="1"/>
      <p:bldP spid="199" grpId="0" animBg="1"/>
      <p:bldP spid="47" grpId="0" animBg="1"/>
      <p:bldP spid="70" grpId="0" animBg="1"/>
      <p:bldP spid="54" grpId="0" animBg="1"/>
      <p:bldP spid="55" grpId="0" animBg="1"/>
      <p:bldP spid="59" grpId="0" animBg="1"/>
      <p:bldP spid="61" grpId="0" animBg="1"/>
      <p:bldP spid="76" grpId="0" animBg="1"/>
      <p:bldP spid="78" grpId="0" animBg="1"/>
      <p:bldP spid="45" grpId="0" animBg="1"/>
      <p:bldP spid="56" grpId="0" animBg="1"/>
      <p:bldP spid="57" grpId="0" animBg="1"/>
      <p:bldP spid="58" grpId="0" animBg="1"/>
      <p:bldP spid="62" grpId="0" animBg="1"/>
      <p:bldP spid="63" grpId="0" animBg="1"/>
      <p:bldP spid="65" grpId="0" animBg="1"/>
      <p:bldP spid="66" grpId="0" animBg="1"/>
      <p:bldP spid="69"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0" y="1043805"/>
            <a:ext cx="11403405" cy="4413118"/>
          </a:xfrm>
          <a:prstGeom prst="rect">
            <a:avLst/>
          </a:prstGeom>
        </p:spPr>
      </p:pic>
      <p:pic>
        <p:nvPicPr>
          <p:cNvPr id="63" name="Picture 62"/>
          <p:cNvPicPr>
            <a:picLocks noChangeAspect="1"/>
          </p:cNvPicPr>
          <p:nvPr/>
        </p:nvPicPr>
        <p:blipFill>
          <a:blip r:embed="rId4"/>
          <a:stretch>
            <a:fillRect/>
          </a:stretch>
        </p:blipFill>
        <p:spPr>
          <a:xfrm>
            <a:off x="6949876" y="3982307"/>
            <a:ext cx="1500812" cy="1267319"/>
          </a:xfrm>
          <a:prstGeom prst="rect">
            <a:avLst/>
          </a:prstGeom>
        </p:spPr>
      </p:pic>
      <p:sp>
        <p:nvSpPr>
          <p:cNvPr id="2" name="Slide Number Placeholder 1"/>
          <p:cNvSpPr>
            <a:spLocks noGrp="1"/>
          </p:cNvSpPr>
          <p:nvPr>
            <p:ph type="sldNum" sz="quarter" idx="12"/>
          </p:nvPr>
        </p:nvSpPr>
        <p:spPr/>
        <p:txBody>
          <a:bodyPr/>
          <a:lstStyle/>
          <a:p>
            <a:fld id="{32D4B517-E49B-41B6-9DBC-23634E0F1CDC}" type="slidenum">
              <a:rPr lang="en-CA" smtClean="0"/>
              <a:pPr/>
              <a:t>13</a:t>
            </a:fld>
            <a:endParaRPr lang="en-CA" dirty="0"/>
          </a:p>
        </p:txBody>
      </p:sp>
      <p:sp>
        <p:nvSpPr>
          <p:cNvPr id="4" name="Title 3"/>
          <p:cNvSpPr>
            <a:spLocks noGrp="1"/>
          </p:cNvSpPr>
          <p:nvPr>
            <p:ph type="title"/>
          </p:nvPr>
        </p:nvSpPr>
        <p:spPr/>
        <p:txBody>
          <a:bodyPr/>
          <a:lstStyle/>
          <a:p>
            <a:r>
              <a:rPr lang="en-CA" dirty="0"/>
              <a:t>Scenario E – Cloud Administration and Management Traffic</a:t>
            </a:r>
          </a:p>
        </p:txBody>
      </p:sp>
      <p:sp>
        <p:nvSpPr>
          <p:cNvPr id="191" name="Freeform 190"/>
          <p:cNvSpPr/>
          <p:nvPr/>
        </p:nvSpPr>
        <p:spPr>
          <a:xfrm>
            <a:off x="1007480" y="1930361"/>
            <a:ext cx="7202461" cy="2507660"/>
          </a:xfrm>
          <a:custGeom>
            <a:avLst/>
            <a:gdLst>
              <a:gd name="connsiteX0" fmla="*/ 0 w 5828599"/>
              <a:gd name="connsiteY0" fmla="*/ 0 h 1615867"/>
              <a:gd name="connsiteX1" fmla="*/ 381467 w 5828599"/>
              <a:gd name="connsiteY1" fmla="*/ 499274 h 1615867"/>
              <a:gd name="connsiteX2" fmla="*/ 1043426 w 5828599"/>
              <a:gd name="connsiteY2" fmla="*/ 628300 h 1615867"/>
              <a:gd name="connsiteX3" fmla="*/ 1503430 w 5828599"/>
              <a:gd name="connsiteY3" fmla="*/ 594641 h 1615867"/>
              <a:gd name="connsiteX4" fmla="*/ 2041973 w 5828599"/>
              <a:gd name="connsiteY4" fmla="*/ 1503431 h 1615867"/>
              <a:gd name="connsiteX5" fmla="*/ 2664662 w 5828599"/>
              <a:gd name="connsiteY5" fmla="*/ 1587578 h 1615867"/>
              <a:gd name="connsiteX6" fmla="*/ 4807612 w 5828599"/>
              <a:gd name="connsiteY6" fmla="*/ 1615627 h 1615867"/>
              <a:gd name="connsiteX7" fmla="*/ 5828599 w 5828599"/>
              <a:gd name="connsiteY7" fmla="*/ 1598798 h 1615867"/>
              <a:gd name="connsiteX0" fmla="*/ 0 w 5714881"/>
              <a:gd name="connsiteY0" fmla="*/ 0 h 1753399"/>
              <a:gd name="connsiteX1" fmla="*/ 267749 w 5714881"/>
              <a:gd name="connsiteY1" fmla="*/ 636806 h 1753399"/>
              <a:gd name="connsiteX2" fmla="*/ 929708 w 5714881"/>
              <a:gd name="connsiteY2" fmla="*/ 765832 h 1753399"/>
              <a:gd name="connsiteX3" fmla="*/ 1389712 w 5714881"/>
              <a:gd name="connsiteY3" fmla="*/ 732173 h 1753399"/>
              <a:gd name="connsiteX4" fmla="*/ 1928255 w 5714881"/>
              <a:gd name="connsiteY4" fmla="*/ 1640963 h 1753399"/>
              <a:gd name="connsiteX5" fmla="*/ 2550944 w 5714881"/>
              <a:gd name="connsiteY5" fmla="*/ 1725110 h 1753399"/>
              <a:gd name="connsiteX6" fmla="*/ 4693894 w 5714881"/>
              <a:gd name="connsiteY6" fmla="*/ 1753159 h 1753399"/>
              <a:gd name="connsiteX7" fmla="*/ 5714881 w 5714881"/>
              <a:gd name="connsiteY7" fmla="*/ 1736330 h 1753399"/>
              <a:gd name="connsiteX0" fmla="*/ 0 w 5705784"/>
              <a:gd name="connsiteY0" fmla="*/ 0 h 1762272"/>
              <a:gd name="connsiteX1" fmla="*/ 258652 w 5705784"/>
              <a:gd name="connsiteY1" fmla="*/ 645679 h 1762272"/>
              <a:gd name="connsiteX2" fmla="*/ 920611 w 5705784"/>
              <a:gd name="connsiteY2" fmla="*/ 774705 h 1762272"/>
              <a:gd name="connsiteX3" fmla="*/ 1380615 w 5705784"/>
              <a:gd name="connsiteY3" fmla="*/ 741046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62272"/>
              <a:gd name="connsiteX1" fmla="*/ 258652 w 5705784"/>
              <a:gd name="connsiteY1" fmla="*/ 645679 h 1762272"/>
              <a:gd name="connsiteX2" fmla="*/ 1152594 w 5705784"/>
              <a:gd name="connsiteY2" fmla="*/ 614991 h 1762272"/>
              <a:gd name="connsiteX3" fmla="*/ 1380615 w 5705784"/>
              <a:gd name="connsiteY3" fmla="*/ 741046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380615 w 5705784"/>
              <a:gd name="connsiteY3" fmla="*/ 741046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71957"/>
              <a:gd name="connsiteX1" fmla="*/ 495184 w 5705784"/>
              <a:gd name="connsiteY1" fmla="*/ 592441 h 1771957"/>
              <a:gd name="connsiteX2" fmla="*/ 1152594 w 5705784"/>
              <a:gd name="connsiteY2" fmla="*/ 614991 h 1771957"/>
              <a:gd name="connsiteX3" fmla="*/ 1862777 w 5705784"/>
              <a:gd name="connsiteY3" fmla="*/ 714427 h 1771957"/>
              <a:gd name="connsiteX4" fmla="*/ 2528682 w 5705784"/>
              <a:gd name="connsiteY4" fmla="*/ 1370337 h 1771957"/>
              <a:gd name="connsiteX5" fmla="*/ 2541847 w 5705784"/>
              <a:gd name="connsiteY5" fmla="*/ 1733983 h 1771957"/>
              <a:gd name="connsiteX6" fmla="*/ 4684797 w 5705784"/>
              <a:gd name="connsiteY6" fmla="*/ 1762032 h 1771957"/>
              <a:gd name="connsiteX7" fmla="*/ 5705784 w 5705784"/>
              <a:gd name="connsiteY7" fmla="*/ 1745203 h 1771957"/>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2528682 w 5705784"/>
              <a:gd name="connsiteY4" fmla="*/ 1370337 h 1762272"/>
              <a:gd name="connsiteX5" fmla="*/ 3269638 w 5705784"/>
              <a:gd name="connsiteY5" fmla="*/ 83337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2574169 w 5705784"/>
              <a:gd name="connsiteY4" fmla="*/ 1317098 h 1762272"/>
              <a:gd name="connsiteX5" fmla="*/ 3269638 w 5705784"/>
              <a:gd name="connsiteY5" fmla="*/ 83337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2574169 w 5705784"/>
              <a:gd name="connsiteY4" fmla="*/ 1317098 h 1762272"/>
              <a:gd name="connsiteX5" fmla="*/ 3346967 w 5705784"/>
              <a:gd name="connsiteY5" fmla="*/ 700278 h 1762272"/>
              <a:gd name="connsiteX6" fmla="*/ 4684797 w 5705784"/>
              <a:gd name="connsiteY6" fmla="*/ 1762032 h 1762272"/>
              <a:gd name="connsiteX7" fmla="*/ 5705784 w 5705784"/>
              <a:gd name="connsiteY7" fmla="*/ 1745203 h 1762272"/>
              <a:gd name="connsiteX0" fmla="*/ 0 w 5705784"/>
              <a:gd name="connsiteY0" fmla="*/ 0 h 1745259"/>
              <a:gd name="connsiteX1" fmla="*/ 495184 w 5705784"/>
              <a:gd name="connsiteY1" fmla="*/ 592441 h 1745259"/>
              <a:gd name="connsiteX2" fmla="*/ 1152594 w 5705784"/>
              <a:gd name="connsiteY2" fmla="*/ 614991 h 1745259"/>
              <a:gd name="connsiteX3" fmla="*/ 1862777 w 5705784"/>
              <a:gd name="connsiteY3" fmla="*/ 714427 h 1745259"/>
              <a:gd name="connsiteX4" fmla="*/ 2574169 w 5705784"/>
              <a:gd name="connsiteY4" fmla="*/ 1317098 h 1745259"/>
              <a:gd name="connsiteX5" fmla="*/ 3346967 w 5705784"/>
              <a:gd name="connsiteY5" fmla="*/ 700278 h 1745259"/>
              <a:gd name="connsiteX6" fmla="*/ 4289061 w 5705784"/>
              <a:gd name="connsiteY6" fmla="*/ 608541 h 1745259"/>
              <a:gd name="connsiteX7" fmla="*/ 5705784 w 5705784"/>
              <a:gd name="connsiteY7" fmla="*/ 1745203 h 1745259"/>
              <a:gd name="connsiteX0" fmla="*/ 0 w 6378991"/>
              <a:gd name="connsiteY0" fmla="*/ 0 h 1656533"/>
              <a:gd name="connsiteX1" fmla="*/ 495184 w 6378991"/>
              <a:gd name="connsiteY1" fmla="*/ 592441 h 1656533"/>
              <a:gd name="connsiteX2" fmla="*/ 1152594 w 6378991"/>
              <a:gd name="connsiteY2" fmla="*/ 614991 h 1656533"/>
              <a:gd name="connsiteX3" fmla="*/ 1862777 w 6378991"/>
              <a:gd name="connsiteY3" fmla="*/ 714427 h 1656533"/>
              <a:gd name="connsiteX4" fmla="*/ 2574169 w 6378991"/>
              <a:gd name="connsiteY4" fmla="*/ 1317098 h 1656533"/>
              <a:gd name="connsiteX5" fmla="*/ 3346967 w 6378991"/>
              <a:gd name="connsiteY5" fmla="*/ 700278 h 1656533"/>
              <a:gd name="connsiteX6" fmla="*/ 4289061 w 6378991"/>
              <a:gd name="connsiteY6" fmla="*/ 608541 h 1656533"/>
              <a:gd name="connsiteX7" fmla="*/ 6378991 w 6378991"/>
              <a:gd name="connsiteY7" fmla="*/ 1656472 h 1656533"/>
              <a:gd name="connsiteX0" fmla="*/ 0 w 6560939"/>
              <a:gd name="connsiteY0" fmla="*/ 0 h 1896093"/>
              <a:gd name="connsiteX1" fmla="*/ 495184 w 6560939"/>
              <a:gd name="connsiteY1" fmla="*/ 592441 h 1896093"/>
              <a:gd name="connsiteX2" fmla="*/ 1152594 w 6560939"/>
              <a:gd name="connsiteY2" fmla="*/ 614991 h 1896093"/>
              <a:gd name="connsiteX3" fmla="*/ 1862777 w 6560939"/>
              <a:gd name="connsiteY3" fmla="*/ 714427 h 1896093"/>
              <a:gd name="connsiteX4" fmla="*/ 2574169 w 6560939"/>
              <a:gd name="connsiteY4" fmla="*/ 1317098 h 1896093"/>
              <a:gd name="connsiteX5" fmla="*/ 3346967 w 6560939"/>
              <a:gd name="connsiteY5" fmla="*/ 700278 h 1896093"/>
              <a:gd name="connsiteX6" fmla="*/ 4289061 w 6560939"/>
              <a:gd name="connsiteY6" fmla="*/ 608541 h 1896093"/>
              <a:gd name="connsiteX7" fmla="*/ 6560939 w 6560939"/>
              <a:gd name="connsiteY7" fmla="*/ 1896043 h 1896093"/>
              <a:gd name="connsiteX0" fmla="*/ 0 w 6560939"/>
              <a:gd name="connsiteY0" fmla="*/ 0 h 1896093"/>
              <a:gd name="connsiteX1" fmla="*/ 495184 w 6560939"/>
              <a:gd name="connsiteY1" fmla="*/ 592441 h 1896093"/>
              <a:gd name="connsiteX2" fmla="*/ 1152594 w 6560939"/>
              <a:gd name="connsiteY2" fmla="*/ 614991 h 1896093"/>
              <a:gd name="connsiteX3" fmla="*/ 1862777 w 6560939"/>
              <a:gd name="connsiteY3" fmla="*/ 714427 h 1896093"/>
              <a:gd name="connsiteX4" fmla="*/ 2574169 w 6560939"/>
              <a:gd name="connsiteY4" fmla="*/ 1317098 h 1896093"/>
              <a:gd name="connsiteX5" fmla="*/ 3259448 w 6560939"/>
              <a:gd name="connsiteY5" fmla="*/ 625588 h 1896093"/>
              <a:gd name="connsiteX6" fmla="*/ 4289061 w 6560939"/>
              <a:gd name="connsiteY6" fmla="*/ 608541 h 1896093"/>
              <a:gd name="connsiteX7" fmla="*/ 6560939 w 6560939"/>
              <a:gd name="connsiteY7" fmla="*/ 1896043 h 1896093"/>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574169 w 6560939"/>
              <a:gd name="connsiteY4" fmla="*/ 1317098 h 1896092"/>
              <a:gd name="connsiteX5" fmla="*/ 3259448 w 6560939"/>
              <a:gd name="connsiteY5" fmla="*/ 625588 h 1896092"/>
              <a:gd name="connsiteX6" fmla="*/ 4289061 w 6560939"/>
              <a:gd name="connsiteY6" fmla="*/ 587201 h 1896092"/>
              <a:gd name="connsiteX7" fmla="*/ 6560939 w 6560939"/>
              <a:gd name="connsiteY7" fmla="*/ 1896043 h 1896092"/>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574169 w 6560939"/>
              <a:gd name="connsiteY4" fmla="*/ 1317098 h 1896092"/>
              <a:gd name="connsiteX5" fmla="*/ 3133267 w 6560939"/>
              <a:gd name="connsiteY5" fmla="*/ 580508 h 1896092"/>
              <a:gd name="connsiteX6" fmla="*/ 4289061 w 6560939"/>
              <a:gd name="connsiteY6" fmla="*/ 587201 h 1896092"/>
              <a:gd name="connsiteX7" fmla="*/ 6560939 w 6560939"/>
              <a:gd name="connsiteY7" fmla="*/ 1896043 h 1896092"/>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479533 w 6560939"/>
              <a:gd name="connsiteY4" fmla="*/ 1199890 h 1896092"/>
              <a:gd name="connsiteX5" fmla="*/ 3133267 w 6560939"/>
              <a:gd name="connsiteY5" fmla="*/ 580508 h 1896092"/>
              <a:gd name="connsiteX6" fmla="*/ 4289061 w 6560939"/>
              <a:gd name="connsiteY6" fmla="*/ 587201 h 1896092"/>
              <a:gd name="connsiteX7" fmla="*/ 6560939 w 6560939"/>
              <a:gd name="connsiteY7" fmla="*/ 1896043 h 1896092"/>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479533 w 6560939"/>
              <a:gd name="connsiteY4" fmla="*/ 1199890 h 1896092"/>
              <a:gd name="connsiteX5" fmla="*/ 3133267 w 6560939"/>
              <a:gd name="connsiteY5" fmla="*/ 580508 h 1896092"/>
              <a:gd name="connsiteX6" fmla="*/ 4289061 w 6560939"/>
              <a:gd name="connsiteY6" fmla="*/ 587201 h 1896092"/>
              <a:gd name="connsiteX7" fmla="*/ 6560939 w 6560939"/>
              <a:gd name="connsiteY7" fmla="*/ 1896043 h 1896092"/>
              <a:gd name="connsiteX0" fmla="*/ 0 w 6550462"/>
              <a:gd name="connsiteY0" fmla="*/ 0 h 1836952"/>
              <a:gd name="connsiteX1" fmla="*/ 495184 w 6550462"/>
              <a:gd name="connsiteY1" fmla="*/ 592441 h 1836952"/>
              <a:gd name="connsiteX2" fmla="*/ 1152594 w 6550462"/>
              <a:gd name="connsiteY2" fmla="*/ 614991 h 1836952"/>
              <a:gd name="connsiteX3" fmla="*/ 1862777 w 6550462"/>
              <a:gd name="connsiteY3" fmla="*/ 714427 h 1836952"/>
              <a:gd name="connsiteX4" fmla="*/ 2479533 w 6550462"/>
              <a:gd name="connsiteY4" fmla="*/ 1199890 h 1836952"/>
              <a:gd name="connsiteX5" fmla="*/ 3133267 w 6550462"/>
              <a:gd name="connsiteY5" fmla="*/ 580508 h 1836952"/>
              <a:gd name="connsiteX6" fmla="*/ 4289061 w 6550462"/>
              <a:gd name="connsiteY6" fmla="*/ 587201 h 1836952"/>
              <a:gd name="connsiteX7" fmla="*/ 6550462 w 6550462"/>
              <a:gd name="connsiteY7" fmla="*/ 1836901 h 1836952"/>
              <a:gd name="connsiteX0" fmla="*/ 0 w 6519033"/>
              <a:gd name="connsiteY0" fmla="*/ 0 h 1836952"/>
              <a:gd name="connsiteX1" fmla="*/ 495184 w 6519033"/>
              <a:gd name="connsiteY1" fmla="*/ 592441 h 1836952"/>
              <a:gd name="connsiteX2" fmla="*/ 1152594 w 6519033"/>
              <a:gd name="connsiteY2" fmla="*/ 614991 h 1836952"/>
              <a:gd name="connsiteX3" fmla="*/ 1862777 w 6519033"/>
              <a:gd name="connsiteY3" fmla="*/ 714427 h 1836952"/>
              <a:gd name="connsiteX4" fmla="*/ 2479533 w 6519033"/>
              <a:gd name="connsiteY4" fmla="*/ 1199890 h 1836952"/>
              <a:gd name="connsiteX5" fmla="*/ 3133267 w 6519033"/>
              <a:gd name="connsiteY5" fmla="*/ 580508 h 1836952"/>
              <a:gd name="connsiteX6" fmla="*/ 4289061 w 6519033"/>
              <a:gd name="connsiteY6" fmla="*/ 587201 h 1836952"/>
              <a:gd name="connsiteX7" fmla="*/ 6519033 w 6519033"/>
              <a:gd name="connsiteY7" fmla="*/ 1836901 h 1836952"/>
              <a:gd name="connsiteX0" fmla="*/ 0 w 6519033"/>
              <a:gd name="connsiteY0" fmla="*/ 0 h 1836951"/>
              <a:gd name="connsiteX1" fmla="*/ 495184 w 6519033"/>
              <a:gd name="connsiteY1" fmla="*/ 592441 h 1836951"/>
              <a:gd name="connsiteX2" fmla="*/ 1152594 w 6519033"/>
              <a:gd name="connsiteY2" fmla="*/ 614991 h 1836951"/>
              <a:gd name="connsiteX3" fmla="*/ 1862777 w 6519033"/>
              <a:gd name="connsiteY3" fmla="*/ 714427 h 1836951"/>
              <a:gd name="connsiteX4" fmla="*/ 2479533 w 6519033"/>
              <a:gd name="connsiteY4" fmla="*/ 1199890 h 1836951"/>
              <a:gd name="connsiteX5" fmla="*/ 3133267 w 6519033"/>
              <a:gd name="connsiteY5" fmla="*/ 580508 h 1836951"/>
              <a:gd name="connsiteX6" fmla="*/ 4256392 w 6519033"/>
              <a:gd name="connsiteY6" fmla="*/ 551947 h 1836951"/>
              <a:gd name="connsiteX7" fmla="*/ 6519033 w 6519033"/>
              <a:gd name="connsiteY7" fmla="*/ 1836901 h 18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9033" h="1836951">
                <a:moveTo>
                  <a:pt x="0" y="0"/>
                </a:moveTo>
                <a:cubicBezTo>
                  <a:pt x="103781" y="197278"/>
                  <a:pt x="303085" y="489943"/>
                  <a:pt x="495184" y="592441"/>
                </a:cubicBezTo>
                <a:cubicBezTo>
                  <a:pt x="687283" y="694939"/>
                  <a:pt x="924662" y="594660"/>
                  <a:pt x="1152594" y="614991"/>
                </a:cubicBezTo>
                <a:cubicBezTo>
                  <a:pt x="1380526" y="635322"/>
                  <a:pt x="1641621" y="616944"/>
                  <a:pt x="1862777" y="714427"/>
                </a:cubicBezTo>
                <a:cubicBezTo>
                  <a:pt x="2083934" y="811910"/>
                  <a:pt x="2267785" y="1222210"/>
                  <a:pt x="2479533" y="1199890"/>
                </a:cubicBezTo>
                <a:cubicBezTo>
                  <a:pt x="2691281" y="1177570"/>
                  <a:pt x="2837124" y="688498"/>
                  <a:pt x="3133267" y="580508"/>
                </a:cubicBezTo>
                <a:cubicBezTo>
                  <a:pt x="3429410" y="472518"/>
                  <a:pt x="3729069" y="550077"/>
                  <a:pt x="4256392" y="551947"/>
                </a:cubicBezTo>
                <a:cubicBezTo>
                  <a:pt x="4783715" y="553817"/>
                  <a:pt x="6272201" y="1846250"/>
                  <a:pt x="6519033" y="1836901"/>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4" name="Freeform 193"/>
          <p:cNvSpPr/>
          <p:nvPr/>
        </p:nvSpPr>
        <p:spPr>
          <a:xfrm>
            <a:off x="1532784" y="3739542"/>
            <a:ext cx="5929118" cy="1139539"/>
          </a:xfrm>
          <a:custGeom>
            <a:avLst/>
            <a:gdLst>
              <a:gd name="connsiteX0" fmla="*/ 5494215 w 5494215"/>
              <a:gd name="connsiteY0" fmla="*/ 1567346 h 1711007"/>
              <a:gd name="connsiteX1" fmla="*/ 3259015 w 5494215"/>
              <a:gd name="connsiteY1" fmla="*/ 1559531 h 1711007"/>
              <a:gd name="connsiteX2" fmla="*/ 1609969 w 5494215"/>
              <a:gd name="connsiteY2" fmla="*/ 12085 h 1711007"/>
              <a:gd name="connsiteX3" fmla="*/ 0 w 5494215"/>
              <a:gd name="connsiteY3" fmla="*/ 965562 h 1711007"/>
              <a:gd name="connsiteX0" fmla="*/ 5494215 w 5494215"/>
              <a:gd name="connsiteY0" fmla="*/ 1708914 h 1862688"/>
              <a:gd name="connsiteX1" fmla="*/ 3259015 w 5494215"/>
              <a:gd name="connsiteY1" fmla="*/ 1701099 h 1862688"/>
              <a:gd name="connsiteX2" fmla="*/ 1773044 w 5494215"/>
              <a:gd name="connsiteY2" fmla="*/ 9815 h 1862688"/>
              <a:gd name="connsiteX3" fmla="*/ 0 w 5494215"/>
              <a:gd name="connsiteY3" fmla="*/ 1107130 h 1862688"/>
              <a:gd name="connsiteX0" fmla="*/ 5494215 w 5494215"/>
              <a:gd name="connsiteY0" fmla="*/ 1708914 h 1724402"/>
              <a:gd name="connsiteX1" fmla="*/ 2985623 w 5494215"/>
              <a:gd name="connsiteY1" fmla="*/ 879167 h 1724402"/>
              <a:gd name="connsiteX2" fmla="*/ 1773044 w 5494215"/>
              <a:gd name="connsiteY2" fmla="*/ 9815 h 1724402"/>
              <a:gd name="connsiteX3" fmla="*/ 0 w 5494215"/>
              <a:gd name="connsiteY3" fmla="*/ 1107130 h 1724402"/>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750603 w 5254398"/>
              <a:gd name="connsiteY1" fmla="*/ 750740 h 1107130"/>
              <a:gd name="connsiteX2" fmla="*/ 1773044 w 5254398"/>
              <a:gd name="connsiteY2" fmla="*/ 9815 h 1107130"/>
              <a:gd name="connsiteX3" fmla="*/ 0 w 5254398"/>
              <a:gd name="connsiteY3" fmla="*/ 1107130 h 1107130"/>
              <a:gd name="connsiteX0" fmla="*/ 5265205 w 5265205"/>
              <a:gd name="connsiteY0" fmla="*/ 916377 h 1107130"/>
              <a:gd name="connsiteX1" fmla="*/ 2750603 w 5265205"/>
              <a:gd name="connsiteY1" fmla="*/ 750740 h 1107130"/>
              <a:gd name="connsiteX2" fmla="*/ 1773044 w 5265205"/>
              <a:gd name="connsiteY2" fmla="*/ 9815 h 1107130"/>
              <a:gd name="connsiteX3" fmla="*/ 0 w 5265205"/>
              <a:gd name="connsiteY3" fmla="*/ 1107130 h 1107130"/>
              <a:gd name="connsiteX0" fmla="*/ 5265205 w 5265205"/>
              <a:gd name="connsiteY0" fmla="*/ 916377 h 1107130"/>
              <a:gd name="connsiteX1" fmla="*/ 2750603 w 5265205"/>
              <a:gd name="connsiteY1" fmla="*/ 704392 h 1107130"/>
              <a:gd name="connsiteX2" fmla="*/ 1773044 w 5265205"/>
              <a:gd name="connsiteY2" fmla="*/ 9815 h 1107130"/>
              <a:gd name="connsiteX3" fmla="*/ 0 w 5265205"/>
              <a:gd name="connsiteY3" fmla="*/ 1107130 h 1107130"/>
              <a:gd name="connsiteX0" fmla="*/ 5265205 w 5265205"/>
              <a:gd name="connsiteY0" fmla="*/ 950280 h 1141033"/>
              <a:gd name="connsiteX1" fmla="*/ 2750603 w 5265205"/>
              <a:gd name="connsiteY1" fmla="*/ 738295 h 1141033"/>
              <a:gd name="connsiteX2" fmla="*/ 1762372 w 5265205"/>
              <a:gd name="connsiteY2" fmla="*/ 9392 h 1141033"/>
              <a:gd name="connsiteX3" fmla="*/ 0 w 5265205"/>
              <a:gd name="connsiteY3" fmla="*/ 1141033 h 1141033"/>
              <a:gd name="connsiteX0" fmla="*/ 5265205 w 5265205"/>
              <a:gd name="connsiteY0" fmla="*/ 1040846 h 1231599"/>
              <a:gd name="connsiteX1" fmla="*/ 2750603 w 5265205"/>
              <a:gd name="connsiteY1" fmla="*/ 828861 h 1231599"/>
              <a:gd name="connsiteX2" fmla="*/ 1762372 w 5265205"/>
              <a:gd name="connsiteY2" fmla="*/ 8421 h 1231599"/>
              <a:gd name="connsiteX3" fmla="*/ 0 w 5265205"/>
              <a:gd name="connsiteY3" fmla="*/ 1231599 h 1231599"/>
              <a:gd name="connsiteX0" fmla="*/ 5265205 w 5265205"/>
              <a:gd name="connsiteY0" fmla="*/ 1040846 h 1231599"/>
              <a:gd name="connsiteX1" fmla="*/ 2739932 w 5265205"/>
              <a:gd name="connsiteY1" fmla="*/ 794534 h 1231599"/>
              <a:gd name="connsiteX2" fmla="*/ 1762372 w 5265205"/>
              <a:gd name="connsiteY2" fmla="*/ 8421 h 1231599"/>
              <a:gd name="connsiteX3" fmla="*/ 0 w 5265205"/>
              <a:gd name="connsiteY3" fmla="*/ 1231599 h 1231599"/>
              <a:gd name="connsiteX0" fmla="*/ 5265205 w 5265205"/>
              <a:gd name="connsiteY0" fmla="*/ 1154732 h 1345485"/>
              <a:gd name="connsiteX1" fmla="*/ 2739932 w 5265205"/>
              <a:gd name="connsiteY1" fmla="*/ 908420 h 1345485"/>
              <a:gd name="connsiteX2" fmla="*/ 1632796 w 5265205"/>
              <a:gd name="connsiteY2" fmla="*/ 7451 h 1345485"/>
              <a:gd name="connsiteX3" fmla="*/ 0 w 5265205"/>
              <a:gd name="connsiteY3" fmla="*/ 1345485 h 1345485"/>
            </a:gdLst>
            <a:ahLst/>
            <a:cxnLst>
              <a:cxn ang="0">
                <a:pos x="connsiteX0" y="connsiteY0"/>
              </a:cxn>
              <a:cxn ang="0">
                <a:pos x="connsiteX1" y="connsiteY1"/>
              </a:cxn>
              <a:cxn ang="0">
                <a:pos x="connsiteX2" y="connsiteY2"/>
              </a:cxn>
              <a:cxn ang="0">
                <a:pos x="connsiteX3" y="connsiteY3"/>
              </a:cxn>
            </a:cxnLst>
            <a:rect l="l" t="t" r="r" b="b"/>
            <a:pathLst>
              <a:path w="5265205" h="1345485">
                <a:moveTo>
                  <a:pt x="5265205" y="1154732"/>
                </a:moveTo>
                <a:cubicBezTo>
                  <a:pt x="4490477" y="859189"/>
                  <a:pt x="3345334" y="1099634"/>
                  <a:pt x="2739932" y="908420"/>
                </a:cubicBezTo>
                <a:cubicBezTo>
                  <a:pt x="2134531" y="717207"/>
                  <a:pt x="2175965" y="106446"/>
                  <a:pt x="1632796" y="7451"/>
                </a:cubicBezTo>
                <a:cubicBezTo>
                  <a:pt x="1089627" y="-91544"/>
                  <a:pt x="533400" y="819249"/>
                  <a:pt x="0" y="1345485"/>
                </a:cubicBezTo>
              </a:path>
            </a:pathLst>
          </a:custGeom>
          <a:noFill/>
          <a:ln w="38100">
            <a:solidFill>
              <a:schemeClr val="accent5">
                <a:lumMod val="60000"/>
                <a:lumOff val="4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Rounded Rectangle 195"/>
          <p:cNvSpPr/>
          <p:nvPr/>
        </p:nvSpPr>
        <p:spPr>
          <a:xfrm>
            <a:off x="6970388" y="1519164"/>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98" name="Freeform 197"/>
          <p:cNvSpPr/>
          <p:nvPr/>
        </p:nvSpPr>
        <p:spPr>
          <a:xfrm>
            <a:off x="5843971" y="2662986"/>
            <a:ext cx="1345425" cy="45719"/>
          </a:xfrm>
          <a:custGeom>
            <a:avLst/>
            <a:gdLst>
              <a:gd name="connsiteX0" fmla="*/ 0 w 1043426"/>
              <a:gd name="connsiteY0" fmla="*/ 1335136 h 1335136"/>
              <a:gd name="connsiteX1" fmla="*/ 1043426 w 1043426"/>
              <a:gd name="connsiteY1" fmla="*/ 0 h 1335136"/>
              <a:gd name="connsiteX0" fmla="*/ 0 w 661826"/>
              <a:gd name="connsiteY0" fmla="*/ 1043220 h 1043220"/>
              <a:gd name="connsiteX1" fmla="*/ 661826 w 661826"/>
              <a:gd name="connsiteY1" fmla="*/ 0 h 1043220"/>
              <a:gd name="connsiteX0" fmla="*/ 0 w 944493"/>
              <a:gd name="connsiteY0" fmla="*/ 459387 h 459387"/>
              <a:gd name="connsiteX1" fmla="*/ 944493 w 944493"/>
              <a:gd name="connsiteY1" fmla="*/ 0 h 459387"/>
              <a:gd name="connsiteX0" fmla="*/ 0 w 944493"/>
              <a:gd name="connsiteY0" fmla="*/ 677214 h 677214"/>
              <a:gd name="connsiteX1" fmla="*/ 944493 w 944493"/>
              <a:gd name="connsiteY1" fmla="*/ 217827 h 677214"/>
              <a:gd name="connsiteX0" fmla="*/ 0 w 1001026"/>
              <a:gd name="connsiteY0" fmla="*/ 837195 h 837194"/>
              <a:gd name="connsiteX1" fmla="*/ 1001026 w 1001026"/>
              <a:gd name="connsiteY1" fmla="*/ 183200 h 837194"/>
              <a:gd name="connsiteX0" fmla="*/ 0 w 1001026"/>
              <a:gd name="connsiteY0" fmla="*/ 904668 h 904667"/>
              <a:gd name="connsiteX1" fmla="*/ 1001026 w 1001026"/>
              <a:gd name="connsiteY1" fmla="*/ 250673 h 904667"/>
              <a:gd name="connsiteX0" fmla="*/ 0 w 1001026"/>
              <a:gd name="connsiteY0" fmla="*/ 1005499 h 1005498"/>
              <a:gd name="connsiteX1" fmla="*/ 538608 w 1001026"/>
              <a:gd name="connsiteY1" fmla="*/ 0 h 1005498"/>
              <a:gd name="connsiteX2" fmla="*/ 1001026 w 1001026"/>
              <a:gd name="connsiteY2" fmla="*/ 351504 h 1005498"/>
              <a:gd name="connsiteX0" fmla="*/ 0 w 1001026"/>
              <a:gd name="connsiteY0" fmla="*/ 1246811 h 1246810"/>
              <a:gd name="connsiteX1" fmla="*/ 246488 w 1001026"/>
              <a:gd name="connsiteY1" fmla="*/ 0 h 1246810"/>
              <a:gd name="connsiteX2" fmla="*/ 1001026 w 1001026"/>
              <a:gd name="connsiteY2" fmla="*/ 592816 h 1246810"/>
              <a:gd name="connsiteX0" fmla="*/ 0 w 1206298"/>
              <a:gd name="connsiteY0" fmla="*/ 1246810 h 1246810"/>
              <a:gd name="connsiteX1" fmla="*/ 451760 w 1206298"/>
              <a:gd name="connsiteY1" fmla="*/ 0 h 1246810"/>
              <a:gd name="connsiteX2" fmla="*/ 1206298 w 1206298"/>
              <a:gd name="connsiteY2" fmla="*/ 592816 h 1246810"/>
              <a:gd name="connsiteX0" fmla="*/ 0 w 1206298"/>
              <a:gd name="connsiteY0" fmla="*/ 1012899 h 1012899"/>
              <a:gd name="connsiteX1" fmla="*/ 470892 w 1206298"/>
              <a:gd name="connsiteY1" fmla="*/ 0 h 1012899"/>
              <a:gd name="connsiteX2" fmla="*/ 1206298 w 1206298"/>
              <a:gd name="connsiteY2" fmla="*/ 358905 h 1012899"/>
              <a:gd name="connsiteX0" fmla="*/ 0 w 1206298"/>
              <a:gd name="connsiteY0" fmla="*/ 983659 h 983659"/>
              <a:gd name="connsiteX1" fmla="*/ 476632 w 1206298"/>
              <a:gd name="connsiteY1" fmla="*/ 0 h 983659"/>
              <a:gd name="connsiteX2" fmla="*/ 1206298 w 1206298"/>
              <a:gd name="connsiteY2" fmla="*/ 329665 h 983659"/>
              <a:gd name="connsiteX0" fmla="*/ 0 w 1206298"/>
              <a:gd name="connsiteY0" fmla="*/ 983659 h 983659"/>
              <a:gd name="connsiteX1" fmla="*/ 476632 w 1206298"/>
              <a:gd name="connsiteY1" fmla="*/ 0 h 983659"/>
              <a:gd name="connsiteX2" fmla="*/ 1206298 w 1206298"/>
              <a:gd name="connsiteY2" fmla="*/ 329665 h 983659"/>
              <a:gd name="connsiteX0" fmla="*/ 0 w 1206298"/>
              <a:gd name="connsiteY0" fmla="*/ 983659 h 983659"/>
              <a:gd name="connsiteX1" fmla="*/ 516810 w 1206298"/>
              <a:gd name="connsiteY1" fmla="*/ 0 h 983659"/>
              <a:gd name="connsiteX2" fmla="*/ 1206298 w 1206298"/>
              <a:gd name="connsiteY2" fmla="*/ 329665 h 983659"/>
              <a:gd name="connsiteX0" fmla="*/ 0 w 1206298"/>
              <a:gd name="connsiteY0" fmla="*/ 885222 h 885222"/>
              <a:gd name="connsiteX1" fmla="*/ 486198 w 1206298"/>
              <a:gd name="connsiteY1" fmla="*/ 47764 h 885222"/>
              <a:gd name="connsiteX2" fmla="*/ 1206298 w 1206298"/>
              <a:gd name="connsiteY2" fmla="*/ 231228 h 885222"/>
              <a:gd name="connsiteX0" fmla="*/ 0 w 1206298"/>
              <a:gd name="connsiteY0" fmla="*/ 885222 h 885222"/>
              <a:gd name="connsiteX1" fmla="*/ 350736 w 1206298"/>
              <a:gd name="connsiteY1" fmla="*/ 200981 h 885222"/>
              <a:gd name="connsiteX2" fmla="*/ 486198 w 1206298"/>
              <a:gd name="connsiteY2" fmla="*/ 47764 h 885222"/>
              <a:gd name="connsiteX3" fmla="*/ 1206298 w 1206298"/>
              <a:gd name="connsiteY3" fmla="*/ 231228 h 885222"/>
              <a:gd name="connsiteX0" fmla="*/ 0 w 1206298"/>
              <a:gd name="connsiteY0" fmla="*/ 954419 h 954419"/>
              <a:gd name="connsiteX1" fmla="*/ 350736 w 1206298"/>
              <a:gd name="connsiteY1" fmla="*/ 270178 h 954419"/>
              <a:gd name="connsiteX2" fmla="*/ 518724 w 1206298"/>
              <a:gd name="connsiteY2" fmla="*/ 0 h 954419"/>
              <a:gd name="connsiteX3" fmla="*/ 1206298 w 1206298"/>
              <a:gd name="connsiteY3" fmla="*/ 300425 h 954419"/>
              <a:gd name="connsiteX0" fmla="*/ 0 w 1206298"/>
              <a:gd name="connsiteY0" fmla="*/ 954419 h 954419"/>
              <a:gd name="connsiteX1" fmla="*/ 350736 w 1206298"/>
              <a:gd name="connsiteY1" fmla="*/ 270178 h 954419"/>
              <a:gd name="connsiteX2" fmla="*/ 518724 w 1206298"/>
              <a:gd name="connsiteY2" fmla="*/ 0 h 954419"/>
              <a:gd name="connsiteX3" fmla="*/ 1206298 w 1206298"/>
              <a:gd name="connsiteY3" fmla="*/ 300425 h 954419"/>
              <a:gd name="connsiteX0" fmla="*/ 0 w 1202471"/>
              <a:gd name="connsiteY0" fmla="*/ 778978 h 778978"/>
              <a:gd name="connsiteX1" fmla="*/ 346909 w 1202471"/>
              <a:gd name="connsiteY1" fmla="*/ 270178 h 778978"/>
              <a:gd name="connsiteX2" fmla="*/ 514897 w 1202471"/>
              <a:gd name="connsiteY2" fmla="*/ 0 h 778978"/>
              <a:gd name="connsiteX3" fmla="*/ 1202471 w 1202471"/>
              <a:gd name="connsiteY3" fmla="*/ 300425 h 778978"/>
              <a:gd name="connsiteX0" fmla="*/ 0 w 1202471"/>
              <a:gd name="connsiteY0" fmla="*/ 837458 h 837458"/>
              <a:gd name="connsiteX1" fmla="*/ 346909 w 1202471"/>
              <a:gd name="connsiteY1" fmla="*/ 328658 h 837458"/>
              <a:gd name="connsiteX2" fmla="*/ 610558 w 1202471"/>
              <a:gd name="connsiteY2" fmla="*/ 0 h 837458"/>
              <a:gd name="connsiteX3" fmla="*/ 1202471 w 1202471"/>
              <a:gd name="connsiteY3" fmla="*/ 358905 h 837458"/>
              <a:gd name="connsiteX0" fmla="*/ 0 w 1202471"/>
              <a:gd name="connsiteY0" fmla="*/ 687890 h 687890"/>
              <a:gd name="connsiteX1" fmla="*/ 346909 w 1202471"/>
              <a:gd name="connsiteY1" fmla="*/ 179090 h 687890"/>
              <a:gd name="connsiteX2" fmla="*/ 995117 w 1202471"/>
              <a:gd name="connsiteY2" fmla="*/ 142824 h 687890"/>
              <a:gd name="connsiteX3" fmla="*/ 1202471 w 1202471"/>
              <a:gd name="connsiteY3" fmla="*/ 209337 h 687890"/>
              <a:gd name="connsiteX0" fmla="*/ 0 w 1181425"/>
              <a:gd name="connsiteY0" fmla="*/ 711042 h 711042"/>
              <a:gd name="connsiteX1" fmla="*/ 346909 w 1181425"/>
              <a:gd name="connsiteY1" fmla="*/ 202242 h 711042"/>
              <a:gd name="connsiteX2" fmla="*/ 995117 w 1181425"/>
              <a:gd name="connsiteY2" fmla="*/ 165976 h 711042"/>
              <a:gd name="connsiteX3" fmla="*/ 1181425 w 1181425"/>
              <a:gd name="connsiteY3" fmla="*/ 203253 h 711042"/>
              <a:gd name="connsiteX0" fmla="*/ 0 w 1181425"/>
              <a:gd name="connsiteY0" fmla="*/ 808217 h 808217"/>
              <a:gd name="connsiteX1" fmla="*/ 346909 w 1181425"/>
              <a:gd name="connsiteY1" fmla="*/ 299417 h 808217"/>
              <a:gd name="connsiteX2" fmla="*/ 801880 w 1181425"/>
              <a:gd name="connsiteY2" fmla="*/ 0 h 808217"/>
              <a:gd name="connsiteX3" fmla="*/ 1181425 w 1181425"/>
              <a:gd name="connsiteY3" fmla="*/ 300428 h 808217"/>
              <a:gd name="connsiteX0" fmla="*/ 0 w 1181425"/>
              <a:gd name="connsiteY0" fmla="*/ 808217 h 808217"/>
              <a:gd name="connsiteX1" fmla="*/ 346909 w 1181425"/>
              <a:gd name="connsiteY1" fmla="*/ 299417 h 808217"/>
              <a:gd name="connsiteX2" fmla="*/ 801880 w 1181425"/>
              <a:gd name="connsiteY2" fmla="*/ 0 h 808217"/>
              <a:gd name="connsiteX3" fmla="*/ 1181425 w 1181425"/>
              <a:gd name="connsiteY3" fmla="*/ 300428 h 808217"/>
              <a:gd name="connsiteX0" fmla="*/ 0 w 1181425"/>
              <a:gd name="connsiteY0" fmla="*/ 808217 h 808217"/>
              <a:gd name="connsiteX1" fmla="*/ 346909 w 1181425"/>
              <a:gd name="connsiteY1" fmla="*/ 299417 h 808217"/>
              <a:gd name="connsiteX2" fmla="*/ 801880 w 1181425"/>
              <a:gd name="connsiteY2" fmla="*/ 0 h 808217"/>
              <a:gd name="connsiteX3" fmla="*/ 1181425 w 1181425"/>
              <a:gd name="connsiteY3" fmla="*/ 300428 h 808217"/>
              <a:gd name="connsiteX0" fmla="*/ 0 w 1181425"/>
              <a:gd name="connsiteY0" fmla="*/ 791517 h 791517"/>
              <a:gd name="connsiteX1" fmla="*/ 346909 w 1181425"/>
              <a:gd name="connsiteY1" fmla="*/ 282717 h 791517"/>
              <a:gd name="connsiteX2" fmla="*/ 872669 w 1181425"/>
              <a:gd name="connsiteY2" fmla="*/ 12540 h 791517"/>
              <a:gd name="connsiteX3" fmla="*/ 1181425 w 1181425"/>
              <a:gd name="connsiteY3" fmla="*/ 283728 h 791517"/>
              <a:gd name="connsiteX0" fmla="*/ 0 w 1181425"/>
              <a:gd name="connsiteY0" fmla="*/ 832026 h 832026"/>
              <a:gd name="connsiteX1" fmla="*/ 346909 w 1181425"/>
              <a:gd name="connsiteY1" fmla="*/ 323226 h 832026"/>
              <a:gd name="connsiteX2" fmla="*/ 872669 w 1181425"/>
              <a:gd name="connsiteY2" fmla="*/ 53049 h 832026"/>
              <a:gd name="connsiteX3" fmla="*/ 1181425 w 1181425"/>
              <a:gd name="connsiteY3" fmla="*/ 324237 h 832026"/>
              <a:gd name="connsiteX0" fmla="*/ 0 w 1181425"/>
              <a:gd name="connsiteY0" fmla="*/ 834434 h 834434"/>
              <a:gd name="connsiteX1" fmla="*/ 346909 w 1181425"/>
              <a:gd name="connsiteY1" fmla="*/ 325634 h 834434"/>
              <a:gd name="connsiteX2" fmla="*/ 872669 w 1181425"/>
              <a:gd name="connsiteY2" fmla="*/ 55457 h 834434"/>
              <a:gd name="connsiteX3" fmla="*/ 1181425 w 1181425"/>
              <a:gd name="connsiteY3" fmla="*/ 326645 h 834434"/>
              <a:gd name="connsiteX0" fmla="*/ 0 w 1181425"/>
              <a:gd name="connsiteY0" fmla="*/ 862444 h 862444"/>
              <a:gd name="connsiteX1" fmla="*/ 266553 w 1181425"/>
              <a:gd name="connsiteY1" fmla="*/ 178214 h 862444"/>
              <a:gd name="connsiteX2" fmla="*/ 872669 w 1181425"/>
              <a:gd name="connsiteY2" fmla="*/ 83467 h 862444"/>
              <a:gd name="connsiteX3" fmla="*/ 1181425 w 1181425"/>
              <a:gd name="connsiteY3" fmla="*/ 354655 h 862444"/>
              <a:gd name="connsiteX0" fmla="*/ 0 w 1181425"/>
              <a:gd name="connsiteY0" fmla="*/ 862444 h 862444"/>
              <a:gd name="connsiteX1" fmla="*/ 266553 w 1181425"/>
              <a:gd name="connsiteY1" fmla="*/ 178214 h 862444"/>
              <a:gd name="connsiteX2" fmla="*/ 792313 w 1181425"/>
              <a:gd name="connsiteY2" fmla="*/ 83467 h 862444"/>
              <a:gd name="connsiteX3" fmla="*/ 1181425 w 1181425"/>
              <a:gd name="connsiteY3" fmla="*/ 354655 h 862444"/>
              <a:gd name="connsiteX0" fmla="*/ 0 w 1181425"/>
              <a:gd name="connsiteY0" fmla="*/ 909051 h 909051"/>
              <a:gd name="connsiteX1" fmla="*/ 266553 w 1181425"/>
              <a:gd name="connsiteY1" fmla="*/ 224821 h 909051"/>
              <a:gd name="connsiteX2" fmla="*/ 817184 w 1181425"/>
              <a:gd name="connsiteY2" fmla="*/ 71594 h 909051"/>
              <a:gd name="connsiteX3" fmla="*/ 1181425 w 1181425"/>
              <a:gd name="connsiteY3" fmla="*/ 401262 h 909051"/>
            </a:gdLst>
            <a:ahLst/>
            <a:cxnLst>
              <a:cxn ang="0">
                <a:pos x="connsiteX0" y="connsiteY0"/>
              </a:cxn>
              <a:cxn ang="0">
                <a:pos x="connsiteX1" y="connsiteY1"/>
              </a:cxn>
              <a:cxn ang="0">
                <a:pos x="connsiteX2" y="connsiteY2"/>
              </a:cxn>
              <a:cxn ang="0">
                <a:pos x="connsiteX3" y="connsiteY3"/>
              </a:cxn>
            </a:cxnLst>
            <a:rect l="l" t="t" r="r" b="b"/>
            <a:pathLst>
              <a:path w="1181425" h="909051">
                <a:moveTo>
                  <a:pt x="0" y="909051"/>
                </a:moveTo>
                <a:cubicBezTo>
                  <a:pt x="144335" y="680971"/>
                  <a:pt x="122218" y="452901"/>
                  <a:pt x="266553" y="224821"/>
                </a:cubicBezTo>
                <a:cubicBezTo>
                  <a:pt x="418210" y="125015"/>
                  <a:pt x="483769" y="-120995"/>
                  <a:pt x="817184" y="71594"/>
                </a:cubicBezTo>
                <a:cubicBezTo>
                  <a:pt x="747662" y="96613"/>
                  <a:pt x="791216" y="-126749"/>
                  <a:pt x="1181425" y="401262"/>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35"/>
          <p:cNvCxnSpPr>
            <a:stCxn id="196" idx="3"/>
          </p:cNvCxnSpPr>
          <p:nvPr/>
        </p:nvCxnSpPr>
        <p:spPr>
          <a:xfrm flipV="1">
            <a:off x="7258420" y="1125343"/>
            <a:ext cx="2273790" cy="53783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9" idx="3"/>
          </p:cNvCxnSpPr>
          <p:nvPr/>
        </p:nvCxnSpPr>
        <p:spPr>
          <a:xfrm flipV="1">
            <a:off x="8034621" y="1213400"/>
            <a:ext cx="1436422" cy="4905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9462427" y="965544"/>
            <a:ext cx="2356720" cy="737426"/>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(GC-wide SaaS)</a:t>
            </a:r>
          </a:p>
          <a:p>
            <a:pPr marL="87313" lvl="0" indent="-87313">
              <a:buFont typeface="Arial" panose="020B0604020202020204" pitchFamily="34" charset="0"/>
              <a:buChar char="•"/>
            </a:pPr>
            <a:r>
              <a:rPr lang="en-CA" sz="900" dirty="0" smtClean="0"/>
              <a:t>Access Control</a:t>
            </a:r>
            <a:endParaRPr lang="en-CA" sz="900" dirty="0"/>
          </a:p>
          <a:p>
            <a:pPr marL="87313" lvl="0" indent="-87313">
              <a:buFont typeface="Arial" panose="020B0604020202020204" pitchFamily="34" charset="0"/>
              <a:buChar char="•"/>
            </a:pPr>
            <a:r>
              <a:rPr lang="en-CA" sz="900" dirty="0" smtClean="0"/>
              <a:t>Logging </a:t>
            </a:r>
            <a:r>
              <a:rPr lang="en-CA" sz="900" dirty="0"/>
              <a:t>and </a:t>
            </a:r>
            <a:r>
              <a:rPr lang="en-CA" sz="900" dirty="0" smtClean="0"/>
              <a:t>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smtClean="0"/>
              <a:t>Cyber defense services (CCCS CBS)</a:t>
            </a:r>
          </a:p>
        </p:txBody>
      </p:sp>
      <p:sp>
        <p:nvSpPr>
          <p:cNvPr id="39" name="Rounded Rectangle 38"/>
          <p:cNvSpPr/>
          <p:nvPr/>
        </p:nvSpPr>
        <p:spPr>
          <a:xfrm>
            <a:off x="7812521" y="1600796"/>
            <a:ext cx="222100" cy="206400"/>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40" name="Straight Connector 39"/>
          <p:cNvCxnSpPr>
            <a:stCxn id="197" idx="0"/>
          </p:cNvCxnSpPr>
          <p:nvPr/>
        </p:nvCxnSpPr>
        <p:spPr>
          <a:xfrm flipH="1" flipV="1">
            <a:off x="5461476" y="1726747"/>
            <a:ext cx="1680180" cy="75203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3095962" y="1038933"/>
            <a:ext cx="2366251" cy="751451"/>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(SaaS)</a:t>
            </a:r>
          </a:p>
          <a:p>
            <a:pPr marL="87313" lvl="0" indent="-87313">
              <a:buFont typeface="Arial" panose="020B0604020202020204" pitchFamily="34" charset="0"/>
              <a:buChar char="•"/>
            </a:pPr>
            <a:r>
              <a:rPr lang="en-CA" sz="900" dirty="0" smtClean="0"/>
              <a:t>Access Control</a:t>
            </a:r>
            <a:endParaRPr lang="en-CA" sz="900" dirty="0"/>
          </a:p>
          <a:p>
            <a:pPr marL="87313" lvl="0" indent="-87313">
              <a:buFont typeface="Arial" panose="020B0604020202020204" pitchFamily="34" charset="0"/>
              <a:buChar char="•"/>
            </a:pPr>
            <a:r>
              <a:rPr lang="en-CA" sz="900" dirty="0" smtClean="0"/>
              <a:t>Logging </a:t>
            </a:r>
            <a:r>
              <a:rPr lang="en-CA" sz="900" dirty="0"/>
              <a:t>and </a:t>
            </a:r>
            <a:r>
              <a:rPr lang="en-CA" sz="900" dirty="0" smtClean="0"/>
              <a:t>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smtClean="0"/>
              <a:t>SaaS procured via PSPC RFSA or Dept.</a:t>
            </a:r>
            <a:endParaRPr lang="en-CA" sz="900" dirty="0"/>
          </a:p>
        </p:txBody>
      </p:sp>
      <p:cxnSp>
        <p:nvCxnSpPr>
          <p:cNvPr id="44" name="Straight Connector 43"/>
          <p:cNvCxnSpPr>
            <a:endCxn id="49" idx="3"/>
          </p:cNvCxnSpPr>
          <p:nvPr/>
        </p:nvCxnSpPr>
        <p:spPr>
          <a:xfrm flipH="1">
            <a:off x="6783508" y="4971149"/>
            <a:ext cx="886140" cy="96291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576905" y="5379617"/>
            <a:ext cx="2206603" cy="1108892"/>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(IaaS/PaaS)</a:t>
            </a:r>
          </a:p>
          <a:p>
            <a:pPr marL="87313"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Protection</a:t>
            </a:r>
          </a:p>
          <a:p>
            <a:pPr marL="87313" lvl="0" indent="-87313">
              <a:buFont typeface="Arial" panose="020B0604020202020204" pitchFamily="34" charset="0"/>
              <a:buChar char="•"/>
            </a:pPr>
            <a:r>
              <a:rPr lang="en-CA" sz="900" dirty="0" smtClean="0"/>
              <a:t>Intrusion detection and prevention</a:t>
            </a:r>
          </a:p>
          <a:p>
            <a:pPr marL="87313" lvl="0" indent="-87313">
              <a:buFont typeface="Arial" panose="020B0604020202020204" pitchFamily="34" charset="0"/>
              <a:buChar char="•"/>
            </a:pPr>
            <a:r>
              <a:rPr lang="en-CA" sz="900" dirty="0" smtClean="0"/>
              <a:t>Logging and 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a:t>Cyber defense services (</a:t>
            </a:r>
            <a:r>
              <a:rPr lang="en-CA" sz="900" dirty="0" smtClean="0"/>
              <a:t>CCCS CBS/HBS)</a:t>
            </a:r>
            <a:endParaRPr lang="en-CA" sz="900" dirty="0"/>
          </a:p>
        </p:txBody>
      </p:sp>
      <p:sp>
        <p:nvSpPr>
          <p:cNvPr id="79" name="Freeform 78"/>
          <p:cNvSpPr/>
          <p:nvPr/>
        </p:nvSpPr>
        <p:spPr>
          <a:xfrm>
            <a:off x="866957" y="1973030"/>
            <a:ext cx="6682494" cy="2647676"/>
          </a:xfrm>
          <a:custGeom>
            <a:avLst/>
            <a:gdLst>
              <a:gd name="connsiteX0" fmla="*/ 0 w 6013722"/>
              <a:gd name="connsiteY0" fmla="*/ 0 h 3129720"/>
              <a:gd name="connsiteX1" fmla="*/ 488054 w 6013722"/>
              <a:gd name="connsiteY1" fmla="*/ 639519 h 3129720"/>
              <a:gd name="connsiteX2" fmla="*/ 1346356 w 6013722"/>
              <a:gd name="connsiteY2" fmla="*/ 729276 h 3129720"/>
              <a:gd name="connsiteX3" fmla="*/ 1643676 w 6013722"/>
              <a:gd name="connsiteY3" fmla="*/ 981718 h 3129720"/>
              <a:gd name="connsiteX4" fmla="*/ 1856849 w 6013722"/>
              <a:gd name="connsiteY4" fmla="*/ 1391235 h 3129720"/>
              <a:gd name="connsiteX5" fmla="*/ 2193438 w 6013722"/>
              <a:gd name="connsiteY5" fmla="*/ 1783922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856849 w 6013722"/>
              <a:gd name="connsiteY4" fmla="*/ 1391235 h 3129720"/>
              <a:gd name="connsiteX5" fmla="*/ 2193438 w 6013722"/>
              <a:gd name="connsiteY5" fmla="*/ 1783922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33403 w 6013722"/>
              <a:gd name="connsiteY4" fmla="*/ 1365716 h 3129720"/>
              <a:gd name="connsiteX5" fmla="*/ 2193438 w 6013722"/>
              <a:gd name="connsiteY5" fmla="*/ 1783922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33403 w 6013722"/>
              <a:gd name="connsiteY4" fmla="*/ 1365716 h 3129720"/>
              <a:gd name="connsiteX5" fmla="*/ 2329534 w 6013722"/>
              <a:gd name="connsiteY5" fmla="*/ 1690355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29150 w 6013722"/>
              <a:gd name="connsiteY4" fmla="*/ 1293415 h 3129720"/>
              <a:gd name="connsiteX5" fmla="*/ 2329534 w 6013722"/>
              <a:gd name="connsiteY5" fmla="*/ 1690355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29150 w 6013722"/>
              <a:gd name="connsiteY4" fmla="*/ 1293415 h 3129720"/>
              <a:gd name="connsiteX5" fmla="*/ 2329534 w 6013722"/>
              <a:gd name="connsiteY5" fmla="*/ 1690355 h 3129720"/>
              <a:gd name="connsiteX6" fmla="*/ 2556719 w 6013722"/>
              <a:gd name="connsiteY6" fmla="*/ 1893952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02271"/>
              <a:gd name="connsiteX1" fmla="*/ 488054 w 6013722"/>
              <a:gd name="connsiteY1" fmla="*/ 639519 h 3102271"/>
              <a:gd name="connsiteX2" fmla="*/ 1346356 w 6013722"/>
              <a:gd name="connsiteY2" fmla="*/ 729276 h 3102271"/>
              <a:gd name="connsiteX3" fmla="*/ 1707471 w 6013722"/>
              <a:gd name="connsiteY3" fmla="*/ 973212 h 3102271"/>
              <a:gd name="connsiteX4" fmla="*/ 1929150 w 6013722"/>
              <a:gd name="connsiteY4" fmla="*/ 1293415 h 3102271"/>
              <a:gd name="connsiteX5" fmla="*/ 2329534 w 6013722"/>
              <a:gd name="connsiteY5" fmla="*/ 1690355 h 3102271"/>
              <a:gd name="connsiteX6" fmla="*/ 2556719 w 6013722"/>
              <a:gd name="connsiteY6" fmla="*/ 1893952 h 3102271"/>
              <a:gd name="connsiteX7" fmla="*/ 3057349 w 6013722"/>
              <a:gd name="connsiteY7" fmla="*/ 2429051 h 3102271"/>
              <a:gd name="connsiteX8" fmla="*/ 3676073 w 6013722"/>
              <a:gd name="connsiteY8" fmla="*/ 2994911 h 3102271"/>
              <a:gd name="connsiteX9" fmla="*/ 6013722 w 6013722"/>
              <a:gd name="connsiteY9" fmla="*/ 3079789 h 3102271"/>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556719 w 6013722"/>
              <a:gd name="connsiteY6" fmla="*/ 1893952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543960 w 6013722"/>
              <a:gd name="connsiteY6" fmla="*/ 1932230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543960 w 6013722"/>
              <a:gd name="connsiteY6" fmla="*/ 1932230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492924 w 6013722"/>
              <a:gd name="connsiteY6" fmla="*/ 1949242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248727 w 6013722"/>
              <a:gd name="connsiteY5" fmla="*/ 1707367 h 3100689"/>
              <a:gd name="connsiteX6" fmla="*/ 2492924 w 6013722"/>
              <a:gd name="connsiteY6" fmla="*/ 1949242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827"/>
              <a:gd name="connsiteX1" fmla="*/ 488054 w 6013722"/>
              <a:gd name="connsiteY1" fmla="*/ 639519 h 3100827"/>
              <a:gd name="connsiteX2" fmla="*/ 1346356 w 6013722"/>
              <a:gd name="connsiteY2" fmla="*/ 729276 h 3100827"/>
              <a:gd name="connsiteX3" fmla="*/ 1707471 w 6013722"/>
              <a:gd name="connsiteY3" fmla="*/ 973212 h 3100827"/>
              <a:gd name="connsiteX4" fmla="*/ 1929150 w 6013722"/>
              <a:gd name="connsiteY4" fmla="*/ 1293415 h 3100827"/>
              <a:gd name="connsiteX5" fmla="*/ 2248727 w 6013722"/>
              <a:gd name="connsiteY5" fmla="*/ 1707367 h 3100827"/>
              <a:gd name="connsiteX6" fmla="*/ 2492924 w 6013722"/>
              <a:gd name="connsiteY6" fmla="*/ 1949242 h 3100827"/>
              <a:gd name="connsiteX7" fmla="*/ 2951024 w 6013722"/>
              <a:gd name="connsiteY7" fmla="*/ 2471582 h 3100827"/>
              <a:gd name="connsiteX8" fmla="*/ 3676073 w 6013722"/>
              <a:gd name="connsiteY8" fmla="*/ 2994911 h 3100827"/>
              <a:gd name="connsiteX9" fmla="*/ 6013722 w 6013722"/>
              <a:gd name="connsiteY9" fmla="*/ 3079789 h 3100827"/>
              <a:gd name="connsiteX0" fmla="*/ 0 w 5991788"/>
              <a:gd name="connsiteY0" fmla="*/ 0 h 3132839"/>
              <a:gd name="connsiteX1" fmla="*/ 466120 w 5991788"/>
              <a:gd name="connsiteY1" fmla="*/ 671531 h 3132839"/>
              <a:gd name="connsiteX2" fmla="*/ 1324422 w 5991788"/>
              <a:gd name="connsiteY2" fmla="*/ 761288 h 3132839"/>
              <a:gd name="connsiteX3" fmla="*/ 1685537 w 5991788"/>
              <a:gd name="connsiteY3" fmla="*/ 1005224 h 3132839"/>
              <a:gd name="connsiteX4" fmla="*/ 1907216 w 5991788"/>
              <a:gd name="connsiteY4" fmla="*/ 1325427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85537 w 5991788"/>
              <a:gd name="connsiteY3" fmla="*/ 1005224 h 3132839"/>
              <a:gd name="connsiteX4" fmla="*/ 1907216 w 5991788"/>
              <a:gd name="connsiteY4" fmla="*/ 1325427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1907216 w 5991788"/>
              <a:gd name="connsiteY4" fmla="*/ 1325427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544834 w 5991788"/>
              <a:gd name="connsiteY5" fmla="*/ 1632671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544834 w 5991788"/>
              <a:gd name="connsiteY5" fmla="*/ 1632671 h 3132839"/>
              <a:gd name="connsiteX6" fmla="*/ 2920635 w 5991788"/>
              <a:gd name="connsiteY6" fmla="*/ 1874547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544834 w 5991788"/>
              <a:gd name="connsiteY5" fmla="*/ 1632671 h 3132839"/>
              <a:gd name="connsiteX6" fmla="*/ 2920635 w 5991788"/>
              <a:gd name="connsiteY6" fmla="*/ 1874547 h 3132839"/>
              <a:gd name="connsiteX7" fmla="*/ 3312933 w 5991788"/>
              <a:gd name="connsiteY7" fmla="*/ 2258168 h 3132839"/>
              <a:gd name="connsiteX8" fmla="*/ 3654139 w 5991788"/>
              <a:gd name="connsiteY8" fmla="*/ 3026923 h 3132839"/>
              <a:gd name="connsiteX9" fmla="*/ 5991788 w 5991788"/>
              <a:gd name="connsiteY9" fmla="*/ 3111801 h 3132839"/>
              <a:gd name="connsiteX0" fmla="*/ 0 w 5991788"/>
              <a:gd name="connsiteY0" fmla="*/ 0 h 3113947"/>
              <a:gd name="connsiteX1" fmla="*/ 466120 w 5991788"/>
              <a:gd name="connsiteY1" fmla="*/ 671531 h 3113947"/>
              <a:gd name="connsiteX2" fmla="*/ 1006381 w 5991788"/>
              <a:gd name="connsiteY2" fmla="*/ 846654 h 3113947"/>
              <a:gd name="connsiteX3" fmla="*/ 1696504 w 5991788"/>
              <a:gd name="connsiteY3" fmla="*/ 877175 h 3113947"/>
              <a:gd name="connsiteX4" fmla="*/ 2192356 w 5991788"/>
              <a:gd name="connsiteY4" fmla="*/ 1058659 h 3113947"/>
              <a:gd name="connsiteX5" fmla="*/ 2544834 w 5991788"/>
              <a:gd name="connsiteY5" fmla="*/ 1632671 h 3113947"/>
              <a:gd name="connsiteX6" fmla="*/ 2920635 w 5991788"/>
              <a:gd name="connsiteY6" fmla="*/ 1874547 h 3113947"/>
              <a:gd name="connsiteX7" fmla="*/ 3312933 w 5991788"/>
              <a:gd name="connsiteY7" fmla="*/ 2258168 h 3113947"/>
              <a:gd name="connsiteX8" fmla="*/ 3950247 w 5991788"/>
              <a:gd name="connsiteY8" fmla="*/ 2354667 h 3113947"/>
              <a:gd name="connsiteX9" fmla="*/ 5991788 w 5991788"/>
              <a:gd name="connsiteY9" fmla="*/ 3111801 h 3113947"/>
              <a:gd name="connsiteX0" fmla="*/ 0 w 5958887"/>
              <a:gd name="connsiteY0" fmla="*/ 0 h 2444960"/>
              <a:gd name="connsiteX1" fmla="*/ 466120 w 5958887"/>
              <a:gd name="connsiteY1" fmla="*/ 671531 h 2444960"/>
              <a:gd name="connsiteX2" fmla="*/ 1006381 w 5958887"/>
              <a:gd name="connsiteY2" fmla="*/ 846654 h 2444960"/>
              <a:gd name="connsiteX3" fmla="*/ 1696504 w 5958887"/>
              <a:gd name="connsiteY3" fmla="*/ 877175 h 2444960"/>
              <a:gd name="connsiteX4" fmla="*/ 2192356 w 5958887"/>
              <a:gd name="connsiteY4" fmla="*/ 1058659 h 2444960"/>
              <a:gd name="connsiteX5" fmla="*/ 2544834 w 5958887"/>
              <a:gd name="connsiteY5" fmla="*/ 1632671 h 2444960"/>
              <a:gd name="connsiteX6" fmla="*/ 2920635 w 5958887"/>
              <a:gd name="connsiteY6" fmla="*/ 1874547 h 2444960"/>
              <a:gd name="connsiteX7" fmla="*/ 3312933 w 5958887"/>
              <a:gd name="connsiteY7" fmla="*/ 2258168 h 2444960"/>
              <a:gd name="connsiteX8" fmla="*/ 3950247 w 5958887"/>
              <a:gd name="connsiteY8" fmla="*/ 2354667 h 2444960"/>
              <a:gd name="connsiteX9" fmla="*/ 5958887 w 5958887"/>
              <a:gd name="connsiteY9" fmla="*/ 2418203 h 2444960"/>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258168 h 2418203"/>
              <a:gd name="connsiteX8" fmla="*/ 3950247 w 5958887"/>
              <a:gd name="connsiteY8" fmla="*/ 2354667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258168 h 2418203"/>
              <a:gd name="connsiteX8" fmla="*/ 3961214 w 5958887"/>
              <a:gd name="connsiteY8" fmla="*/ 224796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151461 h 2418203"/>
              <a:gd name="connsiteX8" fmla="*/ 3961214 w 5958887"/>
              <a:gd name="connsiteY8" fmla="*/ 224796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88702 w 5958887"/>
              <a:gd name="connsiteY5" fmla="*/ 1589988 h 2418203"/>
              <a:gd name="connsiteX6" fmla="*/ 2920635 w 5958887"/>
              <a:gd name="connsiteY6" fmla="*/ 1874547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88702 w 5958887"/>
              <a:gd name="connsiteY5" fmla="*/ 1589988 h 2418203"/>
              <a:gd name="connsiteX6" fmla="*/ 2986437 w 5958887"/>
              <a:gd name="connsiteY6" fmla="*/ 1821193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86437 w 5958887"/>
              <a:gd name="connsiteY6" fmla="*/ 1821193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64503 w 5958887"/>
              <a:gd name="connsiteY6" fmla="*/ 1831864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632570 w 5958887"/>
              <a:gd name="connsiteY5" fmla="*/ 1536635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950247 w 5958887"/>
              <a:gd name="connsiteY8" fmla="*/ 223935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950247 w 5958887"/>
              <a:gd name="connsiteY8" fmla="*/ 223935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633826 w 5958887"/>
              <a:gd name="connsiteY8" fmla="*/ 2257055 h 2418203"/>
              <a:gd name="connsiteX9" fmla="*/ 5958887 w 5958887"/>
              <a:gd name="connsiteY9" fmla="*/ 2418203 h 2418203"/>
              <a:gd name="connsiteX0" fmla="*/ 0 w 6037992"/>
              <a:gd name="connsiteY0" fmla="*/ 0 h 2409351"/>
              <a:gd name="connsiteX1" fmla="*/ 466120 w 6037992"/>
              <a:gd name="connsiteY1" fmla="*/ 671531 h 2409351"/>
              <a:gd name="connsiteX2" fmla="*/ 1006381 w 6037992"/>
              <a:gd name="connsiteY2" fmla="*/ 846654 h 2409351"/>
              <a:gd name="connsiteX3" fmla="*/ 1696504 w 6037992"/>
              <a:gd name="connsiteY3" fmla="*/ 877175 h 2409351"/>
              <a:gd name="connsiteX4" fmla="*/ 2095672 w 6037992"/>
              <a:gd name="connsiteY4" fmla="*/ 1102920 h 2409351"/>
              <a:gd name="connsiteX5" fmla="*/ 2562253 w 6037992"/>
              <a:gd name="connsiteY5" fmla="*/ 1589747 h 2409351"/>
              <a:gd name="connsiteX6" fmla="*/ 2876608 w 6037992"/>
              <a:gd name="connsiteY6" fmla="*/ 1902680 h 2409351"/>
              <a:gd name="connsiteX7" fmla="*/ 3301966 w 6037992"/>
              <a:gd name="connsiteY7" fmla="*/ 2194144 h 2409351"/>
              <a:gd name="connsiteX8" fmla="*/ 3633826 w 6037992"/>
              <a:gd name="connsiteY8" fmla="*/ 2257055 h 2409351"/>
              <a:gd name="connsiteX9" fmla="*/ 6037992 w 6037992"/>
              <a:gd name="connsiteY9" fmla="*/ 2409351 h 24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7992" h="2409351">
                <a:moveTo>
                  <a:pt x="0" y="0"/>
                </a:moveTo>
                <a:cubicBezTo>
                  <a:pt x="131830" y="258986"/>
                  <a:pt x="298390" y="530422"/>
                  <a:pt x="466120" y="671531"/>
                </a:cubicBezTo>
                <a:cubicBezTo>
                  <a:pt x="633850" y="812640"/>
                  <a:pt x="801317" y="812380"/>
                  <a:pt x="1006381" y="846654"/>
                </a:cubicBezTo>
                <a:cubicBezTo>
                  <a:pt x="1211445" y="880928"/>
                  <a:pt x="1514955" y="834464"/>
                  <a:pt x="1696504" y="877175"/>
                </a:cubicBezTo>
                <a:cubicBezTo>
                  <a:pt x="1878053" y="919886"/>
                  <a:pt x="1951381" y="984158"/>
                  <a:pt x="2095672" y="1102920"/>
                </a:cubicBezTo>
                <a:cubicBezTo>
                  <a:pt x="2239963" y="1221682"/>
                  <a:pt x="2432097" y="1456454"/>
                  <a:pt x="2562253" y="1589747"/>
                </a:cubicBezTo>
                <a:cubicBezTo>
                  <a:pt x="2692409" y="1723040"/>
                  <a:pt x="2753323" y="1801947"/>
                  <a:pt x="2876608" y="1902680"/>
                </a:cubicBezTo>
                <a:cubicBezTo>
                  <a:pt x="2999893" y="2003413"/>
                  <a:pt x="3175763" y="2135082"/>
                  <a:pt x="3301966" y="2194144"/>
                </a:cubicBezTo>
                <a:cubicBezTo>
                  <a:pt x="3428169" y="2253206"/>
                  <a:pt x="3123376" y="2155687"/>
                  <a:pt x="3633826" y="2257055"/>
                </a:cubicBezTo>
                <a:cubicBezTo>
                  <a:pt x="4249670" y="2260810"/>
                  <a:pt x="5071878" y="2263091"/>
                  <a:pt x="6037992" y="2409351"/>
                </a:cubicBezTo>
              </a:path>
            </a:pathLst>
          </a:custGeom>
          <a:ln w="38100">
            <a:solidFill>
              <a:srgbClr val="FF00FF"/>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CA" dirty="0"/>
          </a:p>
        </p:txBody>
      </p:sp>
      <p:sp>
        <p:nvSpPr>
          <p:cNvPr id="186" name="Oval 185"/>
          <p:cNvSpPr/>
          <p:nvPr/>
        </p:nvSpPr>
        <p:spPr>
          <a:xfrm>
            <a:off x="6604714" y="2767021"/>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E2</a:t>
            </a:r>
            <a:endParaRPr lang="en-US" sz="1400" b="1" dirty="0">
              <a:solidFill>
                <a:schemeClr val="tx1"/>
              </a:solidFill>
            </a:endParaRPr>
          </a:p>
        </p:txBody>
      </p:sp>
      <p:sp>
        <p:nvSpPr>
          <p:cNvPr id="188" name="Oval 187"/>
          <p:cNvSpPr/>
          <p:nvPr/>
        </p:nvSpPr>
        <p:spPr>
          <a:xfrm>
            <a:off x="6213303" y="3317160"/>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E1</a:t>
            </a:r>
            <a:endParaRPr lang="en-US" sz="1400" b="1" dirty="0">
              <a:solidFill>
                <a:schemeClr val="tx1"/>
              </a:solidFill>
            </a:endParaRPr>
          </a:p>
        </p:txBody>
      </p:sp>
      <p:sp>
        <p:nvSpPr>
          <p:cNvPr id="189" name="Oval 188"/>
          <p:cNvSpPr/>
          <p:nvPr/>
        </p:nvSpPr>
        <p:spPr>
          <a:xfrm>
            <a:off x="8380586" y="3370084"/>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a:solidFill>
                  <a:schemeClr val="tx1"/>
                </a:solidFill>
              </a:rPr>
              <a:t>E</a:t>
            </a:r>
            <a:r>
              <a:rPr lang="en-US" sz="1400" b="1" dirty="0" smtClean="0">
                <a:solidFill>
                  <a:schemeClr val="tx1"/>
                </a:solidFill>
              </a:rPr>
              <a:t>4</a:t>
            </a:r>
            <a:endParaRPr lang="en-US" sz="1400" b="1" dirty="0">
              <a:solidFill>
                <a:schemeClr val="tx1"/>
              </a:solidFill>
            </a:endParaRPr>
          </a:p>
        </p:txBody>
      </p:sp>
      <p:sp>
        <p:nvSpPr>
          <p:cNvPr id="197" name="Rounded Rectangle 196"/>
          <p:cNvSpPr/>
          <p:nvPr/>
        </p:nvSpPr>
        <p:spPr>
          <a:xfrm>
            <a:off x="6997640" y="2478783"/>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42" name="Straight Connector 41"/>
          <p:cNvCxnSpPr>
            <a:stCxn id="45" idx="1"/>
          </p:cNvCxnSpPr>
          <p:nvPr/>
        </p:nvCxnSpPr>
        <p:spPr>
          <a:xfrm flipH="1">
            <a:off x="6000365" y="4655324"/>
            <a:ext cx="916774" cy="72324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917139" y="4511308"/>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47" name="Rounded Rectangle 46"/>
          <p:cNvSpPr/>
          <p:nvPr/>
        </p:nvSpPr>
        <p:spPr>
          <a:xfrm>
            <a:off x="7669648" y="4698997"/>
            <a:ext cx="279674"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70" name="Rounded Rectangle 69"/>
          <p:cNvSpPr/>
          <p:nvPr/>
        </p:nvSpPr>
        <p:spPr>
          <a:xfrm>
            <a:off x="7650250" y="3939564"/>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1" name="Straight Connector 70"/>
          <p:cNvCxnSpPr>
            <a:stCxn id="70" idx="2"/>
          </p:cNvCxnSpPr>
          <p:nvPr/>
        </p:nvCxnSpPr>
        <p:spPr>
          <a:xfrm flipH="1">
            <a:off x="6709363" y="4227596"/>
            <a:ext cx="1084903" cy="11509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extLst>
              <p:ext uri="{D42A27DB-BD31-4B8C-83A1-F6EECF244321}">
                <p14:modId xmlns:p14="http://schemas.microsoft.com/office/powerpoint/2010/main" val="1100056917"/>
              </p:ext>
            </p:extLst>
          </p:nvPr>
        </p:nvGraphicFramePr>
        <p:xfrm>
          <a:off x="9905297" y="4146496"/>
          <a:ext cx="2188421" cy="2612219"/>
        </p:xfrm>
        <a:graphic>
          <a:graphicData uri="http://schemas.openxmlformats.org/drawingml/2006/table">
            <a:tbl>
              <a:tblPr firstRow="1" firstCol="1" bandRow="1">
                <a:tableStyleId>{5C22544A-7EE6-4342-B048-85BDC9FD1C3A}</a:tableStyleId>
              </a:tblPr>
              <a:tblGrid>
                <a:gridCol w="331542">
                  <a:extLst>
                    <a:ext uri="{9D8B030D-6E8A-4147-A177-3AD203B41FA5}">
                      <a16:colId xmlns:a16="http://schemas.microsoft.com/office/drawing/2014/main" xmlns="" val="20000"/>
                    </a:ext>
                  </a:extLst>
                </a:gridCol>
                <a:gridCol w="1856879">
                  <a:extLst>
                    <a:ext uri="{9D8B030D-6E8A-4147-A177-3AD203B41FA5}">
                      <a16:colId xmlns:a16="http://schemas.microsoft.com/office/drawing/2014/main" xmlns="" val="20001"/>
                    </a:ext>
                  </a:extLst>
                </a:gridCol>
              </a:tblGrid>
              <a:tr h="311889">
                <a:tc>
                  <a:txBody>
                    <a:bodyPr/>
                    <a:lstStyle/>
                    <a:p>
                      <a:pPr algn="ctr">
                        <a:spcAft>
                          <a:spcPts val="0"/>
                        </a:spcAft>
                      </a:pPr>
                      <a:r>
                        <a:rPr lang="en-CA" sz="1000" dirty="0" smtClean="0">
                          <a:effectLst/>
                          <a:latin typeface="+mn-lt"/>
                        </a:rPr>
                        <a:t>Ref.</a:t>
                      </a:r>
                      <a:endParaRPr lang="en-CA" sz="1000" dirty="0">
                        <a:effectLst/>
                        <a:latin typeface="+mn-lt"/>
                      </a:endParaRPr>
                    </a:p>
                  </a:txBody>
                  <a:tcPr marL="56764" marR="56764" marT="0" marB="0" anchor="ctr"/>
                </a:tc>
                <a:tc>
                  <a:txBody>
                    <a:bodyPr/>
                    <a:lstStyle/>
                    <a:p>
                      <a:pPr algn="ctr">
                        <a:spcAft>
                          <a:spcPts val="0"/>
                        </a:spcAft>
                      </a:pPr>
                      <a:r>
                        <a:rPr lang="en-CA" sz="1000" dirty="0">
                          <a:effectLst/>
                          <a:latin typeface="+mn-lt"/>
                        </a:rPr>
                        <a:t>Use Case</a:t>
                      </a:r>
                    </a:p>
                  </a:txBody>
                  <a:tcPr marL="56764" marR="56764" marT="0" marB="0" anchor="ctr"/>
                </a:tc>
                <a:extLst>
                  <a:ext uri="{0D108BD9-81ED-4DB2-BD59-A6C34878D82A}">
                    <a16:rowId xmlns:a16="http://schemas.microsoft.com/office/drawing/2014/main" xmlns="" val="10000"/>
                  </a:ext>
                </a:extLst>
              </a:tr>
              <a:tr h="471530">
                <a:tc>
                  <a:txBody>
                    <a:bodyPr/>
                    <a:lstStyle/>
                    <a:p>
                      <a:pPr algn="ctr">
                        <a:spcAft>
                          <a:spcPts val="0"/>
                        </a:spcAft>
                      </a:pPr>
                      <a:r>
                        <a:rPr lang="en-CA" sz="1000" dirty="0" smtClean="0">
                          <a:effectLst/>
                          <a:latin typeface="+mn-lt"/>
                        </a:rPr>
                        <a:t>E1</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administrator to cloud-based GC service administrative interface for IaaS/PaaS</a:t>
                      </a:r>
                    </a:p>
                  </a:txBody>
                  <a:tcPr marL="0" marR="0" marT="0" marB="0"/>
                </a:tc>
                <a:extLst>
                  <a:ext uri="{0D108BD9-81ED-4DB2-BD59-A6C34878D82A}">
                    <a16:rowId xmlns:a16="http://schemas.microsoft.com/office/drawing/2014/main" xmlns="" val="10001"/>
                  </a:ext>
                </a:extLst>
              </a:tr>
              <a:tr h="346544">
                <a:tc>
                  <a:txBody>
                    <a:bodyPr/>
                    <a:lstStyle/>
                    <a:p>
                      <a:pPr algn="ctr">
                        <a:spcAft>
                          <a:spcPts val="0"/>
                        </a:spcAft>
                      </a:pPr>
                      <a:r>
                        <a:rPr lang="en-CA" sz="1000" dirty="0" smtClean="0">
                          <a:effectLst/>
                          <a:latin typeface="+mn-lt"/>
                        </a:rPr>
                        <a:t>E2</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administrator to cloud-based GC service administrative interface for Dept. SaaS Application</a:t>
                      </a:r>
                    </a:p>
                  </a:txBody>
                  <a:tcPr marL="0" marR="0" marT="0" marB="0"/>
                </a:tc>
                <a:extLst>
                  <a:ext uri="{0D108BD9-81ED-4DB2-BD59-A6C34878D82A}">
                    <a16:rowId xmlns:a16="http://schemas.microsoft.com/office/drawing/2014/main" xmlns="" val="10002"/>
                  </a:ext>
                </a:extLst>
              </a:tr>
              <a:tr h="346544">
                <a:tc>
                  <a:txBody>
                    <a:bodyPr/>
                    <a:lstStyle/>
                    <a:p>
                      <a:pPr algn="ctr">
                        <a:spcAft>
                          <a:spcPts val="0"/>
                        </a:spcAft>
                      </a:pPr>
                      <a:r>
                        <a:rPr lang="en-CA" sz="1000" dirty="0" smtClean="0">
                          <a:effectLst/>
                          <a:latin typeface="+mn-lt"/>
                        </a:rPr>
                        <a:t>E3</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administrator to cloud-based GC service administrative interface for GC-wide SaaS Application</a:t>
                      </a:r>
                    </a:p>
                  </a:txBody>
                  <a:tcPr marL="0" marR="0" marT="0" marB="0"/>
                </a:tc>
                <a:extLst>
                  <a:ext uri="{0D108BD9-81ED-4DB2-BD59-A6C34878D82A}">
                    <a16:rowId xmlns:a16="http://schemas.microsoft.com/office/drawing/2014/main" xmlns="" val="10003"/>
                  </a:ext>
                </a:extLst>
              </a:tr>
              <a:tr h="0">
                <a:tc>
                  <a:txBody>
                    <a:bodyPr/>
                    <a:lstStyle/>
                    <a:p>
                      <a:pPr algn="ctr">
                        <a:spcAft>
                          <a:spcPts val="0"/>
                        </a:spcAft>
                      </a:pPr>
                      <a:r>
                        <a:rPr lang="en-CA" sz="1000" dirty="0" smtClean="0">
                          <a:effectLst/>
                          <a:latin typeface="+mn-lt"/>
                        </a:rPr>
                        <a:t>E4</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NOC and SOC integration (IaaS/PaaS)</a:t>
                      </a:r>
                    </a:p>
                  </a:txBody>
                  <a:tcPr marL="0" marR="0" marT="0" marB="0"/>
                </a:tc>
                <a:extLst>
                  <a:ext uri="{0D108BD9-81ED-4DB2-BD59-A6C34878D82A}">
                    <a16:rowId xmlns:a16="http://schemas.microsoft.com/office/drawing/2014/main" xmlns="" val="10004"/>
                  </a:ext>
                </a:extLst>
              </a:tr>
              <a:tr h="0">
                <a:tc>
                  <a:txBody>
                    <a:bodyPr/>
                    <a:lstStyle/>
                    <a:p>
                      <a:pPr algn="ctr">
                        <a:spcAft>
                          <a:spcPts val="0"/>
                        </a:spcAft>
                      </a:pPr>
                      <a:r>
                        <a:rPr lang="en-CA" sz="1000" dirty="0" smtClean="0">
                          <a:effectLst/>
                          <a:latin typeface="+mn-lt"/>
                        </a:rPr>
                        <a:t>E5</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NOC and SOC integration (Dept. SaaS Application)</a:t>
                      </a:r>
                    </a:p>
                  </a:txBody>
                  <a:tcPr marL="0" marR="0" marT="0" marB="0"/>
                </a:tc>
                <a:extLst>
                  <a:ext uri="{0D108BD9-81ED-4DB2-BD59-A6C34878D82A}">
                    <a16:rowId xmlns:a16="http://schemas.microsoft.com/office/drawing/2014/main" xmlns="" val="10005"/>
                  </a:ext>
                </a:extLst>
              </a:tr>
              <a:tr h="211130">
                <a:tc>
                  <a:txBody>
                    <a:bodyPr/>
                    <a:lstStyle/>
                    <a:p>
                      <a:pPr algn="ctr">
                        <a:spcAft>
                          <a:spcPts val="0"/>
                        </a:spcAft>
                      </a:pPr>
                      <a:r>
                        <a:rPr lang="en-CA" sz="1000" dirty="0" smtClean="0">
                          <a:effectLst/>
                          <a:latin typeface="+mn-lt"/>
                        </a:rPr>
                        <a:t>E6</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NOC and SOC integration (GC-wide SaaS Application)</a:t>
                      </a:r>
                    </a:p>
                  </a:txBody>
                  <a:tcPr marL="0" marR="0" marT="0" marB="0"/>
                </a:tc>
                <a:extLst>
                  <a:ext uri="{0D108BD9-81ED-4DB2-BD59-A6C34878D82A}">
                    <a16:rowId xmlns:a16="http://schemas.microsoft.com/office/drawing/2014/main" xmlns="" val="10006"/>
                  </a:ext>
                </a:extLst>
              </a:tr>
            </a:tbl>
          </a:graphicData>
        </a:graphic>
      </p:graphicFrame>
      <p:sp>
        <p:nvSpPr>
          <p:cNvPr id="48" name="Oval 47"/>
          <p:cNvSpPr/>
          <p:nvPr/>
        </p:nvSpPr>
        <p:spPr>
          <a:xfrm>
            <a:off x="8981780" y="1375148"/>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E6</a:t>
            </a:r>
            <a:endParaRPr lang="en-US" sz="1400" b="1" dirty="0">
              <a:solidFill>
                <a:schemeClr val="tx1"/>
              </a:solidFill>
            </a:endParaRPr>
          </a:p>
        </p:txBody>
      </p:sp>
      <p:sp>
        <p:nvSpPr>
          <p:cNvPr id="50" name="Oval 49"/>
          <p:cNvSpPr/>
          <p:nvPr/>
        </p:nvSpPr>
        <p:spPr>
          <a:xfrm>
            <a:off x="6557413" y="1117566"/>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E3</a:t>
            </a:r>
            <a:endParaRPr lang="en-US" sz="1400" b="1" dirty="0">
              <a:solidFill>
                <a:schemeClr val="tx1"/>
              </a:solidFill>
            </a:endParaRPr>
          </a:p>
        </p:txBody>
      </p:sp>
      <p:sp>
        <p:nvSpPr>
          <p:cNvPr id="54" name="Oval 53"/>
          <p:cNvSpPr/>
          <p:nvPr/>
        </p:nvSpPr>
        <p:spPr>
          <a:xfrm>
            <a:off x="8599402" y="2243665"/>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E5</a:t>
            </a:r>
            <a:endParaRPr lang="en-US" sz="1400" b="1" dirty="0">
              <a:solidFill>
                <a:schemeClr val="tx1"/>
              </a:solidFill>
            </a:endParaRPr>
          </a:p>
        </p:txBody>
      </p:sp>
      <p:sp>
        <p:nvSpPr>
          <p:cNvPr id="55" name="Freeform 54"/>
          <p:cNvSpPr/>
          <p:nvPr/>
        </p:nvSpPr>
        <p:spPr>
          <a:xfrm rot="10800000" flipH="1">
            <a:off x="8347268" y="1686637"/>
            <a:ext cx="1960762" cy="1080177"/>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4444" h="2083208">
                <a:moveTo>
                  <a:pt x="0" y="2051331"/>
                </a:moveTo>
                <a:cubicBezTo>
                  <a:pt x="167172" y="2082775"/>
                  <a:pt x="417864" y="2069654"/>
                  <a:pt x="633689" y="2074444"/>
                </a:cubicBezTo>
                <a:cubicBezTo>
                  <a:pt x="849514" y="2079234"/>
                  <a:pt x="1030566" y="2087875"/>
                  <a:pt x="1294950" y="2080074"/>
                </a:cubicBezTo>
                <a:cubicBezTo>
                  <a:pt x="1559334" y="2072273"/>
                  <a:pt x="1927371" y="2061187"/>
                  <a:pt x="2219991" y="2027638"/>
                </a:cubicBezTo>
                <a:cubicBezTo>
                  <a:pt x="2512611" y="1994089"/>
                  <a:pt x="2720023" y="1970174"/>
                  <a:pt x="3050673" y="1878778"/>
                </a:cubicBezTo>
                <a:cubicBezTo>
                  <a:pt x="3381323" y="1787382"/>
                  <a:pt x="3602449" y="1721674"/>
                  <a:pt x="4203888" y="1479261"/>
                </a:cubicBezTo>
                <a:cubicBezTo>
                  <a:pt x="4805327" y="1236848"/>
                  <a:pt x="6099214" y="670842"/>
                  <a:pt x="6659307" y="424299"/>
                </a:cubicBezTo>
                <a:cubicBezTo>
                  <a:pt x="7219400" y="177756"/>
                  <a:pt x="7491066" y="13170"/>
                  <a:pt x="7564444" y="0"/>
                </a:cubicBezTo>
              </a:path>
            </a:pathLst>
          </a:custGeom>
          <a:noFill/>
          <a:ln w="38100">
            <a:solidFill>
              <a:schemeClr val="accent5">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Freeform 58"/>
          <p:cNvSpPr/>
          <p:nvPr/>
        </p:nvSpPr>
        <p:spPr>
          <a:xfrm rot="10800000" flipH="1">
            <a:off x="8256240" y="2671344"/>
            <a:ext cx="1939753" cy="184132"/>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4444" h="2083208">
                <a:moveTo>
                  <a:pt x="0" y="2051331"/>
                </a:moveTo>
                <a:cubicBezTo>
                  <a:pt x="167172" y="2082775"/>
                  <a:pt x="417864" y="2069654"/>
                  <a:pt x="633689" y="2074444"/>
                </a:cubicBezTo>
                <a:cubicBezTo>
                  <a:pt x="849514" y="2079234"/>
                  <a:pt x="1030566" y="2087875"/>
                  <a:pt x="1294950" y="2080074"/>
                </a:cubicBezTo>
                <a:cubicBezTo>
                  <a:pt x="1559334" y="2072273"/>
                  <a:pt x="1927371" y="2061187"/>
                  <a:pt x="2219991" y="2027638"/>
                </a:cubicBezTo>
                <a:cubicBezTo>
                  <a:pt x="2512611" y="1994089"/>
                  <a:pt x="2720023" y="1970174"/>
                  <a:pt x="3050673" y="1878778"/>
                </a:cubicBezTo>
                <a:cubicBezTo>
                  <a:pt x="3381323" y="1787382"/>
                  <a:pt x="3602449" y="1721674"/>
                  <a:pt x="4203888" y="1479261"/>
                </a:cubicBezTo>
                <a:cubicBezTo>
                  <a:pt x="4805327" y="1236848"/>
                  <a:pt x="6099214" y="670842"/>
                  <a:pt x="6659307" y="424299"/>
                </a:cubicBezTo>
                <a:cubicBezTo>
                  <a:pt x="7219400" y="177756"/>
                  <a:pt x="7491066" y="13170"/>
                  <a:pt x="7564444" y="0"/>
                </a:cubicBezTo>
              </a:path>
            </a:pathLst>
          </a:custGeom>
          <a:noFill/>
          <a:ln w="38100">
            <a:solidFill>
              <a:schemeClr val="accent5">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Freeform 59"/>
          <p:cNvSpPr/>
          <p:nvPr/>
        </p:nvSpPr>
        <p:spPr>
          <a:xfrm rot="7330866" flipH="1">
            <a:off x="7947243" y="2751522"/>
            <a:ext cx="2107010" cy="1472478"/>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4444" h="2083208">
                <a:moveTo>
                  <a:pt x="0" y="2051331"/>
                </a:moveTo>
                <a:cubicBezTo>
                  <a:pt x="167172" y="2082775"/>
                  <a:pt x="417864" y="2069654"/>
                  <a:pt x="633689" y="2074444"/>
                </a:cubicBezTo>
                <a:cubicBezTo>
                  <a:pt x="849514" y="2079234"/>
                  <a:pt x="1030566" y="2087875"/>
                  <a:pt x="1294950" y="2080074"/>
                </a:cubicBezTo>
                <a:cubicBezTo>
                  <a:pt x="1559334" y="2072273"/>
                  <a:pt x="1927371" y="2061187"/>
                  <a:pt x="2219991" y="2027638"/>
                </a:cubicBezTo>
                <a:cubicBezTo>
                  <a:pt x="2512611" y="1994089"/>
                  <a:pt x="2720023" y="1970174"/>
                  <a:pt x="3050673" y="1878778"/>
                </a:cubicBezTo>
                <a:cubicBezTo>
                  <a:pt x="3381323" y="1787382"/>
                  <a:pt x="3602449" y="1721674"/>
                  <a:pt x="4203888" y="1479261"/>
                </a:cubicBezTo>
                <a:cubicBezTo>
                  <a:pt x="4805327" y="1236848"/>
                  <a:pt x="6099214" y="670842"/>
                  <a:pt x="6659307" y="424299"/>
                </a:cubicBezTo>
                <a:cubicBezTo>
                  <a:pt x="7219400" y="177756"/>
                  <a:pt x="7491066" y="13170"/>
                  <a:pt x="7564444" y="0"/>
                </a:cubicBezTo>
              </a:path>
            </a:pathLst>
          </a:custGeom>
          <a:noFill/>
          <a:ln w="38100">
            <a:solidFill>
              <a:schemeClr val="accent5">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Freeform 61"/>
          <p:cNvSpPr/>
          <p:nvPr/>
        </p:nvSpPr>
        <p:spPr>
          <a:xfrm rot="7330866" flipH="1">
            <a:off x="9009310" y="3151248"/>
            <a:ext cx="1230972" cy="655593"/>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4444" h="2083208">
                <a:moveTo>
                  <a:pt x="0" y="2051331"/>
                </a:moveTo>
                <a:cubicBezTo>
                  <a:pt x="167172" y="2082775"/>
                  <a:pt x="417864" y="2069654"/>
                  <a:pt x="633689" y="2074444"/>
                </a:cubicBezTo>
                <a:cubicBezTo>
                  <a:pt x="849514" y="2079234"/>
                  <a:pt x="1030566" y="2087875"/>
                  <a:pt x="1294950" y="2080074"/>
                </a:cubicBezTo>
                <a:cubicBezTo>
                  <a:pt x="1559334" y="2072273"/>
                  <a:pt x="1927371" y="2061187"/>
                  <a:pt x="2219991" y="2027638"/>
                </a:cubicBezTo>
                <a:cubicBezTo>
                  <a:pt x="2512611" y="1994089"/>
                  <a:pt x="2720023" y="1970174"/>
                  <a:pt x="3050673" y="1878778"/>
                </a:cubicBezTo>
                <a:cubicBezTo>
                  <a:pt x="3381323" y="1787382"/>
                  <a:pt x="3602449" y="1721674"/>
                  <a:pt x="4203888" y="1479261"/>
                </a:cubicBezTo>
                <a:cubicBezTo>
                  <a:pt x="4805327" y="1236848"/>
                  <a:pt x="6099214" y="670842"/>
                  <a:pt x="6659307" y="424299"/>
                </a:cubicBezTo>
                <a:cubicBezTo>
                  <a:pt x="7219400" y="177756"/>
                  <a:pt x="7491066" y="13170"/>
                  <a:pt x="7564444" y="0"/>
                </a:cubicBezTo>
              </a:path>
            </a:pathLst>
          </a:custGeom>
          <a:noFill/>
          <a:ln w="38100">
            <a:solidFill>
              <a:schemeClr val="accent5">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Freeform 42"/>
          <p:cNvSpPr/>
          <p:nvPr/>
        </p:nvSpPr>
        <p:spPr>
          <a:xfrm>
            <a:off x="1182606" y="1642976"/>
            <a:ext cx="5976747" cy="1702569"/>
          </a:xfrm>
          <a:custGeom>
            <a:avLst/>
            <a:gdLst>
              <a:gd name="connsiteX0" fmla="*/ 0 w 5571242"/>
              <a:gd name="connsiteY0" fmla="*/ 546754 h 1837486"/>
              <a:gd name="connsiteX1" fmla="*/ 641023 w 5571242"/>
              <a:gd name="connsiteY1" fmla="*/ 1008668 h 1837486"/>
              <a:gd name="connsiteX2" fmla="*/ 1470582 w 5571242"/>
              <a:gd name="connsiteY2" fmla="*/ 989814 h 1837486"/>
              <a:gd name="connsiteX3" fmla="*/ 2187019 w 5571242"/>
              <a:gd name="connsiteY3" fmla="*/ 1828800 h 1837486"/>
              <a:gd name="connsiteX4" fmla="*/ 3591613 w 5571242"/>
              <a:gd name="connsiteY4" fmla="*/ 386499 h 1837486"/>
              <a:gd name="connsiteX5" fmla="*/ 5571242 w 5571242"/>
              <a:gd name="connsiteY5" fmla="*/ 0 h 1837486"/>
              <a:gd name="connsiteX0" fmla="*/ 0 w 5571242"/>
              <a:gd name="connsiteY0" fmla="*/ 546754 h 1840442"/>
              <a:gd name="connsiteX1" fmla="*/ 641023 w 5571242"/>
              <a:gd name="connsiteY1" fmla="*/ 1008668 h 1840442"/>
              <a:gd name="connsiteX2" fmla="*/ 1470582 w 5571242"/>
              <a:gd name="connsiteY2" fmla="*/ 989814 h 1840442"/>
              <a:gd name="connsiteX3" fmla="*/ 2187019 w 5571242"/>
              <a:gd name="connsiteY3" fmla="*/ 1828800 h 1840442"/>
              <a:gd name="connsiteX4" fmla="*/ 3557954 w 5571242"/>
              <a:gd name="connsiteY4" fmla="*/ 279318 h 1840442"/>
              <a:gd name="connsiteX5" fmla="*/ 5571242 w 5571242"/>
              <a:gd name="connsiteY5" fmla="*/ 0 h 1840442"/>
              <a:gd name="connsiteX0" fmla="*/ 0 w 5621730"/>
              <a:gd name="connsiteY0" fmla="*/ 431105 h 1724793"/>
              <a:gd name="connsiteX1" fmla="*/ 641023 w 5621730"/>
              <a:gd name="connsiteY1" fmla="*/ 893019 h 1724793"/>
              <a:gd name="connsiteX2" fmla="*/ 1470582 w 5621730"/>
              <a:gd name="connsiteY2" fmla="*/ 874165 h 1724793"/>
              <a:gd name="connsiteX3" fmla="*/ 2187019 w 5621730"/>
              <a:gd name="connsiteY3" fmla="*/ 1713151 h 1724793"/>
              <a:gd name="connsiteX4" fmla="*/ 3557954 w 5621730"/>
              <a:gd name="connsiteY4" fmla="*/ 163669 h 1724793"/>
              <a:gd name="connsiteX5" fmla="*/ 5621730 w 5621730"/>
              <a:gd name="connsiteY5" fmla="*/ 18328 h 1724793"/>
              <a:gd name="connsiteX0" fmla="*/ 0 w 5621730"/>
              <a:gd name="connsiteY0" fmla="*/ 412777 h 1706465"/>
              <a:gd name="connsiteX1" fmla="*/ 641023 w 5621730"/>
              <a:gd name="connsiteY1" fmla="*/ 874691 h 1706465"/>
              <a:gd name="connsiteX2" fmla="*/ 1470582 w 5621730"/>
              <a:gd name="connsiteY2" fmla="*/ 855837 h 1706465"/>
              <a:gd name="connsiteX3" fmla="*/ 2187019 w 5621730"/>
              <a:gd name="connsiteY3" fmla="*/ 1694823 h 1706465"/>
              <a:gd name="connsiteX4" fmla="*/ 3557954 w 5621730"/>
              <a:gd name="connsiteY4" fmla="*/ 145341 h 1706465"/>
              <a:gd name="connsiteX5" fmla="*/ 5621730 w 5621730"/>
              <a:gd name="connsiteY5" fmla="*/ 0 h 1706465"/>
              <a:gd name="connsiteX0" fmla="*/ 0 w 5644170"/>
              <a:gd name="connsiteY0" fmla="*/ 379031 h 1672719"/>
              <a:gd name="connsiteX1" fmla="*/ 641023 w 5644170"/>
              <a:gd name="connsiteY1" fmla="*/ 840945 h 1672719"/>
              <a:gd name="connsiteX2" fmla="*/ 1470582 w 5644170"/>
              <a:gd name="connsiteY2" fmla="*/ 822091 h 1672719"/>
              <a:gd name="connsiteX3" fmla="*/ 2187019 w 5644170"/>
              <a:gd name="connsiteY3" fmla="*/ 1661077 h 1672719"/>
              <a:gd name="connsiteX4" fmla="*/ 3557954 w 5644170"/>
              <a:gd name="connsiteY4" fmla="*/ 111595 h 1672719"/>
              <a:gd name="connsiteX5" fmla="*/ 5644170 w 5644170"/>
              <a:gd name="connsiteY5" fmla="*/ 19845 h 1672719"/>
              <a:gd name="connsiteX0" fmla="*/ 0 w 5644170"/>
              <a:gd name="connsiteY0" fmla="*/ 366833 h 1660055"/>
              <a:gd name="connsiteX1" fmla="*/ 641023 w 5644170"/>
              <a:gd name="connsiteY1" fmla="*/ 828747 h 1660055"/>
              <a:gd name="connsiteX2" fmla="*/ 1470582 w 5644170"/>
              <a:gd name="connsiteY2" fmla="*/ 809893 h 1660055"/>
              <a:gd name="connsiteX3" fmla="*/ 2187019 w 5644170"/>
              <a:gd name="connsiteY3" fmla="*/ 1648879 h 1660055"/>
              <a:gd name="connsiteX4" fmla="*/ 3451367 w 5644170"/>
              <a:gd name="connsiteY4" fmla="*/ 115474 h 1660055"/>
              <a:gd name="connsiteX5" fmla="*/ 5644170 w 5644170"/>
              <a:gd name="connsiteY5" fmla="*/ 7647 h 1660055"/>
              <a:gd name="connsiteX0" fmla="*/ 0 w 5530907"/>
              <a:gd name="connsiteY0" fmla="*/ 385836 h 1660056"/>
              <a:gd name="connsiteX1" fmla="*/ 527760 w 5530907"/>
              <a:gd name="connsiteY1" fmla="*/ 828747 h 1660056"/>
              <a:gd name="connsiteX2" fmla="*/ 1357319 w 5530907"/>
              <a:gd name="connsiteY2" fmla="*/ 809893 h 1660056"/>
              <a:gd name="connsiteX3" fmla="*/ 2073756 w 5530907"/>
              <a:gd name="connsiteY3" fmla="*/ 1648879 h 1660056"/>
              <a:gd name="connsiteX4" fmla="*/ 3338104 w 5530907"/>
              <a:gd name="connsiteY4" fmla="*/ 115474 h 1660056"/>
              <a:gd name="connsiteX5" fmla="*/ 5530907 w 5530907"/>
              <a:gd name="connsiteY5" fmla="*/ 7647 h 1660056"/>
              <a:gd name="connsiteX0" fmla="*/ 0 w 5530907"/>
              <a:gd name="connsiteY0" fmla="*/ 385836 h 1662892"/>
              <a:gd name="connsiteX1" fmla="*/ 527760 w 5530907"/>
              <a:gd name="connsiteY1" fmla="*/ 828747 h 1662892"/>
              <a:gd name="connsiteX2" fmla="*/ 1543871 w 5530907"/>
              <a:gd name="connsiteY2" fmla="*/ 873234 h 1662892"/>
              <a:gd name="connsiteX3" fmla="*/ 2073756 w 5530907"/>
              <a:gd name="connsiteY3" fmla="*/ 1648879 h 1662892"/>
              <a:gd name="connsiteX4" fmla="*/ 3338104 w 5530907"/>
              <a:gd name="connsiteY4" fmla="*/ 115474 h 1662892"/>
              <a:gd name="connsiteX5" fmla="*/ 5530907 w 5530907"/>
              <a:gd name="connsiteY5" fmla="*/ 7647 h 1662892"/>
              <a:gd name="connsiteX0" fmla="*/ 0 w 5530907"/>
              <a:gd name="connsiteY0" fmla="*/ 385836 h 1519530"/>
              <a:gd name="connsiteX1" fmla="*/ 527760 w 5530907"/>
              <a:gd name="connsiteY1" fmla="*/ 828747 h 1519530"/>
              <a:gd name="connsiteX2" fmla="*/ 1543871 w 5530907"/>
              <a:gd name="connsiteY2" fmla="*/ 873234 h 1519530"/>
              <a:gd name="connsiteX3" fmla="*/ 2326934 w 5530907"/>
              <a:gd name="connsiteY3" fmla="*/ 1503193 h 1519530"/>
              <a:gd name="connsiteX4" fmla="*/ 3338104 w 5530907"/>
              <a:gd name="connsiteY4" fmla="*/ 115474 h 1519530"/>
              <a:gd name="connsiteX5" fmla="*/ 5530907 w 5530907"/>
              <a:gd name="connsiteY5" fmla="*/ 7647 h 1519530"/>
              <a:gd name="connsiteX0" fmla="*/ 0 w 5530907"/>
              <a:gd name="connsiteY0" fmla="*/ 385836 h 1504026"/>
              <a:gd name="connsiteX1" fmla="*/ 527760 w 5530907"/>
              <a:gd name="connsiteY1" fmla="*/ 828747 h 1504026"/>
              <a:gd name="connsiteX2" fmla="*/ 1543871 w 5530907"/>
              <a:gd name="connsiteY2" fmla="*/ 873234 h 1504026"/>
              <a:gd name="connsiteX3" fmla="*/ 2326934 w 5530907"/>
              <a:gd name="connsiteY3" fmla="*/ 1503193 h 1504026"/>
              <a:gd name="connsiteX4" fmla="*/ 3338104 w 5530907"/>
              <a:gd name="connsiteY4" fmla="*/ 115474 h 1504026"/>
              <a:gd name="connsiteX5" fmla="*/ 5530907 w 5530907"/>
              <a:gd name="connsiteY5" fmla="*/ 7647 h 1504026"/>
              <a:gd name="connsiteX0" fmla="*/ 0 w 5530907"/>
              <a:gd name="connsiteY0" fmla="*/ 378189 h 1501690"/>
              <a:gd name="connsiteX1" fmla="*/ 527760 w 5530907"/>
              <a:gd name="connsiteY1" fmla="*/ 821100 h 1501690"/>
              <a:gd name="connsiteX2" fmla="*/ 1543871 w 5530907"/>
              <a:gd name="connsiteY2" fmla="*/ 865587 h 1501690"/>
              <a:gd name="connsiteX3" fmla="*/ 2326934 w 5530907"/>
              <a:gd name="connsiteY3" fmla="*/ 1495546 h 1501690"/>
              <a:gd name="connsiteX4" fmla="*/ 3458031 w 5530907"/>
              <a:gd name="connsiteY4" fmla="*/ 430868 h 1501690"/>
              <a:gd name="connsiteX5" fmla="*/ 5530907 w 5530907"/>
              <a:gd name="connsiteY5" fmla="*/ 0 h 1501690"/>
              <a:gd name="connsiteX0" fmla="*/ 0 w 5530907"/>
              <a:gd name="connsiteY0" fmla="*/ 378189 h 1497991"/>
              <a:gd name="connsiteX1" fmla="*/ 527760 w 5530907"/>
              <a:gd name="connsiteY1" fmla="*/ 821100 h 1497991"/>
              <a:gd name="connsiteX2" fmla="*/ 1543871 w 5530907"/>
              <a:gd name="connsiteY2" fmla="*/ 865587 h 1497991"/>
              <a:gd name="connsiteX3" fmla="*/ 2326934 w 5530907"/>
              <a:gd name="connsiteY3" fmla="*/ 1495546 h 1497991"/>
              <a:gd name="connsiteX4" fmla="*/ 3584620 w 5530907"/>
              <a:gd name="connsiteY4" fmla="*/ 601889 h 1497991"/>
              <a:gd name="connsiteX5" fmla="*/ 5530907 w 5530907"/>
              <a:gd name="connsiteY5" fmla="*/ 0 h 1497991"/>
              <a:gd name="connsiteX0" fmla="*/ 0 w 5530907"/>
              <a:gd name="connsiteY0" fmla="*/ 378189 h 1497991"/>
              <a:gd name="connsiteX1" fmla="*/ 527760 w 5530907"/>
              <a:gd name="connsiteY1" fmla="*/ 821100 h 1497991"/>
              <a:gd name="connsiteX2" fmla="*/ 1543871 w 5530907"/>
              <a:gd name="connsiteY2" fmla="*/ 865587 h 1497991"/>
              <a:gd name="connsiteX3" fmla="*/ 2326934 w 5530907"/>
              <a:gd name="connsiteY3" fmla="*/ 1495546 h 1497991"/>
              <a:gd name="connsiteX4" fmla="*/ 3584620 w 5530907"/>
              <a:gd name="connsiteY4" fmla="*/ 601889 h 1497991"/>
              <a:gd name="connsiteX5" fmla="*/ 4106213 w 5530907"/>
              <a:gd name="connsiteY5" fmla="*/ 759817 h 1497991"/>
              <a:gd name="connsiteX6" fmla="*/ 5530907 w 5530907"/>
              <a:gd name="connsiteY6" fmla="*/ 0 h 1497991"/>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106213 w 5530907"/>
              <a:gd name="connsiteY5" fmla="*/ 759817 h 1495557"/>
              <a:gd name="connsiteX6" fmla="*/ 5530907 w 5530907"/>
              <a:gd name="connsiteY6" fmla="*/ 0 h 1495557"/>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279440 w 5530907"/>
              <a:gd name="connsiteY5" fmla="*/ 778820 h 1495557"/>
              <a:gd name="connsiteX6" fmla="*/ 5530907 w 5530907"/>
              <a:gd name="connsiteY6" fmla="*/ 0 h 1495557"/>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279440 w 5530907"/>
              <a:gd name="connsiteY5" fmla="*/ 778820 h 1495557"/>
              <a:gd name="connsiteX6" fmla="*/ 5530907 w 5530907"/>
              <a:gd name="connsiteY6" fmla="*/ 0 h 1495557"/>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279440 w 5530907"/>
              <a:gd name="connsiteY5" fmla="*/ 778820 h 1495557"/>
              <a:gd name="connsiteX6" fmla="*/ 5530907 w 5530907"/>
              <a:gd name="connsiteY6" fmla="*/ 0 h 1495557"/>
              <a:gd name="connsiteX0" fmla="*/ 0 w 5486779"/>
              <a:gd name="connsiteY0" fmla="*/ 352075 h 1495557"/>
              <a:gd name="connsiteX1" fmla="*/ 483632 w 5486779"/>
              <a:gd name="connsiteY1" fmla="*/ 821100 h 1495557"/>
              <a:gd name="connsiteX2" fmla="*/ 1499743 w 5486779"/>
              <a:gd name="connsiteY2" fmla="*/ 865587 h 1495557"/>
              <a:gd name="connsiteX3" fmla="*/ 2282806 w 5486779"/>
              <a:gd name="connsiteY3" fmla="*/ 1495546 h 1495557"/>
              <a:gd name="connsiteX4" fmla="*/ 3067450 w 5486779"/>
              <a:gd name="connsiteY4" fmla="*/ 880591 h 1495557"/>
              <a:gd name="connsiteX5" fmla="*/ 4235312 w 5486779"/>
              <a:gd name="connsiteY5" fmla="*/ 778820 h 1495557"/>
              <a:gd name="connsiteX6" fmla="*/ 5486779 w 5486779"/>
              <a:gd name="connsiteY6" fmla="*/ 0 h 1495557"/>
              <a:gd name="connsiteX0" fmla="*/ 0 w 5379612"/>
              <a:gd name="connsiteY0" fmla="*/ 332490 h 1495557"/>
              <a:gd name="connsiteX1" fmla="*/ 376465 w 5379612"/>
              <a:gd name="connsiteY1" fmla="*/ 821100 h 1495557"/>
              <a:gd name="connsiteX2" fmla="*/ 1392576 w 5379612"/>
              <a:gd name="connsiteY2" fmla="*/ 865587 h 1495557"/>
              <a:gd name="connsiteX3" fmla="*/ 2175639 w 5379612"/>
              <a:gd name="connsiteY3" fmla="*/ 1495546 h 1495557"/>
              <a:gd name="connsiteX4" fmla="*/ 2960283 w 5379612"/>
              <a:gd name="connsiteY4" fmla="*/ 880591 h 1495557"/>
              <a:gd name="connsiteX5" fmla="*/ 4128145 w 5379612"/>
              <a:gd name="connsiteY5" fmla="*/ 778820 h 1495557"/>
              <a:gd name="connsiteX6" fmla="*/ 5379612 w 5379612"/>
              <a:gd name="connsiteY6" fmla="*/ 0 h 1495557"/>
              <a:gd name="connsiteX0" fmla="*/ 0 w 5511995"/>
              <a:gd name="connsiteY0" fmla="*/ 286789 h 1495557"/>
              <a:gd name="connsiteX1" fmla="*/ 508848 w 5511995"/>
              <a:gd name="connsiteY1" fmla="*/ 821100 h 1495557"/>
              <a:gd name="connsiteX2" fmla="*/ 1524959 w 5511995"/>
              <a:gd name="connsiteY2" fmla="*/ 865587 h 1495557"/>
              <a:gd name="connsiteX3" fmla="*/ 2308022 w 5511995"/>
              <a:gd name="connsiteY3" fmla="*/ 1495546 h 1495557"/>
              <a:gd name="connsiteX4" fmla="*/ 3092666 w 5511995"/>
              <a:gd name="connsiteY4" fmla="*/ 880591 h 1495557"/>
              <a:gd name="connsiteX5" fmla="*/ 4260528 w 5511995"/>
              <a:gd name="connsiteY5" fmla="*/ 778820 h 1495557"/>
              <a:gd name="connsiteX6" fmla="*/ 5511995 w 5511995"/>
              <a:gd name="connsiteY6" fmla="*/ 0 h 1495557"/>
              <a:gd name="connsiteX0" fmla="*/ 0 w 5511995"/>
              <a:gd name="connsiteY0" fmla="*/ 286789 h 1495557"/>
              <a:gd name="connsiteX1" fmla="*/ 508848 w 5511995"/>
              <a:gd name="connsiteY1" fmla="*/ 821100 h 1495557"/>
              <a:gd name="connsiteX2" fmla="*/ 1524959 w 5511995"/>
              <a:gd name="connsiteY2" fmla="*/ 865587 h 1495557"/>
              <a:gd name="connsiteX3" fmla="*/ 2308022 w 5511995"/>
              <a:gd name="connsiteY3" fmla="*/ 1495546 h 1495557"/>
              <a:gd name="connsiteX4" fmla="*/ 3092666 w 5511995"/>
              <a:gd name="connsiteY4" fmla="*/ 880591 h 1495557"/>
              <a:gd name="connsiteX5" fmla="*/ 4260528 w 5511995"/>
              <a:gd name="connsiteY5" fmla="*/ 778820 h 1495557"/>
              <a:gd name="connsiteX6" fmla="*/ 5511995 w 5511995"/>
              <a:gd name="connsiteY6" fmla="*/ 0 h 1495557"/>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260528 w 5511995"/>
              <a:gd name="connsiteY5" fmla="*/ 778820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720718 w 5511995"/>
              <a:gd name="connsiteY5" fmla="*/ 452389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720718 w 5511995"/>
              <a:gd name="connsiteY5" fmla="*/ 452389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361392 w 5511995"/>
              <a:gd name="connsiteY5" fmla="*/ 511146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361392 w 5511995"/>
              <a:gd name="connsiteY5" fmla="*/ 511146 h 1495671"/>
              <a:gd name="connsiteX6" fmla="*/ 5511995 w 5511995"/>
              <a:gd name="connsiteY6" fmla="*/ 0 h 1495671"/>
              <a:gd name="connsiteX0" fmla="*/ 0 w 5228316"/>
              <a:gd name="connsiteY0" fmla="*/ 260675 h 1469557"/>
              <a:gd name="connsiteX1" fmla="*/ 508848 w 5228316"/>
              <a:gd name="connsiteY1" fmla="*/ 794986 h 1469557"/>
              <a:gd name="connsiteX2" fmla="*/ 1524959 w 5228316"/>
              <a:gd name="connsiteY2" fmla="*/ 839473 h 1469557"/>
              <a:gd name="connsiteX3" fmla="*/ 2308022 w 5228316"/>
              <a:gd name="connsiteY3" fmla="*/ 1469432 h 1469557"/>
              <a:gd name="connsiteX4" fmla="*/ 2966587 w 5228316"/>
              <a:gd name="connsiteY4" fmla="*/ 782662 h 1469557"/>
              <a:gd name="connsiteX5" fmla="*/ 4361392 w 5228316"/>
              <a:gd name="connsiteY5" fmla="*/ 485032 h 1469557"/>
              <a:gd name="connsiteX6" fmla="*/ 5228316 w 5228316"/>
              <a:gd name="connsiteY6" fmla="*/ 0 h 1469557"/>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5455258 w 5455258"/>
              <a:gd name="connsiteY6"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4591251 w 5455258"/>
              <a:gd name="connsiteY6" fmla="*/ 325925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4591251 w 5455258"/>
              <a:gd name="connsiteY6" fmla="*/ 325925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4559731 w 5455258"/>
              <a:gd name="connsiteY6" fmla="*/ 378154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559731 w 5455258"/>
              <a:gd name="connsiteY6" fmla="*/ 378154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559731 w 5455258"/>
              <a:gd name="connsiteY6" fmla="*/ 378154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724140 w 5455258"/>
              <a:gd name="connsiteY6" fmla="*/ 333622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865785 w 5455258"/>
              <a:gd name="connsiteY6" fmla="*/ 362436 h 1482615"/>
              <a:gd name="connsiteX7" fmla="*/ 5455258 w 5455258"/>
              <a:gd name="connsiteY7" fmla="*/ 0 h 1482615"/>
              <a:gd name="connsiteX0" fmla="*/ 0 w 5384436"/>
              <a:gd name="connsiteY0" fmla="*/ 420425 h 1629307"/>
              <a:gd name="connsiteX1" fmla="*/ 508848 w 5384436"/>
              <a:gd name="connsiteY1" fmla="*/ 954736 h 1629307"/>
              <a:gd name="connsiteX2" fmla="*/ 1524959 w 5384436"/>
              <a:gd name="connsiteY2" fmla="*/ 999223 h 1629307"/>
              <a:gd name="connsiteX3" fmla="*/ 2308022 w 5384436"/>
              <a:gd name="connsiteY3" fmla="*/ 1629182 h 1629307"/>
              <a:gd name="connsiteX4" fmla="*/ 2966587 w 5384436"/>
              <a:gd name="connsiteY4" fmla="*/ 942412 h 1629307"/>
              <a:gd name="connsiteX5" fmla="*/ 4329873 w 5384436"/>
              <a:gd name="connsiteY5" fmla="*/ 553382 h 1629307"/>
              <a:gd name="connsiteX6" fmla="*/ 4865785 w 5384436"/>
              <a:gd name="connsiteY6" fmla="*/ 509128 h 1629307"/>
              <a:gd name="connsiteX7" fmla="*/ 5384436 w 5384436"/>
              <a:gd name="connsiteY7" fmla="*/ 0 h 162930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329873 w 5419847"/>
              <a:gd name="connsiteY5" fmla="*/ 448602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10994 w 5419847"/>
              <a:gd name="connsiteY5" fmla="*/ 500993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312168 w 5419847"/>
              <a:gd name="connsiteY5" fmla="*/ 466939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80961 w 5419847"/>
              <a:gd name="connsiteY6" fmla="*/ 362435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60726 w 5419847"/>
              <a:gd name="connsiteY6" fmla="*/ 422684 h 1524527"/>
              <a:gd name="connsiteX7" fmla="*/ 5419847 w 5419847"/>
              <a:gd name="connsiteY7" fmla="*/ 0 h 1524527"/>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860726 w 5356612"/>
              <a:gd name="connsiteY6" fmla="*/ 441021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878431 w 5356612"/>
              <a:gd name="connsiteY6" fmla="*/ 456739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681140 w 5356612"/>
              <a:gd name="connsiteY6" fmla="*/ 485553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681140 w 5356612"/>
              <a:gd name="connsiteY6" fmla="*/ 485553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167996 w 5356612"/>
              <a:gd name="connsiteY5" fmla="*/ 642447 h 1542864"/>
              <a:gd name="connsiteX6" fmla="*/ 4681140 w 5356612"/>
              <a:gd name="connsiteY6" fmla="*/ 485553 h 1542864"/>
              <a:gd name="connsiteX7" fmla="*/ 5356612 w 5356612"/>
              <a:gd name="connsiteY7" fmla="*/ 0 h 1542864"/>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67996 w 5356612"/>
              <a:gd name="connsiteY5" fmla="*/ 642447 h 1542740"/>
              <a:gd name="connsiteX6" fmla="*/ 4681140 w 5356612"/>
              <a:gd name="connsiteY6" fmla="*/ 485553 h 1542740"/>
              <a:gd name="connsiteX7" fmla="*/ 5356612 w 5356612"/>
              <a:gd name="connsiteY7" fmla="*/ 0 h 154274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67996 w 5356612"/>
              <a:gd name="connsiteY5" fmla="*/ 642447 h 1542740"/>
              <a:gd name="connsiteX6" fmla="*/ 4630553 w 5356612"/>
              <a:gd name="connsiteY6" fmla="*/ 464597 h 1542740"/>
              <a:gd name="connsiteX7" fmla="*/ 5356612 w 5356612"/>
              <a:gd name="connsiteY7" fmla="*/ 0 h 1542740"/>
              <a:gd name="connsiteX0" fmla="*/ 0 w 5356612"/>
              <a:gd name="connsiteY0" fmla="*/ 437729 h 1646488"/>
              <a:gd name="connsiteX1" fmla="*/ 508848 w 5356612"/>
              <a:gd name="connsiteY1" fmla="*/ 972040 h 1646488"/>
              <a:gd name="connsiteX2" fmla="*/ 1524959 w 5356612"/>
              <a:gd name="connsiteY2" fmla="*/ 1016527 h 1646488"/>
              <a:gd name="connsiteX3" fmla="*/ 2308022 w 5356612"/>
              <a:gd name="connsiteY3" fmla="*/ 1646486 h 1646488"/>
              <a:gd name="connsiteX4" fmla="*/ 2857824 w 5356612"/>
              <a:gd name="connsiteY4" fmla="*/ 1022585 h 1646488"/>
              <a:gd name="connsiteX5" fmla="*/ 4206107 w 5356612"/>
              <a:gd name="connsiteY5" fmla="*/ 23037 h 1646488"/>
              <a:gd name="connsiteX6" fmla="*/ 4630553 w 5356612"/>
              <a:gd name="connsiteY6" fmla="*/ 568344 h 1646488"/>
              <a:gd name="connsiteX7" fmla="*/ 5356612 w 5356612"/>
              <a:gd name="connsiteY7" fmla="*/ 103747 h 1646488"/>
              <a:gd name="connsiteX0" fmla="*/ 0 w 5356612"/>
              <a:gd name="connsiteY0" fmla="*/ 437729 h 1646488"/>
              <a:gd name="connsiteX1" fmla="*/ 508848 w 5356612"/>
              <a:gd name="connsiteY1" fmla="*/ 972040 h 1646488"/>
              <a:gd name="connsiteX2" fmla="*/ 1524959 w 5356612"/>
              <a:gd name="connsiteY2" fmla="*/ 1016527 h 1646488"/>
              <a:gd name="connsiteX3" fmla="*/ 2308022 w 5356612"/>
              <a:gd name="connsiteY3" fmla="*/ 1646486 h 1646488"/>
              <a:gd name="connsiteX4" fmla="*/ 2857824 w 5356612"/>
              <a:gd name="connsiteY4" fmla="*/ 1022585 h 1646488"/>
              <a:gd name="connsiteX5" fmla="*/ 4206107 w 5356612"/>
              <a:gd name="connsiteY5" fmla="*/ 23037 h 1646488"/>
              <a:gd name="connsiteX6" fmla="*/ 4630553 w 5356612"/>
              <a:gd name="connsiteY6" fmla="*/ 568344 h 1646488"/>
              <a:gd name="connsiteX7" fmla="*/ 5356612 w 5356612"/>
              <a:gd name="connsiteY7" fmla="*/ 103747 h 1646488"/>
              <a:gd name="connsiteX0" fmla="*/ 0 w 5356612"/>
              <a:gd name="connsiteY0" fmla="*/ 460591 h 1669350"/>
              <a:gd name="connsiteX1" fmla="*/ 508848 w 5356612"/>
              <a:gd name="connsiteY1" fmla="*/ 994902 h 1669350"/>
              <a:gd name="connsiteX2" fmla="*/ 1524959 w 5356612"/>
              <a:gd name="connsiteY2" fmla="*/ 1039389 h 1669350"/>
              <a:gd name="connsiteX3" fmla="*/ 2308022 w 5356612"/>
              <a:gd name="connsiteY3" fmla="*/ 1669348 h 1669350"/>
              <a:gd name="connsiteX4" fmla="*/ 2857824 w 5356612"/>
              <a:gd name="connsiteY4" fmla="*/ 1045447 h 1669350"/>
              <a:gd name="connsiteX5" fmla="*/ 4206107 w 5356612"/>
              <a:gd name="connsiteY5" fmla="*/ 45899 h 1669350"/>
              <a:gd name="connsiteX6" fmla="*/ 4830632 w 5356612"/>
              <a:gd name="connsiteY6" fmla="*/ 177973 h 1669350"/>
              <a:gd name="connsiteX7" fmla="*/ 5356612 w 5356612"/>
              <a:gd name="connsiteY7" fmla="*/ 126609 h 166935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10832 w 5356612"/>
              <a:gd name="connsiteY5" fmla="*/ 125906 h 1542740"/>
              <a:gd name="connsiteX6" fmla="*/ 4830632 w 5356612"/>
              <a:gd name="connsiteY6" fmla="*/ 51364 h 1542740"/>
              <a:gd name="connsiteX7" fmla="*/ 5356612 w 5356612"/>
              <a:gd name="connsiteY7" fmla="*/ 0 h 154274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10832 w 5356612"/>
              <a:gd name="connsiteY5" fmla="*/ 125906 h 1542740"/>
              <a:gd name="connsiteX6" fmla="*/ 4830632 w 5356612"/>
              <a:gd name="connsiteY6" fmla="*/ 51364 h 1542740"/>
              <a:gd name="connsiteX7" fmla="*/ 5356612 w 5356612"/>
              <a:gd name="connsiteY7" fmla="*/ 0 h 154274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10832 w 5356612"/>
              <a:gd name="connsiteY5" fmla="*/ 125906 h 1542740"/>
              <a:gd name="connsiteX6" fmla="*/ 4821104 w 5356612"/>
              <a:gd name="connsiteY6" fmla="*/ 32581 h 1542740"/>
              <a:gd name="connsiteX7" fmla="*/ 5356612 w 5356612"/>
              <a:gd name="connsiteY7" fmla="*/ 0 h 1542740"/>
              <a:gd name="connsiteX0" fmla="*/ 0 w 5375667"/>
              <a:gd name="connsiteY0" fmla="*/ 308072 h 1516830"/>
              <a:gd name="connsiteX1" fmla="*/ 508848 w 5375667"/>
              <a:gd name="connsiteY1" fmla="*/ 842383 h 1516830"/>
              <a:gd name="connsiteX2" fmla="*/ 1524959 w 5375667"/>
              <a:gd name="connsiteY2" fmla="*/ 886870 h 1516830"/>
              <a:gd name="connsiteX3" fmla="*/ 2308022 w 5375667"/>
              <a:gd name="connsiteY3" fmla="*/ 1516829 h 1516830"/>
              <a:gd name="connsiteX4" fmla="*/ 2857824 w 5375667"/>
              <a:gd name="connsiteY4" fmla="*/ 892928 h 1516830"/>
              <a:gd name="connsiteX5" fmla="*/ 4110832 w 5375667"/>
              <a:gd name="connsiteY5" fmla="*/ 99996 h 1516830"/>
              <a:gd name="connsiteX6" fmla="*/ 4821104 w 5375667"/>
              <a:gd name="connsiteY6" fmla="*/ 6671 h 1516830"/>
              <a:gd name="connsiteX7" fmla="*/ 5375667 w 5375667"/>
              <a:gd name="connsiteY7" fmla="*/ 2265 h 1516830"/>
              <a:gd name="connsiteX0" fmla="*/ 0 w 5375667"/>
              <a:gd name="connsiteY0" fmla="*/ 308072 h 1516830"/>
              <a:gd name="connsiteX1" fmla="*/ 508848 w 5375667"/>
              <a:gd name="connsiteY1" fmla="*/ 842383 h 1516830"/>
              <a:gd name="connsiteX2" fmla="*/ 1524959 w 5375667"/>
              <a:gd name="connsiteY2" fmla="*/ 886870 h 1516830"/>
              <a:gd name="connsiteX3" fmla="*/ 2308022 w 5375667"/>
              <a:gd name="connsiteY3" fmla="*/ 1516829 h 1516830"/>
              <a:gd name="connsiteX4" fmla="*/ 2857824 w 5375667"/>
              <a:gd name="connsiteY4" fmla="*/ 892928 h 1516830"/>
              <a:gd name="connsiteX5" fmla="*/ 4110832 w 5375667"/>
              <a:gd name="connsiteY5" fmla="*/ 99996 h 1516830"/>
              <a:gd name="connsiteX6" fmla="*/ 4821104 w 5375667"/>
              <a:gd name="connsiteY6" fmla="*/ 6671 h 1516830"/>
              <a:gd name="connsiteX7" fmla="*/ 5375667 w 5375667"/>
              <a:gd name="connsiteY7" fmla="*/ 2265 h 1516830"/>
              <a:gd name="connsiteX0" fmla="*/ 0 w 5375667"/>
              <a:gd name="connsiteY0" fmla="*/ 308072 h 1516830"/>
              <a:gd name="connsiteX1" fmla="*/ 508848 w 5375667"/>
              <a:gd name="connsiteY1" fmla="*/ 842383 h 1516830"/>
              <a:gd name="connsiteX2" fmla="*/ 1524959 w 5375667"/>
              <a:gd name="connsiteY2" fmla="*/ 886870 h 1516830"/>
              <a:gd name="connsiteX3" fmla="*/ 2308022 w 5375667"/>
              <a:gd name="connsiteY3" fmla="*/ 1516829 h 1516830"/>
              <a:gd name="connsiteX4" fmla="*/ 2857824 w 5375667"/>
              <a:gd name="connsiteY4" fmla="*/ 892928 h 1516830"/>
              <a:gd name="connsiteX5" fmla="*/ 4110832 w 5375667"/>
              <a:gd name="connsiteY5" fmla="*/ 99996 h 1516830"/>
              <a:gd name="connsiteX6" fmla="*/ 4687718 w 5375667"/>
              <a:gd name="connsiteY6" fmla="*/ 6671 h 1516830"/>
              <a:gd name="connsiteX7" fmla="*/ 5375667 w 5375667"/>
              <a:gd name="connsiteY7" fmla="*/ 2265 h 1516830"/>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87718 w 5375667"/>
              <a:gd name="connsiteY6" fmla="*/ 4406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053667 w 5375667"/>
              <a:gd name="connsiteY5" fmla="*/ 144689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929809 w 5375667"/>
              <a:gd name="connsiteY5" fmla="*/ 2104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929809 w 5375667"/>
              <a:gd name="connsiteY5" fmla="*/ 2104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910754 w 5375667"/>
              <a:gd name="connsiteY5" fmla="*/ 191648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16300 w 5375667"/>
              <a:gd name="connsiteY6" fmla="*/ 60755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16300 w 5375667"/>
              <a:gd name="connsiteY6" fmla="*/ 60755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10681 w 5375667"/>
              <a:gd name="connsiteY5" fmla="*/ 207608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64842 w 5375667"/>
              <a:gd name="connsiteY5" fmla="*/ 233024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552837 w 5375667"/>
              <a:gd name="connsiteY5" fmla="*/ 331866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552837 w 5375667"/>
              <a:gd name="connsiteY5" fmla="*/ 331866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552837 w 5375667"/>
              <a:gd name="connsiteY5" fmla="*/ 331866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67707 w 5375667"/>
              <a:gd name="connsiteY5" fmla="*/ 193487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41923 w 5375667"/>
              <a:gd name="connsiteY5" fmla="*/ 258441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41923 w 5375667"/>
              <a:gd name="connsiteY5" fmla="*/ 258441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50661 w 5375667"/>
              <a:gd name="connsiteY6" fmla="*/ 22269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50661 w 5375667"/>
              <a:gd name="connsiteY6" fmla="*/ 22269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50661 w 5375667"/>
              <a:gd name="connsiteY6" fmla="*/ 22269 h 1514565"/>
              <a:gd name="connsiteX7" fmla="*/ 5375667 w 5375667"/>
              <a:gd name="connsiteY7" fmla="*/ 0 h 1514565"/>
              <a:gd name="connsiteX0" fmla="*/ 0 w 5355613"/>
              <a:gd name="connsiteY0" fmla="*/ 290250 h 1499008"/>
              <a:gd name="connsiteX1" fmla="*/ 508848 w 5355613"/>
              <a:gd name="connsiteY1" fmla="*/ 824561 h 1499008"/>
              <a:gd name="connsiteX2" fmla="*/ 1524959 w 5355613"/>
              <a:gd name="connsiteY2" fmla="*/ 869048 h 1499008"/>
              <a:gd name="connsiteX3" fmla="*/ 2308022 w 5355613"/>
              <a:gd name="connsiteY3" fmla="*/ 1499007 h 1499008"/>
              <a:gd name="connsiteX4" fmla="*/ 2857824 w 5355613"/>
              <a:gd name="connsiteY4" fmla="*/ 875106 h 1499008"/>
              <a:gd name="connsiteX5" fmla="*/ 3716138 w 5355613"/>
              <a:gd name="connsiteY5" fmla="*/ 271126 h 1499008"/>
              <a:gd name="connsiteX6" fmla="*/ 4450661 w 5355613"/>
              <a:gd name="connsiteY6" fmla="*/ 6712 h 1499008"/>
              <a:gd name="connsiteX7" fmla="*/ 5355613 w 5355613"/>
              <a:gd name="connsiteY7" fmla="*/ 1387 h 1499008"/>
              <a:gd name="connsiteX0" fmla="*/ 0 w 5355613"/>
              <a:gd name="connsiteY0" fmla="*/ 293042 h 1501800"/>
              <a:gd name="connsiteX1" fmla="*/ 508848 w 5355613"/>
              <a:gd name="connsiteY1" fmla="*/ 827353 h 1501800"/>
              <a:gd name="connsiteX2" fmla="*/ 1524959 w 5355613"/>
              <a:gd name="connsiteY2" fmla="*/ 871840 h 1501800"/>
              <a:gd name="connsiteX3" fmla="*/ 2308022 w 5355613"/>
              <a:gd name="connsiteY3" fmla="*/ 1501799 h 1501800"/>
              <a:gd name="connsiteX4" fmla="*/ 2857824 w 5355613"/>
              <a:gd name="connsiteY4" fmla="*/ 877898 h 1501800"/>
              <a:gd name="connsiteX5" fmla="*/ 3716138 w 5355613"/>
              <a:gd name="connsiteY5" fmla="*/ 273918 h 1501800"/>
              <a:gd name="connsiteX6" fmla="*/ 4450661 w 5355613"/>
              <a:gd name="connsiteY6" fmla="*/ 9504 h 1501800"/>
              <a:gd name="connsiteX7" fmla="*/ 5355613 w 5355613"/>
              <a:gd name="connsiteY7" fmla="*/ 4179 h 1501800"/>
              <a:gd name="connsiteX0" fmla="*/ 0 w 5355613"/>
              <a:gd name="connsiteY0" fmla="*/ 307008 h 1515766"/>
              <a:gd name="connsiteX1" fmla="*/ 508848 w 5355613"/>
              <a:gd name="connsiteY1" fmla="*/ 841319 h 1515766"/>
              <a:gd name="connsiteX2" fmla="*/ 1524959 w 5355613"/>
              <a:gd name="connsiteY2" fmla="*/ 885806 h 1515766"/>
              <a:gd name="connsiteX3" fmla="*/ 2308022 w 5355613"/>
              <a:gd name="connsiteY3" fmla="*/ 1515765 h 1515766"/>
              <a:gd name="connsiteX4" fmla="*/ 2857824 w 5355613"/>
              <a:gd name="connsiteY4" fmla="*/ 891864 h 1515766"/>
              <a:gd name="connsiteX5" fmla="*/ 3716138 w 5355613"/>
              <a:gd name="connsiteY5" fmla="*/ 287884 h 1515766"/>
              <a:gd name="connsiteX6" fmla="*/ 4450662 w 5355613"/>
              <a:gd name="connsiteY6" fmla="*/ 6526 h 1515766"/>
              <a:gd name="connsiteX7" fmla="*/ 5355613 w 5355613"/>
              <a:gd name="connsiteY7" fmla="*/ 18145 h 1515766"/>
              <a:gd name="connsiteX0" fmla="*/ 0 w 5355613"/>
              <a:gd name="connsiteY0" fmla="*/ 307008 h 1515766"/>
              <a:gd name="connsiteX1" fmla="*/ 508848 w 5355613"/>
              <a:gd name="connsiteY1" fmla="*/ 841319 h 1515766"/>
              <a:gd name="connsiteX2" fmla="*/ 1524959 w 5355613"/>
              <a:gd name="connsiteY2" fmla="*/ 885806 h 1515766"/>
              <a:gd name="connsiteX3" fmla="*/ 2308022 w 5355613"/>
              <a:gd name="connsiteY3" fmla="*/ 1515765 h 1515766"/>
              <a:gd name="connsiteX4" fmla="*/ 2857824 w 5355613"/>
              <a:gd name="connsiteY4" fmla="*/ 891864 h 1515766"/>
              <a:gd name="connsiteX5" fmla="*/ 3696084 w 5355613"/>
              <a:gd name="connsiteY5" fmla="*/ 310476 h 1515766"/>
              <a:gd name="connsiteX6" fmla="*/ 4450662 w 5355613"/>
              <a:gd name="connsiteY6" fmla="*/ 6526 h 1515766"/>
              <a:gd name="connsiteX7" fmla="*/ 5355613 w 5355613"/>
              <a:gd name="connsiteY7" fmla="*/ 18145 h 1515766"/>
              <a:gd name="connsiteX0" fmla="*/ 0 w 5355613"/>
              <a:gd name="connsiteY0" fmla="*/ 307008 h 1515766"/>
              <a:gd name="connsiteX1" fmla="*/ 508848 w 5355613"/>
              <a:gd name="connsiteY1" fmla="*/ 841319 h 1515766"/>
              <a:gd name="connsiteX2" fmla="*/ 1524959 w 5355613"/>
              <a:gd name="connsiteY2" fmla="*/ 885806 h 1515766"/>
              <a:gd name="connsiteX3" fmla="*/ 2308022 w 5355613"/>
              <a:gd name="connsiteY3" fmla="*/ 1515765 h 1515766"/>
              <a:gd name="connsiteX4" fmla="*/ 2857824 w 5355613"/>
              <a:gd name="connsiteY4" fmla="*/ 891864 h 1515766"/>
              <a:gd name="connsiteX5" fmla="*/ 3655976 w 5355613"/>
              <a:gd name="connsiteY5" fmla="*/ 330244 h 1515766"/>
              <a:gd name="connsiteX6" fmla="*/ 4450662 w 5355613"/>
              <a:gd name="connsiteY6" fmla="*/ 6526 h 1515766"/>
              <a:gd name="connsiteX7" fmla="*/ 5355613 w 5355613"/>
              <a:gd name="connsiteY7" fmla="*/ 18145 h 1515766"/>
              <a:gd name="connsiteX0" fmla="*/ 0 w 5355613"/>
              <a:gd name="connsiteY0" fmla="*/ 291014 h 1499772"/>
              <a:gd name="connsiteX1" fmla="*/ 508848 w 5355613"/>
              <a:gd name="connsiteY1" fmla="*/ 825325 h 1499772"/>
              <a:gd name="connsiteX2" fmla="*/ 1524959 w 5355613"/>
              <a:gd name="connsiteY2" fmla="*/ 869812 h 1499772"/>
              <a:gd name="connsiteX3" fmla="*/ 2308022 w 5355613"/>
              <a:gd name="connsiteY3" fmla="*/ 1499771 h 1499772"/>
              <a:gd name="connsiteX4" fmla="*/ 2857824 w 5355613"/>
              <a:gd name="connsiteY4" fmla="*/ 875870 h 1499772"/>
              <a:gd name="connsiteX5" fmla="*/ 3655976 w 5355613"/>
              <a:gd name="connsiteY5" fmla="*/ 314250 h 1499772"/>
              <a:gd name="connsiteX6" fmla="*/ 4453527 w 5355613"/>
              <a:gd name="connsiteY6" fmla="*/ 10300 h 1499772"/>
              <a:gd name="connsiteX7" fmla="*/ 5355613 w 5355613"/>
              <a:gd name="connsiteY7" fmla="*/ 2151 h 1499772"/>
              <a:gd name="connsiteX0" fmla="*/ 0 w 5355613"/>
              <a:gd name="connsiteY0" fmla="*/ 291014 h 1499772"/>
              <a:gd name="connsiteX1" fmla="*/ 508848 w 5355613"/>
              <a:gd name="connsiteY1" fmla="*/ 825325 h 1499772"/>
              <a:gd name="connsiteX2" fmla="*/ 1524959 w 5355613"/>
              <a:gd name="connsiteY2" fmla="*/ 869812 h 1499772"/>
              <a:gd name="connsiteX3" fmla="*/ 2308022 w 5355613"/>
              <a:gd name="connsiteY3" fmla="*/ 1499771 h 1499772"/>
              <a:gd name="connsiteX4" fmla="*/ 2857824 w 5355613"/>
              <a:gd name="connsiteY4" fmla="*/ 875870 h 1499772"/>
              <a:gd name="connsiteX5" fmla="*/ 3507000 w 5355613"/>
              <a:gd name="connsiteY5" fmla="*/ 401796 h 1499772"/>
              <a:gd name="connsiteX6" fmla="*/ 4453527 w 5355613"/>
              <a:gd name="connsiteY6" fmla="*/ 10300 h 1499772"/>
              <a:gd name="connsiteX7" fmla="*/ 5355613 w 5355613"/>
              <a:gd name="connsiteY7" fmla="*/ 2151 h 1499772"/>
              <a:gd name="connsiteX0" fmla="*/ 0 w 5355613"/>
              <a:gd name="connsiteY0" fmla="*/ 291014 h 1499781"/>
              <a:gd name="connsiteX1" fmla="*/ 508848 w 5355613"/>
              <a:gd name="connsiteY1" fmla="*/ 825325 h 1499781"/>
              <a:gd name="connsiteX2" fmla="*/ 1524959 w 5355613"/>
              <a:gd name="connsiteY2" fmla="*/ 869812 h 1499781"/>
              <a:gd name="connsiteX3" fmla="*/ 2308022 w 5355613"/>
              <a:gd name="connsiteY3" fmla="*/ 1499771 h 1499781"/>
              <a:gd name="connsiteX4" fmla="*/ 2832040 w 5355613"/>
              <a:gd name="connsiteY4" fmla="*/ 884342 h 1499781"/>
              <a:gd name="connsiteX5" fmla="*/ 3507000 w 5355613"/>
              <a:gd name="connsiteY5" fmla="*/ 401796 h 1499781"/>
              <a:gd name="connsiteX6" fmla="*/ 4453527 w 5355613"/>
              <a:gd name="connsiteY6" fmla="*/ 10300 h 1499781"/>
              <a:gd name="connsiteX7" fmla="*/ 5355613 w 5355613"/>
              <a:gd name="connsiteY7" fmla="*/ 2151 h 1499781"/>
              <a:gd name="connsiteX0" fmla="*/ 0 w 5355613"/>
              <a:gd name="connsiteY0" fmla="*/ 291014 h 1499790"/>
              <a:gd name="connsiteX1" fmla="*/ 508848 w 5355613"/>
              <a:gd name="connsiteY1" fmla="*/ 825325 h 1499790"/>
              <a:gd name="connsiteX2" fmla="*/ 1524959 w 5355613"/>
              <a:gd name="connsiteY2" fmla="*/ 869812 h 1499790"/>
              <a:gd name="connsiteX3" fmla="*/ 2308022 w 5355613"/>
              <a:gd name="connsiteY3" fmla="*/ 1499771 h 1499790"/>
              <a:gd name="connsiteX4" fmla="*/ 2840635 w 5355613"/>
              <a:gd name="connsiteY4" fmla="*/ 889990 h 1499790"/>
              <a:gd name="connsiteX5" fmla="*/ 3507000 w 5355613"/>
              <a:gd name="connsiteY5" fmla="*/ 401796 h 1499790"/>
              <a:gd name="connsiteX6" fmla="*/ 4453527 w 5355613"/>
              <a:gd name="connsiteY6" fmla="*/ 10300 h 1499790"/>
              <a:gd name="connsiteX7" fmla="*/ 5355613 w 5355613"/>
              <a:gd name="connsiteY7" fmla="*/ 2151 h 1499790"/>
              <a:gd name="connsiteX0" fmla="*/ 0 w 5355613"/>
              <a:gd name="connsiteY0" fmla="*/ 291014 h 1499789"/>
              <a:gd name="connsiteX1" fmla="*/ 508848 w 5355613"/>
              <a:gd name="connsiteY1" fmla="*/ 825325 h 1499789"/>
              <a:gd name="connsiteX2" fmla="*/ 1524959 w 5355613"/>
              <a:gd name="connsiteY2" fmla="*/ 869812 h 1499789"/>
              <a:gd name="connsiteX3" fmla="*/ 2308022 w 5355613"/>
              <a:gd name="connsiteY3" fmla="*/ 1499771 h 1499789"/>
              <a:gd name="connsiteX4" fmla="*/ 2840635 w 5355613"/>
              <a:gd name="connsiteY4" fmla="*/ 889990 h 1499789"/>
              <a:gd name="connsiteX5" fmla="*/ 3507000 w 5355613"/>
              <a:gd name="connsiteY5" fmla="*/ 401796 h 1499789"/>
              <a:gd name="connsiteX6" fmla="*/ 4453527 w 5355613"/>
              <a:gd name="connsiteY6" fmla="*/ 10300 h 1499789"/>
              <a:gd name="connsiteX7" fmla="*/ 5355613 w 5355613"/>
              <a:gd name="connsiteY7" fmla="*/ 2151 h 1499789"/>
              <a:gd name="connsiteX0" fmla="*/ 0 w 5355613"/>
              <a:gd name="connsiteY0" fmla="*/ 291014 h 1499790"/>
              <a:gd name="connsiteX1" fmla="*/ 508848 w 5355613"/>
              <a:gd name="connsiteY1" fmla="*/ 825325 h 1499790"/>
              <a:gd name="connsiteX2" fmla="*/ 1524959 w 5355613"/>
              <a:gd name="connsiteY2" fmla="*/ 869812 h 1499790"/>
              <a:gd name="connsiteX3" fmla="*/ 2308022 w 5355613"/>
              <a:gd name="connsiteY3" fmla="*/ 1499771 h 1499790"/>
              <a:gd name="connsiteX4" fmla="*/ 2840635 w 5355613"/>
              <a:gd name="connsiteY4" fmla="*/ 889990 h 1499790"/>
              <a:gd name="connsiteX5" fmla="*/ 3507000 w 5355613"/>
              <a:gd name="connsiteY5" fmla="*/ 415916 h 1499790"/>
              <a:gd name="connsiteX6" fmla="*/ 4453527 w 5355613"/>
              <a:gd name="connsiteY6" fmla="*/ 10300 h 1499790"/>
              <a:gd name="connsiteX7" fmla="*/ 5355613 w 5355613"/>
              <a:gd name="connsiteY7" fmla="*/ 2151 h 1499790"/>
              <a:gd name="connsiteX0" fmla="*/ 0 w 5355613"/>
              <a:gd name="connsiteY0" fmla="*/ 299743 h 1508519"/>
              <a:gd name="connsiteX1" fmla="*/ 508848 w 5355613"/>
              <a:gd name="connsiteY1" fmla="*/ 834054 h 1508519"/>
              <a:gd name="connsiteX2" fmla="*/ 1524959 w 5355613"/>
              <a:gd name="connsiteY2" fmla="*/ 878541 h 1508519"/>
              <a:gd name="connsiteX3" fmla="*/ 2308022 w 5355613"/>
              <a:gd name="connsiteY3" fmla="*/ 1508500 h 1508519"/>
              <a:gd name="connsiteX4" fmla="*/ 2840635 w 5355613"/>
              <a:gd name="connsiteY4" fmla="*/ 898719 h 1508519"/>
              <a:gd name="connsiteX5" fmla="*/ 3507000 w 5355613"/>
              <a:gd name="connsiteY5" fmla="*/ 424645 h 1508519"/>
              <a:gd name="connsiteX6" fmla="*/ 4304550 w 5355613"/>
              <a:gd name="connsiteY6" fmla="*/ 7733 h 1508519"/>
              <a:gd name="connsiteX7" fmla="*/ 5355613 w 5355613"/>
              <a:gd name="connsiteY7" fmla="*/ 10880 h 1508519"/>
              <a:gd name="connsiteX0" fmla="*/ 0 w 5355613"/>
              <a:gd name="connsiteY0" fmla="*/ 295055 h 1503831"/>
              <a:gd name="connsiteX1" fmla="*/ 508848 w 5355613"/>
              <a:gd name="connsiteY1" fmla="*/ 829366 h 1503831"/>
              <a:gd name="connsiteX2" fmla="*/ 1524959 w 5355613"/>
              <a:gd name="connsiteY2" fmla="*/ 873853 h 1503831"/>
              <a:gd name="connsiteX3" fmla="*/ 2308022 w 5355613"/>
              <a:gd name="connsiteY3" fmla="*/ 1503812 h 1503831"/>
              <a:gd name="connsiteX4" fmla="*/ 2840635 w 5355613"/>
              <a:gd name="connsiteY4" fmla="*/ 894031 h 1503831"/>
              <a:gd name="connsiteX5" fmla="*/ 3507000 w 5355613"/>
              <a:gd name="connsiteY5" fmla="*/ 419957 h 1503831"/>
              <a:gd name="connsiteX6" fmla="*/ 4304550 w 5355613"/>
              <a:gd name="connsiteY6" fmla="*/ 3045 h 1503831"/>
              <a:gd name="connsiteX7" fmla="*/ 5355613 w 5355613"/>
              <a:gd name="connsiteY7" fmla="*/ 6192 h 1503831"/>
              <a:gd name="connsiteX0" fmla="*/ 0 w 5355613"/>
              <a:gd name="connsiteY0" fmla="*/ 295055 h 1503831"/>
              <a:gd name="connsiteX1" fmla="*/ 508848 w 5355613"/>
              <a:gd name="connsiteY1" fmla="*/ 829366 h 1503831"/>
              <a:gd name="connsiteX2" fmla="*/ 1524959 w 5355613"/>
              <a:gd name="connsiteY2" fmla="*/ 873853 h 1503831"/>
              <a:gd name="connsiteX3" fmla="*/ 2308022 w 5355613"/>
              <a:gd name="connsiteY3" fmla="*/ 1503812 h 1503831"/>
              <a:gd name="connsiteX4" fmla="*/ 2840635 w 5355613"/>
              <a:gd name="connsiteY4" fmla="*/ 894031 h 1503831"/>
              <a:gd name="connsiteX5" fmla="*/ 3472621 w 5355613"/>
              <a:gd name="connsiteY5" fmla="*/ 419957 h 1503831"/>
              <a:gd name="connsiteX6" fmla="*/ 4304550 w 5355613"/>
              <a:gd name="connsiteY6" fmla="*/ 3045 h 1503831"/>
              <a:gd name="connsiteX7" fmla="*/ 5355613 w 5355613"/>
              <a:gd name="connsiteY7" fmla="*/ 6192 h 1503831"/>
              <a:gd name="connsiteX0" fmla="*/ 0 w 5355613"/>
              <a:gd name="connsiteY0" fmla="*/ 295055 h 1503869"/>
              <a:gd name="connsiteX1" fmla="*/ 508848 w 5355613"/>
              <a:gd name="connsiteY1" fmla="*/ 829366 h 1503869"/>
              <a:gd name="connsiteX2" fmla="*/ 1524959 w 5355613"/>
              <a:gd name="connsiteY2" fmla="*/ 873853 h 1503869"/>
              <a:gd name="connsiteX3" fmla="*/ 2308022 w 5355613"/>
              <a:gd name="connsiteY3" fmla="*/ 1503812 h 1503869"/>
              <a:gd name="connsiteX4" fmla="*/ 2837771 w 5355613"/>
              <a:gd name="connsiteY4" fmla="*/ 908151 h 1503869"/>
              <a:gd name="connsiteX5" fmla="*/ 3472621 w 5355613"/>
              <a:gd name="connsiteY5" fmla="*/ 419957 h 1503869"/>
              <a:gd name="connsiteX6" fmla="*/ 4304550 w 5355613"/>
              <a:gd name="connsiteY6" fmla="*/ 3045 h 1503869"/>
              <a:gd name="connsiteX7" fmla="*/ 5355613 w 5355613"/>
              <a:gd name="connsiteY7" fmla="*/ 6192 h 1503869"/>
              <a:gd name="connsiteX0" fmla="*/ 0 w 5355613"/>
              <a:gd name="connsiteY0" fmla="*/ 295055 h 1503869"/>
              <a:gd name="connsiteX1" fmla="*/ 508848 w 5355613"/>
              <a:gd name="connsiteY1" fmla="*/ 829366 h 1503869"/>
              <a:gd name="connsiteX2" fmla="*/ 1524959 w 5355613"/>
              <a:gd name="connsiteY2" fmla="*/ 873853 h 1503869"/>
              <a:gd name="connsiteX3" fmla="*/ 2308022 w 5355613"/>
              <a:gd name="connsiteY3" fmla="*/ 1503812 h 1503869"/>
              <a:gd name="connsiteX4" fmla="*/ 2837771 w 5355613"/>
              <a:gd name="connsiteY4" fmla="*/ 908151 h 1503869"/>
              <a:gd name="connsiteX5" fmla="*/ 3458296 w 5355613"/>
              <a:gd name="connsiteY5" fmla="*/ 419957 h 1503869"/>
              <a:gd name="connsiteX6" fmla="*/ 4304550 w 5355613"/>
              <a:gd name="connsiteY6" fmla="*/ 3045 h 1503869"/>
              <a:gd name="connsiteX7" fmla="*/ 5355613 w 5355613"/>
              <a:gd name="connsiteY7" fmla="*/ 6192 h 1503869"/>
              <a:gd name="connsiteX0" fmla="*/ 0 w 5355613"/>
              <a:gd name="connsiteY0" fmla="*/ 295055 h 1503869"/>
              <a:gd name="connsiteX1" fmla="*/ 508848 w 5355613"/>
              <a:gd name="connsiteY1" fmla="*/ 829366 h 1503869"/>
              <a:gd name="connsiteX2" fmla="*/ 1524959 w 5355613"/>
              <a:gd name="connsiteY2" fmla="*/ 873853 h 1503869"/>
              <a:gd name="connsiteX3" fmla="*/ 2308022 w 5355613"/>
              <a:gd name="connsiteY3" fmla="*/ 1503812 h 1503869"/>
              <a:gd name="connsiteX4" fmla="*/ 2837771 w 5355613"/>
              <a:gd name="connsiteY4" fmla="*/ 908151 h 1503869"/>
              <a:gd name="connsiteX5" fmla="*/ 3458296 w 5355613"/>
              <a:gd name="connsiteY5" fmla="*/ 419957 h 1503869"/>
              <a:gd name="connsiteX6" fmla="*/ 4304550 w 5355613"/>
              <a:gd name="connsiteY6" fmla="*/ 3045 h 1503869"/>
              <a:gd name="connsiteX7" fmla="*/ 5355613 w 5355613"/>
              <a:gd name="connsiteY7" fmla="*/ 6192 h 1503869"/>
              <a:gd name="connsiteX0" fmla="*/ 0 w 5355613"/>
              <a:gd name="connsiteY0" fmla="*/ 295055 h 1503902"/>
              <a:gd name="connsiteX1" fmla="*/ 508848 w 5355613"/>
              <a:gd name="connsiteY1" fmla="*/ 829366 h 1503902"/>
              <a:gd name="connsiteX2" fmla="*/ 1524959 w 5355613"/>
              <a:gd name="connsiteY2" fmla="*/ 873853 h 1503902"/>
              <a:gd name="connsiteX3" fmla="*/ 2308022 w 5355613"/>
              <a:gd name="connsiteY3" fmla="*/ 1503812 h 1503902"/>
              <a:gd name="connsiteX4" fmla="*/ 2826312 w 5355613"/>
              <a:gd name="connsiteY4" fmla="*/ 916624 h 1503902"/>
              <a:gd name="connsiteX5" fmla="*/ 3458296 w 5355613"/>
              <a:gd name="connsiteY5" fmla="*/ 419957 h 1503902"/>
              <a:gd name="connsiteX6" fmla="*/ 4304550 w 5355613"/>
              <a:gd name="connsiteY6" fmla="*/ 3045 h 1503902"/>
              <a:gd name="connsiteX7" fmla="*/ 5355613 w 5355613"/>
              <a:gd name="connsiteY7" fmla="*/ 6192 h 1503902"/>
              <a:gd name="connsiteX0" fmla="*/ 0 w 5355613"/>
              <a:gd name="connsiteY0" fmla="*/ 295055 h 1503947"/>
              <a:gd name="connsiteX1" fmla="*/ 508848 w 5355613"/>
              <a:gd name="connsiteY1" fmla="*/ 829366 h 1503947"/>
              <a:gd name="connsiteX2" fmla="*/ 1524959 w 5355613"/>
              <a:gd name="connsiteY2" fmla="*/ 873853 h 1503947"/>
              <a:gd name="connsiteX3" fmla="*/ 2308022 w 5355613"/>
              <a:gd name="connsiteY3" fmla="*/ 1503812 h 1503947"/>
              <a:gd name="connsiteX4" fmla="*/ 2892206 w 5355613"/>
              <a:gd name="connsiteY4" fmla="*/ 814958 h 1503947"/>
              <a:gd name="connsiteX5" fmla="*/ 3458296 w 5355613"/>
              <a:gd name="connsiteY5" fmla="*/ 419957 h 1503947"/>
              <a:gd name="connsiteX6" fmla="*/ 4304550 w 5355613"/>
              <a:gd name="connsiteY6" fmla="*/ 3045 h 1503947"/>
              <a:gd name="connsiteX7" fmla="*/ 5355613 w 5355613"/>
              <a:gd name="connsiteY7" fmla="*/ 6192 h 1503947"/>
              <a:gd name="connsiteX0" fmla="*/ 0 w 5355613"/>
              <a:gd name="connsiteY0" fmla="*/ 295055 h 1503947"/>
              <a:gd name="connsiteX1" fmla="*/ 508848 w 5355613"/>
              <a:gd name="connsiteY1" fmla="*/ 829366 h 1503947"/>
              <a:gd name="connsiteX2" fmla="*/ 1524959 w 5355613"/>
              <a:gd name="connsiteY2" fmla="*/ 873853 h 1503947"/>
              <a:gd name="connsiteX3" fmla="*/ 2308022 w 5355613"/>
              <a:gd name="connsiteY3" fmla="*/ 1503812 h 1503947"/>
              <a:gd name="connsiteX4" fmla="*/ 2892206 w 5355613"/>
              <a:gd name="connsiteY4" fmla="*/ 814958 h 1503947"/>
              <a:gd name="connsiteX5" fmla="*/ 3458296 w 5355613"/>
              <a:gd name="connsiteY5" fmla="*/ 419957 h 1503947"/>
              <a:gd name="connsiteX6" fmla="*/ 4304550 w 5355613"/>
              <a:gd name="connsiteY6" fmla="*/ 3045 h 1503947"/>
              <a:gd name="connsiteX7" fmla="*/ 5355613 w 5355613"/>
              <a:gd name="connsiteY7" fmla="*/ 6192 h 1503947"/>
              <a:gd name="connsiteX0" fmla="*/ 0 w 5355613"/>
              <a:gd name="connsiteY0" fmla="*/ 295055 h 1503826"/>
              <a:gd name="connsiteX1" fmla="*/ 508848 w 5355613"/>
              <a:gd name="connsiteY1" fmla="*/ 829366 h 1503826"/>
              <a:gd name="connsiteX2" fmla="*/ 1524959 w 5355613"/>
              <a:gd name="connsiteY2" fmla="*/ 873853 h 1503826"/>
              <a:gd name="connsiteX3" fmla="*/ 2308022 w 5355613"/>
              <a:gd name="connsiteY3" fmla="*/ 1503812 h 1503826"/>
              <a:gd name="connsiteX4" fmla="*/ 2869287 w 5355613"/>
              <a:gd name="connsiteY4" fmla="*/ 854495 h 1503826"/>
              <a:gd name="connsiteX5" fmla="*/ 3458296 w 5355613"/>
              <a:gd name="connsiteY5" fmla="*/ 419957 h 1503826"/>
              <a:gd name="connsiteX6" fmla="*/ 4304550 w 5355613"/>
              <a:gd name="connsiteY6" fmla="*/ 3045 h 1503826"/>
              <a:gd name="connsiteX7" fmla="*/ 5355613 w 5355613"/>
              <a:gd name="connsiteY7" fmla="*/ 6192 h 1503826"/>
              <a:gd name="connsiteX0" fmla="*/ 0 w 5355613"/>
              <a:gd name="connsiteY0" fmla="*/ 295055 h 1503864"/>
              <a:gd name="connsiteX1" fmla="*/ 508848 w 5355613"/>
              <a:gd name="connsiteY1" fmla="*/ 829366 h 1503864"/>
              <a:gd name="connsiteX2" fmla="*/ 1524959 w 5355613"/>
              <a:gd name="connsiteY2" fmla="*/ 873853 h 1503864"/>
              <a:gd name="connsiteX3" fmla="*/ 2308022 w 5355613"/>
              <a:gd name="connsiteY3" fmla="*/ 1503812 h 1503864"/>
              <a:gd name="connsiteX4" fmla="*/ 2860692 w 5355613"/>
              <a:gd name="connsiteY4" fmla="*/ 837551 h 1503864"/>
              <a:gd name="connsiteX5" fmla="*/ 3458296 w 5355613"/>
              <a:gd name="connsiteY5" fmla="*/ 419957 h 1503864"/>
              <a:gd name="connsiteX6" fmla="*/ 4304550 w 5355613"/>
              <a:gd name="connsiteY6" fmla="*/ 3045 h 1503864"/>
              <a:gd name="connsiteX7" fmla="*/ 5355613 w 5355613"/>
              <a:gd name="connsiteY7" fmla="*/ 6192 h 15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5613" h="1503864">
                <a:moveTo>
                  <a:pt x="0" y="295055"/>
                </a:moveTo>
                <a:cubicBezTo>
                  <a:pt x="34060" y="534790"/>
                  <a:pt x="254688" y="732900"/>
                  <a:pt x="508848" y="829366"/>
                </a:cubicBezTo>
                <a:cubicBezTo>
                  <a:pt x="763008" y="925832"/>
                  <a:pt x="1225097" y="761445"/>
                  <a:pt x="1524959" y="873853"/>
                </a:cubicBezTo>
                <a:cubicBezTo>
                  <a:pt x="1824821" y="986261"/>
                  <a:pt x="2085400" y="1509862"/>
                  <a:pt x="2308022" y="1503812"/>
                </a:cubicBezTo>
                <a:cubicBezTo>
                  <a:pt x="2530644" y="1497762"/>
                  <a:pt x="2663250" y="1001249"/>
                  <a:pt x="2860692" y="837551"/>
                </a:cubicBezTo>
                <a:cubicBezTo>
                  <a:pt x="3058134" y="673853"/>
                  <a:pt x="2763326" y="859492"/>
                  <a:pt x="3458296" y="419957"/>
                </a:cubicBezTo>
                <a:cubicBezTo>
                  <a:pt x="3608816" y="325326"/>
                  <a:pt x="4152551" y="-1890"/>
                  <a:pt x="4304550" y="3045"/>
                </a:cubicBezTo>
                <a:cubicBezTo>
                  <a:pt x="4667091" y="-7507"/>
                  <a:pt x="5185227" y="13333"/>
                  <a:pt x="5355613" y="6192"/>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08562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ipe(left)">
                                      <p:cBhvr>
                                        <p:cTn id="7" dur="500"/>
                                        <p:tgtEl>
                                          <p:spTgt spid="1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wipe(left)">
                                      <p:cBhvr>
                                        <p:cTn id="10" dur="500"/>
                                        <p:tgtEl>
                                          <p:spTgt spid="19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wipe(left)">
                                      <p:cBhvr>
                                        <p:cTn id="15" dur="500"/>
                                        <p:tgtEl>
                                          <p:spTgt spid="18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500"/>
                                        <p:tgtEl>
                                          <p:spTgt spid="19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9"/>
                                        </p:tgtEl>
                                        <p:attrNameLst>
                                          <p:attrName>style.visibility</p:attrName>
                                        </p:attrNameLst>
                                      </p:cBhvr>
                                      <p:to>
                                        <p:strVal val="visible"/>
                                      </p:to>
                                    </p:set>
                                    <p:animEffect transition="in" filter="wipe(left)">
                                      <p:cBhvr>
                                        <p:cTn id="33" dur="500"/>
                                        <p:tgtEl>
                                          <p:spTgt spid="18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6"/>
                                        </p:tgtEl>
                                        <p:attrNameLst>
                                          <p:attrName>style.visibility</p:attrName>
                                        </p:attrNameLst>
                                      </p:cBhvr>
                                      <p:to>
                                        <p:strVal val="visible"/>
                                      </p:to>
                                    </p:set>
                                    <p:animEffect transition="in" filter="fade">
                                      <p:cBhvr>
                                        <p:cTn id="42" dur="500"/>
                                        <p:tgtEl>
                                          <p:spTgt spid="19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7"/>
                                        </p:tgtEl>
                                        <p:attrNameLst>
                                          <p:attrName>style.visibility</p:attrName>
                                        </p:attrNameLst>
                                      </p:cBhvr>
                                      <p:to>
                                        <p:strVal val="visible"/>
                                      </p:to>
                                    </p:set>
                                    <p:animEffect transition="in" filter="fade">
                                      <p:cBhvr>
                                        <p:cTn id="45" dur="500"/>
                                        <p:tgtEl>
                                          <p:spTgt spid="19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left)">
                                      <p:cBhvr>
                                        <p:cTn id="48" dur="500"/>
                                        <p:tgtEl>
                                          <p:spTgt spid="7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94"/>
                                        </p:tgtEl>
                                        <p:attrNameLst>
                                          <p:attrName>style.visibility</p:attrName>
                                        </p:attrNameLst>
                                      </p:cBhvr>
                                      <p:to>
                                        <p:strVal val="visible"/>
                                      </p:to>
                                    </p:set>
                                    <p:animEffect transition="in" filter="wipe(right)">
                                      <p:cBhvr>
                                        <p:cTn id="51" dur="500"/>
                                        <p:tgtEl>
                                          <p:spTgt spid="19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00"/>
                                        <p:tgtEl>
                                          <p:spTgt spid="70"/>
                                        </p:tgtEl>
                                      </p:cBhvr>
                                    </p:animEffect>
                                  </p:childTnLst>
                                </p:cTn>
                              </p:par>
                              <p:par>
                                <p:cTn id="102" presetID="10" presetClass="entr" presetSubtype="0" fill="hold"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4" grpId="0" animBg="1"/>
      <p:bldP spid="196" grpId="0" animBg="1"/>
      <p:bldP spid="198" grpId="0" animBg="1"/>
      <p:bldP spid="38" grpId="0" animBg="1"/>
      <p:bldP spid="39" grpId="0" animBg="1"/>
      <p:bldP spid="41" grpId="0" animBg="1"/>
      <p:bldP spid="49" grpId="0" animBg="1"/>
      <p:bldP spid="79" grpId="0" animBg="1"/>
      <p:bldP spid="186" grpId="0" animBg="1"/>
      <p:bldP spid="188" grpId="0" animBg="1"/>
      <p:bldP spid="189" grpId="0" animBg="1"/>
      <p:bldP spid="197" grpId="0" animBg="1"/>
      <p:bldP spid="45" grpId="0" animBg="1"/>
      <p:bldP spid="47" grpId="0" animBg="1"/>
      <p:bldP spid="70" grpId="0" animBg="1"/>
      <p:bldP spid="48" grpId="0" animBg="1"/>
      <p:bldP spid="50" grpId="0" animBg="1"/>
      <p:bldP spid="54" grpId="0" animBg="1"/>
      <p:bldP spid="55" grpId="0" animBg="1"/>
      <p:bldP spid="59" grpId="0" animBg="1"/>
      <p:bldP spid="60" grpId="0" animBg="1"/>
      <p:bldP spid="6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49951" y="1194007"/>
            <a:ext cx="11410858" cy="4416002"/>
          </a:xfrm>
          <a:prstGeom prst="rect">
            <a:avLst/>
          </a:prstGeom>
        </p:spPr>
      </p:pic>
      <p:sp>
        <p:nvSpPr>
          <p:cNvPr id="4" name="Title 3"/>
          <p:cNvSpPr>
            <a:spLocks noGrp="1"/>
          </p:cNvSpPr>
          <p:nvPr>
            <p:ph type="title"/>
          </p:nvPr>
        </p:nvSpPr>
        <p:spPr/>
        <p:txBody>
          <a:bodyPr/>
          <a:lstStyle/>
          <a:p>
            <a:r>
              <a:rPr lang="en-CA" dirty="0" smtClean="0"/>
              <a:t>Where does SCED fit in?</a:t>
            </a:r>
            <a:endParaRPr lang="en-CA" dirty="0"/>
          </a:p>
        </p:txBody>
      </p:sp>
      <p:sp>
        <p:nvSpPr>
          <p:cNvPr id="61" name="Rounded Rectangle 60"/>
          <p:cNvSpPr/>
          <p:nvPr/>
        </p:nvSpPr>
        <p:spPr>
          <a:xfrm>
            <a:off x="4766829" y="5610009"/>
            <a:ext cx="1912110" cy="422421"/>
          </a:xfrm>
          <a:prstGeom prst="roundRect">
            <a:avLst/>
          </a:prstGeom>
          <a:ln w="28575">
            <a:solidFill>
              <a:schemeClr val="accent6">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Network Services</a:t>
            </a:r>
          </a:p>
          <a:p>
            <a:pPr marL="87313" lvl="0" indent="-87313">
              <a:buFont typeface="Arial" panose="020B0604020202020204" pitchFamily="34" charset="0"/>
              <a:buChar char="•"/>
            </a:pPr>
            <a:r>
              <a:rPr lang="en-CA" sz="900" dirty="0" smtClean="0"/>
              <a:t>Type 3 – Cloud Exchange Provider</a:t>
            </a:r>
          </a:p>
        </p:txBody>
      </p:sp>
      <p:sp>
        <p:nvSpPr>
          <p:cNvPr id="63" name="Rounded Rectangle 62"/>
          <p:cNvSpPr/>
          <p:nvPr/>
        </p:nvSpPr>
        <p:spPr>
          <a:xfrm>
            <a:off x="4938448" y="4139907"/>
            <a:ext cx="1178546" cy="657245"/>
          </a:xfrm>
          <a:prstGeom prst="roundRect">
            <a:avLst/>
          </a:prstGeom>
          <a:noFill/>
          <a:ln w="28575">
            <a:solidFill>
              <a:schemeClr val="accent6">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65" name="Straight Connector 64"/>
          <p:cNvCxnSpPr>
            <a:stCxn id="61" idx="0"/>
            <a:endCxn id="63" idx="2"/>
          </p:cNvCxnSpPr>
          <p:nvPr/>
        </p:nvCxnSpPr>
        <p:spPr>
          <a:xfrm flipH="1" flipV="1">
            <a:off x="5527721" y="4797152"/>
            <a:ext cx="195163" cy="812857"/>
          </a:xfrm>
          <a:prstGeom prst="line">
            <a:avLst/>
          </a:prstGeom>
          <a:ln w="28575">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940316" y="3573016"/>
            <a:ext cx="540060" cy="526188"/>
          </a:xfrm>
          <a:prstGeom prst="roundRect">
            <a:avLst/>
          </a:prstGeom>
          <a:noFill/>
          <a:ln w="28575">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21" name="Straight Connector 20"/>
          <p:cNvCxnSpPr>
            <a:stCxn id="20" idx="3"/>
          </p:cNvCxnSpPr>
          <p:nvPr/>
        </p:nvCxnSpPr>
        <p:spPr>
          <a:xfrm>
            <a:off x="9480376" y="3836110"/>
            <a:ext cx="720080" cy="982568"/>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336360" y="4797152"/>
            <a:ext cx="2462021" cy="1625606"/>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GC-CAP Security Services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Protection</a:t>
            </a:r>
          </a:p>
          <a:p>
            <a:pPr marL="87313" lvl="0" indent="-87313">
              <a:buFont typeface="Arial" panose="020B0604020202020204" pitchFamily="34" charset="0"/>
              <a:buChar char="•"/>
            </a:pPr>
            <a:r>
              <a:rPr lang="en-CA" sz="900" dirty="0" smtClean="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a:t>Auditing</a:t>
            </a:r>
          </a:p>
          <a:p>
            <a:pPr marL="87313" lvl="0" indent="-87313">
              <a:buFont typeface="Arial" panose="020B0604020202020204" pitchFamily="34" charset="0"/>
              <a:buChar char="•"/>
            </a:pPr>
            <a:r>
              <a:rPr lang="en-CA" sz="900" dirty="0" smtClean="0"/>
              <a:t>Denial of service protection</a:t>
            </a:r>
          </a:p>
          <a:p>
            <a:pPr marL="87313" lvl="0" indent="-87313">
              <a:buFont typeface="Arial" panose="020B0604020202020204" pitchFamily="34" charset="0"/>
              <a:buChar char="•"/>
            </a:pPr>
            <a:r>
              <a:rPr lang="en-CA" sz="900" dirty="0" smtClean="0"/>
              <a:t>Malware protection</a:t>
            </a:r>
          </a:p>
          <a:p>
            <a:pPr marL="87313" lvl="0" indent="-87313">
              <a:buFont typeface="Arial" panose="020B0604020202020204" pitchFamily="34" charset="0"/>
              <a:buChar char="•"/>
            </a:pPr>
            <a:r>
              <a:rPr lang="en-CA" sz="900" dirty="0" smtClean="0"/>
              <a:t>TLS Inspection – Ingress (depending on risk profile)</a:t>
            </a:r>
          </a:p>
          <a:p>
            <a:pPr marL="87313" lvl="0" indent="-87313">
              <a:buFont typeface="Arial" panose="020B0604020202020204" pitchFamily="34" charset="0"/>
              <a:buChar char="•"/>
            </a:pPr>
            <a:r>
              <a:rPr lang="en-CA" sz="900" b="1" dirty="0"/>
              <a:t>Cyber defense </a:t>
            </a:r>
            <a:r>
              <a:rPr lang="en-CA" sz="900" b="1" dirty="0" smtClean="0"/>
              <a:t>services (</a:t>
            </a:r>
            <a:r>
              <a:rPr lang="en-CA" sz="900" b="1" dirty="0"/>
              <a:t>CCCS </a:t>
            </a:r>
            <a:r>
              <a:rPr lang="en-CA" sz="900" b="1" dirty="0" smtClean="0"/>
              <a:t>Virtual NBS)</a:t>
            </a:r>
            <a:endParaRPr lang="en-CA" b="1" dirty="0"/>
          </a:p>
        </p:txBody>
      </p:sp>
      <p:sp>
        <p:nvSpPr>
          <p:cNvPr id="25" name="Rounded Rectangle 24"/>
          <p:cNvSpPr/>
          <p:nvPr/>
        </p:nvSpPr>
        <p:spPr>
          <a:xfrm>
            <a:off x="4313752" y="4350626"/>
            <a:ext cx="560940" cy="468052"/>
          </a:xfrm>
          <a:prstGeom prst="roundRect">
            <a:avLst/>
          </a:prstGeom>
          <a:noFill/>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26" name="Straight Connector 25"/>
          <p:cNvCxnSpPr>
            <a:stCxn id="25" idx="2"/>
            <a:endCxn id="27" idx="3"/>
          </p:cNvCxnSpPr>
          <p:nvPr/>
        </p:nvCxnSpPr>
        <p:spPr>
          <a:xfrm flipH="1">
            <a:off x="3584416" y="4818678"/>
            <a:ext cx="1009806" cy="1191122"/>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67311" y="5193196"/>
            <a:ext cx="2817105" cy="1633207"/>
          </a:xfrm>
          <a:prstGeom prst="round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GC-TIP Services</a:t>
            </a:r>
          </a:p>
          <a:p>
            <a:pPr marL="87313" lvl="0"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a:t>
            </a:r>
            <a:r>
              <a:rPr lang="en-CA" sz="900" dirty="0"/>
              <a:t>Protection</a:t>
            </a:r>
          </a:p>
          <a:p>
            <a:pPr marL="87313" lvl="0" indent="-87313">
              <a:buFont typeface="Arial" panose="020B0604020202020204" pitchFamily="34" charset="0"/>
              <a:buChar char="•"/>
            </a:pPr>
            <a:r>
              <a:rPr lang="en-CA" sz="900" dirty="0"/>
              <a:t>Intrusion detection and prevention</a:t>
            </a:r>
          </a:p>
          <a:p>
            <a:pPr marL="87313" lvl="0" indent="-87313">
              <a:buFont typeface="Arial" panose="020B0604020202020204" pitchFamily="34" charset="0"/>
              <a:buChar char="•"/>
            </a:pPr>
            <a:r>
              <a:rPr lang="en-CA" sz="900" dirty="0"/>
              <a:t>Logging and 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smtClean="0"/>
              <a:t>Cyber defense services (NBS)</a:t>
            </a:r>
          </a:p>
          <a:p>
            <a:pPr marL="87313" lvl="0" indent="-87313">
              <a:buFont typeface="Arial" panose="020B0604020202020204" pitchFamily="34" charset="0"/>
              <a:buChar char="•"/>
            </a:pPr>
            <a:endParaRPr lang="en-CA" sz="900" dirty="0"/>
          </a:p>
          <a:p>
            <a:pPr lvl="0"/>
            <a:r>
              <a:rPr lang="en-CA" sz="900" i="1" dirty="0" smtClean="0"/>
              <a:t>Additional features enabled based on risk profile:</a:t>
            </a:r>
          </a:p>
          <a:p>
            <a:pPr marL="87313" lvl="0" indent="-87313">
              <a:buFont typeface="Arial" panose="020B0604020202020204" pitchFamily="34" charset="0"/>
              <a:buChar char="•"/>
            </a:pPr>
            <a:r>
              <a:rPr lang="en-CA" sz="900" i="1" dirty="0" smtClean="0"/>
              <a:t>Malware </a:t>
            </a:r>
            <a:r>
              <a:rPr lang="en-CA" sz="900" i="1" dirty="0"/>
              <a:t>protection</a:t>
            </a:r>
          </a:p>
          <a:p>
            <a:pPr marL="87313" lvl="0" indent="-87313">
              <a:buFont typeface="Arial" panose="020B0604020202020204" pitchFamily="34" charset="0"/>
              <a:buChar char="•"/>
            </a:pPr>
            <a:r>
              <a:rPr lang="en-CA" sz="900" i="1" dirty="0"/>
              <a:t>TLS Inspection – </a:t>
            </a:r>
            <a:r>
              <a:rPr lang="en-CA" sz="900" i="1" dirty="0" smtClean="0"/>
              <a:t>Ingress</a:t>
            </a:r>
            <a:endParaRPr lang="en-CA" sz="900" dirty="0"/>
          </a:p>
        </p:txBody>
      </p:sp>
    </p:spTree>
    <p:extLst>
      <p:ext uri="{BB962C8B-B14F-4D97-AF65-F5344CB8AC3E}">
        <p14:creationId xmlns:p14="http://schemas.microsoft.com/office/powerpoint/2010/main" val="2211193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Guardrails</a:t>
            </a:r>
            <a:endParaRPr lang="en-CA" dirty="0"/>
          </a:p>
        </p:txBody>
      </p:sp>
      <p:sp>
        <p:nvSpPr>
          <p:cNvPr id="3" name="Slide Number Placeholder 2"/>
          <p:cNvSpPr>
            <a:spLocks noGrp="1"/>
          </p:cNvSpPr>
          <p:nvPr>
            <p:ph type="sldNum" sz="quarter" idx="12"/>
          </p:nvPr>
        </p:nvSpPr>
        <p:spPr/>
        <p:txBody>
          <a:bodyPr/>
          <a:lstStyle/>
          <a:p>
            <a:fld id="{32D4B517-E49B-41B6-9DBC-23634E0F1CDC}" type="slidenum">
              <a:rPr lang="en-CA" smtClean="0"/>
              <a:t>15</a:t>
            </a:fld>
            <a:endParaRPr lang="en-CA" dirty="0"/>
          </a:p>
        </p:txBody>
      </p:sp>
    </p:spTree>
    <p:extLst>
      <p:ext uri="{BB962C8B-B14F-4D97-AF65-F5344CB8AC3E}">
        <p14:creationId xmlns:p14="http://schemas.microsoft.com/office/powerpoint/2010/main" val="1809412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5612" y="3111538"/>
            <a:ext cx="3162534" cy="363543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rtlCol="0" anchor="b"/>
          <a:lstStyle/>
          <a:p>
            <a:pPr algn="ctr"/>
            <a:r>
              <a:rPr lang="en-CA" sz="900" b="1" i="1" dirty="0" smtClean="0"/>
              <a:t>Refer to </a:t>
            </a:r>
            <a:r>
              <a:rPr lang="en-CA" sz="900" b="1" i="1" dirty="0" smtClean="0">
                <a:hlinkClick r:id="rId10"/>
              </a:rPr>
              <a:t>GC Cloud </a:t>
            </a:r>
            <a:r>
              <a:rPr lang="en-CA" sz="900" b="1" i="1" dirty="0">
                <a:hlinkClick r:id="rId10"/>
              </a:rPr>
              <a:t>Risk Management Approach and </a:t>
            </a:r>
            <a:r>
              <a:rPr lang="en-CA" sz="900" b="1" i="1" dirty="0" smtClean="0">
                <a:hlinkClick r:id="rId10"/>
              </a:rPr>
              <a:t>Procedures</a:t>
            </a:r>
            <a:endParaRPr lang="en-CA" sz="900" b="1" i="1" dirty="0"/>
          </a:p>
        </p:txBody>
      </p:sp>
      <p:pic>
        <p:nvPicPr>
          <p:cNvPr id="100" name="Picture 9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78497" y="3298064"/>
            <a:ext cx="2550058" cy="2629752"/>
          </a:xfrm>
          <a:prstGeom prst="rect">
            <a:avLst/>
          </a:prstGeom>
        </p:spPr>
      </p:pic>
      <p:sp>
        <p:nvSpPr>
          <p:cNvPr id="22" name="Rounded Rectangle 21"/>
          <p:cNvSpPr/>
          <p:nvPr/>
        </p:nvSpPr>
        <p:spPr>
          <a:xfrm>
            <a:off x="263352" y="6129300"/>
            <a:ext cx="1656691" cy="479626"/>
          </a:xfrm>
          <a:prstGeom prst="roundRect">
            <a:avLst/>
          </a:prstGeom>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b="1" dirty="0"/>
          </a:p>
        </p:txBody>
      </p:sp>
      <p:sp>
        <p:nvSpPr>
          <p:cNvPr id="8" name="Title 5"/>
          <p:cNvSpPr>
            <a:spLocks noGrp="1"/>
          </p:cNvSpPr>
          <p:nvPr>
            <p:ph type="title"/>
          </p:nvPr>
        </p:nvSpPr>
        <p:spPr>
          <a:xfrm>
            <a:off x="482998" y="138063"/>
            <a:ext cx="6729126" cy="644563"/>
          </a:xfrm>
        </p:spPr>
        <p:txBody>
          <a:bodyPr/>
          <a:lstStyle/>
          <a:p>
            <a:r>
              <a:rPr lang="en-CA" dirty="0" smtClean="0"/>
              <a:t>RECAP: Operationalization Framework</a:t>
            </a:r>
            <a:endParaRPr lang="en-CA" dirty="0"/>
          </a:p>
        </p:txBody>
      </p:sp>
      <p:sp>
        <p:nvSpPr>
          <p:cNvPr id="2" name="Rectangle 1"/>
          <p:cNvSpPr/>
          <p:nvPr/>
        </p:nvSpPr>
        <p:spPr>
          <a:xfrm>
            <a:off x="188858" y="2240147"/>
            <a:ext cx="972108" cy="12601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solidFill>
                  <a:schemeClr val="tx1"/>
                </a:solidFill>
              </a:rPr>
              <a:t>Request access to PB Contract through GC Cloud Broker</a:t>
            </a:r>
            <a:endParaRPr lang="en-CA" sz="1100" b="1" dirty="0">
              <a:solidFill>
                <a:schemeClr val="tx1"/>
              </a:solidFill>
            </a:endParaRPr>
          </a:p>
        </p:txBody>
      </p:sp>
      <p:sp>
        <p:nvSpPr>
          <p:cNvPr id="3" name="Diamond 2"/>
          <p:cNvSpPr/>
          <p:nvPr/>
        </p:nvSpPr>
        <p:spPr>
          <a:xfrm>
            <a:off x="1380672" y="2239410"/>
            <a:ext cx="2007568" cy="1260140"/>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Reassign existing environment(s) to PB Contract?</a:t>
            </a:r>
            <a:endParaRPr lang="en-CA" sz="1000" b="1" dirty="0">
              <a:solidFill>
                <a:schemeClr val="tx1"/>
              </a:solidFill>
            </a:endParaRPr>
          </a:p>
        </p:txBody>
      </p:sp>
      <p:sp>
        <p:nvSpPr>
          <p:cNvPr id="9" name="Rectangle 8"/>
          <p:cNvSpPr/>
          <p:nvPr>
            <p:custDataLst>
              <p:tags r:id="rId1"/>
            </p:custDataLst>
          </p:nvPr>
        </p:nvSpPr>
        <p:spPr>
          <a:xfrm>
            <a:off x="3346387" y="1698197"/>
            <a:ext cx="972108" cy="540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Reassign environment</a:t>
            </a:r>
            <a:endParaRPr lang="en-CA" sz="1100" b="1" dirty="0"/>
          </a:p>
        </p:txBody>
      </p:sp>
      <p:sp>
        <p:nvSpPr>
          <p:cNvPr id="10" name="Rectangle 9"/>
          <p:cNvSpPr/>
          <p:nvPr>
            <p:custDataLst>
              <p:tags r:id="rId2"/>
            </p:custDataLst>
          </p:nvPr>
        </p:nvSpPr>
        <p:spPr>
          <a:xfrm>
            <a:off x="3346387" y="3405781"/>
            <a:ext cx="972108" cy="540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Provide Root/GA to Dept.</a:t>
            </a:r>
            <a:endParaRPr lang="en-CA" sz="1100" b="1" dirty="0"/>
          </a:p>
        </p:txBody>
      </p:sp>
      <p:sp>
        <p:nvSpPr>
          <p:cNvPr id="11" name="Rectangle 10"/>
          <p:cNvSpPr/>
          <p:nvPr/>
        </p:nvSpPr>
        <p:spPr>
          <a:xfrm>
            <a:off x="4750543" y="2242735"/>
            <a:ext cx="972108" cy="828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solidFill>
                  <a:schemeClr val="tx1"/>
                </a:solidFill>
              </a:rPr>
              <a:t>Apply guardrails (see next slide)</a:t>
            </a:r>
            <a:endParaRPr lang="en-CA" sz="1100" b="1" dirty="0">
              <a:solidFill>
                <a:schemeClr val="tx1"/>
              </a:solidFill>
            </a:endParaRPr>
          </a:p>
        </p:txBody>
      </p:sp>
      <p:sp>
        <p:nvSpPr>
          <p:cNvPr id="12" name="Rectangle 11"/>
          <p:cNvSpPr/>
          <p:nvPr>
            <p:custDataLst>
              <p:tags r:id="rId3"/>
            </p:custDataLst>
          </p:nvPr>
        </p:nvSpPr>
        <p:spPr>
          <a:xfrm>
            <a:off x="6154699" y="2233044"/>
            <a:ext cx="972108" cy="8492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Conduct compliance</a:t>
            </a:r>
          </a:p>
          <a:p>
            <a:pPr algn="ctr"/>
            <a:r>
              <a:rPr lang="en-US" sz="1100" b="1" dirty="0" smtClean="0"/>
              <a:t>validation</a:t>
            </a:r>
            <a:endParaRPr lang="en-CA" sz="1100" b="1" dirty="0"/>
          </a:p>
        </p:txBody>
      </p:sp>
      <p:sp>
        <p:nvSpPr>
          <p:cNvPr id="13" name="Diamond 12"/>
          <p:cNvSpPr/>
          <p:nvPr>
            <p:custDataLst>
              <p:tags r:id="rId4"/>
            </p:custDataLst>
          </p:nvPr>
        </p:nvSpPr>
        <p:spPr>
          <a:xfrm>
            <a:off x="7545841" y="2216750"/>
            <a:ext cx="1574495" cy="877757"/>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Validation passed</a:t>
            </a:r>
          </a:p>
        </p:txBody>
      </p:sp>
      <p:sp>
        <p:nvSpPr>
          <p:cNvPr id="14" name="Rectangle 13"/>
          <p:cNvSpPr/>
          <p:nvPr/>
        </p:nvSpPr>
        <p:spPr>
          <a:xfrm>
            <a:off x="8948317" y="3457708"/>
            <a:ext cx="849403" cy="828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Perform solution engineering and design</a:t>
            </a:r>
            <a:endParaRPr lang="en-CA" sz="1000" b="1" dirty="0">
              <a:solidFill>
                <a:schemeClr val="tx1"/>
              </a:solidFill>
            </a:endParaRPr>
          </a:p>
        </p:txBody>
      </p:sp>
      <p:sp>
        <p:nvSpPr>
          <p:cNvPr id="15" name="Rectangle 14"/>
          <p:cNvSpPr/>
          <p:nvPr/>
        </p:nvSpPr>
        <p:spPr>
          <a:xfrm>
            <a:off x="8943342" y="4480702"/>
            <a:ext cx="863732" cy="828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Perform dept. security assessment activities</a:t>
            </a:r>
            <a:endParaRPr lang="en-CA" sz="1000" b="1" dirty="0">
              <a:solidFill>
                <a:schemeClr val="tx1"/>
              </a:solidFill>
            </a:endParaRPr>
          </a:p>
        </p:txBody>
      </p:sp>
      <p:sp>
        <p:nvSpPr>
          <p:cNvPr id="16" name="Rectangle 15"/>
          <p:cNvSpPr/>
          <p:nvPr>
            <p:custDataLst>
              <p:tags r:id="rId5"/>
            </p:custDataLst>
          </p:nvPr>
        </p:nvSpPr>
        <p:spPr>
          <a:xfrm>
            <a:off x="8857430" y="1404952"/>
            <a:ext cx="972108" cy="8280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Removal of access</a:t>
            </a:r>
            <a:endParaRPr lang="en-CA" sz="1100" b="1" dirty="0"/>
          </a:p>
        </p:txBody>
      </p:sp>
      <p:cxnSp>
        <p:nvCxnSpPr>
          <p:cNvPr id="6" name="Straight Arrow Connector 5"/>
          <p:cNvCxnSpPr/>
          <p:nvPr/>
        </p:nvCxnSpPr>
        <p:spPr>
          <a:xfrm>
            <a:off x="3539716" y="4581128"/>
            <a:ext cx="4788024" cy="0"/>
          </a:xfrm>
          <a:prstGeom prst="straightConnector1">
            <a:avLst/>
          </a:prstGeom>
          <a:ln w="285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50543" y="4606304"/>
            <a:ext cx="2569593" cy="307777"/>
          </a:xfrm>
          <a:prstGeom prst="rect">
            <a:avLst/>
          </a:prstGeom>
          <a:noFill/>
        </p:spPr>
        <p:txBody>
          <a:bodyPr wrap="square" rtlCol="0">
            <a:spAutoFit/>
          </a:bodyPr>
          <a:lstStyle/>
          <a:p>
            <a:pPr algn="ctr"/>
            <a:r>
              <a:rPr lang="en-US" sz="1400" b="1" dirty="0" smtClean="0"/>
              <a:t>No more than 30 calendar days</a:t>
            </a:r>
            <a:endParaRPr lang="en-CA" sz="1400" b="1" dirty="0"/>
          </a:p>
        </p:txBody>
      </p:sp>
      <p:cxnSp>
        <p:nvCxnSpPr>
          <p:cNvPr id="18" name="Straight Arrow Connector 17"/>
          <p:cNvCxnSpPr>
            <a:stCxn id="2" idx="3"/>
            <a:endCxn id="3" idx="1"/>
          </p:cNvCxnSpPr>
          <p:nvPr/>
        </p:nvCxnSpPr>
        <p:spPr>
          <a:xfrm flipV="1">
            <a:off x="1160966" y="2869480"/>
            <a:ext cx="219706" cy="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 idx="0"/>
            <a:endCxn id="9" idx="1"/>
          </p:cNvCxnSpPr>
          <p:nvPr/>
        </p:nvCxnSpPr>
        <p:spPr>
          <a:xfrm rot="5400000" flipH="1" flipV="1">
            <a:off x="2729830" y="1622854"/>
            <a:ext cx="271183" cy="9619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3" idx="2"/>
            <a:endCxn id="10" idx="1"/>
          </p:cNvCxnSpPr>
          <p:nvPr/>
        </p:nvCxnSpPr>
        <p:spPr>
          <a:xfrm rot="16200000" flipH="1">
            <a:off x="2777291" y="3106714"/>
            <a:ext cx="176261" cy="9619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3"/>
            <a:endCxn id="11" idx="1"/>
          </p:cNvCxnSpPr>
          <p:nvPr/>
        </p:nvCxnSpPr>
        <p:spPr>
          <a:xfrm>
            <a:off x="4318495" y="1968227"/>
            <a:ext cx="432048" cy="6885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0" idx="3"/>
            <a:endCxn id="11" idx="1"/>
          </p:cNvCxnSpPr>
          <p:nvPr/>
        </p:nvCxnSpPr>
        <p:spPr>
          <a:xfrm flipV="1">
            <a:off x="4318495" y="2656781"/>
            <a:ext cx="432048" cy="10190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2" idx="1"/>
          </p:cNvCxnSpPr>
          <p:nvPr/>
        </p:nvCxnSpPr>
        <p:spPr>
          <a:xfrm>
            <a:off x="5722651" y="2656781"/>
            <a:ext cx="432048" cy="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3"/>
            <a:endCxn id="13" idx="1"/>
          </p:cNvCxnSpPr>
          <p:nvPr/>
        </p:nvCxnSpPr>
        <p:spPr>
          <a:xfrm flipV="1">
            <a:off x="7126807" y="2655629"/>
            <a:ext cx="419034" cy="2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3" idx="0"/>
            <a:endCxn id="16" idx="1"/>
          </p:cNvCxnSpPr>
          <p:nvPr/>
        </p:nvCxnSpPr>
        <p:spPr>
          <a:xfrm rot="5400000" flipH="1" flipV="1">
            <a:off x="8396383" y="1755704"/>
            <a:ext cx="397752" cy="5243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3" idx="2"/>
          </p:cNvCxnSpPr>
          <p:nvPr/>
        </p:nvCxnSpPr>
        <p:spPr>
          <a:xfrm rot="16200000" flipH="1">
            <a:off x="8357341" y="3070255"/>
            <a:ext cx="439698" cy="4882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2"/>
            <a:endCxn id="15" idx="0"/>
          </p:cNvCxnSpPr>
          <p:nvPr/>
        </p:nvCxnSpPr>
        <p:spPr>
          <a:xfrm>
            <a:off x="9373019" y="4285800"/>
            <a:ext cx="2189" cy="194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77317" y="1691227"/>
            <a:ext cx="532006" cy="276999"/>
          </a:xfrm>
          <a:prstGeom prst="rect">
            <a:avLst/>
          </a:prstGeom>
          <a:noFill/>
        </p:spPr>
        <p:txBody>
          <a:bodyPr wrap="square" rtlCol="0">
            <a:spAutoFit/>
          </a:bodyPr>
          <a:lstStyle/>
          <a:p>
            <a:r>
              <a:rPr lang="en-US" sz="1200" b="1" dirty="0" smtClean="0"/>
              <a:t>Yes</a:t>
            </a:r>
            <a:endParaRPr lang="en-CA" sz="1200" b="1" dirty="0"/>
          </a:p>
        </p:txBody>
      </p:sp>
      <p:sp>
        <p:nvSpPr>
          <p:cNvPr id="58" name="TextBox 57"/>
          <p:cNvSpPr txBox="1"/>
          <p:nvPr/>
        </p:nvSpPr>
        <p:spPr>
          <a:xfrm>
            <a:off x="2477317" y="3708774"/>
            <a:ext cx="532006" cy="276999"/>
          </a:xfrm>
          <a:prstGeom prst="rect">
            <a:avLst/>
          </a:prstGeom>
          <a:noFill/>
        </p:spPr>
        <p:txBody>
          <a:bodyPr wrap="square" rtlCol="0">
            <a:spAutoFit/>
          </a:bodyPr>
          <a:lstStyle/>
          <a:p>
            <a:r>
              <a:rPr lang="en-US" sz="1200" b="1" dirty="0" smtClean="0"/>
              <a:t>No</a:t>
            </a:r>
            <a:endParaRPr lang="en-CA" sz="1200" b="1" dirty="0"/>
          </a:p>
        </p:txBody>
      </p:sp>
      <p:sp>
        <p:nvSpPr>
          <p:cNvPr id="59" name="TextBox 58"/>
          <p:cNvSpPr txBox="1"/>
          <p:nvPr/>
        </p:nvSpPr>
        <p:spPr>
          <a:xfrm>
            <a:off x="8272209" y="3603113"/>
            <a:ext cx="532006" cy="276999"/>
          </a:xfrm>
          <a:prstGeom prst="rect">
            <a:avLst/>
          </a:prstGeom>
          <a:noFill/>
        </p:spPr>
        <p:txBody>
          <a:bodyPr wrap="square" rtlCol="0">
            <a:spAutoFit/>
          </a:bodyPr>
          <a:lstStyle/>
          <a:p>
            <a:r>
              <a:rPr lang="en-US" sz="1200" b="1" dirty="0" smtClean="0"/>
              <a:t>Yes</a:t>
            </a:r>
            <a:endParaRPr lang="en-CA" sz="1200" b="1" dirty="0"/>
          </a:p>
        </p:txBody>
      </p:sp>
      <p:sp>
        <p:nvSpPr>
          <p:cNvPr id="60" name="TextBox 59"/>
          <p:cNvSpPr txBox="1"/>
          <p:nvPr/>
        </p:nvSpPr>
        <p:spPr>
          <a:xfrm>
            <a:off x="8324887" y="1485588"/>
            <a:ext cx="532006" cy="276999"/>
          </a:xfrm>
          <a:prstGeom prst="rect">
            <a:avLst/>
          </a:prstGeom>
          <a:noFill/>
        </p:spPr>
        <p:txBody>
          <a:bodyPr wrap="square" rtlCol="0">
            <a:spAutoFit/>
          </a:bodyPr>
          <a:lstStyle/>
          <a:p>
            <a:r>
              <a:rPr lang="en-US" sz="1200" b="1" dirty="0" smtClean="0"/>
              <a:t>No</a:t>
            </a:r>
            <a:endParaRPr lang="en-CA" sz="1200" b="1" dirty="0"/>
          </a:p>
        </p:txBody>
      </p:sp>
      <p:sp>
        <p:nvSpPr>
          <p:cNvPr id="32" name="Rectangle 31"/>
          <p:cNvSpPr/>
          <p:nvPr/>
        </p:nvSpPr>
        <p:spPr>
          <a:xfrm>
            <a:off x="9978505" y="5510783"/>
            <a:ext cx="863732" cy="828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Launch Production Workloads</a:t>
            </a:r>
            <a:endParaRPr lang="en-CA" sz="1000" b="1" dirty="0">
              <a:solidFill>
                <a:schemeClr val="tx1"/>
              </a:solidFill>
            </a:endParaRPr>
          </a:p>
        </p:txBody>
      </p:sp>
      <p:cxnSp>
        <p:nvCxnSpPr>
          <p:cNvPr id="34" name="Straight Arrow Connector 33"/>
          <p:cNvCxnSpPr>
            <a:endCxn id="32" idx="1"/>
          </p:cNvCxnSpPr>
          <p:nvPr/>
        </p:nvCxnSpPr>
        <p:spPr>
          <a:xfrm>
            <a:off x="9720996" y="5924829"/>
            <a:ext cx="257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947831" y="5519484"/>
            <a:ext cx="863732" cy="828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Obtain authority to operate (ATO)</a:t>
            </a:r>
            <a:endParaRPr lang="en-CA" sz="1000" b="1" dirty="0">
              <a:solidFill>
                <a:schemeClr val="tx1"/>
              </a:solidFill>
            </a:endParaRPr>
          </a:p>
        </p:txBody>
      </p:sp>
      <p:sp>
        <p:nvSpPr>
          <p:cNvPr id="44" name="Rectangle 43"/>
          <p:cNvSpPr/>
          <p:nvPr/>
        </p:nvSpPr>
        <p:spPr>
          <a:xfrm>
            <a:off x="512519" y="6212882"/>
            <a:ext cx="523884" cy="2870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solidFill>
                  <a:schemeClr val="tx1"/>
                </a:solidFill>
              </a:rPr>
              <a:t>Dept.</a:t>
            </a:r>
            <a:endParaRPr lang="en-CA" sz="1100" b="1" dirty="0">
              <a:solidFill>
                <a:schemeClr val="tx1"/>
              </a:solidFill>
            </a:endParaRPr>
          </a:p>
        </p:txBody>
      </p:sp>
      <p:sp>
        <p:nvSpPr>
          <p:cNvPr id="45" name="Rectangle 44"/>
          <p:cNvSpPr/>
          <p:nvPr>
            <p:custDataLst>
              <p:tags r:id="rId6"/>
            </p:custDataLst>
          </p:nvPr>
        </p:nvSpPr>
        <p:spPr>
          <a:xfrm>
            <a:off x="1180135" y="6211867"/>
            <a:ext cx="523884"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SSC</a:t>
            </a:r>
            <a:endParaRPr lang="en-CA" sz="1100" b="1" dirty="0"/>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339" y="4008785"/>
            <a:ext cx="569146" cy="333017"/>
          </a:xfrm>
          <a:prstGeom prst="rect">
            <a:avLst/>
          </a:prstGeom>
        </p:spPr>
      </p:pic>
      <p:cxnSp>
        <p:nvCxnSpPr>
          <p:cNvPr id="21" name="Straight Arrow Connector 20"/>
          <p:cNvCxnSpPr>
            <a:stCxn id="2" idx="2"/>
            <a:endCxn id="17" idx="0"/>
          </p:cNvCxnSpPr>
          <p:nvPr/>
        </p:nvCxnSpPr>
        <p:spPr>
          <a:xfrm>
            <a:off x="674912" y="3500287"/>
            <a:ext cx="0" cy="5084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custDataLst>
              <p:tags r:id="rId7"/>
            </p:custDataLst>
          </p:nvPr>
        </p:nvSpPr>
        <p:spPr>
          <a:xfrm>
            <a:off x="188858" y="4285800"/>
            <a:ext cx="972108" cy="54006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smtClean="0"/>
              <a:t>GC EARB Oversight</a:t>
            </a:r>
            <a:endParaRPr lang="en-CA" sz="1100" b="1" dirty="0"/>
          </a:p>
        </p:txBody>
      </p:sp>
      <p:cxnSp>
        <p:nvCxnSpPr>
          <p:cNvPr id="26" name="Elbow Connector 25"/>
          <p:cNvCxnSpPr>
            <a:stCxn id="16" idx="0"/>
            <a:endCxn id="11" idx="0"/>
          </p:cNvCxnSpPr>
          <p:nvPr/>
        </p:nvCxnSpPr>
        <p:spPr>
          <a:xfrm rot="16200000" flipH="1" flipV="1">
            <a:off x="6871149" y="-229601"/>
            <a:ext cx="837783" cy="4106887"/>
          </a:xfrm>
          <a:prstGeom prst="bentConnector3">
            <a:avLst>
              <a:gd name="adj1" fmla="val -27286"/>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833694" y="3330782"/>
            <a:ext cx="2027632" cy="1077218"/>
          </a:xfrm>
          <a:prstGeom prst="rect">
            <a:avLst/>
          </a:prstGeom>
          <a:noFill/>
        </p:spPr>
        <p:txBody>
          <a:bodyPr wrap="square" rtlCol="0">
            <a:spAutoFit/>
          </a:bodyPr>
          <a:lstStyle/>
          <a:p>
            <a:pPr algn="ctr"/>
            <a:r>
              <a:rPr lang="en-CA" sz="1600" b="1" dirty="0" smtClean="0">
                <a:solidFill>
                  <a:schemeClr val="accent6">
                    <a:lumMod val="50000"/>
                  </a:schemeClr>
                </a:solidFill>
              </a:rPr>
              <a:t>Department Security Risk Management Activities </a:t>
            </a:r>
          </a:p>
          <a:p>
            <a:pPr algn="ctr"/>
            <a:r>
              <a:rPr lang="en-CA" sz="1600" b="1" i="1" dirty="0" smtClean="0">
                <a:solidFill>
                  <a:schemeClr val="accent6">
                    <a:lumMod val="50000"/>
                  </a:schemeClr>
                </a:solidFill>
              </a:rPr>
              <a:t>(e.g. SA&amp;A)</a:t>
            </a:r>
            <a:endParaRPr lang="en-CA" sz="1600" b="1" i="1" dirty="0">
              <a:solidFill>
                <a:schemeClr val="accent6">
                  <a:lumMod val="50000"/>
                </a:schemeClr>
              </a:solidFill>
            </a:endParaRPr>
          </a:p>
        </p:txBody>
      </p:sp>
      <p:sp>
        <p:nvSpPr>
          <p:cNvPr id="56" name="Rectangle 55"/>
          <p:cNvSpPr/>
          <p:nvPr/>
        </p:nvSpPr>
        <p:spPr>
          <a:xfrm>
            <a:off x="11013668" y="5518467"/>
            <a:ext cx="863732" cy="8280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solidFill>
                  <a:schemeClr val="tx1"/>
                </a:solidFill>
              </a:rPr>
              <a:t>Operate and Maintain Cloud Environment</a:t>
            </a:r>
            <a:endParaRPr lang="en-CA" sz="1000" b="1" dirty="0">
              <a:solidFill>
                <a:schemeClr val="tx1"/>
              </a:solidFill>
            </a:endParaRPr>
          </a:p>
        </p:txBody>
      </p:sp>
      <p:cxnSp>
        <p:nvCxnSpPr>
          <p:cNvPr id="61" name="Straight Arrow Connector 60"/>
          <p:cNvCxnSpPr>
            <a:stCxn id="32" idx="3"/>
            <a:endCxn id="56" idx="1"/>
          </p:cNvCxnSpPr>
          <p:nvPr/>
        </p:nvCxnSpPr>
        <p:spPr>
          <a:xfrm>
            <a:off x="10842237" y="5924829"/>
            <a:ext cx="171431" cy="7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5" idx="2"/>
          </p:cNvCxnSpPr>
          <p:nvPr/>
        </p:nvCxnSpPr>
        <p:spPr>
          <a:xfrm flipH="1">
            <a:off x="9374112" y="5308794"/>
            <a:ext cx="1096" cy="21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39716" y="5805264"/>
            <a:ext cx="42484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Outcome = Enterprise Visibility + Departmental Agility</a:t>
            </a:r>
            <a:endParaRPr lang="en-CA" b="1" dirty="0"/>
          </a:p>
        </p:txBody>
      </p:sp>
    </p:spTree>
    <p:extLst>
      <p:ext uri="{BB962C8B-B14F-4D97-AF65-F5344CB8AC3E}">
        <p14:creationId xmlns:p14="http://schemas.microsoft.com/office/powerpoint/2010/main" val="100708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17</a:t>
            </a:fld>
            <a:endParaRPr lang="en-CA"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666420860"/>
              </p:ext>
            </p:extLst>
          </p:nvPr>
        </p:nvGraphicFramePr>
        <p:xfrm>
          <a:off x="363892" y="1210404"/>
          <a:ext cx="6336704" cy="52839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Title 3"/>
          <p:cNvSpPr>
            <a:spLocks noGrp="1"/>
          </p:cNvSpPr>
          <p:nvPr>
            <p:ph type="title"/>
          </p:nvPr>
        </p:nvSpPr>
        <p:spPr/>
        <p:txBody>
          <a:bodyPr/>
          <a:lstStyle/>
          <a:p>
            <a:r>
              <a:rPr lang="en-CA" dirty="0"/>
              <a:t>Cloud </a:t>
            </a:r>
            <a:r>
              <a:rPr lang="en-CA" dirty="0" smtClean="0"/>
              <a:t>Guardrails </a:t>
            </a:r>
            <a:r>
              <a:rPr lang="en-CA" dirty="0"/>
              <a:t>– First 30 Days</a:t>
            </a:r>
          </a:p>
        </p:txBody>
      </p:sp>
      <p:sp>
        <p:nvSpPr>
          <p:cNvPr id="6" name="Freeform 5"/>
          <p:cNvSpPr/>
          <p:nvPr/>
        </p:nvSpPr>
        <p:spPr>
          <a:xfrm>
            <a:off x="6842189" y="1530814"/>
            <a:ext cx="252028" cy="612068"/>
          </a:xfrm>
          <a:custGeom>
            <a:avLst/>
            <a:gdLst>
              <a:gd name="connsiteX0" fmla="*/ 0 w 205910"/>
              <a:gd name="connsiteY0" fmla="*/ 48175 h 240876"/>
              <a:gd name="connsiteX1" fmla="*/ 102955 w 205910"/>
              <a:gd name="connsiteY1" fmla="*/ 48175 h 240876"/>
              <a:gd name="connsiteX2" fmla="*/ 102955 w 205910"/>
              <a:gd name="connsiteY2" fmla="*/ 0 h 240876"/>
              <a:gd name="connsiteX3" fmla="*/ 205910 w 205910"/>
              <a:gd name="connsiteY3" fmla="*/ 120438 h 240876"/>
              <a:gd name="connsiteX4" fmla="*/ 102955 w 205910"/>
              <a:gd name="connsiteY4" fmla="*/ 240876 h 240876"/>
              <a:gd name="connsiteX5" fmla="*/ 102955 w 205910"/>
              <a:gd name="connsiteY5" fmla="*/ 192701 h 240876"/>
              <a:gd name="connsiteX6" fmla="*/ 0 w 205910"/>
              <a:gd name="connsiteY6" fmla="*/ 192701 h 240876"/>
              <a:gd name="connsiteX7" fmla="*/ 0 w 205910"/>
              <a:gd name="connsiteY7" fmla="*/ 48175 h 2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10" h="240876">
                <a:moveTo>
                  <a:pt x="0" y="48175"/>
                </a:moveTo>
                <a:lnTo>
                  <a:pt x="102955" y="48175"/>
                </a:lnTo>
                <a:lnTo>
                  <a:pt x="102955" y="0"/>
                </a:lnTo>
                <a:lnTo>
                  <a:pt x="205910" y="120438"/>
                </a:lnTo>
                <a:lnTo>
                  <a:pt x="102955" y="240876"/>
                </a:lnTo>
                <a:lnTo>
                  <a:pt x="102955" y="192701"/>
                </a:lnTo>
                <a:lnTo>
                  <a:pt x="0" y="192701"/>
                </a:lnTo>
                <a:lnTo>
                  <a:pt x="0" y="4817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8175" rIns="61773" bIns="48175" numCol="1" spcCol="1270" anchor="ctr" anchorCtr="0">
            <a:noAutofit/>
          </a:bodyPr>
          <a:lstStyle/>
          <a:p>
            <a:pPr lvl="0" algn="ctr" defTabSz="444500">
              <a:lnSpc>
                <a:spcPct val="90000"/>
              </a:lnSpc>
              <a:spcBef>
                <a:spcPct val="0"/>
              </a:spcBef>
              <a:spcAft>
                <a:spcPct val="35000"/>
              </a:spcAft>
            </a:pPr>
            <a:endParaRPr lang="en-CA" sz="1000" b="1" kern="1200" dirty="0"/>
          </a:p>
        </p:txBody>
      </p:sp>
      <p:sp>
        <p:nvSpPr>
          <p:cNvPr id="7" name="Freeform 6"/>
          <p:cNvSpPr/>
          <p:nvPr/>
        </p:nvSpPr>
        <p:spPr>
          <a:xfrm>
            <a:off x="6853000" y="2847376"/>
            <a:ext cx="252028" cy="612068"/>
          </a:xfrm>
          <a:custGeom>
            <a:avLst/>
            <a:gdLst>
              <a:gd name="connsiteX0" fmla="*/ 0 w 205910"/>
              <a:gd name="connsiteY0" fmla="*/ 48175 h 240876"/>
              <a:gd name="connsiteX1" fmla="*/ 102955 w 205910"/>
              <a:gd name="connsiteY1" fmla="*/ 48175 h 240876"/>
              <a:gd name="connsiteX2" fmla="*/ 102955 w 205910"/>
              <a:gd name="connsiteY2" fmla="*/ 0 h 240876"/>
              <a:gd name="connsiteX3" fmla="*/ 205910 w 205910"/>
              <a:gd name="connsiteY3" fmla="*/ 120438 h 240876"/>
              <a:gd name="connsiteX4" fmla="*/ 102955 w 205910"/>
              <a:gd name="connsiteY4" fmla="*/ 240876 h 240876"/>
              <a:gd name="connsiteX5" fmla="*/ 102955 w 205910"/>
              <a:gd name="connsiteY5" fmla="*/ 192701 h 240876"/>
              <a:gd name="connsiteX6" fmla="*/ 0 w 205910"/>
              <a:gd name="connsiteY6" fmla="*/ 192701 h 240876"/>
              <a:gd name="connsiteX7" fmla="*/ 0 w 205910"/>
              <a:gd name="connsiteY7" fmla="*/ 48175 h 2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10" h="240876">
                <a:moveTo>
                  <a:pt x="0" y="48175"/>
                </a:moveTo>
                <a:lnTo>
                  <a:pt x="102955" y="48175"/>
                </a:lnTo>
                <a:lnTo>
                  <a:pt x="102955" y="0"/>
                </a:lnTo>
                <a:lnTo>
                  <a:pt x="205910" y="120438"/>
                </a:lnTo>
                <a:lnTo>
                  <a:pt x="102955" y="240876"/>
                </a:lnTo>
                <a:lnTo>
                  <a:pt x="102955" y="192701"/>
                </a:lnTo>
                <a:lnTo>
                  <a:pt x="0" y="192701"/>
                </a:lnTo>
                <a:lnTo>
                  <a:pt x="0" y="4817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8175" rIns="61773" bIns="48175" numCol="1" spcCol="1270" anchor="ctr" anchorCtr="0">
            <a:noAutofit/>
          </a:bodyPr>
          <a:lstStyle/>
          <a:p>
            <a:pPr lvl="0" algn="ctr" defTabSz="444500">
              <a:lnSpc>
                <a:spcPct val="90000"/>
              </a:lnSpc>
              <a:spcBef>
                <a:spcPct val="0"/>
              </a:spcBef>
              <a:spcAft>
                <a:spcPct val="35000"/>
              </a:spcAft>
            </a:pPr>
            <a:endParaRPr lang="en-CA" sz="1000" b="1" kern="1200" dirty="0"/>
          </a:p>
        </p:txBody>
      </p:sp>
      <p:sp>
        <p:nvSpPr>
          <p:cNvPr id="8" name="Freeform 7"/>
          <p:cNvSpPr/>
          <p:nvPr/>
        </p:nvSpPr>
        <p:spPr>
          <a:xfrm>
            <a:off x="6853000" y="4206606"/>
            <a:ext cx="252028" cy="612068"/>
          </a:xfrm>
          <a:custGeom>
            <a:avLst/>
            <a:gdLst>
              <a:gd name="connsiteX0" fmla="*/ 0 w 205910"/>
              <a:gd name="connsiteY0" fmla="*/ 48175 h 240876"/>
              <a:gd name="connsiteX1" fmla="*/ 102955 w 205910"/>
              <a:gd name="connsiteY1" fmla="*/ 48175 h 240876"/>
              <a:gd name="connsiteX2" fmla="*/ 102955 w 205910"/>
              <a:gd name="connsiteY2" fmla="*/ 0 h 240876"/>
              <a:gd name="connsiteX3" fmla="*/ 205910 w 205910"/>
              <a:gd name="connsiteY3" fmla="*/ 120438 h 240876"/>
              <a:gd name="connsiteX4" fmla="*/ 102955 w 205910"/>
              <a:gd name="connsiteY4" fmla="*/ 240876 h 240876"/>
              <a:gd name="connsiteX5" fmla="*/ 102955 w 205910"/>
              <a:gd name="connsiteY5" fmla="*/ 192701 h 240876"/>
              <a:gd name="connsiteX6" fmla="*/ 0 w 205910"/>
              <a:gd name="connsiteY6" fmla="*/ 192701 h 240876"/>
              <a:gd name="connsiteX7" fmla="*/ 0 w 205910"/>
              <a:gd name="connsiteY7" fmla="*/ 48175 h 2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10" h="240876">
                <a:moveTo>
                  <a:pt x="0" y="48175"/>
                </a:moveTo>
                <a:lnTo>
                  <a:pt x="102955" y="48175"/>
                </a:lnTo>
                <a:lnTo>
                  <a:pt x="102955" y="0"/>
                </a:lnTo>
                <a:lnTo>
                  <a:pt x="205910" y="120438"/>
                </a:lnTo>
                <a:lnTo>
                  <a:pt x="102955" y="240876"/>
                </a:lnTo>
                <a:lnTo>
                  <a:pt x="102955" y="192701"/>
                </a:lnTo>
                <a:lnTo>
                  <a:pt x="0" y="192701"/>
                </a:lnTo>
                <a:lnTo>
                  <a:pt x="0" y="4817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8175" rIns="61773" bIns="48175" numCol="1" spcCol="1270" anchor="ctr" anchorCtr="0">
            <a:noAutofit/>
          </a:bodyPr>
          <a:lstStyle/>
          <a:p>
            <a:pPr lvl="0" algn="ctr" defTabSz="444500">
              <a:lnSpc>
                <a:spcPct val="90000"/>
              </a:lnSpc>
              <a:spcBef>
                <a:spcPct val="0"/>
              </a:spcBef>
              <a:spcAft>
                <a:spcPct val="35000"/>
              </a:spcAft>
            </a:pPr>
            <a:endParaRPr lang="en-CA" sz="1000" b="1" kern="1200" dirty="0"/>
          </a:p>
        </p:txBody>
      </p:sp>
      <p:sp>
        <p:nvSpPr>
          <p:cNvPr id="9" name="Freeform 8"/>
          <p:cNvSpPr/>
          <p:nvPr/>
        </p:nvSpPr>
        <p:spPr>
          <a:xfrm>
            <a:off x="6853000" y="5549467"/>
            <a:ext cx="252028" cy="612068"/>
          </a:xfrm>
          <a:custGeom>
            <a:avLst/>
            <a:gdLst>
              <a:gd name="connsiteX0" fmla="*/ 0 w 205910"/>
              <a:gd name="connsiteY0" fmla="*/ 48175 h 240876"/>
              <a:gd name="connsiteX1" fmla="*/ 102955 w 205910"/>
              <a:gd name="connsiteY1" fmla="*/ 48175 h 240876"/>
              <a:gd name="connsiteX2" fmla="*/ 102955 w 205910"/>
              <a:gd name="connsiteY2" fmla="*/ 0 h 240876"/>
              <a:gd name="connsiteX3" fmla="*/ 205910 w 205910"/>
              <a:gd name="connsiteY3" fmla="*/ 120438 h 240876"/>
              <a:gd name="connsiteX4" fmla="*/ 102955 w 205910"/>
              <a:gd name="connsiteY4" fmla="*/ 240876 h 240876"/>
              <a:gd name="connsiteX5" fmla="*/ 102955 w 205910"/>
              <a:gd name="connsiteY5" fmla="*/ 192701 h 240876"/>
              <a:gd name="connsiteX6" fmla="*/ 0 w 205910"/>
              <a:gd name="connsiteY6" fmla="*/ 192701 h 240876"/>
              <a:gd name="connsiteX7" fmla="*/ 0 w 205910"/>
              <a:gd name="connsiteY7" fmla="*/ 48175 h 2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10" h="240876">
                <a:moveTo>
                  <a:pt x="0" y="48175"/>
                </a:moveTo>
                <a:lnTo>
                  <a:pt x="102955" y="48175"/>
                </a:lnTo>
                <a:lnTo>
                  <a:pt x="102955" y="0"/>
                </a:lnTo>
                <a:lnTo>
                  <a:pt x="205910" y="120438"/>
                </a:lnTo>
                <a:lnTo>
                  <a:pt x="102955" y="240876"/>
                </a:lnTo>
                <a:lnTo>
                  <a:pt x="102955" y="192701"/>
                </a:lnTo>
                <a:lnTo>
                  <a:pt x="0" y="192701"/>
                </a:lnTo>
                <a:lnTo>
                  <a:pt x="0" y="4817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8175" rIns="61773" bIns="48175" numCol="1" spcCol="1270" anchor="ctr" anchorCtr="0">
            <a:noAutofit/>
          </a:bodyPr>
          <a:lstStyle/>
          <a:p>
            <a:pPr lvl="0" algn="ctr" defTabSz="444500">
              <a:lnSpc>
                <a:spcPct val="90000"/>
              </a:lnSpc>
              <a:spcBef>
                <a:spcPct val="0"/>
              </a:spcBef>
              <a:spcAft>
                <a:spcPct val="35000"/>
              </a:spcAft>
            </a:pPr>
            <a:endParaRPr lang="en-CA" sz="1000" b="1" kern="1200" dirty="0"/>
          </a:p>
        </p:txBody>
      </p:sp>
      <p:sp>
        <p:nvSpPr>
          <p:cNvPr id="10" name="Flowchart: Document 9"/>
          <p:cNvSpPr/>
          <p:nvPr>
            <p:custDataLst>
              <p:tags r:id="rId1"/>
            </p:custDataLst>
          </p:nvPr>
        </p:nvSpPr>
        <p:spPr>
          <a:xfrm>
            <a:off x="7454257" y="1400905"/>
            <a:ext cx="1080120" cy="777099"/>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Emergency Break Glass Procedures Approved by CIO/CSO</a:t>
            </a:r>
            <a:endParaRPr lang="en-US" sz="1200" dirty="0"/>
          </a:p>
        </p:txBody>
      </p:sp>
      <p:sp>
        <p:nvSpPr>
          <p:cNvPr id="11" name="Flowchart: Document 10"/>
          <p:cNvSpPr/>
          <p:nvPr>
            <p:custDataLst>
              <p:tags r:id="rId2"/>
            </p:custDataLst>
          </p:nvPr>
        </p:nvSpPr>
        <p:spPr>
          <a:xfrm>
            <a:off x="7456060" y="2714329"/>
            <a:ext cx="1080120" cy="745115"/>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Compliance Report</a:t>
            </a:r>
            <a:endParaRPr lang="en-US" sz="1200" dirty="0"/>
          </a:p>
        </p:txBody>
      </p:sp>
      <p:sp>
        <p:nvSpPr>
          <p:cNvPr id="14" name="Flowchart: Document 13"/>
          <p:cNvSpPr/>
          <p:nvPr>
            <p:custDataLst>
              <p:tags r:id="rId3"/>
            </p:custDataLst>
          </p:nvPr>
        </p:nvSpPr>
        <p:spPr>
          <a:xfrm>
            <a:off x="8671289" y="1400905"/>
            <a:ext cx="1081968" cy="777099"/>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Plan for Managing Privileged Accounts</a:t>
            </a:r>
            <a:endParaRPr lang="en-US" sz="1200" dirty="0"/>
          </a:p>
        </p:txBody>
      </p:sp>
      <p:sp>
        <p:nvSpPr>
          <p:cNvPr id="15" name="Flowchart: Document 14"/>
          <p:cNvSpPr/>
          <p:nvPr>
            <p:custDataLst>
              <p:tags r:id="rId4"/>
            </p:custDataLst>
          </p:nvPr>
        </p:nvSpPr>
        <p:spPr>
          <a:xfrm>
            <a:off x="7456060" y="4073559"/>
            <a:ext cx="1080120" cy="745115"/>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Target Network Architecture Diagram</a:t>
            </a:r>
            <a:endParaRPr lang="en-US" sz="1200" dirty="0"/>
          </a:p>
        </p:txBody>
      </p:sp>
      <p:sp>
        <p:nvSpPr>
          <p:cNvPr id="16" name="Flowchart: Document 15"/>
          <p:cNvSpPr/>
          <p:nvPr>
            <p:custDataLst>
              <p:tags r:id="rId5"/>
            </p:custDataLst>
          </p:nvPr>
        </p:nvSpPr>
        <p:spPr>
          <a:xfrm>
            <a:off x="7441973" y="5474181"/>
            <a:ext cx="1080120" cy="820892"/>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MOU Signed with CCCS</a:t>
            </a:r>
            <a:endParaRPr lang="en-US" sz="1200" dirty="0"/>
          </a:p>
        </p:txBody>
      </p:sp>
      <p:sp>
        <p:nvSpPr>
          <p:cNvPr id="17" name="Flowchart: Document 16"/>
          <p:cNvSpPr/>
          <p:nvPr>
            <p:custDataLst>
              <p:tags r:id="rId6"/>
            </p:custDataLst>
          </p:nvPr>
        </p:nvSpPr>
        <p:spPr>
          <a:xfrm>
            <a:off x="8674201" y="5474181"/>
            <a:ext cx="1080120" cy="820892"/>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Compliance Report</a:t>
            </a:r>
            <a:endParaRPr lang="en-US" sz="1200" dirty="0"/>
          </a:p>
        </p:txBody>
      </p:sp>
      <p:sp>
        <p:nvSpPr>
          <p:cNvPr id="3" name="Rectangle 2"/>
          <p:cNvSpPr/>
          <p:nvPr/>
        </p:nvSpPr>
        <p:spPr>
          <a:xfrm>
            <a:off x="7248128" y="1210404"/>
            <a:ext cx="3888432" cy="5494960"/>
          </a:xfrm>
          <a:prstGeom prst="rect">
            <a:avLst/>
          </a:prstGeom>
          <a:noFill/>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dirty="0"/>
          </a:p>
        </p:txBody>
      </p:sp>
      <p:sp>
        <p:nvSpPr>
          <p:cNvPr id="12" name="TextBox 11"/>
          <p:cNvSpPr txBox="1"/>
          <p:nvPr/>
        </p:nvSpPr>
        <p:spPr>
          <a:xfrm>
            <a:off x="7994317" y="6340441"/>
            <a:ext cx="2746199" cy="307777"/>
          </a:xfrm>
          <a:prstGeom prst="rect">
            <a:avLst/>
          </a:prstGeom>
          <a:noFill/>
        </p:spPr>
        <p:txBody>
          <a:bodyPr wrap="square" rtlCol="0">
            <a:spAutoFit/>
          </a:bodyPr>
          <a:lstStyle/>
          <a:p>
            <a:pPr algn="ctr"/>
            <a:r>
              <a:rPr lang="en-CA" sz="1400" b="1" dirty="0" smtClean="0">
                <a:solidFill>
                  <a:schemeClr val="tx1">
                    <a:lumMod val="50000"/>
                    <a:lumOff val="50000"/>
                  </a:schemeClr>
                </a:solidFill>
              </a:rPr>
              <a:t>Validation of </a:t>
            </a:r>
            <a:r>
              <a:rPr lang="en-CA" sz="1400" b="1" dirty="0" smtClean="0">
                <a:solidFill>
                  <a:schemeClr val="tx1">
                    <a:lumMod val="50000"/>
                    <a:lumOff val="50000"/>
                  </a:schemeClr>
                </a:solidFill>
                <a:hlinkClick r:id="rId15"/>
              </a:rPr>
              <a:t>Guardrails</a:t>
            </a:r>
            <a:r>
              <a:rPr lang="en-CA" sz="1400" b="1" dirty="0" smtClean="0">
                <a:solidFill>
                  <a:schemeClr val="tx1">
                    <a:lumMod val="50000"/>
                    <a:lumOff val="50000"/>
                  </a:schemeClr>
                </a:solidFill>
              </a:rPr>
              <a:t> via SSC</a:t>
            </a:r>
            <a:endParaRPr lang="en-CA" sz="1400" b="1" dirty="0">
              <a:solidFill>
                <a:schemeClr val="tx1">
                  <a:lumMod val="50000"/>
                  <a:lumOff val="50000"/>
                </a:schemeClr>
              </a:solidFill>
            </a:endParaRPr>
          </a:p>
        </p:txBody>
      </p:sp>
      <p:sp>
        <p:nvSpPr>
          <p:cNvPr id="18" name="Flowchart: Document 17"/>
          <p:cNvSpPr/>
          <p:nvPr>
            <p:custDataLst>
              <p:tags r:id="rId7"/>
            </p:custDataLst>
          </p:nvPr>
        </p:nvSpPr>
        <p:spPr>
          <a:xfrm>
            <a:off x="9890169" y="1400905"/>
            <a:ext cx="1080120" cy="777099"/>
          </a:xfrm>
          <a:prstGeom prst="flowChartDocumen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Compliance Report</a:t>
            </a:r>
            <a:endParaRPr lang="en-US" sz="1200" dirty="0"/>
          </a:p>
        </p:txBody>
      </p:sp>
    </p:spTree>
    <p:extLst>
      <p:ext uri="{BB962C8B-B14F-4D97-AF65-F5344CB8AC3E}">
        <p14:creationId xmlns:p14="http://schemas.microsoft.com/office/powerpoint/2010/main" val="2984889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3" grpId="0" animBg="1"/>
      <p:bldP spid="12"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75191" y="6479326"/>
            <a:ext cx="514355" cy="365125"/>
          </a:xfrm>
        </p:spPr>
        <p:txBody>
          <a:bodyPr/>
          <a:lstStyle/>
          <a:p>
            <a:fld id="{32D4B517-E49B-41B6-9DBC-23634E0F1CDC}" type="slidenum">
              <a:rPr lang="en-CA" smtClean="0"/>
              <a:pPr/>
              <a:t>18</a:t>
            </a:fld>
            <a:endParaRPr lang="en-CA" dirty="0"/>
          </a:p>
        </p:txBody>
      </p:sp>
      <p:sp>
        <p:nvSpPr>
          <p:cNvPr id="4" name="Title 3"/>
          <p:cNvSpPr>
            <a:spLocks noGrp="1"/>
          </p:cNvSpPr>
          <p:nvPr>
            <p:ph type="title"/>
          </p:nvPr>
        </p:nvSpPr>
        <p:spPr/>
        <p:txBody>
          <a:bodyPr/>
          <a:lstStyle/>
          <a:p>
            <a:r>
              <a:rPr lang="en-CA" dirty="0"/>
              <a:t>Cloud Usage </a:t>
            </a:r>
            <a:r>
              <a:rPr lang="en-CA" dirty="0" smtClean="0"/>
              <a:t>Profiles</a:t>
            </a:r>
            <a:endParaRPr lang="en-CA" dirty="0"/>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2512862930"/>
              </p:ext>
            </p:extLst>
          </p:nvPr>
        </p:nvGraphicFramePr>
        <p:xfrm>
          <a:off x="335360" y="1016733"/>
          <a:ext cx="11629293" cy="5592903"/>
        </p:xfrm>
        <a:graphic>
          <a:graphicData uri="http://schemas.openxmlformats.org/drawingml/2006/table">
            <a:tbl>
              <a:tblPr firstRow="1" firstCol="1" bandRow="1">
                <a:tableStyleId>{5C22544A-7EE6-4342-B048-85BDC9FD1C3A}</a:tableStyleId>
              </a:tblPr>
              <a:tblGrid>
                <a:gridCol w="415179">
                  <a:extLst>
                    <a:ext uri="{9D8B030D-6E8A-4147-A177-3AD203B41FA5}">
                      <a16:colId xmlns:a16="http://schemas.microsoft.com/office/drawing/2014/main" xmlns="" val="20000"/>
                    </a:ext>
                  </a:extLst>
                </a:gridCol>
                <a:gridCol w="1910680">
                  <a:extLst>
                    <a:ext uri="{9D8B030D-6E8A-4147-A177-3AD203B41FA5}">
                      <a16:colId xmlns:a16="http://schemas.microsoft.com/office/drawing/2014/main" xmlns="" val="20001"/>
                    </a:ext>
                  </a:extLst>
                </a:gridCol>
                <a:gridCol w="4397326">
                  <a:extLst>
                    <a:ext uri="{9D8B030D-6E8A-4147-A177-3AD203B41FA5}">
                      <a16:colId xmlns:a16="http://schemas.microsoft.com/office/drawing/2014/main" xmlns="" val="20002"/>
                    </a:ext>
                  </a:extLst>
                </a:gridCol>
                <a:gridCol w="872197">
                  <a:extLst>
                    <a:ext uri="{9D8B030D-6E8A-4147-A177-3AD203B41FA5}">
                      <a16:colId xmlns:a16="http://schemas.microsoft.com/office/drawing/2014/main" xmlns="" val="20003"/>
                    </a:ext>
                  </a:extLst>
                </a:gridCol>
                <a:gridCol w="872197">
                  <a:extLst>
                    <a:ext uri="{9D8B030D-6E8A-4147-A177-3AD203B41FA5}">
                      <a16:colId xmlns:a16="http://schemas.microsoft.com/office/drawing/2014/main" xmlns="" val="20004"/>
                    </a:ext>
                  </a:extLst>
                </a:gridCol>
                <a:gridCol w="3161714">
                  <a:extLst>
                    <a:ext uri="{9D8B030D-6E8A-4147-A177-3AD203B41FA5}">
                      <a16:colId xmlns:a16="http://schemas.microsoft.com/office/drawing/2014/main" xmlns="" val="20005"/>
                    </a:ext>
                  </a:extLst>
                </a:gridCol>
              </a:tblGrid>
              <a:tr h="501088">
                <a:tc>
                  <a:txBody>
                    <a:bodyPr/>
                    <a:lstStyle/>
                    <a:p>
                      <a:pPr algn="ctr">
                        <a:lnSpc>
                          <a:spcPct val="114000"/>
                        </a:lnSpc>
                        <a:spcAft>
                          <a:spcPts val="0"/>
                        </a:spcAft>
                      </a:pPr>
                      <a:r>
                        <a:rPr lang="en-CA" sz="1000" dirty="0" smtClean="0">
                          <a:effectLst/>
                          <a:latin typeface="+mn-lt"/>
                        </a:rPr>
                        <a:t>Ref.</a:t>
                      </a:r>
                    </a:p>
                  </a:txBody>
                  <a:tcPr marL="68580" marR="68580" marT="0" marB="0"/>
                </a:tc>
                <a:tc>
                  <a:txBody>
                    <a:bodyPr/>
                    <a:lstStyle/>
                    <a:p>
                      <a:pPr algn="ctr">
                        <a:lnSpc>
                          <a:spcPct val="114000"/>
                        </a:lnSpc>
                        <a:spcAft>
                          <a:spcPts val="0"/>
                        </a:spcAft>
                      </a:pPr>
                      <a:r>
                        <a:rPr lang="en-CA" sz="1000" b="1" dirty="0" smtClean="0">
                          <a:solidFill>
                            <a:schemeClr val="bg1"/>
                          </a:solidFill>
                          <a:effectLst/>
                          <a:latin typeface="+mn-lt"/>
                          <a:ea typeface="Calibri" panose="020F0502020204030204" pitchFamily="34" charset="0"/>
                        </a:rPr>
                        <a:t>Profile</a:t>
                      </a:r>
                      <a:endParaRPr lang="en-CA" sz="1000" b="1" dirty="0">
                        <a:solidFill>
                          <a:schemeClr val="bg1"/>
                        </a:solidFill>
                        <a:effectLst/>
                        <a:latin typeface="+mn-lt"/>
                        <a:ea typeface="Calibri" panose="020F0502020204030204" pitchFamily="34" charset="0"/>
                      </a:endParaRPr>
                    </a:p>
                  </a:txBody>
                  <a:tcPr marL="68580" marR="68580" marT="0" marB="0">
                    <a:solidFill>
                      <a:schemeClr val="tx2"/>
                    </a:solidFill>
                  </a:tcPr>
                </a:tc>
                <a:tc>
                  <a:txBody>
                    <a:bodyPr/>
                    <a:lstStyle/>
                    <a:p>
                      <a:pPr algn="ctr">
                        <a:lnSpc>
                          <a:spcPct val="114000"/>
                        </a:lnSpc>
                        <a:spcAft>
                          <a:spcPts val="0"/>
                        </a:spcAft>
                      </a:pPr>
                      <a:r>
                        <a:rPr lang="en-CA" sz="1000" b="1" dirty="0" smtClean="0">
                          <a:solidFill>
                            <a:schemeClr val="bg1"/>
                          </a:solidFill>
                          <a:effectLst/>
                          <a:latin typeface="+mn-lt"/>
                          <a:ea typeface="+mn-ea"/>
                        </a:rPr>
                        <a:t>Characteristics</a:t>
                      </a:r>
                      <a:endParaRPr lang="en-CA" sz="1000" b="1" dirty="0">
                        <a:solidFill>
                          <a:schemeClr val="bg1"/>
                        </a:solidFill>
                        <a:effectLst/>
                        <a:latin typeface="+mn-lt"/>
                        <a:ea typeface="Calibri" panose="020F0502020204030204" pitchFamily="34" charset="0"/>
                      </a:endParaRPr>
                    </a:p>
                  </a:txBody>
                  <a:tcPr marL="68580" marR="68580" marT="0" marB="0">
                    <a:solidFill>
                      <a:schemeClr val="tx2"/>
                    </a:solidFill>
                  </a:tcPr>
                </a:tc>
                <a:tc>
                  <a:txBody>
                    <a:bodyPr/>
                    <a:lstStyle/>
                    <a:p>
                      <a:pPr algn="ctr">
                        <a:lnSpc>
                          <a:spcPct val="114000"/>
                        </a:lnSpc>
                        <a:spcAft>
                          <a:spcPts val="0"/>
                        </a:spcAft>
                      </a:pPr>
                      <a:r>
                        <a:rPr lang="en-CA" sz="1000" b="1" dirty="0" smtClean="0">
                          <a:solidFill>
                            <a:schemeClr val="bg1"/>
                          </a:solidFill>
                          <a:effectLst/>
                          <a:latin typeface="+mn-lt"/>
                          <a:ea typeface="Calibri" panose="020F0502020204030204" pitchFamily="34" charset="0"/>
                        </a:rPr>
                        <a:t>Applicable</a:t>
                      </a:r>
                      <a:r>
                        <a:rPr lang="en-CA" sz="1000" b="1" baseline="0" dirty="0" smtClean="0">
                          <a:solidFill>
                            <a:schemeClr val="bg1"/>
                          </a:solidFill>
                          <a:effectLst/>
                          <a:latin typeface="+mn-lt"/>
                          <a:ea typeface="Calibri" panose="020F0502020204030204" pitchFamily="34" charset="0"/>
                        </a:rPr>
                        <a:t> Service Model</a:t>
                      </a:r>
                      <a:endParaRPr lang="en-CA" sz="1000" b="1" dirty="0">
                        <a:solidFill>
                          <a:schemeClr val="bg1"/>
                        </a:solidFill>
                        <a:effectLst/>
                        <a:latin typeface="+mn-lt"/>
                        <a:ea typeface="Calibri" panose="020F0502020204030204" pitchFamily="34" charset="0"/>
                      </a:endParaRPr>
                    </a:p>
                  </a:txBody>
                  <a:tcPr marL="68580" marR="68580" marT="0" marB="0">
                    <a:solidFill>
                      <a:schemeClr val="tx2"/>
                    </a:solidFill>
                  </a:tcPr>
                </a:tc>
                <a:tc>
                  <a:txBody>
                    <a:bodyPr/>
                    <a:lstStyle/>
                    <a:p>
                      <a:pPr algn="ctr">
                        <a:lnSpc>
                          <a:spcPct val="114000"/>
                        </a:lnSpc>
                        <a:spcAft>
                          <a:spcPts val="0"/>
                        </a:spcAft>
                      </a:pPr>
                      <a:r>
                        <a:rPr lang="en-CA" sz="1000" b="1" dirty="0" smtClean="0">
                          <a:solidFill>
                            <a:schemeClr val="bg1"/>
                          </a:solidFill>
                          <a:effectLst/>
                          <a:latin typeface="+mn-lt"/>
                          <a:ea typeface="Calibri" panose="020F0502020204030204" pitchFamily="34" charset="0"/>
                        </a:rPr>
                        <a:t>Connection Type</a:t>
                      </a:r>
                      <a:endParaRPr lang="en-CA" sz="1000" b="1" dirty="0">
                        <a:solidFill>
                          <a:schemeClr val="bg1"/>
                        </a:solidFill>
                        <a:effectLst/>
                        <a:latin typeface="+mn-lt"/>
                        <a:ea typeface="Calibri" panose="020F0502020204030204" pitchFamily="34" charset="0"/>
                      </a:endParaRPr>
                    </a:p>
                  </a:txBody>
                  <a:tcPr marL="68580" marR="68580" marT="0" marB="0">
                    <a:solidFill>
                      <a:schemeClr val="tx2"/>
                    </a:solidFill>
                  </a:tcPr>
                </a:tc>
                <a:tc>
                  <a:txBody>
                    <a:bodyPr/>
                    <a:lstStyle/>
                    <a:p>
                      <a:pPr algn="ctr">
                        <a:lnSpc>
                          <a:spcPct val="114000"/>
                        </a:lnSpc>
                        <a:spcAft>
                          <a:spcPts val="0"/>
                        </a:spcAft>
                      </a:pPr>
                      <a:r>
                        <a:rPr lang="en-CA" sz="1000" b="1" dirty="0" smtClean="0">
                          <a:solidFill>
                            <a:schemeClr val="bg1"/>
                          </a:solidFill>
                          <a:effectLst/>
                          <a:latin typeface="+mn-lt"/>
                          <a:ea typeface="Calibri" panose="020F0502020204030204" pitchFamily="34" charset="0"/>
                        </a:rPr>
                        <a:t>In scope</a:t>
                      </a:r>
                      <a:r>
                        <a:rPr lang="en-CA" sz="1000" b="1" baseline="0" dirty="0" smtClean="0">
                          <a:solidFill>
                            <a:schemeClr val="bg1"/>
                          </a:solidFill>
                          <a:effectLst/>
                          <a:latin typeface="+mn-lt"/>
                          <a:ea typeface="Calibri" panose="020F0502020204030204" pitchFamily="34" charset="0"/>
                        </a:rPr>
                        <a:t> for SCED?</a:t>
                      </a:r>
                      <a:endParaRPr lang="en-CA" sz="1000" b="1" dirty="0">
                        <a:solidFill>
                          <a:schemeClr val="bg1"/>
                        </a:solidFill>
                        <a:effectLst/>
                        <a:latin typeface="+mn-lt"/>
                        <a:ea typeface="Calibri" panose="020F0502020204030204" pitchFamily="34" charset="0"/>
                      </a:endParaRPr>
                    </a:p>
                  </a:txBody>
                  <a:tcPr marL="68580" marR="68580" marT="0" marB="0">
                    <a:solidFill>
                      <a:schemeClr val="tx2"/>
                    </a:solidFill>
                  </a:tcPr>
                </a:tc>
                <a:extLst>
                  <a:ext uri="{0D108BD9-81ED-4DB2-BD59-A6C34878D82A}">
                    <a16:rowId xmlns:a16="http://schemas.microsoft.com/office/drawing/2014/main" xmlns="" val="10000"/>
                  </a:ext>
                </a:extLst>
              </a:tr>
              <a:tr h="443556">
                <a:tc>
                  <a:txBody>
                    <a:bodyPr/>
                    <a:lstStyle/>
                    <a:p>
                      <a:pPr algn="ctr" fontAlgn="t"/>
                      <a:r>
                        <a:rPr lang="en-CA" sz="1000" b="1" i="0" u="none" strike="noStrike" dirty="0">
                          <a:solidFill>
                            <a:srgbClr val="FFFFFF"/>
                          </a:solidFill>
                          <a:effectLst/>
                          <a:latin typeface="+mn-lt"/>
                        </a:rPr>
                        <a:t>1</a:t>
                      </a:r>
                    </a:p>
                  </a:txBody>
                  <a:tcPr marL="0" marR="0" marT="0" marB="0"/>
                </a:tc>
                <a:tc>
                  <a:txBody>
                    <a:bodyPr/>
                    <a:lstStyle/>
                    <a:p>
                      <a:pPr algn="l" fontAlgn="t"/>
                      <a:r>
                        <a:rPr lang="en-CA" sz="1000" b="1" i="0" u="none" strike="noStrike" dirty="0">
                          <a:solidFill>
                            <a:srgbClr val="000000"/>
                          </a:solidFill>
                          <a:effectLst/>
                          <a:latin typeface="Calibri" panose="020F0502020204030204" pitchFamily="34" charset="0"/>
                        </a:rPr>
                        <a:t>Experimentation/Sandbox</a:t>
                      </a:r>
                    </a:p>
                  </a:txBody>
                  <a:tcPr marL="0" marR="0" marT="0" marB="0"/>
                </a:tc>
                <a:tc>
                  <a:txBody>
                    <a:bodyPr/>
                    <a:lstStyle/>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Cloud-based services used for experimentation/sandbox</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No direct system to system network interconnections required with GC data centers </a:t>
                      </a:r>
                    </a:p>
                  </a:txBody>
                  <a:tcPr marL="68580" marR="68580" marT="0" marB="0"/>
                </a:tc>
                <a:tc>
                  <a:txBody>
                    <a:bodyPr/>
                    <a:lstStyle/>
                    <a:p>
                      <a:pPr algn="l" fontAlgn="t"/>
                      <a:r>
                        <a:rPr lang="en-CA" sz="1000" b="0" i="0" u="none" strike="noStrike" dirty="0" smtClean="0">
                          <a:solidFill>
                            <a:srgbClr val="000000"/>
                          </a:solidFill>
                          <a:effectLst/>
                          <a:latin typeface="Calibri" panose="020F0502020204030204" pitchFamily="34" charset="0"/>
                        </a:rPr>
                        <a:t>IaaS,</a:t>
                      </a:r>
                      <a:r>
                        <a:rPr lang="en-CA" sz="1000" b="0" i="0" u="none" strike="noStrike" baseline="0" dirty="0" smtClean="0">
                          <a:solidFill>
                            <a:srgbClr val="000000"/>
                          </a:solidFill>
                          <a:effectLst/>
                          <a:latin typeface="Calibri" panose="020F0502020204030204" pitchFamily="34" charset="0"/>
                        </a:rPr>
                        <a:t> PaaS, SaaS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Type</a:t>
                      </a:r>
                      <a:r>
                        <a:rPr lang="en-CA" sz="1000" b="0" i="0" u="none" strike="noStrike" baseline="0" dirty="0" smtClean="0">
                          <a:solidFill>
                            <a:srgbClr val="000000"/>
                          </a:solidFill>
                          <a:effectLst/>
                          <a:latin typeface="Calibri" panose="020F0502020204030204" pitchFamily="34" charset="0"/>
                        </a:rPr>
                        <a:t> 1 – EIS/IIS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No</a:t>
                      </a:r>
                      <a:endParaRPr lang="en-C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1"/>
                  </a:ext>
                </a:extLst>
              </a:tr>
              <a:tr h="524531">
                <a:tc>
                  <a:txBody>
                    <a:bodyPr/>
                    <a:lstStyle/>
                    <a:p>
                      <a:pPr algn="ctr" fontAlgn="t"/>
                      <a:r>
                        <a:rPr lang="en-CA" sz="1000" b="1" i="0" u="none" strike="noStrike" dirty="0" smtClean="0">
                          <a:solidFill>
                            <a:srgbClr val="FFFFFF"/>
                          </a:solidFill>
                          <a:effectLst/>
                          <a:latin typeface="+mn-lt"/>
                        </a:rPr>
                        <a:t>2</a:t>
                      </a:r>
                      <a:endParaRPr lang="en-CA" sz="1000" b="1" i="0" u="none" strike="noStrike" dirty="0">
                        <a:solidFill>
                          <a:srgbClr val="FFFFFF"/>
                        </a:solidFill>
                        <a:effectLst/>
                        <a:latin typeface="+mn-lt"/>
                      </a:endParaRPr>
                    </a:p>
                  </a:txBody>
                  <a:tcPr marL="0" marR="0" marT="0" marB="0"/>
                </a:tc>
                <a:tc>
                  <a:txBody>
                    <a:bodyPr/>
                    <a:lstStyle/>
                    <a:p>
                      <a:pPr algn="l" fontAlgn="t"/>
                      <a:r>
                        <a:rPr lang="en-CA" sz="1000" b="1" i="0" u="none" strike="noStrike" dirty="0">
                          <a:solidFill>
                            <a:srgbClr val="000000"/>
                          </a:solidFill>
                          <a:effectLst/>
                          <a:latin typeface="Calibri" panose="020F0502020204030204" pitchFamily="34" charset="0"/>
                        </a:rPr>
                        <a:t>Non-sensitive cloud-based services</a:t>
                      </a:r>
                    </a:p>
                  </a:txBody>
                  <a:tcPr marL="0" marR="0" marT="0" marB="0"/>
                </a:tc>
                <a:tc>
                  <a:txBody>
                    <a:bodyPr/>
                    <a:lstStyle/>
                    <a:p>
                      <a:pPr marL="342900" lvl="0" indent="-342900">
                        <a:lnSpc>
                          <a:spcPct val="115000"/>
                        </a:lnSpc>
                        <a:spcAft>
                          <a:spcPts val="0"/>
                        </a:spcAft>
                        <a:buFont typeface="Symbol" panose="05050102010706020507" pitchFamily="18" charset="2"/>
                        <a:buChar char=""/>
                      </a:pPr>
                      <a:r>
                        <a:rPr lang="fr-CA" sz="1000" dirty="0">
                          <a:effectLst/>
                          <a:latin typeface="Calibri" panose="020F0502020204030204" pitchFamily="34" charset="0"/>
                          <a:ea typeface="Calibri" panose="020F0502020204030204" pitchFamily="34" charset="0"/>
                          <a:cs typeface="Times New Roman" panose="02020603050405020304" pitchFamily="18" charset="0"/>
                        </a:rPr>
                        <a:t>C</a:t>
                      </a:r>
                      <a:r>
                        <a:rPr lang="en-CA" sz="1000" dirty="0">
                          <a:effectLst/>
                          <a:latin typeface="Calibri" panose="020F0502020204030204" pitchFamily="34" charset="0"/>
                          <a:ea typeface="Calibri" panose="020F0502020204030204" pitchFamily="34" charset="0"/>
                          <a:cs typeface="Times New Roman" panose="02020603050405020304" pitchFamily="18" charset="0"/>
                        </a:rPr>
                        <a:t>loud-based services hosting non-sensitive GC content </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No direct system to system network interconnections required with GC data </a:t>
                      </a: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centers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fontAlgn="t"/>
                      <a:r>
                        <a:rPr lang="en-CA" sz="1000" b="0" i="0" u="none" strike="noStrike" dirty="0" smtClean="0">
                          <a:solidFill>
                            <a:srgbClr val="000000"/>
                          </a:solidFill>
                          <a:effectLst/>
                          <a:latin typeface="Calibri" panose="020F0502020204030204" pitchFamily="34" charset="0"/>
                        </a:rPr>
                        <a:t>IaaS,</a:t>
                      </a:r>
                      <a:r>
                        <a:rPr lang="en-CA" sz="1000" b="0" i="0" u="none" strike="noStrike" baseline="0" dirty="0" smtClean="0">
                          <a:solidFill>
                            <a:srgbClr val="000000"/>
                          </a:solidFill>
                          <a:effectLst/>
                          <a:latin typeface="Calibri" panose="020F0502020204030204" pitchFamily="34" charset="0"/>
                        </a:rPr>
                        <a:t> PaaS, SaaS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Type</a:t>
                      </a:r>
                      <a:r>
                        <a:rPr lang="en-CA" sz="1000" b="0" i="0" u="none" strike="noStrike" baseline="0" dirty="0" smtClean="0">
                          <a:solidFill>
                            <a:srgbClr val="000000"/>
                          </a:solidFill>
                          <a:effectLst/>
                          <a:latin typeface="Calibri" panose="020F0502020204030204" pitchFamily="34" charset="0"/>
                        </a:rPr>
                        <a:t> 1 – EIS/IIS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Interim</a:t>
                      </a:r>
                      <a:r>
                        <a:rPr lang="en-CA" sz="1000" b="0" i="0" u="none" strike="noStrike" baseline="0" dirty="0" smtClean="0">
                          <a:solidFill>
                            <a:srgbClr val="000000"/>
                          </a:solidFill>
                          <a:effectLst/>
                          <a:latin typeface="Calibri" panose="020F0502020204030204" pitchFamily="34" charset="0"/>
                        </a:rPr>
                        <a:t> – No</a:t>
                      </a:r>
                    </a:p>
                    <a:p>
                      <a:pPr algn="l" fontAlgn="t"/>
                      <a:endParaRPr lang="en-CA" sz="1000" b="0" i="0" u="none" strike="noStrike" baseline="0" dirty="0" smtClean="0">
                        <a:solidFill>
                          <a:srgbClr val="000000"/>
                        </a:solidFill>
                        <a:effectLst/>
                        <a:latin typeface="Calibri" panose="020F0502020204030204" pitchFamily="34" charset="0"/>
                      </a:endParaRPr>
                    </a:p>
                    <a:p>
                      <a:pPr algn="l" fontAlgn="t"/>
                      <a:r>
                        <a:rPr lang="en-CA" sz="1000" b="0" i="0" u="none" strike="noStrike" baseline="0" dirty="0" smtClean="0">
                          <a:solidFill>
                            <a:srgbClr val="000000"/>
                          </a:solidFill>
                          <a:effectLst/>
                          <a:latin typeface="Calibri" panose="020F0502020204030204" pitchFamily="34" charset="0"/>
                        </a:rPr>
                        <a:t>Future – For IaaS/PaaS, use GC-CAP with CCCS virtual NBS when available, based on risk profile.</a:t>
                      </a:r>
                      <a:endParaRPr lang="en-CA" sz="1000" b="0" i="0" u="none" strike="noStrike" dirty="0" smtClean="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2"/>
                  </a:ext>
                </a:extLst>
              </a:tr>
              <a:tr h="917929">
                <a:tc>
                  <a:txBody>
                    <a:bodyPr/>
                    <a:lstStyle/>
                    <a:p>
                      <a:pPr algn="ctr" fontAlgn="t"/>
                      <a:r>
                        <a:rPr lang="en-CA" sz="1000" b="1" i="0" u="none" strike="noStrike" dirty="0">
                          <a:solidFill>
                            <a:srgbClr val="FFFFFF"/>
                          </a:solidFill>
                          <a:effectLst/>
                          <a:latin typeface="+mn-lt"/>
                        </a:rPr>
                        <a:t>3</a:t>
                      </a:r>
                    </a:p>
                  </a:txBody>
                  <a:tcPr marL="0" marR="0" marT="0" marB="0"/>
                </a:tc>
                <a:tc>
                  <a:txBody>
                    <a:bodyPr/>
                    <a:lstStyle/>
                    <a:p>
                      <a:pPr algn="l" fontAlgn="t"/>
                      <a:r>
                        <a:rPr lang="en-CA" sz="1000" b="1" i="0" u="none" strike="noStrike" dirty="0">
                          <a:solidFill>
                            <a:srgbClr val="000000"/>
                          </a:solidFill>
                          <a:effectLst/>
                          <a:latin typeface="Calibri" panose="020F0502020204030204" pitchFamily="34" charset="0"/>
                        </a:rPr>
                        <a:t>Sensitive (up to PB) cloud-based services</a:t>
                      </a:r>
                    </a:p>
                  </a:txBody>
                  <a:tcPr marL="0" marR="0" marT="0" marB="0"/>
                </a:tc>
                <a:tc>
                  <a:txBody>
                    <a:bodyPr/>
                    <a:lstStyle/>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Cloud-based services hosting sensitive (up to Protected B) information </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No direct system to system network interconnections required with GC data </a:t>
                      </a:r>
                      <a:r>
                        <a:rPr lang="en-CA" sz="1000" dirty="0" smtClean="0">
                          <a:effectLst/>
                          <a:latin typeface="Calibri" panose="020F0502020204030204" pitchFamily="34" charset="0"/>
                          <a:ea typeface="Calibri" panose="020F0502020204030204" pitchFamily="34" charset="0"/>
                          <a:cs typeface="Times New Roman" panose="02020603050405020304" pitchFamily="18" charset="0"/>
                        </a:rPr>
                        <a:t>centers</a:t>
                      </a:r>
                    </a:p>
                  </a:txBody>
                  <a:tcPr marL="68580" marR="68580" marT="0" marB="0"/>
                </a:tc>
                <a:tc>
                  <a:txBody>
                    <a:bodyPr/>
                    <a:lstStyle/>
                    <a:p>
                      <a:pPr algn="l" fontAlgn="t"/>
                      <a:r>
                        <a:rPr lang="en-CA" sz="1000" b="0" i="0" u="none" strike="noStrike" dirty="0" smtClean="0">
                          <a:solidFill>
                            <a:srgbClr val="000000"/>
                          </a:solidFill>
                          <a:effectLst/>
                          <a:latin typeface="Calibri" panose="020F0502020204030204" pitchFamily="34" charset="0"/>
                        </a:rPr>
                        <a:t>IaaS,</a:t>
                      </a:r>
                      <a:r>
                        <a:rPr lang="en-CA" sz="1000" b="0" i="0" u="none" strike="noStrike" baseline="0" dirty="0" smtClean="0">
                          <a:solidFill>
                            <a:srgbClr val="000000"/>
                          </a:solidFill>
                          <a:effectLst/>
                          <a:latin typeface="Calibri" panose="020F0502020204030204" pitchFamily="34" charset="0"/>
                        </a:rPr>
                        <a:t> PaaS, SaaS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Type</a:t>
                      </a:r>
                      <a:r>
                        <a:rPr lang="en-CA" sz="1000" b="0" i="0" u="none" strike="noStrike" baseline="0" dirty="0" smtClean="0">
                          <a:solidFill>
                            <a:srgbClr val="000000"/>
                          </a:solidFill>
                          <a:effectLst/>
                          <a:latin typeface="Calibri" panose="020F0502020204030204" pitchFamily="34" charset="0"/>
                        </a:rPr>
                        <a:t> 1 – EIS/IIS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Interim</a:t>
                      </a:r>
                      <a:r>
                        <a:rPr lang="en-CA" sz="1000" b="0" i="0" u="none" strike="noStrike" baseline="0" dirty="0" smtClean="0">
                          <a:solidFill>
                            <a:srgbClr val="000000"/>
                          </a:solidFill>
                          <a:effectLst/>
                          <a:latin typeface="Calibri" panose="020F0502020204030204" pitchFamily="34" charset="0"/>
                        </a:rPr>
                        <a:t> – No</a:t>
                      </a:r>
                    </a:p>
                    <a:p>
                      <a:pPr algn="l" fontAlgn="t"/>
                      <a:endParaRPr lang="en-CA" sz="1000" b="0" i="0" u="none" strike="noStrike" baseline="0" dirty="0" smtClean="0">
                        <a:solidFill>
                          <a:srgbClr val="000000"/>
                        </a:solidFill>
                        <a:effectLst/>
                        <a:latin typeface="Calibri" panose="020F0502020204030204" pitchFamily="34" charset="0"/>
                      </a:endParaRPr>
                    </a:p>
                    <a:p>
                      <a:pPr algn="l" fontAlgn="t"/>
                      <a:r>
                        <a:rPr lang="en-CA" sz="1000" b="0" i="0" u="none" strike="noStrike" baseline="0" dirty="0" smtClean="0">
                          <a:solidFill>
                            <a:srgbClr val="000000"/>
                          </a:solidFill>
                          <a:effectLst/>
                          <a:latin typeface="Calibri" panose="020F0502020204030204" pitchFamily="34" charset="0"/>
                        </a:rPr>
                        <a:t>Future – For IaaS/PaaS, use GC-CAP with CCCS virtual NBS when available, based on risk profile.</a:t>
                      </a:r>
                      <a:endParaRPr lang="en-CA" sz="1000" b="0" i="0" u="none" strike="noStrike" dirty="0" smtClean="0">
                        <a:solidFill>
                          <a:srgbClr val="000000"/>
                        </a:solidFill>
                        <a:effectLst/>
                        <a:latin typeface="Calibri" panose="020F0502020204030204" pitchFamily="34" charset="0"/>
                      </a:endParaRPr>
                    </a:p>
                    <a:p>
                      <a:pPr algn="l" fontAlgn="t"/>
                      <a:endParaRPr lang="en-CA" sz="1000" b="0" i="0" u="none" strike="noStrike" baseline="0" dirty="0" smtClean="0">
                        <a:solidFill>
                          <a:srgbClr val="000000"/>
                        </a:solidFill>
                        <a:effectLst/>
                        <a:latin typeface="Calibri" panose="020F0502020204030204" pitchFamily="34" charset="0"/>
                      </a:endParaRPr>
                    </a:p>
                    <a:p>
                      <a:pPr algn="l" fontAlgn="t"/>
                      <a:r>
                        <a:rPr lang="en-CA" sz="1000" b="0" i="0" u="none" strike="noStrike" baseline="0" dirty="0" smtClean="0">
                          <a:solidFill>
                            <a:srgbClr val="000000"/>
                          </a:solidFill>
                          <a:effectLst/>
                          <a:latin typeface="Calibri" panose="020F0502020204030204" pitchFamily="34" charset="0"/>
                        </a:rPr>
                        <a:t>Future - For SaaS, use CASB solution, if available, based on risk profile</a:t>
                      </a:r>
                      <a:endParaRPr lang="en-C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3"/>
                  </a:ext>
                </a:extLst>
              </a:tr>
              <a:tr h="746731">
                <a:tc>
                  <a:txBody>
                    <a:bodyPr/>
                    <a:lstStyle/>
                    <a:p>
                      <a:pPr algn="ctr" fontAlgn="t"/>
                      <a:r>
                        <a:rPr lang="en-CA" sz="1000" b="1" i="0" u="none" strike="noStrike" dirty="0">
                          <a:solidFill>
                            <a:srgbClr val="FFFFFF"/>
                          </a:solidFill>
                          <a:effectLst/>
                          <a:latin typeface="+mn-lt"/>
                        </a:rPr>
                        <a:t>4</a:t>
                      </a:r>
                    </a:p>
                  </a:txBody>
                  <a:tcPr marL="0" marR="0" marT="0" marB="0"/>
                </a:tc>
                <a:tc>
                  <a:txBody>
                    <a:bodyPr/>
                    <a:lstStyle/>
                    <a:p>
                      <a:pPr algn="l" fontAlgn="t"/>
                      <a:r>
                        <a:rPr lang="en-CA" sz="1000" b="1" i="0" u="none" strike="noStrike" dirty="0">
                          <a:solidFill>
                            <a:srgbClr val="000000"/>
                          </a:solidFill>
                          <a:effectLst/>
                          <a:latin typeface="Calibri" panose="020F0502020204030204" pitchFamily="34" charset="0"/>
                        </a:rPr>
                        <a:t>Sensitive (up to PB) cloud-based services for GC-wide SaaS Solutions</a:t>
                      </a:r>
                    </a:p>
                  </a:txBody>
                  <a:tcPr marL="0" marR="0" marT="0" marB="0"/>
                </a:tc>
                <a:tc>
                  <a:txBody>
                    <a:bodyPr/>
                    <a:lstStyle/>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Cloud-based services hosting sensitive (up to Protected B) information for GC-wide enterprise applications (SaaS)</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No direct system to system network interconnections required with GC data centers</a:t>
                      </a:r>
                    </a:p>
                  </a:txBody>
                  <a:tcPr marL="68580" marR="68580" marT="0" marB="0"/>
                </a:tc>
                <a:tc>
                  <a:txBody>
                    <a:bodyPr/>
                    <a:lstStyle/>
                    <a:p>
                      <a:pPr algn="l" fontAlgn="t"/>
                      <a:r>
                        <a:rPr lang="en-CA" sz="1000" b="0" i="0" u="none" strike="noStrike" baseline="0" dirty="0" smtClean="0">
                          <a:solidFill>
                            <a:srgbClr val="000000"/>
                          </a:solidFill>
                          <a:effectLst/>
                          <a:latin typeface="Calibri" panose="020F0502020204030204" pitchFamily="34" charset="0"/>
                        </a:rPr>
                        <a:t>SaaS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000" b="0" i="0" u="none" strike="noStrike" dirty="0" smtClean="0">
                          <a:solidFill>
                            <a:srgbClr val="000000"/>
                          </a:solidFill>
                          <a:effectLst/>
                          <a:latin typeface="Calibri" panose="020F0502020204030204" pitchFamily="34" charset="0"/>
                        </a:rPr>
                        <a:t>Type</a:t>
                      </a:r>
                      <a:r>
                        <a:rPr lang="en-CA" sz="1000" b="0" i="0" u="none" strike="noStrike" baseline="0" dirty="0" smtClean="0">
                          <a:solidFill>
                            <a:srgbClr val="000000"/>
                          </a:solidFill>
                          <a:effectLst/>
                          <a:latin typeface="Calibri" panose="020F0502020204030204" pitchFamily="34" charset="0"/>
                        </a:rPr>
                        <a:t> 2 – IXP</a:t>
                      </a:r>
                      <a:endParaRPr lang="en-CA" sz="1000" b="0" i="0" u="none" strike="noStrike" dirty="0" smtClean="0">
                        <a:solidFill>
                          <a:srgbClr val="000000"/>
                        </a:solidFill>
                        <a:effectLst/>
                        <a:latin typeface="Calibri" panose="020F0502020204030204" pitchFamily="34" charset="0"/>
                      </a:endParaRPr>
                    </a:p>
                    <a:p>
                      <a:pPr algn="l" fontAlgn="t"/>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000" b="0" i="0" u="none" strike="noStrike" dirty="0" smtClean="0">
                          <a:solidFill>
                            <a:srgbClr val="000000"/>
                          </a:solidFill>
                          <a:effectLst/>
                          <a:latin typeface="Calibri" panose="020F0502020204030204" pitchFamily="34" charset="0"/>
                        </a:rPr>
                        <a:t>No</a:t>
                      </a:r>
                      <a:r>
                        <a:rPr lang="en-CA" sz="1000" b="0" i="0" u="none" strike="noStrike" baseline="0" dirty="0" smtClean="0">
                          <a:solidFill>
                            <a:srgbClr val="000000"/>
                          </a:solidFill>
                          <a:effectLst/>
                          <a:latin typeface="Calibri" panose="020F0502020204030204" pitchFamily="34" charset="0"/>
                        </a:rPr>
                        <a:t> – protection via CCCS Cyber Defense services </a:t>
                      </a:r>
                      <a:endParaRPr lang="en-C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4"/>
                  </a:ext>
                </a:extLst>
              </a:tr>
              <a:tr h="1046766">
                <a:tc>
                  <a:txBody>
                    <a:bodyPr/>
                    <a:lstStyle/>
                    <a:p>
                      <a:pPr algn="ctr" fontAlgn="t"/>
                      <a:r>
                        <a:rPr lang="en-CA" sz="1000" b="1" i="0" u="none" strike="noStrike" dirty="0">
                          <a:solidFill>
                            <a:srgbClr val="FFFFFF"/>
                          </a:solidFill>
                          <a:effectLst/>
                          <a:latin typeface="+mn-lt"/>
                        </a:rPr>
                        <a:t>5</a:t>
                      </a:r>
                    </a:p>
                  </a:txBody>
                  <a:tcPr marL="0" marR="0" marT="0" marB="0"/>
                </a:tc>
                <a:tc>
                  <a:txBody>
                    <a:bodyPr/>
                    <a:lstStyle/>
                    <a:p>
                      <a:pPr algn="l" fontAlgn="t"/>
                      <a:r>
                        <a:rPr lang="en-CA" sz="1000" b="1" i="0" u="none" strike="noStrike" dirty="0">
                          <a:solidFill>
                            <a:srgbClr val="000000"/>
                          </a:solidFill>
                          <a:effectLst/>
                          <a:latin typeface="Calibri" panose="020F0502020204030204" pitchFamily="34" charset="0"/>
                        </a:rPr>
                        <a:t>GC to GC only (Hybrid IT - Extension of GC Data Centers)</a:t>
                      </a:r>
                    </a:p>
                  </a:txBody>
                  <a:tcPr marL="0" marR="0" marT="0" marB="0"/>
                </a:tc>
                <a:tc>
                  <a:txBody>
                    <a:bodyPr/>
                    <a:lstStyle/>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Hybrid IT environment with an extension of GC network to cloud-based virtual private cloud (up to Protected B) information </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GC cloud-based systems required to interact with systems in GC data centers</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Restricted environment for GC users only</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No external user connections to/from GC cloud-based virtual private cloud and no publicly accessible services</a:t>
                      </a:r>
                    </a:p>
                  </a:txBody>
                  <a:tcPr marL="68580" marR="68580" marT="0" marB="0"/>
                </a:tc>
                <a:tc>
                  <a:txBody>
                    <a:bodyPr/>
                    <a:lstStyle/>
                    <a:p>
                      <a:pPr algn="l" fontAlgn="t"/>
                      <a:r>
                        <a:rPr lang="en-CA" sz="1000" b="0" i="0" u="none" strike="noStrike" dirty="0" smtClean="0">
                          <a:solidFill>
                            <a:srgbClr val="000000"/>
                          </a:solidFill>
                          <a:effectLst/>
                          <a:latin typeface="Calibri" panose="020F0502020204030204" pitchFamily="34" charset="0"/>
                        </a:rPr>
                        <a:t>IaaS,</a:t>
                      </a:r>
                      <a:r>
                        <a:rPr lang="en-CA" sz="1000" b="0" i="0" u="none" strike="noStrike" baseline="0" dirty="0" smtClean="0">
                          <a:solidFill>
                            <a:srgbClr val="000000"/>
                          </a:solidFill>
                          <a:effectLst/>
                          <a:latin typeface="Calibri" panose="020F0502020204030204" pitchFamily="34" charset="0"/>
                        </a:rPr>
                        <a:t> PaaS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dirty="0" smtClean="0">
                          <a:solidFill>
                            <a:srgbClr val="000000"/>
                          </a:solidFill>
                          <a:effectLst/>
                          <a:latin typeface="Calibri" panose="020F0502020204030204" pitchFamily="34" charset="0"/>
                        </a:rPr>
                        <a:t>Type</a:t>
                      </a:r>
                      <a:r>
                        <a:rPr lang="en-CA" sz="1000" b="0" i="0" u="none" strike="noStrike" baseline="0" dirty="0" smtClean="0">
                          <a:solidFill>
                            <a:srgbClr val="000000"/>
                          </a:solidFill>
                          <a:effectLst/>
                          <a:latin typeface="Calibri" panose="020F0502020204030204" pitchFamily="34" charset="0"/>
                        </a:rPr>
                        <a:t> 3 - CXP</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baseline="0" dirty="0" smtClean="0">
                          <a:solidFill>
                            <a:srgbClr val="000000"/>
                          </a:solidFill>
                          <a:effectLst/>
                          <a:latin typeface="Calibri" panose="020F0502020204030204" pitchFamily="34" charset="0"/>
                        </a:rPr>
                        <a:t>SCED Objective #1 (Network)</a:t>
                      </a:r>
                      <a:endParaRPr lang="en-C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5"/>
                  </a:ext>
                </a:extLst>
              </a:tr>
              <a:tr h="895964">
                <a:tc>
                  <a:txBody>
                    <a:bodyPr/>
                    <a:lstStyle/>
                    <a:p>
                      <a:pPr algn="ctr" fontAlgn="t"/>
                      <a:r>
                        <a:rPr lang="en-CA" sz="1000" b="1" i="0" u="none" strike="noStrike" dirty="0" smtClean="0">
                          <a:solidFill>
                            <a:srgbClr val="FFFFFF"/>
                          </a:solidFill>
                          <a:effectLst/>
                          <a:latin typeface="+mn-lt"/>
                        </a:rPr>
                        <a:t>6</a:t>
                      </a:r>
                      <a:endParaRPr lang="en-CA" sz="1000" b="1" i="0" u="none" strike="noStrike" dirty="0">
                        <a:solidFill>
                          <a:srgbClr val="FFFFFF"/>
                        </a:solidFill>
                        <a:effectLst/>
                        <a:latin typeface="+mn-lt"/>
                      </a:endParaRPr>
                    </a:p>
                  </a:txBody>
                  <a:tcPr marL="0" marR="0" marT="0" marB="0"/>
                </a:tc>
                <a:tc>
                  <a:txBody>
                    <a:bodyPr/>
                    <a:lstStyle/>
                    <a:p>
                      <a:pPr algn="l" fontAlgn="t"/>
                      <a:r>
                        <a:rPr lang="en-CA" sz="1000" b="1" i="0" u="none" strike="noStrike" dirty="0" smtClean="0">
                          <a:solidFill>
                            <a:srgbClr val="000000"/>
                          </a:solidFill>
                          <a:effectLst/>
                          <a:latin typeface="Calibri" panose="020F0502020204030204" pitchFamily="34" charset="0"/>
                        </a:rPr>
                        <a:t>Cloud-based services with External user access and interconnection to GC data centers</a:t>
                      </a:r>
                      <a:endParaRPr lang="en-CA" sz="1000" b="1" i="0" u="none" strike="noStrike" dirty="0">
                        <a:solidFill>
                          <a:srgbClr val="000000"/>
                        </a:solidFill>
                        <a:effectLst/>
                        <a:latin typeface="Calibri" panose="020F0502020204030204" pitchFamily="34" charset="0"/>
                      </a:endParaRPr>
                    </a:p>
                  </a:txBody>
                  <a:tcPr marL="0" marR="0" marT="0" marB="0"/>
                </a:tc>
                <a:tc>
                  <a:txBody>
                    <a:bodyPr/>
                    <a:lstStyle/>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Cloud-based services hosting sensitive (up to Protected B) information </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GC cloud-based systems required to interact with systems in GC data centers</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Environment accessible for both GC users and External users and services</a:t>
                      </a:r>
                    </a:p>
                    <a:p>
                      <a:pPr marL="342900" lvl="0" indent="-342900">
                        <a:lnSpc>
                          <a:spcPct val="115000"/>
                        </a:lnSpc>
                        <a:spcAft>
                          <a:spcPts val="0"/>
                        </a:spcAft>
                        <a:buFont typeface="Symbol" panose="05050102010706020507" pitchFamily="18" charset="2"/>
                        <a:buChar char=""/>
                      </a:pPr>
                      <a:r>
                        <a:rPr lang="en-CA" sz="1000" dirty="0">
                          <a:effectLst/>
                          <a:latin typeface="Calibri" panose="020F0502020204030204" pitchFamily="34" charset="0"/>
                          <a:ea typeface="Calibri" panose="020F0502020204030204" pitchFamily="34" charset="0"/>
                          <a:cs typeface="Times New Roman" panose="02020603050405020304" pitchFamily="18" charset="0"/>
                        </a:rPr>
                        <a:t>Solution implemented, managed and operated by a GC department/agency</a:t>
                      </a:r>
                    </a:p>
                  </a:txBody>
                  <a:tcPr marL="68580" marR="68580" marT="0" marB="0"/>
                </a:tc>
                <a:tc>
                  <a:txBody>
                    <a:bodyPr/>
                    <a:lstStyle/>
                    <a:p>
                      <a:pPr algn="l" fontAlgn="t"/>
                      <a:r>
                        <a:rPr lang="en-CA" sz="1000" b="0" i="0" u="none" strike="noStrike" dirty="0" smtClean="0">
                          <a:solidFill>
                            <a:srgbClr val="000000"/>
                          </a:solidFill>
                          <a:effectLst/>
                          <a:latin typeface="Calibri" panose="020F0502020204030204" pitchFamily="34" charset="0"/>
                        </a:rPr>
                        <a:t>IaaS,</a:t>
                      </a:r>
                      <a:r>
                        <a:rPr lang="en-CA" sz="1000" b="0" i="0" u="none" strike="noStrike" baseline="0" dirty="0" smtClean="0">
                          <a:solidFill>
                            <a:srgbClr val="000000"/>
                          </a:solidFill>
                          <a:effectLst/>
                          <a:latin typeface="Calibri" panose="020F0502020204030204" pitchFamily="34" charset="0"/>
                        </a:rPr>
                        <a:t> PaaS</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000" b="0" i="0" u="none" strike="noStrike" dirty="0" smtClean="0">
                          <a:solidFill>
                            <a:srgbClr val="000000"/>
                          </a:solidFill>
                          <a:effectLst/>
                          <a:latin typeface="Calibri" panose="020F0502020204030204" pitchFamily="34" charset="0"/>
                        </a:rPr>
                        <a:t>Type</a:t>
                      </a:r>
                      <a:r>
                        <a:rPr lang="en-CA" sz="1000" b="0" i="0" u="none" strike="noStrike" baseline="0" dirty="0" smtClean="0">
                          <a:solidFill>
                            <a:srgbClr val="000000"/>
                          </a:solidFill>
                          <a:effectLst/>
                          <a:latin typeface="Calibri" panose="020F0502020204030204" pitchFamily="34" charset="0"/>
                        </a:rPr>
                        <a:t> 3 - CXP</a:t>
                      </a:r>
                      <a:endParaRPr lang="en-CA" sz="10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CA" sz="1000" b="0" i="0" u="none" strike="noStrike" baseline="0" dirty="0" smtClean="0">
                          <a:solidFill>
                            <a:srgbClr val="000000"/>
                          </a:solidFill>
                          <a:effectLst/>
                          <a:latin typeface="Calibri" panose="020F0502020204030204" pitchFamily="34" charset="0"/>
                        </a:rPr>
                        <a:t>SCED Objective #1 (Network) and #2 (Security via GC-CAP)</a:t>
                      </a:r>
                      <a:endParaRPr lang="en-C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942600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0" y="1266071"/>
            <a:ext cx="11395827" cy="4393091"/>
          </a:xfrm>
          <a:prstGeom prst="rect">
            <a:avLst/>
          </a:prstGeom>
        </p:spPr>
      </p:pic>
      <p:sp>
        <p:nvSpPr>
          <p:cNvPr id="4" name="Title 3"/>
          <p:cNvSpPr>
            <a:spLocks noGrp="1"/>
          </p:cNvSpPr>
          <p:nvPr>
            <p:ph type="title"/>
          </p:nvPr>
        </p:nvSpPr>
        <p:spPr/>
        <p:txBody>
          <a:bodyPr/>
          <a:lstStyle/>
          <a:p>
            <a:r>
              <a:rPr lang="en-CA" dirty="0" smtClean="0"/>
              <a:t>Cloud Usage Profiles</a:t>
            </a:r>
            <a:endParaRPr lang="en-CA" dirty="0"/>
          </a:p>
        </p:txBody>
      </p:sp>
      <p:sp>
        <p:nvSpPr>
          <p:cNvPr id="3" name="Rectangle 2"/>
          <p:cNvSpPr/>
          <p:nvPr/>
        </p:nvSpPr>
        <p:spPr>
          <a:xfrm>
            <a:off x="7009582" y="2268606"/>
            <a:ext cx="1877863" cy="912196"/>
          </a:xfrm>
          <a:prstGeom prst="rect">
            <a:avLst/>
          </a:prstGeom>
          <a:solidFill>
            <a:schemeClr val="accent6">
              <a:lumMod val="40000"/>
              <a:lumOff val="60000"/>
              <a:alpha val="20000"/>
            </a:schemeClr>
          </a:solidFill>
          <a:ln w="28575">
            <a:prstDash val="sysDot"/>
          </a:ln>
        </p:spPr>
        <p:style>
          <a:lnRef idx="2">
            <a:schemeClr val="accent6"/>
          </a:lnRef>
          <a:fillRef idx="1">
            <a:schemeClr val="lt1"/>
          </a:fillRef>
          <a:effectRef idx="0">
            <a:schemeClr val="accent6"/>
          </a:effectRef>
          <a:fontRef idx="minor">
            <a:schemeClr val="dk1"/>
          </a:fontRef>
        </p:style>
        <p:txBody>
          <a:bodyPr rtlCol="0" anchor="t"/>
          <a:lstStyle/>
          <a:p>
            <a:pPr algn="ctr"/>
            <a:endParaRPr lang="en-CA" sz="1600" b="1" dirty="0"/>
          </a:p>
        </p:txBody>
      </p:sp>
      <p:sp>
        <p:nvSpPr>
          <p:cNvPr id="7" name="Rectangle 6"/>
          <p:cNvSpPr/>
          <p:nvPr/>
        </p:nvSpPr>
        <p:spPr>
          <a:xfrm>
            <a:off x="7009582" y="1300523"/>
            <a:ext cx="1877863" cy="891298"/>
          </a:xfrm>
          <a:prstGeom prst="rect">
            <a:avLst/>
          </a:prstGeom>
          <a:solidFill>
            <a:srgbClr val="FFC000">
              <a:alpha val="20000"/>
            </a:srgbClr>
          </a:solidFill>
          <a:ln w="28575">
            <a:solidFill>
              <a:srgbClr val="FFC000"/>
            </a:solidFill>
            <a:prstDash val="sysDot"/>
          </a:ln>
        </p:spPr>
        <p:style>
          <a:lnRef idx="2">
            <a:schemeClr val="accent6"/>
          </a:lnRef>
          <a:fillRef idx="1">
            <a:schemeClr val="lt1"/>
          </a:fillRef>
          <a:effectRef idx="0">
            <a:schemeClr val="accent6"/>
          </a:effectRef>
          <a:fontRef idx="minor">
            <a:schemeClr val="dk1"/>
          </a:fontRef>
        </p:style>
        <p:txBody>
          <a:bodyPr rtlCol="0" anchor="t"/>
          <a:lstStyle/>
          <a:p>
            <a:pPr algn="ctr"/>
            <a:endParaRPr lang="en-CA" sz="1600" b="1" dirty="0"/>
          </a:p>
        </p:txBody>
      </p:sp>
      <p:sp>
        <p:nvSpPr>
          <p:cNvPr id="8" name="Rectangle 7"/>
          <p:cNvSpPr/>
          <p:nvPr/>
        </p:nvSpPr>
        <p:spPr>
          <a:xfrm>
            <a:off x="810795" y="4198115"/>
            <a:ext cx="7193417" cy="952917"/>
          </a:xfrm>
          <a:prstGeom prst="rect">
            <a:avLst/>
          </a:prstGeom>
          <a:solidFill>
            <a:srgbClr val="CCCCFF">
              <a:alpha val="24706"/>
            </a:srgbClr>
          </a:solidFill>
          <a:ln w="28575">
            <a:solidFill>
              <a:srgbClr val="7030A0"/>
            </a:solidFill>
            <a:prstDash val="sysDot"/>
          </a:ln>
        </p:spPr>
        <p:style>
          <a:lnRef idx="2">
            <a:schemeClr val="accent5"/>
          </a:lnRef>
          <a:fillRef idx="1">
            <a:schemeClr val="lt1"/>
          </a:fillRef>
          <a:effectRef idx="0">
            <a:schemeClr val="accent5"/>
          </a:effectRef>
          <a:fontRef idx="minor">
            <a:schemeClr val="dk1"/>
          </a:fontRef>
        </p:style>
        <p:txBody>
          <a:bodyPr rtlCol="0" anchor="t"/>
          <a:lstStyle/>
          <a:p>
            <a:pPr algn="ctr"/>
            <a:endParaRPr lang="en-CA" sz="1400" b="1" dirty="0"/>
          </a:p>
        </p:txBody>
      </p:sp>
      <p:sp>
        <p:nvSpPr>
          <p:cNvPr id="10" name="Rectangle 9"/>
          <p:cNvSpPr/>
          <p:nvPr/>
        </p:nvSpPr>
        <p:spPr>
          <a:xfrm>
            <a:off x="443372" y="3501008"/>
            <a:ext cx="11449272" cy="2626442"/>
          </a:xfrm>
          <a:prstGeom prst="rect">
            <a:avLst/>
          </a:prstGeom>
          <a:noFill/>
          <a:ln w="28575">
            <a:solidFill>
              <a:srgbClr val="800000"/>
            </a:solidFill>
            <a:prstDash val="sysDot"/>
          </a:ln>
        </p:spPr>
        <p:style>
          <a:lnRef idx="2">
            <a:schemeClr val="accent5"/>
          </a:lnRef>
          <a:fillRef idx="1">
            <a:schemeClr val="lt1"/>
          </a:fillRef>
          <a:effectRef idx="0">
            <a:schemeClr val="accent5"/>
          </a:effectRef>
          <a:fontRef idx="minor">
            <a:schemeClr val="dk1"/>
          </a:fontRef>
        </p:style>
        <p:txBody>
          <a:bodyPr rtlCol="0" anchor="t"/>
          <a:lstStyle/>
          <a:p>
            <a:pPr algn="ctr"/>
            <a:endParaRPr lang="en-CA" sz="1400" b="1" dirty="0"/>
          </a:p>
        </p:txBody>
      </p:sp>
      <p:sp>
        <p:nvSpPr>
          <p:cNvPr id="11" name="TextBox 10"/>
          <p:cNvSpPr txBox="1"/>
          <p:nvPr/>
        </p:nvSpPr>
        <p:spPr>
          <a:xfrm>
            <a:off x="9220934" y="1721300"/>
            <a:ext cx="1210884" cy="369332"/>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smtClean="0"/>
              <a:t>Profile 4</a:t>
            </a:r>
            <a:endParaRPr lang="en-CA" b="1" dirty="0"/>
          </a:p>
        </p:txBody>
      </p:sp>
      <p:sp>
        <p:nvSpPr>
          <p:cNvPr id="14" name="TextBox 13"/>
          <p:cNvSpPr txBox="1"/>
          <p:nvPr/>
        </p:nvSpPr>
        <p:spPr>
          <a:xfrm>
            <a:off x="9192344" y="2592462"/>
            <a:ext cx="1404156" cy="369332"/>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CA" b="1" dirty="0" smtClean="0"/>
              <a:t>Profile 1,2,3</a:t>
            </a:r>
            <a:endParaRPr lang="en-CA" b="1" dirty="0"/>
          </a:p>
        </p:txBody>
      </p:sp>
      <p:sp>
        <p:nvSpPr>
          <p:cNvPr id="15" name="TextBox 14"/>
          <p:cNvSpPr txBox="1"/>
          <p:nvPr/>
        </p:nvSpPr>
        <p:spPr>
          <a:xfrm>
            <a:off x="2819636" y="4674573"/>
            <a:ext cx="1224136" cy="369332"/>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smtClean="0"/>
              <a:t>Profile 5</a:t>
            </a:r>
            <a:endParaRPr lang="en-CA" b="1" dirty="0"/>
          </a:p>
        </p:txBody>
      </p:sp>
      <p:sp>
        <p:nvSpPr>
          <p:cNvPr id="16" name="TextBox 15"/>
          <p:cNvSpPr txBox="1"/>
          <p:nvPr/>
        </p:nvSpPr>
        <p:spPr>
          <a:xfrm>
            <a:off x="9444372" y="5610037"/>
            <a:ext cx="1317594" cy="369332"/>
          </a:xfrm>
          <a:prstGeom prst="rect">
            <a:avLst/>
          </a:prstGeom>
          <a:ln>
            <a:solidFill>
              <a:srgbClr val="8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smtClean="0"/>
              <a:t>Profile 6</a:t>
            </a:r>
            <a:endParaRPr lang="en-CA" b="1" dirty="0"/>
          </a:p>
        </p:txBody>
      </p:sp>
      <p:sp>
        <p:nvSpPr>
          <p:cNvPr id="17" name="Rectangle 16"/>
          <p:cNvSpPr/>
          <p:nvPr/>
        </p:nvSpPr>
        <p:spPr>
          <a:xfrm>
            <a:off x="8093110" y="4198115"/>
            <a:ext cx="780853" cy="952918"/>
          </a:xfrm>
          <a:prstGeom prst="rect">
            <a:avLst/>
          </a:prstGeom>
          <a:solidFill>
            <a:schemeClr val="accent6">
              <a:lumMod val="40000"/>
              <a:lumOff val="60000"/>
              <a:alpha val="20000"/>
            </a:schemeClr>
          </a:solidFill>
          <a:ln w="28575">
            <a:prstDash val="sysDot"/>
          </a:ln>
        </p:spPr>
        <p:style>
          <a:lnRef idx="2">
            <a:schemeClr val="accent6"/>
          </a:lnRef>
          <a:fillRef idx="1">
            <a:schemeClr val="lt1"/>
          </a:fillRef>
          <a:effectRef idx="0">
            <a:schemeClr val="accent6"/>
          </a:effectRef>
          <a:fontRef idx="minor">
            <a:schemeClr val="dk1"/>
          </a:fontRef>
        </p:style>
        <p:txBody>
          <a:bodyPr rtlCol="0" anchor="t"/>
          <a:lstStyle/>
          <a:p>
            <a:pPr algn="ctr"/>
            <a:endParaRPr lang="en-CA" sz="1600" b="1" dirty="0"/>
          </a:p>
        </p:txBody>
      </p:sp>
      <p:cxnSp>
        <p:nvCxnSpPr>
          <p:cNvPr id="18" name="Straight Connector 17"/>
          <p:cNvCxnSpPr>
            <a:endCxn id="14" idx="1"/>
          </p:cNvCxnSpPr>
          <p:nvPr/>
        </p:nvCxnSpPr>
        <p:spPr>
          <a:xfrm flipV="1">
            <a:off x="8873963" y="2777128"/>
            <a:ext cx="318381"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flipV="1">
            <a:off x="8692321" y="2956304"/>
            <a:ext cx="608035" cy="124181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1" name="Straight Connector 20"/>
          <p:cNvCxnSpPr>
            <a:endCxn id="11" idx="1"/>
          </p:cNvCxnSpPr>
          <p:nvPr/>
        </p:nvCxnSpPr>
        <p:spPr>
          <a:xfrm>
            <a:off x="8873963" y="1904704"/>
            <a:ext cx="346971" cy="126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12904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39300" y="6518972"/>
            <a:ext cx="298376" cy="365125"/>
          </a:xfrm>
        </p:spPr>
        <p:txBody>
          <a:bodyPr/>
          <a:lstStyle/>
          <a:p>
            <a:fld id="{32D4B517-E49B-41B6-9DBC-23634E0F1CDC}" type="slidenum">
              <a:rPr lang="en-CA" smtClean="0"/>
              <a:t>2</a:t>
            </a:fld>
            <a:endParaRPr lang="en-CA" dirty="0"/>
          </a:p>
        </p:txBody>
      </p:sp>
      <p:sp>
        <p:nvSpPr>
          <p:cNvPr id="8" name="Title 5"/>
          <p:cNvSpPr>
            <a:spLocks noGrp="1"/>
          </p:cNvSpPr>
          <p:nvPr>
            <p:ph type="title"/>
          </p:nvPr>
        </p:nvSpPr>
        <p:spPr>
          <a:xfrm>
            <a:off x="443372" y="152636"/>
            <a:ext cx="6549106" cy="635934"/>
          </a:xfrm>
        </p:spPr>
        <p:txBody>
          <a:bodyPr/>
          <a:lstStyle/>
          <a:p>
            <a:r>
              <a:rPr lang="en-CA" dirty="0" smtClean="0"/>
              <a:t>Purpose of GC EARB Session</a:t>
            </a:r>
            <a:endParaRPr lang="en-CA" dirty="0"/>
          </a:p>
        </p:txBody>
      </p:sp>
      <p:sp>
        <p:nvSpPr>
          <p:cNvPr id="9" name="Rectangle 8"/>
          <p:cNvSpPr/>
          <p:nvPr/>
        </p:nvSpPr>
        <p:spPr>
          <a:xfrm>
            <a:off x="1775520" y="1016732"/>
            <a:ext cx="8712968" cy="4242672"/>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cs typeface="Arial" charset="0"/>
            </a:endParaRPr>
          </a:p>
        </p:txBody>
      </p:sp>
      <p:sp>
        <p:nvSpPr>
          <p:cNvPr id="10" name="Flowchart: Merge 9"/>
          <p:cNvSpPr/>
          <p:nvPr/>
        </p:nvSpPr>
        <p:spPr>
          <a:xfrm rot="16200000">
            <a:off x="2013832" y="1313845"/>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3" name="Rectangle 2"/>
          <p:cNvSpPr/>
          <p:nvPr/>
        </p:nvSpPr>
        <p:spPr>
          <a:xfrm>
            <a:off x="2212945" y="1196753"/>
            <a:ext cx="7847156" cy="2554545"/>
          </a:xfrm>
          <a:prstGeom prst="rect">
            <a:avLst/>
          </a:prstGeom>
        </p:spPr>
        <p:txBody>
          <a:bodyPr wrap="square">
            <a:spAutoFit/>
          </a:bodyPr>
          <a:lstStyle/>
          <a:p>
            <a:r>
              <a:rPr lang="en-CA" sz="2000" dirty="0">
                <a:solidFill>
                  <a:schemeClr val="tx2"/>
                </a:solidFill>
              </a:rPr>
              <a:t>The purpose of this presentation is to seek GC EARB </a:t>
            </a:r>
            <a:r>
              <a:rPr lang="en-CA" sz="2000" b="1" dirty="0">
                <a:solidFill>
                  <a:schemeClr val="tx2"/>
                </a:solidFill>
              </a:rPr>
              <a:t>endorsement</a:t>
            </a:r>
            <a:r>
              <a:rPr lang="en-CA" sz="2000" dirty="0">
                <a:solidFill>
                  <a:schemeClr val="tx2"/>
                </a:solidFill>
              </a:rPr>
              <a:t> on the </a:t>
            </a:r>
            <a:r>
              <a:rPr lang="en-CA" sz="2000" dirty="0" smtClean="0">
                <a:solidFill>
                  <a:schemeClr val="tx2"/>
                </a:solidFill>
              </a:rPr>
              <a:t>cloud connection patterns and prioritization of departments seeking services from the Secure Cloud Enablement and Defence (SCED) initiative.</a:t>
            </a:r>
          </a:p>
          <a:p>
            <a:endParaRPr lang="en-US" sz="2000" dirty="0" smtClean="0">
              <a:solidFill>
                <a:schemeClr val="tx2"/>
              </a:solidFill>
            </a:endParaRPr>
          </a:p>
          <a:p>
            <a:r>
              <a:rPr lang="en-US" sz="2000" dirty="0" smtClean="0">
                <a:solidFill>
                  <a:schemeClr val="tx2"/>
                </a:solidFill>
              </a:rPr>
              <a:t>The presentation will focus on:</a:t>
            </a:r>
          </a:p>
          <a:p>
            <a:endParaRPr lang="en-US" sz="2000" dirty="0" smtClean="0">
              <a:solidFill>
                <a:schemeClr val="tx2"/>
              </a:solidFill>
            </a:endParaRPr>
          </a:p>
          <a:p>
            <a:pPr lvl="1"/>
            <a:r>
              <a:rPr lang="en-US" sz="2000" dirty="0" smtClean="0">
                <a:solidFill>
                  <a:schemeClr val="tx2"/>
                </a:solidFill>
              </a:rPr>
              <a:t>Cloud connection patterns</a:t>
            </a:r>
          </a:p>
          <a:p>
            <a:pPr lvl="1"/>
            <a:r>
              <a:rPr lang="en-US" sz="2000" dirty="0" smtClean="0">
                <a:solidFill>
                  <a:schemeClr val="tx2"/>
                </a:solidFill>
              </a:rPr>
              <a:t>Cloud guardrails and usage profiles</a:t>
            </a:r>
          </a:p>
        </p:txBody>
      </p:sp>
      <p:sp>
        <p:nvSpPr>
          <p:cNvPr id="7" name="Flowchart: Merge 6"/>
          <p:cNvSpPr/>
          <p:nvPr/>
        </p:nvSpPr>
        <p:spPr>
          <a:xfrm rot="16200000">
            <a:off x="2519244" y="3190688"/>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11" name="Flowchart: Merge 10"/>
          <p:cNvSpPr/>
          <p:nvPr/>
        </p:nvSpPr>
        <p:spPr>
          <a:xfrm rot="16200000">
            <a:off x="2519244" y="3439289"/>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868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20</a:t>
            </a:fld>
            <a:endParaRPr lang="en-CA" dirty="0">
              <a:solidFill>
                <a:prstClr val="black">
                  <a:tint val="75000"/>
                </a:prstClr>
              </a:solidFill>
            </a:endParaRP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2489607511"/>
              </p:ext>
            </p:extLst>
          </p:nvPr>
        </p:nvGraphicFramePr>
        <p:xfrm>
          <a:off x="227348" y="1030397"/>
          <a:ext cx="11773309" cy="5635965"/>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260140">
                  <a:extLst>
                    <a:ext uri="{9D8B030D-6E8A-4147-A177-3AD203B41FA5}">
                      <a16:colId xmlns:a16="http://schemas.microsoft.com/office/drawing/2014/main" xmlns="" val="20003"/>
                    </a:ext>
                  </a:extLst>
                </a:gridCol>
                <a:gridCol w="1116124">
                  <a:extLst>
                    <a:ext uri="{9D8B030D-6E8A-4147-A177-3AD203B41FA5}">
                      <a16:colId xmlns:a16="http://schemas.microsoft.com/office/drawing/2014/main" xmlns="" val="20004"/>
                    </a:ext>
                  </a:extLst>
                </a:gridCol>
                <a:gridCol w="1692188">
                  <a:extLst>
                    <a:ext uri="{9D8B030D-6E8A-4147-A177-3AD203B41FA5}">
                      <a16:colId xmlns:a16="http://schemas.microsoft.com/office/drawing/2014/main" xmlns="" val="20005"/>
                    </a:ext>
                  </a:extLst>
                </a:gridCol>
                <a:gridCol w="1548172">
                  <a:extLst>
                    <a:ext uri="{9D8B030D-6E8A-4147-A177-3AD203B41FA5}">
                      <a16:colId xmlns:a16="http://schemas.microsoft.com/office/drawing/2014/main" xmlns="" val="20006"/>
                    </a:ext>
                  </a:extLst>
                </a:gridCol>
                <a:gridCol w="1584176">
                  <a:extLst>
                    <a:ext uri="{9D8B030D-6E8A-4147-A177-3AD203B41FA5}">
                      <a16:colId xmlns:a16="http://schemas.microsoft.com/office/drawing/2014/main" xmlns="" val="20007"/>
                    </a:ext>
                  </a:extLst>
                </a:gridCol>
                <a:gridCol w="1620181">
                  <a:extLst>
                    <a:ext uri="{9D8B030D-6E8A-4147-A177-3AD203B41FA5}">
                      <a16:colId xmlns:a16="http://schemas.microsoft.com/office/drawing/2014/main" xmlns="" val="20008"/>
                    </a:ext>
                  </a:extLst>
                </a:gridCol>
              </a:tblGrid>
              <a:tr h="706415">
                <a:tc>
                  <a:txBody>
                    <a:bodyPr/>
                    <a:lstStyle/>
                    <a:p>
                      <a:pPr algn="ctr">
                        <a:spcAft>
                          <a:spcPts val="0"/>
                        </a:spcAft>
                      </a:pPr>
                      <a:r>
                        <a:rPr lang="en-CA" sz="1100" dirty="0">
                          <a:effectLst/>
                        </a:rPr>
                        <a:t>ID</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Cloud Guardrails</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Applicable Service Model</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Profile 1 – Experimentation/</a:t>
                      </a:r>
                      <a:br>
                        <a:rPr lang="en-CA" sz="1100" dirty="0">
                          <a:effectLst/>
                        </a:rPr>
                      </a:br>
                      <a:r>
                        <a:rPr lang="en-CA" sz="1100" dirty="0">
                          <a:effectLst/>
                        </a:rPr>
                        <a:t>Sandbox</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Profile 2 – </a:t>
                      </a:r>
                      <a:br>
                        <a:rPr lang="en-CA" sz="1100" dirty="0">
                          <a:effectLst/>
                        </a:rPr>
                      </a:br>
                      <a:r>
                        <a:rPr lang="en-CA" sz="1100" dirty="0">
                          <a:effectLst/>
                        </a:rPr>
                        <a:t>Non-sensitive cloud-based services</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Profile 3 –</a:t>
                      </a:r>
                      <a:br>
                        <a:rPr lang="en-CA" sz="1100" dirty="0">
                          <a:effectLst/>
                        </a:rPr>
                      </a:br>
                      <a:r>
                        <a:rPr lang="en-CA" sz="1100" dirty="0">
                          <a:effectLst/>
                        </a:rPr>
                        <a:t>Sensitive (up to PB) cloud-based services</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Profile 4 –</a:t>
                      </a:r>
                      <a:br>
                        <a:rPr lang="en-CA" sz="1100" dirty="0">
                          <a:effectLst/>
                        </a:rPr>
                      </a:br>
                      <a:r>
                        <a:rPr lang="en-CA" sz="1100" dirty="0">
                          <a:effectLst/>
                        </a:rPr>
                        <a:t>Sensitive (up to PB) cloud-based services for GC-wide SaaS Solutions</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Profile 5 – </a:t>
                      </a:r>
                      <a:br>
                        <a:rPr lang="en-CA" sz="1100" dirty="0">
                          <a:effectLst/>
                        </a:rPr>
                      </a:br>
                      <a:r>
                        <a:rPr lang="en-CA" sz="1100" dirty="0">
                          <a:effectLst/>
                        </a:rPr>
                        <a:t>GC to GC only </a:t>
                      </a:r>
                      <a:br>
                        <a:rPr lang="en-CA" sz="1100" dirty="0">
                          <a:effectLst/>
                        </a:rPr>
                      </a:br>
                      <a:r>
                        <a:rPr lang="en-CA" sz="1100" dirty="0">
                          <a:effectLst/>
                        </a:rPr>
                        <a:t>(Hybrid IT - Extension of GC Data Centers)</a:t>
                      </a:r>
                      <a:endParaRPr lang="en-CA" sz="1100" dirty="0">
                        <a:effectLst/>
                        <a:latin typeface="Times New Roman" panose="02020603050405020304" pitchFamily="18" charset="0"/>
                      </a:endParaRPr>
                    </a:p>
                  </a:txBody>
                  <a:tcPr marL="53973" marR="53973" marT="0" marB="0" anchor="ctr"/>
                </a:tc>
                <a:tc>
                  <a:txBody>
                    <a:bodyPr/>
                    <a:lstStyle/>
                    <a:p>
                      <a:pPr algn="ctr">
                        <a:spcAft>
                          <a:spcPts val="0"/>
                        </a:spcAft>
                      </a:pPr>
                      <a:r>
                        <a:rPr lang="en-CA" sz="1100" dirty="0">
                          <a:effectLst/>
                        </a:rPr>
                        <a:t>Profile 6 – </a:t>
                      </a:r>
                      <a:br>
                        <a:rPr lang="en-CA" sz="1100" dirty="0">
                          <a:effectLst/>
                        </a:rPr>
                      </a:br>
                      <a:r>
                        <a:rPr lang="en-CA" sz="1100" dirty="0">
                          <a:effectLst/>
                        </a:rPr>
                        <a:t>Cloud-based Service Accessible to External users (Connections to GC Data Centers Required)</a:t>
                      </a:r>
                      <a:endParaRPr lang="en-CA" sz="1100" dirty="0">
                        <a:effectLst/>
                        <a:latin typeface="Times New Roman" panose="02020603050405020304" pitchFamily="18" charset="0"/>
                      </a:endParaRPr>
                    </a:p>
                  </a:txBody>
                  <a:tcPr marL="53973" marR="53973" marT="0" marB="0" anchor="ctr"/>
                </a:tc>
                <a:extLst>
                  <a:ext uri="{0D108BD9-81ED-4DB2-BD59-A6C34878D82A}">
                    <a16:rowId xmlns:a16="http://schemas.microsoft.com/office/drawing/2014/main" xmlns="" val="10000"/>
                  </a:ext>
                </a:extLst>
              </a:tr>
              <a:tr h="372322">
                <a:tc>
                  <a:txBody>
                    <a:bodyPr/>
                    <a:lstStyle/>
                    <a:p>
                      <a:r>
                        <a:rPr lang="en-CA" sz="1100" dirty="0">
                          <a:effectLst/>
                        </a:rPr>
                        <a:t>01</a:t>
                      </a:r>
                    </a:p>
                  </a:txBody>
                  <a:tcPr marL="61913" marR="61913" marT="28575" marB="28575" anchor="ctr"/>
                </a:tc>
                <a:tc>
                  <a:txBody>
                    <a:bodyPr/>
                    <a:lstStyle/>
                    <a:p>
                      <a:r>
                        <a:rPr lang="en-CA" sz="1100" u="none" strike="noStrike" dirty="0">
                          <a:solidFill>
                            <a:srgbClr val="0366D6"/>
                          </a:solidFill>
                          <a:effectLst/>
                          <a:hlinkClick r:id="rId3"/>
                        </a:rPr>
                        <a:t>Protect root / global admins account</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1"/>
                  </a:ext>
                </a:extLst>
              </a:tr>
              <a:tr h="422689">
                <a:tc>
                  <a:txBody>
                    <a:bodyPr/>
                    <a:lstStyle/>
                    <a:p>
                      <a:r>
                        <a:rPr lang="en-CA" sz="1100" dirty="0">
                          <a:effectLst/>
                        </a:rPr>
                        <a:t>02</a:t>
                      </a:r>
                    </a:p>
                  </a:txBody>
                  <a:tcPr marL="61913" marR="61913" marT="28575" marB="28575" anchor="ctr"/>
                </a:tc>
                <a:tc>
                  <a:txBody>
                    <a:bodyPr/>
                    <a:lstStyle/>
                    <a:p>
                      <a:r>
                        <a:rPr lang="en-CA" sz="1100" u="none" strike="noStrike" dirty="0">
                          <a:solidFill>
                            <a:srgbClr val="0366D6"/>
                          </a:solidFill>
                          <a:effectLst/>
                          <a:hlinkClick r:id="rId4"/>
                        </a:rPr>
                        <a:t>Management of administrative privileges</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2"/>
                  </a:ext>
                </a:extLst>
              </a:tr>
              <a:tr h="324149">
                <a:tc>
                  <a:txBody>
                    <a:bodyPr/>
                    <a:lstStyle/>
                    <a:p>
                      <a:r>
                        <a:rPr lang="en-CA" sz="1100" dirty="0">
                          <a:effectLst/>
                        </a:rPr>
                        <a:t>03</a:t>
                      </a:r>
                    </a:p>
                  </a:txBody>
                  <a:tcPr marL="61913" marR="61913" marT="28575" marB="28575" anchor="ctr"/>
                </a:tc>
                <a:tc>
                  <a:txBody>
                    <a:bodyPr/>
                    <a:lstStyle/>
                    <a:p>
                      <a:r>
                        <a:rPr lang="en-CA" sz="1100" u="none" strike="noStrike" dirty="0">
                          <a:solidFill>
                            <a:srgbClr val="0366D6"/>
                          </a:solidFill>
                          <a:effectLst/>
                          <a:hlinkClick r:id="rId5"/>
                        </a:rPr>
                        <a:t>Cloud console access</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3"/>
                  </a:ext>
                </a:extLst>
              </a:tr>
              <a:tr h="372322">
                <a:tc>
                  <a:txBody>
                    <a:bodyPr/>
                    <a:lstStyle/>
                    <a:p>
                      <a:r>
                        <a:rPr lang="en-CA" sz="1100" dirty="0">
                          <a:effectLst/>
                        </a:rPr>
                        <a:t>04</a:t>
                      </a:r>
                    </a:p>
                  </a:txBody>
                  <a:tcPr marL="61913" marR="61913" marT="28575" marB="28575" anchor="ctr"/>
                </a:tc>
                <a:tc>
                  <a:txBody>
                    <a:bodyPr/>
                    <a:lstStyle/>
                    <a:p>
                      <a:r>
                        <a:rPr lang="en-CA" sz="1100" u="none" strike="noStrike" dirty="0">
                          <a:solidFill>
                            <a:srgbClr val="0366D6"/>
                          </a:solidFill>
                          <a:effectLst/>
                          <a:hlinkClick r:id="rId6"/>
                        </a:rPr>
                        <a:t>Enterprise monitoring accounts</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for billing)</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4"/>
                  </a:ext>
                </a:extLst>
              </a:tr>
              <a:tr h="477151">
                <a:tc>
                  <a:txBody>
                    <a:bodyPr/>
                    <a:lstStyle/>
                    <a:p>
                      <a:r>
                        <a:rPr lang="en-CA" sz="1100" dirty="0">
                          <a:effectLst/>
                        </a:rPr>
                        <a:t>05</a:t>
                      </a:r>
                    </a:p>
                  </a:txBody>
                  <a:tcPr marL="61913" marR="61913" marT="28575" marB="28575" anchor="ctr"/>
                </a:tc>
                <a:tc>
                  <a:txBody>
                    <a:bodyPr/>
                    <a:lstStyle/>
                    <a:p>
                      <a:r>
                        <a:rPr lang="en-CA" sz="1100" u="none" strike="noStrike" dirty="0">
                          <a:solidFill>
                            <a:srgbClr val="0366D6"/>
                          </a:solidFill>
                          <a:effectLst/>
                          <a:hlinkClick r:id="rId7"/>
                        </a:rPr>
                        <a:t>Data location</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in Canada for GC storage of PB and above)</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in Canada for GC storage of PB and above)</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in Canada for GC storage of PB and above)</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in Canada for GC storage of PB and above)</a:t>
                      </a:r>
                      <a:endParaRPr lang="en-CA" sz="1100" i="1"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5"/>
                  </a:ext>
                </a:extLst>
              </a:tr>
              <a:tr h="324149">
                <a:tc>
                  <a:txBody>
                    <a:bodyPr/>
                    <a:lstStyle/>
                    <a:p>
                      <a:r>
                        <a:rPr lang="en-CA" sz="1100" dirty="0">
                          <a:effectLst/>
                        </a:rPr>
                        <a:t>06</a:t>
                      </a:r>
                    </a:p>
                  </a:txBody>
                  <a:tcPr marL="61913" marR="61913" marT="28575" marB="28575" anchor="ctr"/>
                </a:tc>
                <a:tc>
                  <a:txBody>
                    <a:bodyPr/>
                    <a:lstStyle/>
                    <a:p>
                      <a:r>
                        <a:rPr lang="en-CA" sz="1100" u="none" strike="noStrike" dirty="0">
                          <a:solidFill>
                            <a:srgbClr val="0366D6"/>
                          </a:solidFill>
                          <a:effectLst/>
                          <a:hlinkClick r:id="rId8"/>
                        </a:rPr>
                        <a:t>Protection of data-at-rest</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Not 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6"/>
                  </a:ext>
                </a:extLst>
              </a:tr>
              <a:tr h="372322">
                <a:tc>
                  <a:txBody>
                    <a:bodyPr/>
                    <a:lstStyle/>
                    <a:p>
                      <a:r>
                        <a:rPr lang="en-CA" sz="1100" dirty="0">
                          <a:effectLst/>
                        </a:rPr>
                        <a:t>07</a:t>
                      </a:r>
                    </a:p>
                  </a:txBody>
                  <a:tcPr marL="61913" marR="61913" marT="28575" marB="28575" anchor="ctr"/>
                </a:tc>
                <a:tc>
                  <a:txBody>
                    <a:bodyPr/>
                    <a:lstStyle/>
                    <a:p>
                      <a:r>
                        <a:rPr lang="en-CA" sz="1100" u="none" strike="noStrike" dirty="0">
                          <a:solidFill>
                            <a:srgbClr val="0366D6"/>
                          </a:solidFill>
                          <a:effectLst/>
                          <a:hlinkClick r:id="rId9"/>
                        </a:rPr>
                        <a:t>Protection of data-in-transit</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7"/>
                  </a:ext>
                </a:extLst>
              </a:tr>
              <a:tr h="477151">
                <a:tc>
                  <a:txBody>
                    <a:bodyPr/>
                    <a:lstStyle/>
                    <a:p>
                      <a:r>
                        <a:rPr lang="en-CA" sz="1100" dirty="0">
                          <a:effectLst/>
                        </a:rPr>
                        <a:t>08</a:t>
                      </a:r>
                    </a:p>
                  </a:txBody>
                  <a:tcPr marL="61913" marR="61913" marT="28575" marB="28575" anchor="ctr"/>
                </a:tc>
                <a:tc>
                  <a:txBody>
                    <a:bodyPr/>
                    <a:lstStyle/>
                    <a:p>
                      <a:r>
                        <a:rPr lang="en-CA" sz="1100" u="none" strike="noStrike" dirty="0">
                          <a:solidFill>
                            <a:srgbClr val="0366D6"/>
                          </a:solidFill>
                          <a:effectLst/>
                          <a:hlinkClick r:id="rId10"/>
                        </a:rPr>
                        <a:t>Segment and separate</a:t>
                      </a:r>
                      <a:endParaRPr lang="en-CA" sz="1100" dirty="0">
                        <a:effectLst/>
                      </a:endParaRPr>
                    </a:p>
                  </a:txBody>
                  <a:tcPr marL="61913" marR="61913" marT="28575" marB="28575"/>
                </a:tc>
                <a:tc>
                  <a:txBody>
                    <a:bodyPr/>
                    <a:lstStyle/>
                    <a:p>
                      <a:pPr algn="ctr">
                        <a:spcAft>
                          <a:spcPts val="0"/>
                        </a:spcAft>
                      </a:pPr>
                      <a:r>
                        <a:rPr lang="en-CA" sz="1100" dirty="0" smtClean="0">
                          <a:effectLst/>
                        </a:rPr>
                        <a:t>IaaS, PaaS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network filtering at a minimum)</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8"/>
                  </a:ext>
                </a:extLst>
              </a:tr>
              <a:tr h="477151">
                <a:tc>
                  <a:txBody>
                    <a:bodyPr/>
                    <a:lstStyle/>
                    <a:p>
                      <a:r>
                        <a:rPr lang="en-CA" sz="1100" dirty="0">
                          <a:effectLst/>
                        </a:rPr>
                        <a:t>09</a:t>
                      </a:r>
                    </a:p>
                  </a:txBody>
                  <a:tcPr marL="61913" marR="61913" marT="28575" marB="28575" anchor="ctr"/>
                </a:tc>
                <a:tc>
                  <a:txBody>
                    <a:bodyPr/>
                    <a:lstStyle/>
                    <a:p>
                      <a:r>
                        <a:rPr lang="en-CA" sz="1100" u="none" strike="noStrike" dirty="0">
                          <a:solidFill>
                            <a:srgbClr val="0366D6"/>
                          </a:solidFill>
                          <a:effectLst/>
                          <a:hlinkClick r:id="rId11"/>
                        </a:rPr>
                        <a:t>Network security services</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Restrict to GC </a:t>
                      </a:r>
                      <a:r>
                        <a:rPr lang="en-CA" sz="1100" i="1" baseline="0" dirty="0" smtClean="0">
                          <a:effectLst/>
                        </a:rPr>
                        <a:t>only</a:t>
                      </a:r>
                      <a:r>
                        <a:rPr lang="en-CA" sz="1100" i="1" dirty="0" smtClean="0">
                          <a:effectLst/>
                        </a:rPr>
                        <a:t>)</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 </a:t>
                      </a:r>
                      <a:endParaRPr lang="en-CA" sz="1100" dirty="0" smtClean="0">
                        <a:effectLst/>
                      </a:endParaRPr>
                    </a:p>
                    <a:p>
                      <a:pPr algn="ctr">
                        <a:spcAft>
                          <a:spcPts val="0"/>
                        </a:spcAft>
                      </a:pPr>
                      <a:r>
                        <a:rPr lang="en-CA" sz="1100" i="1" dirty="0" smtClean="0">
                          <a:effectLst/>
                        </a:rPr>
                        <a:t>(</a:t>
                      </a:r>
                      <a:r>
                        <a:rPr lang="en-CA" sz="1100" i="1" dirty="0">
                          <a:effectLst/>
                        </a:rPr>
                        <a:t>Deny External Access </a:t>
                      </a:r>
                      <a:r>
                        <a:rPr lang="en-CA" sz="1100" i="1" dirty="0" smtClean="0">
                          <a:effectLst/>
                        </a:rPr>
                        <a:t>policy – GC only)</a:t>
                      </a:r>
                      <a:endParaRPr lang="en-CA" sz="1100" i="1"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09"/>
                  </a:ext>
                </a:extLst>
              </a:tr>
              <a:tr h="324149">
                <a:tc>
                  <a:txBody>
                    <a:bodyPr/>
                    <a:lstStyle/>
                    <a:p>
                      <a:r>
                        <a:rPr lang="en-CA" sz="1100" dirty="0">
                          <a:effectLst/>
                        </a:rPr>
                        <a:t>10</a:t>
                      </a:r>
                    </a:p>
                  </a:txBody>
                  <a:tcPr marL="61913" marR="61913" marT="28575" marB="28575" anchor="ctr"/>
                </a:tc>
                <a:tc>
                  <a:txBody>
                    <a:bodyPr/>
                    <a:lstStyle/>
                    <a:p>
                      <a:r>
                        <a:rPr lang="en-CA" sz="1100" u="none" strike="noStrike" dirty="0">
                          <a:solidFill>
                            <a:srgbClr val="0366D6"/>
                          </a:solidFill>
                          <a:effectLst/>
                          <a:hlinkClick r:id="rId12"/>
                        </a:rPr>
                        <a:t>Cyber defense services</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Not 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10"/>
                  </a:ext>
                </a:extLst>
              </a:tr>
              <a:tr h="324149">
                <a:tc>
                  <a:txBody>
                    <a:bodyPr/>
                    <a:lstStyle/>
                    <a:p>
                      <a:r>
                        <a:rPr lang="en-CA" sz="1100" dirty="0">
                          <a:effectLst/>
                        </a:rPr>
                        <a:t>11</a:t>
                      </a:r>
                    </a:p>
                  </a:txBody>
                  <a:tcPr marL="61913" marR="61913" marT="28575" marB="28575" anchor="ctr"/>
                </a:tc>
                <a:tc>
                  <a:txBody>
                    <a:bodyPr/>
                    <a:lstStyle/>
                    <a:p>
                      <a:r>
                        <a:rPr lang="en-CA" sz="1100" u="none" strike="noStrike" dirty="0">
                          <a:solidFill>
                            <a:srgbClr val="0366D6"/>
                          </a:solidFill>
                          <a:effectLst/>
                          <a:hlinkClick r:id="rId13"/>
                        </a:rPr>
                        <a:t>Logging and monitoring</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Recommended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11"/>
                  </a:ext>
                </a:extLst>
              </a:tr>
              <a:tr h="372322">
                <a:tc>
                  <a:txBody>
                    <a:bodyPr/>
                    <a:lstStyle/>
                    <a:p>
                      <a:r>
                        <a:rPr lang="en-CA" sz="1100" dirty="0">
                          <a:effectLst/>
                        </a:rPr>
                        <a:t>12</a:t>
                      </a:r>
                    </a:p>
                  </a:txBody>
                  <a:tcPr marL="61913" marR="61913" marT="28575" marB="28575" anchor="ctr"/>
                </a:tc>
                <a:tc>
                  <a:txBody>
                    <a:bodyPr/>
                    <a:lstStyle/>
                    <a:p>
                      <a:r>
                        <a:rPr lang="en-CA" sz="1100" u="none" strike="noStrike" dirty="0">
                          <a:solidFill>
                            <a:srgbClr val="0366D6"/>
                          </a:solidFill>
                          <a:effectLst/>
                          <a:hlinkClick r:id="rId14"/>
                        </a:rPr>
                        <a:t>Configuration of cloud marketplaces</a:t>
                      </a:r>
                      <a:endParaRPr lang="en-CA" sz="1100" dirty="0">
                        <a:effectLst/>
                      </a:endParaRPr>
                    </a:p>
                  </a:txBody>
                  <a:tcPr marL="61913" marR="61913" marT="28575" marB="28575"/>
                </a:tc>
                <a:tc>
                  <a:txBody>
                    <a:bodyPr/>
                    <a:lstStyle/>
                    <a:p>
                      <a:pPr algn="ctr">
                        <a:spcAft>
                          <a:spcPts val="0"/>
                        </a:spcAft>
                      </a:pPr>
                      <a:r>
                        <a:rPr lang="en-CA" sz="1100" dirty="0" smtClean="0">
                          <a:effectLst/>
                        </a:rPr>
                        <a:t>IaaS, PaaS, SaaS</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tc>
                  <a:txBody>
                    <a:bodyPr/>
                    <a:lstStyle/>
                    <a:p>
                      <a:pPr algn="ctr">
                        <a:spcAft>
                          <a:spcPts val="0"/>
                        </a:spcAft>
                      </a:pPr>
                      <a:r>
                        <a:rPr lang="en-CA" sz="1100" dirty="0">
                          <a:effectLst/>
                        </a:rPr>
                        <a:t>Required</a:t>
                      </a:r>
                      <a:endParaRPr lang="en-CA" sz="1100" dirty="0">
                        <a:effectLst/>
                        <a:latin typeface="Times New Roman" panose="02020603050405020304" pitchFamily="18" charset="0"/>
                      </a:endParaRPr>
                    </a:p>
                  </a:txBody>
                  <a:tcPr marL="53973" marR="53973" marT="0" marB="0"/>
                </a:tc>
                <a:extLst>
                  <a:ext uri="{0D108BD9-81ED-4DB2-BD59-A6C34878D82A}">
                    <a16:rowId xmlns:a16="http://schemas.microsoft.com/office/drawing/2014/main" xmlns="" val="10012"/>
                  </a:ext>
                </a:extLst>
              </a:tr>
            </a:tbl>
          </a:graphicData>
        </a:graphic>
      </p:graphicFrame>
      <p:sp>
        <p:nvSpPr>
          <p:cNvPr id="6" name="Title 5"/>
          <p:cNvSpPr txBox="1">
            <a:spLocks/>
          </p:cNvSpPr>
          <p:nvPr/>
        </p:nvSpPr>
        <p:spPr>
          <a:xfrm>
            <a:off x="446994" y="116633"/>
            <a:ext cx="6945150" cy="467170"/>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dirty="0" smtClean="0">
                <a:solidFill>
                  <a:schemeClr val="tx2"/>
                </a:solidFill>
              </a:rPr>
              <a:t>Mandatory Guardrails – Compliance Monitoring</a:t>
            </a:r>
            <a:endParaRPr lang="en-CA" dirty="0"/>
          </a:p>
        </p:txBody>
      </p:sp>
      <p:sp>
        <p:nvSpPr>
          <p:cNvPr id="7" name="TextBox 6"/>
          <p:cNvSpPr txBox="1"/>
          <p:nvPr/>
        </p:nvSpPr>
        <p:spPr>
          <a:xfrm>
            <a:off x="357240" y="601284"/>
            <a:ext cx="11846435" cy="307777"/>
          </a:xfrm>
          <a:prstGeom prst="rect">
            <a:avLst/>
          </a:prstGeom>
          <a:noFill/>
        </p:spPr>
        <p:txBody>
          <a:bodyPr wrap="square" rtlCol="0">
            <a:spAutoFit/>
          </a:bodyPr>
          <a:lstStyle/>
          <a:p>
            <a:r>
              <a:rPr lang="en-US" sz="1400" dirty="0">
                <a:solidFill>
                  <a:srgbClr val="004D71"/>
                </a:solidFill>
              </a:rPr>
              <a:t>Minimum, mandatory, guardrails a department must implement within 30 days of gaining access to their account(s). </a:t>
            </a:r>
            <a:r>
              <a:rPr lang="en-US" sz="1400" b="1" dirty="0">
                <a:solidFill>
                  <a:srgbClr val="FF0000"/>
                </a:solidFill>
              </a:rPr>
              <a:t>Non-adherence is violation of terms of use.</a:t>
            </a:r>
            <a:endParaRPr lang="en-CA" sz="1400" b="1" dirty="0">
              <a:solidFill>
                <a:srgbClr val="FF0000"/>
              </a:solidFill>
            </a:endParaRPr>
          </a:p>
        </p:txBody>
      </p:sp>
    </p:spTree>
    <p:extLst>
      <p:ext uri="{BB962C8B-B14F-4D97-AF65-F5344CB8AC3E}">
        <p14:creationId xmlns:p14="http://schemas.microsoft.com/office/powerpoint/2010/main" val="305343725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sp>
        <p:nvSpPr>
          <p:cNvPr id="3" name="Text Placeholder 2"/>
          <p:cNvSpPr>
            <a:spLocks noGrp="1"/>
          </p:cNvSpPr>
          <p:nvPr>
            <p:ph type="body" sz="quarter" idx="11"/>
          </p:nvPr>
        </p:nvSpPr>
        <p:spPr/>
        <p:txBody>
          <a:bodyPr/>
          <a:lstStyle/>
          <a:p>
            <a:r>
              <a:rPr lang="en-CA" dirty="0" smtClean="0"/>
              <a:t>Next Steps</a:t>
            </a:r>
            <a:endParaRPr lang="en-CA" dirty="0"/>
          </a:p>
        </p:txBody>
      </p:sp>
      <p:grpSp>
        <p:nvGrpSpPr>
          <p:cNvPr id="5" name="Group 4"/>
          <p:cNvGrpSpPr/>
          <p:nvPr/>
        </p:nvGrpSpPr>
        <p:grpSpPr>
          <a:xfrm>
            <a:off x="2819400" y="1905000"/>
            <a:ext cx="1238250" cy="1794000"/>
            <a:chOff x="1295400" y="1905000"/>
            <a:chExt cx="1238250" cy="1794000"/>
          </a:xfrm>
        </p:grpSpPr>
        <p:sp>
          <p:nvSpPr>
            <p:cNvPr id="6" name="Pentagon 5"/>
            <p:cNvSpPr/>
            <p:nvPr>
              <p:custDataLst>
                <p:tags r:id="rId4"/>
              </p:custDataLst>
            </p:nvPr>
          </p:nvSpPr>
          <p:spPr>
            <a:xfrm>
              <a:off x="1295400" y="1905000"/>
              <a:ext cx="1238250" cy="1794000"/>
            </a:xfrm>
            <a:prstGeom prst="homePlate">
              <a:avLst>
                <a:gd name="adj" fmla="val 100000"/>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16"/>
            <p:cNvSpPr>
              <a:spLocks noChangeAspect="1" noChangeArrowheads="1" noTextEdit="1"/>
            </p:cNvSpPr>
            <p:nvPr/>
          </p:nvSpPr>
          <p:spPr bwMode="auto">
            <a:xfrm>
              <a:off x="1542645" y="2641068"/>
              <a:ext cx="324574" cy="37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1" name="TextBox 10"/>
          <p:cNvSpPr txBox="1"/>
          <p:nvPr/>
        </p:nvSpPr>
        <p:spPr>
          <a:xfrm>
            <a:off x="2143125" y="3962400"/>
            <a:ext cx="2571750" cy="338554"/>
          </a:xfrm>
          <a:prstGeom prst="rect">
            <a:avLst/>
          </a:prstGeom>
          <a:noFill/>
        </p:spPr>
        <p:txBody>
          <a:bodyPr wrap="square" rtlCol="0">
            <a:spAutoFit/>
          </a:bodyPr>
          <a:lstStyle/>
          <a:p>
            <a:pPr algn="ctr"/>
            <a:r>
              <a:rPr lang="en-US" sz="1600" b="1" dirty="0" smtClean="0">
                <a:solidFill>
                  <a:schemeClr val="tx1">
                    <a:lumMod val="65000"/>
                    <a:lumOff val="35000"/>
                  </a:schemeClr>
                </a:solidFill>
                <a:cs typeface="Arial" pitchFamily="34" charset="0"/>
              </a:rPr>
              <a:t>Consultation</a:t>
            </a:r>
            <a:endParaRPr lang="en-US" sz="1600" b="1" dirty="0">
              <a:solidFill>
                <a:schemeClr val="tx1">
                  <a:lumMod val="65000"/>
                  <a:lumOff val="35000"/>
                </a:schemeClr>
              </a:solidFill>
              <a:cs typeface="Arial" pitchFamily="34" charset="0"/>
            </a:endParaRPr>
          </a:p>
        </p:txBody>
      </p:sp>
      <p:sp>
        <p:nvSpPr>
          <p:cNvPr id="12" name="TextBox 11"/>
          <p:cNvSpPr txBox="1"/>
          <p:nvPr/>
        </p:nvSpPr>
        <p:spPr>
          <a:xfrm>
            <a:off x="2143125" y="4419601"/>
            <a:ext cx="2571750" cy="738664"/>
          </a:xfrm>
          <a:prstGeom prst="rect">
            <a:avLst/>
          </a:prstGeom>
          <a:noFill/>
        </p:spPr>
        <p:txBody>
          <a:bodyPr wrap="square" rtlCol="0">
            <a:spAutoFit/>
          </a:bodyPr>
          <a:lstStyle/>
          <a:p>
            <a:pPr algn="ctr"/>
            <a:r>
              <a:rPr lang="en-US" sz="1400" dirty="0" smtClean="0">
                <a:solidFill>
                  <a:schemeClr val="tx1">
                    <a:lumMod val="65000"/>
                    <a:lumOff val="35000"/>
                  </a:schemeClr>
                </a:solidFill>
                <a:cs typeface="Arial" pitchFamily="34" charset="0"/>
              </a:rPr>
              <a:t>Review artifacts and obtain endorsement for GC EARB review.</a:t>
            </a:r>
            <a:endParaRPr lang="en-US" sz="1400" dirty="0">
              <a:solidFill>
                <a:schemeClr val="tx1">
                  <a:lumMod val="65000"/>
                  <a:lumOff val="35000"/>
                </a:schemeClr>
              </a:solidFill>
              <a:cs typeface="Arial" pitchFamily="34" charset="0"/>
            </a:endParaRPr>
          </a:p>
        </p:txBody>
      </p:sp>
      <p:sp>
        <p:nvSpPr>
          <p:cNvPr id="14" name="Pentagon 13"/>
          <p:cNvSpPr/>
          <p:nvPr>
            <p:custDataLst>
              <p:tags r:id="rId1"/>
            </p:custDataLst>
          </p:nvPr>
        </p:nvSpPr>
        <p:spPr>
          <a:xfrm>
            <a:off x="5476875" y="1905000"/>
            <a:ext cx="1238250" cy="1794000"/>
          </a:xfrm>
          <a:prstGeom prst="homePlate">
            <a:avLst>
              <a:gd name="adj" fmla="val 100000"/>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810125" y="3962400"/>
            <a:ext cx="2571750" cy="338554"/>
          </a:xfrm>
          <a:prstGeom prst="rect">
            <a:avLst/>
          </a:prstGeom>
          <a:noFill/>
        </p:spPr>
        <p:txBody>
          <a:bodyPr wrap="square" rtlCol="0">
            <a:spAutoFit/>
          </a:bodyPr>
          <a:lstStyle/>
          <a:p>
            <a:pPr algn="ctr"/>
            <a:r>
              <a:rPr lang="en-US" sz="1600" b="1" dirty="0">
                <a:solidFill>
                  <a:schemeClr val="tx1">
                    <a:lumMod val="65000"/>
                    <a:lumOff val="35000"/>
                  </a:schemeClr>
                </a:solidFill>
                <a:cs typeface="Arial" pitchFamily="34" charset="0"/>
              </a:rPr>
              <a:t>Executive Approval</a:t>
            </a:r>
          </a:p>
        </p:txBody>
      </p:sp>
      <p:sp>
        <p:nvSpPr>
          <p:cNvPr id="17" name="TextBox 16"/>
          <p:cNvSpPr txBox="1"/>
          <p:nvPr/>
        </p:nvSpPr>
        <p:spPr>
          <a:xfrm>
            <a:off x="4810125" y="4419600"/>
            <a:ext cx="2571750" cy="523220"/>
          </a:xfrm>
          <a:prstGeom prst="rect">
            <a:avLst/>
          </a:prstGeom>
          <a:noFill/>
        </p:spPr>
        <p:txBody>
          <a:bodyPr wrap="square" rtlCol="0">
            <a:spAutoFit/>
          </a:bodyPr>
          <a:lstStyle/>
          <a:p>
            <a:pPr algn="ctr"/>
            <a:r>
              <a:rPr lang="en-US" sz="1400" dirty="0" smtClean="0">
                <a:solidFill>
                  <a:schemeClr val="tx1">
                    <a:lumMod val="65000"/>
                    <a:lumOff val="35000"/>
                  </a:schemeClr>
                </a:solidFill>
                <a:cs typeface="Arial" pitchFamily="34" charset="0"/>
              </a:rPr>
              <a:t>Present artifacts at GC EARB for approval.</a:t>
            </a:r>
            <a:endParaRPr lang="en-US" sz="1400" dirty="0">
              <a:solidFill>
                <a:schemeClr val="tx1">
                  <a:lumMod val="65000"/>
                  <a:lumOff val="35000"/>
                </a:schemeClr>
              </a:solidFill>
              <a:cs typeface="Arial" pitchFamily="34" charset="0"/>
            </a:endParaRPr>
          </a:p>
        </p:txBody>
      </p:sp>
      <p:grpSp>
        <p:nvGrpSpPr>
          <p:cNvPr id="18" name="Group 17"/>
          <p:cNvGrpSpPr/>
          <p:nvPr/>
        </p:nvGrpSpPr>
        <p:grpSpPr>
          <a:xfrm>
            <a:off x="8143875" y="1905000"/>
            <a:ext cx="1238250" cy="1794000"/>
            <a:chOff x="6619875" y="1905000"/>
            <a:chExt cx="1238250" cy="1794000"/>
          </a:xfrm>
        </p:grpSpPr>
        <p:sp>
          <p:nvSpPr>
            <p:cNvPr id="19" name="Pentagon 18"/>
            <p:cNvSpPr/>
            <p:nvPr>
              <p:custDataLst>
                <p:tags r:id="rId2"/>
              </p:custDataLst>
            </p:nvPr>
          </p:nvSpPr>
          <p:spPr>
            <a:xfrm>
              <a:off x="6619875" y="1905000"/>
              <a:ext cx="1238250" cy="1794000"/>
            </a:xfrm>
            <a:prstGeom prst="homePlate">
              <a:avLst>
                <a:gd name="adj" fmla="val 100000"/>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a:spLocks noEditPoints="1"/>
            </p:cNvSpPr>
            <p:nvPr>
              <p:custDataLst>
                <p:tags r:id="rId3"/>
              </p:custDataLst>
            </p:nvPr>
          </p:nvSpPr>
          <p:spPr bwMode="auto">
            <a:xfrm>
              <a:off x="6834198" y="2646966"/>
              <a:ext cx="415137" cy="315294"/>
            </a:xfrm>
            <a:custGeom>
              <a:avLst/>
              <a:gdLst>
                <a:gd name="T0" fmla="*/ 46 w 237"/>
                <a:gd name="T1" fmla="*/ 180 h 180"/>
                <a:gd name="T2" fmla="*/ 0 w 237"/>
                <a:gd name="T3" fmla="*/ 180 h 180"/>
                <a:gd name="T4" fmla="*/ 0 w 237"/>
                <a:gd name="T5" fmla="*/ 148 h 180"/>
                <a:gd name="T6" fmla="*/ 46 w 237"/>
                <a:gd name="T7" fmla="*/ 148 h 180"/>
                <a:gd name="T8" fmla="*/ 46 w 237"/>
                <a:gd name="T9" fmla="*/ 180 h 180"/>
                <a:gd name="T10" fmla="*/ 46 w 237"/>
                <a:gd name="T11" fmla="*/ 180 h 180"/>
                <a:gd name="T12" fmla="*/ 109 w 237"/>
                <a:gd name="T13" fmla="*/ 180 h 180"/>
                <a:gd name="T14" fmla="*/ 109 w 237"/>
                <a:gd name="T15" fmla="*/ 101 h 180"/>
                <a:gd name="T16" fmla="*/ 63 w 237"/>
                <a:gd name="T17" fmla="*/ 101 h 180"/>
                <a:gd name="T18" fmla="*/ 63 w 237"/>
                <a:gd name="T19" fmla="*/ 180 h 180"/>
                <a:gd name="T20" fmla="*/ 109 w 237"/>
                <a:gd name="T21" fmla="*/ 180 h 180"/>
                <a:gd name="T22" fmla="*/ 109 w 237"/>
                <a:gd name="T23" fmla="*/ 180 h 180"/>
                <a:gd name="T24" fmla="*/ 174 w 237"/>
                <a:gd name="T25" fmla="*/ 180 h 180"/>
                <a:gd name="T26" fmla="*/ 174 w 237"/>
                <a:gd name="T27" fmla="*/ 50 h 180"/>
                <a:gd name="T28" fmla="*/ 128 w 237"/>
                <a:gd name="T29" fmla="*/ 50 h 180"/>
                <a:gd name="T30" fmla="*/ 128 w 237"/>
                <a:gd name="T31" fmla="*/ 180 h 180"/>
                <a:gd name="T32" fmla="*/ 174 w 237"/>
                <a:gd name="T33" fmla="*/ 180 h 180"/>
                <a:gd name="T34" fmla="*/ 174 w 237"/>
                <a:gd name="T35" fmla="*/ 180 h 180"/>
                <a:gd name="T36" fmla="*/ 237 w 237"/>
                <a:gd name="T37" fmla="*/ 180 h 180"/>
                <a:gd name="T38" fmla="*/ 237 w 237"/>
                <a:gd name="T39" fmla="*/ 0 h 180"/>
                <a:gd name="T40" fmla="*/ 191 w 237"/>
                <a:gd name="T41" fmla="*/ 0 h 180"/>
                <a:gd name="T42" fmla="*/ 191 w 237"/>
                <a:gd name="T43" fmla="*/ 180 h 180"/>
                <a:gd name="T44" fmla="*/ 237 w 237"/>
                <a:gd name="T45" fmla="*/ 180 h 180"/>
                <a:gd name="T46" fmla="*/ 237 w 237"/>
                <a:gd name="T4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180">
                  <a:moveTo>
                    <a:pt x="46" y="180"/>
                  </a:moveTo>
                  <a:lnTo>
                    <a:pt x="0" y="180"/>
                  </a:lnTo>
                  <a:lnTo>
                    <a:pt x="0" y="148"/>
                  </a:lnTo>
                  <a:lnTo>
                    <a:pt x="46" y="148"/>
                  </a:lnTo>
                  <a:lnTo>
                    <a:pt x="46" y="180"/>
                  </a:lnTo>
                  <a:lnTo>
                    <a:pt x="46" y="180"/>
                  </a:lnTo>
                  <a:close/>
                  <a:moveTo>
                    <a:pt x="109" y="180"/>
                  </a:moveTo>
                  <a:lnTo>
                    <a:pt x="109" y="101"/>
                  </a:lnTo>
                  <a:lnTo>
                    <a:pt x="63" y="101"/>
                  </a:lnTo>
                  <a:lnTo>
                    <a:pt x="63" y="180"/>
                  </a:lnTo>
                  <a:lnTo>
                    <a:pt x="109" y="180"/>
                  </a:lnTo>
                  <a:lnTo>
                    <a:pt x="109" y="180"/>
                  </a:lnTo>
                  <a:close/>
                  <a:moveTo>
                    <a:pt x="174" y="180"/>
                  </a:moveTo>
                  <a:lnTo>
                    <a:pt x="174" y="50"/>
                  </a:lnTo>
                  <a:lnTo>
                    <a:pt x="128" y="50"/>
                  </a:lnTo>
                  <a:lnTo>
                    <a:pt x="128" y="180"/>
                  </a:lnTo>
                  <a:lnTo>
                    <a:pt x="174" y="180"/>
                  </a:lnTo>
                  <a:lnTo>
                    <a:pt x="174" y="180"/>
                  </a:lnTo>
                  <a:close/>
                  <a:moveTo>
                    <a:pt x="237" y="180"/>
                  </a:moveTo>
                  <a:lnTo>
                    <a:pt x="237" y="0"/>
                  </a:lnTo>
                  <a:lnTo>
                    <a:pt x="191" y="0"/>
                  </a:lnTo>
                  <a:lnTo>
                    <a:pt x="191" y="180"/>
                  </a:lnTo>
                  <a:lnTo>
                    <a:pt x="237" y="180"/>
                  </a:lnTo>
                  <a:lnTo>
                    <a:pt x="237" y="18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1" name="TextBox 20"/>
          <p:cNvSpPr txBox="1"/>
          <p:nvPr/>
        </p:nvSpPr>
        <p:spPr>
          <a:xfrm>
            <a:off x="7477125" y="3962400"/>
            <a:ext cx="2571750" cy="338554"/>
          </a:xfrm>
          <a:prstGeom prst="rect">
            <a:avLst/>
          </a:prstGeom>
          <a:noFill/>
        </p:spPr>
        <p:txBody>
          <a:bodyPr wrap="square" rtlCol="0">
            <a:spAutoFit/>
          </a:bodyPr>
          <a:lstStyle/>
          <a:p>
            <a:pPr algn="ctr"/>
            <a:r>
              <a:rPr lang="en-US" sz="1600" b="1" dirty="0">
                <a:solidFill>
                  <a:schemeClr val="tx1">
                    <a:lumMod val="65000"/>
                    <a:lumOff val="35000"/>
                  </a:schemeClr>
                </a:solidFill>
                <a:cs typeface="Arial" pitchFamily="34" charset="0"/>
              </a:rPr>
              <a:t>Implementation</a:t>
            </a:r>
          </a:p>
        </p:txBody>
      </p:sp>
      <p:sp>
        <p:nvSpPr>
          <p:cNvPr id="22" name="TextBox 21"/>
          <p:cNvSpPr txBox="1"/>
          <p:nvPr/>
        </p:nvSpPr>
        <p:spPr>
          <a:xfrm>
            <a:off x="7477125" y="4419600"/>
            <a:ext cx="2571750" cy="1169551"/>
          </a:xfrm>
          <a:prstGeom prst="rect">
            <a:avLst/>
          </a:prstGeom>
          <a:noFill/>
        </p:spPr>
        <p:txBody>
          <a:bodyPr wrap="square" rtlCol="0">
            <a:spAutoFit/>
          </a:bodyPr>
          <a:lstStyle/>
          <a:p>
            <a:pPr algn="ctr"/>
            <a:r>
              <a:rPr lang="en-US" sz="1400" dirty="0" smtClean="0">
                <a:solidFill>
                  <a:schemeClr val="tx1">
                    <a:lumMod val="65000"/>
                    <a:lumOff val="35000"/>
                  </a:schemeClr>
                </a:solidFill>
                <a:cs typeface="Arial" pitchFamily="34" charset="0"/>
              </a:rPr>
              <a:t>Continue with GC Cloud Enablement activities including governance artifacts (naming/tagging standards) and tools/templates, etc. </a:t>
            </a:r>
            <a:endParaRPr lang="en-US" sz="1400" dirty="0">
              <a:solidFill>
                <a:schemeClr val="tx1">
                  <a:lumMod val="65000"/>
                  <a:lumOff val="35000"/>
                </a:schemeClr>
              </a:solidFill>
              <a:cs typeface="Arial" pitchFamily="34" charset="0"/>
            </a:endParaRPr>
          </a:p>
        </p:txBody>
      </p:sp>
      <p:sp>
        <p:nvSpPr>
          <p:cNvPr id="23" name="Freeform 22"/>
          <p:cNvSpPr>
            <a:spLocks noEditPoints="1"/>
          </p:cNvSpPr>
          <p:nvPr/>
        </p:nvSpPr>
        <p:spPr bwMode="auto">
          <a:xfrm>
            <a:off x="5592536" y="2570927"/>
            <a:ext cx="571500" cy="573146"/>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4" name="Freeform 23"/>
          <p:cNvSpPr>
            <a:spLocks noEditPoints="1"/>
          </p:cNvSpPr>
          <p:nvPr/>
        </p:nvSpPr>
        <p:spPr bwMode="auto">
          <a:xfrm>
            <a:off x="2943182" y="2535596"/>
            <a:ext cx="571500" cy="532808"/>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7" name="Oval 6"/>
          <p:cNvSpPr/>
          <p:nvPr/>
        </p:nvSpPr>
        <p:spPr>
          <a:xfrm>
            <a:off x="4618761" y="1448780"/>
            <a:ext cx="2916324" cy="428447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2697787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22</a:t>
            </a:fld>
            <a:endParaRPr lang="en-CA" dirty="0">
              <a:solidFill>
                <a:prstClr val="black">
                  <a:tint val="75000"/>
                </a:prstClr>
              </a:solidFill>
            </a:endParaRPr>
          </a:p>
        </p:txBody>
      </p:sp>
      <p:sp>
        <p:nvSpPr>
          <p:cNvPr id="3" name="Text Placeholder 2"/>
          <p:cNvSpPr>
            <a:spLocks noGrp="1"/>
          </p:cNvSpPr>
          <p:nvPr>
            <p:ph type="body" sz="quarter" idx="11"/>
          </p:nvPr>
        </p:nvSpPr>
        <p:spPr/>
        <p:txBody>
          <a:bodyPr/>
          <a:lstStyle/>
          <a:p>
            <a:r>
              <a:rPr lang="en-CA" dirty="0" smtClean="0"/>
              <a:t>Questions?</a:t>
            </a:r>
            <a:endParaRPr lang="en-CA" dirty="0"/>
          </a:p>
        </p:txBody>
      </p:sp>
      <p:pic>
        <p:nvPicPr>
          <p:cNvPr id="5"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72164" y="1207528"/>
            <a:ext cx="3288853" cy="4806785"/>
          </a:xfrm>
          <a:prstGeom prst="rect">
            <a:avLst/>
          </a:prstGeom>
          <a:solidFill>
            <a:schemeClr val="accent1"/>
          </a:solidFill>
        </p:spPr>
      </p:pic>
      <p:sp>
        <p:nvSpPr>
          <p:cNvPr id="6" name="Rectangle 5"/>
          <p:cNvSpPr/>
          <p:nvPr/>
        </p:nvSpPr>
        <p:spPr>
          <a:xfrm>
            <a:off x="1217249" y="1700808"/>
            <a:ext cx="7056784" cy="4247317"/>
          </a:xfrm>
          <a:prstGeom prst="rect">
            <a:avLst/>
          </a:prstGeom>
        </p:spPr>
        <p:txBody>
          <a:bodyPr wrap="square">
            <a:spAutoFit/>
          </a:bodyPr>
          <a:lstStyle/>
          <a:p>
            <a:pPr defTabSz="457200" fontAlgn="base">
              <a:spcBef>
                <a:spcPct val="0"/>
              </a:spcBef>
              <a:spcAft>
                <a:spcPct val="0"/>
              </a:spcAft>
            </a:pPr>
            <a:endParaRPr lang="en-CA" dirty="0">
              <a:solidFill>
                <a:srgbClr val="004D71"/>
              </a:solidFill>
              <a:latin typeface="Arial" panose="020B0604020202020204" pitchFamily="34" charset="0"/>
              <a:cs typeface="Arial" panose="020B0604020202020204" pitchFamily="34" charset="0"/>
            </a:endParaRPr>
          </a:p>
          <a:p>
            <a:pPr defTabSz="457200" fontAlgn="base">
              <a:spcBef>
                <a:spcPct val="0"/>
              </a:spcBef>
              <a:spcAft>
                <a:spcPct val="0"/>
              </a:spcAft>
            </a:pPr>
            <a:r>
              <a:rPr lang="en-CA" sz="2800" b="1" dirty="0">
                <a:solidFill>
                  <a:srgbClr val="004D71"/>
                </a:solidFill>
                <a:latin typeface="Arial" panose="020B0604020202020204" pitchFamily="34" charset="0"/>
                <a:cs typeface="Arial" panose="020B0604020202020204" pitchFamily="34" charset="0"/>
              </a:rPr>
              <a:t>Contact us:</a:t>
            </a:r>
          </a:p>
          <a:p>
            <a:pPr defTabSz="457200" fontAlgn="base">
              <a:spcBef>
                <a:spcPct val="0"/>
              </a:spcBef>
              <a:spcAft>
                <a:spcPct val="0"/>
              </a:spcAft>
            </a:pPr>
            <a:endParaRPr lang="en-CA" sz="2800" dirty="0">
              <a:solidFill>
                <a:srgbClr val="004D71"/>
              </a:solidFill>
              <a:cs typeface="Arial" panose="020B0604020202020204" pitchFamily="34" charset="0"/>
            </a:endParaRPr>
          </a:p>
          <a:p>
            <a:pPr defTabSz="457200" fontAlgn="base">
              <a:spcBef>
                <a:spcPct val="0"/>
              </a:spcBef>
              <a:spcAft>
                <a:spcPct val="0"/>
              </a:spcAft>
            </a:pPr>
            <a:r>
              <a:rPr lang="en-CA" sz="2800" dirty="0" smtClean="0">
                <a:solidFill>
                  <a:srgbClr val="004D71"/>
                </a:solidFill>
                <a:cs typeface="Arial" panose="020B0604020202020204" pitchFamily="34" charset="0"/>
              </a:rPr>
              <a:t>TBS OCIO</a:t>
            </a:r>
          </a:p>
          <a:p>
            <a:pPr defTabSz="457200" fontAlgn="base">
              <a:spcBef>
                <a:spcPct val="0"/>
              </a:spcBef>
              <a:spcAft>
                <a:spcPct val="0"/>
              </a:spcAft>
            </a:pPr>
            <a:r>
              <a:rPr lang="en-CA" sz="2800" dirty="0" smtClean="0">
                <a:solidFill>
                  <a:srgbClr val="004D71"/>
                </a:solidFill>
                <a:cs typeface="Arial" panose="020B0604020202020204" pitchFamily="34" charset="0"/>
              </a:rPr>
              <a:t>Cyber </a:t>
            </a:r>
            <a:r>
              <a:rPr lang="en-CA" sz="2800" dirty="0">
                <a:solidFill>
                  <a:srgbClr val="004D71"/>
                </a:solidFill>
                <a:cs typeface="Arial" panose="020B0604020202020204" pitchFamily="34" charset="0"/>
              </a:rPr>
              <a:t>Security</a:t>
            </a:r>
          </a:p>
          <a:p>
            <a:pPr defTabSz="457200" fontAlgn="base">
              <a:spcBef>
                <a:spcPct val="0"/>
              </a:spcBef>
              <a:spcAft>
                <a:spcPct val="0"/>
              </a:spcAft>
            </a:pPr>
            <a:r>
              <a:rPr lang="en-CA" sz="2800" dirty="0" smtClean="0">
                <a:solidFill>
                  <a:srgbClr val="004D71"/>
                </a:solidFill>
                <a:cs typeface="Arial" panose="020B0604020202020204" pitchFamily="34" charset="0"/>
                <a:hlinkClick r:id="rId4"/>
              </a:rPr>
              <a:t>ZZTBSCYBERS@tbs-sct.gc.ca</a:t>
            </a:r>
            <a:endParaRPr lang="en-CA" sz="2800" dirty="0" smtClean="0">
              <a:solidFill>
                <a:srgbClr val="004D71"/>
              </a:solidFill>
              <a:cs typeface="Arial" panose="020B0604020202020204" pitchFamily="34" charset="0"/>
            </a:endParaRPr>
          </a:p>
          <a:p>
            <a:pPr defTabSz="457200" fontAlgn="base">
              <a:spcBef>
                <a:spcPct val="0"/>
              </a:spcBef>
              <a:spcAft>
                <a:spcPct val="0"/>
              </a:spcAft>
            </a:pPr>
            <a:endParaRPr lang="en-CA" sz="2800" dirty="0">
              <a:solidFill>
                <a:srgbClr val="004D71"/>
              </a:solidFill>
              <a:cs typeface="Arial" panose="020B0604020202020204" pitchFamily="34" charset="0"/>
            </a:endParaRPr>
          </a:p>
          <a:p>
            <a:endParaRPr lang="en-CA" sz="2800" dirty="0" smtClean="0">
              <a:solidFill>
                <a:schemeClr val="tx2"/>
              </a:solidFill>
              <a:cs typeface="Arial" panose="020B0604020202020204" pitchFamily="34" charset="0"/>
            </a:endParaRPr>
          </a:p>
          <a:p>
            <a:r>
              <a:rPr lang="en-CA" sz="2800" dirty="0" smtClean="0">
                <a:solidFill>
                  <a:schemeClr val="tx2"/>
                </a:solidFill>
                <a:cs typeface="Arial" panose="020B0604020202020204" pitchFamily="34" charset="0"/>
              </a:rPr>
              <a:t>SSC </a:t>
            </a:r>
            <a:r>
              <a:rPr lang="en-CA" sz="2800" dirty="0">
                <a:solidFill>
                  <a:schemeClr val="tx2"/>
                </a:solidFill>
                <a:cs typeface="Arial" panose="020B0604020202020204" pitchFamily="34" charset="0"/>
              </a:rPr>
              <a:t>Cloud Broker</a:t>
            </a:r>
          </a:p>
          <a:p>
            <a:r>
              <a:rPr lang="en-CA" sz="2800" smtClean="0">
                <a:solidFill>
                  <a:schemeClr val="tx2"/>
                </a:solidFill>
                <a:cs typeface="Arial" panose="020B0604020202020204" pitchFamily="34" charset="0"/>
                <a:hlinkClick r:id="rId5"/>
              </a:rPr>
              <a:t>ssc.cloud-infonuagique.spc@canada.ca</a:t>
            </a:r>
            <a:endParaRPr lang="en-CA" dirty="0">
              <a:solidFill>
                <a:srgbClr val="004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00233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1384" y="262978"/>
            <a:ext cx="7243976" cy="878671"/>
          </a:xfrm>
        </p:spPr>
        <p:txBody>
          <a:bodyPr/>
          <a:lstStyle/>
          <a:p>
            <a:r>
              <a:rPr lang="en-CA" sz="2800" dirty="0" smtClean="0"/>
              <a:t>References</a:t>
            </a:r>
            <a:endParaRPr lang="en-CA" sz="2800" dirty="0"/>
          </a:p>
        </p:txBody>
      </p:sp>
      <p:sp>
        <p:nvSpPr>
          <p:cNvPr id="3" name="Content Placeholder 2"/>
          <p:cNvSpPr>
            <a:spLocks noGrp="1"/>
          </p:cNvSpPr>
          <p:nvPr>
            <p:ph idx="10"/>
          </p:nvPr>
        </p:nvSpPr>
        <p:spPr>
          <a:xfrm>
            <a:off x="6816080" y="1188092"/>
            <a:ext cx="4932548" cy="5004556"/>
          </a:xfrm>
        </p:spPr>
        <p:txBody>
          <a:bodyPr>
            <a:noAutofit/>
          </a:bodyPr>
          <a:lstStyle/>
          <a:p>
            <a:r>
              <a:rPr lang="en-CA" sz="1200" b="1" dirty="0" smtClean="0"/>
              <a:t>Tools &amp; Templates</a:t>
            </a:r>
          </a:p>
          <a:p>
            <a:endParaRPr lang="en-CA" sz="1200" i="1" dirty="0" smtClean="0"/>
          </a:p>
          <a:p>
            <a:r>
              <a:rPr lang="en-CA" sz="1100" i="1" dirty="0" smtClean="0"/>
              <a:t>Guardrails</a:t>
            </a:r>
            <a:endParaRPr lang="en-CA" sz="1100" i="1" dirty="0"/>
          </a:p>
          <a:p>
            <a:pPr marL="171450" indent="-171450">
              <a:buFont typeface="Arial" panose="020B0604020202020204" pitchFamily="34" charset="0"/>
              <a:buChar char="•"/>
            </a:pPr>
            <a:r>
              <a:rPr lang="en-CA" sz="1100" u="sng" dirty="0">
                <a:hlinkClick r:id="rId3"/>
              </a:rPr>
              <a:t>GC Cloud Guardrails</a:t>
            </a:r>
            <a:endParaRPr lang="en-CA" sz="1100" u="sng" dirty="0"/>
          </a:p>
          <a:p>
            <a:pPr marL="171450" indent="-171450">
              <a:buFont typeface="Arial" panose="020B0604020202020204" pitchFamily="34" charset="0"/>
              <a:buChar char="•"/>
            </a:pPr>
            <a:r>
              <a:rPr lang="en-CA" sz="1100" dirty="0" smtClean="0">
                <a:hlinkClick r:id="rId4"/>
              </a:rPr>
              <a:t>https</a:t>
            </a:r>
            <a:r>
              <a:rPr lang="en-CA" sz="1100" dirty="0">
                <a:hlinkClick r:id="rId4"/>
              </a:rPr>
              <a:t>://github.com/canada-ca/cloud-guardrails</a:t>
            </a:r>
            <a:endParaRPr lang="en-CA" sz="1100" dirty="0"/>
          </a:p>
          <a:p>
            <a:pPr marL="171450" indent="-171450">
              <a:buFont typeface="Arial" panose="020B0604020202020204" pitchFamily="34" charset="0"/>
              <a:buChar char="•"/>
            </a:pPr>
            <a:r>
              <a:rPr lang="en-CA" sz="1100" dirty="0">
                <a:hlinkClick r:id="rId5"/>
              </a:rPr>
              <a:t>https://github.com/canada-ca/cloud-guardrails-azure</a:t>
            </a:r>
            <a:endParaRPr lang="en-CA" sz="1100" dirty="0"/>
          </a:p>
          <a:p>
            <a:pPr marL="171450" indent="-171450">
              <a:buFont typeface="Arial" panose="020B0604020202020204" pitchFamily="34" charset="0"/>
              <a:buChar char="•"/>
            </a:pPr>
            <a:r>
              <a:rPr lang="en-CA" sz="1100" dirty="0">
                <a:hlinkClick r:id="rId6"/>
              </a:rPr>
              <a:t>https://github.com/canada-ca/cloud-guardrails-aws</a:t>
            </a:r>
            <a:endParaRPr lang="en-CA" sz="1100" dirty="0"/>
          </a:p>
          <a:p>
            <a:endParaRPr lang="en-CA" sz="1100" u="sng" dirty="0" smtClean="0">
              <a:hlinkClick r:id="rId7"/>
            </a:endParaRPr>
          </a:p>
          <a:p>
            <a:r>
              <a:rPr lang="en-CA" sz="1100" i="1" dirty="0" smtClean="0"/>
              <a:t>Design Patterns</a:t>
            </a:r>
          </a:p>
          <a:p>
            <a:pPr marL="171450" indent="-171450">
              <a:buFont typeface="Arial" panose="020B0604020202020204" pitchFamily="34" charset="0"/>
              <a:buChar char="•"/>
            </a:pPr>
            <a:r>
              <a:rPr lang="en-CA" sz="1100" dirty="0">
                <a:hlinkClick r:id="rId8" tooltip="GC ESA Security Design Patterns for SaaS-based Solutions.pdf"/>
              </a:rPr>
              <a:t>GC ESA SaaS Design Patterns</a:t>
            </a:r>
            <a:endParaRPr lang="en-CA" sz="1100" dirty="0"/>
          </a:p>
          <a:p>
            <a:endParaRPr lang="en-CA" sz="1100" i="1" dirty="0" smtClean="0"/>
          </a:p>
          <a:p>
            <a:r>
              <a:rPr lang="en-CA" sz="1100" i="1" dirty="0" smtClean="0"/>
              <a:t>Playbooks</a:t>
            </a:r>
          </a:p>
          <a:p>
            <a:pPr marL="171450" indent="-171450">
              <a:buFont typeface="Arial" panose="020B0604020202020204" pitchFamily="34" charset="0"/>
              <a:buChar char="•"/>
            </a:pPr>
            <a:r>
              <a:rPr lang="en-CA" sz="1100" u="sng" dirty="0">
                <a:hlinkClick r:id="rId9"/>
              </a:rPr>
              <a:t>Security Playbook for Information System Solutions</a:t>
            </a:r>
            <a:endParaRPr lang="en-CA" sz="1100" u="sng" dirty="0"/>
          </a:p>
          <a:p>
            <a:endParaRPr lang="en-CA" sz="1100" i="1" dirty="0" smtClean="0"/>
          </a:p>
          <a:p>
            <a:r>
              <a:rPr lang="en-CA" sz="1100" i="1" dirty="0" smtClean="0"/>
              <a:t>Templates</a:t>
            </a:r>
            <a:endParaRPr lang="en-CA" sz="1100" i="1" dirty="0"/>
          </a:p>
          <a:p>
            <a:pPr marL="171450" indent="-171450">
              <a:buFont typeface="Arial" panose="020B0604020202020204" pitchFamily="34" charset="0"/>
              <a:buChar char="•"/>
            </a:pPr>
            <a:r>
              <a:rPr lang="en-CA" sz="1100" u="sng" dirty="0" smtClean="0">
                <a:hlinkClick r:id="rId7"/>
              </a:rPr>
              <a:t>https</a:t>
            </a:r>
            <a:r>
              <a:rPr lang="en-CA" sz="1100" u="sng" dirty="0">
                <a:hlinkClick r:id="rId7"/>
              </a:rPr>
              <a:t>://gccode.ssc-spc.gc.ca/GCCloudEnablement</a:t>
            </a:r>
            <a:endParaRPr lang="en-CA" sz="1100" u="sng" dirty="0"/>
          </a:p>
          <a:p>
            <a:pPr marL="171450" indent="-171450">
              <a:buFont typeface="Arial" panose="020B0604020202020204" pitchFamily="34" charset="0"/>
              <a:buChar char="•"/>
            </a:pPr>
            <a:r>
              <a:rPr lang="en-CA" sz="1100" u="sng" dirty="0" smtClean="0">
                <a:hlinkClick r:id="rId10"/>
              </a:rPr>
              <a:t>https</a:t>
            </a:r>
            <a:r>
              <a:rPr lang="en-CA" sz="1100" u="sng" dirty="0">
                <a:hlinkClick r:id="rId10"/>
              </a:rPr>
              <a:t>://</a:t>
            </a:r>
            <a:r>
              <a:rPr lang="en-CA" sz="1100" u="sng" dirty="0" smtClean="0">
                <a:hlinkClick r:id="rId10"/>
              </a:rPr>
              <a:t>github.com/canada-ca/accelerators_accelerateurs-azure</a:t>
            </a:r>
            <a:endParaRPr lang="en-CA" sz="1100" u="sng" dirty="0" smtClean="0"/>
          </a:p>
          <a:p>
            <a:pPr marL="171450" indent="-171450">
              <a:buFont typeface="Arial" panose="020B0604020202020204" pitchFamily="34" charset="0"/>
              <a:buChar char="•"/>
            </a:pPr>
            <a:r>
              <a:rPr lang="en-CA" sz="1100" u="sng" dirty="0" smtClean="0">
                <a:hlinkClick r:id="rId11"/>
              </a:rPr>
              <a:t>https</a:t>
            </a:r>
            <a:r>
              <a:rPr lang="en-CA" sz="1100" u="sng" dirty="0">
                <a:hlinkClick r:id="rId11"/>
              </a:rPr>
              <a:t>://</a:t>
            </a:r>
            <a:r>
              <a:rPr lang="en-CA" sz="1100" u="sng" dirty="0" smtClean="0">
                <a:hlinkClick r:id="rId11"/>
              </a:rPr>
              <a:t>github.com/canada-ca/accelerators_accelerateurs-aws</a:t>
            </a:r>
            <a:endParaRPr lang="en-CA" sz="1100" u="sng" dirty="0" smtClean="0"/>
          </a:p>
          <a:p>
            <a:pPr marL="342900" indent="-342900">
              <a:buFont typeface="Arial" panose="020B0604020202020204" pitchFamily="34" charset="0"/>
              <a:buChar char="•"/>
            </a:pPr>
            <a:endParaRPr lang="en-CA" sz="1100" u="sng" dirty="0"/>
          </a:p>
          <a:p>
            <a:pPr marL="342900" indent="-342900">
              <a:buFont typeface="Arial" panose="020B0604020202020204" pitchFamily="34" charset="0"/>
              <a:buChar char="•"/>
            </a:pPr>
            <a:endParaRPr lang="en-CA" sz="1100" u="sng" dirty="0" smtClean="0"/>
          </a:p>
          <a:p>
            <a:pPr marL="342900" indent="-342900">
              <a:buFont typeface="Arial" panose="020B0604020202020204" pitchFamily="34" charset="0"/>
              <a:buChar char="•"/>
            </a:pPr>
            <a:endParaRPr lang="en-CA" sz="1100" u="sng" dirty="0" smtClean="0"/>
          </a:p>
          <a:p>
            <a:pPr marL="342900" indent="-342900">
              <a:buFont typeface="Arial" panose="020B0604020202020204" pitchFamily="34" charset="0"/>
              <a:buChar char="•"/>
            </a:pPr>
            <a:endParaRPr lang="en-CA" sz="1100" dirty="0"/>
          </a:p>
        </p:txBody>
      </p:sp>
      <p:sp>
        <p:nvSpPr>
          <p:cNvPr id="4" name="Content Placeholder 2"/>
          <p:cNvSpPr txBox="1">
            <a:spLocks/>
          </p:cNvSpPr>
          <p:nvPr/>
        </p:nvSpPr>
        <p:spPr>
          <a:xfrm>
            <a:off x="695400" y="1141649"/>
            <a:ext cx="5699956" cy="5004556"/>
          </a:xfrm>
          <a:prstGeom prst="rect">
            <a:avLst/>
          </a:prstGeom>
        </p:spPr>
        <p:txBody>
          <a:bodyPr lIns="0" tIns="0" rIns="0" bIns="0">
            <a:noAutofit/>
          </a:bodyPr>
          <a:lstStyle>
            <a:lvl1pPr marL="0" indent="0" algn="l" defTabSz="914400" rtl="0" eaLnBrk="1" latinLnBrk="0" hangingPunct="1">
              <a:spcBef>
                <a:spcPct val="20000"/>
              </a:spcBef>
              <a:buFont typeface="Arial" panose="020B0604020202020204" pitchFamily="34" charset="0"/>
              <a:buNone/>
              <a:defRPr sz="20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4pPr>
            <a:lvl5pPr marL="0" indent="1120856" algn="l" defTabSz="914400" rtl="0" eaLnBrk="1" latinLnBrk="0" hangingPunct="1">
              <a:spcBef>
                <a:spcPct val="20000"/>
              </a:spcBef>
              <a:buFont typeface="Arial" panose="020B0604020202020204" pitchFamily="34" charset="0"/>
              <a:buChar char="»"/>
              <a:defRPr sz="12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1200" b="1" dirty="0" smtClean="0"/>
              <a:t>TB Policies &amp; Standards</a:t>
            </a:r>
          </a:p>
          <a:p>
            <a:pPr marL="171450" indent="-171450">
              <a:buFont typeface="Arial" panose="020B0604020202020204" pitchFamily="34" charset="0"/>
              <a:buChar char="•"/>
            </a:pPr>
            <a:r>
              <a:rPr lang="en-CA" sz="1100" u="sng" dirty="0" smtClean="0">
                <a:hlinkClick r:id="rId12"/>
              </a:rPr>
              <a:t>Policy on Management of Information Technology</a:t>
            </a:r>
            <a:endParaRPr lang="en-CA" sz="1100" u="sng" dirty="0" smtClean="0"/>
          </a:p>
          <a:p>
            <a:pPr marL="171450" indent="-171450">
              <a:buFont typeface="Arial" panose="020B0604020202020204" pitchFamily="34" charset="0"/>
              <a:buChar char="•"/>
            </a:pPr>
            <a:r>
              <a:rPr lang="en-CA" sz="1100" u="sng" dirty="0" smtClean="0">
                <a:hlinkClick r:id="rId13"/>
              </a:rPr>
              <a:t>Policy on Government Security</a:t>
            </a:r>
            <a:endParaRPr lang="en-CA" sz="1100" u="sng" dirty="0" smtClean="0">
              <a:hlinkClick r:id="rId14"/>
            </a:endParaRPr>
          </a:p>
          <a:p>
            <a:pPr marL="171450" indent="-171450">
              <a:buFont typeface="Arial" panose="020B0604020202020204" pitchFamily="34" charset="0"/>
              <a:buChar char="•"/>
            </a:pPr>
            <a:r>
              <a:rPr lang="en-CA" sz="1100" u="sng" dirty="0" smtClean="0">
                <a:hlinkClick r:id="rId15"/>
              </a:rPr>
              <a:t>Direction for Electronic Data Residency, ITPIN No: 2017-02</a:t>
            </a:r>
            <a:endParaRPr lang="en-CA" sz="1100" dirty="0" smtClean="0"/>
          </a:p>
          <a:p>
            <a:pPr marL="171450" indent="-171450">
              <a:buFont typeface="Arial" panose="020B0604020202020204" pitchFamily="34" charset="0"/>
              <a:buChar char="•"/>
            </a:pPr>
            <a:r>
              <a:rPr lang="en-CA" sz="1100" u="sng" dirty="0" smtClean="0">
                <a:hlinkClick r:id="rId16"/>
              </a:rPr>
              <a:t>Direction on the Secure Use of Commercial Cloud Services: Security Policy Implementation Notice (SPIN)</a:t>
            </a:r>
            <a:endParaRPr lang="en-CA" sz="1100" dirty="0" smtClean="0"/>
          </a:p>
          <a:p>
            <a:endParaRPr lang="en-CA" sz="1200" dirty="0" smtClean="0"/>
          </a:p>
          <a:p>
            <a:r>
              <a:rPr lang="en-CA" sz="1200" b="1" dirty="0" smtClean="0"/>
              <a:t>Guidance</a:t>
            </a:r>
          </a:p>
          <a:p>
            <a:endParaRPr lang="en-CA" sz="1200" dirty="0" smtClean="0"/>
          </a:p>
          <a:p>
            <a:r>
              <a:rPr lang="en-CA" sz="1100" i="1" dirty="0" smtClean="0"/>
              <a:t>TBS</a:t>
            </a:r>
            <a:endParaRPr lang="en-CA" sz="1100" u="sng" dirty="0" smtClean="0">
              <a:hlinkClick r:id="rId17"/>
            </a:endParaRPr>
          </a:p>
          <a:p>
            <a:pPr marL="171450" indent="-171450">
              <a:buFont typeface="Arial" panose="020B0604020202020204" pitchFamily="34" charset="0"/>
              <a:buChar char="•"/>
            </a:pPr>
            <a:r>
              <a:rPr lang="en-CA" sz="1100" u="sng" dirty="0" smtClean="0">
                <a:hlinkClick r:id="rId17"/>
              </a:rPr>
              <a:t>Government of Canada Security Control Profile for Cloud-Based GC IT Services</a:t>
            </a:r>
            <a:endParaRPr lang="en-CA" sz="1100" dirty="0" smtClean="0"/>
          </a:p>
          <a:p>
            <a:pPr marL="171450" indent="-171450">
              <a:buFont typeface="Arial" panose="020B0604020202020204" pitchFamily="34" charset="0"/>
              <a:buChar char="•"/>
            </a:pPr>
            <a:r>
              <a:rPr lang="en-CA" sz="1100" u="sng" dirty="0" smtClean="0">
                <a:hlinkClick r:id="rId18"/>
              </a:rPr>
              <a:t>Government of Canada Cloud Security Risk Management Approach and Procedures</a:t>
            </a:r>
            <a:endParaRPr lang="en-CA" sz="1100" u="sng" dirty="0" smtClean="0"/>
          </a:p>
          <a:p>
            <a:pPr marL="171450" indent="-171450">
              <a:buFont typeface="Arial" panose="020B0604020202020204" pitchFamily="34" charset="0"/>
              <a:buChar char="•"/>
            </a:pPr>
            <a:r>
              <a:rPr lang="en-CA" sz="1100" u="sng" dirty="0">
                <a:hlinkClick r:id="rId19"/>
              </a:rPr>
              <a:t>Guidance on Cloud Authentication for the Government of Canada</a:t>
            </a:r>
            <a:endParaRPr lang="en-CA" sz="1100" u="sng" dirty="0"/>
          </a:p>
          <a:p>
            <a:pPr marL="171450" indent="-171450">
              <a:buFont typeface="Arial" panose="020B0604020202020204" pitchFamily="34" charset="0"/>
              <a:buChar char="•"/>
            </a:pPr>
            <a:r>
              <a:rPr lang="en-CA" sz="1100" u="sng" dirty="0">
                <a:hlinkClick r:id="rId20"/>
              </a:rPr>
              <a:t>Recommendations for Two-Factor User Authentication Within the Government of Canada Enterprise Domain</a:t>
            </a:r>
            <a:endParaRPr lang="en-CA" sz="1100" u="sng" dirty="0"/>
          </a:p>
          <a:p>
            <a:pPr marL="171450" indent="-171450">
              <a:buFont typeface="Arial" panose="020B0604020202020204" pitchFamily="34" charset="0"/>
              <a:buChar char="•"/>
            </a:pPr>
            <a:r>
              <a:rPr lang="en-CA" sz="1100" u="sng" dirty="0">
                <a:hlinkClick r:id="rId21"/>
              </a:rPr>
              <a:t>Considerations for the use of Cryptography in Commercial Cloud</a:t>
            </a:r>
            <a:endParaRPr lang="en-CA" sz="1100" u="sng" dirty="0"/>
          </a:p>
          <a:p>
            <a:pPr marL="171450" indent="-171450">
              <a:buFont typeface="Arial" panose="020B0604020202020204" pitchFamily="34" charset="0"/>
              <a:buChar char="•"/>
            </a:pPr>
            <a:r>
              <a:rPr lang="en-CA" sz="1100" u="sng" dirty="0">
                <a:hlinkClick r:id="rId22"/>
              </a:rPr>
              <a:t>GC Event Logging Guidance</a:t>
            </a:r>
            <a:endParaRPr lang="en-CA" sz="1100" u="sng" dirty="0"/>
          </a:p>
          <a:p>
            <a:pPr marL="171450" indent="-171450">
              <a:buFont typeface="Arial" panose="020B0604020202020204" pitchFamily="34" charset="0"/>
              <a:buChar char="•"/>
            </a:pPr>
            <a:r>
              <a:rPr lang="en-CA" sz="1100" u="sng" dirty="0">
                <a:hlinkClick r:id="rId23"/>
              </a:rPr>
              <a:t>Standard Operating Procedure for GC Cloud Event Management</a:t>
            </a:r>
            <a:endParaRPr lang="en-CA" sz="1100" u="sng" dirty="0"/>
          </a:p>
          <a:p>
            <a:endParaRPr lang="en-CA" sz="1100" i="1" dirty="0" smtClean="0"/>
          </a:p>
          <a:p>
            <a:r>
              <a:rPr lang="en-CA" sz="1100" i="1" dirty="0" smtClean="0"/>
              <a:t>CCCS</a:t>
            </a:r>
            <a:endParaRPr lang="en-CA" sz="1100" u="sng" dirty="0">
              <a:hlinkClick r:id="rId17"/>
            </a:endParaRPr>
          </a:p>
          <a:p>
            <a:pPr marL="171450" indent="-171450">
              <a:buFont typeface="Arial" panose="020B0604020202020204" pitchFamily="34" charset="0"/>
              <a:buChar char="•"/>
            </a:pPr>
            <a:r>
              <a:rPr lang="en-CA" sz="1100" u="sng" dirty="0" smtClean="0">
                <a:hlinkClick r:id="rId24"/>
              </a:rPr>
              <a:t>CCCS ITSG-22 Baseline Security Requirements for Network Security Zones in the Government of Canada</a:t>
            </a:r>
            <a:endParaRPr lang="en-CA" sz="1100" dirty="0" smtClean="0"/>
          </a:p>
          <a:p>
            <a:pPr marL="171450" indent="-171450">
              <a:buFont typeface="Arial" panose="020B0604020202020204" pitchFamily="34" charset="0"/>
              <a:buChar char="•"/>
            </a:pPr>
            <a:r>
              <a:rPr lang="en-CA" sz="1100" u="sng" dirty="0" smtClean="0">
                <a:hlinkClick r:id="rId25"/>
              </a:rPr>
              <a:t>CCCS ITSG-38 Network Security Zoning - Design Considerations for Placement of Services within Zones</a:t>
            </a:r>
            <a:endParaRPr lang="en-CA" sz="1100" dirty="0" smtClean="0"/>
          </a:p>
          <a:p>
            <a:pPr marL="171450" indent="-171450">
              <a:buFont typeface="Arial" panose="020B0604020202020204" pitchFamily="34" charset="0"/>
              <a:buChar char="•"/>
            </a:pPr>
            <a:r>
              <a:rPr lang="en-CA" sz="1100" u="sng" dirty="0" smtClean="0">
                <a:hlinkClick r:id="rId26"/>
              </a:rPr>
              <a:t>CCCS ITSP.30.031 V2 User Authentication Guidance for Information Technology Systems</a:t>
            </a:r>
            <a:endParaRPr lang="en-CA" sz="1100" dirty="0" smtClean="0"/>
          </a:p>
          <a:p>
            <a:pPr marL="171450" indent="-171450">
              <a:buFont typeface="Arial" panose="020B0604020202020204" pitchFamily="34" charset="0"/>
              <a:buChar char="•"/>
            </a:pPr>
            <a:r>
              <a:rPr lang="en-CA" sz="1100" u="sng" dirty="0" smtClean="0">
                <a:hlinkClick r:id="rId27"/>
              </a:rPr>
              <a:t>CCCS ITSP.40.062 Guidance on Securely Configuring Network Protocols</a:t>
            </a:r>
            <a:endParaRPr lang="en-CA" sz="1100" u="sng" dirty="0" smtClean="0"/>
          </a:p>
          <a:p>
            <a:pPr marL="171450" indent="-171450">
              <a:buFont typeface="Arial" panose="020B0604020202020204" pitchFamily="34" charset="0"/>
              <a:buChar char="•"/>
            </a:pPr>
            <a:r>
              <a:rPr lang="en-CA" sz="1100" u="sng" dirty="0" smtClean="0">
                <a:hlinkClick r:id="rId28"/>
              </a:rPr>
              <a:t>CCCS ITSM.50.100 Cloud Service Provider Information Technology Security Assessment Process</a:t>
            </a:r>
            <a:endParaRPr lang="en-CA" sz="1100" u="sng" dirty="0" smtClean="0"/>
          </a:p>
        </p:txBody>
      </p:sp>
    </p:spTree>
    <p:extLst>
      <p:ext uri="{BB962C8B-B14F-4D97-AF65-F5344CB8AC3E}">
        <p14:creationId xmlns:p14="http://schemas.microsoft.com/office/powerpoint/2010/main" val="273587767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39300" y="6518972"/>
            <a:ext cx="298376" cy="365125"/>
          </a:xfrm>
        </p:spPr>
        <p:txBody>
          <a:bodyPr/>
          <a:lstStyle/>
          <a:p>
            <a:fld id="{32D4B517-E49B-41B6-9DBC-23634E0F1CDC}" type="slidenum">
              <a:rPr lang="en-CA" smtClean="0"/>
              <a:t>3</a:t>
            </a:fld>
            <a:endParaRPr lang="en-CA" dirty="0"/>
          </a:p>
        </p:txBody>
      </p:sp>
      <p:sp>
        <p:nvSpPr>
          <p:cNvPr id="7" name="TextBox 6"/>
          <p:cNvSpPr txBox="1"/>
          <p:nvPr/>
        </p:nvSpPr>
        <p:spPr>
          <a:xfrm>
            <a:off x="2027548" y="1130318"/>
            <a:ext cx="8172908" cy="5601533"/>
          </a:xfrm>
          <a:prstGeom prst="rect">
            <a:avLst/>
          </a:prstGeom>
          <a:noFill/>
        </p:spPr>
        <p:txBody>
          <a:bodyPr wrap="square" rtlCol="0">
            <a:spAutoFit/>
          </a:bodyPr>
          <a:lstStyle/>
          <a:p>
            <a:pPr lvl="1"/>
            <a:r>
              <a:rPr lang="en-CA" sz="2000" dirty="0">
                <a:solidFill>
                  <a:schemeClr val="tx2"/>
                </a:solidFill>
              </a:rPr>
              <a:t>As workloads are migrated to the cloud, and the GC perimeter shifts outside of the on-premise environment, the GC must rethink how it monitors and protects these cloud-based environments.  </a:t>
            </a:r>
          </a:p>
          <a:p>
            <a:pPr lvl="1"/>
            <a:endParaRPr lang="en-CA" sz="2000" dirty="0">
              <a:solidFill>
                <a:schemeClr val="tx2"/>
              </a:solidFill>
            </a:endParaRPr>
          </a:p>
          <a:p>
            <a:pPr lvl="1"/>
            <a:r>
              <a:rPr lang="en-CA" sz="2000" dirty="0">
                <a:solidFill>
                  <a:schemeClr val="tx2"/>
                </a:solidFill>
              </a:rPr>
              <a:t>Establishing a risk-based adaptive service will help the government protect its cloud-based information systems and maintain continuous awareness of the cyber threat landscape. </a:t>
            </a:r>
          </a:p>
          <a:p>
            <a:pPr lvl="1"/>
            <a:endParaRPr lang="en-CA" sz="2000" dirty="0">
              <a:solidFill>
                <a:schemeClr val="tx2"/>
              </a:solidFill>
            </a:endParaRPr>
          </a:p>
          <a:p>
            <a:pPr lvl="1"/>
            <a:r>
              <a:rPr lang="en-CA" sz="2000" dirty="0" smtClean="0">
                <a:solidFill>
                  <a:schemeClr val="tx2"/>
                </a:solidFill>
              </a:rPr>
              <a:t>Further</a:t>
            </a:r>
            <a:r>
              <a:rPr lang="en-CA" sz="2000" dirty="0">
                <a:solidFill>
                  <a:schemeClr val="tx2"/>
                </a:solidFill>
              </a:rPr>
              <a:t>, the establishment of dedicated, private connections to Cloud Service Providers (CSP) will enable a hybrid IT environment with the extension of the GC network and data centers to GC-approved CSPs, and ensure that the GC can continue to have access to GC information systems and solutions hosted in the cloud.</a:t>
            </a:r>
          </a:p>
          <a:p>
            <a:pPr lvl="1"/>
            <a:endParaRPr lang="en-CA" sz="2000" dirty="0">
              <a:solidFill>
                <a:schemeClr val="tx2"/>
              </a:solidFill>
            </a:endParaRPr>
          </a:p>
          <a:p>
            <a:pPr lvl="1"/>
            <a:endParaRPr lang="en-CA" dirty="0">
              <a:solidFill>
                <a:schemeClr val="tx2"/>
              </a:solidFill>
            </a:endParaRPr>
          </a:p>
          <a:p>
            <a:pPr lvl="1"/>
            <a:endParaRPr lang="en-CA" i="1" dirty="0" smtClean="0">
              <a:solidFill>
                <a:schemeClr val="tx2"/>
              </a:solidFill>
            </a:endParaRPr>
          </a:p>
          <a:p>
            <a:pPr lvl="1"/>
            <a:endParaRPr lang="en-CA" sz="1400" i="1" dirty="0">
              <a:solidFill>
                <a:schemeClr val="tx2"/>
              </a:solidFill>
            </a:endParaRPr>
          </a:p>
          <a:p>
            <a:pPr lvl="1"/>
            <a:endParaRPr lang="en-CA" sz="1400" i="1" dirty="0">
              <a:solidFill>
                <a:schemeClr val="tx2"/>
              </a:solidFill>
            </a:endParaRPr>
          </a:p>
          <a:p>
            <a:pPr marL="742950" lvl="1" indent="-285750">
              <a:buFont typeface="Arial" panose="020B0604020202020204" pitchFamily="34" charset="0"/>
              <a:buChar char="•"/>
            </a:pPr>
            <a:endParaRPr lang="en-US" sz="1400" dirty="0"/>
          </a:p>
        </p:txBody>
      </p:sp>
      <p:sp>
        <p:nvSpPr>
          <p:cNvPr id="8" name="Title 5"/>
          <p:cNvSpPr>
            <a:spLocks noGrp="1"/>
          </p:cNvSpPr>
          <p:nvPr>
            <p:ph type="title"/>
          </p:nvPr>
        </p:nvSpPr>
        <p:spPr>
          <a:xfrm>
            <a:off x="515380" y="138063"/>
            <a:ext cx="6621114" cy="644563"/>
          </a:xfrm>
        </p:spPr>
        <p:txBody>
          <a:bodyPr>
            <a:normAutofit/>
          </a:bodyPr>
          <a:lstStyle/>
          <a:p>
            <a:r>
              <a:rPr lang="en-CA" dirty="0" smtClean="0"/>
              <a:t>Request – Background</a:t>
            </a:r>
            <a:endParaRPr lang="en-CA" dirty="0"/>
          </a:p>
        </p:txBody>
      </p:sp>
      <p:sp>
        <p:nvSpPr>
          <p:cNvPr id="9" name="Rectangle 8"/>
          <p:cNvSpPr/>
          <p:nvPr/>
        </p:nvSpPr>
        <p:spPr>
          <a:xfrm>
            <a:off x="1775520" y="1016732"/>
            <a:ext cx="8712968" cy="5472608"/>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cs typeface="Arial" charset="0"/>
            </a:endParaRPr>
          </a:p>
        </p:txBody>
      </p:sp>
      <p:sp>
        <p:nvSpPr>
          <p:cNvPr id="10" name="Flowchart: Merge 9"/>
          <p:cNvSpPr/>
          <p:nvPr/>
        </p:nvSpPr>
        <p:spPr>
          <a:xfrm rot="16200000">
            <a:off x="2149276" y="1223381"/>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11" name="Flowchart: Merge 10"/>
          <p:cNvSpPr/>
          <p:nvPr/>
        </p:nvSpPr>
        <p:spPr>
          <a:xfrm rot="16200000">
            <a:off x="2149276" y="2483297"/>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14" name="Flowchart: Merge 13"/>
          <p:cNvSpPr/>
          <p:nvPr/>
        </p:nvSpPr>
        <p:spPr>
          <a:xfrm rot="16200000">
            <a:off x="2149276" y="3725642"/>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3384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4</a:t>
            </a:fld>
            <a:endParaRPr lang="en-CA" dirty="0"/>
          </a:p>
        </p:txBody>
      </p:sp>
      <p:sp>
        <p:nvSpPr>
          <p:cNvPr id="4" name="Title 3"/>
          <p:cNvSpPr>
            <a:spLocks noGrp="1"/>
          </p:cNvSpPr>
          <p:nvPr>
            <p:ph type="title"/>
          </p:nvPr>
        </p:nvSpPr>
        <p:spPr/>
        <p:txBody>
          <a:bodyPr/>
          <a:lstStyle/>
          <a:p>
            <a:r>
              <a:rPr lang="en-CA" dirty="0" smtClean="0"/>
              <a:t>What is SCED?</a:t>
            </a:r>
            <a:endParaRPr lang="en-CA" dirty="0"/>
          </a:p>
        </p:txBody>
      </p:sp>
      <p:pic>
        <p:nvPicPr>
          <p:cNvPr id="5" name="Picture 4"/>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8040216" y="872716"/>
            <a:ext cx="1017009" cy="6559368"/>
          </a:xfrm>
          <a:prstGeom prst="rect">
            <a:avLst/>
          </a:prstGeom>
        </p:spPr>
      </p:pic>
      <p:pic>
        <p:nvPicPr>
          <p:cNvPr id="6" name="Picture 5"/>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04312" y="1422666"/>
            <a:ext cx="1402409" cy="5329880"/>
          </a:xfrm>
          <a:prstGeom prst="rect">
            <a:avLst/>
          </a:prstGeom>
        </p:spPr>
      </p:pic>
      <p:sp>
        <p:nvSpPr>
          <p:cNvPr id="7" name="Oval 6"/>
          <p:cNvSpPr/>
          <p:nvPr/>
        </p:nvSpPr>
        <p:spPr>
          <a:xfrm>
            <a:off x="7293029" y="6273316"/>
            <a:ext cx="3528392" cy="403576"/>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GC Network</a:t>
            </a:r>
            <a:endParaRPr lang="en-CA" b="1" dirty="0">
              <a:solidFill>
                <a:schemeClr val="tx1"/>
              </a:solidFill>
            </a:endParaRPr>
          </a:p>
        </p:txBody>
      </p:sp>
      <p:sp>
        <p:nvSpPr>
          <p:cNvPr id="9" name="Freeform 8"/>
          <p:cNvSpPr>
            <a:spLocks/>
          </p:cNvSpPr>
          <p:nvPr/>
        </p:nvSpPr>
        <p:spPr bwMode="auto">
          <a:xfrm>
            <a:off x="7672127" y="941029"/>
            <a:ext cx="1675425" cy="1090749"/>
          </a:xfrm>
          <a:custGeom>
            <a:avLst/>
            <a:gdLst>
              <a:gd name="T0" fmla="*/ 139 w 145"/>
              <a:gd name="T1" fmla="*/ 59 h 106"/>
              <a:gd name="T2" fmla="*/ 122 w 145"/>
              <a:gd name="T3" fmla="*/ 49 h 106"/>
              <a:gd name="T4" fmla="*/ 126 w 145"/>
              <a:gd name="T5" fmla="*/ 38 h 106"/>
              <a:gd name="T6" fmla="*/ 120 w 145"/>
              <a:gd name="T7" fmla="*/ 25 h 106"/>
              <a:gd name="T8" fmla="*/ 106 w 145"/>
              <a:gd name="T9" fmla="*/ 19 h 106"/>
              <a:gd name="T10" fmla="*/ 94 w 145"/>
              <a:gd name="T11" fmla="*/ 24 h 106"/>
              <a:gd name="T12" fmla="*/ 80 w 145"/>
              <a:gd name="T13" fmla="*/ 6 h 106"/>
              <a:gd name="T14" fmla="*/ 58 w 145"/>
              <a:gd name="T15" fmla="*/ 0 h 106"/>
              <a:gd name="T16" fmla="*/ 31 w 145"/>
              <a:gd name="T17" fmla="*/ 11 h 106"/>
              <a:gd name="T18" fmla="*/ 19 w 145"/>
              <a:gd name="T19" fmla="*/ 38 h 106"/>
              <a:gd name="T20" fmla="*/ 20 w 145"/>
              <a:gd name="T21" fmla="*/ 42 h 106"/>
              <a:gd name="T22" fmla="*/ 6 w 145"/>
              <a:gd name="T23" fmla="*/ 54 h 106"/>
              <a:gd name="T24" fmla="*/ 0 w 145"/>
              <a:gd name="T25" fmla="*/ 72 h 106"/>
              <a:gd name="T26" fmla="*/ 10 w 145"/>
              <a:gd name="T27" fmla="*/ 96 h 106"/>
              <a:gd name="T28" fmla="*/ 34 w 145"/>
              <a:gd name="T29" fmla="*/ 106 h 106"/>
              <a:gd name="T30" fmla="*/ 116 w 145"/>
              <a:gd name="T31" fmla="*/ 106 h 106"/>
              <a:gd name="T32" fmla="*/ 136 w 145"/>
              <a:gd name="T33" fmla="*/ 97 h 106"/>
              <a:gd name="T34" fmla="*/ 145 w 145"/>
              <a:gd name="T35" fmla="*/ 77 h 106"/>
              <a:gd name="T36" fmla="*/ 139 w 145"/>
              <a:gd name="T37" fmla="*/ 5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6">
                <a:moveTo>
                  <a:pt x="139" y="59"/>
                </a:moveTo>
                <a:cubicBezTo>
                  <a:pt x="134" y="54"/>
                  <a:pt x="129" y="50"/>
                  <a:pt x="122" y="49"/>
                </a:cubicBezTo>
                <a:cubicBezTo>
                  <a:pt x="125" y="46"/>
                  <a:pt x="126" y="42"/>
                  <a:pt x="126" y="38"/>
                </a:cubicBezTo>
                <a:cubicBezTo>
                  <a:pt x="126" y="33"/>
                  <a:pt x="124" y="28"/>
                  <a:pt x="120" y="25"/>
                </a:cubicBezTo>
                <a:cubicBezTo>
                  <a:pt x="116" y="21"/>
                  <a:pt x="112" y="19"/>
                  <a:pt x="106" y="19"/>
                </a:cubicBezTo>
                <a:cubicBezTo>
                  <a:pt x="101" y="19"/>
                  <a:pt x="97" y="21"/>
                  <a:pt x="94" y="24"/>
                </a:cubicBezTo>
                <a:cubicBezTo>
                  <a:pt x="91" y="17"/>
                  <a:pt x="86" y="11"/>
                  <a:pt x="80" y="6"/>
                </a:cubicBezTo>
                <a:cubicBezTo>
                  <a:pt x="73" y="2"/>
                  <a:pt x="66" y="0"/>
                  <a:pt x="58" y="0"/>
                </a:cubicBezTo>
                <a:cubicBezTo>
                  <a:pt x="47" y="0"/>
                  <a:pt x="38" y="3"/>
                  <a:pt x="31" y="11"/>
                </a:cubicBezTo>
                <a:cubicBezTo>
                  <a:pt x="23" y="19"/>
                  <a:pt x="19" y="28"/>
                  <a:pt x="19" y="38"/>
                </a:cubicBezTo>
                <a:cubicBezTo>
                  <a:pt x="19" y="39"/>
                  <a:pt x="20" y="40"/>
                  <a:pt x="20" y="42"/>
                </a:cubicBezTo>
                <a:cubicBezTo>
                  <a:pt x="14" y="44"/>
                  <a:pt x="9" y="48"/>
                  <a:pt x="6" y="54"/>
                </a:cubicBezTo>
                <a:cubicBezTo>
                  <a:pt x="2" y="59"/>
                  <a:pt x="0" y="65"/>
                  <a:pt x="0" y="72"/>
                </a:cubicBezTo>
                <a:cubicBezTo>
                  <a:pt x="0" y="81"/>
                  <a:pt x="3" y="89"/>
                  <a:pt x="10" y="96"/>
                </a:cubicBezTo>
                <a:cubicBezTo>
                  <a:pt x="17" y="102"/>
                  <a:pt x="25" y="106"/>
                  <a:pt x="34" y="106"/>
                </a:cubicBezTo>
                <a:cubicBezTo>
                  <a:pt x="116" y="106"/>
                  <a:pt x="116" y="106"/>
                  <a:pt x="116" y="106"/>
                </a:cubicBezTo>
                <a:cubicBezTo>
                  <a:pt x="124" y="106"/>
                  <a:pt x="131" y="103"/>
                  <a:pt x="136" y="97"/>
                </a:cubicBezTo>
                <a:cubicBezTo>
                  <a:pt x="142" y="92"/>
                  <a:pt x="145" y="85"/>
                  <a:pt x="145" y="77"/>
                </a:cubicBezTo>
                <a:cubicBezTo>
                  <a:pt x="145" y="70"/>
                  <a:pt x="143" y="64"/>
                  <a:pt x="139" y="59"/>
                </a:cubicBezTo>
                <a:close/>
              </a:path>
            </a:pathLst>
          </a:custGeom>
          <a:solidFill>
            <a:schemeClr val="bg2">
              <a:lumMod val="75000"/>
            </a:schemeClr>
          </a:solidFill>
          <a:ln>
            <a:noFill/>
          </a:ln>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1400" b="1" dirty="0" smtClean="0">
                <a:solidFill>
                  <a:prstClr val="black"/>
                </a:solidFill>
              </a:rPr>
              <a:t>Internet</a:t>
            </a:r>
            <a:endParaRPr lang="en-CA" sz="1400" b="1" dirty="0">
              <a:solidFill>
                <a:prstClr val="black"/>
              </a:solidFill>
            </a:endParaRPr>
          </a:p>
        </p:txBody>
      </p:sp>
      <p:sp>
        <p:nvSpPr>
          <p:cNvPr id="10" name="Freeform 9"/>
          <p:cNvSpPr>
            <a:spLocks/>
          </p:cNvSpPr>
          <p:nvPr/>
        </p:nvSpPr>
        <p:spPr bwMode="auto">
          <a:xfrm>
            <a:off x="9529722" y="945100"/>
            <a:ext cx="1675425" cy="1090749"/>
          </a:xfrm>
          <a:custGeom>
            <a:avLst/>
            <a:gdLst>
              <a:gd name="T0" fmla="*/ 139 w 145"/>
              <a:gd name="T1" fmla="*/ 59 h 106"/>
              <a:gd name="T2" fmla="*/ 122 w 145"/>
              <a:gd name="T3" fmla="*/ 49 h 106"/>
              <a:gd name="T4" fmla="*/ 126 w 145"/>
              <a:gd name="T5" fmla="*/ 38 h 106"/>
              <a:gd name="T6" fmla="*/ 120 w 145"/>
              <a:gd name="T7" fmla="*/ 25 h 106"/>
              <a:gd name="T8" fmla="*/ 106 w 145"/>
              <a:gd name="T9" fmla="*/ 19 h 106"/>
              <a:gd name="T10" fmla="*/ 94 w 145"/>
              <a:gd name="T11" fmla="*/ 24 h 106"/>
              <a:gd name="T12" fmla="*/ 80 w 145"/>
              <a:gd name="T13" fmla="*/ 6 h 106"/>
              <a:gd name="T14" fmla="*/ 58 w 145"/>
              <a:gd name="T15" fmla="*/ 0 h 106"/>
              <a:gd name="T16" fmla="*/ 31 w 145"/>
              <a:gd name="T17" fmla="*/ 11 h 106"/>
              <a:gd name="T18" fmla="*/ 19 w 145"/>
              <a:gd name="T19" fmla="*/ 38 h 106"/>
              <a:gd name="T20" fmla="*/ 20 w 145"/>
              <a:gd name="T21" fmla="*/ 42 h 106"/>
              <a:gd name="T22" fmla="*/ 6 w 145"/>
              <a:gd name="T23" fmla="*/ 54 h 106"/>
              <a:gd name="T24" fmla="*/ 0 w 145"/>
              <a:gd name="T25" fmla="*/ 72 h 106"/>
              <a:gd name="T26" fmla="*/ 10 w 145"/>
              <a:gd name="T27" fmla="*/ 96 h 106"/>
              <a:gd name="T28" fmla="*/ 34 w 145"/>
              <a:gd name="T29" fmla="*/ 106 h 106"/>
              <a:gd name="T30" fmla="*/ 116 w 145"/>
              <a:gd name="T31" fmla="*/ 106 h 106"/>
              <a:gd name="T32" fmla="*/ 136 w 145"/>
              <a:gd name="T33" fmla="*/ 97 h 106"/>
              <a:gd name="T34" fmla="*/ 145 w 145"/>
              <a:gd name="T35" fmla="*/ 77 h 106"/>
              <a:gd name="T36" fmla="*/ 139 w 145"/>
              <a:gd name="T37" fmla="*/ 5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6">
                <a:moveTo>
                  <a:pt x="139" y="59"/>
                </a:moveTo>
                <a:cubicBezTo>
                  <a:pt x="134" y="54"/>
                  <a:pt x="129" y="50"/>
                  <a:pt x="122" y="49"/>
                </a:cubicBezTo>
                <a:cubicBezTo>
                  <a:pt x="125" y="46"/>
                  <a:pt x="126" y="42"/>
                  <a:pt x="126" y="38"/>
                </a:cubicBezTo>
                <a:cubicBezTo>
                  <a:pt x="126" y="33"/>
                  <a:pt x="124" y="28"/>
                  <a:pt x="120" y="25"/>
                </a:cubicBezTo>
                <a:cubicBezTo>
                  <a:pt x="116" y="21"/>
                  <a:pt x="112" y="19"/>
                  <a:pt x="106" y="19"/>
                </a:cubicBezTo>
                <a:cubicBezTo>
                  <a:pt x="101" y="19"/>
                  <a:pt x="97" y="21"/>
                  <a:pt x="94" y="24"/>
                </a:cubicBezTo>
                <a:cubicBezTo>
                  <a:pt x="91" y="17"/>
                  <a:pt x="86" y="11"/>
                  <a:pt x="80" y="6"/>
                </a:cubicBezTo>
                <a:cubicBezTo>
                  <a:pt x="73" y="2"/>
                  <a:pt x="66" y="0"/>
                  <a:pt x="58" y="0"/>
                </a:cubicBezTo>
                <a:cubicBezTo>
                  <a:pt x="47" y="0"/>
                  <a:pt x="38" y="3"/>
                  <a:pt x="31" y="11"/>
                </a:cubicBezTo>
                <a:cubicBezTo>
                  <a:pt x="23" y="19"/>
                  <a:pt x="19" y="28"/>
                  <a:pt x="19" y="38"/>
                </a:cubicBezTo>
                <a:cubicBezTo>
                  <a:pt x="19" y="39"/>
                  <a:pt x="20" y="40"/>
                  <a:pt x="20" y="42"/>
                </a:cubicBezTo>
                <a:cubicBezTo>
                  <a:pt x="14" y="44"/>
                  <a:pt x="9" y="48"/>
                  <a:pt x="6" y="54"/>
                </a:cubicBezTo>
                <a:cubicBezTo>
                  <a:pt x="2" y="59"/>
                  <a:pt x="0" y="65"/>
                  <a:pt x="0" y="72"/>
                </a:cubicBezTo>
                <a:cubicBezTo>
                  <a:pt x="0" y="81"/>
                  <a:pt x="3" y="89"/>
                  <a:pt x="10" y="96"/>
                </a:cubicBezTo>
                <a:cubicBezTo>
                  <a:pt x="17" y="102"/>
                  <a:pt x="25" y="106"/>
                  <a:pt x="34" y="106"/>
                </a:cubicBezTo>
                <a:cubicBezTo>
                  <a:pt x="116" y="106"/>
                  <a:pt x="116" y="106"/>
                  <a:pt x="116" y="106"/>
                </a:cubicBezTo>
                <a:cubicBezTo>
                  <a:pt x="124" y="106"/>
                  <a:pt x="131" y="103"/>
                  <a:pt x="136" y="97"/>
                </a:cubicBezTo>
                <a:cubicBezTo>
                  <a:pt x="142" y="92"/>
                  <a:pt x="145" y="85"/>
                  <a:pt x="145" y="77"/>
                </a:cubicBezTo>
                <a:cubicBezTo>
                  <a:pt x="145" y="70"/>
                  <a:pt x="143" y="64"/>
                  <a:pt x="139" y="59"/>
                </a:cubicBezTo>
                <a:close/>
              </a:path>
            </a:pathLst>
          </a:custGeom>
          <a:solidFill>
            <a:schemeClr val="accent2">
              <a:lumMod val="60000"/>
              <a:lumOff val="40000"/>
            </a:schemeClr>
          </a:solidFill>
          <a:ln>
            <a:noFill/>
          </a:ln>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1400" b="1" dirty="0" smtClean="0">
                <a:solidFill>
                  <a:prstClr val="black"/>
                </a:solidFill>
              </a:rPr>
              <a:t>Cloud Service Provider</a:t>
            </a:r>
            <a:endParaRPr lang="en-CA" sz="1400" b="1" dirty="0">
              <a:solidFill>
                <a:prstClr val="black"/>
              </a:solidFill>
            </a:endParaRPr>
          </a:p>
        </p:txBody>
      </p:sp>
      <p:pic>
        <p:nvPicPr>
          <p:cNvPr id="11" name="Picture 10"/>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9360407" y="2056498"/>
            <a:ext cx="1416282" cy="1526228"/>
          </a:xfrm>
          <a:prstGeom prst="rect">
            <a:avLst/>
          </a:prstGeom>
          <a:noFill/>
          <a:ln>
            <a:noFill/>
          </a:ln>
        </p:spPr>
      </p:pic>
      <p:grpSp>
        <p:nvGrpSpPr>
          <p:cNvPr id="14" name="Group 13"/>
          <p:cNvGrpSpPr/>
          <p:nvPr/>
        </p:nvGrpSpPr>
        <p:grpSpPr>
          <a:xfrm>
            <a:off x="509907" y="1556792"/>
            <a:ext cx="5951604" cy="4613502"/>
            <a:chOff x="619124" y="1524000"/>
            <a:chExt cx="3914778" cy="4613502"/>
          </a:xfrm>
        </p:grpSpPr>
        <p:sp>
          <p:nvSpPr>
            <p:cNvPr id="15" name="Rectangle 14"/>
            <p:cNvSpPr/>
            <p:nvPr>
              <p:custDataLst>
                <p:tags r:id="rId1"/>
              </p:custDataLst>
            </p:nvPr>
          </p:nvSpPr>
          <p:spPr>
            <a:xfrm>
              <a:off x="619124" y="1524000"/>
              <a:ext cx="3912892" cy="409019"/>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bg1"/>
                  </a:solidFill>
                  <a:cs typeface="Arial" pitchFamily="34" charset="0"/>
                </a:rPr>
                <a:t>Background</a:t>
              </a:r>
              <a:endParaRPr lang="en-US" sz="2200" dirty="0">
                <a:solidFill>
                  <a:schemeClr val="bg1"/>
                </a:solidFill>
                <a:cs typeface="Arial" pitchFamily="34" charset="0"/>
              </a:endParaRPr>
            </a:p>
          </p:txBody>
        </p:sp>
        <p:sp>
          <p:nvSpPr>
            <p:cNvPr id="16" name="Rectangle 15"/>
            <p:cNvSpPr/>
            <p:nvPr>
              <p:custDataLst>
                <p:tags r:id="rId2"/>
              </p:custDataLst>
            </p:nvPr>
          </p:nvSpPr>
          <p:spPr>
            <a:xfrm>
              <a:off x="619125" y="1896913"/>
              <a:ext cx="3914777" cy="922487"/>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Clr>
                  <a:schemeClr val="tx1">
                    <a:lumMod val="65000"/>
                    <a:lumOff val="35000"/>
                  </a:schemeClr>
                </a:buClr>
              </a:pPr>
              <a:r>
                <a:rPr lang="en-CA" sz="2200" dirty="0">
                  <a:solidFill>
                    <a:schemeClr val="tx1">
                      <a:lumMod val="65000"/>
                      <a:lumOff val="35000"/>
                    </a:schemeClr>
                  </a:solidFill>
                  <a:cs typeface="Arial" pitchFamily="34" charset="0"/>
                </a:rPr>
                <a:t>Secure Cloud Enablement and Defence (SCED) is an </a:t>
              </a:r>
              <a:r>
                <a:rPr lang="en-CA" sz="2200" b="1" u="sng" dirty="0">
                  <a:solidFill>
                    <a:schemeClr val="tx1">
                      <a:lumMod val="65000"/>
                      <a:lumOff val="35000"/>
                    </a:schemeClr>
                  </a:solidFill>
                  <a:cs typeface="Arial" pitchFamily="34" charset="0"/>
                </a:rPr>
                <a:t>initiative</a:t>
              </a:r>
              <a:r>
                <a:rPr lang="en-CA" sz="2200" dirty="0">
                  <a:solidFill>
                    <a:schemeClr val="tx1">
                      <a:lumMod val="65000"/>
                      <a:lumOff val="35000"/>
                    </a:schemeClr>
                  </a:solidFill>
                  <a:cs typeface="Arial" pitchFamily="34" charset="0"/>
                </a:rPr>
                <a:t> funded as part of Budget 2018. </a:t>
              </a:r>
            </a:p>
          </p:txBody>
        </p:sp>
        <p:sp>
          <p:nvSpPr>
            <p:cNvPr id="17" name="Rectangle 16"/>
            <p:cNvSpPr/>
            <p:nvPr>
              <p:custDataLst>
                <p:tags r:id="rId3"/>
              </p:custDataLst>
            </p:nvPr>
          </p:nvSpPr>
          <p:spPr>
            <a:xfrm>
              <a:off x="619124" y="3486150"/>
              <a:ext cx="1914526" cy="2651352"/>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2200" dirty="0" smtClean="0">
                  <a:solidFill>
                    <a:schemeClr val="tx1">
                      <a:lumMod val="65000"/>
                      <a:lumOff val="35000"/>
                    </a:schemeClr>
                  </a:solidFill>
                  <a:cs typeface="Arial" pitchFamily="34" charset="0"/>
                </a:rPr>
                <a:t>#1 Establish </a:t>
              </a:r>
              <a:r>
                <a:rPr lang="en-CA" sz="2200" dirty="0">
                  <a:solidFill>
                    <a:schemeClr val="tx1">
                      <a:lumMod val="65000"/>
                      <a:lumOff val="35000"/>
                    </a:schemeClr>
                  </a:solidFill>
                  <a:cs typeface="Arial" pitchFamily="34" charset="0"/>
                </a:rPr>
                <a:t>new </a:t>
              </a:r>
              <a:r>
                <a:rPr lang="en-CA" sz="2200" b="1" dirty="0">
                  <a:solidFill>
                    <a:schemeClr val="tx1">
                      <a:lumMod val="65000"/>
                      <a:lumOff val="35000"/>
                    </a:schemeClr>
                  </a:solidFill>
                  <a:cs typeface="Arial" pitchFamily="34" charset="0"/>
                </a:rPr>
                <a:t>private, dedicated connections </a:t>
              </a:r>
              <a:r>
                <a:rPr lang="en-CA" sz="2200" dirty="0">
                  <a:solidFill>
                    <a:schemeClr val="tx1">
                      <a:lumMod val="65000"/>
                      <a:lumOff val="35000"/>
                    </a:schemeClr>
                  </a:solidFill>
                  <a:cs typeface="Arial" pitchFamily="34" charset="0"/>
                </a:rPr>
                <a:t>to public cloud environments to minimize the proliferation of non-enterprise, ad-hoc </a:t>
              </a:r>
              <a:r>
                <a:rPr lang="en-CA" sz="2200" dirty="0" smtClean="0">
                  <a:solidFill>
                    <a:schemeClr val="tx1">
                      <a:lumMod val="65000"/>
                      <a:lumOff val="35000"/>
                    </a:schemeClr>
                  </a:solidFill>
                  <a:cs typeface="Arial" pitchFamily="34" charset="0"/>
                </a:rPr>
                <a:t>links.</a:t>
              </a:r>
              <a:endParaRPr lang="en-CA" sz="2200" dirty="0">
                <a:solidFill>
                  <a:schemeClr val="tx1">
                    <a:lumMod val="65000"/>
                    <a:lumOff val="35000"/>
                  </a:schemeClr>
                </a:solidFill>
                <a:cs typeface="Arial" pitchFamily="34" charset="0"/>
              </a:endParaRPr>
            </a:p>
          </p:txBody>
        </p:sp>
        <p:sp>
          <p:nvSpPr>
            <p:cNvPr id="18" name="Rectangle 17"/>
            <p:cNvSpPr/>
            <p:nvPr>
              <p:custDataLst>
                <p:tags r:id="rId4"/>
              </p:custDataLst>
            </p:nvPr>
          </p:nvSpPr>
          <p:spPr>
            <a:xfrm>
              <a:off x="2619375" y="3486150"/>
              <a:ext cx="1914526" cy="2651352"/>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CA" sz="2200" dirty="0" smtClean="0">
                  <a:solidFill>
                    <a:prstClr val="black">
                      <a:lumMod val="65000"/>
                      <a:lumOff val="35000"/>
                    </a:prstClr>
                  </a:solidFill>
                  <a:cs typeface="Arial" pitchFamily="34" charset="0"/>
                </a:rPr>
                <a:t>#2 Enable </a:t>
              </a:r>
              <a:r>
                <a:rPr lang="en-CA" sz="2200" b="1" dirty="0">
                  <a:solidFill>
                    <a:prstClr val="black">
                      <a:lumMod val="65000"/>
                      <a:lumOff val="35000"/>
                    </a:prstClr>
                  </a:solidFill>
                  <a:cs typeface="Arial" pitchFamily="34" charset="0"/>
                </a:rPr>
                <a:t>full visibility and monitoring </a:t>
              </a:r>
              <a:r>
                <a:rPr lang="en-CA" sz="2200" dirty="0">
                  <a:solidFill>
                    <a:prstClr val="black">
                      <a:lumMod val="65000"/>
                      <a:lumOff val="35000"/>
                    </a:prstClr>
                  </a:solidFill>
                  <a:cs typeface="Arial" pitchFamily="34" charset="0"/>
                </a:rPr>
                <a:t>of GC cloud environments to respond to </a:t>
              </a:r>
              <a:r>
                <a:rPr lang="en-CA" sz="2200" b="1" dirty="0" smtClean="0">
                  <a:solidFill>
                    <a:prstClr val="black">
                      <a:lumMod val="65000"/>
                      <a:lumOff val="35000"/>
                    </a:prstClr>
                  </a:solidFill>
                  <a:cs typeface="Arial" pitchFamily="34" charset="0"/>
                </a:rPr>
                <a:t>cyber threats.</a:t>
              </a:r>
              <a:endParaRPr lang="en-CA" sz="2200" b="1" dirty="0">
                <a:solidFill>
                  <a:prstClr val="black">
                    <a:lumMod val="65000"/>
                    <a:lumOff val="35000"/>
                  </a:prstClr>
                </a:solidFill>
                <a:cs typeface="Arial" pitchFamily="34" charset="0"/>
              </a:endParaRPr>
            </a:p>
          </p:txBody>
        </p:sp>
        <p:sp>
          <p:nvSpPr>
            <p:cNvPr id="21" name="Rectangle 20"/>
            <p:cNvSpPr/>
            <p:nvPr>
              <p:custDataLst>
                <p:tags r:id="rId5"/>
              </p:custDataLst>
            </p:nvPr>
          </p:nvSpPr>
          <p:spPr>
            <a:xfrm>
              <a:off x="619125" y="3037037"/>
              <a:ext cx="3912891" cy="372913"/>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bg1"/>
                  </a:solidFill>
                  <a:cs typeface="Arial" pitchFamily="34" charset="0"/>
                </a:rPr>
                <a:t>Objectives</a:t>
              </a:r>
              <a:endParaRPr lang="en-US" sz="2200" dirty="0">
                <a:solidFill>
                  <a:schemeClr val="bg1"/>
                </a:solidFill>
                <a:cs typeface="Arial" pitchFamily="34" charset="0"/>
              </a:endParaRPr>
            </a:p>
          </p:txBody>
        </p:sp>
      </p:grpSp>
      <p:pic>
        <p:nvPicPr>
          <p:cNvPr id="19" name="Picture 1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09626" y="2056498"/>
            <a:ext cx="1416282" cy="1526228"/>
          </a:xfrm>
          <a:prstGeom prst="rect">
            <a:avLst/>
          </a:prstGeom>
          <a:noFill/>
          <a:ln>
            <a:noFill/>
          </a:ln>
        </p:spPr>
      </p:pic>
      <p:sp>
        <p:nvSpPr>
          <p:cNvPr id="3" name="TextBox 2"/>
          <p:cNvSpPr txBox="1"/>
          <p:nvPr/>
        </p:nvSpPr>
        <p:spPr>
          <a:xfrm>
            <a:off x="9892541" y="4486405"/>
            <a:ext cx="1099642" cy="923330"/>
          </a:xfrm>
          <a:prstGeom prst="rect">
            <a:avLst/>
          </a:prstGeom>
          <a:noFill/>
        </p:spPr>
        <p:txBody>
          <a:bodyPr wrap="square" rtlCol="0">
            <a:spAutoFit/>
          </a:bodyPr>
          <a:lstStyle/>
          <a:p>
            <a:r>
              <a:rPr lang="en-CA" b="1" dirty="0" smtClean="0"/>
              <a:t>#1 – Network Services</a:t>
            </a:r>
            <a:endParaRPr lang="en-CA" b="1" dirty="0"/>
          </a:p>
        </p:txBody>
      </p:sp>
      <p:sp>
        <p:nvSpPr>
          <p:cNvPr id="20" name="TextBox 19"/>
          <p:cNvSpPr txBox="1"/>
          <p:nvPr/>
        </p:nvSpPr>
        <p:spPr>
          <a:xfrm>
            <a:off x="10657581" y="2763692"/>
            <a:ext cx="1347538" cy="923330"/>
          </a:xfrm>
          <a:prstGeom prst="rect">
            <a:avLst/>
          </a:prstGeom>
          <a:noFill/>
        </p:spPr>
        <p:txBody>
          <a:bodyPr wrap="square" rtlCol="0">
            <a:spAutoFit/>
          </a:bodyPr>
          <a:lstStyle/>
          <a:p>
            <a:r>
              <a:rPr lang="en-CA" b="1" dirty="0" smtClean="0"/>
              <a:t>#2 – Security Services</a:t>
            </a:r>
            <a:endParaRPr lang="en-CA" b="1" dirty="0"/>
          </a:p>
        </p:txBody>
      </p:sp>
      <p:sp>
        <p:nvSpPr>
          <p:cNvPr id="22" name="Freeform 154"/>
          <p:cNvSpPr>
            <a:spLocks noEditPoints="1"/>
          </p:cNvSpPr>
          <p:nvPr/>
        </p:nvSpPr>
        <p:spPr bwMode="auto">
          <a:xfrm>
            <a:off x="10711989" y="2339242"/>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CA" dirty="0"/>
          </a:p>
        </p:txBody>
      </p:sp>
      <p:sp>
        <p:nvSpPr>
          <p:cNvPr id="23" name="Freeform 154"/>
          <p:cNvSpPr>
            <a:spLocks noEditPoints="1"/>
          </p:cNvSpPr>
          <p:nvPr/>
        </p:nvSpPr>
        <p:spPr bwMode="auto">
          <a:xfrm>
            <a:off x="7019033" y="2339242"/>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CA" dirty="0"/>
          </a:p>
        </p:txBody>
      </p:sp>
      <p:pic>
        <p:nvPicPr>
          <p:cNvPr id="12" name="Picture 11"/>
          <p:cNvPicPr>
            <a:picLocks noChangeAspect="1"/>
          </p:cNvPicPr>
          <p:nvPr/>
        </p:nvPicPr>
        <p:blipFill>
          <a:blip r:embed="rId11"/>
          <a:stretch>
            <a:fillRect/>
          </a:stretch>
        </p:blipFill>
        <p:spPr>
          <a:xfrm>
            <a:off x="8749020" y="1383646"/>
            <a:ext cx="1070121" cy="1066827"/>
          </a:xfrm>
          <a:prstGeom prst="rect">
            <a:avLst/>
          </a:prstGeom>
        </p:spPr>
      </p:pic>
    </p:spTree>
    <p:extLst>
      <p:ext uri="{BB962C8B-B14F-4D97-AF65-F5344CB8AC3E}">
        <p14:creationId xmlns:p14="http://schemas.microsoft.com/office/powerpoint/2010/main" val="32280284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3093671698"/>
              </p:ext>
            </p:extLst>
          </p:nvPr>
        </p:nvGraphicFramePr>
        <p:xfrm>
          <a:off x="695400" y="1628800"/>
          <a:ext cx="7776864" cy="4874958"/>
        </p:xfrm>
        <a:graphic>
          <a:graphicData uri="http://schemas.openxmlformats.org/drawingml/2006/table">
            <a:tbl>
              <a:tblPr firstRow="1" firstCol="1" bandRow="1">
                <a:tableStyleId>{5C22544A-7EE6-4342-B048-85BDC9FD1C3A}</a:tableStyleId>
              </a:tblPr>
              <a:tblGrid>
                <a:gridCol w="504056">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4392488">
                  <a:extLst>
                    <a:ext uri="{9D8B030D-6E8A-4147-A177-3AD203B41FA5}">
                      <a16:colId xmlns:a16="http://schemas.microsoft.com/office/drawing/2014/main" xmlns="" val="20002"/>
                    </a:ext>
                  </a:extLst>
                </a:gridCol>
              </a:tblGrid>
              <a:tr h="254335">
                <a:tc>
                  <a:txBody>
                    <a:bodyPr/>
                    <a:lstStyle/>
                    <a:p>
                      <a:pPr algn="ctr" fontAlgn="t"/>
                      <a:r>
                        <a:rPr lang="en-CA" sz="1600" b="1" i="0" u="none" strike="noStrike" dirty="0" smtClean="0">
                          <a:solidFill>
                            <a:srgbClr val="FFFFFF"/>
                          </a:solidFill>
                          <a:effectLst/>
                          <a:latin typeface="Calibri" panose="020F0502020204030204" pitchFamily="34" charset="0"/>
                        </a:rPr>
                        <a:t>Ref.</a:t>
                      </a:r>
                      <a:endParaRPr lang="en-CA" sz="1600" b="1" i="0" u="none" strike="noStrike" dirty="0">
                        <a:solidFill>
                          <a:srgbClr val="FFFFFF"/>
                        </a:solidFill>
                        <a:effectLst/>
                        <a:latin typeface="Calibri" panose="020F0502020204030204" pitchFamily="34" charset="0"/>
                      </a:endParaRPr>
                    </a:p>
                  </a:txBody>
                  <a:tcPr marL="0" marR="0" marT="0" marB="0"/>
                </a:tc>
                <a:tc>
                  <a:txBody>
                    <a:bodyPr/>
                    <a:lstStyle/>
                    <a:p>
                      <a:pPr algn="ctr" fontAlgn="t"/>
                      <a:r>
                        <a:rPr lang="en-CA" sz="1600" b="1" i="0" u="none" strike="noStrike" dirty="0">
                          <a:solidFill>
                            <a:srgbClr val="FFFFFF"/>
                          </a:solidFill>
                          <a:effectLst/>
                          <a:latin typeface="Calibri" panose="020F0502020204030204" pitchFamily="34" charset="0"/>
                        </a:rPr>
                        <a:t>Type</a:t>
                      </a:r>
                    </a:p>
                  </a:txBody>
                  <a:tcPr marL="0" marR="0" marT="0" marB="0"/>
                </a:tc>
                <a:tc>
                  <a:txBody>
                    <a:bodyPr/>
                    <a:lstStyle/>
                    <a:p>
                      <a:pPr algn="ctr" fontAlgn="t"/>
                      <a:r>
                        <a:rPr lang="en-CA" sz="1600" b="1" i="0" u="none" strike="noStrike" dirty="0" smtClean="0">
                          <a:solidFill>
                            <a:srgbClr val="FFFFFF"/>
                          </a:solidFill>
                          <a:effectLst/>
                          <a:latin typeface="Calibri" panose="020F0502020204030204" pitchFamily="34" charset="0"/>
                        </a:rPr>
                        <a:t>Description</a:t>
                      </a:r>
                      <a:endParaRPr lang="en-CA" sz="1600" b="1" i="0" u="none" strike="noStrike" dirty="0">
                        <a:solidFill>
                          <a:srgbClr val="FFFFFF"/>
                        </a:solidFill>
                        <a:effectLst/>
                        <a:latin typeface="Calibri" panose="020F0502020204030204" pitchFamily="34" charset="0"/>
                      </a:endParaRPr>
                    </a:p>
                  </a:txBody>
                  <a:tcPr marL="0" marR="0" marT="0" marB="0"/>
                </a:tc>
                <a:extLst>
                  <a:ext uri="{0D108BD9-81ED-4DB2-BD59-A6C34878D82A}">
                    <a16:rowId xmlns:a16="http://schemas.microsoft.com/office/drawing/2014/main" xmlns="" val="10000"/>
                  </a:ext>
                </a:extLst>
              </a:tr>
              <a:tr h="1077813">
                <a:tc>
                  <a:txBody>
                    <a:bodyPr/>
                    <a:lstStyle/>
                    <a:p>
                      <a:pPr algn="ctr" fontAlgn="t"/>
                      <a:r>
                        <a:rPr lang="en-CA" sz="1600" b="1" i="0" u="none" strike="noStrike" dirty="0">
                          <a:solidFill>
                            <a:srgbClr val="FFFFFF"/>
                          </a:solidFill>
                          <a:effectLst/>
                          <a:latin typeface="Calibri" panose="020F0502020204030204" pitchFamily="34" charset="0"/>
                        </a:rPr>
                        <a:t>1</a:t>
                      </a:r>
                    </a:p>
                  </a:txBody>
                  <a:tcPr marL="0" marR="0" marT="0" marB="0"/>
                </a:tc>
                <a:tc>
                  <a:txBody>
                    <a:bodyPr/>
                    <a:lstStyle/>
                    <a:p>
                      <a:pPr algn="l" fontAlgn="t"/>
                      <a:r>
                        <a:rPr lang="en-CA" sz="1600" b="1" i="0" u="none" strike="noStrike" dirty="0">
                          <a:solidFill>
                            <a:srgbClr val="000000"/>
                          </a:solidFill>
                          <a:effectLst/>
                          <a:latin typeface="Calibri" panose="020F0502020204030204" pitchFamily="34" charset="0"/>
                        </a:rPr>
                        <a:t>Enterprise Internet Service / Internet Information Services (EIS/IIS)</a:t>
                      </a:r>
                    </a:p>
                  </a:txBody>
                  <a:tcPr marL="0" marR="0" marT="0" marB="0"/>
                </a:tc>
                <a:tc>
                  <a:txBody>
                    <a:bodyPr/>
                    <a:lstStyle/>
                    <a:p>
                      <a:pPr marL="171450" lvl="0" indent="-171450" fontAlgn="t">
                        <a:lnSpc>
                          <a:spcPct val="115000"/>
                        </a:lnSpc>
                        <a:spcAft>
                          <a:spcPts val="0"/>
                        </a:spcAft>
                        <a:buFont typeface="Arial" panose="020B0604020202020204" pitchFamily="34" charset="0"/>
                        <a:buChar char="•"/>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Connection provided </a:t>
                      </a: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to Public Internet.</a:t>
                      </a:r>
                    </a:p>
                    <a:p>
                      <a:pPr marL="171450" lvl="0" indent="-171450" fontAlgn="t">
                        <a:lnSpc>
                          <a:spcPct val="115000"/>
                        </a:lnSpc>
                        <a:spcAft>
                          <a:spcPts val="0"/>
                        </a:spcAft>
                        <a:buFont typeface="Arial" panose="020B0604020202020204" pitchFamily="34" charset="0"/>
                        <a:buChar char="•"/>
                      </a:pP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Standard </a:t>
                      </a: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user Internet surfing via EIS. </a:t>
                      </a:r>
                      <a:endPar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fontAlgn="t">
                        <a:lnSpc>
                          <a:spcPct val="115000"/>
                        </a:lnSpc>
                        <a:spcAft>
                          <a:spcPts val="0"/>
                        </a:spcAft>
                        <a:buFont typeface="Arial" panose="020B0604020202020204" pitchFamily="34" charset="0"/>
                        <a:buChar char="•"/>
                      </a:pP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Uses</a:t>
                      </a:r>
                      <a:r>
                        <a:rPr lang="en-CA" sz="1600" kern="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existing security stack (e.g. SSC managed gateways).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fontAlgn="t">
                        <a:lnSpc>
                          <a:spcPct val="115000"/>
                        </a:lnSpc>
                        <a:spcAft>
                          <a:spcPts val="0"/>
                        </a:spcAft>
                        <a:buFont typeface="Arial" panose="020B0604020202020204" pitchFamily="34" charset="0"/>
                        <a:buChar char="•"/>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be used as failover/backup connection where applicable</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169943">
                <a:tc>
                  <a:txBody>
                    <a:bodyPr/>
                    <a:lstStyle/>
                    <a:p>
                      <a:pPr algn="ctr" fontAlgn="t"/>
                      <a:r>
                        <a:rPr lang="en-CA" sz="1600" b="1" i="0" u="none" strike="noStrike" dirty="0">
                          <a:solidFill>
                            <a:srgbClr val="FFFFFF"/>
                          </a:solidFill>
                          <a:effectLst/>
                          <a:latin typeface="Calibri" panose="020F0502020204030204" pitchFamily="34" charset="0"/>
                        </a:rPr>
                        <a:t>2</a:t>
                      </a:r>
                    </a:p>
                  </a:txBody>
                  <a:tcPr marL="0" marR="0" marT="0" marB="0"/>
                </a:tc>
                <a:tc>
                  <a:txBody>
                    <a:bodyPr/>
                    <a:lstStyle/>
                    <a:p>
                      <a:pPr algn="l" fontAlgn="t"/>
                      <a:r>
                        <a:rPr lang="en-CA" sz="1600" b="1" i="0" u="none" strike="noStrike" dirty="0">
                          <a:solidFill>
                            <a:srgbClr val="000000"/>
                          </a:solidFill>
                          <a:effectLst/>
                          <a:latin typeface="Calibri" panose="020F0502020204030204" pitchFamily="34" charset="0"/>
                        </a:rPr>
                        <a:t>Internet Exchange Provider (IXP)</a:t>
                      </a:r>
                    </a:p>
                  </a:txBody>
                  <a:tcPr marL="0" marR="0" marT="0" marB="0"/>
                </a:tc>
                <a:tc>
                  <a:txBody>
                    <a:bodyPr/>
                    <a:lstStyle/>
                    <a:p>
                      <a:pPr marL="171450" lvl="0" indent="-171450" fontAlgn="t">
                        <a:lnSpc>
                          <a:spcPct val="115000"/>
                        </a:lnSpc>
                        <a:spcAft>
                          <a:spcPts val="0"/>
                        </a:spcAft>
                        <a:buFont typeface="Arial" panose="020B0604020202020204" pitchFamily="34" charset="0"/>
                        <a:buChar char="•"/>
                      </a:pP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 peering at the Internet layer</a:t>
                      </a:r>
                      <a:endParaRPr lang="en-C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fontAlgn="t">
                        <a:lnSpc>
                          <a:spcPct val="115000"/>
                        </a:lnSpc>
                        <a:spcAft>
                          <a:spcPts val="0"/>
                        </a:spcAft>
                        <a:buFont typeface="Arial" panose="020B0604020202020204" pitchFamily="34" charset="0"/>
                        <a:buChar char="•"/>
                      </a:pP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Available for GC approved enterprise-wide SaaS offerings</a:t>
                      </a:r>
                    </a:p>
                    <a:p>
                      <a:pPr marL="171450" lvl="0" indent="-171450" fontAlgn="t">
                        <a:lnSpc>
                          <a:spcPct val="115000"/>
                        </a:lnSpc>
                        <a:spcAft>
                          <a:spcPts val="0"/>
                        </a:spcAft>
                        <a:buFont typeface="Arial" panose="020B0604020202020204" pitchFamily="34" charset="0"/>
                        <a:buChar char="•"/>
                      </a:pP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media redirected to IXP connection</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169943">
                <a:tc>
                  <a:txBody>
                    <a:bodyPr/>
                    <a:lstStyle/>
                    <a:p>
                      <a:pPr algn="ctr" fontAlgn="t"/>
                      <a:r>
                        <a:rPr lang="en-CA" sz="1600" b="1" i="0" u="none" strike="noStrike" dirty="0">
                          <a:solidFill>
                            <a:srgbClr val="FFFFFF"/>
                          </a:solidFill>
                          <a:effectLst/>
                          <a:latin typeface="Calibri" panose="020F0502020204030204" pitchFamily="34" charset="0"/>
                        </a:rPr>
                        <a:t>3</a:t>
                      </a:r>
                    </a:p>
                  </a:txBody>
                  <a:tcPr marL="0" marR="0" marT="0" marB="0"/>
                </a:tc>
                <a:tc>
                  <a:txBody>
                    <a:bodyPr/>
                    <a:lstStyle/>
                    <a:p>
                      <a:pPr algn="l" fontAlgn="t"/>
                      <a:r>
                        <a:rPr lang="en-CA" sz="1600" b="1" i="0" u="none" strike="noStrike" dirty="0">
                          <a:solidFill>
                            <a:srgbClr val="000000"/>
                          </a:solidFill>
                          <a:effectLst/>
                          <a:latin typeface="Calibri" panose="020F0502020204030204" pitchFamily="34" charset="0"/>
                        </a:rPr>
                        <a:t>Cloud Exchange Provider (CXP)</a:t>
                      </a:r>
                    </a:p>
                  </a:txBody>
                  <a:tcPr marL="0" marR="0" marT="0" marB="0"/>
                </a:tc>
                <a:tc>
                  <a:txBody>
                    <a:bodyPr/>
                    <a:lstStyle/>
                    <a:p>
                      <a:pPr marL="171450" lvl="0" indent="-171450" fontAlgn="t">
                        <a:lnSpc>
                          <a:spcPct val="115000"/>
                        </a:lnSpc>
                        <a:spcAft>
                          <a:spcPts val="0"/>
                        </a:spcAft>
                        <a:buFont typeface="Arial" panose="020B0604020202020204" pitchFamily="34" charset="0"/>
                        <a:buChar char="•"/>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Provides Direct Peering with </a:t>
                      </a: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CSP</a:t>
                      </a:r>
                    </a:p>
                    <a:p>
                      <a:pPr marL="171450" lvl="0" indent="-171450" fontAlgn="t">
                        <a:lnSpc>
                          <a:spcPct val="115000"/>
                        </a:lnSpc>
                        <a:spcAft>
                          <a:spcPts val="0"/>
                        </a:spcAft>
                        <a:buFont typeface="Arial" panose="020B0604020202020204" pitchFamily="34" charset="0"/>
                        <a:buChar char="•"/>
                      </a:pPr>
                      <a:r>
                        <a:rPr lang="en-CA" sz="16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Segregation </a:t>
                      </a: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cloud connections from GC corporate internet connections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98241">
                <a:tc>
                  <a:txBody>
                    <a:bodyPr/>
                    <a:lstStyle/>
                    <a:p>
                      <a:pPr algn="ctr" fontAlgn="t"/>
                      <a:r>
                        <a:rPr lang="en-CA" sz="1600" b="1" i="0" u="none" strike="noStrike" dirty="0">
                          <a:solidFill>
                            <a:srgbClr val="FFFFFF"/>
                          </a:solidFill>
                          <a:effectLst/>
                          <a:latin typeface="Calibri" panose="020F0502020204030204" pitchFamily="34" charset="0"/>
                        </a:rPr>
                        <a:t>4</a:t>
                      </a:r>
                    </a:p>
                  </a:txBody>
                  <a:tcPr marL="0" marR="0" marT="0" marB="0"/>
                </a:tc>
                <a:tc>
                  <a:txBody>
                    <a:bodyPr/>
                    <a:lstStyle/>
                    <a:p>
                      <a:pPr algn="l" fontAlgn="t"/>
                      <a:r>
                        <a:rPr lang="en-CA" sz="1600" b="1" i="0" u="none" strike="noStrike" dirty="0">
                          <a:solidFill>
                            <a:srgbClr val="000000"/>
                          </a:solidFill>
                          <a:effectLst/>
                          <a:latin typeface="Calibri" panose="020F0502020204030204" pitchFamily="34" charset="0"/>
                        </a:rPr>
                        <a:t>External Cloud Service Provider Connection</a:t>
                      </a:r>
                    </a:p>
                  </a:txBody>
                  <a:tcPr marL="0" marR="0" marT="0" marB="0"/>
                </a:tc>
                <a:tc>
                  <a:txBody>
                    <a:bodyPr/>
                    <a:lstStyle/>
                    <a:p>
                      <a:pPr marL="171450" lvl="0" indent="-171450">
                        <a:lnSpc>
                          <a:spcPct val="115000"/>
                        </a:lnSpc>
                        <a:spcAft>
                          <a:spcPts val="1000"/>
                        </a:spcAft>
                        <a:buFont typeface="Arial" panose="020B0604020202020204" pitchFamily="34" charset="0"/>
                        <a:buChar char="•"/>
                      </a:pPr>
                      <a:r>
                        <a:rPr lang="en-CA"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Cloud-native network and security services provided by CSP</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3"/>
          <p:cNvSpPr>
            <a:spLocks noGrp="1"/>
          </p:cNvSpPr>
          <p:nvPr>
            <p:ph type="title"/>
          </p:nvPr>
        </p:nvSpPr>
        <p:spPr/>
        <p:txBody>
          <a:bodyPr/>
          <a:lstStyle/>
          <a:p>
            <a:r>
              <a:rPr lang="en-CA" dirty="0" smtClean="0"/>
              <a:t>Network Connection Types</a:t>
            </a:r>
            <a:endParaRPr lang="en-CA" dirty="0"/>
          </a:p>
        </p:txBody>
      </p:sp>
      <p:sp>
        <p:nvSpPr>
          <p:cNvPr id="11" name="Rectangular Callout 10"/>
          <p:cNvSpPr/>
          <p:nvPr/>
        </p:nvSpPr>
        <p:spPr>
          <a:xfrm>
            <a:off x="479376" y="4725144"/>
            <a:ext cx="8064896" cy="1224136"/>
          </a:xfrm>
          <a:prstGeom prst="wedgeRectCallout">
            <a:avLst>
              <a:gd name="adj1" fmla="val 54202"/>
              <a:gd name="adj2" fmla="val -18092"/>
            </a:avLst>
          </a:prstGeom>
          <a:noFill/>
          <a:ln w="38100">
            <a:solidFill>
              <a:schemeClr val="accent6">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2" name="Rectangle 11"/>
          <p:cNvSpPr/>
          <p:nvPr/>
        </p:nvSpPr>
        <p:spPr>
          <a:xfrm>
            <a:off x="9012324" y="3825044"/>
            <a:ext cx="2922499" cy="17081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a:spcAft>
                <a:spcPts val="600"/>
              </a:spcAft>
            </a:pPr>
            <a:r>
              <a:rPr lang="en-CA" sz="2000" b="1" dirty="0" smtClean="0">
                <a:solidFill>
                  <a:schemeClr val="accent1"/>
                </a:solidFill>
              </a:rPr>
              <a:t>SCED Objective #1 </a:t>
            </a:r>
          </a:p>
          <a:p>
            <a:pPr marL="285750">
              <a:spcAft>
                <a:spcPts val="600"/>
              </a:spcAft>
            </a:pPr>
            <a:r>
              <a:rPr lang="en-CA" sz="2000" dirty="0" smtClean="0">
                <a:solidFill>
                  <a:schemeClr val="accent1"/>
                </a:solidFill>
              </a:rPr>
              <a:t>Establish </a:t>
            </a:r>
            <a:r>
              <a:rPr lang="en-CA" sz="2000" dirty="0">
                <a:solidFill>
                  <a:schemeClr val="accent1"/>
                </a:solidFill>
              </a:rPr>
              <a:t>new private, dedicated connections to public cloud </a:t>
            </a:r>
            <a:r>
              <a:rPr lang="en-CA" sz="2000" dirty="0" smtClean="0">
                <a:solidFill>
                  <a:schemeClr val="accent1"/>
                </a:solidFill>
              </a:rPr>
              <a:t>environments</a:t>
            </a:r>
            <a:endParaRPr lang="en-CA" sz="2000" dirty="0">
              <a:solidFill>
                <a:schemeClr val="accent1"/>
              </a:solidFill>
            </a:endParaRPr>
          </a:p>
        </p:txBody>
      </p:sp>
      <p:pic>
        <p:nvPicPr>
          <p:cNvPr id="13" name="Picture 12"/>
          <p:cNvPicPr>
            <a:picLocks noChangeAspect="1"/>
          </p:cNvPicPr>
          <p:nvPr>
            <p:custDataLst>
              <p:tags r:id="rId1"/>
            </p:custDataLst>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028548" y="4793718"/>
            <a:ext cx="739486" cy="739486"/>
          </a:xfrm>
          <a:prstGeom prst="rect">
            <a:avLst/>
          </a:prstGeom>
        </p:spPr>
      </p:pic>
    </p:spTree>
    <p:extLst>
      <p:ext uri="{BB962C8B-B14F-4D97-AF65-F5344CB8AC3E}">
        <p14:creationId xmlns:p14="http://schemas.microsoft.com/office/powerpoint/2010/main" val="302493082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6</a:t>
            </a:fld>
            <a:endParaRPr lang="en-CA" dirty="0"/>
          </a:p>
        </p:txBody>
      </p:sp>
      <p:sp>
        <p:nvSpPr>
          <p:cNvPr id="4" name="Title 3"/>
          <p:cNvSpPr>
            <a:spLocks noGrp="1"/>
          </p:cNvSpPr>
          <p:nvPr>
            <p:ph type="title"/>
          </p:nvPr>
        </p:nvSpPr>
        <p:spPr/>
        <p:txBody>
          <a:bodyPr/>
          <a:lstStyle/>
          <a:p>
            <a:r>
              <a:rPr lang="en-CA" dirty="0" smtClean="0"/>
              <a:t>Network Security Services &amp; Cyber Defense</a:t>
            </a:r>
            <a:endParaRPr lang="en-CA" dirty="0"/>
          </a:p>
        </p:txBody>
      </p:sp>
      <p:sp>
        <p:nvSpPr>
          <p:cNvPr id="3" name="TextBox 2"/>
          <p:cNvSpPr txBox="1"/>
          <p:nvPr/>
        </p:nvSpPr>
        <p:spPr>
          <a:xfrm>
            <a:off x="8580276" y="6523003"/>
            <a:ext cx="3276364" cy="307777"/>
          </a:xfrm>
          <a:prstGeom prst="rect">
            <a:avLst/>
          </a:prstGeom>
          <a:noFill/>
        </p:spPr>
        <p:txBody>
          <a:bodyPr wrap="square" rtlCol="0">
            <a:spAutoFit/>
          </a:bodyPr>
          <a:lstStyle/>
          <a:p>
            <a:r>
              <a:rPr lang="en-CA" sz="1400" i="1" dirty="0" smtClean="0"/>
              <a:t>*As outlined in the GC TIP Concept Paper</a:t>
            </a:r>
            <a:endParaRPr lang="en-CA" sz="1400" i="1" dirty="0"/>
          </a:p>
        </p:txBody>
      </p:sp>
      <p:sp>
        <p:nvSpPr>
          <p:cNvPr id="6" name="Rectangle 5"/>
          <p:cNvSpPr/>
          <p:nvPr/>
        </p:nvSpPr>
        <p:spPr>
          <a:xfrm>
            <a:off x="585011" y="5311624"/>
            <a:ext cx="3312367"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742950" lvl="1">
              <a:spcAft>
                <a:spcPts val="600"/>
              </a:spcAft>
            </a:pPr>
            <a:r>
              <a:rPr lang="en-CA" sz="1600" b="1" dirty="0" smtClean="0">
                <a:solidFill>
                  <a:schemeClr val="accent1"/>
                </a:solidFill>
              </a:rPr>
              <a:t>SCED Objective #2 - </a:t>
            </a:r>
            <a:r>
              <a:rPr lang="en-CA" sz="1600" dirty="0" smtClean="0">
                <a:solidFill>
                  <a:schemeClr val="accent1"/>
                </a:solidFill>
              </a:rPr>
              <a:t>Enable </a:t>
            </a:r>
            <a:r>
              <a:rPr lang="en-CA" sz="1600" dirty="0">
                <a:solidFill>
                  <a:schemeClr val="accent1"/>
                </a:solidFill>
              </a:rPr>
              <a:t>full visibility and monitoring of GC cloud environments to respond to cyber threats </a:t>
            </a:r>
          </a:p>
        </p:txBody>
      </p:sp>
      <p:pic>
        <p:nvPicPr>
          <p:cNvPr id="7" name="Picture 6"/>
          <p:cNvPicPr>
            <a:picLocks noChangeAspect="1"/>
          </p:cNvPicPr>
          <p:nvPr>
            <p:custDataLst>
              <p:tags r:id="rId1"/>
            </p:custDataLst>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4842" y="5480490"/>
            <a:ext cx="739486" cy="739486"/>
          </a:xfrm>
          <a:prstGeom prst="rect">
            <a:avLst/>
          </a:prstGeom>
        </p:spPr>
      </p:pic>
      <p:graphicFrame>
        <p:nvGraphicFramePr>
          <p:cNvPr id="11" name="Content Placeholder 10"/>
          <p:cNvGraphicFramePr>
            <a:graphicFrameLocks noGrp="1"/>
          </p:cNvGraphicFramePr>
          <p:nvPr>
            <p:ph idx="10"/>
            <p:extLst>
              <p:ext uri="{D42A27DB-BD31-4B8C-83A1-F6EECF244321}">
                <p14:modId xmlns:p14="http://schemas.microsoft.com/office/powerpoint/2010/main" val="3632321793"/>
              </p:ext>
            </p:extLst>
          </p:nvPr>
        </p:nvGraphicFramePr>
        <p:xfrm>
          <a:off x="477000" y="1382810"/>
          <a:ext cx="3708411" cy="3336036"/>
        </p:xfrm>
        <a:graphic>
          <a:graphicData uri="http://schemas.openxmlformats.org/drawingml/2006/table">
            <a:tbl>
              <a:tblPr firstRow="1" firstCol="1" bandRow="1">
                <a:tableStyleId>{69012ECD-51FC-41F1-AA8D-1B2483CD663E}</a:tableStyleId>
              </a:tblPr>
              <a:tblGrid>
                <a:gridCol w="3708411">
                  <a:extLst>
                    <a:ext uri="{9D8B030D-6E8A-4147-A177-3AD203B41FA5}">
                      <a16:colId xmlns:a16="http://schemas.microsoft.com/office/drawing/2014/main" xmlns="" val="20000"/>
                    </a:ext>
                  </a:extLst>
                </a:gridCol>
              </a:tblGrid>
              <a:tr h="235356">
                <a:tc>
                  <a:txBody>
                    <a:bodyPr/>
                    <a:lstStyle/>
                    <a:p>
                      <a:pPr algn="ctr" fontAlgn="b">
                        <a:lnSpc>
                          <a:spcPct val="114000"/>
                        </a:lnSpc>
                        <a:spcBef>
                          <a:spcPts val="600"/>
                        </a:spcBef>
                        <a:spcAft>
                          <a:spcPts val="600"/>
                        </a:spcAft>
                      </a:pPr>
                      <a:r>
                        <a:rPr lang="en-CA" sz="1600" dirty="0" smtClean="0"/>
                        <a:t>Network Security Services</a:t>
                      </a:r>
                      <a:endParaRPr lang="en-CA" sz="1600" b="1" dirty="0">
                        <a:solidFill>
                          <a:schemeClr val="bg1"/>
                        </a:solidFill>
                      </a:endParaRPr>
                    </a:p>
                  </a:txBody>
                  <a:tcPr marL="0" marR="0" marT="0" marB="0"/>
                </a:tc>
                <a:extLst>
                  <a:ext uri="{0D108BD9-81ED-4DB2-BD59-A6C34878D82A}">
                    <a16:rowId xmlns:a16="http://schemas.microsoft.com/office/drawing/2014/main" xmlns="" val="10000"/>
                  </a:ext>
                </a:extLst>
              </a:tr>
              <a:tr h="224117">
                <a:tc>
                  <a:txBody>
                    <a:bodyPr/>
                    <a:lstStyle/>
                    <a:p>
                      <a:pPr marL="72000" algn="l" fontAlgn="t">
                        <a:lnSpc>
                          <a:spcPct val="114000"/>
                        </a:lnSpc>
                        <a:spcBef>
                          <a:spcPts val="600"/>
                        </a:spcBef>
                        <a:spcAft>
                          <a:spcPts val="600"/>
                        </a:spcAft>
                      </a:pPr>
                      <a:r>
                        <a:rPr lang="en-CA" sz="1600" b="0" dirty="0"/>
                        <a:t>Routing</a:t>
                      </a:r>
                    </a:p>
                  </a:txBody>
                  <a:tcPr marL="0" marR="0" marT="0" marB="0"/>
                </a:tc>
                <a:extLst>
                  <a:ext uri="{0D108BD9-81ED-4DB2-BD59-A6C34878D82A}">
                    <a16:rowId xmlns:a16="http://schemas.microsoft.com/office/drawing/2014/main" xmlns="" val="10001"/>
                  </a:ext>
                </a:extLst>
              </a:tr>
              <a:tr h="224117">
                <a:tc>
                  <a:txBody>
                    <a:bodyPr/>
                    <a:lstStyle/>
                    <a:p>
                      <a:pPr marL="72000" algn="l" fontAlgn="t">
                        <a:lnSpc>
                          <a:spcPct val="114000"/>
                        </a:lnSpc>
                        <a:spcBef>
                          <a:spcPts val="600"/>
                        </a:spcBef>
                        <a:spcAft>
                          <a:spcPts val="600"/>
                        </a:spcAft>
                      </a:pPr>
                      <a:r>
                        <a:rPr lang="en-CA" sz="1600" b="0" dirty="0"/>
                        <a:t>Boundary protection</a:t>
                      </a:r>
                    </a:p>
                  </a:txBody>
                  <a:tcPr marL="0" marR="0" marT="0" marB="0"/>
                </a:tc>
                <a:extLst>
                  <a:ext uri="{0D108BD9-81ED-4DB2-BD59-A6C34878D82A}">
                    <a16:rowId xmlns:a16="http://schemas.microsoft.com/office/drawing/2014/main" xmlns="" val="10002"/>
                  </a:ext>
                </a:extLst>
              </a:tr>
              <a:tr h="224117">
                <a:tc>
                  <a:txBody>
                    <a:bodyPr/>
                    <a:lstStyle/>
                    <a:p>
                      <a:pPr marL="72000" algn="l" fontAlgn="t">
                        <a:lnSpc>
                          <a:spcPct val="114000"/>
                        </a:lnSpc>
                        <a:spcBef>
                          <a:spcPts val="600"/>
                        </a:spcBef>
                        <a:spcAft>
                          <a:spcPts val="600"/>
                        </a:spcAft>
                      </a:pPr>
                      <a:r>
                        <a:rPr lang="en-CA" sz="1600" b="0" dirty="0"/>
                        <a:t>Logging and auditing</a:t>
                      </a:r>
                    </a:p>
                  </a:txBody>
                  <a:tcPr marL="0" marR="0" marT="0" marB="0"/>
                </a:tc>
                <a:extLst>
                  <a:ext uri="{0D108BD9-81ED-4DB2-BD59-A6C34878D82A}">
                    <a16:rowId xmlns:a16="http://schemas.microsoft.com/office/drawing/2014/main" xmlns="" val="10003"/>
                  </a:ext>
                </a:extLst>
              </a:tr>
              <a:tr h="142090">
                <a:tc>
                  <a:txBody>
                    <a:bodyPr/>
                    <a:lstStyle/>
                    <a:p>
                      <a:pPr marL="72000" algn="l" fontAlgn="t">
                        <a:lnSpc>
                          <a:spcPct val="114000"/>
                        </a:lnSpc>
                        <a:spcBef>
                          <a:spcPts val="600"/>
                        </a:spcBef>
                        <a:spcAft>
                          <a:spcPts val="600"/>
                        </a:spcAft>
                      </a:pPr>
                      <a:r>
                        <a:rPr lang="en-CA" sz="1600" b="0" dirty="0"/>
                        <a:t>Intrusion detection and prevention</a:t>
                      </a:r>
                    </a:p>
                  </a:txBody>
                  <a:tcPr marL="0" marR="0" marT="0" marB="0"/>
                </a:tc>
                <a:extLst>
                  <a:ext uri="{0D108BD9-81ED-4DB2-BD59-A6C34878D82A}">
                    <a16:rowId xmlns:a16="http://schemas.microsoft.com/office/drawing/2014/main" xmlns="" val="10004"/>
                  </a:ext>
                </a:extLst>
              </a:tr>
              <a:tr h="224117">
                <a:tc>
                  <a:txBody>
                    <a:bodyPr/>
                    <a:lstStyle/>
                    <a:p>
                      <a:pPr marL="72000" algn="l" fontAlgn="t">
                        <a:lnSpc>
                          <a:spcPct val="114000"/>
                        </a:lnSpc>
                        <a:spcBef>
                          <a:spcPts val="600"/>
                        </a:spcBef>
                        <a:spcAft>
                          <a:spcPts val="600"/>
                        </a:spcAft>
                      </a:pPr>
                      <a:r>
                        <a:rPr lang="en-CA" sz="1600" b="0" dirty="0"/>
                        <a:t>Denial of service protection</a:t>
                      </a:r>
                    </a:p>
                  </a:txBody>
                  <a:tcPr marL="0" marR="0" marT="0" marB="0"/>
                </a:tc>
                <a:extLst>
                  <a:ext uri="{0D108BD9-81ED-4DB2-BD59-A6C34878D82A}">
                    <a16:rowId xmlns:a16="http://schemas.microsoft.com/office/drawing/2014/main" xmlns="" val="10005"/>
                  </a:ext>
                </a:extLst>
              </a:tr>
              <a:tr h="224117">
                <a:tc>
                  <a:txBody>
                    <a:bodyPr/>
                    <a:lstStyle/>
                    <a:p>
                      <a:pPr marL="72000" algn="l" fontAlgn="t">
                        <a:lnSpc>
                          <a:spcPct val="114000"/>
                        </a:lnSpc>
                        <a:spcBef>
                          <a:spcPts val="600"/>
                        </a:spcBef>
                        <a:spcAft>
                          <a:spcPts val="600"/>
                        </a:spcAft>
                      </a:pPr>
                      <a:r>
                        <a:rPr lang="en-CA" sz="1600" b="0" dirty="0"/>
                        <a:t>Malware protection</a:t>
                      </a:r>
                    </a:p>
                  </a:txBody>
                  <a:tcPr marL="0" marR="0" marT="0" marB="0"/>
                </a:tc>
                <a:extLst>
                  <a:ext uri="{0D108BD9-81ED-4DB2-BD59-A6C34878D82A}">
                    <a16:rowId xmlns:a16="http://schemas.microsoft.com/office/drawing/2014/main" xmlns="" val="10006"/>
                  </a:ext>
                </a:extLst>
              </a:tr>
              <a:tr h="100169">
                <a:tc>
                  <a:txBody>
                    <a:bodyPr/>
                    <a:lstStyle/>
                    <a:p>
                      <a:pPr marL="72000" algn="l" fontAlgn="t">
                        <a:lnSpc>
                          <a:spcPct val="114000"/>
                        </a:lnSpc>
                        <a:spcBef>
                          <a:spcPts val="600"/>
                        </a:spcBef>
                        <a:spcAft>
                          <a:spcPts val="600"/>
                        </a:spcAft>
                      </a:pPr>
                      <a:r>
                        <a:rPr lang="en-CA" sz="1600" b="0" dirty="0"/>
                        <a:t>Access Control</a:t>
                      </a:r>
                    </a:p>
                  </a:txBody>
                  <a:tcPr marL="0" marR="0" marT="0" marB="0"/>
                </a:tc>
                <a:extLst>
                  <a:ext uri="{0D108BD9-81ED-4DB2-BD59-A6C34878D82A}">
                    <a16:rowId xmlns:a16="http://schemas.microsoft.com/office/drawing/2014/main" xmlns="" val="10007"/>
                  </a:ext>
                </a:extLst>
              </a:tr>
              <a:tr h="224117">
                <a:tc>
                  <a:txBody>
                    <a:bodyPr/>
                    <a:lstStyle/>
                    <a:p>
                      <a:pPr marL="72000" algn="l" fontAlgn="t">
                        <a:lnSpc>
                          <a:spcPct val="114000"/>
                        </a:lnSpc>
                        <a:spcBef>
                          <a:spcPts val="600"/>
                        </a:spcBef>
                        <a:spcAft>
                          <a:spcPts val="600"/>
                        </a:spcAft>
                      </a:pPr>
                      <a:r>
                        <a:rPr lang="en-CA" sz="1600" b="0" dirty="0"/>
                        <a:t>Proxy Service</a:t>
                      </a:r>
                    </a:p>
                  </a:txBody>
                  <a:tcPr marL="0" marR="0" marT="0" marB="0"/>
                </a:tc>
                <a:extLst>
                  <a:ext uri="{0D108BD9-81ED-4DB2-BD59-A6C34878D82A}">
                    <a16:rowId xmlns:a16="http://schemas.microsoft.com/office/drawing/2014/main" xmlns="" val="10008"/>
                  </a:ext>
                </a:extLst>
              </a:tr>
              <a:tr h="224117">
                <a:tc>
                  <a:txBody>
                    <a:bodyPr/>
                    <a:lstStyle/>
                    <a:p>
                      <a:pPr marL="72000" algn="l" fontAlgn="t">
                        <a:lnSpc>
                          <a:spcPct val="114000"/>
                        </a:lnSpc>
                        <a:spcBef>
                          <a:spcPts val="600"/>
                        </a:spcBef>
                        <a:spcAft>
                          <a:spcPts val="600"/>
                        </a:spcAft>
                      </a:pPr>
                      <a:r>
                        <a:rPr lang="en-CA" sz="1600" b="0" dirty="0" smtClean="0"/>
                        <a:t>Secure VPN </a:t>
                      </a:r>
                      <a:r>
                        <a:rPr lang="en-CA" sz="1600" b="0" dirty="0"/>
                        <a:t>Service</a:t>
                      </a:r>
                    </a:p>
                  </a:txBody>
                  <a:tcPr marL="0" marR="0" marT="0" marB="0"/>
                </a:tc>
                <a:extLst>
                  <a:ext uri="{0D108BD9-81ED-4DB2-BD59-A6C34878D82A}">
                    <a16:rowId xmlns:a16="http://schemas.microsoft.com/office/drawing/2014/main" xmlns="" val="10009"/>
                  </a:ext>
                </a:extLst>
              </a:tr>
              <a:tr h="224117">
                <a:tc>
                  <a:txBody>
                    <a:bodyPr/>
                    <a:lstStyle/>
                    <a:p>
                      <a:pPr marL="72000" algn="l" fontAlgn="t">
                        <a:lnSpc>
                          <a:spcPct val="114000"/>
                        </a:lnSpc>
                        <a:spcBef>
                          <a:spcPts val="600"/>
                        </a:spcBef>
                        <a:spcAft>
                          <a:spcPts val="600"/>
                        </a:spcAft>
                      </a:pPr>
                      <a:r>
                        <a:rPr lang="en-CA" sz="1600" b="0" dirty="0"/>
                        <a:t>TLS traffic </a:t>
                      </a:r>
                      <a:r>
                        <a:rPr lang="en-CA" sz="1600" b="0" dirty="0" smtClean="0"/>
                        <a:t>inspection</a:t>
                      </a:r>
                      <a:r>
                        <a:rPr lang="en-CA" sz="1600" b="0" baseline="0" dirty="0" smtClean="0"/>
                        <a:t> (based on risk profile)</a:t>
                      </a:r>
                      <a:endParaRPr lang="en-CA" sz="1600" b="0" dirty="0"/>
                    </a:p>
                  </a:txBody>
                  <a:tcPr marL="0" marR="0" marT="0" marB="0"/>
                </a:tc>
                <a:extLst>
                  <a:ext uri="{0D108BD9-81ED-4DB2-BD59-A6C34878D82A}">
                    <a16:rowId xmlns:a16="http://schemas.microsoft.com/office/drawing/2014/main" xmlns="" val="10010"/>
                  </a:ext>
                </a:extLst>
              </a:tr>
              <a:tr h="72089">
                <a:tc>
                  <a:txBody>
                    <a:bodyPr/>
                    <a:lstStyle/>
                    <a:p>
                      <a:pPr marL="72000" algn="l" fontAlgn="t">
                        <a:lnSpc>
                          <a:spcPct val="114000"/>
                        </a:lnSpc>
                        <a:spcBef>
                          <a:spcPts val="600"/>
                        </a:spcBef>
                        <a:spcAft>
                          <a:spcPts val="600"/>
                        </a:spcAft>
                      </a:pPr>
                      <a:r>
                        <a:rPr lang="en-CA" sz="1600" b="0" dirty="0"/>
                        <a:t>Threat monitoring</a:t>
                      </a:r>
                    </a:p>
                  </a:txBody>
                  <a:tcPr marL="0" marR="0" marT="0" marB="0"/>
                </a:tc>
                <a:extLst>
                  <a:ext uri="{0D108BD9-81ED-4DB2-BD59-A6C34878D82A}">
                    <a16:rowId xmlns:a16="http://schemas.microsoft.com/office/drawing/2014/main" xmlns="" val="10011"/>
                  </a:ext>
                </a:extLst>
              </a:tr>
            </a:tbl>
          </a:graphicData>
        </a:graphic>
      </p:graphicFrame>
      <p:sp>
        <p:nvSpPr>
          <p:cNvPr id="12" name="Right Arrow 11"/>
          <p:cNvSpPr/>
          <p:nvPr/>
        </p:nvSpPr>
        <p:spPr>
          <a:xfrm>
            <a:off x="4331804" y="2253696"/>
            <a:ext cx="576064" cy="2340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Content Placeholder 2"/>
          <p:cNvSpPr txBox="1">
            <a:spLocks/>
          </p:cNvSpPr>
          <p:nvPr/>
        </p:nvSpPr>
        <p:spPr>
          <a:xfrm>
            <a:off x="5015880" y="1385363"/>
            <a:ext cx="6661765" cy="5038034"/>
          </a:xfrm>
          <a:prstGeom prst="rect">
            <a:avLst/>
          </a:prstGeom>
        </p:spPr>
        <p:style>
          <a:lnRef idx="1">
            <a:schemeClr val="accent2"/>
          </a:lnRef>
          <a:fillRef idx="2">
            <a:schemeClr val="accent2"/>
          </a:fillRef>
          <a:effectRef idx="1">
            <a:schemeClr val="accent2"/>
          </a:effectRef>
          <a:fontRef idx="minor">
            <a:schemeClr val="dk1"/>
          </a:fontRef>
        </p:style>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107950">
              <a:lnSpc>
                <a:spcPct val="114000"/>
              </a:lnSpc>
              <a:spcBef>
                <a:spcPts val="0"/>
              </a:spcBef>
              <a:spcAft>
                <a:spcPts val="600"/>
              </a:spcAft>
              <a:buFont typeface="Arial" panose="020B0604020202020204" pitchFamily="34" charset="0"/>
              <a:buChar char="•"/>
            </a:pPr>
            <a:r>
              <a:rPr lang="en-CA" sz="1500" dirty="0" smtClean="0"/>
              <a:t>As per the SPIN 2017-01, Departments are expected to ensure that the cloud tenant environments are configured with appropriate network security services. </a:t>
            </a:r>
          </a:p>
          <a:p>
            <a:pPr marL="285750" indent="-107950">
              <a:lnSpc>
                <a:spcPct val="114000"/>
              </a:lnSpc>
              <a:spcBef>
                <a:spcPts val="0"/>
              </a:spcBef>
              <a:spcAft>
                <a:spcPts val="600"/>
              </a:spcAft>
              <a:buFont typeface="Arial" panose="020B0604020202020204" pitchFamily="34" charset="0"/>
              <a:buChar char="•"/>
            </a:pPr>
            <a:r>
              <a:rPr lang="en-CA" sz="1500" dirty="0" smtClean="0"/>
              <a:t>Where available, centralized services should be utilized, to support a standardized, cost-effective, enterprise approach.</a:t>
            </a:r>
          </a:p>
          <a:p>
            <a:pPr marL="285750" indent="-107950">
              <a:lnSpc>
                <a:spcPct val="114000"/>
              </a:lnSpc>
              <a:spcBef>
                <a:spcPts val="0"/>
              </a:spcBef>
              <a:spcAft>
                <a:spcPts val="600"/>
              </a:spcAft>
              <a:buFont typeface="Arial" panose="020B0604020202020204" pitchFamily="34" charset="0"/>
              <a:buChar char="•"/>
            </a:pPr>
            <a:r>
              <a:rPr lang="en-CA" sz="1500" dirty="0" smtClean="0"/>
              <a:t>For IaaS/PaaS, SCED is </a:t>
            </a:r>
            <a:r>
              <a:rPr lang="en-CA" sz="1500" b="1" dirty="0" smtClean="0"/>
              <a:t>PILOTING</a:t>
            </a:r>
            <a:r>
              <a:rPr lang="en-CA" sz="1500" dirty="0" smtClean="0"/>
              <a:t> centralized services to be delivered by SSC:</a:t>
            </a:r>
          </a:p>
          <a:p>
            <a:pPr marL="685800" lvl="2" indent="-107950">
              <a:lnSpc>
                <a:spcPct val="114000"/>
              </a:lnSpc>
              <a:spcBef>
                <a:spcPts val="0"/>
              </a:spcBef>
              <a:spcAft>
                <a:spcPts val="600"/>
              </a:spcAft>
            </a:pPr>
            <a:r>
              <a:rPr lang="en-CA" sz="1500" b="1" u="sng" dirty="0" smtClean="0"/>
              <a:t>GC Trusted Interconnection Points (GC-TIP)</a:t>
            </a:r>
            <a:r>
              <a:rPr lang="en-CA" sz="1500" b="1" dirty="0" smtClean="0"/>
              <a:t> </a:t>
            </a:r>
            <a:r>
              <a:rPr lang="en-CA" sz="1500" dirty="0" smtClean="0"/>
              <a:t>– physical hardware stack in CXP environment</a:t>
            </a:r>
          </a:p>
          <a:p>
            <a:pPr marL="685800" lvl="2" indent="-107950">
              <a:lnSpc>
                <a:spcPct val="114000"/>
              </a:lnSpc>
              <a:spcBef>
                <a:spcPts val="0"/>
              </a:spcBef>
              <a:spcAft>
                <a:spcPts val="600"/>
              </a:spcAft>
            </a:pPr>
            <a:r>
              <a:rPr lang="en-CA" sz="1500" b="1" u="sng" dirty="0" smtClean="0"/>
              <a:t>GC Cloud Access Points (GC-CAP)</a:t>
            </a:r>
            <a:r>
              <a:rPr lang="en-CA" sz="1500" b="1" dirty="0" smtClean="0"/>
              <a:t> </a:t>
            </a:r>
            <a:r>
              <a:rPr lang="en-CA" sz="1500" dirty="0" smtClean="0"/>
              <a:t>– virtual stack in GC-approved CSP environments</a:t>
            </a:r>
          </a:p>
          <a:p>
            <a:pPr marL="285750" indent="-107950">
              <a:lnSpc>
                <a:spcPct val="114000"/>
              </a:lnSpc>
              <a:spcBef>
                <a:spcPts val="0"/>
              </a:spcBef>
              <a:spcAft>
                <a:spcPts val="600"/>
              </a:spcAft>
              <a:buFont typeface="Arial" panose="020B0604020202020204" pitchFamily="34" charset="0"/>
              <a:buChar char="•"/>
            </a:pPr>
            <a:r>
              <a:rPr lang="en-CA" sz="1500" dirty="0" smtClean="0"/>
              <a:t>This is supplemented by threat monitoring performed via the Canadian Centre for Cyber Security (CCCS) Cyber Defense Services:</a:t>
            </a:r>
          </a:p>
          <a:p>
            <a:pPr marL="685800" lvl="2" indent="-107950">
              <a:lnSpc>
                <a:spcPct val="114000"/>
              </a:lnSpc>
              <a:spcBef>
                <a:spcPts val="0"/>
              </a:spcBef>
              <a:spcAft>
                <a:spcPts val="600"/>
              </a:spcAft>
            </a:pPr>
            <a:r>
              <a:rPr lang="en-CA" sz="1500" b="1" dirty="0"/>
              <a:t>Cloud-based Sensor (CBS)</a:t>
            </a:r>
          </a:p>
          <a:p>
            <a:pPr marL="685800" lvl="2" indent="-107950">
              <a:lnSpc>
                <a:spcPct val="114000"/>
              </a:lnSpc>
              <a:spcBef>
                <a:spcPts val="0"/>
              </a:spcBef>
              <a:spcAft>
                <a:spcPts val="600"/>
              </a:spcAft>
            </a:pPr>
            <a:r>
              <a:rPr lang="en-CA" sz="1500" b="1" dirty="0"/>
              <a:t>Host-based Sensor (HBS)</a:t>
            </a:r>
          </a:p>
          <a:p>
            <a:pPr marL="685800" lvl="2" indent="-107950">
              <a:lnSpc>
                <a:spcPct val="114000"/>
              </a:lnSpc>
              <a:spcBef>
                <a:spcPts val="0"/>
              </a:spcBef>
              <a:spcAft>
                <a:spcPts val="600"/>
              </a:spcAft>
            </a:pPr>
            <a:r>
              <a:rPr lang="en-CA" sz="1500" b="1" dirty="0"/>
              <a:t>(Virtual) Network-based Sensor (NBS)</a:t>
            </a:r>
          </a:p>
          <a:p>
            <a:pPr marL="285750" indent="-107950">
              <a:lnSpc>
                <a:spcPct val="114000"/>
              </a:lnSpc>
              <a:spcBef>
                <a:spcPts val="0"/>
              </a:spcBef>
              <a:spcAft>
                <a:spcPts val="600"/>
              </a:spcAft>
              <a:buFont typeface="Arial" panose="020B0604020202020204" pitchFamily="34" charset="0"/>
              <a:buChar char="•"/>
            </a:pPr>
            <a:r>
              <a:rPr lang="en-CA" sz="1500" dirty="0" smtClean="0"/>
              <a:t>These services help to address GC Cloud Guardrails #9 for </a:t>
            </a:r>
            <a:r>
              <a:rPr lang="en-CA" sz="1500" dirty="0" smtClean="0">
                <a:hlinkClick r:id="rId5"/>
              </a:rPr>
              <a:t>Network Security Services</a:t>
            </a:r>
            <a:r>
              <a:rPr lang="en-CA" sz="1500" dirty="0" smtClean="0"/>
              <a:t> and #10 </a:t>
            </a:r>
            <a:r>
              <a:rPr lang="en-CA" sz="1500" dirty="0" smtClean="0">
                <a:hlinkClick r:id="rId6"/>
              </a:rPr>
              <a:t>Cyber Defense Services</a:t>
            </a:r>
            <a:r>
              <a:rPr lang="en-CA" sz="1500" dirty="0" smtClean="0"/>
              <a:t>.</a:t>
            </a:r>
          </a:p>
          <a:p>
            <a:pPr marL="685800" lvl="2" indent="-107950">
              <a:lnSpc>
                <a:spcPct val="114000"/>
              </a:lnSpc>
              <a:spcBef>
                <a:spcPts val="0"/>
              </a:spcBef>
              <a:spcAft>
                <a:spcPts val="600"/>
              </a:spcAft>
            </a:pPr>
            <a:endParaRPr lang="en-CA" sz="1500" b="1" dirty="0" smtClean="0"/>
          </a:p>
          <a:p>
            <a:pPr marL="577850" lvl="2" indent="0">
              <a:lnSpc>
                <a:spcPct val="114000"/>
              </a:lnSpc>
              <a:spcBef>
                <a:spcPts val="0"/>
              </a:spcBef>
              <a:spcAft>
                <a:spcPts val="600"/>
              </a:spcAft>
              <a:buNone/>
            </a:pPr>
            <a:endParaRPr lang="en-CA" sz="1500" dirty="0" smtClean="0"/>
          </a:p>
          <a:p>
            <a:pPr marL="685800" lvl="2" indent="-107950">
              <a:lnSpc>
                <a:spcPct val="114000"/>
              </a:lnSpc>
              <a:spcBef>
                <a:spcPts val="0"/>
              </a:spcBef>
              <a:spcAft>
                <a:spcPts val="600"/>
              </a:spcAft>
            </a:pPr>
            <a:endParaRPr lang="en-CA" sz="1500" b="1" dirty="0" smtClean="0"/>
          </a:p>
        </p:txBody>
      </p:sp>
    </p:spTree>
    <p:extLst>
      <p:ext uri="{BB962C8B-B14F-4D97-AF65-F5344CB8AC3E}">
        <p14:creationId xmlns:p14="http://schemas.microsoft.com/office/powerpoint/2010/main" val="125522145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7</a:t>
            </a:fld>
            <a:endParaRPr lang="en-CA" dirty="0"/>
          </a:p>
        </p:txBody>
      </p:sp>
      <p:sp>
        <p:nvSpPr>
          <p:cNvPr id="4" name="Title 3"/>
          <p:cNvSpPr>
            <a:spLocks noGrp="1"/>
          </p:cNvSpPr>
          <p:nvPr>
            <p:ph type="title"/>
          </p:nvPr>
        </p:nvSpPr>
        <p:spPr/>
        <p:txBody>
          <a:bodyPr/>
          <a:lstStyle/>
          <a:p>
            <a:r>
              <a:rPr lang="en-CA" dirty="0" smtClean="0"/>
              <a:t>SCED Initiative - Cloud Access Security Broker</a:t>
            </a:r>
            <a:endParaRPr lang="en-CA" dirty="0"/>
          </a:p>
        </p:txBody>
      </p:sp>
      <p:sp>
        <p:nvSpPr>
          <p:cNvPr id="5" name="TextBox 4"/>
          <p:cNvSpPr txBox="1"/>
          <p:nvPr/>
        </p:nvSpPr>
        <p:spPr>
          <a:xfrm>
            <a:off x="596179" y="6561348"/>
            <a:ext cx="5643837" cy="276999"/>
          </a:xfrm>
          <a:prstGeom prst="rect">
            <a:avLst/>
          </a:prstGeom>
          <a:noFill/>
        </p:spPr>
        <p:txBody>
          <a:bodyPr wrap="square" rtlCol="0">
            <a:spAutoFit/>
          </a:bodyPr>
          <a:lstStyle/>
          <a:p>
            <a:r>
              <a:rPr lang="en-CA" sz="1200" i="1" dirty="0" smtClean="0"/>
              <a:t>Excerpt from SSC SCED Executive CASB Overview (CASB) – </a:t>
            </a:r>
            <a:r>
              <a:rPr lang="en-CA" sz="1200" i="1" dirty="0"/>
              <a:t>S</a:t>
            </a:r>
            <a:r>
              <a:rPr lang="en-CA" sz="1200" i="1" dirty="0" smtClean="0"/>
              <a:t>ept 2019 Presentation</a:t>
            </a:r>
            <a:endParaRPr lang="en-CA" sz="1200" i="1" dirty="0"/>
          </a:p>
        </p:txBody>
      </p:sp>
      <p:sp>
        <p:nvSpPr>
          <p:cNvPr id="6" name="Rectangle 5"/>
          <p:cNvSpPr/>
          <p:nvPr/>
        </p:nvSpPr>
        <p:spPr>
          <a:xfrm>
            <a:off x="767408" y="5983918"/>
            <a:ext cx="10576385"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CA" sz="2000" b="1" dirty="0" smtClean="0">
                <a:solidFill>
                  <a:schemeClr val="accent1"/>
                </a:solidFill>
              </a:rPr>
              <a:t>SCED </a:t>
            </a:r>
            <a:r>
              <a:rPr lang="en-CA" sz="2000" b="1" dirty="0">
                <a:solidFill>
                  <a:schemeClr val="accent1"/>
                </a:solidFill>
              </a:rPr>
              <a:t>will deliver </a:t>
            </a:r>
            <a:r>
              <a:rPr lang="en-CA" sz="2000" b="1" dirty="0" smtClean="0">
                <a:solidFill>
                  <a:schemeClr val="accent1"/>
                </a:solidFill>
              </a:rPr>
              <a:t>a common approach for Cloud Access Security Broker (CASB) capabilities for SaaS</a:t>
            </a:r>
            <a:endParaRPr lang="en-CA" sz="2000" b="1" dirty="0"/>
          </a:p>
        </p:txBody>
      </p:sp>
      <p:sp>
        <p:nvSpPr>
          <p:cNvPr id="10" name="Rectangle 9"/>
          <p:cNvSpPr/>
          <p:nvPr/>
        </p:nvSpPr>
        <p:spPr>
          <a:xfrm>
            <a:off x="8464433" y="1610566"/>
            <a:ext cx="3498789" cy="39221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8569985" y="1610566"/>
            <a:ext cx="3287687" cy="3770263"/>
          </a:xfrm>
          <a:prstGeom prst="rect">
            <a:avLst/>
          </a:prstGeom>
          <a:noFill/>
        </p:spPr>
        <p:txBody>
          <a:bodyPr wrap="square" rtlCol="0">
            <a:spAutoFit/>
          </a:bodyPr>
          <a:lstStyle/>
          <a:p>
            <a:pPr algn="ctr">
              <a:spcAft>
                <a:spcPts val="600"/>
              </a:spcAft>
            </a:pPr>
            <a:r>
              <a:rPr lang="en-US" b="1" dirty="0"/>
              <a:t>CASB Functions</a:t>
            </a:r>
            <a:endParaRPr lang="en-US" dirty="0"/>
          </a:p>
          <a:p>
            <a:pPr marL="342900" indent="-342900">
              <a:spcAft>
                <a:spcPts val="600"/>
              </a:spcAft>
              <a:buFont typeface="Wingdings" panose="05000000000000000000" pitchFamily="2" charset="2"/>
              <a:buChar char="q"/>
            </a:pPr>
            <a:r>
              <a:rPr lang="en-US" sz="1600" dirty="0"/>
              <a:t>Visibility</a:t>
            </a:r>
          </a:p>
          <a:p>
            <a:pPr marL="342900" indent="-342900">
              <a:spcAft>
                <a:spcPts val="600"/>
              </a:spcAft>
              <a:buFont typeface="Wingdings" panose="05000000000000000000" pitchFamily="2" charset="2"/>
              <a:buChar char="q"/>
            </a:pPr>
            <a:r>
              <a:rPr lang="en-US" sz="1600" dirty="0"/>
              <a:t>Data Security</a:t>
            </a:r>
          </a:p>
          <a:p>
            <a:pPr marL="342900" indent="-342900">
              <a:spcAft>
                <a:spcPts val="600"/>
              </a:spcAft>
              <a:buFont typeface="Wingdings" panose="05000000000000000000" pitchFamily="2" charset="2"/>
              <a:buChar char="q"/>
            </a:pPr>
            <a:r>
              <a:rPr lang="en-US" sz="1600" dirty="0"/>
              <a:t>Threat Protection/Ransomware</a:t>
            </a:r>
          </a:p>
          <a:p>
            <a:pPr marL="342900" indent="-342900">
              <a:spcAft>
                <a:spcPts val="600"/>
              </a:spcAft>
              <a:buFont typeface="Wingdings" panose="05000000000000000000" pitchFamily="2" charset="2"/>
              <a:buChar char="q"/>
            </a:pPr>
            <a:r>
              <a:rPr lang="en-US" sz="1600" dirty="0"/>
              <a:t>Compliance</a:t>
            </a:r>
          </a:p>
          <a:p>
            <a:pPr marL="342900" indent="-342900">
              <a:spcAft>
                <a:spcPts val="600"/>
              </a:spcAft>
              <a:buFont typeface="Wingdings" panose="05000000000000000000" pitchFamily="2" charset="2"/>
              <a:buChar char="q"/>
            </a:pPr>
            <a:r>
              <a:rPr lang="en-US" sz="1600" dirty="0"/>
              <a:t>Auditing</a:t>
            </a:r>
          </a:p>
          <a:p>
            <a:pPr marL="342900" indent="-342900">
              <a:spcAft>
                <a:spcPts val="600"/>
              </a:spcAft>
              <a:buFont typeface="Wingdings" panose="05000000000000000000" pitchFamily="2" charset="2"/>
              <a:buChar char="q"/>
            </a:pPr>
            <a:r>
              <a:rPr lang="en-US" sz="1600" dirty="0"/>
              <a:t>Enforcement</a:t>
            </a:r>
          </a:p>
          <a:p>
            <a:pPr marL="342900" indent="-342900">
              <a:spcAft>
                <a:spcPts val="600"/>
              </a:spcAft>
              <a:buFont typeface="Wingdings" panose="05000000000000000000" pitchFamily="2" charset="2"/>
              <a:buChar char="q"/>
            </a:pPr>
            <a:r>
              <a:rPr lang="en-US" sz="1600" dirty="0"/>
              <a:t>Coach Users</a:t>
            </a:r>
          </a:p>
          <a:p>
            <a:pPr marL="342900" indent="-342900">
              <a:spcAft>
                <a:spcPts val="600"/>
              </a:spcAft>
              <a:buFont typeface="Wingdings" panose="05000000000000000000" pitchFamily="2" charset="2"/>
              <a:buChar char="q"/>
            </a:pPr>
            <a:r>
              <a:rPr lang="en-US" sz="1600" dirty="0"/>
              <a:t>Enterprise Integration</a:t>
            </a:r>
          </a:p>
          <a:p>
            <a:pPr marL="342900" indent="-342900">
              <a:spcAft>
                <a:spcPts val="600"/>
              </a:spcAft>
              <a:buFont typeface="Wingdings" panose="05000000000000000000" pitchFamily="2" charset="2"/>
              <a:buChar char="q"/>
            </a:pPr>
            <a:r>
              <a:rPr lang="en-US" sz="1600" dirty="0"/>
              <a:t>Central management console</a:t>
            </a:r>
            <a:endParaRPr lang="en-CA" sz="1600" dirty="0"/>
          </a:p>
        </p:txBody>
      </p:sp>
      <p:grpSp>
        <p:nvGrpSpPr>
          <p:cNvPr id="9" name="Group 8">
            <a:extLst>
              <a:ext uri="{FF2B5EF4-FFF2-40B4-BE49-F238E27FC236}">
                <a16:creationId xmlns:a16="http://schemas.microsoft.com/office/drawing/2014/main" xmlns="" id="{40D9BE78-B263-6C47-8279-18142BD4D2C9}"/>
              </a:ext>
            </a:extLst>
          </p:cNvPr>
          <p:cNvGrpSpPr/>
          <p:nvPr/>
        </p:nvGrpSpPr>
        <p:grpSpPr>
          <a:xfrm>
            <a:off x="313803" y="1621254"/>
            <a:ext cx="7801463" cy="3788412"/>
            <a:chOff x="474797" y="1354499"/>
            <a:chExt cx="10524290" cy="4725846"/>
          </a:xfrm>
        </p:grpSpPr>
        <p:pic>
          <p:nvPicPr>
            <p:cNvPr id="11" name="Picture 10"/>
            <p:cNvPicPr>
              <a:picLocks noChangeAspect="1"/>
            </p:cNvPicPr>
            <p:nvPr/>
          </p:nvPicPr>
          <p:blipFill rotWithShape="1">
            <a:blip r:embed="rId3"/>
            <a:srcRect r="978"/>
            <a:stretch/>
          </p:blipFill>
          <p:spPr>
            <a:xfrm>
              <a:off x="474797" y="1354499"/>
              <a:ext cx="10433866" cy="4725846"/>
            </a:xfrm>
            <a:prstGeom prst="rect">
              <a:avLst/>
            </a:prstGeom>
          </p:spPr>
        </p:pic>
        <p:pic>
          <p:nvPicPr>
            <p:cNvPr id="14" name="Shape 642"/>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10292407" y="2700713"/>
              <a:ext cx="706680" cy="503650"/>
            </a:xfrm>
            <a:prstGeom prst="rect">
              <a:avLst/>
            </a:prstGeom>
            <a:noFill/>
            <a:ln>
              <a:noFill/>
            </a:ln>
          </p:spPr>
        </p:pic>
        <p:pic>
          <p:nvPicPr>
            <p:cNvPr id="15" name="Shape 643"/>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9088369" y="2438409"/>
              <a:ext cx="852286" cy="262304"/>
            </a:xfrm>
            <a:prstGeom prst="rect">
              <a:avLst/>
            </a:prstGeom>
            <a:noFill/>
            <a:ln>
              <a:noFill/>
            </a:ln>
          </p:spPr>
        </p:pic>
        <p:pic>
          <p:nvPicPr>
            <p:cNvPr id="16" name="Shape 644"/>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9514512" y="2575103"/>
              <a:ext cx="968008" cy="382655"/>
            </a:xfrm>
            <a:prstGeom prst="rect">
              <a:avLst/>
            </a:prstGeom>
            <a:noFill/>
            <a:ln>
              <a:noFill/>
            </a:ln>
          </p:spPr>
        </p:pic>
        <p:pic>
          <p:nvPicPr>
            <p:cNvPr id="17" name="Shape 646"/>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9214558" y="3214805"/>
              <a:ext cx="872729" cy="214195"/>
            </a:xfrm>
            <a:prstGeom prst="rect">
              <a:avLst/>
            </a:prstGeom>
            <a:noFill/>
            <a:ln>
              <a:noFill/>
            </a:ln>
          </p:spPr>
        </p:pic>
      </p:grpSp>
    </p:spTree>
    <p:extLst>
      <p:ext uri="{BB962C8B-B14F-4D97-AF65-F5344CB8AC3E}">
        <p14:creationId xmlns:p14="http://schemas.microsoft.com/office/powerpoint/2010/main" val="20547581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8</a:t>
            </a:fld>
            <a:endParaRPr lang="en-CA"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3200784539"/>
              </p:ext>
            </p:extLst>
          </p:nvPr>
        </p:nvGraphicFramePr>
        <p:xfrm>
          <a:off x="551384" y="1664804"/>
          <a:ext cx="11126261" cy="3392822"/>
        </p:xfrm>
        <a:graphic>
          <a:graphicData uri="http://schemas.openxmlformats.org/drawingml/2006/table">
            <a:tbl>
              <a:tblPr firstRow="1" firstCol="1" bandRow="1">
                <a:tableStyleId>{5C22544A-7EE6-4342-B048-85BDC9FD1C3A}</a:tableStyleId>
              </a:tblPr>
              <a:tblGrid>
                <a:gridCol w="632175">
                  <a:extLst>
                    <a:ext uri="{9D8B030D-6E8A-4147-A177-3AD203B41FA5}">
                      <a16:colId xmlns:a16="http://schemas.microsoft.com/office/drawing/2014/main" xmlns="" val="20000"/>
                    </a:ext>
                  </a:extLst>
                </a:gridCol>
                <a:gridCol w="4876437">
                  <a:extLst>
                    <a:ext uri="{9D8B030D-6E8A-4147-A177-3AD203B41FA5}">
                      <a16:colId xmlns:a16="http://schemas.microsoft.com/office/drawing/2014/main" xmlns="" val="20001"/>
                    </a:ext>
                  </a:extLst>
                </a:gridCol>
                <a:gridCol w="5617649">
                  <a:extLst>
                    <a:ext uri="{9D8B030D-6E8A-4147-A177-3AD203B41FA5}">
                      <a16:colId xmlns:a16="http://schemas.microsoft.com/office/drawing/2014/main" xmlns="" val="20002"/>
                    </a:ext>
                  </a:extLst>
                </a:gridCol>
              </a:tblGrid>
              <a:tr h="0">
                <a:tc>
                  <a:txBody>
                    <a:bodyPr/>
                    <a:lstStyle/>
                    <a:p>
                      <a:pPr algn="ctr">
                        <a:lnSpc>
                          <a:spcPct val="115000"/>
                        </a:lnSpc>
                        <a:spcBef>
                          <a:spcPts val="200"/>
                        </a:spcBef>
                        <a:spcAft>
                          <a:spcPts val="200"/>
                        </a:spcAft>
                      </a:pPr>
                      <a:r>
                        <a:rPr lang="en-CA" sz="16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Ref</a:t>
                      </a:r>
                    </a:p>
                  </a:txBody>
                  <a:tcPr marL="68580" marR="68580" marT="0" marB="0"/>
                </a:tc>
                <a:tc>
                  <a:txBody>
                    <a:bodyPr/>
                    <a:lstStyle/>
                    <a:p>
                      <a:pPr algn="ctr">
                        <a:lnSpc>
                          <a:spcPct val="115000"/>
                        </a:lnSpc>
                        <a:spcBef>
                          <a:spcPts val="200"/>
                        </a:spcBef>
                        <a:spcAft>
                          <a:spcPts val="200"/>
                        </a:spcAft>
                      </a:pPr>
                      <a:r>
                        <a:rPr lang="en-CA" sz="16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Scenario</a:t>
                      </a:r>
                    </a:p>
                  </a:txBody>
                  <a:tcPr marL="68580" marR="68580" marT="0" marB="0"/>
                </a:tc>
                <a:tc>
                  <a:txBody>
                    <a:bodyPr/>
                    <a:lstStyle/>
                    <a:p>
                      <a:pPr algn="ctr">
                        <a:lnSpc>
                          <a:spcPct val="115000"/>
                        </a:lnSpc>
                        <a:spcBef>
                          <a:spcPts val="200"/>
                        </a:spcBef>
                        <a:spcAft>
                          <a:spcPts val="200"/>
                        </a:spcAft>
                      </a:pPr>
                      <a:r>
                        <a:rPr lang="en-CA" sz="16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Description</a:t>
                      </a:r>
                    </a:p>
                  </a:txBody>
                  <a:tcPr marL="68580" marR="68580" marT="0" marB="0"/>
                </a:tc>
                <a:extLst>
                  <a:ext uri="{0D108BD9-81ED-4DB2-BD59-A6C34878D82A}">
                    <a16:rowId xmlns:a16="http://schemas.microsoft.com/office/drawing/2014/main" xmlns="" val="10000"/>
                  </a:ext>
                </a:extLst>
              </a:tr>
              <a:tr h="518799">
                <a:tc>
                  <a:txBody>
                    <a:bodyPr/>
                    <a:lstStyle/>
                    <a:p>
                      <a:pPr marL="0" lvl="0" indent="0" algn="ctr">
                        <a:lnSpc>
                          <a:spcPct val="115000"/>
                        </a:lnSpc>
                        <a:spcBef>
                          <a:spcPts val="300"/>
                        </a:spcBef>
                        <a:spcAft>
                          <a:spcPts val="0"/>
                        </a:spcAft>
                        <a:buFont typeface="+mj-lt"/>
                        <a:buNone/>
                        <a:tabLst>
                          <a:tab pos="228600" algn="l"/>
                        </a:tabLst>
                      </a:pP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A</a:t>
                      </a:r>
                      <a:endParaRPr lang="en-C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GC user </a:t>
                      </a:r>
                      <a:r>
                        <a:rPr lang="en-CA" sz="1600" b="1" dirty="0" smtClean="0">
                          <a:effectLst/>
                          <a:latin typeface="Calibri" panose="020F0502020204030204" pitchFamily="34" charset="0"/>
                          <a:ea typeface="Times New Roman" panose="02020603050405020304" pitchFamily="18" charset="0"/>
                          <a:cs typeface="Times New Roman" panose="02020603050405020304" pitchFamily="18" charset="0"/>
                        </a:rPr>
                        <a:t>access to</a:t>
                      </a:r>
                      <a:r>
                        <a:rPr lang="en-CA" sz="16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c</a:t>
                      </a:r>
                      <a:r>
                        <a:rPr lang="en-CA" sz="1600" b="1" dirty="0" smtClean="0">
                          <a:effectLst/>
                          <a:latin typeface="Calibri" panose="020F0502020204030204" pitchFamily="34" charset="0"/>
                          <a:ea typeface="Times New Roman" panose="02020603050405020304" pitchFamily="18" charset="0"/>
                          <a:cs typeface="Times New Roman" panose="02020603050405020304" pitchFamily="18" charset="0"/>
                        </a:rPr>
                        <a:t>loud-based </a:t>
                      </a: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service from GC network</a:t>
                      </a:r>
                    </a:p>
                  </a:txBody>
                  <a:tcPr marL="68580" marR="68580" marT="0" marB="0"/>
                </a:tc>
                <a:tc>
                  <a:txBody>
                    <a:bodyPr/>
                    <a:lstStyle/>
                    <a:p>
                      <a:pPr>
                        <a:lnSpc>
                          <a:spcPct val="115000"/>
                        </a:lnSpc>
                        <a:spcAft>
                          <a:spcPts val="0"/>
                        </a:spcAft>
                      </a:pP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A GC worker accessing a cloud-based GC service on the GC network.</a:t>
                      </a:r>
                    </a:p>
                  </a:txBody>
                  <a:tcPr marL="68580" marR="68580" marT="0" marB="0"/>
                </a:tc>
                <a:extLst>
                  <a:ext uri="{0D108BD9-81ED-4DB2-BD59-A6C34878D82A}">
                    <a16:rowId xmlns:a16="http://schemas.microsoft.com/office/drawing/2014/main" xmlns="" val="10001"/>
                  </a:ext>
                </a:extLst>
              </a:tr>
              <a:tr h="518799">
                <a:tc>
                  <a:txBody>
                    <a:bodyPr/>
                    <a:lstStyle/>
                    <a:p>
                      <a:pPr marL="0" lvl="0" indent="0" algn="ctr">
                        <a:lnSpc>
                          <a:spcPct val="115000"/>
                        </a:lnSpc>
                        <a:spcBef>
                          <a:spcPts val="300"/>
                        </a:spcBef>
                        <a:spcAft>
                          <a:spcPts val="0"/>
                        </a:spcAft>
                        <a:buFont typeface="+mj-lt"/>
                        <a:buNone/>
                        <a:tabLst>
                          <a:tab pos="228600" algn="l"/>
                        </a:tabLst>
                      </a:pP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B</a:t>
                      </a:r>
                      <a:endParaRPr lang="en-C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GC user </a:t>
                      </a:r>
                      <a:r>
                        <a:rPr lang="en-CA" sz="1600" b="1" dirty="0" smtClean="0">
                          <a:effectLst/>
                          <a:latin typeface="Calibri" panose="020F0502020204030204" pitchFamily="34" charset="0"/>
                          <a:ea typeface="Times New Roman" panose="02020603050405020304" pitchFamily="18" charset="0"/>
                          <a:cs typeface="Times New Roman" panose="02020603050405020304" pitchFamily="18" charset="0"/>
                        </a:rPr>
                        <a:t>access to cloud-based </a:t>
                      </a: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service </a:t>
                      </a:r>
                      <a:r>
                        <a:rPr lang="en-CA" sz="1600" b="1" dirty="0" smtClean="0">
                          <a:effectLst/>
                          <a:latin typeface="Calibri" panose="020F0502020204030204" pitchFamily="34" charset="0"/>
                          <a:ea typeface="Times New Roman" panose="02020603050405020304" pitchFamily="18" charset="0"/>
                          <a:cs typeface="Times New Roman" panose="02020603050405020304" pitchFamily="18" charset="0"/>
                        </a:rPr>
                        <a:t>from Internet</a:t>
                      </a:r>
                      <a:endParaRPr lang="en-C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A GC worker accessing a cloud-based GC service </a:t>
                      </a:r>
                      <a:r>
                        <a:rPr lang="en-CA" sz="1600" dirty="0" smtClean="0">
                          <a:effectLst/>
                          <a:latin typeface="Calibri" panose="020F0502020204030204" pitchFamily="34" charset="0"/>
                          <a:ea typeface="Times New Roman" panose="02020603050405020304" pitchFamily="18" charset="0"/>
                          <a:cs typeface="Times New Roman" panose="02020603050405020304" pitchFamily="18" charset="0"/>
                        </a:rPr>
                        <a:t>from outside the GC network over the </a:t>
                      </a: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public Internet.</a:t>
                      </a:r>
                    </a:p>
                  </a:txBody>
                  <a:tcPr marL="68580" marR="68580" marT="0" marB="0"/>
                </a:tc>
                <a:extLst>
                  <a:ext uri="{0D108BD9-81ED-4DB2-BD59-A6C34878D82A}">
                    <a16:rowId xmlns:a16="http://schemas.microsoft.com/office/drawing/2014/main" xmlns="" val="10002"/>
                  </a:ext>
                </a:extLst>
              </a:tr>
              <a:tr h="588662">
                <a:tc>
                  <a:txBody>
                    <a:bodyPr/>
                    <a:lstStyle/>
                    <a:p>
                      <a:pPr marL="0" lvl="0" indent="0" algn="ctr">
                        <a:lnSpc>
                          <a:spcPct val="115000"/>
                        </a:lnSpc>
                        <a:spcBef>
                          <a:spcPts val="300"/>
                        </a:spcBef>
                        <a:spcAft>
                          <a:spcPts val="0"/>
                        </a:spcAft>
                        <a:buFont typeface="+mj-lt"/>
                        <a:buNone/>
                        <a:tabLst>
                          <a:tab pos="228600" algn="l"/>
                        </a:tabLst>
                      </a:pP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C</a:t>
                      </a:r>
                      <a:endParaRPr lang="en-C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External user </a:t>
                      </a:r>
                      <a:r>
                        <a:rPr lang="en-CA" sz="1600" b="1" dirty="0" smtClean="0">
                          <a:effectLst/>
                          <a:latin typeface="Calibri" panose="020F0502020204030204" pitchFamily="34" charset="0"/>
                          <a:ea typeface="Times New Roman" panose="02020603050405020304" pitchFamily="18" charset="0"/>
                          <a:cs typeface="Times New Roman" panose="02020603050405020304" pitchFamily="18" charset="0"/>
                        </a:rPr>
                        <a:t>access to cloud-based </a:t>
                      </a: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service</a:t>
                      </a:r>
                    </a:p>
                  </a:txBody>
                  <a:tcPr marL="68580" marR="68580" marT="0" marB="0"/>
                </a:tc>
                <a:tc>
                  <a:txBody>
                    <a:bodyPr/>
                    <a:lstStyle/>
                    <a:p>
                      <a:pPr>
                        <a:lnSpc>
                          <a:spcPct val="115000"/>
                        </a:lnSpc>
                        <a:spcAft>
                          <a:spcPts val="0"/>
                        </a:spcAft>
                      </a:pP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A non-GC external user accessing a cloud-based GC service from outside the GC network.</a:t>
                      </a:r>
                    </a:p>
                  </a:txBody>
                  <a:tcPr marL="68580" marR="68580" marT="0" marB="0"/>
                </a:tc>
                <a:extLst>
                  <a:ext uri="{0D108BD9-81ED-4DB2-BD59-A6C34878D82A}">
                    <a16:rowId xmlns:a16="http://schemas.microsoft.com/office/drawing/2014/main" xmlns="" val="10003"/>
                  </a:ext>
                </a:extLst>
              </a:tr>
              <a:tr h="337591">
                <a:tc>
                  <a:txBody>
                    <a:bodyPr/>
                    <a:lstStyle/>
                    <a:p>
                      <a:pPr marL="0" lvl="0" indent="0" algn="ctr">
                        <a:lnSpc>
                          <a:spcPct val="115000"/>
                        </a:lnSpc>
                        <a:spcBef>
                          <a:spcPts val="300"/>
                        </a:spcBef>
                        <a:spcAft>
                          <a:spcPts val="0"/>
                        </a:spcAft>
                        <a:buFont typeface="+mj-lt"/>
                        <a:buNone/>
                        <a:tabLst>
                          <a:tab pos="228600" algn="l"/>
                        </a:tabLst>
                      </a:pP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D</a:t>
                      </a:r>
                      <a:endParaRPr lang="en-C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Service/Application Interoperability</a:t>
                      </a:r>
                    </a:p>
                  </a:txBody>
                  <a:tcPr marL="68580" marR="68580" marT="0" marB="0"/>
                </a:tc>
                <a:tc>
                  <a:txBody>
                    <a:bodyPr/>
                    <a:lstStyle/>
                    <a:p>
                      <a:pPr>
                        <a:lnSpc>
                          <a:spcPct val="115000"/>
                        </a:lnSpc>
                        <a:spcAft>
                          <a:spcPts val="0"/>
                        </a:spcAft>
                      </a:pP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Service and application communications with cloud-based GC services. </a:t>
                      </a:r>
                    </a:p>
                  </a:txBody>
                  <a:tcPr marL="68580" marR="68580" marT="0" marB="0"/>
                </a:tc>
                <a:extLst>
                  <a:ext uri="{0D108BD9-81ED-4DB2-BD59-A6C34878D82A}">
                    <a16:rowId xmlns:a16="http://schemas.microsoft.com/office/drawing/2014/main" xmlns="" val="10004"/>
                  </a:ext>
                </a:extLst>
              </a:tr>
              <a:tr h="337591">
                <a:tc>
                  <a:txBody>
                    <a:bodyPr/>
                    <a:lstStyle/>
                    <a:p>
                      <a:pPr marL="0" lvl="0" indent="0" algn="ctr">
                        <a:lnSpc>
                          <a:spcPct val="115000"/>
                        </a:lnSpc>
                        <a:spcBef>
                          <a:spcPts val="300"/>
                        </a:spcBef>
                        <a:spcAft>
                          <a:spcPts val="0"/>
                        </a:spcAft>
                        <a:buFont typeface="+mj-lt"/>
                        <a:buNone/>
                        <a:tabLst>
                          <a:tab pos="228600" algn="l"/>
                        </a:tabLst>
                      </a:pP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E</a:t>
                      </a:r>
                      <a:endParaRPr lang="en-C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CA" sz="1600" b="1" dirty="0">
                          <a:effectLst/>
                          <a:latin typeface="Calibri" panose="020F0502020204030204" pitchFamily="34" charset="0"/>
                          <a:ea typeface="Times New Roman" panose="02020603050405020304" pitchFamily="18" charset="0"/>
                          <a:cs typeface="Times New Roman" panose="02020603050405020304" pitchFamily="18" charset="0"/>
                        </a:rPr>
                        <a:t>Cloud Administration and Management Traffic</a:t>
                      </a:r>
                    </a:p>
                  </a:txBody>
                  <a:tcPr marL="68580" marR="68580" marT="0" marB="0"/>
                </a:tc>
                <a:tc>
                  <a:txBody>
                    <a:bodyPr/>
                    <a:lstStyle/>
                    <a:p>
                      <a:pPr>
                        <a:lnSpc>
                          <a:spcPct val="115000"/>
                        </a:lnSpc>
                        <a:spcAft>
                          <a:spcPts val="0"/>
                        </a:spcAft>
                      </a:pPr>
                      <a:r>
                        <a:rPr lang="en-CA" sz="1600" dirty="0">
                          <a:effectLst/>
                          <a:latin typeface="Calibri" panose="020F0502020204030204" pitchFamily="34" charset="0"/>
                          <a:ea typeface="Times New Roman" panose="02020603050405020304" pitchFamily="18" charset="0"/>
                          <a:cs typeface="Times New Roman" panose="02020603050405020304" pitchFamily="18" charset="0"/>
                        </a:rPr>
                        <a:t>Management of cloud-based components and support for Network Operations Center (NOC) and Security Operations Center (SOC) activities.</a:t>
                      </a:r>
                    </a:p>
                  </a:txBody>
                  <a:tcPr marL="68580" marR="68580" marT="0" marB="0"/>
                </a:tc>
                <a:extLst>
                  <a:ext uri="{0D108BD9-81ED-4DB2-BD59-A6C34878D82A}">
                    <a16:rowId xmlns:a16="http://schemas.microsoft.com/office/drawing/2014/main" xmlns="" val="10005"/>
                  </a:ext>
                </a:extLst>
              </a:tr>
            </a:tbl>
          </a:graphicData>
        </a:graphic>
      </p:graphicFrame>
      <p:sp>
        <p:nvSpPr>
          <p:cNvPr id="4" name="Title 3"/>
          <p:cNvSpPr>
            <a:spLocks noGrp="1"/>
          </p:cNvSpPr>
          <p:nvPr>
            <p:ph type="title"/>
          </p:nvPr>
        </p:nvSpPr>
        <p:spPr/>
        <p:txBody>
          <a:bodyPr/>
          <a:lstStyle/>
          <a:p>
            <a:r>
              <a:rPr lang="en-CA" dirty="0" smtClean="0"/>
              <a:t>Cloud Access Scenarios</a:t>
            </a:r>
            <a:endParaRPr lang="en-CA" dirty="0"/>
          </a:p>
        </p:txBody>
      </p:sp>
    </p:spTree>
    <p:extLst>
      <p:ext uri="{BB962C8B-B14F-4D97-AF65-F5344CB8AC3E}">
        <p14:creationId xmlns:p14="http://schemas.microsoft.com/office/powerpoint/2010/main" val="4605093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75" y="1043805"/>
            <a:ext cx="11388695" cy="4413119"/>
          </a:xfrm>
          <a:prstGeom prst="rect">
            <a:avLst/>
          </a:prstGeom>
        </p:spPr>
      </p:pic>
      <p:pic>
        <p:nvPicPr>
          <p:cNvPr id="43" name="Picture 42"/>
          <p:cNvPicPr>
            <a:picLocks noChangeAspect="1"/>
          </p:cNvPicPr>
          <p:nvPr/>
        </p:nvPicPr>
        <p:blipFill>
          <a:blip r:embed="rId5"/>
          <a:stretch>
            <a:fillRect/>
          </a:stretch>
        </p:blipFill>
        <p:spPr>
          <a:xfrm>
            <a:off x="6952634" y="3992743"/>
            <a:ext cx="1493388" cy="1255925"/>
          </a:xfrm>
          <a:prstGeom prst="rect">
            <a:avLst/>
          </a:prstGeom>
        </p:spPr>
      </p:pic>
      <p:sp>
        <p:nvSpPr>
          <p:cNvPr id="2" name="Slide Number Placeholder 1"/>
          <p:cNvSpPr>
            <a:spLocks noGrp="1"/>
          </p:cNvSpPr>
          <p:nvPr>
            <p:ph type="sldNum" sz="quarter" idx="12"/>
          </p:nvPr>
        </p:nvSpPr>
        <p:spPr/>
        <p:txBody>
          <a:bodyPr/>
          <a:lstStyle/>
          <a:p>
            <a:fld id="{32D4B517-E49B-41B6-9DBC-23634E0F1CDC}" type="slidenum">
              <a:rPr lang="en-CA" smtClean="0"/>
              <a:pPr/>
              <a:t>9</a:t>
            </a:fld>
            <a:endParaRPr lang="en-CA" dirty="0"/>
          </a:p>
        </p:txBody>
      </p:sp>
      <p:sp>
        <p:nvSpPr>
          <p:cNvPr id="4" name="Title 3"/>
          <p:cNvSpPr>
            <a:spLocks noGrp="1"/>
          </p:cNvSpPr>
          <p:nvPr>
            <p:ph type="title"/>
          </p:nvPr>
        </p:nvSpPr>
        <p:spPr/>
        <p:txBody>
          <a:bodyPr/>
          <a:lstStyle/>
          <a:p>
            <a:r>
              <a:rPr lang="en-CA" dirty="0"/>
              <a:t>Scenario A – GC user access to cloud-based service from GC Network</a:t>
            </a:r>
          </a:p>
        </p:txBody>
      </p:sp>
      <p:sp>
        <p:nvSpPr>
          <p:cNvPr id="187" name="Oval 186"/>
          <p:cNvSpPr/>
          <p:nvPr/>
        </p:nvSpPr>
        <p:spPr>
          <a:xfrm>
            <a:off x="6663688" y="1018511"/>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A3</a:t>
            </a:r>
            <a:endParaRPr lang="en-US" sz="1400" b="1" dirty="0">
              <a:solidFill>
                <a:schemeClr val="tx1"/>
              </a:solidFill>
            </a:endParaRPr>
          </a:p>
        </p:txBody>
      </p:sp>
      <p:sp>
        <p:nvSpPr>
          <p:cNvPr id="190" name="Freeform 189"/>
          <p:cNvSpPr/>
          <p:nvPr/>
        </p:nvSpPr>
        <p:spPr>
          <a:xfrm>
            <a:off x="1182606" y="1642976"/>
            <a:ext cx="5976747" cy="1702569"/>
          </a:xfrm>
          <a:custGeom>
            <a:avLst/>
            <a:gdLst>
              <a:gd name="connsiteX0" fmla="*/ 0 w 5571242"/>
              <a:gd name="connsiteY0" fmla="*/ 546754 h 1837486"/>
              <a:gd name="connsiteX1" fmla="*/ 641023 w 5571242"/>
              <a:gd name="connsiteY1" fmla="*/ 1008668 h 1837486"/>
              <a:gd name="connsiteX2" fmla="*/ 1470582 w 5571242"/>
              <a:gd name="connsiteY2" fmla="*/ 989814 h 1837486"/>
              <a:gd name="connsiteX3" fmla="*/ 2187019 w 5571242"/>
              <a:gd name="connsiteY3" fmla="*/ 1828800 h 1837486"/>
              <a:gd name="connsiteX4" fmla="*/ 3591613 w 5571242"/>
              <a:gd name="connsiteY4" fmla="*/ 386499 h 1837486"/>
              <a:gd name="connsiteX5" fmla="*/ 5571242 w 5571242"/>
              <a:gd name="connsiteY5" fmla="*/ 0 h 1837486"/>
              <a:gd name="connsiteX0" fmla="*/ 0 w 5571242"/>
              <a:gd name="connsiteY0" fmla="*/ 546754 h 1840442"/>
              <a:gd name="connsiteX1" fmla="*/ 641023 w 5571242"/>
              <a:gd name="connsiteY1" fmla="*/ 1008668 h 1840442"/>
              <a:gd name="connsiteX2" fmla="*/ 1470582 w 5571242"/>
              <a:gd name="connsiteY2" fmla="*/ 989814 h 1840442"/>
              <a:gd name="connsiteX3" fmla="*/ 2187019 w 5571242"/>
              <a:gd name="connsiteY3" fmla="*/ 1828800 h 1840442"/>
              <a:gd name="connsiteX4" fmla="*/ 3557954 w 5571242"/>
              <a:gd name="connsiteY4" fmla="*/ 279318 h 1840442"/>
              <a:gd name="connsiteX5" fmla="*/ 5571242 w 5571242"/>
              <a:gd name="connsiteY5" fmla="*/ 0 h 1840442"/>
              <a:gd name="connsiteX0" fmla="*/ 0 w 5621730"/>
              <a:gd name="connsiteY0" fmla="*/ 431105 h 1724793"/>
              <a:gd name="connsiteX1" fmla="*/ 641023 w 5621730"/>
              <a:gd name="connsiteY1" fmla="*/ 893019 h 1724793"/>
              <a:gd name="connsiteX2" fmla="*/ 1470582 w 5621730"/>
              <a:gd name="connsiteY2" fmla="*/ 874165 h 1724793"/>
              <a:gd name="connsiteX3" fmla="*/ 2187019 w 5621730"/>
              <a:gd name="connsiteY3" fmla="*/ 1713151 h 1724793"/>
              <a:gd name="connsiteX4" fmla="*/ 3557954 w 5621730"/>
              <a:gd name="connsiteY4" fmla="*/ 163669 h 1724793"/>
              <a:gd name="connsiteX5" fmla="*/ 5621730 w 5621730"/>
              <a:gd name="connsiteY5" fmla="*/ 18328 h 1724793"/>
              <a:gd name="connsiteX0" fmla="*/ 0 w 5621730"/>
              <a:gd name="connsiteY0" fmla="*/ 412777 h 1706465"/>
              <a:gd name="connsiteX1" fmla="*/ 641023 w 5621730"/>
              <a:gd name="connsiteY1" fmla="*/ 874691 h 1706465"/>
              <a:gd name="connsiteX2" fmla="*/ 1470582 w 5621730"/>
              <a:gd name="connsiteY2" fmla="*/ 855837 h 1706465"/>
              <a:gd name="connsiteX3" fmla="*/ 2187019 w 5621730"/>
              <a:gd name="connsiteY3" fmla="*/ 1694823 h 1706465"/>
              <a:gd name="connsiteX4" fmla="*/ 3557954 w 5621730"/>
              <a:gd name="connsiteY4" fmla="*/ 145341 h 1706465"/>
              <a:gd name="connsiteX5" fmla="*/ 5621730 w 5621730"/>
              <a:gd name="connsiteY5" fmla="*/ 0 h 1706465"/>
              <a:gd name="connsiteX0" fmla="*/ 0 w 5644170"/>
              <a:gd name="connsiteY0" fmla="*/ 379031 h 1672719"/>
              <a:gd name="connsiteX1" fmla="*/ 641023 w 5644170"/>
              <a:gd name="connsiteY1" fmla="*/ 840945 h 1672719"/>
              <a:gd name="connsiteX2" fmla="*/ 1470582 w 5644170"/>
              <a:gd name="connsiteY2" fmla="*/ 822091 h 1672719"/>
              <a:gd name="connsiteX3" fmla="*/ 2187019 w 5644170"/>
              <a:gd name="connsiteY3" fmla="*/ 1661077 h 1672719"/>
              <a:gd name="connsiteX4" fmla="*/ 3557954 w 5644170"/>
              <a:gd name="connsiteY4" fmla="*/ 111595 h 1672719"/>
              <a:gd name="connsiteX5" fmla="*/ 5644170 w 5644170"/>
              <a:gd name="connsiteY5" fmla="*/ 19845 h 1672719"/>
              <a:gd name="connsiteX0" fmla="*/ 0 w 5644170"/>
              <a:gd name="connsiteY0" fmla="*/ 366833 h 1660055"/>
              <a:gd name="connsiteX1" fmla="*/ 641023 w 5644170"/>
              <a:gd name="connsiteY1" fmla="*/ 828747 h 1660055"/>
              <a:gd name="connsiteX2" fmla="*/ 1470582 w 5644170"/>
              <a:gd name="connsiteY2" fmla="*/ 809893 h 1660055"/>
              <a:gd name="connsiteX3" fmla="*/ 2187019 w 5644170"/>
              <a:gd name="connsiteY3" fmla="*/ 1648879 h 1660055"/>
              <a:gd name="connsiteX4" fmla="*/ 3451367 w 5644170"/>
              <a:gd name="connsiteY4" fmla="*/ 115474 h 1660055"/>
              <a:gd name="connsiteX5" fmla="*/ 5644170 w 5644170"/>
              <a:gd name="connsiteY5" fmla="*/ 7647 h 1660055"/>
              <a:gd name="connsiteX0" fmla="*/ 0 w 5530907"/>
              <a:gd name="connsiteY0" fmla="*/ 385836 h 1660056"/>
              <a:gd name="connsiteX1" fmla="*/ 527760 w 5530907"/>
              <a:gd name="connsiteY1" fmla="*/ 828747 h 1660056"/>
              <a:gd name="connsiteX2" fmla="*/ 1357319 w 5530907"/>
              <a:gd name="connsiteY2" fmla="*/ 809893 h 1660056"/>
              <a:gd name="connsiteX3" fmla="*/ 2073756 w 5530907"/>
              <a:gd name="connsiteY3" fmla="*/ 1648879 h 1660056"/>
              <a:gd name="connsiteX4" fmla="*/ 3338104 w 5530907"/>
              <a:gd name="connsiteY4" fmla="*/ 115474 h 1660056"/>
              <a:gd name="connsiteX5" fmla="*/ 5530907 w 5530907"/>
              <a:gd name="connsiteY5" fmla="*/ 7647 h 1660056"/>
              <a:gd name="connsiteX0" fmla="*/ 0 w 5530907"/>
              <a:gd name="connsiteY0" fmla="*/ 385836 h 1662892"/>
              <a:gd name="connsiteX1" fmla="*/ 527760 w 5530907"/>
              <a:gd name="connsiteY1" fmla="*/ 828747 h 1662892"/>
              <a:gd name="connsiteX2" fmla="*/ 1543871 w 5530907"/>
              <a:gd name="connsiteY2" fmla="*/ 873234 h 1662892"/>
              <a:gd name="connsiteX3" fmla="*/ 2073756 w 5530907"/>
              <a:gd name="connsiteY3" fmla="*/ 1648879 h 1662892"/>
              <a:gd name="connsiteX4" fmla="*/ 3338104 w 5530907"/>
              <a:gd name="connsiteY4" fmla="*/ 115474 h 1662892"/>
              <a:gd name="connsiteX5" fmla="*/ 5530907 w 5530907"/>
              <a:gd name="connsiteY5" fmla="*/ 7647 h 1662892"/>
              <a:gd name="connsiteX0" fmla="*/ 0 w 5530907"/>
              <a:gd name="connsiteY0" fmla="*/ 385836 h 1519530"/>
              <a:gd name="connsiteX1" fmla="*/ 527760 w 5530907"/>
              <a:gd name="connsiteY1" fmla="*/ 828747 h 1519530"/>
              <a:gd name="connsiteX2" fmla="*/ 1543871 w 5530907"/>
              <a:gd name="connsiteY2" fmla="*/ 873234 h 1519530"/>
              <a:gd name="connsiteX3" fmla="*/ 2326934 w 5530907"/>
              <a:gd name="connsiteY3" fmla="*/ 1503193 h 1519530"/>
              <a:gd name="connsiteX4" fmla="*/ 3338104 w 5530907"/>
              <a:gd name="connsiteY4" fmla="*/ 115474 h 1519530"/>
              <a:gd name="connsiteX5" fmla="*/ 5530907 w 5530907"/>
              <a:gd name="connsiteY5" fmla="*/ 7647 h 1519530"/>
              <a:gd name="connsiteX0" fmla="*/ 0 w 5530907"/>
              <a:gd name="connsiteY0" fmla="*/ 385836 h 1504026"/>
              <a:gd name="connsiteX1" fmla="*/ 527760 w 5530907"/>
              <a:gd name="connsiteY1" fmla="*/ 828747 h 1504026"/>
              <a:gd name="connsiteX2" fmla="*/ 1543871 w 5530907"/>
              <a:gd name="connsiteY2" fmla="*/ 873234 h 1504026"/>
              <a:gd name="connsiteX3" fmla="*/ 2326934 w 5530907"/>
              <a:gd name="connsiteY3" fmla="*/ 1503193 h 1504026"/>
              <a:gd name="connsiteX4" fmla="*/ 3338104 w 5530907"/>
              <a:gd name="connsiteY4" fmla="*/ 115474 h 1504026"/>
              <a:gd name="connsiteX5" fmla="*/ 5530907 w 5530907"/>
              <a:gd name="connsiteY5" fmla="*/ 7647 h 1504026"/>
              <a:gd name="connsiteX0" fmla="*/ 0 w 5530907"/>
              <a:gd name="connsiteY0" fmla="*/ 378189 h 1501690"/>
              <a:gd name="connsiteX1" fmla="*/ 527760 w 5530907"/>
              <a:gd name="connsiteY1" fmla="*/ 821100 h 1501690"/>
              <a:gd name="connsiteX2" fmla="*/ 1543871 w 5530907"/>
              <a:gd name="connsiteY2" fmla="*/ 865587 h 1501690"/>
              <a:gd name="connsiteX3" fmla="*/ 2326934 w 5530907"/>
              <a:gd name="connsiteY3" fmla="*/ 1495546 h 1501690"/>
              <a:gd name="connsiteX4" fmla="*/ 3458031 w 5530907"/>
              <a:gd name="connsiteY4" fmla="*/ 430868 h 1501690"/>
              <a:gd name="connsiteX5" fmla="*/ 5530907 w 5530907"/>
              <a:gd name="connsiteY5" fmla="*/ 0 h 1501690"/>
              <a:gd name="connsiteX0" fmla="*/ 0 w 5530907"/>
              <a:gd name="connsiteY0" fmla="*/ 378189 h 1497991"/>
              <a:gd name="connsiteX1" fmla="*/ 527760 w 5530907"/>
              <a:gd name="connsiteY1" fmla="*/ 821100 h 1497991"/>
              <a:gd name="connsiteX2" fmla="*/ 1543871 w 5530907"/>
              <a:gd name="connsiteY2" fmla="*/ 865587 h 1497991"/>
              <a:gd name="connsiteX3" fmla="*/ 2326934 w 5530907"/>
              <a:gd name="connsiteY3" fmla="*/ 1495546 h 1497991"/>
              <a:gd name="connsiteX4" fmla="*/ 3584620 w 5530907"/>
              <a:gd name="connsiteY4" fmla="*/ 601889 h 1497991"/>
              <a:gd name="connsiteX5" fmla="*/ 5530907 w 5530907"/>
              <a:gd name="connsiteY5" fmla="*/ 0 h 1497991"/>
              <a:gd name="connsiteX0" fmla="*/ 0 w 5530907"/>
              <a:gd name="connsiteY0" fmla="*/ 378189 h 1497991"/>
              <a:gd name="connsiteX1" fmla="*/ 527760 w 5530907"/>
              <a:gd name="connsiteY1" fmla="*/ 821100 h 1497991"/>
              <a:gd name="connsiteX2" fmla="*/ 1543871 w 5530907"/>
              <a:gd name="connsiteY2" fmla="*/ 865587 h 1497991"/>
              <a:gd name="connsiteX3" fmla="*/ 2326934 w 5530907"/>
              <a:gd name="connsiteY3" fmla="*/ 1495546 h 1497991"/>
              <a:gd name="connsiteX4" fmla="*/ 3584620 w 5530907"/>
              <a:gd name="connsiteY4" fmla="*/ 601889 h 1497991"/>
              <a:gd name="connsiteX5" fmla="*/ 4106213 w 5530907"/>
              <a:gd name="connsiteY5" fmla="*/ 759817 h 1497991"/>
              <a:gd name="connsiteX6" fmla="*/ 5530907 w 5530907"/>
              <a:gd name="connsiteY6" fmla="*/ 0 h 1497991"/>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106213 w 5530907"/>
              <a:gd name="connsiteY5" fmla="*/ 759817 h 1495557"/>
              <a:gd name="connsiteX6" fmla="*/ 5530907 w 5530907"/>
              <a:gd name="connsiteY6" fmla="*/ 0 h 1495557"/>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279440 w 5530907"/>
              <a:gd name="connsiteY5" fmla="*/ 778820 h 1495557"/>
              <a:gd name="connsiteX6" fmla="*/ 5530907 w 5530907"/>
              <a:gd name="connsiteY6" fmla="*/ 0 h 1495557"/>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279440 w 5530907"/>
              <a:gd name="connsiteY5" fmla="*/ 778820 h 1495557"/>
              <a:gd name="connsiteX6" fmla="*/ 5530907 w 5530907"/>
              <a:gd name="connsiteY6" fmla="*/ 0 h 1495557"/>
              <a:gd name="connsiteX0" fmla="*/ 0 w 5530907"/>
              <a:gd name="connsiteY0" fmla="*/ 378189 h 1495557"/>
              <a:gd name="connsiteX1" fmla="*/ 527760 w 5530907"/>
              <a:gd name="connsiteY1" fmla="*/ 821100 h 1495557"/>
              <a:gd name="connsiteX2" fmla="*/ 1543871 w 5530907"/>
              <a:gd name="connsiteY2" fmla="*/ 865587 h 1495557"/>
              <a:gd name="connsiteX3" fmla="*/ 2326934 w 5530907"/>
              <a:gd name="connsiteY3" fmla="*/ 1495546 h 1495557"/>
              <a:gd name="connsiteX4" fmla="*/ 3111578 w 5530907"/>
              <a:gd name="connsiteY4" fmla="*/ 880591 h 1495557"/>
              <a:gd name="connsiteX5" fmla="*/ 4279440 w 5530907"/>
              <a:gd name="connsiteY5" fmla="*/ 778820 h 1495557"/>
              <a:gd name="connsiteX6" fmla="*/ 5530907 w 5530907"/>
              <a:gd name="connsiteY6" fmla="*/ 0 h 1495557"/>
              <a:gd name="connsiteX0" fmla="*/ 0 w 5486779"/>
              <a:gd name="connsiteY0" fmla="*/ 352075 h 1495557"/>
              <a:gd name="connsiteX1" fmla="*/ 483632 w 5486779"/>
              <a:gd name="connsiteY1" fmla="*/ 821100 h 1495557"/>
              <a:gd name="connsiteX2" fmla="*/ 1499743 w 5486779"/>
              <a:gd name="connsiteY2" fmla="*/ 865587 h 1495557"/>
              <a:gd name="connsiteX3" fmla="*/ 2282806 w 5486779"/>
              <a:gd name="connsiteY3" fmla="*/ 1495546 h 1495557"/>
              <a:gd name="connsiteX4" fmla="*/ 3067450 w 5486779"/>
              <a:gd name="connsiteY4" fmla="*/ 880591 h 1495557"/>
              <a:gd name="connsiteX5" fmla="*/ 4235312 w 5486779"/>
              <a:gd name="connsiteY5" fmla="*/ 778820 h 1495557"/>
              <a:gd name="connsiteX6" fmla="*/ 5486779 w 5486779"/>
              <a:gd name="connsiteY6" fmla="*/ 0 h 1495557"/>
              <a:gd name="connsiteX0" fmla="*/ 0 w 5379612"/>
              <a:gd name="connsiteY0" fmla="*/ 332490 h 1495557"/>
              <a:gd name="connsiteX1" fmla="*/ 376465 w 5379612"/>
              <a:gd name="connsiteY1" fmla="*/ 821100 h 1495557"/>
              <a:gd name="connsiteX2" fmla="*/ 1392576 w 5379612"/>
              <a:gd name="connsiteY2" fmla="*/ 865587 h 1495557"/>
              <a:gd name="connsiteX3" fmla="*/ 2175639 w 5379612"/>
              <a:gd name="connsiteY3" fmla="*/ 1495546 h 1495557"/>
              <a:gd name="connsiteX4" fmla="*/ 2960283 w 5379612"/>
              <a:gd name="connsiteY4" fmla="*/ 880591 h 1495557"/>
              <a:gd name="connsiteX5" fmla="*/ 4128145 w 5379612"/>
              <a:gd name="connsiteY5" fmla="*/ 778820 h 1495557"/>
              <a:gd name="connsiteX6" fmla="*/ 5379612 w 5379612"/>
              <a:gd name="connsiteY6" fmla="*/ 0 h 1495557"/>
              <a:gd name="connsiteX0" fmla="*/ 0 w 5511995"/>
              <a:gd name="connsiteY0" fmla="*/ 286789 h 1495557"/>
              <a:gd name="connsiteX1" fmla="*/ 508848 w 5511995"/>
              <a:gd name="connsiteY1" fmla="*/ 821100 h 1495557"/>
              <a:gd name="connsiteX2" fmla="*/ 1524959 w 5511995"/>
              <a:gd name="connsiteY2" fmla="*/ 865587 h 1495557"/>
              <a:gd name="connsiteX3" fmla="*/ 2308022 w 5511995"/>
              <a:gd name="connsiteY3" fmla="*/ 1495546 h 1495557"/>
              <a:gd name="connsiteX4" fmla="*/ 3092666 w 5511995"/>
              <a:gd name="connsiteY4" fmla="*/ 880591 h 1495557"/>
              <a:gd name="connsiteX5" fmla="*/ 4260528 w 5511995"/>
              <a:gd name="connsiteY5" fmla="*/ 778820 h 1495557"/>
              <a:gd name="connsiteX6" fmla="*/ 5511995 w 5511995"/>
              <a:gd name="connsiteY6" fmla="*/ 0 h 1495557"/>
              <a:gd name="connsiteX0" fmla="*/ 0 w 5511995"/>
              <a:gd name="connsiteY0" fmla="*/ 286789 h 1495557"/>
              <a:gd name="connsiteX1" fmla="*/ 508848 w 5511995"/>
              <a:gd name="connsiteY1" fmla="*/ 821100 h 1495557"/>
              <a:gd name="connsiteX2" fmla="*/ 1524959 w 5511995"/>
              <a:gd name="connsiteY2" fmla="*/ 865587 h 1495557"/>
              <a:gd name="connsiteX3" fmla="*/ 2308022 w 5511995"/>
              <a:gd name="connsiteY3" fmla="*/ 1495546 h 1495557"/>
              <a:gd name="connsiteX4" fmla="*/ 3092666 w 5511995"/>
              <a:gd name="connsiteY4" fmla="*/ 880591 h 1495557"/>
              <a:gd name="connsiteX5" fmla="*/ 4260528 w 5511995"/>
              <a:gd name="connsiteY5" fmla="*/ 778820 h 1495557"/>
              <a:gd name="connsiteX6" fmla="*/ 5511995 w 5511995"/>
              <a:gd name="connsiteY6" fmla="*/ 0 h 1495557"/>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260528 w 5511995"/>
              <a:gd name="connsiteY5" fmla="*/ 778820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720718 w 5511995"/>
              <a:gd name="connsiteY5" fmla="*/ 452389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720718 w 5511995"/>
              <a:gd name="connsiteY5" fmla="*/ 452389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361392 w 5511995"/>
              <a:gd name="connsiteY5" fmla="*/ 511146 h 1495671"/>
              <a:gd name="connsiteX6" fmla="*/ 5511995 w 5511995"/>
              <a:gd name="connsiteY6" fmla="*/ 0 h 1495671"/>
              <a:gd name="connsiteX0" fmla="*/ 0 w 5511995"/>
              <a:gd name="connsiteY0" fmla="*/ 286789 h 1495671"/>
              <a:gd name="connsiteX1" fmla="*/ 508848 w 5511995"/>
              <a:gd name="connsiteY1" fmla="*/ 821100 h 1495671"/>
              <a:gd name="connsiteX2" fmla="*/ 1524959 w 5511995"/>
              <a:gd name="connsiteY2" fmla="*/ 865587 h 1495671"/>
              <a:gd name="connsiteX3" fmla="*/ 2308022 w 5511995"/>
              <a:gd name="connsiteY3" fmla="*/ 1495546 h 1495671"/>
              <a:gd name="connsiteX4" fmla="*/ 2966587 w 5511995"/>
              <a:gd name="connsiteY4" fmla="*/ 808776 h 1495671"/>
              <a:gd name="connsiteX5" fmla="*/ 4361392 w 5511995"/>
              <a:gd name="connsiteY5" fmla="*/ 511146 h 1495671"/>
              <a:gd name="connsiteX6" fmla="*/ 5511995 w 5511995"/>
              <a:gd name="connsiteY6" fmla="*/ 0 h 1495671"/>
              <a:gd name="connsiteX0" fmla="*/ 0 w 5228316"/>
              <a:gd name="connsiteY0" fmla="*/ 260675 h 1469557"/>
              <a:gd name="connsiteX1" fmla="*/ 508848 w 5228316"/>
              <a:gd name="connsiteY1" fmla="*/ 794986 h 1469557"/>
              <a:gd name="connsiteX2" fmla="*/ 1524959 w 5228316"/>
              <a:gd name="connsiteY2" fmla="*/ 839473 h 1469557"/>
              <a:gd name="connsiteX3" fmla="*/ 2308022 w 5228316"/>
              <a:gd name="connsiteY3" fmla="*/ 1469432 h 1469557"/>
              <a:gd name="connsiteX4" fmla="*/ 2966587 w 5228316"/>
              <a:gd name="connsiteY4" fmla="*/ 782662 h 1469557"/>
              <a:gd name="connsiteX5" fmla="*/ 4361392 w 5228316"/>
              <a:gd name="connsiteY5" fmla="*/ 485032 h 1469557"/>
              <a:gd name="connsiteX6" fmla="*/ 5228316 w 5228316"/>
              <a:gd name="connsiteY6" fmla="*/ 0 h 1469557"/>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5455258 w 5455258"/>
              <a:gd name="connsiteY6"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4591251 w 5455258"/>
              <a:gd name="connsiteY6" fmla="*/ 325925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4591251 w 5455258"/>
              <a:gd name="connsiteY6" fmla="*/ 325925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61392 w 5455258"/>
              <a:gd name="connsiteY5" fmla="*/ 498090 h 1482615"/>
              <a:gd name="connsiteX6" fmla="*/ 4559731 w 5455258"/>
              <a:gd name="connsiteY6" fmla="*/ 378154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559731 w 5455258"/>
              <a:gd name="connsiteY6" fmla="*/ 378154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559731 w 5455258"/>
              <a:gd name="connsiteY6" fmla="*/ 378154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724140 w 5455258"/>
              <a:gd name="connsiteY6" fmla="*/ 333622 h 1482615"/>
              <a:gd name="connsiteX7" fmla="*/ 5455258 w 5455258"/>
              <a:gd name="connsiteY7" fmla="*/ 0 h 1482615"/>
              <a:gd name="connsiteX0" fmla="*/ 0 w 5455258"/>
              <a:gd name="connsiteY0" fmla="*/ 273733 h 1482615"/>
              <a:gd name="connsiteX1" fmla="*/ 508848 w 5455258"/>
              <a:gd name="connsiteY1" fmla="*/ 808044 h 1482615"/>
              <a:gd name="connsiteX2" fmla="*/ 1524959 w 5455258"/>
              <a:gd name="connsiteY2" fmla="*/ 852531 h 1482615"/>
              <a:gd name="connsiteX3" fmla="*/ 2308022 w 5455258"/>
              <a:gd name="connsiteY3" fmla="*/ 1482490 h 1482615"/>
              <a:gd name="connsiteX4" fmla="*/ 2966587 w 5455258"/>
              <a:gd name="connsiteY4" fmla="*/ 795720 h 1482615"/>
              <a:gd name="connsiteX5" fmla="*/ 4329873 w 5455258"/>
              <a:gd name="connsiteY5" fmla="*/ 406690 h 1482615"/>
              <a:gd name="connsiteX6" fmla="*/ 4865785 w 5455258"/>
              <a:gd name="connsiteY6" fmla="*/ 362436 h 1482615"/>
              <a:gd name="connsiteX7" fmla="*/ 5455258 w 5455258"/>
              <a:gd name="connsiteY7" fmla="*/ 0 h 1482615"/>
              <a:gd name="connsiteX0" fmla="*/ 0 w 5384436"/>
              <a:gd name="connsiteY0" fmla="*/ 420425 h 1629307"/>
              <a:gd name="connsiteX1" fmla="*/ 508848 w 5384436"/>
              <a:gd name="connsiteY1" fmla="*/ 954736 h 1629307"/>
              <a:gd name="connsiteX2" fmla="*/ 1524959 w 5384436"/>
              <a:gd name="connsiteY2" fmla="*/ 999223 h 1629307"/>
              <a:gd name="connsiteX3" fmla="*/ 2308022 w 5384436"/>
              <a:gd name="connsiteY3" fmla="*/ 1629182 h 1629307"/>
              <a:gd name="connsiteX4" fmla="*/ 2966587 w 5384436"/>
              <a:gd name="connsiteY4" fmla="*/ 942412 h 1629307"/>
              <a:gd name="connsiteX5" fmla="*/ 4329873 w 5384436"/>
              <a:gd name="connsiteY5" fmla="*/ 553382 h 1629307"/>
              <a:gd name="connsiteX6" fmla="*/ 4865785 w 5384436"/>
              <a:gd name="connsiteY6" fmla="*/ 509128 h 1629307"/>
              <a:gd name="connsiteX7" fmla="*/ 5384436 w 5384436"/>
              <a:gd name="connsiteY7" fmla="*/ 0 h 162930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329873 w 5419847"/>
              <a:gd name="connsiteY5" fmla="*/ 448602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10994 w 5419847"/>
              <a:gd name="connsiteY5" fmla="*/ 500993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312168 w 5419847"/>
              <a:gd name="connsiteY5" fmla="*/ 466939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65785 w 5419847"/>
              <a:gd name="connsiteY6" fmla="*/ 404348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80961 w 5419847"/>
              <a:gd name="connsiteY6" fmla="*/ 362435 h 1524527"/>
              <a:gd name="connsiteX7" fmla="*/ 5419847 w 5419847"/>
              <a:gd name="connsiteY7" fmla="*/ 0 h 1524527"/>
              <a:gd name="connsiteX0" fmla="*/ 0 w 5419847"/>
              <a:gd name="connsiteY0" fmla="*/ 315645 h 1524527"/>
              <a:gd name="connsiteX1" fmla="*/ 508848 w 5419847"/>
              <a:gd name="connsiteY1" fmla="*/ 849956 h 1524527"/>
              <a:gd name="connsiteX2" fmla="*/ 1524959 w 5419847"/>
              <a:gd name="connsiteY2" fmla="*/ 894443 h 1524527"/>
              <a:gd name="connsiteX3" fmla="*/ 2308022 w 5419847"/>
              <a:gd name="connsiteY3" fmla="*/ 1524402 h 1524527"/>
              <a:gd name="connsiteX4" fmla="*/ 2966587 w 5419847"/>
              <a:gd name="connsiteY4" fmla="*/ 837632 h 1524527"/>
              <a:gd name="connsiteX5" fmla="*/ 4281817 w 5419847"/>
              <a:gd name="connsiteY5" fmla="*/ 535047 h 1524527"/>
              <a:gd name="connsiteX6" fmla="*/ 4860726 w 5419847"/>
              <a:gd name="connsiteY6" fmla="*/ 422684 h 1524527"/>
              <a:gd name="connsiteX7" fmla="*/ 5419847 w 5419847"/>
              <a:gd name="connsiteY7" fmla="*/ 0 h 1524527"/>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860726 w 5356612"/>
              <a:gd name="connsiteY6" fmla="*/ 441021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878431 w 5356612"/>
              <a:gd name="connsiteY6" fmla="*/ 456739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681140 w 5356612"/>
              <a:gd name="connsiteY6" fmla="*/ 485553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281817 w 5356612"/>
              <a:gd name="connsiteY5" fmla="*/ 553384 h 1542864"/>
              <a:gd name="connsiteX6" fmla="*/ 4681140 w 5356612"/>
              <a:gd name="connsiteY6" fmla="*/ 485553 h 1542864"/>
              <a:gd name="connsiteX7" fmla="*/ 5356612 w 5356612"/>
              <a:gd name="connsiteY7" fmla="*/ 0 h 1542864"/>
              <a:gd name="connsiteX0" fmla="*/ 0 w 5356612"/>
              <a:gd name="connsiteY0" fmla="*/ 333982 h 1542864"/>
              <a:gd name="connsiteX1" fmla="*/ 508848 w 5356612"/>
              <a:gd name="connsiteY1" fmla="*/ 868293 h 1542864"/>
              <a:gd name="connsiteX2" fmla="*/ 1524959 w 5356612"/>
              <a:gd name="connsiteY2" fmla="*/ 912780 h 1542864"/>
              <a:gd name="connsiteX3" fmla="*/ 2308022 w 5356612"/>
              <a:gd name="connsiteY3" fmla="*/ 1542739 h 1542864"/>
              <a:gd name="connsiteX4" fmla="*/ 2966587 w 5356612"/>
              <a:gd name="connsiteY4" fmla="*/ 855969 h 1542864"/>
              <a:gd name="connsiteX5" fmla="*/ 4167996 w 5356612"/>
              <a:gd name="connsiteY5" fmla="*/ 642447 h 1542864"/>
              <a:gd name="connsiteX6" fmla="*/ 4681140 w 5356612"/>
              <a:gd name="connsiteY6" fmla="*/ 485553 h 1542864"/>
              <a:gd name="connsiteX7" fmla="*/ 5356612 w 5356612"/>
              <a:gd name="connsiteY7" fmla="*/ 0 h 1542864"/>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67996 w 5356612"/>
              <a:gd name="connsiteY5" fmla="*/ 642447 h 1542740"/>
              <a:gd name="connsiteX6" fmla="*/ 4681140 w 5356612"/>
              <a:gd name="connsiteY6" fmla="*/ 485553 h 1542740"/>
              <a:gd name="connsiteX7" fmla="*/ 5356612 w 5356612"/>
              <a:gd name="connsiteY7" fmla="*/ 0 h 154274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67996 w 5356612"/>
              <a:gd name="connsiteY5" fmla="*/ 642447 h 1542740"/>
              <a:gd name="connsiteX6" fmla="*/ 4630553 w 5356612"/>
              <a:gd name="connsiteY6" fmla="*/ 464597 h 1542740"/>
              <a:gd name="connsiteX7" fmla="*/ 5356612 w 5356612"/>
              <a:gd name="connsiteY7" fmla="*/ 0 h 1542740"/>
              <a:gd name="connsiteX0" fmla="*/ 0 w 5356612"/>
              <a:gd name="connsiteY0" fmla="*/ 437729 h 1646488"/>
              <a:gd name="connsiteX1" fmla="*/ 508848 w 5356612"/>
              <a:gd name="connsiteY1" fmla="*/ 972040 h 1646488"/>
              <a:gd name="connsiteX2" fmla="*/ 1524959 w 5356612"/>
              <a:gd name="connsiteY2" fmla="*/ 1016527 h 1646488"/>
              <a:gd name="connsiteX3" fmla="*/ 2308022 w 5356612"/>
              <a:gd name="connsiteY3" fmla="*/ 1646486 h 1646488"/>
              <a:gd name="connsiteX4" fmla="*/ 2857824 w 5356612"/>
              <a:gd name="connsiteY4" fmla="*/ 1022585 h 1646488"/>
              <a:gd name="connsiteX5" fmla="*/ 4206107 w 5356612"/>
              <a:gd name="connsiteY5" fmla="*/ 23037 h 1646488"/>
              <a:gd name="connsiteX6" fmla="*/ 4630553 w 5356612"/>
              <a:gd name="connsiteY6" fmla="*/ 568344 h 1646488"/>
              <a:gd name="connsiteX7" fmla="*/ 5356612 w 5356612"/>
              <a:gd name="connsiteY7" fmla="*/ 103747 h 1646488"/>
              <a:gd name="connsiteX0" fmla="*/ 0 w 5356612"/>
              <a:gd name="connsiteY0" fmla="*/ 437729 h 1646488"/>
              <a:gd name="connsiteX1" fmla="*/ 508848 w 5356612"/>
              <a:gd name="connsiteY1" fmla="*/ 972040 h 1646488"/>
              <a:gd name="connsiteX2" fmla="*/ 1524959 w 5356612"/>
              <a:gd name="connsiteY2" fmla="*/ 1016527 h 1646488"/>
              <a:gd name="connsiteX3" fmla="*/ 2308022 w 5356612"/>
              <a:gd name="connsiteY3" fmla="*/ 1646486 h 1646488"/>
              <a:gd name="connsiteX4" fmla="*/ 2857824 w 5356612"/>
              <a:gd name="connsiteY4" fmla="*/ 1022585 h 1646488"/>
              <a:gd name="connsiteX5" fmla="*/ 4206107 w 5356612"/>
              <a:gd name="connsiteY5" fmla="*/ 23037 h 1646488"/>
              <a:gd name="connsiteX6" fmla="*/ 4630553 w 5356612"/>
              <a:gd name="connsiteY6" fmla="*/ 568344 h 1646488"/>
              <a:gd name="connsiteX7" fmla="*/ 5356612 w 5356612"/>
              <a:gd name="connsiteY7" fmla="*/ 103747 h 1646488"/>
              <a:gd name="connsiteX0" fmla="*/ 0 w 5356612"/>
              <a:gd name="connsiteY0" fmla="*/ 460591 h 1669350"/>
              <a:gd name="connsiteX1" fmla="*/ 508848 w 5356612"/>
              <a:gd name="connsiteY1" fmla="*/ 994902 h 1669350"/>
              <a:gd name="connsiteX2" fmla="*/ 1524959 w 5356612"/>
              <a:gd name="connsiteY2" fmla="*/ 1039389 h 1669350"/>
              <a:gd name="connsiteX3" fmla="*/ 2308022 w 5356612"/>
              <a:gd name="connsiteY3" fmla="*/ 1669348 h 1669350"/>
              <a:gd name="connsiteX4" fmla="*/ 2857824 w 5356612"/>
              <a:gd name="connsiteY4" fmla="*/ 1045447 h 1669350"/>
              <a:gd name="connsiteX5" fmla="*/ 4206107 w 5356612"/>
              <a:gd name="connsiteY5" fmla="*/ 45899 h 1669350"/>
              <a:gd name="connsiteX6" fmla="*/ 4830632 w 5356612"/>
              <a:gd name="connsiteY6" fmla="*/ 177973 h 1669350"/>
              <a:gd name="connsiteX7" fmla="*/ 5356612 w 5356612"/>
              <a:gd name="connsiteY7" fmla="*/ 126609 h 166935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10832 w 5356612"/>
              <a:gd name="connsiteY5" fmla="*/ 125906 h 1542740"/>
              <a:gd name="connsiteX6" fmla="*/ 4830632 w 5356612"/>
              <a:gd name="connsiteY6" fmla="*/ 51364 h 1542740"/>
              <a:gd name="connsiteX7" fmla="*/ 5356612 w 5356612"/>
              <a:gd name="connsiteY7" fmla="*/ 0 h 154274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10832 w 5356612"/>
              <a:gd name="connsiteY5" fmla="*/ 125906 h 1542740"/>
              <a:gd name="connsiteX6" fmla="*/ 4830632 w 5356612"/>
              <a:gd name="connsiteY6" fmla="*/ 51364 h 1542740"/>
              <a:gd name="connsiteX7" fmla="*/ 5356612 w 5356612"/>
              <a:gd name="connsiteY7" fmla="*/ 0 h 1542740"/>
              <a:gd name="connsiteX0" fmla="*/ 0 w 5356612"/>
              <a:gd name="connsiteY0" fmla="*/ 333982 h 1542740"/>
              <a:gd name="connsiteX1" fmla="*/ 508848 w 5356612"/>
              <a:gd name="connsiteY1" fmla="*/ 868293 h 1542740"/>
              <a:gd name="connsiteX2" fmla="*/ 1524959 w 5356612"/>
              <a:gd name="connsiteY2" fmla="*/ 912780 h 1542740"/>
              <a:gd name="connsiteX3" fmla="*/ 2308022 w 5356612"/>
              <a:gd name="connsiteY3" fmla="*/ 1542739 h 1542740"/>
              <a:gd name="connsiteX4" fmla="*/ 2857824 w 5356612"/>
              <a:gd name="connsiteY4" fmla="*/ 918838 h 1542740"/>
              <a:gd name="connsiteX5" fmla="*/ 4110832 w 5356612"/>
              <a:gd name="connsiteY5" fmla="*/ 125906 h 1542740"/>
              <a:gd name="connsiteX6" fmla="*/ 4821104 w 5356612"/>
              <a:gd name="connsiteY6" fmla="*/ 32581 h 1542740"/>
              <a:gd name="connsiteX7" fmla="*/ 5356612 w 5356612"/>
              <a:gd name="connsiteY7" fmla="*/ 0 h 1542740"/>
              <a:gd name="connsiteX0" fmla="*/ 0 w 5375667"/>
              <a:gd name="connsiteY0" fmla="*/ 308072 h 1516830"/>
              <a:gd name="connsiteX1" fmla="*/ 508848 w 5375667"/>
              <a:gd name="connsiteY1" fmla="*/ 842383 h 1516830"/>
              <a:gd name="connsiteX2" fmla="*/ 1524959 w 5375667"/>
              <a:gd name="connsiteY2" fmla="*/ 886870 h 1516830"/>
              <a:gd name="connsiteX3" fmla="*/ 2308022 w 5375667"/>
              <a:gd name="connsiteY3" fmla="*/ 1516829 h 1516830"/>
              <a:gd name="connsiteX4" fmla="*/ 2857824 w 5375667"/>
              <a:gd name="connsiteY4" fmla="*/ 892928 h 1516830"/>
              <a:gd name="connsiteX5" fmla="*/ 4110832 w 5375667"/>
              <a:gd name="connsiteY5" fmla="*/ 99996 h 1516830"/>
              <a:gd name="connsiteX6" fmla="*/ 4821104 w 5375667"/>
              <a:gd name="connsiteY6" fmla="*/ 6671 h 1516830"/>
              <a:gd name="connsiteX7" fmla="*/ 5375667 w 5375667"/>
              <a:gd name="connsiteY7" fmla="*/ 2265 h 1516830"/>
              <a:gd name="connsiteX0" fmla="*/ 0 w 5375667"/>
              <a:gd name="connsiteY0" fmla="*/ 308072 h 1516830"/>
              <a:gd name="connsiteX1" fmla="*/ 508848 w 5375667"/>
              <a:gd name="connsiteY1" fmla="*/ 842383 h 1516830"/>
              <a:gd name="connsiteX2" fmla="*/ 1524959 w 5375667"/>
              <a:gd name="connsiteY2" fmla="*/ 886870 h 1516830"/>
              <a:gd name="connsiteX3" fmla="*/ 2308022 w 5375667"/>
              <a:gd name="connsiteY3" fmla="*/ 1516829 h 1516830"/>
              <a:gd name="connsiteX4" fmla="*/ 2857824 w 5375667"/>
              <a:gd name="connsiteY4" fmla="*/ 892928 h 1516830"/>
              <a:gd name="connsiteX5" fmla="*/ 4110832 w 5375667"/>
              <a:gd name="connsiteY5" fmla="*/ 99996 h 1516830"/>
              <a:gd name="connsiteX6" fmla="*/ 4821104 w 5375667"/>
              <a:gd name="connsiteY6" fmla="*/ 6671 h 1516830"/>
              <a:gd name="connsiteX7" fmla="*/ 5375667 w 5375667"/>
              <a:gd name="connsiteY7" fmla="*/ 2265 h 1516830"/>
              <a:gd name="connsiteX0" fmla="*/ 0 w 5375667"/>
              <a:gd name="connsiteY0" fmla="*/ 308072 h 1516830"/>
              <a:gd name="connsiteX1" fmla="*/ 508848 w 5375667"/>
              <a:gd name="connsiteY1" fmla="*/ 842383 h 1516830"/>
              <a:gd name="connsiteX2" fmla="*/ 1524959 w 5375667"/>
              <a:gd name="connsiteY2" fmla="*/ 886870 h 1516830"/>
              <a:gd name="connsiteX3" fmla="*/ 2308022 w 5375667"/>
              <a:gd name="connsiteY3" fmla="*/ 1516829 h 1516830"/>
              <a:gd name="connsiteX4" fmla="*/ 2857824 w 5375667"/>
              <a:gd name="connsiteY4" fmla="*/ 892928 h 1516830"/>
              <a:gd name="connsiteX5" fmla="*/ 4110832 w 5375667"/>
              <a:gd name="connsiteY5" fmla="*/ 99996 h 1516830"/>
              <a:gd name="connsiteX6" fmla="*/ 4687718 w 5375667"/>
              <a:gd name="connsiteY6" fmla="*/ 6671 h 1516830"/>
              <a:gd name="connsiteX7" fmla="*/ 5375667 w 5375667"/>
              <a:gd name="connsiteY7" fmla="*/ 2265 h 1516830"/>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87718 w 5375667"/>
              <a:gd name="connsiteY6" fmla="*/ 4406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110832 w 5375667"/>
              <a:gd name="connsiteY5" fmla="*/ 977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4053667 w 5375667"/>
              <a:gd name="connsiteY5" fmla="*/ 144689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929809 w 5375667"/>
              <a:gd name="connsiteY5" fmla="*/ 2104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929809 w 5375667"/>
              <a:gd name="connsiteY5" fmla="*/ 210431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910754 w 5375667"/>
              <a:gd name="connsiteY5" fmla="*/ 191648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697245 w 5375667"/>
              <a:gd name="connsiteY6" fmla="*/ 32581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16300 w 5375667"/>
              <a:gd name="connsiteY6" fmla="*/ 60755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16300 w 5375667"/>
              <a:gd name="connsiteY6" fmla="*/ 60755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25006 w 5375667"/>
              <a:gd name="connsiteY5" fmla="*/ 210432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810681 w 5375667"/>
              <a:gd name="connsiteY5" fmla="*/ 207608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64842 w 5375667"/>
              <a:gd name="connsiteY5" fmla="*/ 233024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552837 w 5375667"/>
              <a:gd name="connsiteY5" fmla="*/ 331866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552837 w 5375667"/>
              <a:gd name="connsiteY5" fmla="*/ 331866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552837 w 5375667"/>
              <a:gd name="connsiteY5" fmla="*/ 331866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67707 w 5375667"/>
              <a:gd name="connsiteY5" fmla="*/ 193487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41923 w 5375667"/>
              <a:gd name="connsiteY5" fmla="*/ 258441 h 1514565"/>
              <a:gd name="connsiteX6" fmla="*/ 4782993 w 5375667"/>
              <a:gd name="connsiteY6" fmla="*/ 13797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41923 w 5375667"/>
              <a:gd name="connsiteY5" fmla="*/ 258441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64985 w 5375667"/>
              <a:gd name="connsiteY6" fmla="*/ 10972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50661 w 5375667"/>
              <a:gd name="connsiteY6" fmla="*/ 22269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50661 w 5375667"/>
              <a:gd name="connsiteY6" fmla="*/ 22269 h 1514565"/>
              <a:gd name="connsiteX7" fmla="*/ 5375667 w 5375667"/>
              <a:gd name="connsiteY7" fmla="*/ 0 h 1514565"/>
              <a:gd name="connsiteX0" fmla="*/ 0 w 5375667"/>
              <a:gd name="connsiteY0" fmla="*/ 305807 h 1514565"/>
              <a:gd name="connsiteX1" fmla="*/ 508848 w 5375667"/>
              <a:gd name="connsiteY1" fmla="*/ 840118 h 1514565"/>
              <a:gd name="connsiteX2" fmla="*/ 1524959 w 5375667"/>
              <a:gd name="connsiteY2" fmla="*/ 884605 h 1514565"/>
              <a:gd name="connsiteX3" fmla="*/ 2308022 w 5375667"/>
              <a:gd name="connsiteY3" fmla="*/ 1514564 h 1514565"/>
              <a:gd name="connsiteX4" fmla="*/ 2857824 w 5375667"/>
              <a:gd name="connsiteY4" fmla="*/ 890663 h 1514565"/>
              <a:gd name="connsiteX5" fmla="*/ 3716138 w 5375667"/>
              <a:gd name="connsiteY5" fmla="*/ 286683 h 1514565"/>
              <a:gd name="connsiteX6" fmla="*/ 4450661 w 5375667"/>
              <a:gd name="connsiteY6" fmla="*/ 22269 h 1514565"/>
              <a:gd name="connsiteX7" fmla="*/ 5375667 w 5375667"/>
              <a:gd name="connsiteY7" fmla="*/ 0 h 1514565"/>
              <a:gd name="connsiteX0" fmla="*/ 0 w 5355613"/>
              <a:gd name="connsiteY0" fmla="*/ 290250 h 1499008"/>
              <a:gd name="connsiteX1" fmla="*/ 508848 w 5355613"/>
              <a:gd name="connsiteY1" fmla="*/ 824561 h 1499008"/>
              <a:gd name="connsiteX2" fmla="*/ 1524959 w 5355613"/>
              <a:gd name="connsiteY2" fmla="*/ 869048 h 1499008"/>
              <a:gd name="connsiteX3" fmla="*/ 2308022 w 5355613"/>
              <a:gd name="connsiteY3" fmla="*/ 1499007 h 1499008"/>
              <a:gd name="connsiteX4" fmla="*/ 2857824 w 5355613"/>
              <a:gd name="connsiteY4" fmla="*/ 875106 h 1499008"/>
              <a:gd name="connsiteX5" fmla="*/ 3716138 w 5355613"/>
              <a:gd name="connsiteY5" fmla="*/ 271126 h 1499008"/>
              <a:gd name="connsiteX6" fmla="*/ 4450661 w 5355613"/>
              <a:gd name="connsiteY6" fmla="*/ 6712 h 1499008"/>
              <a:gd name="connsiteX7" fmla="*/ 5355613 w 5355613"/>
              <a:gd name="connsiteY7" fmla="*/ 1387 h 1499008"/>
              <a:gd name="connsiteX0" fmla="*/ 0 w 5355613"/>
              <a:gd name="connsiteY0" fmla="*/ 293042 h 1501800"/>
              <a:gd name="connsiteX1" fmla="*/ 508848 w 5355613"/>
              <a:gd name="connsiteY1" fmla="*/ 827353 h 1501800"/>
              <a:gd name="connsiteX2" fmla="*/ 1524959 w 5355613"/>
              <a:gd name="connsiteY2" fmla="*/ 871840 h 1501800"/>
              <a:gd name="connsiteX3" fmla="*/ 2308022 w 5355613"/>
              <a:gd name="connsiteY3" fmla="*/ 1501799 h 1501800"/>
              <a:gd name="connsiteX4" fmla="*/ 2857824 w 5355613"/>
              <a:gd name="connsiteY4" fmla="*/ 877898 h 1501800"/>
              <a:gd name="connsiteX5" fmla="*/ 3716138 w 5355613"/>
              <a:gd name="connsiteY5" fmla="*/ 273918 h 1501800"/>
              <a:gd name="connsiteX6" fmla="*/ 4450661 w 5355613"/>
              <a:gd name="connsiteY6" fmla="*/ 9504 h 1501800"/>
              <a:gd name="connsiteX7" fmla="*/ 5355613 w 5355613"/>
              <a:gd name="connsiteY7" fmla="*/ 4179 h 1501800"/>
              <a:gd name="connsiteX0" fmla="*/ 0 w 5355613"/>
              <a:gd name="connsiteY0" fmla="*/ 307008 h 1515766"/>
              <a:gd name="connsiteX1" fmla="*/ 508848 w 5355613"/>
              <a:gd name="connsiteY1" fmla="*/ 841319 h 1515766"/>
              <a:gd name="connsiteX2" fmla="*/ 1524959 w 5355613"/>
              <a:gd name="connsiteY2" fmla="*/ 885806 h 1515766"/>
              <a:gd name="connsiteX3" fmla="*/ 2308022 w 5355613"/>
              <a:gd name="connsiteY3" fmla="*/ 1515765 h 1515766"/>
              <a:gd name="connsiteX4" fmla="*/ 2857824 w 5355613"/>
              <a:gd name="connsiteY4" fmla="*/ 891864 h 1515766"/>
              <a:gd name="connsiteX5" fmla="*/ 3716138 w 5355613"/>
              <a:gd name="connsiteY5" fmla="*/ 287884 h 1515766"/>
              <a:gd name="connsiteX6" fmla="*/ 4450662 w 5355613"/>
              <a:gd name="connsiteY6" fmla="*/ 6526 h 1515766"/>
              <a:gd name="connsiteX7" fmla="*/ 5355613 w 5355613"/>
              <a:gd name="connsiteY7" fmla="*/ 18145 h 1515766"/>
              <a:gd name="connsiteX0" fmla="*/ 0 w 5355613"/>
              <a:gd name="connsiteY0" fmla="*/ 307008 h 1515766"/>
              <a:gd name="connsiteX1" fmla="*/ 508848 w 5355613"/>
              <a:gd name="connsiteY1" fmla="*/ 841319 h 1515766"/>
              <a:gd name="connsiteX2" fmla="*/ 1524959 w 5355613"/>
              <a:gd name="connsiteY2" fmla="*/ 885806 h 1515766"/>
              <a:gd name="connsiteX3" fmla="*/ 2308022 w 5355613"/>
              <a:gd name="connsiteY3" fmla="*/ 1515765 h 1515766"/>
              <a:gd name="connsiteX4" fmla="*/ 2857824 w 5355613"/>
              <a:gd name="connsiteY4" fmla="*/ 891864 h 1515766"/>
              <a:gd name="connsiteX5" fmla="*/ 3696084 w 5355613"/>
              <a:gd name="connsiteY5" fmla="*/ 310476 h 1515766"/>
              <a:gd name="connsiteX6" fmla="*/ 4450662 w 5355613"/>
              <a:gd name="connsiteY6" fmla="*/ 6526 h 1515766"/>
              <a:gd name="connsiteX7" fmla="*/ 5355613 w 5355613"/>
              <a:gd name="connsiteY7" fmla="*/ 18145 h 1515766"/>
              <a:gd name="connsiteX0" fmla="*/ 0 w 5355613"/>
              <a:gd name="connsiteY0" fmla="*/ 307008 h 1515766"/>
              <a:gd name="connsiteX1" fmla="*/ 508848 w 5355613"/>
              <a:gd name="connsiteY1" fmla="*/ 841319 h 1515766"/>
              <a:gd name="connsiteX2" fmla="*/ 1524959 w 5355613"/>
              <a:gd name="connsiteY2" fmla="*/ 885806 h 1515766"/>
              <a:gd name="connsiteX3" fmla="*/ 2308022 w 5355613"/>
              <a:gd name="connsiteY3" fmla="*/ 1515765 h 1515766"/>
              <a:gd name="connsiteX4" fmla="*/ 2857824 w 5355613"/>
              <a:gd name="connsiteY4" fmla="*/ 891864 h 1515766"/>
              <a:gd name="connsiteX5" fmla="*/ 3655976 w 5355613"/>
              <a:gd name="connsiteY5" fmla="*/ 330244 h 1515766"/>
              <a:gd name="connsiteX6" fmla="*/ 4450662 w 5355613"/>
              <a:gd name="connsiteY6" fmla="*/ 6526 h 1515766"/>
              <a:gd name="connsiteX7" fmla="*/ 5355613 w 5355613"/>
              <a:gd name="connsiteY7" fmla="*/ 18145 h 1515766"/>
              <a:gd name="connsiteX0" fmla="*/ 0 w 5355613"/>
              <a:gd name="connsiteY0" fmla="*/ 291014 h 1499772"/>
              <a:gd name="connsiteX1" fmla="*/ 508848 w 5355613"/>
              <a:gd name="connsiteY1" fmla="*/ 825325 h 1499772"/>
              <a:gd name="connsiteX2" fmla="*/ 1524959 w 5355613"/>
              <a:gd name="connsiteY2" fmla="*/ 869812 h 1499772"/>
              <a:gd name="connsiteX3" fmla="*/ 2308022 w 5355613"/>
              <a:gd name="connsiteY3" fmla="*/ 1499771 h 1499772"/>
              <a:gd name="connsiteX4" fmla="*/ 2857824 w 5355613"/>
              <a:gd name="connsiteY4" fmla="*/ 875870 h 1499772"/>
              <a:gd name="connsiteX5" fmla="*/ 3655976 w 5355613"/>
              <a:gd name="connsiteY5" fmla="*/ 314250 h 1499772"/>
              <a:gd name="connsiteX6" fmla="*/ 4453527 w 5355613"/>
              <a:gd name="connsiteY6" fmla="*/ 10300 h 1499772"/>
              <a:gd name="connsiteX7" fmla="*/ 5355613 w 5355613"/>
              <a:gd name="connsiteY7" fmla="*/ 2151 h 1499772"/>
              <a:gd name="connsiteX0" fmla="*/ 0 w 5355613"/>
              <a:gd name="connsiteY0" fmla="*/ 291014 h 1499772"/>
              <a:gd name="connsiteX1" fmla="*/ 508848 w 5355613"/>
              <a:gd name="connsiteY1" fmla="*/ 825325 h 1499772"/>
              <a:gd name="connsiteX2" fmla="*/ 1524959 w 5355613"/>
              <a:gd name="connsiteY2" fmla="*/ 869812 h 1499772"/>
              <a:gd name="connsiteX3" fmla="*/ 2308022 w 5355613"/>
              <a:gd name="connsiteY3" fmla="*/ 1499771 h 1499772"/>
              <a:gd name="connsiteX4" fmla="*/ 2857824 w 5355613"/>
              <a:gd name="connsiteY4" fmla="*/ 875870 h 1499772"/>
              <a:gd name="connsiteX5" fmla="*/ 3507000 w 5355613"/>
              <a:gd name="connsiteY5" fmla="*/ 401796 h 1499772"/>
              <a:gd name="connsiteX6" fmla="*/ 4453527 w 5355613"/>
              <a:gd name="connsiteY6" fmla="*/ 10300 h 1499772"/>
              <a:gd name="connsiteX7" fmla="*/ 5355613 w 5355613"/>
              <a:gd name="connsiteY7" fmla="*/ 2151 h 1499772"/>
              <a:gd name="connsiteX0" fmla="*/ 0 w 5355613"/>
              <a:gd name="connsiteY0" fmla="*/ 291014 h 1499781"/>
              <a:gd name="connsiteX1" fmla="*/ 508848 w 5355613"/>
              <a:gd name="connsiteY1" fmla="*/ 825325 h 1499781"/>
              <a:gd name="connsiteX2" fmla="*/ 1524959 w 5355613"/>
              <a:gd name="connsiteY2" fmla="*/ 869812 h 1499781"/>
              <a:gd name="connsiteX3" fmla="*/ 2308022 w 5355613"/>
              <a:gd name="connsiteY3" fmla="*/ 1499771 h 1499781"/>
              <a:gd name="connsiteX4" fmla="*/ 2832040 w 5355613"/>
              <a:gd name="connsiteY4" fmla="*/ 884342 h 1499781"/>
              <a:gd name="connsiteX5" fmla="*/ 3507000 w 5355613"/>
              <a:gd name="connsiteY5" fmla="*/ 401796 h 1499781"/>
              <a:gd name="connsiteX6" fmla="*/ 4453527 w 5355613"/>
              <a:gd name="connsiteY6" fmla="*/ 10300 h 1499781"/>
              <a:gd name="connsiteX7" fmla="*/ 5355613 w 5355613"/>
              <a:gd name="connsiteY7" fmla="*/ 2151 h 1499781"/>
              <a:gd name="connsiteX0" fmla="*/ 0 w 5355613"/>
              <a:gd name="connsiteY0" fmla="*/ 291014 h 1499790"/>
              <a:gd name="connsiteX1" fmla="*/ 508848 w 5355613"/>
              <a:gd name="connsiteY1" fmla="*/ 825325 h 1499790"/>
              <a:gd name="connsiteX2" fmla="*/ 1524959 w 5355613"/>
              <a:gd name="connsiteY2" fmla="*/ 869812 h 1499790"/>
              <a:gd name="connsiteX3" fmla="*/ 2308022 w 5355613"/>
              <a:gd name="connsiteY3" fmla="*/ 1499771 h 1499790"/>
              <a:gd name="connsiteX4" fmla="*/ 2840635 w 5355613"/>
              <a:gd name="connsiteY4" fmla="*/ 889990 h 1499790"/>
              <a:gd name="connsiteX5" fmla="*/ 3507000 w 5355613"/>
              <a:gd name="connsiteY5" fmla="*/ 401796 h 1499790"/>
              <a:gd name="connsiteX6" fmla="*/ 4453527 w 5355613"/>
              <a:gd name="connsiteY6" fmla="*/ 10300 h 1499790"/>
              <a:gd name="connsiteX7" fmla="*/ 5355613 w 5355613"/>
              <a:gd name="connsiteY7" fmla="*/ 2151 h 1499790"/>
              <a:gd name="connsiteX0" fmla="*/ 0 w 5355613"/>
              <a:gd name="connsiteY0" fmla="*/ 291014 h 1499789"/>
              <a:gd name="connsiteX1" fmla="*/ 508848 w 5355613"/>
              <a:gd name="connsiteY1" fmla="*/ 825325 h 1499789"/>
              <a:gd name="connsiteX2" fmla="*/ 1524959 w 5355613"/>
              <a:gd name="connsiteY2" fmla="*/ 869812 h 1499789"/>
              <a:gd name="connsiteX3" fmla="*/ 2308022 w 5355613"/>
              <a:gd name="connsiteY3" fmla="*/ 1499771 h 1499789"/>
              <a:gd name="connsiteX4" fmla="*/ 2840635 w 5355613"/>
              <a:gd name="connsiteY4" fmla="*/ 889990 h 1499789"/>
              <a:gd name="connsiteX5" fmla="*/ 3507000 w 5355613"/>
              <a:gd name="connsiteY5" fmla="*/ 401796 h 1499789"/>
              <a:gd name="connsiteX6" fmla="*/ 4453527 w 5355613"/>
              <a:gd name="connsiteY6" fmla="*/ 10300 h 1499789"/>
              <a:gd name="connsiteX7" fmla="*/ 5355613 w 5355613"/>
              <a:gd name="connsiteY7" fmla="*/ 2151 h 1499789"/>
              <a:gd name="connsiteX0" fmla="*/ 0 w 5355613"/>
              <a:gd name="connsiteY0" fmla="*/ 291014 h 1499790"/>
              <a:gd name="connsiteX1" fmla="*/ 508848 w 5355613"/>
              <a:gd name="connsiteY1" fmla="*/ 825325 h 1499790"/>
              <a:gd name="connsiteX2" fmla="*/ 1524959 w 5355613"/>
              <a:gd name="connsiteY2" fmla="*/ 869812 h 1499790"/>
              <a:gd name="connsiteX3" fmla="*/ 2308022 w 5355613"/>
              <a:gd name="connsiteY3" fmla="*/ 1499771 h 1499790"/>
              <a:gd name="connsiteX4" fmla="*/ 2840635 w 5355613"/>
              <a:gd name="connsiteY4" fmla="*/ 889990 h 1499790"/>
              <a:gd name="connsiteX5" fmla="*/ 3507000 w 5355613"/>
              <a:gd name="connsiteY5" fmla="*/ 415916 h 1499790"/>
              <a:gd name="connsiteX6" fmla="*/ 4453527 w 5355613"/>
              <a:gd name="connsiteY6" fmla="*/ 10300 h 1499790"/>
              <a:gd name="connsiteX7" fmla="*/ 5355613 w 5355613"/>
              <a:gd name="connsiteY7" fmla="*/ 2151 h 1499790"/>
              <a:gd name="connsiteX0" fmla="*/ 0 w 5355613"/>
              <a:gd name="connsiteY0" fmla="*/ 299743 h 1508519"/>
              <a:gd name="connsiteX1" fmla="*/ 508848 w 5355613"/>
              <a:gd name="connsiteY1" fmla="*/ 834054 h 1508519"/>
              <a:gd name="connsiteX2" fmla="*/ 1524959 w 5355613"/>
              <a:gd name="connsiteY2" fmla="*/ 878541 h 1508519"/>
              <a:gd name="connsiteX3" fmla="*/ 2308022 w 5355613"/>
              <a:gd name="connsiteY3" fmla="*/ 1508500 h 1508519"/>
              <a:gd name="connsiteX4" fmla="*/ 2840635 w 5355613"/>
              <a:gd name="connsiteY4" fmla="*/ 898719 h 1508519"/>
              <a:gd name="connsiteX5" fmla="*/ 3507000 w 5355613"/>
              <a:gd name="connsiteY5" fmla="*/ 424645 h 1508519"/>
              <a:gd name="connsiteX6" fmla="*/ 4304550 w 5355613"/>
              <a:gd name="connsiteY6" fmla="*/ 7733 h 1508519"/>
              <a:gd name="connsiteX7" fmla="*/ 5355613 w 5355613"/>
              <a:gd name="connsiteY7" fmla="*/ 10880 h 1508519"/>
              <a:gd name="connsiteX0" fmla="*/ 0 w 5355613"/>
              <a:gd name="connsiteY0" fmla="*/ 295055 h 1503831"/>
              <a:gd name="connsiteX1" fmla="*/ 508848 w 5355613"/>
              <a:gd name="connsiteY1" fmla="*/ 829366 h 1503831"/>
              <a:gd name="connsiteX2" fmla="*/ 1524959 w 5355613"/>
              <a:gd name="connsiteY2" fmla="*/ 873853 h 1503831"/>
              <a:gd name="connsiteX3" fmla="*/ 2308022 w 5355613"/>
              <a:gd name="connsiteY3" fmla="*/ 1503812 h 1503831"/>
              <a:gd name="connsiteX4" fmla="*/ 2840635 w 5355613"/>
              <a:gd name="connsiteY4" fmla="*/ 894031 h 1503831"/>
              <a:gd name="connsiteX5" fmla="*/ 3507000 w 5355613"/>
              <a:gd name="connsiteY5" fmla="*/ 419957 h 1503831"/>
              <a:gd name="connsiteX6" fmla="*/ 4304550 w 5355613"/>
              <a:gd name="connsiteY6" fmla="*/ 3045 h 1503831"/>
              <a:gd name="connsiteX7" fmla="*/ 5355613 w 5355613"/>
              <a:gd name="connsiteY7" fmla="*/ 6192 h 1503831"/>
              <a:gd name="connsiteX0" fmla="*/ 0 w 5355613"/>
              <a:gd name="connsiteY0" fmla="*/ 295055 h 1503831"/>
              <a:gd name="connsiteX1" fmla="*/ 508848 w 5355613"/>
              <a:gd name="connsiteY1" fmla="*/ 829366 h 1503831"/>
              <a:gd name="connsiteX2" fmla="*/ 1524959 w 5355613"/>
              <a:gd name="connsiteY2" fmla="*/ 873853 h 1503831"/>
              <a:gd name="connsiteX3" fmla="*/ 2308022 w 5355613"/>
              <a:gd name="connsiteY3" fmla="*/ 1503812 h 1503831"/>
              <a:gd name="connsiteX4" fmla="*/ 2840635 w 5355613"/>
              <a:gd name="connsiteY4" fmla="*/ 894031 h 1503831"/>
              <a:gd name="connsiteX5" fmla="*/ 3472621 w 5355613"/>
              <a:gd name="connsiteY5" fmla="*/ 419957 h 1503831"/>
              <a:gd name="connsiteX6" fmla="*/ 4304550 w 5355613"/>
              <a:gd name="connsiteY6" fmla="*/ 3045 h 1503831"/>
              <a:gd name="connsiteX7" fmla="*/ 5355613 w 5355613"/>
              <a:gd name="connsiteY7" fmla="*/ 6192 h 1503831"/>
              <a:gd name="connsiteX0" fmla="*/ 0 w 5355613"/>
              <a:gd name="connsiteY0" fmla="*/ 295055 h 1503869"/>
              <a:gd name="connsiteX1" fmla="*/ 508848 w 5355613"/>
              <a:gd name="connsiteY1" fmla="*/ 829366 h 1503869"/>
              <a:gd name="connsiteX2" fmla="*/ 1524959 w 5355613"/>
              <a:gd name="connsiteY2" fmla="*/ 873853 h 1503869"/>
              <a:gd name="connsiteX3" fmla="*/ 2308022 w 5355613"/>
              <a:gd name="connsiteY3" fmla="*/ 1503812 h 1503869"/>
              <a:gd name="connsiteX4" fmla="*/ 2837771 w 5355613"/>
              <a:gd name="connsiteY4" fmla="*/ 908151 h 1503869"/>
              <a:gd name="connsiteX5" fmla="*/ 3472621 w 5355613"/>
              <a:gd name="connsiteY5" fmla="*/ 419957 h 1503869"/>
              <a:gd name="connsiteX6" fmla="*/ 4304550 w 5355613"/>
              <a:gd name="connsiteY6" fmla="*/ 3045 h 1503869"/>
              <a:gd name="connsiteX7" fmla="*/ 5355613 w 5355613"/>
              <a:gd name="connsiteY7" fmla="*/ 6192 h 1503869"/>
              <a:gd name="connsiteX0" fmla="*/ 0 w 5355613"/>
              <a:gd name="connsiteY0" fmla="*/ 295055 h 1503869"/>
              <a:gd name="connsiteX1" fmla="*/ 508848 w 5355613"/>
              <a:gd name="connsiteY1" fmla="*/ 829366 h 1503869"/>
              <a:gd name="connsiteX2" fmla="*/ 1524959 w 5355613"/>
              <a:gd name="connsiteY2" fmla="*/ 873853 h 1503869"/>
              <a:gd name="connsiteX3" fmla="*/ 2308022 w 5355613"/>
              <a:gd name="connsiteY3" fmla="*/ 1503812 h 1503869"/>
              <a:gd name="connsiteX4" fmla="*/ 2837771 w 5355613"/>
              <a:gd name="connsiteY4" fmla="*/ 908151 h 1503869"/>
              <a:gd name="connsiteX5" fmla="*/ 3458296 w 5355613"/>
              <a:gd name="connsiteY5" fmla="*/ 419957 h 1503869"/>
              <a:gd name="connsiteX6" fmla="*/ 4304550 w 5355613"/>
              <a:gd name="connsiteY6" fmla="*/ 3045 h 1503869"/>
              <a:gd name="connsiteX7" fmla="*/ 5355613 w 5355613"/>
              <a:gd name="connsiteY7" fmla="*/ 6192 h 1503869"/>
              <a:gd name="connsiteX0" fmla="*/ 0 w 5355613"/>
              <a:gd name="connsiteY0" fmla="*/ 295055 h 1503869"/>
              <a:gd name="connsiteX1" fmla="*/ 508848 w 5355613"/>
              <a:gd name="connsiteY1" fmla="*/ 829366 h 1503869"/>
              <a:gd name="connsiteX2" fmla="*/ 1524959 w 5355613"/>
              <a:gd name="connsiteY2" fmla="*/ 873853 h 1503869"/>
              <a:gd name="connsiteX3" fmla="*/ 2308022 w 5355613"/>
              <a:gd name="connsiteY3" fmla="*/ 1503812 h 1503869"/>
              <a:gd name="connsiteX4" fmla="*/ 2837771 w 5355613"/>
              <a:gd name="connsiteY4" fmla="*/ 908151 h 1503869"/>
              <a:gd name="connsiteX5" fmla="*/ 3458296 w 5355613"/>
              <a:gd name="connsiteY5" fmla="*/ 419957 h 1503869"/>
              <a:gd name="connsiteX6" fmla="*/ 4304550 w 5355613"/>
              <a:gd name="connsiteY6" fmla="*/ 3045 h 1503869"/>
              <a:gd name="connsiteX7" fmla="*/ 5355613 w 5355613"/>
              <a:gd name="connsiteY7" fmla="*/ 6192 h 1503869"/>
              <a:gd name="connsiteX0" fmla="*/ 0 w 5355613"/>
              <a:gd name="connsiteY0" fmla="*/ 295055 h 1503902"/>
              <a:gd name="connsiteX1" fmla="*/ 508848 w 5355613"/>
              <a:gd name="connsiteY1" fmla="*/ 829366 h 1503902"/>
              <a:gd name="connsiteX2" fmla="*/ 1524959 w 5355613"/>
              <a:gd name="connsiteY2" fmla="*/ 873853 h 1503902"/>
              <a:gd name="connsiteX3" fmla="*/ 2308022 w 5355613"/>
              <a:gd name="connsiteY3" fmla="*/ 1503812 h 1503902"/>
              <a:gd name="connsiteX4" fmla="*/ 2826312 w 5355613"/>
              <a:gd name="connsiteY4" fmla="*/ 916624 h 1503902"/>
              <a:gd name="connsiteX5" fmla="*/ 3458296 w 5355613"/>
              <a:gd name="connsiteY5" fmla="*/ 419957 h 1503902"/>
              <a:gd name="connsiteX6" fmla="*/ 4304550 w 5355613"/>
              <a:gd name="connsiteY6" fmla="*/ 3045 h 1503902"/>
              <a:gd name="connsiteX7" fmla="*/ 5355613 w 5355613"/>
              <a:gd name="connsiteY7" fmla="*/ 6192 h 1503902"/>
              <a:gd name="connsiteX0" fmla="*/ 0 w 5355613"/>
              <a:gd name="connsiteY0" fmla="*/ 295055 h 1503947"/>
              <a:gd name="connsiteX1" fmla="*/ 508848 w 5355613"/>
              <a:gd name="connsiteY1" fmla="*/ 829366 h 1503947"/>
              <a:gd name="connsiteX2" fmla="*/ 1524959 w 5355613"/>
              <a:gd name="connsiteY2" fmla="*/ 873853 h 1503947"/>
              <a:gd name="connsiteX3" fmla="*/ 2308022 w 5355613"/>
              <a:gd name="connsiteY3" fmla="*/ 1503812 h 1503947"/>
              <a:gd name="connsiteX4" fmla="*/ 2892206 w 5355613"/>
              <a:gd name="connsiteY4" fmla="*/ 814958 h 1503947"/>
              <a:gd name="connsiteX5" fmla="*/ 3458296 w 5355613"/>
              <a:gd name="connsiteY5" fmla="*/ 419957 h 1503947"/>
              <a:gd name="connsiteX6" fmla="*/ 4304550 w 5355613"/>
              <a:gd name="connsiteY6" fmla="*/ 3045 h 1503947"/>
              <a:gd name="connsiteX7" fmla="*/ 5355613 w 5355613"/>
              <a:gd name="connsiteY7" fmla="*/ 6192 h 1503947"/>
              <a:gd name="connsiteX0" fmla="*/ 0 w 5355613"/>
              <a:gd name="connsiteY0" fmla="*/ 295055 h 1503947"/>
              <a:gd name="connsiteX1" fmla="*/ 508848 w 5355613"/>
              <a:gd name="connsiteY1" fmla="*/ 829366 h 1503947"/>
              <a:gd name="connsiteX2" fmla="*/ 1524959 w 5355613"/>
              <a:gd name="connsiteY2" fmla="*/ 873853 h 1503947"/>
              <a:gd name="connsiteX3" fmla="*/ 2308022 w 5355613"/>
              <a:gd name="connsiteY3" fmla="*/ 1503812 h 1503947"/>
              <a:gd name="connsiteX4" fmla="*/ 2892206 w 5355613"/>
              <a:gd name="connsiteY4" fmla="*/ 814958 h 1503947"/>
              <a:gd name="connsiteX5" fmla="*/ 3458296 w 5355613"/>
              <a:gd name="connsiteY5" fmla="*/ 419957 h 1503947"/>
              <a:gd name="connsiteX6" fmla="*/ 4304550 w 5355613"/>
              <a:gd name="connsiteY6" fmla="*/ 3045 h 1503947"/>
              <a:gd name="connsiteX7" fmla="*/ 5355613 w 5355613"/>
              <a:gd name="connsiteY7" fmla="*/ 6192 h 1503947"/>
              <a:gd name="connsiteX0" fmla="*/ 0 w 5355613"/>
              <a:gd name="connsiteY0" fmla="*/ 295055 h 1503826"/>
              <a:gd name="connsiteX1" fmla="*/ 508848 w 5355613"/>
              <a:gd name="connsiteY1" fmla="*/ 829366 h 1503826"/>
              <a:gd name="connsiteX2" fmla="*/ 1524959 w 5355613"/>
              <a:gd name="connsiteY2" fmla="*/ 873853 h 1503826"/>
              <a:gd name="connsiteX3" fmla="*/ 2308022 w 5355613"/>
              <a:gd name="connsiteY3" fmla="*/ 1503812 h 1503826"/>
              <a:gd name="connsiteX4" fmla="*/ 2869287 w 5355613"/>
              <a:gd name="connsiteY4" fmla="*/ 854495 h 1503826"/>
              <a:gd name="connsiteX5" fmla="*/ 3458296 w 5355613"/>
              <a:gd name="connsiteY5" fmla="*/ 419957 h 1503826"/>
              <a:gd name="connsiteX6" fmla="*/ 4304550 w 5355613"/>
              <a:gd name="connsiteY6" fmla="*/ 3045 h 1503826"/>
              <a:gd name="connsiteX7" fmla="*/ 5355613 w 5355613"/>
              <a:gd name="connsiteY7" fmla="*/ 6192 h 1503826"/>
              <a:gd name="connsiteX0" fmla="*/ 0 w 5355613"/>
              <a:gd name="connsiteY0" fmla="*/ 295055 h 1503864"/>
              <a:gd name="connsiteX1" fmla="*/ 508848 w 5355613"/>
              <a:gd name="connsiteY1" fmla="*/ 829366 h 1503864"/>
              <a:gd name="connsiteX2" fmla="*/ 1524959 w 5355613"/>
              <a:gd name="connsiteY2" fmla="*/ 873853 h 1503864"/>
              <a:gd name="connsiteX3" fmla="*/ 2308022 w 5355613"/>
              <a:gd name="connsiteY3" fmla="*/ 1503812 h 1503864"/>
              <a:gd name="connsiteX4" fmla="*/ 2860692 w 5355613"/>
              <a:gd name="connsiteY4" fmla="*/ 837551 h 1503864"/>
              <a:gd name="connsiteX5" fmla="*/ 3458296 w 5355613"/>
              <a:gd name="connsiteY5" fmla="*/ 419957 h 1503864"/>
              <a:gd name="connsiteX6" fmla="*/ 4304550 w 5355613"/>
              <a:gd name="connsiteY6" fmla="*/ 3045 h 1503864"/>
              <a:gd name="connsiteX7" fmla="*/ 5355613 w 5355613"/>
              <a:gd name="connsiteY7" fmla="*/ 6192 h 15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5613" h="1503864">
                <a:moveTo>
                  <a:pt x="0" y="295055"/>
                </a:moveTo>
                <a:cubicBezTo>
                  <a:pt x="34060" y="534790"/>
                  <a:pt x="254688" y="732900"/>
                  <a:pt x="508848" y="829366"/>
                </a:cubicBezTo>
                <a:cubicBezTo>
                  <a:pt x="763008" y="925832"/>
                  <a:pt x="1225097" y="761445"/>
                  <a:pt x="1524959" y="873853"/>
                </a:cubicBezTo>
                <a:cubicBezTo>
                  <a:pt x="1824821" y="986261"/>
                  <a:pt x="2085400" y="1509862"/>
                  <a:pt x="2308022" y="1503812"/>
                </a:cubicBezTo>
                <a:cubicBezTo>
                  <a:pt x="2530644" y="1497762"/>
                  <a:pt x="2663250" y="1001249"/>
                  <a:pt x="2860692" y="837551"/>
                </a:cubicBezTo>
                <a:cubicBezTo>
                  <a:pt x="3058134" y="673853"/>
                  <a:pt x="2763326" y="859492"/>
                  <a:pt x="3458296" y="419957"/>
                </a:cubicBezTo>
                <a:cubicBezTo>
                  <a:pt x="3608816" y="325326"/>
                  <a:pt x="4152551" y="-1890"/>
                  <a:pt x="4304550" y="3045"/>
                </a:cubicBezTo>
                <a:cubicBezTo>
                  <a:pt x="4667091" y="-7507"/>
                  <a:pt x="5185227" y="13333"/>
                  <a:pt x="5355613" y="6192"/>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1" name="Freeform 190"/>
          <p:cNvSpPr/>
          <p:nvPr/>
        </p:nvSpPr>
        <p:spPr>
          <a:xfrm>
            <a:off x="1007480" y="1930361"/>
            <a:ext cx="7202461" cy="2507660"/>
          </a:xfrm>
          <a:custGeom>
            <a:avLst/>
            <a:gdLst>
              <a:gd name="connsiteX0" fmla="*/ 0 w 5828599"/>
              <a:gd name="connsiteY0" fmla="*/ 0 h 1615867"/>
              <a:gd name="connsiteX1" fmla="*/ 381467 w 5828599"/>
              <a:gd name="connsiteY1" fmla="*/ 499274 h 1615867"/>
              <a:gd name="connsiteX2" fmla="*/ 1043426 w 5828599"/>
              <a:gd name="connsiteY2" fmla="*/ 628300 h 1615867"/>
              <a:gd name="connsiteX3" fmla="*/ 1503430 w 5828599"/>
              <a:gd name="connsiteY3" fmla="*/ 594641 h 1615867"/>
              <a:gd name="connsiteX4" fmla="*/ 2041973 w 5828599"/>
              <a:gd name="connsiteY4" fmla="*/ 1503431 h 1615867"/>
              <a:gd name="connsiteX5" fmla="*/ 2664662 w 5828599"/>
              <a:gd name="connsiteY5" fmla="*/ 1587578 h 1615867"/>
              <a:gd name="connsiteX6" fmla="*/ 4807612 w 5828599"/>
              <a:gd name="connsiteY6" fmla="*/ 1615627 h 1615867"/>
              <a:gd name="connsiteX7" fmla="*/ 5828599 w 5828599"/>
              <a:gd name="connsiteY7" fmla="*/ 1598798 h 1615867"/>
              <a:gd name="connsiteX0" fmla="*/ 0 w 5714881"/>
              <a:gd name="connsiteY0" fmla="*/ 0 h 1753399"/>
              <a:gd name="connsiteX1" fmla="*/ 267749 w 5714881"/>
              <a:gd name="connsiteY1" fmla="*/ 636806 h 1753399"/>
              <a:gd name="connsiteX2" fmla="*/ 929708 w 5714881"/>
              <a:gd name="connsiteY2" fmla="*/ 765832 h 1753399"/>
              <a:gd name="connsiteX3" fmla="*/ 1389712 w 5714881"/>
              <a:gd name="connsiteY3" fmla="*/ 732173 h 1753399"/>
              <a:gd name="connsiteX4" fmla="*/ 1928255 w 5714881"/>
              <a:gd name="connsiteY4" fmla="*/ 1640963 h 1753399"/>
              <a:gd name="connsiteX5" fmla="*/ 2550944 w 5714881"/>
              <a:gd name="connsiteY5" fmla="*/ 1725110 h 1753399"/>
              <a:gd name="connsiteX6" fmla="*/ 4693894 w 5714881"/>
              <a:gd name="connsiteY6" fmla="*/ 1753159 h 1753399"/>
              <a:gd name="connsiteX7" fmla="*/ 5714881 w 5714881"/>
              <a:gd name="connsiteY7" fmla="*/ 1736330 h 1753399"/>
              <a:gd name="connsiteX0" fmla="*/ 0 w 5705784"/>
              <a:gd name="connsiteY0" fmla="*/ 0 h 1762272"/>
              <a:gd name="connsiteX1" fmla="*/ 258652 w 5705784"/>
              <a:gd name="connsiteY1" fmla="*/ 645679 h 1762272"/>
              <a:gd name="connsiteX2" fmla="*/ 920611 w 5705784"/>
              <a:gd name="connsiteY2" fmla="*/ 774705 h 1762272"/>
              <a:gd name="connsiteX3" fmla="*/ 1380615 w 5705784"/>
              <a:gd name="connsiteY3" fmla="*/ 741046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62272"/>
              <a:gd name="connsiteX1" fmla="*/ 258652 w 5705784"/>
              <a:gd name="connsiteY1" fmla="*/ 645679 h 1762272"/>
              <a:gd name="connsiteX2" fmla="*/ 1152594 w 5705784"/>
              <a:gd name="connsiteY2" fmla="*/ 614991 h 1762272"/>
              <a:gd name="connsiteX3" fmla="*/ 1380615 w 5705784"/>
              <a:gd name="connsiteY3" fmla="*/ 741046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380615 w 5705784"/>
              <a:gd name="connsiteY3" fmla="*/ 741046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1919158 w 5705784"/>
              <a:gd name="connsiteY4" fmla="*/ 1649836 h 1762272"/>
              <a:gd name="connsiteX5" fmla="*/ 2541847 w 5705784"/>
              <a:gd name="connsiteY5" fmla="*/ 1733983 h 1762272"/>
              <a:gd name="connsiteX6" fmla="*/ 4684797 w 5705784"/>
              <a:gd name="connsiteY6" fmla="*/ 1762032 h 1762272"/>
              <a:gd name="connsiteX7" fmla="*/ 5705784 w 5705784"/>
              <a:gd name="connsiteY7" fmla="*/ 1745203 h 1762272"/>
              <a:gd name="connsiteX0" fmla="*/ 0 w 5705784"/>
              <a:gd name="connsiteY0" fmla="*/ 0 h 1771957"/>
              <a:gd name="connsiteX1" fmla="*/ 495184 w 5705784"/>
              <a:gd name="connsiteY1" fmla="*/ 592441 h 1771957"/>
              <a:gd name="connsiteX2" fmla="*/ 1152594 w 5705784"/>
              <a:gd name="connsiteY2" fmla="*/ 614991 h 1771957"/>
              <a:gd name="connsiteX3" fmla="*/ 1862777 w 5705784"/>
              <a:gd name="connsiteY3" fmla="*/ 714427 h 1771957"/>
              <a:gd name="connsiteX4" fmla="*/ 2528682 w 5705784"/>
              <a:gd name="connsiteY4" fmla="*/ 1370337 h 1771957"/>
              <a:gd name="connsiteX5" fmla="*/ 2541847 w 5705784"/>
              <a:gd name="connsiteY5" fmla="*/ 1733983 h 1771957"/>
              <a:gd name="connsiteX6" fmla="*/ 4684797 w 5705784"/>
              <a:gd name="connsiteY6" fmla="*/ 1762032 h 1771957"/>
              <a:gd name="connsiteX7" fmla="*/ 5705784 w 5705784"/>
              <a:gd name="connsiteY7" fmla="*/ 1745203 h 1771957"/>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2528682 w 5705784"/>
              <a:gd name="connsiteY4" fmla="*/ 1370337 h 1762272"/>
              <a:gd name="connsiteX5" fmla="*/ 3269638 w 5705784"/>
              <a:gd name="connsiteY5" fmla="*/ 83337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2574169 w 5705784"/>
              <a:gd name="connsiteY4" fmla="*/ 1317098 h 1762272"/>
              <a:gd name="connsiteX5" fmla="*/ 3269638 w 5705784"/>
              <a:gd name="connsiteY5" fmla="*/ 833373 h 1762272"/>
              <a:gd name="connsiteX6" fmla="*/ 4684797 w 5705784"/>
              <a:gd name="connsiteY6" fmla="*/ 1762032 h 1762272"/>
              <a:gd name="connsiteX7" fmla="*/ 5705784 w 5705784"/>
              <a:gd name="connsiteY7" fmla="*/ 1745203 h 1762272"/>
              <a:gd name="connsiteX0" fmla="*/ 0 w 5705784"/>
              <a:gd name="connsiteY0" fmla="*/ 0 h 1762272"/>
              <a:gd name="connsiteX1" fmla="*/ 495184 w 5705784"/>
              <a:gd name="connsiteY1" fmla="*/ 592441 h 1762272"/>
              <a:gd name="connsiteX2" fmla="*/ 1152594 w 5705784"/>
              <a:gd name="connsiteY2" fmla="*/ 614991 h 1762272"/>
              <a:gd name="connsiteX3" fmla="*/ 1862777 w 5705784"/>
              <a:gd name="connsiteY3" fmla="*/ 714427 h 1762272"/>
              <a:gd name="connsiteX4" fmla="*/ 2574169 w 5705784"/>
              <a:gd name="connsiteY4" fmla="*/ 1317098 h 1762272"/>
              <a:gd name="connsiteX5" fmla="*/ 3346967 w 5705784"/>
              <a:gd name="connsiteY5" fmla="*/ 700278 h 1762272"/>
              <a:gd name="connsiteX6" fmla="*/ 4684797 w 5705784"/>
              <a:gd name="connsiteY6" fmla="*/ 1762032 h 1762272"/>
              <a:gd name="connsiteX7" fmla="*/ 5705784 w 5705784"/>
              <a:gd name="connsiteY7" fmla="*/ 1745203 h 1762272"/>
              <a:gd name="connsiteX0" fmla="*/ 0 w 5705784"/>
              <a:gd name="connsiteY0" fmla="*/ 0 h 1745259"/>
              <a:gd name="connsiteX1" fmla="*/ 495184 w 5705784"/>
              <a:gd name="connsiteY1" fmla="*/ 592441 h 1745259"/>
              <a:gd name="connsiteX2" fmla="*/ 1152594 w 5705784"/>
              <a:gd name="connsiteY2" fmla="*/ 614991 h 1745259"/>
              <a:gd name="connsiteX3" fmla="*/ 1862777 w 5705784"/>
              <a:gd name="connsiteY3" fmla="*/ 714427 h 1745259"/>
              <a:gd name="connsiteX4" fmla="*/ 2574169 w 5705784"/>
              <a:gd name="connsiteY4" fmla="*/ 1317098 h 1745259"/>
              <a:gd name="connsiteX5" fmla="*/ 3346967 w 5705784"/>
              <a:gd name="connsiteY5" fmla="*/ 700278 h 1745259"/>
              <a:gd name="connsiteX6" fmla="*/ 4289061 w 5705784"/>
              <a:gd name="connsiteY6" fmla="*/ 608541 h 1745259"/>
              <a:gd name="connsiteX7" fmla="*/ 5705784 w 5705784"/>
              <a:gd name="connsiteY7" fmla="*/ 1745203 h 1745259"/>
              <a:gd name="connsiteX0" fmla="*/ 0 w 6378991"/>
              <a:gd name="connsiteY0" fmla="*/ 0 h 1656533"/>
              <a:gd name="connsiteX1" fmla="*/ 495184 w 6378991"/>
              <a:gd name="connsiteY1" fmla="*/ 592441 h 1656533"/>
              <a:gd name="connsiteX2" fmla="*/ 1152594 w 6378991"/>
              <a:gd name="connsiteY2" fmla="*/ 614991 h 1656533"/>
              <a:gd name="connsiteX3" fmla="*/ 1862777 w 6378991"/>
              <a:gd name="connsiteY3" fmla="*/ 714427 h 1656533"/>
              <a:gd name="connsiteX4" fmla="*/ 2574169 w 6378991"/>
              <a:gd name="connsiteY4" fmla="*/ 1317098 h 1656533"/>
              <a:gd name="connsiteX5" fmla="*/ 3346967 w 6378991"/>
              <a:gd name="connsiteY5" fmla="*/ 700278 h 1656533"/>
              <a:gd name="connsiteX6" fmla="*/ 4289061 w 6378991"/>
              <a:gd name="connsiteY6" fmla="*/ 608541 h 1656533"/>
              <a:gd name="connsiteX7" fmla="*/ 6378991 w 6378991"/>
              <a:gd name="connsiteY7" fmla="*/ 1656472 h 1656533"/>
              <a:gd name="connsiteX0" fmla="*/ 0 w 6560939"/>
              <a:gd name="connsiteY0" fmla="*/ 0 h 1896093"/>
              <a:gd name="connsiteX1" fmla="*/ 495184 w 6560939"/>
              <a:gd name="connsiteY1" fmla="*/ 592441 h 1896093"/>
              <a:gd name="connsiteX2" fmla="*/ 1152594 w 6560939"/>
              <a:gd name="connsiteY2" fmla="*/ 614991 h 1896093"/>
              <a:gd name="connsiteX3" fmla="*/ 1862777 w 6560939"/>
              <a:gd name="connsiteY3" fmla="*/ 714427 h 1896093"/>
              <a:gd name="connsiteX4" fmla="*/ 2574169 w 6560939"/>
              <a:gd name="connsiteY4" fmla="*/ 1317098 h 1896093"/>
              <a:gd name="connsiteX5" fmla="*/ 3346967 w 6560939"/>
              <a:gd name="connsiteY5" fmla="*/ 700278 h 1896093"/>
              <a:gd name="connsiteX6" fmla="*/ 4289061 w 6560939"/>
              <a:gd name="connsiteY6" fmla="*/ 608541 h 1896093"/>
              <a:gd name="connsiteX7" fmla="*/ 6560939 w 6560939"/>
              <a:gd name="connsiteY7" fmla="*/ 1896043 h 1896093"/>
              <a:gd name="connsiteX0" fmla="*/ 0 w 6560939"/>
              <a:gd name="connsiteY0" fmla="*/ 0 h 1896093"/>
              <a:gd name="connsiteX1" fmla="*/ 495184 w 6560939"/>
              <a:gd name="connsiteY1" fmla="*/ 592441 h 1896093"/>
              <a:gd name="connsiteX2" fmla="*/ 1152594 w 6560939"/>
              <a:gd name="connsiteY2" fmla="*/ 614991 h 1896093"/>
              <a:gd name="connsiteX3" fmla="*/ 1862777 w 6560939"/>
              <a:gd name="connsiteY3" fmla="*/ 714427 h 1896093"/>
              <a:gd name="connsiteX4" fmla="*/ 2574169 w 6560939"/>
              <a:gd name="connsiteY4" fmla="*/ 1317098 h 1896093"/>
              <a:gd name="connsiteX5" fmla="*/ 3259448 w 6560939"/>
              <a:gd name="connsiteY5" fmla="*/ 625588 h 1896093"/>
              <a:gd name="connsiteX6" fmla="*/ 4289061 w 6560939"/>
              <a:gd name="connsiteY6" fmla="*/ 608541 h 1896093"/>
              <a:gd name="connsiteX7" fmla="*/ 6560939 w 6560939"/>
              <a:gd name="connsiteY7" fmla="*/ 1896043 h 1896093"/>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574169 w 6560939"/>
              <a:gd name="connsiteY4" fmla="*/ 1317098 h 1896092"/>
              <a:gd name="connsiteX5" fmla="*/ 3259448 w 6560939"/>
              <a:gd name="connsiteY5" fmla="*/ 625588 h 1896092"/>
              <a:gd name="connsiteX6" fmla="*/ 4289061 w 6560939"/>
              <a:gd name="connsiteY6" fmla="*/ 587201 h 1896092"/>
              <a:gd name="connsiteX7" fmla="*/ 6560939 w 6560939"/>
              <a:gd name="connsiteY7" fmla="*/ 1896043 h 1896092"/>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574169 w 6560939"/>
              <a:gd name="connsiteY4" fmla="*/ 1317098 h 1896092"/>
              <a:gd name="connsiteX5" fmla="*/ 3133267 w 6560939"/>
              <a:gd name="connsiteY5" fmla="*/ 580508 h 1896092"/>
              <a:gd name="connsiteX6" fmla="*/ 4289061 w 6560939"/>
              <a:gd name="connsiteY6" fmla="*/ 587201 h 1896092"/>
              <a:gd name="connsiteX7" fmla="*/ 6560939 w 6560939"/>
              <a:gd name="connsiteY7" fmla="*/ 1896043 h 1896092"/>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479533 w 6560939"/>
              <a:gd name="connsiteY4" fmla="*/ 1199890 h 1896092"/>
              <a:gd name="connsiteX5" fmla="*/ 3133267 w 6560939"/>
              <a:gd name="connsiteY5" fmla="*/ 580508 h 1896092"/>
              <a:gd name="connsiteX6" fmla="*/ 4289061 w 6560939"/>
              <a:gd name="connsiteY6" fmla="*/ 587201 h 1896092"/>
              <a:gd name="connsiteX7" fmla="*/ 6560939 w 6560939"/>
              <a:gd name="connsiteY7" fmla="*/ 1896043 h 1896092"/>
              <a:gd name="connsiteX0" fmla="*/ 0 w 6560939"/>
              <a:gd name="connsiteY0" fmla="*/ 0 h 1896092"/>
              <a:gd name="connsiteX1" fmla="*/ 495184 w 6560939"/>
              <a:gd name="connsiteY1" fmla="*/ 592441 h 1896092"/>
              <a:gd name="connsiteX2" fmla="*/ 1152594 w 6560939"/>
              <a:gd name="connsiteY2" fmla="*/ 614991 h 1896092"/>
              <a:gd name="connsiteX3" fmla="*/ 1862777 w 6560939"/>
              <a:gd name="connsiteY3" fmla="*/ 714427 h 1896092"/>
              <a:gd name="connsiteX4" fmla="*/ 2479533 w 6560939"/>
              <a:gd name="connsiteY4" fmla="*/ 1199890 h 1896092"/>
              <a:gd name="connsiteX5" fmla="*/ 3133267 w 6560939"/>
              <a:gd name="connsiteY5" fmla="*/ 580508 h 1896092"/>
              <a:gd name="connsiteX6" fmla="*/ 4289061 w 6560939"/>
              <a:gd name="connsiteY6" fmla="*/ 587201 h 1896092"/>
              <a:gd name="connsiteX7" fmla="*/ 6560939 w 6560939"/>
              <a:gd name="connsiteY7" fmla="*/ 1896043 h 1896092"/>
              <a:gd name="connsiteX0" fmla="*/ 0 w 6550462"/>
              <a:gd name="connsiteY0" fmla="*/ 0 h 1836952"/>
              <a:gd name="connsiteX1" fmla="*/ 495184 w 6550462"/>
              <a:gd name="connsiteY1" fmla="*/ 592441 h 1836952"/>
              <a:gd name="connsiteX2" fmla="*/ 1152594 w 6550462"/>
              <a:gd name="connsiteY2" fmla="*/ 614991 h 1836952"/>
              <a:gd name="connsiteX3" fmla="*/ 1862777 w 6550462"/>
              <a:gd name="connsiteY3" fmla="*/ 714427 h 1836952"/>
              <a:gd name="connsiteX4" fmla="*/ 2479533 w 6550462"/>
              <a:gd name="connsiteY4" fmla="*/ 1199890 h 1836952"/>
              <a:gd name="connsiteX5" fmla="*/ 3133267 w 6550462"/>
              <a:gd name="connsiteY5" fmla="*/ 580508 h 1836952"/>
              <a:gd name="connsiteX6" fmla="*/ 4289061 w 6550462"/>
              <a:gd name="connsiteY6" fmla="*/ 587201 h 1836952"/>
              <a:gd name="connsiteX7" fmla="*/ 6550462 w 6550462"/>
              <a:gd name="connsiteY7" fmla="*/ 1836901 h 1836952"/>
              <a:gd name="connsiteX0" fmla="*/ 0 w 6519033"/>
              <a:gd name="connsiteY0" fmla="*/ 0 h 1836952"/>
              <a:gd name="connsiteX1" fmla="*/ 495184 w 6519033"/>
              <a:gd name="connsiteY1" fmla="*/ 592441 h 1836952"/>
              <a:gd name="connsiteX2" fmla="*/ 1152594 w 6519033"/>
              <a:gd name="connsiteY2" fmla="*/ 614991 h 1836952"/>
              <a:gd name="connsiteX3" fmla="*/ 1862777 w 6519033"/>
              <a:gd name="connsiteY3" fmla="*/ 714427 h 1836952"/>
              <a:gd name="connsiteX4" fmla="*/ 2479533 w 6519033"/>
              <a:gd name="connsiteY4" fmla="*/ 1199890 h 1836952"/>
              <a:gd name="connsiteX5" fmla="*/ 3133267 w 6519033"/>
              <a:gd name="connsiteY5" fmla="*/ 580508 h 1836952"/>
              <a:gd name="connsiteX6" fmla="*/ 4289061 w 6519033"/>
              <a:gd name="connsiteY6" fmla="*/ 587201 h 1836952"/>
              <a:gd name="connsiteX7" fmla="*/ 6519033 w 6519033"/>
              <a:gd name="connsiteY7" fmla="*/ 1836901 h 1836952"/>
              <a:gd name="connsiteX0" fmla="*/ 0 w 6519033"/>
              <a:gd name="connsiteY0" fmla="*/ 0 h 1836951"/>
              <a:gd name="connsiteX1" fmla="*/ 495184 w 6519033"/>
              <a:gd name="connsiteY1" fmla="*/ 592441 h 1836951"/>
              <a:gd name="connsiteX2" fmla="*/ 1152594 w 6519033"/>
              <a:gd name="connsiteY2" fmla="*/ 614991 h 1836951"/>
              <a:gd name="connsiteX3" fmla="*/ 1862777 w 6519033"/>
              <a:gd name="connsiteY3" fmla="*/ 714427 h 1836951"/>
              <a:gd name="connsiteX4" fmla="*/ 2479533 w 6519033"/>
              <a:gd name="connsiteY4" fmla="*/ 1199890 h 1836951"/>
              <a:gd name="connsiteX5" fmla="*/ 3133267 w 6519033"/>
              <a:gd name="connsiteY5" fmla="*/ 580508 h 1836951"/>
              <a:gd name="connsiteX6" fmla="*/ 4256392 w 6519033"/>
              <a:gd name="connsiteY6" fmla="*/ 551947 h 1836951"/>
              <a:gd name="connsiteX7" fmla="*/ 6519033 w 6519033"/>
              <a:gd name="connsiteY7" fmla="*/ 1836901 h 18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9033" h="1836951">
                <a:moveTo>
                  <a:pt x="0" y="0"/>
                </a:moveTo>
                <a:cubicBezTo>
                  <a:pt x="103781" y="197278"/>
                  <a:pt x="303085" y="489943"/>
                  <a:pt x="495184" y="592441"/>
                </a:cubicBezTo>
                <a:cubicBezTo>
                  <a:pt x="687283" y="694939"/>
                  <a:pt x="924662" y="594660"/>
                  <a:pt x="1152594" y="614991"/>
                </a:cubicBezTo>
                <a:cubicBezTo>
                  <a:pt x="1380526" y="635322"/>
                  <a:pt x="1641621" y="616944"/>
                  <a:pt x="1862777" y="714427"/>
                </a:cubicBezTo>
                <a:cubicBezTo>
                  <a:pt x="2083934" y="811910"/>
                  <a:pt x="2267785" y="1222210"/>
                  <a:pt x="2479533" y="1199890"/>
                </a:cubicBezTo>
                <a:cubicBezTo>
                  <a:pt x="2691281" y="1177570"/>
                  <a:pt x="2837124" y="688498"/>
                  <a:pt x="3133267" y="580508"/>
                </a:cubicBezTo>
                <a:cubicBezTo>
                  <a:pt x="3429410" y="472518"/>
                  <a:pt x="3729069" y="550077"/>
                  <a:pt x="4256392" y="551947"/>
                </a:cubicBezTo>
                <a:cubicBezTo>
                  <a:pt x="4783715" y="553817"/>
                  <a:pt x="6272201" y="1846250"/>
                  <a:pt x="6519033" y="1836901"/>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4" name="Freeform 193"/>
          <p:cNvSpPr/>
          <p:nvPr/>
        </p:nvSpPr>
        <p:spPr>
          <a:xfrm>
            <a:off x="1532784" y="3739542"/>
            <a:ext cx="5929118" cy="1139539"/>
          </a:xfrm>
          <a:custGeom>
            <a:avLst/>
            <a:gdLst>
              <a:gd name="connsiteX0" fmla="*/ 5494215 w 5494215"/>
              <a:gd name="connsiteY0" fmla="*/ 1567346 h 1711007"/>
              <a:gd name="connsiteX1" fmla="*/ 3259015 w 5494215"/>
              <a:gd name="connsiteY1" fmla="*/ 1559531 h 1711007"/>
              <a:gd name="connsiteX2" fmla="*/ 1609969 w 5494215"/>
              <a:gd name="connsiteY2" fmla="*/ 12085 h 1711007"/>
              <a:gd name="connsiteX3" fmla="*/ 0 w 5494215"/>
              <a:gd name="connsiteY3" fmla="*/ 965562 h 1711007"/>
              <a:gd name="connsiteX0" fmla="*/ 5494215 w 5494215"/>
              <a:gd name="connsiteY0" fmla="*/ 1708914 h 1862688"/>
              <a:gd name="connsiteX1" fmla="*/ 3259015 w 5494215"/>
              <a:gd name="connsiteY1" fmla="*/ 1701099 h 1862688"/>
              <a:gd name="connsiteX2" fmla="*/ 1773044 w 5494215"/>
              <a:gd name="connsiteY2" fmla="*/ 9815 h 1862688"/>
              <a:gd name="connsiteX3" fmla="*/ 0 w 5494215"/>
              <a:gd name="connsiteY3" fmla="*/ 1107130 h 1862688"/>
              <a:gd name="connsiteX0" fmla="*/ 5494215 w 5494215"/>
              <a:gd name="connsiteY0" fmla="*/ 1708914 h 1724402"/>
              <a:gd name="connsiteX1" fmla="*/ 2985623 w 5494215"/>
              <a:gd name="connsiteY1" fmla="*/ 879167 h 1724402"/>
              <a:gd name="connsiteX2" fmla="*/ 1773044 w 5494215"/>
              <a:gd name="connsiteY2" fmla="*/ 9815 h 1724402"/>
              <a:gd name="connsiteX3" fmla="*/ 0 w 5494215"/>
              <a:gd name="connsiteY3" fmla="*/ 1107130 h 1724402"/>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985623 w 5254398"/>
              <a:gd name="connsiteY1" fmla="*/ 879167 h 1107130"/>
              <a:gd name="connsiteX2" fmla="*/ 1773044 w 5254398"/>
              <a:gd name="connsiteY2" fmla="*/ 9815 h 1107130"/>
              <a:gd name="connsiteX3" fmla="*/ 0 w 5254398"/>
              <a:gd name="connsiteY3" fmla="*/ 1107130 h 1107130"/>
              <a:gd name="connsiteX0" fmla="*/ 5254398 w 5254398"/>
              <a:gd name="connsiteY0" fmla="*/ 974312 h 1107130"/>
              <a:gd name="connsiteX1" fmla="*/ 2750603 w 5254398"/>
              <a:gd name="connsiteY1" fmla="*/ 750740 h 1107130"/>
              <a:gd name="connsiteX2" fmla="*/ 1773044 w 5254398"/>
              <a:gd name="connsiteY2" fmla="*/ 9815 h 1107130"/>
              <a:gd name="connsiteX3" fmla="*/ 0 w 5254398"/>
              <a:gd name="connsiteY3" fmla="*/ 1107130 h 1107130"/>
              <a:gd name="connsiteX0" fmla="*/ 5265205 w 5265205"/>
              <a:gd name="connsiteY0" fmla="*/ 916377 h 1107130"/>
              <a:gd name="connsiteX1" fmla="*/ 2750603 w 5265205"/>
              <a:gd name="connsiteY1" fmla="*/ 750740 h 1107130"/>
              <a:gd name="connsiteX2" fmla="*/ 1773044 w 5265205"/>
              <a:gd name="connsiteY2" fmla="*/ 9815 h 1107130"/>
              <a:gd name="connsiteX3" fmla="*/ 0 w 5265205"/>
              <a:gd name="connsiteY3" fmla="*/ 1107130 h 1107130"/>
              <a:gd name="connsiteX0" fmla="*/ 5265205 w 5265205"/>
              <a:gd name="connsiteY0" fmla="*/ 916377 h 1107130"/>
              <a:gd name="connsiteX1" fmla="*/ 2750603 w 5265205"/>
              <a:gd name="connsiteY1" fmla="*/ 704392 h 1107130"/>
              <a:gd name="connsiteX2" fmla="*/ 1773044 w 5265205"/>
              <a:gd name="connsiteY2" fmla="*/ 9815 h 1107130"/>
              <a:gd name="connsiteX3" fmla="*/ 0 w 5265205"/>
              <a:gd name="connsiteY3" fmla="*/ 1107130 h 1107130"/>
              <a:gd name="connsiteX0" fmla="*/ 5265205 w 5265205"/>
              <a:gd name="connsiteY0" fmla="*/ 950280 h 1141033"/>
              <a:gd name="connsiteX1" fmla="*/ 2750603 w 5265205"/>
              <a:gd name="connsiteY1" fmla="*/ 738295 h 1141033"/>
              <a:gd name="connsiteX2" fmla="*/ 1762372 w 5265205"/>
              <a:gd name="connsiteY2" fmla="*/ 9392 h 1141033"/>
              <a:gd name="connsiteX3" fmla="*/ 0 w 5265205"/>
              <a:gd name="connsiteY3" fmla="*/ 1141033 h 1141033"/>
              <a:gd name="connsiteX0" fmla="*/ 5265205 w 5265205"/>
              <a:gd name="connsiteY0" fmla="*/ 1040846 h 1231599"/>
              <a:gd name="connsiteX1" fmla="*/ 2750603 w 5265205"/>
              <a:gd name="connsiteY1" fmla="*/ 828861 h 1231599"/>
              <a:gd name="connsiteX2" fmla="*/ 1762372 w 5265205"/>
              <a:gd name="connsiteY2" fmla="*/ 8421 h 1231599"/>
              <a:gd name="connsiteX3" fmla="*/ 0 w 5265205"/>
              <a:gd name="connsiteY3" fmla="*/ 1231599 h 1231599"/>
              <a:gd name="connsiteX0" fmla="*/ 5265205 w 5265205"/>
              <a:gd name="connsiteY0" fmla="*/ 1040846 h 1231599"/>
              <a:gd name="connsiteX1" fmla="*/ 2739932 w 5265205"/>
              <a:gd name="connsiteY1" fmla="*/ 794534 h 1231599"/>
              <a:gd name="connsiteX2" fmla="*/ 1762372 w 5265205"/>
              <a:gd name="connsiteY2" fmla="*/ 8421 h 1231599"/>
              <a:gd name="connsiteX3" fmla="*/ 0 w 5265205"/>
              <a:gd name="connsiteY3" fmla="*/ 1231599 h 1231599"/>
              <a:gd name="connsiteX0" fmla="*/ 5265205 w 5265205"/>
              <a:gd name="connsiteY0" fmla="*/ 1154732 h 1345485"/>
              <a:gd name="connsiteX1" fmla="*/ 2739932 w 5265205"/>
              <a:gd name="connsiteY1" fmla="*/ 908420 h 1345485"/>
              <a:gd name="connsiteX2" fmla="*/ 1632796 w 5265205"/>
              <a:gd name="connsiteY2" fmla="*/ 7451 h 1345485"/>
              <a:gd name="connsiteX3" fmla="*/ 0 w 5265205"/>
              <a:gd name="connsiteY3" fmla="*/ 1345485 h 1345485"/>
            </a:gdLst>
            <a:ahLst/>
            <a:cxnLst>
              <a:cxn ang="0">
                <a:pos x="connsiteX0" y="connsiteY0"/>
              </a:cxn>
              <a:cxn ang="0">
                <a:pos x="connsiteX1" y="connsiteY1"/>
              </a:cxn>
              <a:cxn ang="0">
                <a:pos x="connsiteX2" y="connsiteY2"/>
              </a:cxn>
              <a:cxn ang="0">
                <a:pos x="connsiteX3" y="connsiteY3"/>
              </a:cxn>
            </a:cxnLst>
            <a:rect l="l" t="t" r="r" b="b"/>
            <a:pathLst>
              <a:path w="5265205" h="1345485">
                <a:moveTo>
                  <a:pt x="5265205" y="1154732"/>
                </a:moveTo>
                <a:cubicBezTo>
                  <a:pt x="4490477" y="859189"/>
                  <a:pt x="3345334" y="1099634"/>
                  <a:pt x="2739932" y="908420"/>
                </a:cubicBezTo>
                <a:cubicBezTo>
                  <a:pt x="2134531" y="717207"/>
                  <a:pt x="2175965" y="106446"/>
                  <a:pt x="1632796" y="7451"/>
                </a:cubicBezTo>
                <a:cubicBezTo>
                  <a:pt x="1089627" y="-91544"/>
                  <a:pt x="533400" y="819249"/>
                  <a:pt x="0" y="1345485"/>
                </a:cubicBezTo>
              </a:path>
            </a:pathLst>
          </a:custGeom>
          <a:noFill/>
          <a:ln w="38100">
            <a:solidFill>
              <a:schemeClr val="accent5">
                <a:lumMod val="7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5" name="Freeform 194"/>
          <p:cNvSpPr/>
          <p:nvPr/>
        </p:nvSpPr>
        <p:spPr>
          <a:xfrm flipH="1" flipV="1">
            <a:off x="1364447" y="3694707"/>
            <a:ext cx="1810121" cy="62597"/>
          </a:xfrm>
          <a:custGeom>
            <a:avLst/>
            <a:gdLst>
              <a:gd name="connsiteX0" fmla="*/ 0 w 5892800"/>
              <a:gd name="connsiteY0" fmla="*/ 1074792 h 2377222"/>
              <a:gd name="connsiteX1" fmla="*/ 203200 w 5892800"/>
              <a:gd name="connsiteY1" fmla="*/ 1526348 h 2377222"/>
              <a:gd name="connsiteX2" fmla="*/ 1016000 w 5892800"/>
              <a:gd name="connsiteY2" fmla="*/ 1650526 h 2377222"/>
              <a:gd name="connsiteX3" fmla="*/ 1941689 w 5892800"/>
              <a:gd name="connsiteY3" fmla="*/ 2373015 h 2377222"/>
              <a:gd name="connsiteX4" fmla="*/ 3307645 w 5892800"/>
              <a:gd name="connsiteY4" fmla="*/ 1277992 h 2377222"/>
              <a:gd name="connsiteX5" fmla="*/ 4594578 w 5892800"/>
              <a:gd name="connsiteY5" fmla="*/ 1244126 h 2377222"/>
              <a:gd name="connsiteX6" fmla="*/ 5599289 w 5892800"/>
              <a:gd name="connsiteY6" fmla="*/ 149104 h 2377222"/>
              <a:gd name="connsiteX7" fmla="*/ 5892800 w 5892800"/>
              <a:gd name="connsiteY7" fmla="*/ 2348 h 2377222"/>
              <a:gd name="connsiteX0" fmla="*/ 0 w 5892800"/>
              <a:gd name="connsiteY0" fmla="*/ 1107140 h 2409570"/>
              <a:gd name="connsiteX1" fmla="*/ 203200 w 5892800"/>
              <a:gd name="connsiteY1" fmla="*/ 1558696 h 2409570"/>
              <a:gd name="connsiteX2" fmla="*/ 1016000 w 5892800"/>
              <a:gd name="connsiteY2" fmla="*/ 1682874 h 2409570"/>
              <a:gd name="connsiteX3" fmla="*/ 1941689 w 5892800"/>
              <a:gd name="connsiteY3" fmla="*/ 2405363 h 2409570"/>
              <a:gd name="connsiteX4" fmla="*/ 3307645 w 5892800"/>
              <a:gd name="connsiteY4" fmla="*/ 1310340 h 2409570"/>
              <a:gd name="connsiteX5" fmla="*/ 4516143 w 5892800"/>
              <a:gd name="connsiteY5" fmla="*/ 1840740 h 2409570"/>
              <a:gd name="connsiteX6" fmla="*/ 5599289 w 5892800"/>
              <a:gd name="connsiteY6" fmla="*/ 181452 h 2409570"/>
              <a:gd name="connsiteX7" fmla="*/ 5892800 w 5892800"/>
              <a:gd name="connsiteY7" fmla="*/ 34696 h 2409570"/>
              <a:gd name="connsiteX0" fmla="*/ 0 w 5892800"/>
              <a:gd name="connsiteY0" fmla="*/ 1107140 h 2413080"/>
              <a:gd name="connsiteX1" fmla="*/ 203200 w 5892800"/>
              <a:gd name="connsiteY1" fmla="*/ 1558696 h 2413080"/>
              <a:gd name="connsiteX2" fmla="*/ 1016000 w 5892800"/>
              <a:gd name="connsiteY2" fmla="*/ 1682874 h 2413080"/>
              <a:gd name="connsiteX3" fmla="*/ 1941689 w 5892800"/>
              <a:gd name="connsiteY3" fmla="*/ 2405363 h 2413080"/>
              <a:gd name="connsiteX4" fmla="*/ 3307643 w 5892800"/>
              <a:gd name="connsiteY4" fmla="*/ 2050942 h 2413080"/>
              <a:gd name="connsiteX5" fmla="*/ 4516143 w 5892800"/>
              <a:gd name="connsiteY5" fmla="*/ 1840740 h 2413080"/>
              <a:gd name="connsiteX6" fmla="*/ 5599289 w 5892800"/>
              <a:gd name="connsiteY6" fmla="*/ 181452 h 2413080"/>
              <a:gd name="connsiteX7" fmla="*/ 5892800 w 5892800"/>
              <a:gd name="connsiteY7" fmla="*/ 34696 h 2413080"/>
              <a:gd name="connsiteX0" fmla="*/ 0 w 5892800"/>
              <a:gd name="connsiteY0" fmla="*/ 1107140 h 2058840"/>
              <a:gd name="connsiteX1" fmla="*/ 203200 w 5892800"/>
              <a:gd name="connsiteY1" fmla="*/ 1558696 h 2058840"/>
              <a:gd name="connsiteX2" fmla="*/ 1016000 w 5892800"/>
              <a:gd name="connsiteY2" fmla="*/ 1682874 h 2058840"/>
              <a:gd name="connsiteX3" fmla="*/ 1471077 w 5892800"/>
              <a:gd name="connsiteY3" fmla="*/ 1982163 h 2058840"/>
              <a:gd name="connsiteX4" fmla="*/ 3307643 w 5892800"/>
              <a:gd name="connsiteY4" fmla="*/ 2050942 h 2058840"/>
              <a:gd name="connsiteX5" fmla="*/ 4516143 w 5892800"/>
              <a:gd name="connsiteY5" fmla="*/ 1840740 h 2058840"/>
              <a:gd name="connsiteX6" fmla="*/ 5599289 w 5892800"/>
              <a:gd name="connsiteY6" fmla="*/ 181452 h 2058840"/>
              <a:gd name="connsiteX7" fmla="*/ 5892800 w 5892800"/>
              <a:gd name="connsiteY7" fmla="*/ 34696 h 2058840"/>
              <a:gd name="connsiteX0" fmla="*/ 0 w 5892800"/>
              <a:gd name="connsiteY0" fmla="*/ 1107140 h 2056527"/>
              <a:gd name="connsiteX1" fmla="*/ 203200 w 5892800"/>
              <a:gd name="connsiteY1" fmla="*/ 1558696 h 2056527"/>
              <a:gd name="connsiteX2" fmla="*/ 506168 w 5892800"/>
              <a:gd name="connsiteY2" fmla="*/ 1929741 h 2056527"/>
              <a:gd name="connsiteX3" fmla="*/ 1471077 w 5892800"/>
              <a:gd name="connsiteY3" fmla="*/ 1982163 h 2056527"/>
              <a:gd name="connsiteX4" fmla="*/ 3307643 w 5892800"/>
              <a:gd name="connsiteY4" fmla="*/ 2050942 h 2056527"/>
              <a:gd name="connsiteX5" fmla="*/ 4516143 w 5892800"/>
              <a:gd name="connsiteY5" fmla="*/ 1840740 h 2056527"/>
              <a:gd name="connsiteX6" fmla="*/ 5599289 w 5892800"/>
              <a:gd name="connsiteY6" fmla="*/ 181452 h 2056527"/>
              <a:gd name="connsiteX7" fmla="*/ 5892800 w 5892800"/>
              <a:gd name="connsiteY7" fmla="*/ 34696 h 2056527"/>
              <a:gd name="connsiteX0" fmla="*/ 0 w 6284980"/>
              <a:gd name="connsiteY0" fmla="*/ 2059339 h 2089832"/>
              <a:gd name="connsiteX1" fmla="*/ 595380 w 6284980"/>
              <a:gd name="connsiteY1" fmla="*/ 1558696 h 2089832"/>
              <a:gd name="connsiteX2" fmla="*/ 898348 w 6284980"/>
              <a:gd name="connsiteY2" fmla="*/ 1929741 h 2089832"/>
              <a:gd name="connsiteX3" fmla="*/ 1863257 w 6284980"/>
              <a:gd name="connsiteY3" fmla="*/ 1982163 h 2089832"/>
              <a:gd name="connsiteX4" fmla="*/ 3699823 w 6284980"/>
              <a:gd name="connsiteY4" fmla="*/ 2050942 h 2089832"/>
              <a:gd name="connsiteX5" fmla="*/ 4908323 w 6284980"/>
              <a:gd name="connsiteY5" fmla="*/ 1840740 h 2089832"/>
              <a:gd name="connsiteX6" fmla="*/ 5991469 w 6284980"/>
              <a:gd name="connsiteY6" fmla="*/ 181452 h 2089832"/>
              <a:gd name="connsiteX7" fmla="*/ 6284980 w 6284980"/>
              <a:gd name="connsiteY7" fmla="*/ 34696 h 2089832"/>
              <a:gd name="connsiteX0" fmla="*/ 0 w 6284980"/>
              <a:gd name="connsiteY0" fmla="*/ 2059339 h 2114862"/>
              <a:gd name="connsiteX1" fmla="*/ 791469 w 6284980"/>
              <a:gd name="connsiteY1" fmla="*/ 1911361 h 2114862"/>
              <a:gd name="connsiteX2" fmla="*/ 898348 w 6284980"/>
              <a:gd name="connsiteY2" fmla="*/ 1929741 h 2114862"/>
              <a:gd name="connsiteX3" fmla="*/ 1863257 w 6284980"/>
              <a:gd name="connsiteY3" fmla="*/ 1982163 h 2114862"/>
              <a:gd name="connsiteX4" fmla="*/ 3699823 w 6284980"/>
              <a:gd name="connsiteY4" fmla="*/ 2050942 h 2114862"/>
              <a:gd name="connsiteX5" fmla="*/ 4908323 w 6284980"/>
              <a:gd name="connsiteY5" fmla="*/ 1840740 h 2114862"/>
              <a:gd name="connsiteX6" fmla="*/ 5991469 w 6284980"/>
              <a:gd name="connsiteY6" fmla="*/ 181452 h 2114862"/>
              <a:gd name="connsiteX7" fmla="*/ 6284980 w 6284980"/>
              <a:gd name="connsiteY7" fmla="*/ 34696 h 2114862"/>
              <a:gd name="connsiteX0" fmla="*/ 0 w 6284980"/>
              <a:gd name="connsiteY0" fmla="*/ 2059339 h 2113514"/>
              <a:gd name="connsiteX1" fmla="*/ 791469 w 6284980"/>
              <a:gd name="connsiteY1" fmla="*/ 1911361 h 2113514"/>
              <a:gd name="connsiteX2" fmla="*/ 2310190 w 6284980"/>
              <a:gd name="connsiteY2" fmla="*/ 2000274 h 2113514"/>
              <a:gd name="connsiteX3" fmla="*/ 1863257 w 6284980"/>
              <a:gd name="connsiteY3" fmla="*/ 1982163 h 2113514"/>
              <a:gd name="connsiteX4" fmla="*/ 3699823 w 6284980"/>
              <a:gd name="connsiteY4" fmla="*/ 2050942 h 2113514"/>
              <a:gd name="connsiteX5" fmla="*/ 4908323 w 6284980"/>
              <a:gd name="connsiteY5" fmla="*/ 1840740 h 2113514"/>
              <a:gd name="connsiteX6" fmla="*/ 5991469 w 6284980"/>
              <a:gd name="connsiteY6" fmla="*/ 181452 h 2113514"/>
              <a:gd name="connsiteX7" fmla="*/ 6284980 w 6284980"/>
              <a:gd name="connsiteY7" fmla="*/ 34696 h 2113514"/>
              <a:gd name="connsiteX0" fmla="*/ 0 w 6284980"/>
              <a:gd name="connsiteY0" fmla="*/ 2059339 h 2130514"/>
              <a:gd name="connsiteX1" fmla="*/ 791469 w 6284980"/>
              <a:gd name="connsiteY1" fmla="*/ 2017161 h 2130514"/>
              <a:gd name="connsiteX2" fmla="*/ 2310190 w 6284980"/>
              <a:gd name="connsiteY2" fmla="*/ 2000274 h 2130514"/>
              <a:gd name="connsiteX3" fmla="*/ 1863257 w 6284980"/>
              <a:gd name="connsiteY3" fmla="*/ 1982163 h 2130514"/>
              <a:gd name="connsiteX4" fmla="*/ 3699823 w 6284980"/>
              <a:gd name="connsiteY4" fmla="*/ 2050942 h 2130514"/>
              <a:gd name="connsiteX5" fmla="*/ 4908323 w 6284980"/>
              <a:gd name="connsiteY5" fmla="*/ 1840740 h 2130514"/>
              <a:gd name="connsiteX6" fmla="*/ 5991469 w 6284980"/>
              <a:gd name="connsiteY6" fmla="*/ 181452 h 2130514"/>
              <a:gd name="connsiteX7" fmla="*/ 6284980 w 6284980"/>
              <a:gd name="connsiteY7" fmla="*/ 34696 h 2130514"/>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817474 w 6402631"/>
              <a:gd name="connsiteY4" fmla="*/ 2050942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76973 h 2145121"/>
              <a:gd name="connsiteX1" fmla="*/ 909120 w 6402631"/>
              <a:gd name="connsiteY1" fmla="*/ 2017161 h 2145121"/>
              <a:gd name="connsiteX2" fmla="*/ 2427841 w 6402631"/>
              <a:gd name="connsiteY2" fmla="*/ 2000274 h 2145121"/>
              <a:gd name="connsiteX3" fmla="*/ 1980908 w 6402631"/>
              <a:gd name="connsiteY3" fmla="*/ 1982163 h 2145121"/>
              <a:gd name="connsiteX4" fmla="*/ 3778256 w 6402631"/>
              <a:gd name="connsiteY4" fmla="*/ 2086210 h 2145121"/>
              <a:gd name="connsiteX5" fmla="*/ 5025974 w 6402631"/>
              <a:gd name="connsiteY5" fmla="*/ 1840740 h 2145121"/>
              <a:gd name="connsiteX6" fmla="*/ 6109120 w 6402631"/>
              <a:gd name="connsiteY6" fmla="*/ 181452 h 2145121"/>
              <a:gd name="connsiteX7" fmla="*/ 6402631 w 6402631"/>
              <a:gd name="connsiteY7" fmla="*/ 34696 h 2145121"/>
              <a:gd name="connsiteX0" fmla="*/ 0 w 6402631"/>
              <a:gd name="connsiteY0" fmla="*/ 2076973 h 2145119"/>
              <a:gd name="connsiteX1" fmla="*/ 909120 w 6402631"/>
              <a:gd name="connsiteY1" fmla="*/ 2017161 h 2145119"/>
              <a:gd name="connsiteX2" fmla="*/ 2427841 w 6402631"/>
              <a:gd name="connsiteY2" fmla="*/ 2000274 h 2145119"/>
              <a:gd name="connsiteX3" fmla="*/ 1980908 w 6402631"/>
              <a:gd name="connsiteY3" fmla="*/ 1982163 h 2145119"/>
              <a:gd name="connsiteX4" fmla="*/ 3778256 w 6402631"/>
              <a:gd name="connsiteY4" fmla="*/ 2086210 h 2145119"/>
              <a:gd name="connsiteX5" fmla="*/ 5025974 w 6402631"/>
              <a:gd name="connsiteY5" fmla="*/ 1840740 h 2145119"/>
              <a:gd name="connsiteX6" fmla="*/ 6109120 w 6402631"/>
              <a:gd name="connsiteY6" fmla="*/ 181452 h 2145119"/>
              <a:gd name="connsiteX7" fmla="*/ 6402631 w 6402631"/>
              <a:gd name="connsiteY7" fmla="*/ 34696 h 2145119"/>
              <a:gd name="connsiteX0" fmla="*/ 0 w 6402631"/>
              <a:gd name="connsiteY0" fmla="*/ 2096899 h 2165046"/>
              <a:gd name="connsiteX1" fmla="*/ 909120 w 6402631"/>
              <a:gd name="connsiteY1" fmla="*/ 2037087 h 2165046"/>
              <a:gd name="connsiteX2" fmla="*/ 2427841 w 6402631"/>
              <a:gd name="connsiteY2" fmla="*/ 2020200 h 2165046"/>
              <a:gd name="connsiteX3" fmla="*/ 1980908 w 6402631"/>
              <a:gd name="connsiteY3" fmla="*/ 2002089 h 2165046"/>
              <a:gd name="connsiteX4" fmla="*/ 3778256 w 6402631"/>
              <a:gd name="connsiteY4" fmla="*/ 2106136 h 2165046"/>
              <a:gd name="connsiteX5" fmla="*/ 5025974 w 6402631"/>
              <a:gd name="connsiteY5" fmla="*/ 1860666 h 2165046"/>
              <a:gd name="connsiteX6" fmla="*/ 5873815 w 6402631"/>
              <a:gd name="connsiteY6" fmla="*/ 166111 h 2165046"/>
              <a:gd name="connsiteX7" fmla="*/ 6402631 w 6402631"/>
              <a:gd name="connsiteY7" fmla="*/ 54622 h 2165046"/>
              <a:gd name="connsiteX0" fmla="*/ 0 w 6402631"/>
              <a:gd name="connsiteY0" fmla="*/ 2134380 h 2202527"/>
              <a:gd name="connsiteX1" fmla="*/ 909120 w 6402631"/>
              <a:gd name="connsiteY1" fmla="*/ 2074568 h 2202527"/>
              <a:gd name="connsiteX2" fmla="*/ 2427841 w 6402631"/>
              <a:gd name="connsiteY2" fmla="*/ 2057681 h 2202527"/>
              <a:gd name="connsiteX3" fmla="*/ 1980908 w 6402631"/>
              <a:gd name="connsiteY3" fmla="*/ 2039570 h 2202527"/>
              <a:gd name="connsiteX4" fmla="*/ 3778256 w 6402631"/>
              <a:gd name="connsiteY4" fmla="*/ 2143617 h 2202527"/>
              <a:gd name="connsiteX5" fmla="*/ 5025974 w 6402631"/>
              <a:gd name="connsiteY5" fmla="*/ 1898147 h 2202527"/>
              <a:gd name="connsiteX6" fmla="*/ 5873815 w 6402631"/>
              <a:gd name="connsiteY6" fmla="*/ 203592 h 2202527"/>
              <a:gd name="connsiteX7" fmla="*/ 6402631 w 6402631"/>
              <a:gd name="connsiteY7" fmla="*/ 92103 h 2202527"/>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778256 w 6252397"/>
              <a:gd name="connsiteY4" fmla="*/ 2287936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80908 w 6252397"/>
              <a:gd name="connsiteY3" fmla="*/ 2183889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46846"/>
              <a:gd name="connsiteX1" fmla="*/ 909120 w 6252397"/>
              <a:gd name="connsiteY1" fmla="*/ 2218887 h 2346846"/>
              <a:gd name="connsiteX2" fmla="*/ 2427841 w 6252397"/>
              <a:gd name="connsiteY2" fmla="*/ 2202000 h 2346846"/>
              <a:gd name="connsiteX3" fmla="*/ 1905790 w 6252397"/>
              <a:gd name="connsiteY3" fmla="*/ 2240182 h 2346846"/>
              <a:gd name="connsiteX4" fmla="*/ 3502827 w 6252397"/>
              <a:gd name="connsiteY4" fmla="*/ 2242905 h 2346846"/>
              <a:gd name="connsiteX5" fmla="*/ 5025974 w 6252397"/>
              <a:gd name="connsiteY5" fmla="*/ 2042466 h 2346846"/>
              <a:gd name="connsiteX6" fmla="*/ 5873815 w 6252397"/>
              <a:gd name="connsiteY6" fmla="*/ 347911 h 2346846"/>
              <a:gd name="connsiteX7" fmla="*/ 6252397 w 6252397"/>
              <a:gd name="connsiteY7" fmla="*/ 0 h 2346846"/>
              <a:gd name="connsiteX0" fmla="*/ 0 w 6252397"/>
              <a:gd name="connsiteY0" fmla="*/ 2278699 h 2356750"/>
              <a:gd name="connsiteX1" fmla="*/ 683767 w 6252397"/>
              <a:gd name="connsiteY1" fmla="*/ 2263919 h 2356750"/>
              <a:gd name="connsiteX2" fmla="*/ 2427841 w 6252397"/>
              <a:gd name="connsiteY2" fmla="*/ 2202000 h 2356750"/>
              <a:gd name="connsiteX3" fmla="*/ 1905790 w 6252397"/>
              <a:gd name="connsiteY3" fmla="*/ 2240182 h 2356750"/>
              <a:gd name="connsiteX4" fmla="*/ 3502827 w 6252397"/>
              <a:gd name="connsiteY4" fmla="*/ 2242905 h 2356750"/>
              <a:gd name="connsiteX5" fmla="*/ 5025974 w 6252397"/>
              <a:gd name="connsiteY5" fmla="*/ 2042466 h 2356750"/>
              <a:gd name="connsiteX6" fmla="*/ 5873815 w 6252397"/>
              <a:gd name="connsiteY6" fmla="*/ 347911 h 2356750"/>
              <a:gd name="connsiteX7" fmla="*/ 6252397 w 6252397"/>
              <a:gd name="connsiteY7" fmla="*/ 0 h 2356750"/>
              <a:gd name="connsiteX0" fmla="*/ 0 w 6252397"/>
              <a:gd name="connsiteY0" fmla="*/ 2278699 h 2355154"/>
              <a:gd name="connsiteX1" fmla="*/ 683767 w 6252397"/>
              <a:gd name="connsiteY1" fmla="*/ 2263919 h 2355154"/>
              <a:gd name="connsiteX2" fmla="*/ 1376202 w 6252397"/>
              <a:gd name="connsiteY2" fmla="*/ 2247034 h 2355154"/>
              <a:gd name="connsiteX3" fmla="*/ 1905790 w 6252397"/>
              <a:gd name="connsiteY3" fmla="*/ 2240182 h 2355154"/>
              <a:gd name="connsiteX4" fmla="*/ 3502827 w 6252397"/>
              <a:gd name="connsiteY4" fmla="*/ 2242905 h 2355154"/>
              <a:gd name="connsiteX5" fmla="*/ 5025974 w 6252397"/>
              <a:gd name="connsiteY5" fmla="*/ 2042466 h 2355154"/>
              <a:gd name="connsiteX6" fmla="*/ 5873815 w 6252397"/>
              <a:gd name="connsiteY6" fmla="*/ 347911 h 2355154"/>
              <a:gd name="connsiteX7" fmla="*/ 6252397 w 6252397"/>
              <a:gd name="connsiteY7" fmla="*/ 0 h 2355154"/>
              <a:gd name="connsiteX0" fmla="*/ 0 w 6152242"/>
              <a:gd name="connsiteY0" fmla="*/ 2132343 h 2270159"/>
              <a:gd name="connsiteX1" fmla="*/ 583612 w 6152242"/>
              <a:gd name="connsiteY1" fmla="*/ 2263919 h 2270159"/>
              <a:gd name="connsiteX2" fmla="*/ 1276047 w 6152242"/>
              <a:gd name="connsiteY2" fmla="*/ 2247034 h 2270159"/>
              <a:gd name="connsiteX3" fmla="*/ 1805635 w 6152242"/>
              <a:gd name="connsiteY3" fmla="*/ 2240182 h 2270159"/>
              <a:gd name="connsiteX4" fmla="*/ 3402672 w 6152242"/>
              <a:gd name="connsiteY4" fmla="*/ 2242905 h 2270159"/>
              <a:gd name="connsiteX5" fmla="*/ 4925819 w 6152242"/>
              <a:gd name="connsiteY5" fmla="*/ 2042466 h 2270159"/>
              <a:gd name="connsiteX6" fmla="*/ 5773660 w 6152242"/>
              <a:gd name="connsiteY6" fmla="*/ 347911 h 2270159"/>
              <a:gd name="connsiteX7" fmla="*/ 6152242 w 6152242"/>
              <a:gd name="connsiteY7" fmla="*/ 0 h 2270159"/>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052124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20787"/>
              <a:gd name="connsiteX1" fmla="*/ 233064 w 5801694"/>
              <a:gd name="connsiteY1" fmla="*/ 2263919 h 2320787"/>
              <a:gd name="connsiteX2" fmla="*/ 925499 w 5801694"/>
              <a:gd name="connsiteY2" fmla="*/ 2247034 h 2320787"/>
              <a:gd name="connsiteX3" fmla="*/ 1455087 w 5801694"/>
              <a:gd name="connsiteY3" fmla="*/ 2240182 h 2320787"/>
              <a:gd name="connsiteX4" fmla="*/ 3177319 w 5801694"/>
              <a:gd name="connsiteY4" fmla="*/ 2242905 h 2320787"/>
              <a:gd name="connsiteX5" fmla="*/ 4575271 w 5801694"/>
              <a:gd name="connsiteY5" fmla="*/ 2042466 h 2320787"/>
              <a:gd name="connsiteX6" fmla="*/ 5423112 w 5801694"/>
              <a:gd name="connsiteY6" fmla="*/ 347911 h 2320787"/>
              <a:gd name="connsiteX7" fmla="*/ 5801694 w 5801694"/>
              <a:gd name="connsiteY7" fmla="*/ 0 h 2320787"/>
              <a:gd name="connsiteX0" fmla="*/ 0 w 5801694"/>
              <a:gd name="connsiteY0" fmla="*/ 2233667 h 2319811"/>
              <a:gd name="connsiteX1" fmla="*/ 233064 w 5801694"/>
              <a:gd name="connsiteY1" fmla="*/ 2263919 h 2319811"/>
              <a:gd name="connsiteX2" fmla="*/ 850383 w 5801694"/>
              <a:gd name="connsiteY2" fmla="*/ 2269549 h 2319811"/>
              <a:gd name="connsiteX3" fmla="*/ 1455087 w 5801694"/>
              <a:gd name="connsiteY3" fmla="*/ 2240182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42905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75271 w 5801694"/>
              <a:gd name="connsiteY5" fmla="*/ 2042466 h 2319811"/>
              <a:gd name="connsiteX6" fmla="*/ 5423112 w 5801694"/>
              <a:gd name="connsiteY6" fmla="*/ 347911 h 2319811"/>
              <a:gd name="connsiteX7" fmla="*/ 5801694 w 5801694"/>
              <a:gd name="connsiteY7" fmla="*/ 0 h 2319811"/>
              <a:gd name="connsiteX0" fmla="*/ 0 w 5801694"/>
              <a:gd name="connsiteY0" fmla="*/ 2233667 h 2319811"/>
              <a:gd name="connsiteX1" fmla="*/ 233064 w 5801694"/>
              <a:gd name="connsiteY1" fmla="*/ 2263919 h 2319811"/>
              <a:gd name="connsiteX2" fmla="*/ 850383 w 5801694"/>
              <a:gd name="connsiteY2" fmla="*/ 2269549 h 2319811"/>
              <a:gd name="connsiteX3" fmla="*/ 1379968 w 5801694"/>
              <a:gd name="connsiteY3" fmla="*/ 2273956 h 2319811"/>
              <a:gd name="connsiteX4" fmla="*/ 3177319 w 5801694"/>
              <a:gd name="connsiteY4" fmla="*/ 2276679 h 2319811"/>
              <a:gd name="connsiteX5" fmla="*/ 4550231 w 5801694"/>
              <a:gd name="connsiteY5" fmla="*/ 1896110 h 2319811"/>
              <a:gd name="connsiteX6" fmla="*/ 5423112 w 5801694"/>
              <a:gd name="connsiteY6" fmla="*/ 347911 h 2319811"/>
              <a:gd name="connsiteX7" fmla="*/ 5801694 w 5801694"/>
              <a:gd name="connsiteY7" fmla="*/ 0 h 2319811"/>
              <a:gd name="connsiteX0" fmla="*/ 0 w 6402631"/>
              <a:gd name="connsiteY0" fmla="*/ 2256183 h 2336747"/>
              <a:gd name="connsiteX1" fmla="*/ 834001 w 6402631"/>
              <a:gd name="connsiteY1" fmla="*/ 2263919 h 2336747"/>
              <a:gd name="connsiteX2" fmla="*/ 1451320 w 6402631"/>
              <a:gd name="connsiteY2" fmla="*/ 2269549 h 2336747"/>
              <a:gd name="connsiteX3" fmla="*/ 1980905 w 6402631"/>
              <a:gd name="connsiteY3" fmla="*/ 2273956 h 2336747"/>
              <a:gd name="connsiteX4" fmla="*/ 3778256 w 6402631"/>
              <a:gd name="connsiteY4" fmla="*/ 2276679 h 2336747"/>
              <a:gd name="connsiteX5" fmla="*/ 5151168 w 6402631"/>
              <a:gd name="connsiteY5" fmla="*/ 1896110 h 2336747"/>
              <a:gd name="connsiteX6" fmla="*/ 6024049 w 6402631"/>
              <a:gd name="connsiteY6" fmla="*/ 347911 h 2336747"/>
              <a:gd name="connsiteX7" fmla="*/ 6402631 w 6402631"/>
              <a:gd name="connsiteY7" fmla="*/ 0 h 2336747"/>
              <a:gd name="connsiteX0" fmla="*/ 0 w 6402631"/>
              <a:gd name="connsiteY0" fmla="*/ 2256183 h 2304233"/>
              <a:gd name="connsiteX1" fmla="*/ 834001 w 6402631"/>
              <a:gd name="connsiteY1" fmla="*/ 2263919 h 2304233"/>
              <a:gd name="connsiteX2" fmla="*/ 1451320 w 6402631"/>
              <a:gd name="connsiteY2" fmla="*/ 2269549 h 2304233"/>
              <a:gd name="connsiteX3" fmla="*/ 1980905 w 6402631"/>
              <a:gd name="connsiteY3" fmla="*/ 2273956 h 2304233"/>
              <a:gd name="connsiteX4" fmla="*/ 3778256 w 6402631"/>
              <a:gd name="connsiteY4" fmla="*/ 2276679 h 2304233"/>
              <a:gd name="connsiteX5" fmla="*/ 5151168 w 6402631"/>
              <a:gd name="connsiteY5" fmla="*/ 1896110 h 2304233"/>
              <a:gd name="connsiteX6" fmla="*/ 6024049 w 6402631"/>
              <a:gd name="connsiteY6" fmla="*/ 347911 h 2304233"/>
              <a:gd name="connsiteX7" fmla="*/ 6402631 w 6402631"/>
              <a:gd name="connsiteY7" fmla="*/ 0 h 2304233"/>
              <a:gd name="connsiteX0" fmla="*/ 0 w 6202321"/>
              <a:gd name="connsiteY0" fmla="*/ 2278701 h 2304233"/>
              <a:gd name="connsiteX1" fmla="*/ 633691 w 6202321"/>
              <a:gd name="connsiteY1" fmla="*/ 2263919 h 2304233"/>
              <a:gd name="connsiteX2" fmla="*/ 1251010 w 6202321"/>
              <a:gd name="connsiteY2" fmla="*/ 2269549 h 2304233"/>
              <a:gd name="connsiteX3" fmla="*/ 1780595 w 6202321"/>
              <a:gd name="connsiteY3" fmla="*/ 2273956 h 2304233"/>
              <a:gd name="connsiteX4" fmla="*/ 3577946 w 6202321"/>
              <a:gd name="connsiteY4" fmla="*/ 2276679 h 2304233"/>
              <a:gd name="connsiteX5" fmla="*/ 4950858 w 6202321"/>
              <a:gd name="connsiteY5" fmla="*/ 1896110 h 2304233"/>
              <a:gd name="connsiteX6" fmla="*/ 5823739 w 6202321"/>
              <a:gd name="connsiteY6" fmla="*/ 347911 h 2304233"/>
              <a:gd name="connsiteX7" fmla="*/ 6202321 w 6202321"/>
              <a:gd name="connsiteY7" fmla="*/ 0 h 2304233"/>
              <a:gd name="connsiteX0" fmla="*/ 0 w 7476566"/>
              <a:gd name="connsiteY0" fmla="*/ 2183963 h 2209495"/>
              <a:gd name="connsiteX1" fmla="*/ 633691 w 7476566"/>
              <a:gd name="connsiteY1" fmla="*/ 2169181 h 2209495"/>
              <a:gd name="connsiteX2" fmla="*/ 1251010 w 7476566"/>
              <a:gd name="connsiteY2" fmla="*/ 2174811 h 2209495"/>
              <a:gd name="connsiteX3" fmla="*/ 1780595 w 7476566"/>
              <a:gd name="connsiteY3" fmla="*/ 2179218 h 2209495"/>
              <a:gd name="connsiteX4" fmla="*/ 3577946 w 7476566"/>
              <a:gd name="connsiteY4" fmla="*/ 2181941 h 2209495"/>
              <a:gd name="connsiteX5" fmla="*/ 4950858 w 7476566"/>
              <a:gd name="connsiteY5" fmla="*/ 1801372 h 2209495"/>
              <a:gd name="connsiteX6" fmla="*/ 5823739 w 7476566"/>
              <a:gd name="connsiteY6" fmla="*/ 253173 h 2209495"/>
              <a:gd name="connsiteX7" fmla="*/ 7476566 w 7476566"/>
              <a:gd name="connsiteY7" fmla="*/ 0 h 2209495"/>
              <a:gd name="connsiteX0" fmla="*/ 0 w 7476566"/>
              <a:gd name="connsiteY0" fmla="*/ 2183963 h 2233353"/>
              <a:gd name="connsiteX1" fmla="*/ 633691 w 7476566"/>
              <a:gd name="connsiteY1" fmla="*/ 2169181 h 2233353"/>
              <a:gd name="connsiteX2" fmla="*/ 1251010 w 7476566"/>
              <a:gd name="connsiteY2" fmla="*/ 2174811 h 2233353"/>
              <a:gd name="connsiteX3" fmla="*/ 1780595 w 7476566"/>
              <a:gd name="connsiteY3" fmla="*/ 2179218 h 2233353"/>
              <a:gd name="connsiteX4" fmla="*/ 3577946 w 7476566"/>
              <a:gd name="connsiteY4" fmla="*/ 2181941 h 2233353"/>
              <a:gd name="connsiteX5" fmla="*/ 4116010 w 7476566"/>
              <a:gd name="connsiteY5" fmla="*/ 1479261 h 2233353"/>
              <a:gd name="connsiteX6" fmla="*/ 5823739 w 7476566"/>
              <a:gd name="connsiteY6" fmla="*/ 253173 h 2233353"/>
              <a:gd name="connsiteX7" fmla="*/ 7476566 w 7476566"/>
              <a:gd name="connsiteY7" fmla="*/ 0 h 2233353"/>
              <a:gd name="connsiteX0" fmla="*/ 0 w 7476566"/>
              <a:gd name="connsiteY0" fmla="*/ 2183963 h 2200404"/>
              <a:gd name="connsiteX1" fmla="*/ 633691 w 7476566"/>
              <a:gd name="connsiteY1" fmla="*/ 2169181 h 2200404"/>
              <a:gd name="connsiteX2" fmla="*/ 1251010 w 7476566"/>
              <a:gd name="connsiteY2" fmla="*/ 2174811 h 2200404"/>
              <a:gd name="connsiteX3" fmla="*/ 1780595 w 7476566"/>
              <a:gd name="connsiteY3" fmla="*/ 2179218 h 2200404"/>
              <a:gd name="connsiteX4" fmla="*/ 2962795 w 7476566"/>
              <a:gd name="connsiteY4" fmla="*/ 1878778 h 2200404"/>
              <a:gd name="connsiteX5" fmla="*/ 4116010 w 7476566"/>
              <a:gd name="connsiteY5" fmla="*/ 1479261 h 2200404"/>
              <a:gd name="connsiteX6" fmla="*/ 5823739 w 7476566"/>
              <a:gd name="connsiteY6" fmla="*/ 253173 h 2200404"/>
              <a:gd name="connsiteX7" fmla="*/ 7476566 w 7476566"/>
              <a:gd name="connsiteY7" fmla="*/ 0 h 2200404"/>
              <a:gd name="connsiteX0" fmla="*/ 0 w 7564444"/>
              <a:gd name="connsiteY0" fmla="*/ 2051331 h 2200404"/>
              <a:gd name="connsiteX1" fmla="*/ 721569 w 7564444"/>
              <a:gd name="connsiteY1" fmla="*/ 2169181 h 2200404"/>
              <a:gd name="connsiteX2" fmla="*/ 1338888 w 7564444"/>
              <a:gd name="connsiteY2" fmla="*/ 2174811 h 2200404"/>
              <a:gd name="connsiteX3" fmla="*/ 1868473 w 7564444"/>
              <a:gd name="connsiteY3" fmla="*/ 2179218 h 2200404"/>
              <a:gd name="connsiteX4" fmla="*/ 3050673 w 7564444"/>
              <a:gd name="connsiteY4" fmla="*/ 1878778 h 2200404"/>
              <a:gd name="connsiteX5" fmla="*/ 4203888 w 7564444"/>
              <a:gd name="connsiteY5" fmla="*/ 1479261 h 2200404"/>
              <a:gd name="connsiteX6" fmla="*/ 5911617 w 7564444"/>
              <a:gd name="connsiteY6" fmla="*/ 253173 h 2200404"/>
              <a:gd name="connsiteX7" fmla="*/ 7564444 w 7564444"/>
              <a:gd name="connsiteY7" fmla="*/ 0 h 2200404"/>
              <a:gd name="connsiteX0" fmla="*/ 0 w 7564444"/>
              <a:gd name="connsiteY0" fmla="*/ 2051331 h 2188980"/>
              <a:gd name="connsiteX1" fmla="*/ 721569 w 7564444"/>
              <a:gd name="connsiteY1" fmla="*/ 2169181 h 2188980"/>
              <a:gd name="connsiteX2" fmla="*/ 1338888 w 7564444"/>
              <a:gd name="connsiteY2" fmla="*/ 2174811 h 2188980"/>
              <a:gd name="connsiteX3" fmla="*/ 2219991 w 7564444"/>
              <a:gd name="connsiteY3" fmla="*/ 2027638 h 2188980"/>
              <a:gd name="connsiteX4" fmla="*/ 3050673 w 7564444"/>
              <a:gd name="connsiteY4" fmla="*/ 1878778 h 2188980"/>
              <a:gd name="connsiteX5" fmla="*/ 4203888 w 7564444"/>
              <a:gd name="connsiteY5" fmla="*/ 1479261 h 2188980"/>
              <a:gd name="connsiteX6" fmla="*/ 5911617 w 7564444"/>
              <a:gd name="connsiteY6" fmla="*/ 253173 h 2188980"/>
              <a:gd name="connsiteX7" fmla="*/ 7564444 w 7564444"/>
              <a:gd name="connsiteY7" fmla="*/ 0 h 2188980"/>
              <a:gd name="connsiteX0" fmla="*/ 0 w 7564444"/>
              <a:gd name="connsiteY0" fmla="*/ 2051331 h 2169413"/>
              <a:gd name="connsiteX1" fmla="*/ 721569 w 7564444"/>
              <a:gd name="connsiteY1" fmla="*/ 2169181 h 2169413"/>
              <a:gd name="connsiteX2" fmla="*/ 1294950 w 7564444"/>
              <a:gd name="connsiteY2" fmla="*/ 2080074 h 2169413"/>
              <a:gd name="connsiteX3" fmla="*/ 2219991 w 7564444"/>
              <a:gd name="connsiteY3" fmla="*/ 2027638 h 2169413"/>
              <a:gd name="connsiteX4" fmla="*/ 3050673 w 7564444"/>
              <a:gd name="connsiteY4" fmla="*/ 1878778 h 2169413"/>
              <a:gd name="connsiteX5" fmla="*/ 4203888 w 7564444"/>
              <a:gd name="connsiteY5" fmla="*/ 1479261 h 2169413"/>
              <a:gd name="connsiteX6" fmla="*/ 5911617 w 7564444"/>
              <a:gd name="connsiteY6" fmla="*/ 253173 h 2169413"/>
              <a:gd name="connsiteX7" fmla="*/ 7564444 w 7564444"/>
              <a:gd name="connsiteY7" fmla="*/ 0 h 2169413"/>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5911617 w 7564444"/>
              <a:gd name="connsiteY6" fmla="*/ 253173 h 2083208"/>
              <a:gd name="connsiteX7" fmla="*/ 7564444 w 7564444"/>
              <a:gd name="connsiteY7" fmla="*/ 0 h 2083208"/>
              <a:gd name="connsiteX0" fmla="*/ 0 w 7564444"/>
              <a:gd name="connsiteY0" fmla="*/ 2051331 h 2083208"/>
              <a:gd name="connsiteX1" fmla="*/ 633689 w 7564444"/>
              <a:gd name="connsiteY1" fmla="*/ 2074444 h 2083208"/>
              <a:gd name="connsiteX2" fmla="*/ 1294950 w 7564444"/>
              <a:gd name="connsiteY2" fmla="*/ 2080074 h 2083208"/>
              <a:gd name="connsiteX3" fmla="*/ 2219991 w 7564444"/>
              <a:gd name="connsiteY3" fmla="*/ 2027638 h 2083208"/>
              <a:gd name="connsiteX4" fmla="*/ 3050673 w 7564444"/>
              <a:gd name="connsiteY4" fmla="*/ 1878778 h 2083208"/>
              <a:gd name="connsiteX5" fmla="*/ 4203888 w 7564444"/>
              <a:gd name="connsiteY5" fmla="*/ 1479261 h 2083208"/>
              <a:gd name="connsiteX6" fmla="*/ 6659307 w 7564444"/>
              <a:gd name="connsiteY6" fmla="*/ 424299 h 2083208"/>
              <a:gd name="connsiteX7" fmla="*/ 7564444 w 7564444"/>
              <a:gd name="connsiteY7" fmla="*/ 0 h 2083208"/>
              <a:gd name="connsiteX0" fmla="*/ 0 w 7838894"/>
              <a:gd name="connsiteY0" fmla="*/ 0 h 2556812"/>
              <a:gd name="connsiteX1" fmla="*/ 908139 w 7838894"/>
              <a:gd name="connsiteY1" fmla="*/ 2377065 h 2556812"/>
              <a:gd name="connsiteX2" fmla="*/ 1569400 w 7838894"/>
              <a:gd name="connsiteY2" fmla="*/ 2382695 h 2556812"/>
              <a:gd name="connsiteX3" fmla="*/ 2494441 w 7838894"/>
              <a:gd name="connsiteY3" fmla="*/ 2330259 h 2556812"/>
              <a:gd name="connsiteX4" fmla="*/ 3325123 w 7838894"/>
              <a:gd name="connsiteY4" fmla="*/ 2181399 h 2556812"/>
              <a:gd name="connsiteX5" fmla="*/ 4478338 w 7838894"/>
              <a:gd name="connsiteY5" fmla="*/ 1781882 h 2556812"/>
              <a:gd name="connsiteX6" fmla="*/ 6933757 w 7838894"/>
              <a:gd name="connsiteY6" fmla="*/ 726920 h 2556812"/>
              <a:gd name="connsiteX7" fmla="*/ 7838894 w 7838894"/>
              <a:gd name="connsiteY7" fmla="*/ 302621 h 2556812"/>
              <a:gd name="connsiteX0" fmla="*/ 0 w 7838894"/>
              <a:gd name="connsiteY0" fmla="*/ 0 h 2465239"/>
              <a:gd name="connsiteX1" fmla="*/ 908139 w 7838894"/>
              <a:gd name="connsiteY1" fmla="*/ 2377065 h 2465239"/>
              <a:gd name="connsiteX2" fmla="*/ 1624292 w 7838894"/>
              <a:gd name="connsiteY2" fmla="*/ 1990374 h 2465239"/>
              <a:gd name="connsiteX3" fmla="*/ 2494441 w 7838894"/>
              <a:gd name="connsiteY3" fmla="*/ 2330259 h 2465239"/>
              <a:gd name="connsiteX4" fmla="*/ 3325123 w 7838894"/>
              <a:gd name="connsiteY4" fmla="*/ 2181399 h 2465239"/>
              <a:gd name="connsiteX5" fmla="*/ 4478338 w 7838894"/>
              <a:gd name="connsiteY5" fmla="*/ 1781882 h 2465239"/>
              <a:gd name="connsiteX6" fmla="*/ 6933757 w 7838894"/>
              <a:gd name="connsiteY6" fmla="*/ 726920 h 2465239"/>
              <a:gd name="connsiteX7" fmla="*/ 7838894 w 7838894"/>
              <a:gd name="connsiteY7" fmla="*/ 302621 h 2465239"/>
              <a:gd name="connsiteX0" fmla="*/ 0 w 7838894"/>
              <a:gd name="connsiteY0" fmla="*/ 0 h 2336844"/>
              <a:gd name="connsiteX1" fmla="*/ 853250 w 7838894"/>
              <a:gd name="connsiteY1" fmla="*/ 1200093 h 2336844"/>
              <a:gd name="connsiteX2" fmla="*/ 1624292 w 7838894"/>
              <a:gd name="connsiteY2" fmla="*/ 1990374 h 2336844"/>
              <a:gd name="connsiteX3" fmla="*/ 2494441 w 7838894"/>
              <a:gd name="connsiteY3" fmla="*/ 2330259 h 2336844"/>
              <a:gd name="connsiteX4" fmla="*/ 3325123 w 7838894"/>
              <a:gd name="connsiteY4" fmla="*/ 2181399 h 2336844"/>
              <a:gd name="connsiteX5" fmla="*/ 4478338 w 7838894"/>
              <a:gd name="connsiteY5" fmla="*/ 1781882 h 2336844"/>
              <a:gd name="connsiteX6" fmla="*/ 6933757 w 7838894"/>
              <a:gd name="connsiteY6" fmla="*/ 726920 h 2336844"/>
              <a:gd name="connsiteX7" fmla="*/ 7838894 w 7838894"/>
              <a:gd name="connsiteY7" fmla="*/ 302621 h 2336844"/>
              <a:gd name="connsiteX0" fmla="*/ 0 w 8003562"/>
              <a:gd name="connsiteY0" fmla="*/ 482043 h 2034223"/>
              <a:gd name="connsiteX1" fmla="*/ 1017918 w 8003562"/>
              <a:gd name="connsiteY1" fmla="*/ 897472 h 2034223"/>
              <a:gd name="connsiteX2" fmla="*/ 1788960 w 8003562"/>
              <a:gd name="connsiteY2" fmla="*/ 1687753 h 2034223"/>
              <a:gd name="connsiteX3" fmla="*/ 2659109 w 8003562"/>
              <a:gd name="connsiteY3" fmla="*/ 2027638 h 2034223"/>
              <a:gd name="connsiteX4" fmla="*/ 3489791 w 8003562"/>
              <a:gd name="connsiteY4" fmla="*/ 1878778 h 2034223"/>
              <a:gd name="connsiteX5" fmla="*/ 4643006 w 8003562"/>
              <a:gd name="connsiteY5" fmla="*/ 1479261 h 2034223"/>
              <a:gd name="connsiteX6" fmla="*/ 7098425 w 8003562"/>
              <a:gd name="connsiteY6" fmla="*/ 424299 h 2034223"/>
              <a:gd name="connsiteX7" fmla="*/ 8003562 w 8003562"/>
              <a:gd name="connsiteY7" fmla="*/ 0 h 20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62" h="2034223">
                <a:moveTo>
                  <a:pt x="0" y="482043"/>
                </a:moveTo>
                <a:cubicBezTo>
                  <a:pt x="167172" y="513487"/>
                  <a:pt x="719758" y="696520"/>
                  <a:pt x="1017918" y="897472"/>
                </a:cubicBezTo>
                <a:cubicBezTo>
                  <a:pt x="1316078" y="1098424"/>
                  <a:pt x="1515428" y="1499392"/>
                  <a:pt x="1788960" y="1687753"/>
                </a:cubicBezTo>
                <a:cubicBezTo>
                  <a:pt x="2062492" y="1876114"/>
                  <a:pt x="2375637" y="1995801"/>
                  <a:pt x="2659109" y="2027638"/>
                </a:cubicBezTo>
                <a:cubicBezTo>
                  <a:pt x="2942581" y="2059475"/>
                  <a:pt x="3159141" y="1970174"/>
                  <a:pt x="3489791" y="1878778"/>
                </a:cubicBezTo>
                <a:cubicBezTo>
                  <a:pt x="3820441" y="1787382"/>
                  <a:pt x="4041567" y="1721674"/>
                  <a:pt x="4643006" y="1479261"/>
                </a:cubicBezTo>
                <a:cubicBezTo>
                  <a:pt x="5244445" y="1236848"/>
                  <a:pt x="6538332" y="670842"/>
                  <a:pt x="7098425" y="424299"/>
                </a:cubicBezTo>
                <a:cubicBezTo>
                  <a:pt x="7658518" y="177756"/>
                  <a:pt x="7930184" y="13170"/>
                  <a:pt x="8003562" y="0"/>
                </a:cubicBezTo>
              </a:path>
            </a:pathLst>
          </a:custGeom>
          <a:noFill/>
          <a:ln w="38100">
            <a:solidFill>
              <a:schemeClr val="accent5">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Rounded Rectangle 195"/>
          <p:cNvSpPr/>
          <p:nvPr/>
        </p:nvSpPr>
        <p:spPr>
          <a:xfrm>
            <a:off x="6970388" y="1519164"/>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98" name="Freeform 197"/>
          <p:cNvSpPr/>
          <p:nvPr/>
        </p:nvSpPr>
        <p:spPr>
          <a:xfrm>
            <a:off x="5843971" y="2662986"/>
            <a:ext cx="1345425" cy="45719"/>
          </a:xfrm>
          <a:custGeom>
            <a:avLst/>
            <a:gdLst>
              <a:gd name="connsiteX0" fmla="*/ 0 w 1043426"/>
              <a:gd name="connsiteY0" fmla="*/ 1335136 h 1335136"/>
              <a:gd name="connsiteX1" fmla="*/ 1043426 w 1043426"/>
              <a:gd name="connsiteY1" fmla="*/ 0 h 1335136"/>
              <a:gd name="connsiteX0" fmla="*/ 0 w 661826"/>
              <a:gd name="connsiteY0" fmla="*/ 1043220 h 1043220"/>
              <a:gd name="connsiteX1" fmla="*/ 661826 w 661826"/>
              <a:gd name="connsiteY1" fmla="*/ 0 h 1043220"/>
              <a:gd name="connsiteX0" fmla="*/ 0 w 944493"/>
              <a:gd name="connsiteY0" fmla="*/ 459387 h 459387"/>
              <a:gd name="connsiteX1" fmla="*/ 944493 w 944493"/>
              <a:gd name="connsiteY1" fmla="*/ 0 h 459387"/>
              <a:gd name="connsiteX0" fmla="*/ 0 w 944493"/>
              <a:gd name="connsiteY0" fmla="*/ 677214 h 677214"/>
              <a:gd name="connsiteX1" fmla="*/ 944493 w 944493"/>
              <a:gd name="connsiteY1" fmla="*/ 217827 h 677214"/>
              <a:gd name="connsiteX0" fmla="*/ 0 w 1001026"/>
              <a:gd name="connsiteY0" fmla="*/ 837195 h 837194"/>
              <a:gd name="connsiteX1" fmla="*/ 1001026 w 1001026"/>
              <a:gd name="connsiteY1" fmla="*/ 183200 h 837194"/>
              <a:gd name="connsiteX0" fmla="*/ 0 w 1001026"/>
              <a:gd name="connsiteY0" fmla="*/ 904668 h 904667"/>
              <a:gd name="connsiteX1" fmla="*/ 1001026 w 1001026"/>
              <a:gd name="connsiteY1" fmla="*/ 250673 h 904667"/>
              <a:gd name="connsiteX0" fmla="*/ 0 w 1001026"/>
              <a:gd name="connsiteY0" fmla="*/ 1005499 h 1005498"/>
              <a:gd name="connsiteX1" fmla="*/ 538608 w 1001026"/>
              <a:gd name="connsiteY1" fmla="*/ 0 h 1005498"/>
              <a:gd name="connsiteX2" fmla="*/ 1001026 w 1001026"/>
              <a:gd name="connsiteY2" fmla="*/ 351504 h 1005498"/>
              <a:gd name="connsiteX0" fmla="*/ 0 w 1001026"/>
              <a:gd name="connsiteY0" fmla="*/ 1246811 h 1246810"/>
              <a:gd name="connsiteX1" fmla="*/ 246488 w 1001026"/>
              <a:gd name="connsiteY1" fmla="*/ 0 h 1246810"/>
              <a:gd name="connsiteX2" fmla="*/ 1001026 w 1001026"/>
              <a:gd name="connsiteY2" fmla="*/ 592816 h 1246810"/>
              <a:gd name="connsiteX0" fmla="*/ 0 w 1206298"/>
              <a:gd name="connsiteY0" fmla="*/ 1246810 h 1246810"/>
              <a:gd name="connsiteX1" fmla="*/ 451760 w 1206298"/>
              <a:gd name="connsiteY1" fmla="*/ 0 h 1246810"/>
              <a:gd name="connsiteX2" fmla="*/ 1206298 w 1206298"/>
              <a:gd name="connsiteY2" fmla="*/ 592816 h 1246810"/>
              <a:gd name="connsiteX0" fmla="*/ 0 w 1206298"/>
              <a:gd name="connsiteY0" fmla="*/ 1012899 h 1012899"/>
              <a:gd name="connsiteX1" fmla="*/ 470892 w 1206298"/>
              <a:gd name="connsiteY1" fmla="*/ 0 h 1012899"/>
              <a:gd name="connsiteX2" fmla="*/ 1206298 w 1206298"/>
              <a:gd name="connsiteY2" fmla="*/ 358905 h 1012899"/>
              <a:gd name="connsiteX0" fmla="*/ 0 w 1206298"/>
              <a:gd name="connsiteY0" fmla="*/ 983659 h 983659"/>
              <a:gd name="connsiteX1" fmla="*/ 476632 w 1206298"/>
              <a:gd name="connsiteY1" fmla="*/ 0 h 983659"/>
              <a:gd name="connsiteX2" fmla="*/ 1206298 w 1206298"/>
              <a:gd name="connsiteY2" fmla="*/ 329665 h 983659"/>
              <a:gd name="connsiteX0" fmla="*/ 0 w 1206298"/>
              <a:gd name="connsiteY0" fmla="*/ 983659 h 983659"/>
              <a:gd name="connsiteX1" fmla="*/ 476632 w 1206298"/>
              <a:gd name="connsiteY1" fmla="*/ 0 h 983659"/>
              <a:gd name="connsiteX2" fmla="*/ 1206298 w 1206298"/>
              <a:gd name="connsiteY2" fmla="*/ 329665 h 983659"/>
              <a:gd name="connsiteX0" fmla="*/ 0 w 1206298"/>
              <a:gd name="connsiteY0" fmla="*/ 983659 h 983659"/>
              <a:gd name="connsiteX1" fmla="*/ 516810 w 1206298"/>
              <a:gd name="connsiteY1" fmla="*/ 0 h 983659"/>
              <a:gd name="connsiteX2" fmla="*/ 1206298 w 1206298"/>
              <a:gd name="connsiteY2" fmla="*/ 329665 h 983659"/>
              <a:gd name="connsiteX0" fmla="*/ 0 w 1206298"/>
              <a:gd name="connsiteY0" fmla="*/ 885222 h 885222"/>
              <a:gd name="connsiteX1" fmla="*/ 486198 w 1206298"/>
              <a:gd name="connsiteY1" fmla="*/ 47764 h 885222"/>
              <a:gd name="connsiteX2" fmla="*/ 1206298 w 1206298"/>
              <a:gd name="connsiteY2" fmla="*/ 231228 h 885222"/>
              <a:gd name="connsiteX0" fmla="*/ 0 w 1206298"/>
              <a:gd name="connsiteY0" fmla="*/ 885222 h 885222"/>
              <a:gd name="connsiteX1" fmla="*/ 350736 w 1206298"/>
              <a:gd name="connsiteY1" fmla="*/ 200981 h 885222"/>
              <a:gd name="connsiteX2" fmla="*/ 486198 w 1206298"/>
              <a:gd name="connsiteY2" fmla="*/ 47764 h 885222"/>
              <a:gd name="connsiteX3" fmla="*/ 1206298 w 1206298"/>
              <a:gd name="connsiteY3" fmla="*/ 231228 h 885222"/>
              <a:gd name="connsiteX0" fmla="*/ 0 w 1206298"/>
              <a:gd name="connsiteY0" fmla="*/ 954419 h 954419"/>
              <a:gd name="connsiteX1" fmla="*/ 350736 w 1206298"/>
              <a:gd name="connsiteY1" fmla="*/ 270178 h 954419"/>
              <a:gd name="connsiteX2" fmla="*/ 518724 w 1206298"/>
              <a:gd name="connsiteY2" fmla="*/ 0 h 954419"/>
              <a:gd name="connsiteX3" fmla="*/ 1206298 w 1206298"/>
              <a:gd name="connsiteY3" fmla="*/ 300425 h 954419"/>
              <a:gd name="connsiteX0" fmla="*/ 0 w 1206298"/>
              <a:gd name="connsiteY0" fmla="*/ 954419 h 954419"/>
              <a:gd name="connsiteX1" fmla="*/ 350736 w 1206298"/>
              <a:gd name="connsiteY1" fmla="*/ 270178 h 954419"/>
              <a:gd name="connsiteX2" fmla="*/ 518724 w 1206298"/>
              <a:gd name="connsiteY2" fmla="*/ 0 h 954419"/>
              <a:gd name="connsiteX3" fmla="*/ 1206298 w 1206298"/>
              <a:gd name="connsiteY3" fmla="*/ 300425 h 954419"/>
              <a:gd name="connsiteX0" fmla="*/ 0 w 1202471"/>
              <a:gd name="connsiteY0" fmla="*/ 778978 h 778978"/>
              <a:gd name="connsiteX1" fmla="*/ 346909 w 1202471"/>
              <a:gd name="connsiteY1" fmla="*/ 270178 h 778978"/>
              <a:gd name="connsiteX2" fmla="*/ 514897 w 1202471"/>
              <a:gd name="connsiteY2" fmla="*/ 0 h 778978"/>
              <a:gd name="connsiteX3" fmla="*/ 1202471 w 1202471"/>
              <a:gd name="connsiteY3" fmla="*/ 300425 h 778978"/>
              <a:gd name="connsiteX0" fmla="*/ 0 w 1202471"/>
              <a:gd name="connsiteY0" fmla="*/ 837458 h 837458"/>
              <a:gd name="connsiteX1" fmla="*/ 346909 w 1202471"/>
              <a:gd name="connsiteY1" fmla="*/ 328658 h 837458"/>
              <a:gd name="connsiteX2" fmla="*/ 610558 w 1202471"/>
              <a:gd name="connsiteY2" fmla="*/ 0 h 837458"/>
              <a:gd name="connsiteX3" fmla="*/ 1202471 w 1202471"/>
              <a:gd name="connsiteY3" fmla="*/ 358905 h 837458"/>
              <a:gd name="connsiteX0" fmla="*/ 0 w 1202471"/>
              <a:gd name="connsiteY0" fmla="*/ 687890 h 687890"/>
              <a:gd name="connsiteX1" fmla="*/ 346909 w 1202471"/>
              <a:gd name="connsiteY1" fmla="*/ 179090 h 687890"/>
              <a:gd name="connsiteX2" fmla="*/ 995117 w 1202471"/>
              <a:gd name="connsiteY2" fmla="*/ 142824 h 687890"/>
              <a:gd name="connsiteX3" fmla="*/ 1202471 w 1202471"/>
              <a:gd name="connsiteY3" fmla="*/ 209337 h 687890"/>
              <a:gd name="connsiteX0" fmla="*/ 0 w 1181425"/>
              <a:gd name="connsiteY0" fmla="*/ 711042 h 711042"/>
              <a:gd name="connsiteX1" fmla="*/ 346909 w 1181425"/>
              <a:gd name="connsiteY1" fmla="*/ 202242 h 711042"/>
              <a:gd name="connsiteX2" fmla="*/ 995117 w 1181425"/>
              <a:gd name="connsiteY2" fmla="*/ 165976 h 711042"/>
              <a:gd name="connsiteX3" fmla="*/ 1181425 w 1181425"/>
              <a:gd name="connsiteY3" fmla="*/ 203253 h 711042"/>
              <a:gd name="connsiteX0" fmla="*/ 0 w 1181425"/>
              <a:gd name="connsiteY0" fmla="*/ 808217 h 808217"/>
              <a:gd name="connsiteX1" fmla="*/ 346909 w 1181425"/>
              <a:gd name="connsiteY1" fmla="*/ 299417 h 808217"/>
              <a:gd name="connsiteX2" fmla="*/ 801880 w 1181425"/>
              <a:gd name="connsiteY2" fmla="*/ 0 h 808217"/>
              <a:gd name="connsiteX3" fmla="*/ 1181425 w 1181425"/>
              <a:gd name="connsiteY3" fmla="*/ 300428 h 808217"/>
              <a:gd name="connsiteX0" fmla="*/ 0 w 1181425"/>
              <a:gd name="connsiteY0" fmla="*/ 808217 h 808217"/>
              <a:gd name="connsiteX1" fmla="*/ 346909 w 1181425"/>
              <a:gd name="connsiteY1" fmla="*/ 299417 h 808217"/>
              <a:gd name="connsiteX2" fmla="*/ 801880 w 1181425"/>
              <a:gd name="connsiteY2" fmla="*/ 0 h 808217"/>
              <a:gd name="connsiteX3" fmla="*/ 1181425 w 1181425"/>
              <a:gd name="connsiteY3" fmla="*/ 300428 h 808217"/>
              <a:gd name="connsiteX0" fmla="*/ 0 w 1181425"/>
              <a:gd name="connsiteY0" fmla="*/ 808217 h 808217"/>
              <a:gd name="connsiteX1" fmla="*/ 346909 w 1181425"/>
              <a:gd name="connsiteY1" fmla="*/ 299417 h 808217"/>
              <a:gd name="connsiteX2" fmla="*/ 801880 w 1181425"/>
              <a:gd name="connsiteY2" fmla="*/ 0 h 808217"/>
              <a:gd name="connsiteX3" fmla="*/ 1181425 w 1181425"/>
              <a:gd name="connsiteY3" fmla="*/ 300428 h 808217"/>
              <a:gd name="connsiteX0" fmla="*/ 0 w 1181425"/>
              <a:gd name="connsiteY0" fmla="*/ 791517 h 791517"/>
              <a:gd name="connsiteX1" fmla="*/ 346909 w 1181425"/>
              <a:gd name="connsiteY1" fmla="*/ 282717 h 791517"/>
              <a:gd name="connsiteX2" fmla="*/ 872669 w 1181425"/>
              <a:gd name="connsiteY2" fmla="*/ 12540 h 791517"/>
              <a:gd name="connsiteX3" fmla="*/ 1181425 w 1181425"/>
              <a:gd name="connsiteY3" fmla="*/ 283728 h 791517"/>
              <a:gd name="connsiteX0" fmla="*/ 0 w 1181425"/>
              <a:gd name="connsiteY0" fmla="*/ 832026 h 832026"/>
              <a:gd name="connsiteX1" fmla="*/ 346909 w 1181425"/>
              <a:gd name="connsiteY1" fmla="*/ 323226 h 832026"/>
              <a:gd name="connsiteX2" fmla="*/ 872669 w 1181425"/>
              <a:gd name="connsiteY2" fmla="*/ 53049 h 832026"/>
              <a:gd name="connsiteX3" fmla="*/ 1181425 w 1181425"/>
              <a:gd name="connsiteY3" fmla="*/ 324237 h 832026"/>
              <a:gd name="connsiteX0" fmla="*/ 0 w 1181425"/>
              <a:gd name="connsiteY0" fmla="*/ 834434 h 834434"/>
              <a:gd name="connsiteX1" fmla="*/ 346909 w 1181425"/>
              <a:gd name="connsiteY1" fmla="*/ 325634 h 834434"/>
              <a:gd name="connsiteX2" fmla="*/ 872669 w 1181425"/>
              <a:gd name="connsiteY2" fmla="*/ 55457 h 834434"/>
              <a:gd name="connsiteX3" fmla="*/ 1181425 w 1181425"/>
              <a:gd name="connsiteY3" fmla="*/ 326645 h 834434"/>
              <a:gd name="connsiteX0" fmla="*/ 0 w 1181425"/>
              <a:gd name="connsiteY0" fmla="*/ 862444 h 862444"/>
              <a:gd name="connsiteX1" fmla="*/ 266553 w 1181425"/>
              <a:gd name="connsiteY1" fmla="*/ 178214 h 862444"/>
              <a:gd name="connsiteX2" fmla="*/ 872669 w 1181425"/>
              <a:gd name="connsiteY2" fmla="*/ 83467 h 862444"/>
              <a:gd name="connsiteX3" fmla="*/ 1181425 w 1181425"/>
              <a:gd name="connsiteY3" fmla="*/ 354655 h 862444"/>
              <a:gd name="connsiteX0" fmla="*/ 0 w 1181425"/>
              <a:gd name="connsiteY0" fmla="*/ 862444 h 862444"/>
              <a:gd name="connsiteX1" fmla="*/ 266553 w 1181425"/>
              <a:gd name="connsiteY1" fmla="*/ 178214 h 862444"/>
              <a:gd name="connsiteX2" fmla="*/ 792313 w 1181425"/>
              <a:gd name="connsiteY2" fmla="*/ 83467 h 862444"/>
              <a:gd name="connsiteX3" fmla="*/ 1181425 w 1181425"/>
              <a:gd name="connsiteY3" fmla="*/ 354655 h 862444"/>
              <a:gd name="connsiteX0" fmla="*/ 0 w 1181425"/>
              <a:gd name="connsiteY0" fmla="*/ 909051 h 909051"/>
              <a:gd name="connsiteX1" fmla="*/ 266553 w 1181425"/>
              <a:gd name="connsiteY1" fmla="*/ 224821 h 909051"/>
              <a:gd name="connsiteX2" fmla="*/ 817184 w 1181425"/>
              <a:gd name="connsiteY2" fmla="*/ 71594 h 909051"/>
              <a:gd name="connsiteX3" fmla="*/ 1181425 w 1181425"/>
              <a:gd name="connsiteY3" fmla="*/ 401262 h 909051"/>
            </a:gdLst>
            <a:ahLst/>
            <a:cxnLst>
              <a:cxn ang="0">
                <a:pos x="connsiteX0" y="connsiteY0"/>
              </a:cxn>
              <a:cxn ang="0">
                <a:pos x="connsiteX1" y="connsiteY1"/>
              </a:cxn>
              <a:cxn ang="0">
                <a:pos x="connsiteX2" y="connsiteY2"/>
              </a:cxn>
              <a:cxn ang="0">
                <a:pos x="connsiteX3" y="connsiteY3"/>
              </a:cxn>
            </a:cxnLst>
            <a:rect l="l" t="t" r="r" b="b"/>
            <a:pathLst>
              <a:path w="1181425" h="909051">
                <a:moveTo>
                  <a:pt x="0" y="909051"/>
                </a:moveTo>
                <a:cubicBezTo>
                  <a:pt x="144335" y="680971"/>
                  <a:pt x="122218" y="452901"/>
                  <a:pt x="266553" y="224821"/>
                </a:cubicBezTo>
                <a:cubicBezTo>
                  <a:pt x="418210" y="125015"/>
                  <a:pt x="483769" y="-120995"/>
                  <a:pt x="817184" y="71594"/>
                </a:cubicBezTo>
                <a:cubicBezTo>
                  <a:pt x="747662" y="96613"/>
                  <a:pt x="791216" y="-126749"/>
                  <a:pt x="1181425" y="401262"/>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0" name="Table 19"/>
          <p:cNvGraphicFramePr>
            <a:graphicFrameLocks noGrp="1"/>
          </p:cNvGraphicFramePr>
          <p:nvPr>
            <p:extLst>
              <p:ext uri="{D42A27DB-BD31-4B8C-83A1-F6EECF244321}">
                <p14:modId xmlns:p14="http://schemas.microsoft.com/office/powerpoint/2010/main" val="4164520870"/>
              </p:ext>
            </p:extLst>
          </p:nvPr>
        </p:nvGraphicFramePr>
        <p:xfrm>
          <a:off x="9686628" y="3978885"/>
          <a:ext cx="2427979" cy="2799361"/>
        </p:xfrm>
        <a:graphic>
          <a:graphicData uri="http://schemas.openxmlformats.org/drawingml/2006/table">
            <a:tbl>
              <a:tblPr firstRow="1" firstCol="1" bandRow="1">
                <a:tableStyleId>{5C22544A-7EE6-4342-B048-85BDC9FD1C3A}</a:tableStyleId>
              </a:tblPr>
              <a:tblGrid>
                <a:gridCol w="369813">
                  <a:extLst>
                    <a:ext uri="{9D8B030D-6E8A-4147-A177-3AD203B41FA5}">
                      <a16:colId xmlns:a16="http://schemas.microsoft.com/office/drawing/2014/main" xmlns="" val="20000"/>
                    </a:ext>
                  </a:extLst>
                </a:gridCol>
                <a:gridCol w="2058166">
                  <a:extLst>
                    <a:ext uri="{9D8B030D-6E8A-4147-A177-3AD203B41FA5}">
                      <a16:colId xmlns:a16="http://schemas.microsoft.com/office/drawing/2014/main" xmlns="" val="20001"/>
                    </a:ext>
                  </a:extLst>
                </a:gridCol>
              </a:tblGrid>
              <a:tr h="252029">
                <a:tc>
                  <a:txBody>
                    <a:bodyPr/>
                    <a:lstStyle/>
                    <a:p>
                      <a:pPr algn="ctr">
                        <a:spcAft>
                          <a:spcPts val="0"/>
                        </a:spcAft>
                      </a:pPr>
                      <a:r>
                        <a:rPr lang="en-CA" sz="1000" dirty="0" smtClean="0">
                          <a:effectLst/>
                          <a:latin typeface="+mn-lt"/>
                        </a:rPr>
                        <a:t>Ref.</a:t>
                      </a:r>
                      <a:endParaRPr lang="en-CA" sz="1000" dirty="0">
                        <a:effectLst/>
                        <a:latin typeface="+mn-lt"/>
                      </a:endParaRPr>
                    </a:p>
                  </a:txBody>
                  <a:tcPr marL="56764" marR="56764" marT="0" marB="0" anchor="ctr"/>
                </a:tc>
                <a:tc>
                  <a:txBody>
                    <a:bodyPr/>
                    <a:lstStyle/>
                    <a:p>
                      <a:pPr algn="ctr">
                        <a:spcAft>
                          <a:spcPts val="0"/>
                        </a:spcAft>
                      </a:pPr>
                      <a:r>
                        <a:rPr lang="en-CA" sz="1000" dirty="0">
                          <a:effectLst/>
                          <a:latin typeface="+mn-lt"/>
                        </a:rPr>
                        <a:t>Use Case</a:t>
                      </a:r>
                    </a:p>
                  </a:txBody>
                  <a:tcPr marL="56764" marR="56764" marT="0" marB="0" anchor="ctr"/>
                </a:tc>
                <a:extLst>
                  <a:ext uri="{0D108BD9-81ED-4DB2-BD59-A6C34878D82A}">
                    <a16:rowId xmlns:a16="http://schemas.microsoft.com/office/drawing/2014/main" xmlns="" val="10000"/>
                  </a:ext>
                </a:extLst>
              </a:tr>
              <a:tr h="509466">
                <a:tc>
                  <a:txBody>
                    <a:bodyPr/>
                    <a:lstStyle/>
                    <a:p>
                      <a:pPr algn="ctr">
                        <a:spcAft>
                          <a:spcPts val="0"/>
                        </a:spcAft>
                      </a:pPr>
                      <a:r>
                        <a:rPr lang="en-CA" sz="1000" dirty="0" smtClean="0">
                          <a:effectLst/>
                          <a:latin typeface="+mn-lt"/>
                        </a:rPr>
                        <a:t>A1</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access to cloud-based GC service hosted in GC-approved Hyper-Scale CSP (no Interconnection)</a:t>
                      </a:r>
                    </a:p>
                  </a:txBody>
                  <a:tcPr marL="0" marR="0" marT="0" marB="0"/>
                </a:tc>
                <a:extLst>
                  <a:ext uri="{0D108BD9-81ED-4DB2-BD59-A6C34878D82A}">
                    <a16:rowId xmlns:a16="http://schemas.microsoft.com/office/drawing/2014/main" xmlns="" val="10001"/>
                  </a:ext>
                </a:extLst>
              </a:tr>
              <a:tr h="339645">
                <a:tc>
                  <a:txBody>
                    <a:bodyPr/>
                    <a:lstStyle/>
                    <a:p>
                      <a:pPr algn="ctr">
                        <a:spcAft>
                          <a:spcPts val="0"/>
                        </a:spcAft>
                      </a:pPr>
                      <a:r>
                        <a:rPr lang="en-CA" sz="1000" dirty="0" smtClean="0">
                          <a:effectLst/>
                          <a:latin typeface="+mn-lt"/>
                        </a:rPr>
                        <a:t>A2</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access to cloud-based Dept. SaaS Application</a:t>
                      </a:r>
                    </a:p>
                  </a:txBody>
                  <a:tcPr marL="0" marR="0" marT="0" marB="0"/>
                </a:tc>
                <a:extLst>
                  <a:ext uri="{0D108BD9-81ED-4DB2-BD59-A6C34878D82A}">
                    <a16:rowId xmlns:a16="http://schemas.microsoft.com/office/drawing/2014/main" xmlns="" val="10002"/>
                  </a:ext>
                </a:extLst>
              </a:tr>
              <a:tr h="339645">
                <a:tc>
                  <a:txBody>
                    <a:bodyPr/>
                    <a:lstStyle/>
                    <a:p>
                      <a:pPr algn="ctr">
                        <a:spcAft>
                          <a:spcPts val="0"/>
                        </a:spcAft>
                      </a:pPr>
                      <a:r>
                        <a:rPr lang="en-CA" sz="1000" dirty="0" smtClean="0">
                          <a:effectLst/>
                          <a:latin typeface="+mn-lt"/>
                        </a:rPr>
                        <a:t>A3</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access to cloud-based GC-wide SaaS Application</a:t>
                      </a:r>
                    </a:p>
                  </a:txBody>
                  <a:tcPr marL="0" marR="0" marT="0" marB="0"/>
                </a:tc>
                <a:extLst>
                  <a:ext uri="{0D108BD9-81ED-4DB2-BD59-A6C34878D82A}">
                    <a16:rowId xmlns:a16="http://schemas.microsoft.com/office/drawing/2014/main" xmlns="" val="10003"/>
                  </a:ext>
                </a:extLst>
              </a:tr>
              <a:tr h="679288">
                <a:tc>
                  <a:txBody>
                    <a:bodyPr/>
                    <a:lstStyle/>
                    <a:p>
                      <a:pPr algn="ctr">
                        <a:spcAft>
                          <a:spcPts val="0"/>
                        </a:spcAft>
                      </a:pPr>
                      <a:r>
                        <a:rPr lang="en-CA" sz="1000" dirty="0" smtClean="0">
                          <a:effectLst/>
                          <a:latin typeface="+mn-lt"/>
                        </a:rPr>
                        <a:t>A4</a:t>
                      </a:r>
                      <a:endParaRPr lang="en-CA" sz="1000" dirty="0">
                        <a:effectLst/>
                        <a:latin typeface="+mn-lt"/>
                      </a:endParaRPr>
                    </a:p>
                  </a:txBody>
                  <a:tcPr marL="56764" marR="56764" marT="0" marB="0"/>
                </a:tc>
                <a:tc>
                  <a:txBody>
                    <a:bodyPr/>
                    <a:lstStyle/>
                    <a:p>
                      <a:pPr algn="l" fontAlgn="t"/>
                      <a:r>
                        <a:rPr lang="en-CA" sz="1000" b="0" i="0" u="none" strike="noStrike" dirty="0">
                          <a:solidFill>
                            <a:srgbClr val="000000"/>
                          </a:solidFill>
                          <a:effectLst/>
                          <a:latin typeface="Calibri" panose="020F0502020204030204" pitchFamily="34" charset="0"/>
                        </a:rPr>
                        <a:t>GC user access to cloud-based GC service hosted in GC-approved Hyper-Scale IaaS/PaaS (with Interconnection and no external access)</a:t>
                      </a:r>
                    </a:p>
                  </a:txBody>
                  <a:tcPr marL="0" marR="0" marT="0" marB="0"/>
                </a:tc>
                <a:extLst>
                  <a:ext uri="{0D108BD9-81ED-4DB2-BD59-A6C34878D82A}">
                    <a16:rowId xmlns:a16="http://schemas.microsoft.com/office/drawing/2014/main" xmlns="" val="10004"/>
                  </a:ext>
                </a:extLst>
              </a:tr>
              <a:tr h="679288">
                <a:tc>
                  <a:txBody>
                    <a:bodyPr/>
                    <a:lstStyle/>
                    <a:p>
                      <a:pPr algn="ctr">
                        <a:spcAft>
                          <a:spcPts val="0"/>
                        </a:spcAft>
                      </a:pPr>
                      <a:r>
                        <a:rPr lang="en-CA" sz="1000" dirty="0" smtClean="0">
                          <a:effectLst/>
                          <a:latin typeface="+mn-lt"/>
                        </a:rPr>
                        <a:t>A5</a:t>
                      </a:r>
                      <a:endParaRPr lang="en-CA" sz="1000" dirty="0">
                        <a:effectLst/>
                        <a:latin typeface="+mn-lt"/>
                      </a:endParaRPr>
                    </a:p>
                  </a:txBody>
                  <a:tcPr marL="56764" marR="56764" marT="0" marB="0"/>
                </a:tc>
                <a:tc>
                  <a:txBody>
                    <a:bodyPr/>
                    <a:lstStyle/>
                    <a:p>
                      <a:pPr algn="l" fontAlgn="t"/>
                      <a:r>
                        <a:rPr lang="en-CA" sz="1000" b="0" i="0" u="none" strike="noStrike" dirty="0" smtClean="0">
                          <a:solidFill>
                            <a:srgbClr val="000000"/>
                          </a:solidFill>
                          <a:effectLst/>
                          <a:latin typeface="Calibri" panose="020F0502020204030204" pitchFamily="34" charset="0"/>
                        </a:rPr>
                        <a:t>GC user access to cloud-based GC service hosted in GC-approved Hyper-Scale IaaS/PaaS (with Interconnection and outbound Internet access enabled)</a:t>
                      </a:r>
                      <a:endParaRPr lang="en-CA" sz="10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xmlns="" val="10005"/>
                  </a:ext>
                </a:extLst>
              </a:tr>
            </a:tbl>
          </a:graphicData>
        </a:graphic>
      </p:graphicFrame>
      <p:cxnSp>
        <p:nvCxnSpPr>
          <p:cNvPr id="36" name="Straight Connector 35"/>
          <p:cNvCxnSpPr>
            <a:stCxn id="196" idx="3"/>
          </p:cNvCxnSpPr>
          <p:nvPr/>
        </p:nvCxnSpPr>
        <p:spPr>
          <a:xfrm flipV="1">
            <a:off x="7258420" y="1125343"/>
            <a:ext cx="2273790" cy="53783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9" idx="3"/>
          </p:cNvCxnSpPr>
          <p:nvPr/>
        </p:nvCxnSpPr>
        <p:spPr>
          <a:xfrm flipV="1">
            <a:off x="8034621" y="1213400"/>
            <a:ext cx="1436422" cy="49059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9462427" y="965544"/>
            <a:ext cx="2356720" cy="737426"/>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(GC-wide SaaS)</a:t>
            </a:r>
          </a:p>
          <a:p>
            <a:pPr marL="87313" lvl="0" indent="-87313">
              <a:buFont typeface="Arial" panose="020B0604020202020204" pitchFamily="34" charset="0"/>
              <a:buChar char="•"/>
            </a:pPr>
            <a:r>
              <a:rPr lang="en-CA" sz="900" dirty="0" smtClean="0"/>
              <a:t>Access Control</a:t>
            </a:r>
            <a:endParaRPr lang="en-CA" sz="900" dirty="0"/>
          </a:p>
          <a:p>
            <a:pPr marL="87313" lvl="0" indent="-87313">
              <a:buFont typeface="Arial" panose="020B0604020202020204" pitchFamily="34" charset="0"/>
              <a:buChar char="•"/>
            </a:pPr>
            <a:r>
              <a:rPr lang="en-CA" sz="900" dirty="0" smtClean="0"/>
              <a:t>Logging </a:t>
            </a:r>
            <a:r>
              <a:rPr lang="en-CA" sz="900" dirty="0"/>
              <a:t>and </a:t>
            </a:r>
            <a:r>
              <a:rPr lang="en-CA" sz="900" dirty="0" smtClean="0"/>
              <a:t>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smtClean="0"/>
              <a:t>Cyber defense services (CCCS CBS)</a:t>
            </a:r>
          </a:p>
        </p:txBody>
      </p:sp>
      <p:sp>
        <p:nvSpPr>
          <p:cNvPr id="39" name="Rounded Rectangle 38"/>
          <p:cNvSpPr/>
          <p:nvPr/>
        </p:nvSpPr>
        <p:spPr>
          <a:xfrm>
            <a:off x="7812521" y="1600796"/>
            <a:ext cx="222100" cy="206400"/>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40" name="Straight Connector 39"/>
          <p:cNvCxnSpPr>
            <a:stCxn id="197" idx="3"/>
          </p:cNvCxnSpPr>
          <p:nvPr/>
        </p:nvCxnSpPr>
        <p:spPr>
          <a:xfrm flipV="1">
            <a:off x="7285672" y="2091452"/>
            <a:ext cx="2168713" cy="5313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454384" y="1823768"/>
            <a:ext cx="2366251" cy="751451"/>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(SaaS)</a:t>
            </a:r>
          </a:p>
          <a:p>
            <a:pPr marL="87313" lvl="0" indent="-87313">
              <a:buFont typeface="Arial" panose="020B0604020202020204" pitchFamily="34" charset="0"/>
              <a:buChar char="•"/>
            </a:pPr>
            <a:r>
              <a:rPr lang="en-CA" sz="900" dirty="0" smtClean="0"/>
              <a:t>Access Control</a:t>
            </a:r>
            <a:endParaRPr lang="en-CA" sz="900" dirty="0"/>
          </a:p>
          <a:p>
            <a:pPr marL="87313" lvl="0" indent="-87313">
              <a:buFont typeface="Arial" panose="020B0604020202020204" pitchFamily="34" charset="0"/>
              <a:buChar char="•"/>
            </a:pPr>
            <a:r>
              <a:rPr lang="en-CA" sz="900" dirty="0" smtClean="0"/>
              <a:t>Logging </a:t>
            </a:r>
            <a:r>
              <a:rPr lang="en-CA" sz="900" dirty="0"/>
              <a:t>and </a:t>
            </a:r>
            <a:r>
              <a:rPr lang="en-CA" sz="900" dirty="0" smtClean="0"/>
              <a:t>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smtClean="0"/>
              <a:t>SaaS procured via PSPC RFSA or Dept.</a:t>
            </a:r>
            <a:endParaRPr lang="en-CA" sz="900" dirty="0"/>
          </a:p>
        </p:txBody>
      </p:sp>
      <p:cxnSp>
        <p:nvCxnSpPr>
          <p:cNvPr id="44" name="Straight Connector 43"/>
          <p:cNvCxnSpPr>
            <a:endCxn id="49" idx="3"/>
          </p:cNvCxnSpPr>
          <p:nvPr/>
        </p:nvCxnSpPr>
        <p:spPr>
          <a:xfrm flipH="1">
            <a:off x="6783508" y="4971149"/>
            <a:ext cx="886140" cy="96291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576905" y="5379617"/>
            <a:ext cx="2206603" cy="1108892"/>
          </a:xfrm>
          <a:prstGeom prst="roundRect">
            <a:avLst/>
          </a:prstGeom>
          <a:solidFill>
            <a:schemeClr val="bg1"/>
          </a:solid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(IaaS/PaaS)</a:t>
            </a:r>
          </a:p>
          <a:p>
            <a:pPr marL="87313" indent="-87313">
              <a:buFont typeface="Arial" panose="020B0604020202020204" pitchFamily="34" charset="0"/>
              <a:buChar char="•"/>
            </a:pPr>
            <a:r>
              <a:rPr lang="en-CA" sz="900" dirty="0" smtClean="0"/>
              <a:t>Access Control</a:t>
            </a:r>
          </a:p>
          <a:p>
            <a:pPr marL="87313" lvl="0" indent="-87313">
              <a:buFont typeface="Arial" panose="020B0604020202020204" pitchFamily="34" charset="0"/>
              <a:buChar char="•"/>
            </a:pPr>
            <a:r>
              <a:rPr lang="en-CA" sz="900" dirty="0" smtClean="0"/>
              <a:t>Boundary Protection</a:t>
            </a:r>
          </a:p>
          <a:p>
            <a:pPr marL="87313" lvl="0" indent="-87313">
              <a:buFont typeface="Arial" panose="020B0604020202020204" pitchFamily="34" charset="0"/>
              <a:buChar char="•"/>
            </a:pPr>
            <a:r>
              <a:rPr lang="en-CA" sz="900" dirty="0" smtClean="0"/>
              <a:t>Intrusion detection and prevention</a:t>
            </a:r>
          </a:p>
          <a:p>
            <a:pPr marL="87313" lvl="0" indent="-87313">
              <a:buFont typeface="Arial" panose="020B0604020202020204" pitchFamily="34" charset="0"/>
              <a:buChar char="•"/>
            </a:pPr>
            <a:r>
              <a:rPr lang="en-CA" sz="900" dirty="0" smtClean="0"/>
              <a:t>Logging and monitoring</a:t>
            </a:r>
          </a:p>
          <a:p>
            <a:pPr marL="87313" lvl="0" indent="-87313">
              <a:buFont typeface="Arial" panose="020B0604020202020204" pitchFamily="34" charset="0"/>
              <a:buChar char="•"/>
            </a:pPr>
            <a:r>
              <a:rPr lang="en-CA" sz="900" dirty="0" smtClean="0"/>
              <a:t>Auditing</a:t>
            </a:r>
          </a:p>
          <a:p>
            <a:pPr marL="87313" lvl="0" indent="-87313">
              <a:buFont typeface="Arial" panose="020B0604020202020204" pitchFamily="34" charset="0"/>
              <a:buChar char="•"/>
            </a:pPr>
            <a:r>
              <a:rPr lang="en-CA" sz="900" dirty="0"/>
              <a:t>Cyber defense services (</a:t>
            </a:r>
            <a:r>
              <a:rPr lang="en-CA" sz="900" dirty="0" smtClean="0"/>
              <a:t>CCCS CBS/HBS)</a:t>
            </a:r>
            <a:endParaRPr lang="en-CA" sz="900" dirty="0"/>
          </a:p>
        </p:txBody>
      </p:sp>
      <p:sp>
        <p:nvSpPr>
          <p:cNvPr id="57" name="Rounded Rectangle 56"/>
          <p:cNvSpPr/>
          <p:nvPr/>
        </p:nvSpPr>
        <p:spPr>
          <a:xfrm>
            <a:off x="7189396" y="5499592"/>
            <a:ext cx="2409548" cy="1169768"/>
          </a:xfrm>
          <a:prstGeom prst="roundRect">
            <a:avLst/>
          </a:prstGeom>
          <a:solidFill>
            <a:schemeClr val="bg1"/>
          </a:solid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900" b="1" u="sng" dirty="0" smtClean="0"/>
              <a:t>Security Services (IaaS/PaaS)</a:t>
            </a:r>
          </a:p>
          <a:p>
            <a:pPr marL="87313" lvl="0" indent="-87313">
              <a:buFont typeface="Arial" panose="020B0604020202020204" pitchFamily="34" charset="0"/>
              <a:buChar char="•"/>
            </a:pPr>
            <a:r>
              <a:rPr lang="en-CA" sz="900" dirty="0" smtClean="0"/>
              <a:t>A4 - For GC only Hybrid IT environment, access restricted to GC users only – </a:t>
            </a:r>
            <a:r>
              <a:rPr lang="en-CA" sz="900" b="1" dirty="0" smtClean="0"/>
              <a:t>no External user access to cloud-based GC service.</a:t>
            </a:r>
          </a:p>
          <a:p>
            <a:pPr marL="87313" lvl="0" indent="-87313">
              <a:buFont typeface="Arial" panose="020B0604020202020204" pitchFamily="34" charset="0"/>
              <a:buChar char="•"/>
            </a:pPr>
            <a:r>
              <a:rPr lang="en-CA" sz="900" dirty="0" smtClean="0"/>
              <a:t>A5 - Only approved outbound Internet connections are permitted with security services enabled based on risk profile.</a:t>
            </a:r>
            <a:endParaRPr lang="en-CA" sz="900" dirty="0"/>
          </a:p>
        </p:txBody>
      </p:sp>
      <p:sp>
        <p:nvSpPr>
          <p:cNvPr id="79" name="Freeform 78"/>
          <p:cNvSpPr/>
          <p:nvPr/>
        </p:nvSpPr>
        <p:spPr>
          <a:xfrm>
            <a:off x="866957" y="1973030"/>
            <a:ext cx="6682494" cy="2647676"/>
          </a:xfrm>
          <a:custGeom>
            <a:avLst/>
            <a:gdLst>
              <a:gd name="connsiteX0" fmla="*/ 0 w 6013722"/>
              <a:gd name="connsiteY0" fmla="*/ 0 h 3129720"/>
              <a:gd name="connsiteX1" fmla="*/ 488054 w 6013722"/>
              <a:gd name="connsiteY1" fmla="*/ 639519 h 3129720"/>
              <a:gd name="connsiteX2" fmla="*/ 1346356 w 6013722"/>
              <a:gd name="connsiteY2" fmla="*/ 729276 h 3129720"/>
              <a:gd name="connsiteX3" fmla="*/ 1643676 w 6013722"/>
              <a:gd name="connsiteY3" fmla="*/ 981718 h 3129720"/>
              <a:gd name="connsiteX4" fmla="*/ 1856849 w 6013722"/>
              <a:gd name="connsiteY4" fmla="*/ 1391235 h 3129720"/>
              <a:gd name="connsiteX5" fmla="*/ 2193438 w 6013722"/>
              <a:gd name="connsiteY5" fmla="*/ 1783922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856849 w 6013722"/>
              <a:gd name="connsiteY4" fmla="*/ 1391235 h 3129720"/>
              <a:gd name="connsiteX5" fmla="*/ 2193438 w 6013722"/>
              <a:gd name="connsiteY5" fmla="*/ 1783922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33403 w 6013722"/>
              <a:gd name="connsiteY4" fmla="*/ 1365716 h 3129720"/>
              <a:gd name="connsiteX5" fmla="*/ 2193438 w 6013722"/>
              <a:gd name="connsiteY5" fmla="*/ 1783922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33403 w 6013722"/>
              <a:gd name="connsiteY4" fmla="*/ 1365716 h 3129720"/>
              <a:gd name="connsiteX5" fmla="*/ 2329534 w 6013722"/>
              <a:gd name="connsiteY5" fmla="*/ 1690355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29150 w 6013722"/>
              <a:gd name="connsiteY4" fmla="*/ 1293415 h 3129720"/>
              <a:gd name="connsiteX5" fmla="*/ 2329534 w 6013722"/>
              <a:gd name="connsiteY5" fmla="*/ 1690355 h 3129720"/>
              <a:gd name="connsiteX6" fmla="*/ 2552466 w 6013722"/>
              <a:gd name="connsiteY6" fmla="*/ 1834410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29720"/>
              <a:gd name="connsiteX1" fmla="*/ 488054 w 6013722"/>
              <a:gd name="connsiteY1" fmla="*/ 639519 h 3129720"/>
              <a:gd name="connsiteX2" fmla="*/ 1346356 w 6013722"/>
              <a:gd name="connsiteY2" fmla="*/ 729276 h 3129720"/>
              <a:gd name="connsiteX3" fmla="*/ 1707471 w 6013722"/>
              <a:gd name="connsiteY3" fmla="*/ 973212 h 3129720"/>
              <a:gd name="connsiteX4" fmla="*/ 1929150 w 6013722"/>
              <a:gd name="connsiteY4" fmla="*/ 1293415 h 3129720"/>
              <a:gd name="connsiteX5" fmla="*/ 2329534 w 6013722"/>
              <a:gd name="connsiteY5" fmla="*/ 1690355 h 3129720"/>
              <a:gd name="connsiteX6" fmla="*/ 2556719 w 6013722"/>
              <a:gd name="connsiteY6" fmla="*/ 1893952 h 3129720"/>
              <a:gd name="connsiteX7" fmla="*/ 3057349 w 6013722"/>
              <a:gd name="connsiteY7" fmla="*/ 2429051 h 3129720"/>
              <a:gd name="connsiteX8" fmla="*/ 3522964 w 6013722"/>
              <a:gd name="connsiteY8" fmla="*/ 3062960 h 3129720"/>
              <a:gd name="connsiteX9" fmla="*/ 6013722 w 6013722"/>
              <a:gd name="connsiteY9" fmla="*/ 3079789 h 3129720"/>
              <a:gd name="connsiteX0" fmla="*/ 0 w 6013722"/>
              <a:gd name="connsiteY0" fmla="*/ 0 h 3102271"/>
              <a:gd name="connsiteX1" fmla="*/ 488054 w 6013722"/>
              <a:gd name="connsiteY1" fmla="*/ 639519 h 3102271"/>
              <a:gd name="connsiteX2" fmla="*/ 1346356 w 6013722"/>
              <a:gd name="connsiteY2" fmla="*/ 729276 h 3102271"/>
              <a:gd name="connsiteX3" fmla="*/ 1707471 w 6013722"/>
              <a:gd name="connsiteY3" fmla="*/ 973212 h 3102271"/>
              <a:gd name="connsiteX4" fmla="*/ 1929150 w 6013722"/>
              <a:gd name="connsiteY4" fmla="*/ 1293415 h 3102271"/>
              <a:gd name="connsiteX5" fmla="*/ 2329534 w 6013722"/>
              <a:gd name="connsiteY5" fmla="*/ 1690355 h 3102271"/>
              <a:gd name="connsiteX6" fmla="*/ 2556719 w 6013722"/>
              <a:gd name="connsiteY6" fmla="*/ 1893952 h 3102271"/>
              <a:gd name="connsiteX7" fmla="*/ 3057349 w 6013722"/>
              <a:gd name="connsiteY7" fmla="*/ 2429051 h 3102271"/>
              <a:gd name="connsiteX8" fmla="*/ 3676073 w 6013722"/>
              <a:gd name="connsiteY8" fmla="*/ 2994911 h 3102271"/>
              <a:gd name="connsiteX9" fmla="*/ 6013722 w 6013722"/>
              <a:gd name="connsiteY9" fmla="*/ 3079789 h 3102271"/>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556719 w 6013722"/>
              <a:gd name="connsiteY6" fmla="*/ 1893952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543960 w 6013722"/>
              <a:gd name="connsiteY6" fmla="*/ 1932230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543960 w 6013722"/>
              <a:gd name="connsiteY6" fmla="*/ 1932230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329534 w 6013722"/>
              <a:gd name="connsiteY5" fmla="*/ 1690355 h 3100689"/>
              <a:gd name="connsiteX6" fmla="*/ 2492924 w 6013722"/>
              <a:gd name="connsiteY6" fmla="*/ 1949242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689"/>
              <a:gd name="connsiteX1" fmla="*/ 488054 w 6013722"/>
              <a:gd name="connsiteY1" fmla="*/ 639519 h 3100689"/>
              <a:gd name="connsiteX2" fmla="*/ 1346356 w 6013722"/>
              <a:gd name="connsiteY2" fmla="*/ 729276 h 3100689"/>
              <a:gd name="connsiteX3" fmla="*/ 1707471 w 6013722"/>
              <a:gd name="connsiteY3" fmla="*/ 973212 h 3100689"/>
              <a:gd name="connsiteX4" fmla="*/ 1929150 w 6013722"/>
              <a:gd name="connsiteY4" fmla="*/ 1293415 h 3100689"/>
              <a:gd name="connsiteX5" fmla="*/ 2248727 w 6013722"/>
              <a:gd name="connsiteY5" fmla="*/ 1707367 h 3100689"/>
              <a:gd name="connsiteX6" fmla="*/ 2492924 w 6013722"/>
              <a:gd name="connsiteY6" fmla="*/ 1949242 h 3100689"/>
              <a:gd name="connsiteX7" fmla="*/ 3002060 w 6013722"/>
              <a:gd name="connsiteY7" fmla="*/ 2475835 h 3100689"/>
              <a:gd name="connsiteX8" fmla="*/ 3676073 w 6013722"/>
              <a:gd name="connsiteY8" fmla="*/ 2994911 h 3100689"/>
              <a:gd name="connsiteX9" fmla="*/ 6013722 w 6013722"/>
              <a:gd name="connsiteY9" fmla="*/ 3079789 h 3100689"/>
              <a:gd name="connsiteX0" fmla="*/ 0 w 6013722"/>
              <a:gd name="connsiteY0" fmla="*/ 0 h 3100827"/>
              <a:gd name="connsiteX1" fmla="*/ 488054 w 6013722"/>
              <a:gd name="connsiteY1" fmla="*/ 639519 h 3100827"/>
              <a:gd name="connsiteX2" fmla="*/ 1346356 w 6013722"/>
              <a:gd name="connsiteY2" fmla="*/ 729276 h 3100827"/>
              <a:gd name="connsiteX3" fmla="*/ 1707471 w 6013722"/>
              <a:gd name="connsiteY3" fmla="*/ 973212 h 3100827"/>
              <a:gd name="connsiteX4" fmla="*/ 1929150 w 6013722"/>
              <a:gd name="connsiteY4" fmla="*/ 1293415 h 3100827"/>
              <a:gd name="connsiteX5" fmla="*/ 2248727 w 6013722"/>
              <a:gd name="connsiteY5" fmla="*/ 1707367 h 3100827"/>
              <a:gd name="connsiteX6" fmla="*/ 2492924 w 6013722"/>
              <a:gd name="connsiteY6" fmla="*/ 1949242 h 3100827"/>
              <a:gd name="connsiteX7" fmla="*/ 2951024 w 6013722"/>
              <a:gd name="connsiteY7" fmla="*/ 2471582 h 3100827"/>
              <a:gd name="connsiteX8" fmla="*/ 3676073 w 6013722"/>
              <a:gd name="connsiteY8" fmla="*/ 2994911 h 3100827"/>
              <a:gd name="connsiteX9" fmla="*/ 6013722 w 6013722"/>
              <a:gd name="connsiteY9" fmla="*/ 3079789 h 3100827"/>
              <a:gd name="connsiteX0" fmla="*/ 0 w 5991788"/>
              <a:gd name="connsiteY0" fmla="*/ 0 h 3132839"/>
              <a:gd name="connsiteX1" fmla="*/ 466120 w 5991788"/>
              <a:gd name="connsiteY1" fmla="*/ 671531 h 3132839"/>
              <a:gd name="connsiteX2" fmla="*/ 1324422 w 5991788"/>
              <a:gd name="connsiteY2" fmla="*/ 761288 h 3132839"/>
              <a:gd name="connsiteX3" fmla="*/ 1685537 w 5991788"/>
              <a:gd name="connsiteY3" fmla="*/ 1005224 h 3132839"/>
              <a:gd name="connsiteX4" fmla="*/ 1907216 w 5991788"/>
              <a:gd name="connsiteY4" fmla="*/ 1325427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85537 w 5991788"/>
              <a:gd name="connsiteY3" fmla="*/ 1005224 h 3132839"/>
              <a:gd name="connsiteX4" fmla="*/ 1907216 w 5991788"/>
              <a:gd name="connsiteY4" fmla="*/ 1325427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1907216 w 5991788"/>
              <a:gd name="connsiteY4" fmla="*/ 1325427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226793 w 5991788"/>
              <a:gd name="connsiteY5" fmla="*/ 1739379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544834 w 5991788"/>
              <a:gd name="connsiteY5" fmla="*/ 1632671 h 3132839"/>
              <a:gd name="connsiteX6" fmla="*/ 2470990 w 5991788"/>
              <a:gd name="connsiteY6" fmla="*/ 1981254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544834 w 5991788"/>
              <a:gd name="connsiteY5" fmla="*/ 1632671 h 3132839"/>
              <a:gd name="connsiteX6" fmla="*/ 2920635 w 5991788"/>
              <a:gd name="connsiteY6" fmla="*/ 1874547 h 3132839"/>
              <a:gd name="connsiteX7" fmla="*/ 2929090 w 5991788"/>
              <a:gd name="connsiteY7" fmla="*/ 2503594 h 3132839"/>
              <a:gd name="connsiteX8" fmla="*/ 3654139 w 5991788"/>
              <a:gd name="connsiteY8" fmla="*/ 3026923 h 3132839"/>
              <a:gd name="connsiteX9" fmla="*/ 5991788 w 5991788"/>
              <a:gd name="connsiteY9" fmla="*/ 3111801 h 3132839"/>
              <a:gd name="connsiteX0" fmla="*/ 0 w 5991788"/>
              <a:gd name="connsiteY0" fmla="*/ 0 h 3132839"/>
              <a:gd name="connsiteX1" fmla="*/ 466120 w 5991788"/>
              <a:gd name="connsiteY1" fmla="*/ 671531 h 3132839"/>
              <a:gd name="connsiteX2" fmla="*/ 1006381 w 5991788"/>
              <a:gd name="connsiteY2" fmla="*/ 846654 h 3132839"/>
              <a:gd name="connsiteX3" fmla="*/ 1696504 w 5991788"/>
              <a:gd name="connsiteY3" fmla="*/ 877175 h 3132839"/>
              <a:gd name="connsiteX4" fmla="*/ 2192356 w 5991788"/>
              <a:gd name="connsiteY4" fmla="*/ 1058659 h 3132839"/>
              <a:gd name="connsiteX5" fmla="*/ 2544834 w 5991788"/>
              <a:gd name="connsiteY5" fmla="*/ 1632671 h 3132839"/>
              <a:gd name="connsiteX6" fmla="*/ 2920635 w 5991788"/>
              <a:gd name="connsiteY6" fmla="*/ 1874547 h 3132839"/>
              <a:gd name="connsiteX7" fmla="*/ 3312933 w 5991788"/>
              <a:gd name="connsiteY7" fmla="*/ 2258168 h 3132839"/>
              <a:gd name="connsiteX8" fmla="*/ 3654139 w 5991788"/>
              <a:gd name="connsiteY8" fmla="*/ 3026923 h 3132839"/>
              <a:gd name="connsiteX9" fmla="*/ 5991788 w 5991788"/>
              <a:gd name="connsiteY9" fmla="*/ 3111801 h 3132839"/>
              <a:gd name="connsiteX0" fmla="*/ 0 w 5991788"/>
              <a:gd name="connsiteY0" fmla="*/ 0 h 3113947"/>
              <a:gd name="connsiteX1" fmla="*/ 466120 w 5991788"/>
              <a:gd name="connsiteY1" fmla="*/ 671531 h 3113947"/>
              <a:gd name="connsiteX2" fmla="*/ 1006381 w 5991788"/>
              <a:gd name="connsiteY2" fmla="*/ 846654 h 3113947"/>
              <a:gd name="connsiteX3" fmla="*/ 1696504 w 5991788"/>
              <a:gd name="connsiteY3" fmla="*/ 877175 h 3113947"/>
              <a:gd name="connsiteX4" fmla="*/ 2192356 w 5991788"/>
              <a:gd name="connsiteY4" fmla="*/ 1058659 h 3113947"/>
              <a:gd name="connsiteX5" fmla="*/ 2544834 w 5991788"/>
              <a:gd name="connsiteY5" fmla="*/ 1632671 h 3113947"/>
              <a:gd name="connsiteX6" fmla="*/ 2920635 w 5991788"/>
              <a:gd name="connsiteY6" fmla="*/ 1874547 h 3113947"/>
              <a:gd name="connsiteX7" fmla="*/ 3312933 w 5991788"/>
              <a:gd name="connsiteY7" fmla="*/ 2258168 h 3113947"/>
              <a:gd name="connsiteX8" fmla="*/ 3950247 w 5991788"/>
              <a:gd name="connsiteY8" fmla="*/ 2354667 h 3113947"/>
              <a:gd name="connsiteX9" fmla="*/ 5991788 w 5991788"/>
              <a:gd name="connsiteY9" fmla="*/ 3111801 h 3113947"/>
              <a:gd name="connsiteX0" fmla="*/ 0 w 5958887"/>
              <a:gd name="connsiteY0" fmla="*/ 0 h 2444960"/>
              <a:gd name="connsiteX1" fmla="*/ 466120 w 5958887"/>
              <a:gd name="connsiteY1" fmla="*/ 671531 h 2444960"/>
              <a:gd name="connsiteX2" fmla="*/ 1006381 w 5958887"/>
              <a:gd name="connsiteY2" fmla="*/ 846654 h 2444960"/>
              <a:gd name="connsiteX3" fmla="*/ 1696504 w 5958887"/>
              <a:gd name="connsiteY3" fmla="*/ 877175 h 2444960"/>
              <a:gd name="connsiteX4" fmla="*/ 2192356 w 5958887"/>
              <a:gd name="connsiteY4" fmla="*/ 1058659 h 2444960"/>
              <a:gd name="connsiteX5" fmla="*/ 2544834 w 5958887"/>
              <a:gd name="connsiteY5" fmla="*/ 1632671 h 2444960"/>
              <a:gd name="connsiteX6" fmla="*/ 2920635 w 5958887"/>
              <a:gd name="connsiteY6" fmla="*/ 1874547 h 2444960"/>
              <a:gd name="connsiteX7" fmla="*/ 3312933 w 5958887"/>
              <a:gd name="connsiteY7" fmla="*/ 2258168 h 2444960"/>
              <a:gd name="connsiteX8" fmla="*/ 3950247 w 5958887"/>
              <a:gd name="connsiteY8" fmla="*/ 2354667 h 2444960"/>
              <a:gd name="connsiteX9" fmla="*/ 5958887 w 5958887"/>
              <a:gd name="connsiteY9" fmla="*/ 2418203 h 2444960"/>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258168 h 2418203"/>
              <a:gd name="connsiteX8" fmla="*/ 3950247 w 5958887"/>
              <a:gd name="connsiteY8" fmla="*/ 2354667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258168 h 2418203"/>
              <a:gd name="connsiteX8" fmla="*/ 3961214 w 5958887"/>
              <a:gd name="connsiteY8" fmla="*/ 224796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151461 h 2418203"/>
              <a:gd name="connsiteX8" fmla="*/ 3961214 w 5958887"/>
              <a:gd name="connsiteY8" fmla="*/ 224796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44834 w 5958887"/>
              <a:gd name="connsiteY5" fmla="*/ 1632671 h 2418203"/>
              <a:gd name="connsiteX6" fmla="*/ 2920635 w 5958887"/>
              <a:gd name="connsiteY6" fmla="*/ 1874547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88702 w 5958887"/>
              <a:gd name="connsiteY5" fmla="*/ 1589988 h 2418203"/>
              <a:gd name="connsiteX6" fmla="*/ 2920635 w 5958887"/>
              <a:gd name="connsiteY6" fmla="*/ 1874547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588702 w 5958887"/>
              <a:gd name="connsiteY5" fmla="*/ 1589988 h 2418203"/>
              <a:gd name="connsiteX6" fmla="*/ 2986437 w 5958887"/>
              <a:gd name="connsiteY6" fmla="*/ 1821193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86437 w 5958887"/>
              <a:gd name="connsiteY6" fmla="*/ 1821193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64503 w 5958887"/>
              <a:gd name="connsiteY6" fmla="*/ 1831864 h 2418203"/>
              <a:gd name="connsiteX7" fmla="*/ 3312933 w 5958887"/>
              <a:gd name="connsiteY7" fmla="*/ 2151461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192356 w 5958887"/>
              <a:gd name="connsiteY4" fmla="*/ 1058659 h 2418203"/>
              <a:gd name="connsiteX5" fmla="*/ 2632570 w 5958887"/>
              <a:gd name="connsiteY5" fmla="*/ 1536635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632570 w 5958887"/>
              <a:gd name="connsiteY5" fmla="*/ 1536635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964503 w 5958887"/>
              <a:gd name="connsiteY6" fmla="*/ 1831864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950247 w 5958887"/>
              <a:gd name="connsiteY8" fmla="*/ 2301314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950247 w 5958887"/>
              <a:gd name="connsiteY8" fmla="*/ 223935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950247 w 5958887"/>
              <a:gd name="connsiteY8" fmla="*/ 2239350 h 2418203"/>
              <a:gd name="connsiteX9" fmla="*/ 5958887 w 5958887"/>
              <a:gd name="connsiteY9" fmla="*/ 2418203 h 2418203"/>
              <a:gd name="connsiteX0" fmla="*/ 0 w 5958887"/>
              <a:gd name="connsiteY0" fmla="*/ 0 h 2418203"/>
              <a:gd name="connsiteX1" fmla="*/ 466120 w 5958887"/>
              <a:gd name="connsiteY1" fmla="*/ 671531 h 2418203"/>
              <a:gd name="connsiteX2" fmla="*/ 1006381 w 5958887"/>
              <a:gd name="connsiteY2" fmla="*/ 846654 h 2418203"/>
              <a:gd name="connsiteX3" fmla="*/ 1696504 w 5958887"/>
              <a:gd name="connsiteY3" fmla="*/ 877175 h 2418203"/>
              <a:gd name="connsiteX4" fmla="*/ 2095672 w 5958887"/>
              <a:gd name="connsiteY4" fmla="*/ 1102920 h 2418203"/>
              <a:gd name="connsiteX5" fmla="*/ 2562253 w 5958887"/>
              <a:gd name="connsiteY5" fmla="*/ 1589747 h 2418203"/>
              <a:gd name="connsiteX6" fmla="*/ 2876608 w 5958887"/>
              <a:gd name="connsiteY6" fmla="*/ 1902680 h 2418203"/>
              <a:gd name="connsiteX7" fmla="*/ 3301966 w 5958887"/>
              <a:gd name="connsiteY7" fmla="*/ 2194144 h 2418203"/>
              <a:gd name="connsiteX8" fmla="*/ 3633826 w 5958887"/>
              <a:gd name="connsiteY8" fmla="*/ 2257055 h 2418203"/>
              <a:gd name="connsiteX9" fmla="*/ 5958887 w 5958887"/>
              <a:gd name="connsiteY9" fmla="*/ 2418203 h 2418203"/>
              <a:gd name="connsiteX0" fmla="*/ 0 w 6037992"/>
              <a:gd name="connsiteY0" fmla="*/ 0 h 2409351"/>
              <a:gd name="connsiteX1" fmla="*/ 466120 w 6037992"/>
              <a:gd name="connsiteY1" fmla="*/ 671531 h 2409351"/>
              <a:gd name="connsiteX2" fmla="*/ 1006381 w 6037992"/>
              <a:gd name="connsiteY2" fmla="*/ 846654 h 2409351"/>
              <a:gd name="connsiteX3" fmla="*/ 1696504 w 6037992"/>
              <a:gd name="connsiteY3" fmla="*/ 877175 h 2409351"/>
              <a:gd name="connsiteX4" fmla="*/ 2095672 w 6037992"/>
              <a:gd name="connsiteY4" fmla="*/ 1102920 h 2409351"/>
              <a:gd name="connsiteX5" fmla="*/ 2562253 w 6037992"/>
              <a:gd name="connsiteY5" fmla="*/ 1589747 h 2409351"/>
              <a:gd name="connsiteX6" fmla="*/ 2876608 w 6037992"/>
              <a:gd name="connsiteY6" fmla="*/ 1902680 h 2409351"/>
              <a:gd name="connsiteX7" fmla="*/ 3301966 w 6037992"/>
              <a:gd name="connsiteY7" fmla="*/ 2194144 h 2409351"/>
              <a:gd name="connsiteX8" fmla="*/ 3633826 w 6037992"/>
              <a:gd name="connsiteY8" fmla="*/ 2257055 h 2409351"/>
              <a:gd name="connsiteX9" fmla="*/ 6037992 w 6037992"/>
              <a:gd name="connsiteY9" fmla="*/ 2409351 h 24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7992" h="2409351">
                <a:moveTo>
                  <a:pt x="0" y="0"/>
                </a:moveTo>
                <a:cubicBezTo>
                  <a:pt x="131830" y="258986"/>
                  <a:pt x="298390" y="530422"/>
                  <a:pt x="466120" y="671531"/>
                </a:cubicBezTo>
                <a:cubicBezTo>
                  <a:pt x="633850" y="812640"/>
                  <a:pt x="801317" y="812380"/>
                  <a:pt x="1006381" y="846654"/>
                </a:cubicBezTo>
                <a:cubicBezTo>
                  <a:pt x="1211445" y="880928"/>
                  <a:pt x="1514955" y="834464"/>
                  <a:pt x="1696504" y="877175"/>
                </a:cubicBezTo>
                <a:cubicBezTo>
                  <a:pt x="1878053" y="919886"/>
                  <a:pt x="1951381" y="984158"/>
                  <a:pt x="2095672" y="1102920"/>
                </a:cubicBezTo>
                <a:cubicBezTo>
                  <a:pt x="2239963" y="1221682"/>
                  <a:pt x="2432097" y="1456454"/>
                  <a:pt x="2562253" y="1589747"/>
                </a:cubicBezTo>
                <a:cubicBezTo>
                  <a:pt x="2692409" y="1723040"/>
                  <a:pt x="2753323" y="1801947"/>
                  <a:pt x="2876608" y="1902680"/>
                </a:cubicBezTo>
                <a:cubicBezTo>
                  <a:pt x="2999893" y="2003413"/>
                  <a:pt x="3175763" y="2135082"/>
                  <a:pt x="3301966" y="2194144"/>
                </a:cubicBezTo>
                <a:cubicBezTo>
                  <a:pt x="3428169" y="2253206"/>
                  <a:pt x="3123376" y="2155687"/>
                  <a:pt x="3633826" y="2257055"/>
                </a:cubicBezTo>
                <a:cubicBezTo>
                  <a:pt x="4249670" y="2260810"/>
                  <a:pt x="5071878" y="2263091"/>
                  <a:pt x="6037992" y="2409351"/>
                </a:cubicBezTo>
              </a:path>
            </a:pathLst>
          </a:custGeom>
          <a:ln w="38100">
            <a:solidFill>
              <a:srgbClr val="FF00FF"/>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CA" dirty="0"/>
          </a:p>
        </p:txBody>
      </p:sp>
      <p:sp>
        <p:nvSpPr>
          <p:cNvPr id="186" name="Oval 185"/>
          <p:cNvSpPr/>
          <p:nvPr/>
        </p:nvSpPr>
        <p:spPr>
          <a:xfrm>
            <a:off x="6604714" y="2767021"/>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A2</a:t>
            </a:r>
            <a:endParaRPr lang="en-US" sz="1400" b="1" dirty="0">
              <a:solidFill>
                <a:schemeClr val="tx1"/>
              </a:solidFill>
            </a:endParaRPr>
          </a:p>
        </p:txBody>
      </p:sp>
      <p:sp>
        <p:nvSpPr>
          <p:cNvPr id="188" name="Oval 187"/>
          <p:cNvSpPr/>
          <p:nvPr/>
        </p:nvSpPr>
        <p:spPr>
          <a:xfrm>
            <a:off x="6213303" y="3317160"/>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A1</a:t>
            </a:r>
            <a:endParaRPr lang="en-US" sz="1400" b="1" dirty="0">
              <a:solidFill>
                <a:schemeClr val="tx1"/>
              </a:solidFill>
            </a:endParaRPr>
          </a:p>
        </p:txBody>
      </p:sp>
      <p:sp>
        <p:nvSpPr>
          <p:cNvPr id="189" name="Oval 188"/>
          <p:cNvSpPr/>
          <p:nvPr/>
        </p:nvSpPr>
        <p:spPr>
          <a:xfrm>
            <a:off x="6213303" y="4677859"/>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A4</a:t>
            </a:r>
            <a:endParaRPr lang="en-US" sz="1400" b="1" dirty="0">
              <a:solidFill>
                <a:schemeClr val="tx1"/>
              </a:solidFill>
            </a:endParaRPr>
          </a:p>
        </p:txBody>
      </p:sp>
      <p:sp>
        <p:nvSpPr>
          <p:cNvPr id="197" name="Rounded Rectangle 196"/>
          <p:cNvSpPr/>
          <p:nvPr/>
        </p:nvSpPr>
        <p:spPr>
          <a:xfrm>
            <a:off x="6997640" y="2478783"/>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99" name="Freeform 198"/>
          <p:cNvSpPr/>
          <p:nvPr/>
        </p:nvSpPr>
        <p:spPr>
          <a:xfrm>
            <a:off x="7881950" y="3170476"/>
            <a:ext cx="2438154" cy="1221923"/>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399692 w 1399692"/>
              <a:gd name="connsiteY0" fmla="*/ 0 h 2272355"/>
              <a:gd name="connsiteX1" fmla="*/ 780641 w 1399692"/>
              <a:gd name="connsiteY1" fmla="*/ 1021011 h 2272355"/>
              <a:gd name="connsiteX2" fmla="*/ 0 w 1399692"/>
              <a:gd name="connsiteY2" fmla="*/ 2272355 h 2272355"/>
              <a:gd name="connsiteX0" fmla="*/ 1447204 w 1447204"/>
              <a:gd name="connsiteY0" fmla="*/ 0 h 2272355"/>
              <a:gd name="connsiteX1" fmla="*/ 828153 w 1447204"/>
              <a:gd name="connsiteY1" fmla="*/ 1021011 h 2272355"/>
              <a:gd name="connsiteX2" fmla="*/ 47512 w 1447204"/>
              <a:gd name="connsiteY2" fmla="*/ 2272355 h 2272355"/>
              <a:gd name="connsiteX0" fmla="*/ 1447204 w 1447204"/>
              <a:gd name="connsiteY0" fmla="*/ 0 h 2272355"/>
              <a:gd name="connsiteX1" fmla="*/ 828153 w 1447204"/>
              <a:gd name="connsiteY1" fmla="*/ 909228 h 2272355"/>
              <a:gd name="connsiteX2" fmla="*/ 47512 w 1447204"/>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24890 w 1524890"/>
              <a:gd name="connsiteY0" fmla="*/ 0 h 2272355"/>
              <a:gd name="connsiteX1" fmla="*/ 284153 w 1524890"/>
              <a:gd name="connsiteY1" fmla="*/ 1419414 h 2272355"/>
              <a:gd name="connsiteX2" fmla="*/ 125198 w 1524890"/>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34433 w 1534433"/>
              <a:gd name="connsiteY0" fmla="*/ 0 h 2272355"/>
              <a:gd name="connsiteX1" fmla="*/ 262996 w 1534433"/>
              <a:gd name="connsiteY1" fmla="*/ 1439822 h 2272355"/>
              <a:gd name="connsiteX2" fmla="*/ 134741 w 1534433"/>
              <a:gd name="connsiteY2" fmla="*/ 2272355 h 2272355"/>
              <a:gd name="connsiteX0" fmla="*/ 1545299 w 1545299"/>
              <a:gd name="connsiteY0" fmla="*/ 0 h 2272355"/>
              <a:gd name="connsiteX1" fmla="*/ 273862 w 1545299"/>
              <a:gd name="connsiteY1" fmla="*/ 1439822 h 2272355"/>
              <a:gd name="connsiteX2" fmla="*/ 145607 w 1545299"/>
              <a:gd name="connsiteY2" fmla="*/ 2272355 h 2272355"/>
              <a:gd name="connsiteX0" fmla="*/ 1545299 w 1545299"/>
              <a:gd name="connsiteY0" fmla="*/ 0 h 2272355"/>
              <a:gd name="connsiteX1" fmla="*/ 273862 w 1545299"/>
              <a:gd name="connsiteY1" fmla="*/ 1562266 h 2272355"/>
              <a:gd name="connsiteX2" fmla="*/ 145607 w 1545299"/>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53941 w 1553941"/>
              <a:gd name="connsiteY0" fmla="*/ 0 h 2272355"/>
              <a:gd name="connsiteX1" fmla="*/ 259479 w 1553941"/>
              <a:gd name="connsiteY1" fmla="*/ 1439822 h 2272355"/>
              <a:gd name="connsiteX2" fmla="*/ 154249 w 1553941"/>
              <a:gd name="connsiteY2" fmla="*/ 2272355 h 2272355"/>
              <a:gd name="connsiteX0" fmla="*/ 1535526 w 1535526"/>
              <a:gd name="connsiteY0" fmla="*/ 0 h 2272355"/>
              <a:gd name="connsiteX1" fmla="*/ 292553 w 1535526"/>
              <a:gd name="connsiteY1" fmla="*/ 1537097 h 2272355"/>
              <a:gd name="connsiteX2" fmla="*/ 135834 w 1535526"/>
              <a:gd name="connsiteY2" fmla="*/ 2272355 h 2272355"/>
              <a:gd name="connsiteX0" fmla="*/ 1724320 w 1724320"/>
              <a:gd name="connsiteY0" fmla="*/ 0 h 1656283"/>
              <a:gd name="connsiteX1" fmla="*/ 292553 w 1724320"/>
              <a:gd name="connsiteY1" fmla="*/ 921025 h 1656283"/>
              <a:gd name="connsiteX2" fmla="*/ 135834 w 1724320"/>
              <a:gd name="connsiteY2" fmla="*/ 1656283 h 1656283"/>
              <a:gd name="connsiteX0" fmla="*/ 1717144 w 1717144"/>
              <a:gd name="connsiteY0" fmla="*/ 0 h 1656283"/>
              <a:gd name="connsiteX1" fmla="*/ 308261 w 1717144"/>
              <a:gd name="connsiteY1" fmla="*/ 1050723 h 1656283"/>
              <a:gd name="connsiteX2" fmla="*/ 128658 w 171714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18914 w 1718914"/>
              <a:gd name="connsiteY0" fmla="*/ 0 h 1656283"/>
              <a:gd name="connsiteX1" fmla="*/ 304208 w 1718914"/>
              <a:gd name="connsiteY1" fmla="*/ 948801 h 1656283"/>
              <a:gd name="connsiteX2" fmla="*/ 130428 w 1718914"/>
              <a:gd name="connsiteY2" fmla="*/ 1656283 h 1656283"/>
              <a:gd name="connsiteX0" fmla="*/ 1721947 w 1721947"/>
              <a:gd name="connsiteY0" fmla="*/ 0 h 1656283"/>
              <a:gd name="connsiteX1" fmla="*/ 307241 w 1721947"/>
              <a:gd name="connsiteY1" fmla="*/ 948801 h 1656283"/>
              <a:gd name="connsiteX2" fmla="*/ 133461 w 1721947"/>
              <a:gd name="connsiteY2" fmla="*/ 1656283 h 1656283"/>
              <a:gd name="connsiteX0" fmla="*/ 1704480 w 1704480"/>
              <a:gd name="connsiteY0" fmla="*/ 0 h 1656283"/>
              <a:gd name="connsiteX1" fmla="*/ 307241 w 1704480"/>
              <a:gd name="connsiteY1" fmla="*/ 948801 h 1656283"/>
              <a:gd name="connsiteX2" fmla="*/ 133461 w 1704480"/>
              <a:gd name="connsiteY2" fmla="*/ 1656283 h 1656283"/>
              <a:gd name="connsiteX0" fmla="*/ 1732268 w 1732268"/>
              <a:gd name="connsiteY0" fmla="*/ 0 h 1637000"/>
              <a:gd name="connsiteX1" fmla="*/ 335029 w 1732268"/>
              <a:gd name="connsiteY1" fmla="*/ 948801 h 1637000"/>
              <a:gd name="connsiteX2" fmla="*/ 121818 w 1732268"/>
              <a:gd name="connsiteY2" fmla="*/ 1637000 h 1637000"/>
              <a:gd name="connsiteX0" fmla="*/ 1722865 w 1722865"/>
              <a:gd name="connsiteY0" fmla="*/ 0 h 1637000"/>
              <a:gd name="connsiteX1" fmla="*/ 362079 w 1722865"/>
              <a:gd name="connsiteY1" fmla="*/ 908289 h 1637000"/>
              <a:gd name="connsiteX2" fmla="*/ 112415 w 1722865"/>
              <a:gd name="connsiteY2" fmla="*/ 1637000 h 1637000"/>
              <a:gd name="connsiteX0" fmla="*/ 1737936 w 1737936"/>
              <a:gd name="connsiteY0" fmla="*/ 0 h 1637000"/>
              <a:gd name="connsiteX1" fmla="*/ 320814 w 1737936"/>
              <a:gd name="connsiteY1" fmla="*/ 973110 h 1637000"/>
              <a:gd name="connsiteX2" fmla="*/ 127486 w 1737936"/>
              <a:gd name="connsiteY2" fmla="*/ 1637000 h 1637000"/>
              <a:gd name="connsiteX0" fmla="*/ 1766755 w 1766755"/>
              <a:gd name="connsiteY0" fmla="*/ 0 h 1580282"/>
              <a:gd name="connsiteX1" fmla="*/ 349633 w 1766755"/>
              <a:gd name="connsiteY1" fmla="*/ 973110 h 1580282"/>
              <a:gd name="connsiteX2" fmla="*/ 116538 w 1766755"/>
              <a:gd name="connsiteY2" fmla="*/ 1580282 h 1580282"/>
              <a:gd name="connsiteX0" fmla="*/ 1782768 w 1782768"/>
              <a:gd name="connsiteY0" fmla="*/ 0 h 1580282"/>
              <a:gd name="connsiteX1" fmla="*/ 309221 w 1782768"/>
              <a:gd name="connsiteY1" fmla="*/ 690735 h 1580282"/>
              <a:gd name="connsiteX2" fmla="*/ 132551 w 1782768"/>
              <a:gd name="connsiteY2" fmla="*/ 1580282 h 1580282"/>
              <a:gd name="connsiteX0" fmla="*/ 1782768 w 1782768"/>
              <a:gd name="connsiteY0" fmla="*/ 0 h 1580282"/>
              <a:gd name="connsiteX1" fmla="*/ 309221 w 1782768"/>
              <a:gd name="connsiteY1" fmla="*/ 690735 h 1580282"/>
              <a:gd name="connsiteX2" fmla="*/ 132551 w 1782768"/>
              <a:gd name="connsiteY2" fmla="*/ 1580282 h 1580282"/>
              <a:gd name="connsiteX0" fmla="*/ 1801576 w 1801576"/>
              <a:gd name="connsiteY0" fmla="*/ 0 h 1774415"/>
              <a:gd name="connsiteX1" fmla="*/ 309221 w 1801576"/>
              <a:gd name="connsiteY1" fmla="*/ 884868 h 1774415"/>
              <a:gd name="connsiteX2" fmla="*/ 132551 w 1801576"/>
              <a:gd name="connsiteY2" fmla="*/ 1774415 h 1774415"/>
              <a:gd name="connsiteX0" fmla="*/ 1801576 w 1801576"/>
              <a:gd name="connsiteY0" fmla="*/ 0 h 1774415"/>
              <a:gd name="connsiteX1" fmla="*/ 309221 w 1801576"/>
              <a:gd name="connsiteY1" fmla="*/ 726031 h 1774415"/>
              <a:gd name="connsiteX2" fmla="*/ 132551 w 1801576"/>
              <a:gd name="connsiteY2" fmla="*/ 1774415 h 1774415"/>
              <a:gd name="connsiteX0" fmla="*/ 1801576 w 1801576"/>
              <a:gd name="connsiteY0" fmla="*/ 0 h 1774415"/>
              <a:gd name="connsiteX1" fmla="*/ 309221 w 1801576"/>
              <a:gd name="connsiteY1" fmla="*/ 726031 h 1774415"/>
              <a:gd name="connsiteX2" fmla="*/ 132551 w 1801576"/>
              <a:gd name="connsiteY2" fmla="*/ 1774415 h 1774415"/>
              <a:gd name="connsiteX0" fmla="*/ 1783474 w 1783474"/>
              <a:gd name="connsiteY0" fmla="*/ 0 h 1774415"/>
              <a:gd name="connsiteX1" fmla="*/ 291119 w 1783474"/>
              <a:gd name="connsiteY1" fmla="*/ 726031 h 1774415"/>
              <a:gd name="connsiteX2" fmla="*/ 114449 w 1783474"/>
              <a:gd name="connsiteY2" fmla="*/ 1774415 h 1774415"/>
              <a:gd name="connsiteX0" fmla="*/ 1755262 w 1755262"/>
              <a:gd name="connsiteY0" fmla="*/ 0 h 1650875"/>
              <a:gd name="connsiteX1" fmla="*/ 291119 w 1755262"/>
              <a:gd name="connsiteY1" fmla="*/ 602491 h 1650875"/>
              <a:gd name="connsiteX2" fmla="*/ 114449 w 1755262"/>
              <a:gd name="connsiteY2" fmla="*/ 1650875 h 1650875"/>
            </a:gdLst>
            <a:ahLst/>
            <a:cxnLst>
              <a:cxn ang="0">
                <a:pos x="connsiteX0" y="connsiteY0"/>
              </a:cxn>
              <a:cxn ang="0">
                <a:pos x="connsiteX1" y="connsiteY1"/>
              </a:cxn>
              <a:cxn ang="0">
                <a:pos x="connsiteX2" y="connsiteY2"/>
              </a:cxn>
            </a:cxnLst>
            <a:rect l="l" t="t" r="r" b="b"/>
            <a:pathLst>
              <a:path w="1755262" h="1650875">
                <a:moveTo>
                  <a:pt x="1755262" y="0"/>
                </a:moveTo>
                <a:cubicBezTo>
                  <a:pt x="1530340" y="291662"/>
                  <a:pt x="760956" y="-80471"/>
                  <a:pt x="291119" y="602491"/>
                </a:cubicBezTo>
                <a:cubicBezTo>
                  <a:pt x="59881" y="898949"/>
                  <a:pt x="-130488" y="1119876"/>
                  <a:pt x="114449" y="1650875"/>
                </a:cubicBezTo>
              </a:path>
            </a:pathLst>
          </a:custGeom>
          <a:noFill/>
          <a:ln w="38100">
            <a:solidFill>
              <a:srgbClr val="00B050"/>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0" name="Freeform 199"/>
          <p:cNvSpPr/>
          <p:nvPr/>
        </p:nvSpPr>
        <p:spPr>
          <a:xfrm>
            <a:off x="7605324" y="3055962"/>
            <a:ext cx="2626840" cy="1382061"/>
          </a:xfrm>
          <a:custGeom>
            <a:avLst/>
            <a:gdLst>
              <a:gd name="connsiteX0" fmla="*/ 1538714 w 1538714"/>
              <a:gd name="connsiteY0" fmla="*/ 0 h 1797269"/>
              <a:gd name="connsiteX1" fmla="*/ 832419 w 1538714"/>
              <a:gd name="connsiteY1" fmla="*/ 882869 h 1797269"/>
              <a:gd name="connsiteX2" fmla="*/ 0 w 1538714"/>
              <a:gd name="connsiteY2" fmla="*/ 1797269 h 1797269"/>
              <a:gd name="connsiteX0" fmla="*/ 1538714 w 1538714"/>
              <a:gd name="connsiteY0" fmla="*/ 0 h 1797269"/>
              <a:gd name="connsiteX1" fmla="*/ 919663 w 1538714"/>
              <a:gd name="connsiteY1" fmla="*/ 1021011 h 1797269"/>
              <a:gd name="connsiteX2" fmla="*/ 0 w 1538714"/>
              <a:gd name="connsiteY2" fmla="*/ 1797269 h 1797269"/>
              <a:gd name="connsiteX0" fmla="*/ 1639843 w 1639843"/>
              <a:gd name="connsiteY0" fmla="*/ 0 h 2766338"/>
              <a:gd name="connsiteX1" fmla="*/ 1020792 w 1639843"/>
              <a:gd name="connsiteY1" fmla="*/ 1021011 h 2766338"/>
              <a:gd name="connsiteX2" fmla="*/ 0 w 1639843"/>
              <a:gd name="connsiteY2" fmla="*/ 2766338 h 2766338"/>
              <a:gd name="connsiteX0" fmla="*/ 1639843 w 1639843"/>
              <a:gd name="connsiteY0" fmla="*/ 0 h 2766338"/>
              <a:gd name="connsiteX1" fmla="*/ 1020792 w 1639843"/>
              <a:gd name="connsiteY1" fmla="*/ 1021011 h 2766338"/>
              <a:gd name="connsiteX2" fmla="*/ 0 w 1639843"/>
              <a:gd name="connsiteY2" fmla="*/ 2766338 h 2766338"/>
              <a:gd name="connsiteX0" fmla="*/ 1639843 w 1639843"/>
              <a:gd name="connsiteY0" fmla="*/ 0 h 2766338"/>
              <a:gd name="connsiteX1" fmla="*/ 1026114 w 1639843"/>
              <a:gd name="connsiteY1" fmla="*/ 847074 h 2766338"/>
              <a:gd name="connsiteX2" fmla="*/ 0 w 1639843"/>
              <a:gd name="connsiteY2" fmla="*/ 2766338 h 2766338"/>
              <a:gd name="connsiteX0" fmla="*/ 1639843 w 1639843"/>
              <a:gd name="connsiteY0" fmla="*/ 0 h 3014817"/>
              <a:gd name="connsiteX1" fmla="*/ 1026114 w 1639843"/>
              <a:gd name="connsiteY1" fmla="*/ 1095553 h 3014817"/>
              <a:gd name="connsiteX2" fmla="*/ 0 w 1639843"/>
              <a:gd name="connsiteY2" fmla="*/ 3014817 h 3014817"/>
              <a:gd name="connsiteX0" fmla="*/ 1687746 w 1687746"/>
              <a:gd name="connsiteY0" fmla="*/ 0 h 2940271"/>
              <a:gd name="connsiteX1" fmla="*/ 1026114 w 1687746"/>
              <a:gd name="connsiteY1" fmla="*/ 1021007 h 2940271"/>
              <a:gd name="connsiteX2" fmla="*/ 0 w 1687746"/>
              <a:gd name="connsiteY2" fmla="*/ 2940271 h 2940271"/>
              <a:gd name="connsiteX0" fmla="*/ 1687746 w 1687746"/>
              <a:gd name="connsiteY0" fmla="*/ 0 h 2940271"/>
              <a:gd name="connsiteX1" fmla="*/ 723970 w 1687746"/>
              <a:gd name="connsiteY1" fmla="*/ 354034 h 2940271"/>
              <a:gd name="connsiteX2" fmla="*/ 0 w 1687746"/>
              <a:gd name="connsiteY2" fmla="*/ 2940271 h 2940271"/>
            </a:gdLst>
            <a:ahLst/>
            <a:cxnLst>
              <a:cxn ang="0">
                <a:pos x="connsiteX0" y="connsiteY0"/>
              </a:cxn>
              <a:cxn ang="0">
                <a:pos x="connsiteX1" y="connsiteY1"/>
              </a:cxn>
              <a:cxn ang="0">
                <a:pos x="connsiteX2" y="connsiteY2"/>
              </a:cxn>
            </a:cxnLst>
            <a:rect l="l" t="t" r="r" b="b"/>
            <a:pathLst>
              <a:path w="1687746" h="2940271">
                <a:moveTo>
                  <a:pt x="1687746" y="0"/>
                </a:moveTo>
                <a:cubicBezTo>
                  <a:pt x="1462824" y="291662"/>
                  <a:pt x="980422" y="54489"/>
                  <a:pt x="723970" y="354034"/>
                </a:cubicBezTo>
                <a:cubicBezTo>
                  <a:pt x="467518" y="653579"/>
                  <a:pt x="59113" y="1589231"/>
                  <a:pt x="0" y="2940271"/>
                </a:cubicBezTo>
              </a:path>
            </a:pathLst>
          </a:custGeom>
          <a:noFill/>
          <a:ln w="38100">
            <a:solidFill>
              <a:srgbClr val="FF00FF"/>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8863463" y="2747368"/>
            <a:ext cx="357589" cy="36004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18288" rtlCol="0" anchor="ctr"/>
          <a:lstStyle/>
          <a:p>
            <a:pPr algn="ctr"/>
            <a:r>
              <a:rPr lang="en-US" sz="1400" b="1" dirty="0" smtClean="0">
                <a:solidFill>
                  <a:schemeClr val="tx1"/>
                </a:solidFill>
              </a:rPr>
              <a:t>A5</a:t>
            </a:r>
            <a:endParaRPr lang="en-US" sz="1400" b="1" dirty="0">
              <a:solidFill>
                <a:schemeClr val="tx1"/>
              </a:solidFill>
            </a:endParaRPr>
          </a:p>
        </p:txBody>
      </p:sp>
      <p:cxnSp>
        <p:nvCxnSpPr>
          <p:cNvPr id="42" name="Straight Connector 41"/>
          <p:cNvCxnSpPr>
            <a:stCxn id="45" idx="1"/>
          </p:cNvCxnSpPr>
          <p:nvPr/>
        </p:nvCxnSpPr>
        <p:spPr>
          <a:xfrm flipH="1">
            <a:off x="6000365" y="4655324"/>
            <a:ext cx="916774" cy="72324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917139" y="4511308"/>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47" name="Rounded Rectangle 46"/>
          <p:cNvSpPr/>
          <p:nvPr/>
        </p:nvSpPr>
        <p:spPr>
          <a:xfrm>
            <a:off x="7669648" y="4698997"/>
            <a:ext cx="279674"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56" name="Straight Connector 55"/>
          <p:cNvCxnSpPr/>
          <p:nvPr/>
        </p:nvCxnSpPr>
        <p:spPr>
          <a:xfrm>
            <a:off x="8452364" y="3816334"/>
            <a:ext cx="324870" cy="16832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7650250" y="3939564"/>
            <a:ext cx="288032" cy="288032"/>
          </a:xfrm>
          <a:prstGeom prst="roundRect">
            <a:avLst/>
          </a:prstGeom>
          <a:no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cxnSp>
        <p:nvCxnSpPr>
          <p:cNvPr id="71" name="Straight Connector 70"/>
          <p:cNvCxnSpPr>
            <a:stCxn id="70" idx="2"/>
          </p:cNvCxnSpPr>
          <p:nvPr/>
        </p:nvCxnSpPr>
        <p:spPr>
          <a:xfrm flipH="1">
            <a:off x="6709363" y="4227596"/>
            <a:ext cx="1084903" cy="11509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custDataLst>
              <p:tags r:id="rId1"/>
            </p:custDataLst>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18826" y="3218056"/>
            <a:ext cx="663276" cy="663276"/>
          </a:xfrm>
          <a:prstGeom prst="rect">
            <a:avLst/>
          </a:prstGeom>
        </p:spPr>
      </p:pic>
    </p:spTree>
    <p:extLst>
      <p:ext uri="{BB962C8B-B14F-4D97-AF65-F5344CB8AC3E}">
        <p14:creationId xmlns:p14="http://schemas.microsoft.com/office/powerpoint/2010/main" val="1213823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ipe(left)">
                                      <p:cBhvr>
                                        <p:cTn id="7" dur="500"/>
                                        <p:tgtEl>
                                          <p:spTgt spid="1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wipe(left)">
                                      <p:cBhvr>
                                        <p:cTn id="10" dur="500"/>
                                        <p:tgtEl>
                                          <p:spTgt spid="19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wipe(left)">
                                      <p:cBhvr>
                                        <p:cTn id="15" dur="500"/>
                                        <p:tgtEl>
                                          <p:spTgt spid="19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wipe(left)">
                                      <p:cBhvr>
                                        <p:cTn id="20" dur="500"/>
                                        <p:tgtEl>
                                          <p:spTgt spid="18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wipe(left)">
                                      <p:cBhvr>
                                        <p:cTn id="23" dur="500"/>
                                        <p:tgtEl>
                                          <p:spTgt spid="19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wipe(left)">
                                      <p:cBhvr>
                                        <p:cTn id="28" dur="500"/>
                                        <p:tgtEl>
                                          <p:spTgt spid="19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wipe(left)">
                                      <p:cBhvr>
                                        <p:cTn id="31" dur="500"/>
                                        <p:tgtEl>
                                          <p:spTgt spid="18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9"/>
                                        </p:tgtEl>
                                        <p:attrNameLst>
                                          <p:attrName>style.visibility</p:attrName>
                                        </p:attrNameLst>
                                      </p:cBhvr>
                                      <p:to>
                                        <p:strVal val="visible"/>
                                      </p:to>
                                    </p:set>
                                    <p:animEffect transition="in" filter="wipe(left)">
                                      <p:cBhvr>
                                        <p:cTn id="40" dur="500"/>
                                        <p:tgtEl>
                                          <p:spTgt spid="18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500"/>
                                        <p:tgtEl>
                                          <p:spTgt spid="7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1" nodeType="clickEffect">
                                  <p:stCondLst>
                                    <p:cond delay="0"/>
                                  </p:stCondLst>
                                  <p:childTnLst>
                                    <p:set>
                                      <p:cBhvr>
                                        <p:cTn id="47" dur="1" fill="hold">
                                          <p:stCondLst>
                                            <p:cond delay="0"/>
                                          </p:stCondLst>
                                        </p:cTn>
                                        <p:tgtEl>
                                          <p:spTgt spid="195"/>
                                        </p:tgtEl>
                                        <p:attrNameLst>
                                          <p:attrName>style.visibility</p:attrName>
                                        </p:attrNameLst>
                                      </p:cBhvr>
                                      <p:to>
                                        <p:strVal val="visible"/>
                                      </p:to>
                                    </p:set>
                                    <p:animEffect transition="in" filter="wipe(right)">
                                      <p:cBhvr>
                                        <p:cTn id="48" dur="500"/>
                                        <p:tgtEl>
                                          <p:spTgt spid="195"/>
                                        </p:tgtEl>
                                      </p:cBhvr>
                                    </p:animEffect>
                                  </p:childTnLst>
                                </p:cTn>
                              </p:par>
                              <p:par>
                                <p:cTn id="49" presetID="22" presetClass="entr" presetSubtype="2" fill="hold" grpId="1" nodeType="withEffect">
                                  <p:stCondLst>
                                    <p:cond delay="0"/>
                                  </p:stCondLst>
                                  <p:childTnLst>
                                    <p:set>
                                      <p:cBhvr>
                                        <p:cTn id="50" dur="1" fill="hold">
                                          <p:stCondLst>
                                            <p:cond delay="0"/>
                                          </p:stCondLst>
                                        </p:cTn>
                                        <p:tgtEl>
                                          <p:spTgt spid="194"/>
                                        </p:tgtEl>
                                        <p:attrNameLst>
                                          <p:attrName>style.visibility</p:attrName>
                                        </p:attrNameLst>
                                      </p:cBhvr>
                                      <p:to>
                                        <p:strVal val="visible"/>
                                      </p:to>
                                    </p:set>
                                    <p:animEffect transition="in" filter="wipe(right)">
                                      <p:cBhvr>
                                        <p:cTn id="51" dur="500"/>
                                        <p:tgtEl>
                                          <p:spTgt spid="19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0"/>
                                        </p:tgtEl>
                                        <p:attrNameLst>
                                          <p:attrName>style.visibility</p:attrName>
                                        </p:attrNameLst>
                                      </p:cBhvr>
                                      <p:to>
                                        <p:strVal val="visible"/>
                                      </p:to>
                                    </p:set>
                                    <p:animEffect transition="in" filter="wipe(left)">
                                      <p:cBhvr>
                                        <p:cTn id="56" dur="500"/>
                                        <p:tgtEl>
                                          <p:spTgt spid="20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6"/>
                                        </p:tgtEl>
                                        <p:attrNameLst>
                                          <p:attrName>style.visibility</p:attrName>
                                        </p:attrNameLst>
                                      </p:cBhvr>
                                      <p:to>
                                        <p:strVal val="visible"/>
                                      </p:to>
                                    </p:set>
                                    <p:animEffect transition="in" filter="fade">
                                      <p:cBhvr>
                                        <p:cTn id="70" dur="500"/>
                                        <p:tgtEl>
                                          <p:spTgt spid="19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7"/>
                                        </p:tgtEl>
                                        <p:attrNameLst>
                                          <p:attrName>style.visibility</p:attrName>
                                        </p:attrNameLst>
                                      </p:cBhvr>
                                      <p:to>
                                        <p:strVal val="visible"/>
                                      </p:to>
                                    </p:set>
                                    <p:animEffect transition="in" filter="fade">
                                      <p:cBhvr>
                                        <p:cTn id="73" dur="500"/>
                                        <p:tgtEl>
                                          <p:spTgt spid="19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500"/>
                                        <p:tgtEl>
                                          <p:spTgt spid="57"/>
                                        </p:tgtEl>
                                      </p:cBhvr>
                                    </p:animEffect>
                                  </p:childTnLst>
                                </p:cTn>
                              </p:par>
                              <p:par>
                                <p:cTn id="107" presetID="10" presetClass="entr" presetSubtype="0" fill="hold" nodeType="with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500"/>
                                        <p:tgtEl>
                                          <p:spTgt spid="58"/>
                                        </p:tgtEl>
                                      </p:cBhvr>
                                    </p:animEffect>
                                  </p:childTnLst>
                                </p:cTn>
                              </p:par>
                              <p:par>
                                <p:cTn id="110" presetID="10" presetClass="entr" presetSubtype="0" fill="hold"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500"/>
                                        <p:tgtEl>
                                          <p:spTgt spid="5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par>
                                <p:cTn id="116" presetID="10" presetClass="entr" presetSubtype="0" fill="hold"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90" grpId="0" animBg="1"/>
      <p:bldP spid="191" grpId="0" animBg="1"/>
      <p:bldP spid="194" grpId="1" animBg="1"/>
      <p:bldP spid="195" grpId="1" animBg="1"/>
      <p:bldP spid="196" grpId="0" animBg="1"/>
      <p:bldP spid="198" grpId="0" animBg="1"/>
      <p:bldP spid="38" grpId="0" animBg="1"/>
      <p:bldP spid="39" grpId="0" animBg="1"/>
      <p:bldP spid="41" grpId="0" animBg="1"/>
      <p:bldP spid="49" grpId="0" animBg="1"/>
      <p:bldP spid="57" grpId="0" animBg="1"/>
      <p:bldP spid="79" grpId="0" animBg="1"/>
      <p:bldP spid="186" grpId="0" animBg="1"/>
      <p:bldP spid="188" grpId="0" animBg="1"/>
      <p:bldP spid="189" grpId="0" animBg="1"/>
      <p:bldP spid="197" grpId="0" animBg="1"/>
      <p:bldP spid="199" grpId="0" animBg="1"/>
      <p:bldP spid="200" grpId="0" animBg="1"/>
      <p:bldP spid="19" grpId="0" animBg="1"/>
      <p:bldP spid="45" grpId="0" animBg="1"/>
      <p:bldP spid="47" grpId="0" animBg="1"/>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5ebd4cb230354324c43666b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lative_x0020_path xmlns="58893673-a518-4592-86d8-88987721376e">2020-01-27/Tab 2 - GC Cloud Enablement - Cloud Connection Patterns - GC EARB.pptx</Relative_x0020_path>
    <Filename xmlns="58893673-a518-4592-86d8-88987721376e">Tab 2 - GC Cloud Enablement - Cloud Connection Patterns - GC EARB</Filename>
    <_x0031_ xmlns="58893673-a518-4592-86d8-88987721376e" xsi:nil="true"/>
    <Project_x0020_number xmlns="58893673-a518-4592-86d8-88987721376e" xsi:nil="true"/>
    <_dlc_DocId xmlns="2b550d65-d04b-400c-a344-143bc2f54f15">QPYUJ4YKPT4N-633645191-3298</_dlc_DocId>
    <_dlc_DocIdUrl xmlns="2b550d65-d04b-400c-a344-143bc2f54f15">
      <Url>http://dialogue/grp/BU5946064/_layouts/DocIdRedir.aspx?ID=QPYUJ4YKPT4N-633645191-3298</Url>
      <Description>QPYUJ4YKPT4N-633645191-3298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47F4412D93AFA40A71535EC792A583B" ma:contentTypeVersion="13" ma:contentTypeDescription="Create a new document." ma:contentTypeScope="" ma:versionID="7522d105a06cafe2b8bb6cb99e5c9413">
  <xsd:schema xmlns:xsd="http://www.w3.org/2001/XMLSchema" xmlns:xs="http://www.w3.org/2001/XMLSchema" xmlns:p="http://schemas.microsoft.com/office/2006/metadata/properties" xmlns:ns2="2b550d65-d04b-400c-a344-143bc2f54f15" xmlns:ns3="58893673-a518-4592-86d8-88987721376e" targetNamespace="http://schemas.microsoft.com/office/2006/metadata/properties" ma:root="true" ma:fieldsID="470aad69eb0bf6fbe9ef10784769d5ef" ns2:_="" ns3:_="">
    <xsd:import namespace="2b550d65-d04b-400c-a344-143bc2f54f15"/>
    <xsd:import namespace="58893673-a518-4592-86d8-88987721376e"/>
    <xsd:element name="properties">
      <xsd:complexType>
        <xsd:sequence>
          <xsd:element name="documentManagement">
            <xsd:complexType>
              <xsd:all>
                <xsd:element ref="ns2:_dlc_DocId" minOccurs="0"/>
                <xsd:element ref="ns2:_dlc_DocIdUrl" minOccurs="0"/>
                <xsd:element ref="ns2:_dlc_DocIdPersistId" minOccurs="0"/>
                <xsd:element ref="ns3:Project_x0020_number" minOccurs="0"/>
                <xsd:element ref="ns3:Relative_x0020_path" minOccurs="0"/>
                <xsd:element ref="ns3:Filename" minOccurs="0"/>
                <xsd:element ref="ns3: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50d65-d04b-400c-a344-143bc2f54f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8893673-a518-4592-86d8-88987721376e" elementFormDefault="qualified">
    <xsd:import namespace="http://schemas.microsoft.com/office/2006/documentManagement/types"/>
    <xsd:import namespace="http://schemas.microsoft.com/office/infopath/2007/PartnerControls"/>
    <xsd:element name="Project_x0020_number" ma:index="11" nillable="true" ma:displayName="Project number" ma:internalName="Project_x0020_number">
      <xsd:simpleType>
        <xsd:restriction base="dms:Text">
          <xsd:maxLength value="255"/>
        </xsd:restriction>
      </xsd:simpleType>
    </xsd:element>
    <xsd:element name="Relative_x0020_path" ma:index="12" nillable="true" ma:displayName="Relative path" ma:hidden="true" ma:internalName="Relative_x0020_path" ma:readOnly="false">
      <xsd:simpleType>
        <xsd:restriction base="dms:Text">
          <xsd:maxLength value="255"/>
        </xsd:restriction>
      </xsd:simpleType>
    </xsd:element>
    <xsd:element name="Filename" ma:index="14" nillable="true" ma:displayName="Filename" ma:hidden="true" ma:internalName="Filename" ma:readOnly="false">
      <xsd:simpleType>
        <xsd:restriction base="dms:Text">
          <xsd:maxLength value="255"/>
        </xsd:restriction>
      </xsd:simpleType>
    </xsd:element>
    <xsd:element name="_x0031_" ma:index="16" nillable="true" ma:displayName="1" ma:hidden="true" ma:internalName="_x0031_"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19756-F73A-4DCB-9CF3-E78929EC8EB5}">
  <ds:schemaRefs>
    <ds:schemaRef ds:uri="http://purl.org/dc/terms/"/>
    <ds:schemaRef ds:uri="http://purl.org/dc/dcmitype/"/>
    <ds:schemaRef ds:uri="58893673-a518-4592-86d8-88987721376e"/>
    <ds:schemaRef ds:uri="2b550d65-d04b-400c-a344-143bc2f54f15"/>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BC351FF-054B-497E-BC59-847C96349C95}">
  <ds:schemaRefs>
    <ds:schemaRef ds:uri="http://schemas.microsoft.com/sharepoint/events"/>
  </ds:schemaRefs>
</ds:datastoreItem>
</file>

<file path=customXml/itemProps3.xml><?xml version="1.0" encoding="utf-8"?>
<ds:datastoreItem xmlns:ds="http://schemas.openxmlformats.org/officeDocument/2006/customXml" ds:itemID="{A2BE0B73-6E1B-40BB-A7AE-AF3D24152054}">
  <ds:schemaRefs>
    <ds:schemaRef ds:uri="http://schemas.microsoft.com/sharepoint/v3/contenttype/forms"/>
  </ds:schemaRefs>
</ds:datastoreItem>
</file>

<file path=customXml/itemProps4.xml><?xml version="1.0" encoding="utf-8"?>
<ds:datastoreItem xmlns:ds="http://schemas.openxmlformats.org/officeDocument/2006/customXml" ds:itemID="{C08E28BE-C308-4C0B-BFB1-848E91B94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50d65-d04b-400c-a344-143bc2f54f15"/>
    <ds:schemaRef ds:uri="58893673-a518-4592-86d8-889877213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22474</TotalTime>
  <Words>3904</Words>
  <Application>Microsoft Office PowerPoint</Application>
  <PresentationFormat>Widescreen</PresentationFormat>
  <Paragraphs>809</Paragraphs>
  <Slides>23</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맑은 고딕</vt:lpstr>
      <vt:lpstr>ＭＳ Ｐゴシック</vt:lpstr>
      <vt:lpstr>arial</vt:lpstr>
      <vt:lpstr>arial</vt:lpstr>
      <vt:lpstr>Calibri</vt:lpstr>
      <vt:lpstr>Symbol</vt:lpstr>
      <vt:lpstr>Times New Roman</vt:lpstr>
      <vt:lpstr>Wingdings</vt:lpstr>
      <vt:lpstr>Wingdings 2</vt:lpstr>
      <vt:lpstr>Office Theme</vt:lpstr>
      <vt:lpstr>1_Office Theme</vt:lpstr>
      <vt:lpstr>Government of Canada Enterprise Architecture Review Board (GC EARB)</vt:lpstr>
      <vt:lpstr>Purpose of GC EARB Session</vt:lpstr>
      <vt:lpstr>Request – Background</vt:lpstr>
      <vt:lpstr>What is SCED?</vt:lpstr>
      <vt:lpstr>Network Connection Types</vt:lpstr>
      <vt:lpstr>Network Security Services &amp; Cyber Defense</vt:lpstr>
      <vt:lpstr>SCED Initiative - Cloud Access Security Broker</vt:lpstr>
      <vt:lpstr>Cloud Access Scenarios</vt:lpstr>
      <vt:lpstr>Scenario A – GC user access to cloud-based service from GC Network</vt:lpstr>
      <vt:lpstr>Scenario B – GC user access to cloud-based service from Internet</vt:lpstr>
      <vt:lpstr>Scenario C – External user access to cloud-based GC service</vt:lpstr>
      <vt:lpstr>Scenario D – Service/Application Interoperability </vt:lpstr>
      <vt:lpstr>Scenario E – Cloud Administration and Management Traffic</vt:lpstr>
      <vt:lpstr>Where does SCED fit in?</vt:lpstr>
      <vt:lpstr>Guardrails</vt:lpstr>
      <vt:lpstr>RECAP: Operationalization Framework</vt:lpstr>
      <vt:lpstr>Cloud Guardrails – First 30 Days</vt:lpstr>
      <vt:lpstr>Cloud Usage Profiles</vt:lpstr>
      <vt:lpstr>Cloud Usage Profiles</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Security</dc:title>
  <dc:creator>GC ESA</dc:creator>
  <cp:lastModifiedBy>Salinas, Emilie</cp:lastModifiedBy>
  <cp:revision>1507</cp:revision>
  <cp:lastPrinted>2019-12-10T18:37:11Z</cp:lastPrinted>
  <dcterms:created xsi:type="dcterms:W3CDTF">2015-11-06T15:38:40Z</dcterms:created>
  <dcterms:modified xsi:type="dcterms:W3CDTF">2020-05-14T13:50:56Z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07b37a73-e667-46c1-89a0-c8077df733cc</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_NewReviewCycle">
    <vt:lpwstr/>
  </property>
  <property fmtid="{D5CDD505-2E9C-101B-9397-08002B2CF9AE}" pid="7" name="ContentTypeId">
    <vt:lpwstr>0x010100147F4412D93AFA40A71535EC792A583B</vt:lpwstr>
  </property>
  <property fmtid="{D5CDD505-2E9C-101B-9397-08002B2CF9AE}" pid="8" name="_dlc_DocIdItemGuid">
    <vt:lpwstr>59afd244-2ab9-4a4f-8f1c-3850108ec8b6</vt:lpwstr>
  </property>
  <property fmtid="{D5CDD505-2E9C-101B-9397-08002B2CF9AE}" pid="9" name="WorkflowChangePath">
    <vt:lpwstr>ea1ef2f5-7a20-4ae9-8c8c-4ed1c45d8858,2;ea1ef2f5-7a20-4ae9-8c8c-4ed1c45d8858,2;</vt:lpwstr>
  </property>
</Properties>
</file>