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Amburg.Jonathan" initials="V" lastIdx="4" clrIdx="0">
    <p:extLst>
      <p:ext uri="{19B8F6BF-5375-455C-9EA6-DF929625EA0E}">
        <p15:presenceInfo xmlns:p15="http://schemas.microsoft.com/office/powerpoint/2012/main" userId="VanAmburg.Jonat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75" autoAdjust="0"/>
    <p:restoredTop sz="94660"/>
  </p:normalViewPr>
  <p:slideViewPr>
    <p:cSldViewPr snapToGrid="0">
      <p:cViewPr varScale="1">
        <p:scale>
          <a:sx n="108" d="100"/>
          <a:sy n="108" d="100"/>
        </p:scale>
        <p:origin x="14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Number of Emigrants From Canada</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strRef>
              <c:f>Sheet1!$B$32</c:f>
              <c:strCache>
                <c:ptCount val="1"/>
                <c:pt idx="0">
                  <c:v>Number of Emigrants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3.9094643871772805E-2"/>
                  <c:y val="-3.60766500983940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2921805365703438E-2"/>
                  <c:y val="3.60766500983940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0864192530346991E-2"/>
                  <c:y val="2.70574875737955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1728385060693947E-2"/>
                  <c:y val="-2.40511000655960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3209869542485776E-2"/>
                  <c:y val="-1.80383250491970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3209869542485735E-2"/>
                  <c:y val="2.40511000655960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4979418201059882E-2"/>
                  <c:y val="2.70574875737955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7325095213198665E-2"/>
                  <c:y val="-1.50319375409975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0864192530347029E-2"/>
                  <c:y val="-2.705748757379559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0864192530346952E-2"/>
                  <c:y val="-3.00638750819950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4.3209869542485811E-2"/>
                  <c:y val="3.60766500983940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7037031036416493E-2"/>
                  <c:y val="3.00638750819950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3209869542485735E-2"/>
                  <c:y val="-2.4051100065596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115225670712927E-2"/>
                  <c:y val="1.80383250491970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938270804855513E-2"/>
                  <c:y val="-2.40511000655960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7037031036416347E-2"/>
                  <c:y val="3.00638750819950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4.7325095213198665E-2"/>
                  <c:y val="-2.40511000655960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4.3209869542485888E-2"/>
                  <c:y val="2.7057487573795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1152256707129272E-3"/>
                  <c:y val="-1.803832504919704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Sheet1!$A$33:$A$51</c:f>
              <c:numCache>
                <c:formatCode>General</c:formatCod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numCache>
            </c:numRef>
          </c:cat>
          <c:val>
            <c:numRef>
              <c:f>Sheet1!$B$33:$B$51</c:f>
              <c:numCache>
                <c:formatCode>#,##0</c:formatCode>
                <c:ptCount val="19"/>
                <c:pt idx="0">
                  <c:v>48089</c:v>
                </c:pt>
                <c:pt idx="1">
                  <c:v>47766</c:v>
                </c:pt>
                <c:pt idx="2">
                  <c:v>50149</c:v>
                </c:pt>
                <c:pt idx="3">
                  <c:v>53890</c:v>
                </c:pt>
                <c:pt idx="4">
                  <c:v>58184</c:v>
                </c:pt>
                <c:pt idx="5">
                  <c:v>57633</c:v>
                </c:pt>
                <c:pt idx="6">
                  <c:v>61412</c:v>
                </c:pt>
                <c:pt idx="7">
                  <c:v>66512</c:v>
                </c:pt>
                <c:pt idx="8">
                  <c:v>66158</c:v>
                </c:pt>
                <c:pt idx="9">
                  <c:v>61531</c:v>
                </c:pt>
                <c:pt idx="10">
                  <c:v>58046</c:v>
                </c:pt>
                <c:pt idx="11">
                  <c:v>61466</c:v>
                </c:pt>
                <c:pt idx="12">
                  <c:v>65393</c:v>
                </c:pt>
                <c:pt idx="13">
                  <c:v>62129</c:v>
                </c:pt>
                <c:pt idx="14">
                  <c:v>63722</c:v>
                </c:pt>
                <c:pt idx="15">
                  <c:v>65837</c:v>
                </c:pt>
                <c:pt idx="16">
                  <c:v>67893</c:v>
                </c:pt>
                <c:pt idx="17">
                  <c:v>68705</c:v>
                </c:pt>
                <c:pt idx="18">
                  <c:v>69550</c:v>
                </c:pt>
              </c:numCache>
            </c:numRef>
          </c:val>
          <c:smooth val="0"/>
        </c:ser>
        <c:dLbls>
          <c:showLegendKey val="0"/>
          <c:showVal val="0"/>
          <c:showCatName val="0"/>
          <c:showSerName val="0"/>
          <c:showPercent val="0"/>
          <c:showBubbleSize val="0"/>
        </c:dLbls>
        <c:marker val="1"/>
        <c:smooth val="0"/>
        <c:axId val="207768824"/>
        <c:axId val="207773528"/>
      </c:lineChart>
      <c:catAx>
        <c:axId val="207768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773528"/>
        <c:crosses val="autoZero"/>
        <c:auto val="1"/>
        <c:lblAlgn val="ctr"/>
        <c:lblOffset val="100"/>
        <c:noMultiLvlLbl val="0"/>
      </c:catAx>
      <c:valAx>
        <c:axId val="207773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768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a:t>Permanent </a:t>
            </a:r>
            <a:r>
              <a:rPr lang="en-CA" dirty="0" smtClean="0"/>
              <a:t>Emigration From Canada </a:t>
            </a:r>
            <a:endParaRPr lang="en-CA"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Sheet1!$B$12</c:f>
              <c:strCache>
                <c:ptCount val="1"/>
                <c:pt idx="0">
                  <c:v>1996/2001</c:v>
                </c:pt>
              </c:strCache>
            </c:strRef>
          </c:tx>
          <c:spPr>
            <a:solidFill>
              <a:schemeClr val="accent1"/>
            </a:solidFill>
            <a:ln>
              <a:noFill/>
            </a:ln>
            <a:effectLst/>
          </c:spPr>
          <c:invertIfNegative val="0"/>
          <c:cat>
            <c:strRef>
              <c:f>Sheet1!$A$13:$A$16</c:f>
              <c:strCache>
                <c:ptCount val="4"/>
                <c:pt idx="1">
                  <c:v>Reverse Record Check</c:v>
                </c:pt>
                <c:pt idx="2">
                  <c:v>Demographic Estimates Program</c:v>
                </c:pt>
                <c:pt idx="3">
                  <c:v>Tax data</c:v>
                </c:pt>
              </c:strCache>
            </c:strRef>
          </c:cat>
          <c:val>
            <c:numRef>
              <c:f>Sheet1!$B$13:$B$16</c:f>
              <c:numCache>
                <c:formatCode>#,##0</c:formatCode>
                <c:ptCount val="4"/>
                <c:pt idx="1">
                  <c:v>334950</c:v>
                </c:pt>
              </c:numCache>
            </c:numRef>
          </c:val>
        </c:ser>
        <c:ser>
          <c:idx val="1"/>
          <c:order val="1"/>
          <c:tx>
            <c:strRef>
              <c:f>Sheet1!$C$12</c:f>
              <c:strCache>
                <c:ptCount val="1"/>
                <c:pt idx="0">
                  <c:v>2001/2006</c:v>
                </c:pt>
              </c:strCache>
            </c:strRef>
          </c:tx>
          <c:spPr>
            <a:solidFill>
              <a:schemeClr val="accent2"/>
            </a:solidFill>
            <a:ln>
              <a:noFill/>
            </a:ln>
            <a:effectLst/>
          </c:spPr>
          <c:invertIfNegative val="0"/>
          <c:cat>
            <c:strRef>
              <c:f>Sheet1!$A$13:$A$16</c:f>
              <c:strCache>
                <c:ptCount val="4"/>
                <c:pt idx="1">
                  <c:v>Reverse Record Check</c:v>
                </c:pt>
                <c:pt idx="2">
                  <c:v>Demographic Estimates Program</c:v>
                </c:pt>
                <c:pt idx="3">
                  <c:v>Tax data</c:v>
                </c:pt>
              </c:strCache>
            </c:strRef>
          </c:cat>
          <c:val>
            <c:numRef>
              <c:f>Sheet1!$C$13:$C$16</c:f>
              <c:numCache>
                <c:formatCode>#,##0</c:formatCode>
                <c:ptCount val="4"/>
                <c:pt idx="0" formatCode="General">
                  <c:v>0</c:v>
                </c:pt>
                <c:pt idx="1">
                  <c:v>306334</c:v>
                </c:pt>
                <c:pt idx="2">
                  <c:v>268973</c:v>
                </c:pt>
                <c:pt idx="3">
                  <c:v>151024</c:v>
                </c:pt>
              </c:numCache>
            </c:numRef>
          </c:val>
        </c:ser>
        <c:ser>
          <c:idx val="2"/>
          <c:order val="2"/>
          <c:tx>
            <c:strRef>
              <c:f>Sheet1!$D$12</c:f>
              <c:strCache>
                <c:ptCount val="1"/>
                <c:pt idx="0">
                  <c:v>2006/2011</c:v>
                </c:pt>
              </c:strCache>
            </c:strRef>
          </c:tx>
          <c:spPr>
            <a:solidFill>
              <a:schemeClr val="accent3"/>
            </a:solidFill>
            <a:ln>
              <a:noFill/>
            </a:ln>
            <a:effectLst/>
          </c:spPr>
          <c:invertIfNegative val="0"/>
          <c:cat>
            <c:strRef>
              <c:f>Sheet1!$A$13:$A$16</c:f>
              <c:strCache>
                <c:ptCount val="4"/>
                <c:pt idx="1">
                  <c:v>Reverse Record Check</c:v>
                </c:pt>
                <c:pt idx="2">
                  <c:v>Demographic Estimates Program</c:v>
                </c:pt>
                <c:pt idx="3">
                  <c:v>Tax data</c:v>
                </c:pt>
              </c:strCache>
            </c:strRef>
          </c:cat>
          <c:val>
            <c:numRef>
              <c:f>Sheet1!$D$13:$D$16</c:f>
              <c:numCache>
                <c:formatCode>#,##0</c:formatCode>
                <c:ptCount val="4"/>
                <c:pt idx="1">
                  <c:v>404120</c:v>
                </c:pt>
                <c:pt idx="2">
                  <c:v>287077</c:v>
                </c:pt>
                <c:pt idx="3">
                  <c:v>148012</c:v>
                </c:pt>
              </c:numCache>
            </c:numRef>
          </c:val>
        </c:ser>
        <c:dLbls>
          <c:showLegendKey val="0"/>
          <c:showVal val="0"/>
          <c:showCatName val="0"/>
          <c:showSerName val="0"/>
          <c:showPercent val="0"/>
          <c:showBubbleSize val="0"/>
        </c:dLbls>
        <c:gapWidth val="219"/>
        <c:overlap val="-27"/>
        <c:axId val="419653552"/>
        <c:axId val="419651200"/>
      </c:barChart>
      <c:catAx>
        <c:axId val="419653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651200"/>
        <c:crosses val="autoZero"/>
        <c:auto val="1"/>
        <c:lblAlgn val="ctr"/>
        <c:lblOffset val="100"/>
        <c:noMultiLvlLbl val="0"/>
      </c:catAx>
      <c:valAx>
        <c:axId val="419651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653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a:t>Permanent and Temporary Emigration</a:t>
            </a:r>
            <a:r>
              <a:rPr lang="en-CA" baseline="0" dirty="0"/>
              <a:t> From </a:t>
            </a:r>
            <a:r>
              <a:rPr lang="en-CA" baseline="0" dirty="0" smtClean="0"/>
              <a:t>Canada (Method Reverse Record Check)</a:t>
            </a:r>
            <a:endParaRPr lang="en-CA"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Sheet1!$B$21</c:f>
              <c:strCache>
                <c:ptCount val="1"/>
                <c:pt idx="0">
                  <c:v>Permanent emigration</c:v>
                </c:pt>
              </c:strCache>
            </c:strRef>
          </c:tx>
          <c:spPr>
            <a:solidFill>
              <a:schemeClr val="accent1"/>
            </a:solidFill>
            <a:ln>
              <a:noFill/>
            </a:ln>
            <a:effectLst/>
          </c:spPr>
          <c:invertIfNegative val="0"/>
          <c:cat>
            <c:strRef>
              <c:f>Sheet1!$A$22:$A$25</c:f>
              <c:strCache>
                <c:ptCount val="4"/>
                <c:pt idx="1">
                  <c:v>1996/2001</c:v>
                </c:pt>
                <c:pt idx="2">
                  <c:v>2001/2006</c:v>
                </c:pt>
                <c:pt idx="3">
                  <c:v>2006/2011</c:v>
                </c:pt>
              </c:strCache>
            </c:strRef>
          </c:cat>
          <c:val>
            <c:numRef>
              <c:f>Sheet1!$B$22:$B$25</c:f>
              <c:numCache>
                <c:formatCode>#,##0</c:formatCode>
                <c:ptCount val="4"/>
                <c:pt idx="0" formatCode="General">
                  <c:v>0</c:v>
                </c:pt>
                <c:pt idx="1">
                  <c:v>334950</c:v>
                </c:pt>
                <c:pt idx="2">
                  <c:v>306334</c:v>
                </c:pt>
                <c:pt idx="3">
                  <c:v>404120</c:v>
                </c:pt>
              </c:numCache>
            </c:numRef>
          </c:val>
        </c:ser>
        <c:ser>
          <c:idx val="1"/>
          <c:order val="1"/>
          <c:tx>
            <c:strRef>
              <c:f>Sheet1!$C$21</c:f>
              <c:strCache>
                <c:ptCount val="1"/>
                <c:pt idx="0">
                  <c:v>Temporary emigration</c:v>
                </c:pt>
              </c:strCache>
            </c:strRef>
          </c:tx>
          <c:spPr>
            <a:solidFill>
              <a:schemeClr val="accent2"/>
            </a:solidFill>
            <a:ln>
              <a:noFill/>
            </a:ln>
            <a:effectLst/>
          </c:spPr>
          <c:invertIfNegative val="0"/>
          <c:cat>
            <c:strRef>
              <c:f>Sheet1!$A$22:$A$25</c:f>
              <c:strCache>
                <c:ptCount val="4"/>
                <c:pt idx="1">
                  <c:v>1996/2001</c:v>
                </c:pt>
                <c:pt idx="2">
                  <c:v>2001/2006</c:v>
                </c:pt>
                <c:pt idx="3">
                  <c:v>2006/2011</c:v>
                </c:pt>
              </c:strCache>
            </c:strRef>
          </c:cat>
          <c:val>
            <c:numRef>
              <c:f>Sheet1!$C$22:$C$25</c:f>
              <c:numCache>
                <c:formatCode>#,##0</c:formatCode>
                <c:ptCount val="4"/>
                <c:pt idx="1">
                  <c:v>204111</c:v>
                </c:pt>
                <c:pt idx="2">
                  <c:v>196549</c:v>
                </c:pt>
                <c:pt idx="3">
                  <c:v>144239</c:v>
                </c:pt>
              </c:numCache>
            </c:numRef>
          </c:val>
        </c:ser>
        <c:dLbls>
          <c:showLegendKey val="0"/>
          <c:showVal val="0"/>
          <c:showCatName val="0"/>
          <c:showSerName val="0"/>
          <c:showPercent val="0"/>
          <c:showBubbleSize val="0"/>
        </c:dLbls>
        <c:gapWidth val="219"/>
        <c:overlap val="-27"/>
        <c:axId val="419655120"/>
        <c:axId val="419651592"/>
      </c:barChart>
      <c:catAx>
        <c:axId val="41965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651592"/>
        <c:crosses val="autoZero"/>
        <c:auto val="1"/>
        <c:lblAlgn val="ctr"/>
        <c:lblOffset val="100"/>
        <c:noMultiLvlLbl val="0"/>
      </c:catAx>
      <c:valAx>
        <c:axId val="419651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655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10-18T07:50:31.105" idx="1">
    <p:pos x="6664" y="2437"/>
    <p:text>Save for piece on Retention rates</p:text>
    <p:extLst>
      <p:ext uri="{C676402C-5697-4E1C-873F-D02D1690AC5C}">
        <p15:threadingInfo xmlns:p15="http://schemas.microsoft.com/office/powerpoint/2012/main" timeZoneBias="240"/>
      </p:ext>
    </p:extLst>
  </p:cm>
  <p:cm authorId="1" dt="2019-10-18T07:51:37.710" idx="2">
    <p:pos x="3825" y="1818"/>
    <p:text>Is this based on a study of international outmigration or secondary migration? If secondary migration it could be moved to piece on retention rates.</p:text>
    <p:extLst>
      <p:ext uri="{C676402C-5697-4E1C-873F-D02D1690AC5C}">
        <p15:threadingInfo xmlns:p15="http://schemas.microsoft.com/office/powerpoint/2012/main" timeZoneBias="240"/>
      </p:ext>
    </p:extLst>
  </p:cm>
  <p:cm authorId="1" dt="2019-10-18T07:52:39.764" idx="3">
    <p:pos x="3635" y="2325"/>
    <p:text>This is about secondary migration. Did the study suggest that this is also applicable to outmigration? Maybe we actually repeat factors in same piece.</p:text>
    <p:extLst>
      <p:ext uri="{C676402C-5697-4E1C-873F-D02D1690AC5C}">
        <p15:threadingInfo xmlns:p15="http://schemas.microsoft.com/office/powerpoint/2012/main" timeZoneBias="240"/>
      </p:ext>
    </p:extLst>
  </p:cm>
  <p:cm authorId="1" dt="2019-10-18T07:54:12.541" idx="4">
    <p:pos x="3847" y="3714"/>
    <p:text>Merge text into one text box. It will be easier to align</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434C147-DD39-4BF7-848C-9F175B16C79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4276573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434C147-DD39-4BF7-848C-9F175B16C79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42352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434C147-DD39-4BF7-848C-9F175B16C79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408254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434C147-DD39-4BF7-848C-9F175B16C79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82050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4C147-DD39-4BF7-848C-9F175B16C79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28159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434C147-DD39-4BF7-848C-9F175B16C790}" type="datetimeFigureOut">
              <a:rPr lang="en-CA" smtClean="0"/>
              <a:t>2019-11-19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332286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434C147-DD39-4BF7-848C-9F175B16C790}" type="datetimeFigureOut">
              <a:rPr lang="en-CA" smtClean="0"/>
              <a:t>2019-11-19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177811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434C147-DD39-4BF7-848C-9F175B16C790}" type="datetimeFigureOut">
              <a:rPr lang="en-CA" smtClean="0"/>
              <a:t>2019-11-19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279457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4C147-DD39-4BF7-848C-9F175B16C790}" type="datetimeFigureOut">
              <a:rPr lang="en-CA" smtClean="0"/>
              <a:t>2019-11-19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195694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4C147-DD39-4BF7-848C-9F175B16C790}" type="datetimeFigureOut">
              <a:rPr lang="en-CA" smtClean="0"/>
              <a:t>2019-11-19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379333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4C147-DD39-4BF7-848C-9F175B16C790}" type="datetimeFigureOut">
              <a:rPr lang="en-CA" smtClean="0"/>
              <a:t>2019-11-19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A77668-5804-472B-BCCB-0B0E63FA905F}" type="slidenum">
              <a:rPr lang="en-CA" smtClean="0"/>
              <a:t>‹#›</a:t>
            </a:fld>
            <a:endParaRPr lang="en-CA"/>
          </a:p>
        </p:txBody>
      </p:sp>
    </p:spTree>
    <p:extLst>
      <p:ext uri="{BB962C8B-B14F-4D97-AF65-F5344CB8AC3E}">
        <p14:creationId xmlns:p14="http://schemas.microsoft.com/office/powerpoint/2010/main" val="14900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4C147-DD39-4BF7-848C-9F175B16C790}" type="datetimeFigureOut">
              <a:rPr lang="en-CA" smtClean="0"/>
              <a:t>2019-11-19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77668-5804-472B-BCCB-0B0E63FA905F}" type="slidenum">
              <a:rPr lang="en-CA" smtClean="0"/>
              <a:t>‹#›</a:t>
            </a:fld>
            <a:endParaRPr lang="en-CA"/>
          </a:p>
        </p:txBody>
      </p:sp>
    </p:spTree>
    <p:extLst>
      <p:ext uri="{BB962C8B-B14F-4D97-AF65-F5344CB8AC3E}">
        <p14:creationId xmlns:p14="http://schemas.microsoft.com/office/powerpoint/2010/main" val="4053419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hyperlink" Target="https://www.statista.com/statistics/443066/number-of-emigrants-from-canada/" TargetMode="External"/><Relationship Id="rId2"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slide" Target="slide3.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jpg"/><Relationship Id="rId7" Type="http://schemas.openxmlformats.org/officeDocument/2006/relationships/slide" Target="slide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xml"/><Relationship Id="rId7" Type="http://schemas.openxmlformats.org/officeDocument/2006/relationships/slide" Target="slide4.xml"/><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xml"/><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12192000" cy="369332"/>
          </a:xfrm>
          <a:prstGeom prst="rect">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Understanding Emigration/Outmigration: size, causes and implications			</a:t>
            </a:r>
            <a:r>
              <a:rPr lang="en-US"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Fall 2019</a:t>
            </a:r>
            <a:endParaRPr lang="en-CA"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ound Same Side Corner Rectangle 8"/>
          <p:cNvSpPr/>
          <p:nvPr/>
        </p:nvSpPr>
        <p:spPr>
          <a:xfrm>
            <a:off x="9828403" y="432000"/>
            <a:ext cx="2242379"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2" action="ppaction://hlinksldjump"/>
              </a:rPr>
              <a:t>Policy &amp; Research</a:t>
            </a:r>
          </a:p>
          <a:p>
            <a:pPr algn="ctr"/>
            <a:r>
              <a:rPr lang="en-US" sz="1200" dirty="0" smtClean="0">
                <a:solidFill>
                  <a:schemeClr val="tx1">
                    <a:lumMod val="50000"/>
                    <a:lumOff val="50000"/>
                  </a:schemeClr>
                </a:solidFill>
                <a:latin typeface="Trebuchet MS" panose="020B0603020202020204" pitchFamily="34" charset="0"/>
                <a:hlinkClick r:id="rId2" action="ppaction://hlinksldjump"/>
              </a:rPr>
              <a:t>Implications</a:t>
            </a:r>
            <a:endParaRPr lang="en-CA" sz="1200" dirty="0">
              <a:solidFill>
                <a:schemeClr val="tx1">
                  <a:lumMod val="50000"/>
                  <a:lumOff val="50000"/>
                </a:schemeClr>
              </a:solidFill>
              <a:latin typeface="Trebuchet MS" panose="020B0603020202020204" pitchFamily="34" charset="0"/>
            </a:endParaRPr>
          </a:p>
        </p:txBody>
      </p:sp>
      <p:sp>
        <p:nvSpPr>
          <p:cNvPr id="7" name="Round Same Side Corner Rectangle 6"/>
          <p:cNvSpPr/>
          <p:nvPr/>
        </p:nvSpPr>
        <p:spPr>
          <a:xfrm>
            <a:off x="7721534" y="432000"/>
            <a:ext cx="2060731"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3" action="ppaction://hlinksldjump"/>
              </a:rPr>
              <a:t>Impacts of Outmigration</a:t>
            </a:r>
            <a:endParaRPr lang="en-CA" sz="1200" dirty="0">
              <a:solidFill>
                <a:schemeClr val="tx1">
                  <a:lumMod val="50000"/>
                  <a:lumOff val="50000"/>
                </a:schemeClr>
              </a:solidFill>
              <a:latin typeface="Trebuchet MS" panose="020B0603020202020204" pitchFamily="34" charset="0"/>
            </a:endParaRPr>
          </a:p>
        </p:txBody>
      </p:sp>
      <p:sp>
        <p:nvSpPr>
          <p:cNvPr id="6" name="Round Same Side Corner Rectangle 5"/>
          <p:cNvSpPr/>
          <p:nvPr/>
        </p:nvSpPr>
        <p:spPr>
          <a:xfrm>
            <a:off x="5697800" y="424480"/>
            <a:ext cx="1977596"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4" action="ppaction://hlinksldjump"/>
              </a:rPr>
              <a:t>Tracking and Monitoring Outmigration</a:t>
            </a:r>
            <a:endParaRPr lang="en-CA" sz="1200" dirty="0">
              <a:solidFill>
                <a:schemeClr val="tx1">
                  <a:lumMod val="50000"/>
                  <a:lumOff val="50000"/>
                </a:schemeClr>
              </a:solidFill>
              <a:latin typeface="Trebuchet MS" panose="020B0603020202020204" pitchFamily="34" charset="0"/>
            </a:endParaRPr>
          </a:p>
        </p:txBody>
      </p:sp>
      <p:sp>
        <p:nvSpPr>
          <p:cNvPr id="8" name="Round Same Side Corner Rectangle 7"/>
          <p:cNvSpPr/>
          <p:nvPr/>
        </p:nvSpPr>
        <p:spPr>
          <a:xfrm>
            <a:off x="4080120" y="432000"/>
            <a:ext cx="1571542"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lumMod val="95000"/>
                    <a:lumOff val="5000"/>
                  </a:schemeClr>
                </a:solidFill>
                <a:latin typeface="Trebuchet MS" panose="020B0603020202020204" pitchFamily="34" charset="0"/>
                <a:hlinkClick r:id="rId5" action="ppaction://hlinksldjump"/>
              </a:rPr>
              <a:t>Determinants of Outmigration</a:t>
            </a:r>
            <a:endParaRPr lang="en-CA" sz="1200" dirty="0">
              <a:solidFill>
                <a:schemeClr val="tx1">
                  <a:lumMod val="95000"/>
                  <a:lumOff val="5000"/>
                </a:schemeClr>
              </a:solidFill>
              <a:latin typeface="Trebuchet MS" panose="020B0603020202020204" pitchFamily="34" charset="0"/>
            </a:endParaRPr>
          </a:p>
        </p:txBody>
      </p:sp>
      <p:sp>
        <p:nvSpPr>
          <p:cNvPr id="5" name="Round Same Side Corner Rectangle 4"/>
          <p:cNvSpPr/>
          <p:nvPr/>
        </p:nvSpPr>
        <p:spPr>
          <a:xfrm>
            <a:off x="0" y="432000"/>
            <a:ext cx="2484000" cy="540000"/>
          </a:xfrm>
          <a:prstGeom prst="round2SameRect">
            <a:avLst/>
          </a:prstGeom>
          <a:solidFill>
            <a:schemeClr val="accent6">
              <a:lumMod val="75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bg1"/>
                </a:solidFill>
                <a:latin typeface="Trebuchet MS" panose="020B0603020202020204" pitchFamily="34" charset="0"/>
              </a:rPr>
              <a:t>Emigration/Outmigration</a:t>
            </a:r>
            <a:r>
              <a:rPr lang="en-US" sz="1200" strike="sngStrike" dirty="0" smtClean="0">
                <a:solidFill>
                  <a:schemeClr val="bg1"/>
                </a:solidFill>
                <a:latin typeface="Trebuchet MS" panose="020B0603020202020204" pitchFamily="34" charset="0"/>
              </a:rPr>
              <a:t> </a:t>
            </a:r>
            <a:r>
              <a:rPr lang="en-US" sz="1200" dirty="0" smtClean="0">
                <a:solidFill>
                  <a:schemeClr val="bg1"/>
                </a:solidFill>
                <a:latin typeface="Trebuchet MS" panose="020B0603020202020204" pitchFamily="34" charset="0"/>
              </a:rPr>
              <a:t>Estimates</a:t>
            </a:r>
            <a:endParaRPr lang="en-CA" sz="1200" dirty="0">
              <a:solidFill>
                <a:schemeClr val="bg1"/>
              </a:solidFill>
              <a:latin typeface="Trebuchet MS" panose="020B0603020202020204" pitchFamily="34" charset="0"/>
            </a:endParaRPr>
          </a:p>
        </p:txBody>
      </p:sp>
      <p:sp>
        <p:nvSpPr>
          <p:cNvPr id="10" name="TextBox 9"/>
          <p:cNvSpPr txBox="1"/>
          <p:nvPr/>
        </p:nvSpPr>
        <p:spPr>
          <a:xfrm>
            <a:off x="0" y="1099200"/>
            <a:ext cx="6919784" cy="4939814"/>
          </a:xfrm>
          <a:prstGeom prst="rect">
            <a:avLst/>
          </a:prstGeom>
          <a:noFill/>
        </p:spPr>
        <p:txBody>
          <a:bodyPr wrap="square" rtlCol="0">
            <a:spAutoFit/>
          </a:bodyPr>
          <a:lstStyle/>
          <a:p>
            <a:pPr marL="285750" lvl="0" indent="-285750">
              <a:lnSpc>
                <a:spcPct val="90000"/>
              </a:lnSpc>
              <a:spcAft>
                <a:spcPts val="600"/>
              </a:spcAft>
              <a:buFont typeface="Arial" panose="020B0604020202020204" pitchFamily="34" charset="0"/>
              <a:buChar char="•"/>
            </a:pPr>
            <a:r>
              <a:rPr lang="en-CA" sz="1400" dirty="0" smtClean="0"/>
              <a:t>Emigration: Permanent</a:t>
            </a:r>
            <a:r>
              <a:rPr lang="en-CA" sz="1400" dirty="0"/>
              <a:t> </a:t>
            </a:r>
            <a:r>
              <a:rPr lang="en-CA" sz="1400" b="1" dirty="0"/>
              <a:t>emigration</a:t>
            </a:r>
            <a:r>
              <a:rPr lang="en-CA" sz="1400" dirty="0"/>
              <a:t> refers to </a:t>
            </a:r>
            <a:r>
              <a:rPr lang="en-CA" sz="1400" b="1" dirty="0"/>
              <a:t>Canadian</a:t>
            </a:r>
            <a:r>
              <a:rPr lang="en-CA" sz="1400" dirty="0"/>
              <a:t> citizens or landed immigrants who leave </a:t>
            </a:r>
            <a:r>
              <a:rPr lang="en-CA" sz="1400" b="1" dirty="0"/>
              <a:t>Canada</a:t>
            </a:r>
            <a:r>
              <a:rPr lang="en-CA" sz="1400" dirty="0"/>
              <a:t> to acquire permanent residency in another country, while temporary </a:t>
            </a:r>
            <a:r>
              <a:rPr lang="en-CA" sz="1400" b="1" dirty="0"/>
              <a:t>emigration</a:t>
            </a:r>
            <a:r>
              <a:rPr lang="en-CA" sz="1400" dirty="0"/>
              <a:t> refers to </a:t>
            </a:r>
            <a:r>
              <a:rPr lang="en-CA" sz="1400" b="1" dirty="0"/>
              <a:t>Canadian</a:t>
            </a:r>
            <a:r>
              <a:rPr lang="en-CA" sz="1400" dirty="0"/>
              <a:t> citizens and immigrants living temporarily abroad who have not maintained a usual place of residence in </a:t>
            </a:r>
            <a:r>
              <a:rPr lang="en-CA" sz="1400" b="1" dirty="0"/>
              <a:t>Canada</a:t>
            </a:r>
            <a:endParaRPr lang="en-US" sz="1400" dirty="0" smtClean="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CA" sz="1400" dirty="0" smtClean="0"/>
              <a:t>Outmigration</a:t>
            </a:r>
            <a:r>
              <a:rPr lang="en-CA" sz="1400" dirty="0"/>
              <a:t>: The action of leaving one place to settle in another, especially within a country.</a:t>
            </a:r>
          </a:p>
          <a:p>
            <a:pPr marL="285750" lvl="0" indent="-285750">
              <a:lnSpc>
                <a:spcPct val="90000"/>
              </a:lnSpc>
              <a:spcAft>
                <a:spcPts val="600"/>
              </a:spcAft>
              <a:buFont typeface="Arial" panose="020B0604020202020204" pitchFamily="34" charset="0"/>
              <a:buChar char="•"/>
            </a:pPr>
            <a:r>
              <a:rPr lang="en-CA" sz="1400" dirty="0" smtClean="0">
                <a:latin typeface="Calibri" panose="020F0502020204030204" pitchFamily="34" charset="0"/>
                <a:ea typeface="Verdana" panose="020B0604030504040204" pitchFamily="34" charset="0"/>
                <a:cs typeface="Calibri" panose="020F0502020204030204" pitchFamily="34" charset="0"/>
              </a:rPr>
              <a:t>Based </a:t>
            </a:r>
            <a:r>
              <a:rPr lang="en-CA" sz="1400" dirty="0">
                <a:latin typeface="Calibri" panose="020F0502020204030204" pitchFamily="34" charset="0"/>
                <a:ea typeface="Verdana" panose="020B0604030504040204" pitchFamily="34" charset="0"/>
                <a:cs typeface="Calibri" panose="020F0502020204030204" pitchFamily="34" charset="0"/>
              </a:rPr>
              <a:t>on Canadian Censuses the net exit rate of </a:t>
            </a:r>
            <a:r>
              <a:rPr lang="en-CA" sz="1400" dirty="0" smtClean="0">
                <a:latin typeface="Calibri" panose="020F0502020204030204" pitchFamily="34" charset="0"/>
                <a:ea typeface="Verdana" panose="020B0604030504040204" pitchFamily="34" charset="0"/>
                <a:cs typeface="Calibri" panose="020F0502020204030204" pitchFamily="34" charset="0"/>
              </a:rPr>
              <a:t>emigration </a:t>
            </a:r>
            <a:r>
              <a:rPr lang="en-CA" sz="1400" dirty="0">
                <a:latin typeface="Calibri" panose="020F0502020204030204" pitchFamily="34" charset="0"/>
                <a:ea typeface="Verdana" panose="020B0604030504040204" pitchFamily="34" charset="0"/>
                <a:cs typeface="Calibri" panose="020F0502020204030204" pitchFamily="34" charset="0"/>
              </a:rPr>
              <a:t>for the naturalized portion of the Canadian population for the </a:t>
            </a:r>
            <a:r>
              <a:rPr lang="en-CA" sz="1400" u="sng" dirty="0">
                <a:latin typeface="Calibri" panose="020F0502020204030204" pitchFamily="34" charset="0"/>
                <a:ea typeface="Verdana" panose="020B0604030504040204" pitchFamily="34" charset="0"/>
                <a:cs typeface="Calibri" panose="020F0502020204030204" pitchFamily="34" charset="0"/>
              </a:rPr>
              <a:t>1996-2006 </a:t>
            </a:r>
            <a:r>
              <a:rPr lang="en-CA" sz="1400" dirty="0">
                <a:latin typeface="Calibri" panose="020F0502020204030204" pitchFamily="34" charset="0"/>
                <a:ea typeface="Verdana" panose="020B0604030504040204" pitchFamily="34" charset="0"/>
                <a:cs typeface="Calibri" panose="020F0502020204030204" pitchFamily="34" charset="0"/>
              </a:rPr>
              <a:t> period is 4.5%.</a:t>
            </a:r>
          </a:p>
          <a:p>
            <a:pPr marL="285750" lvl="0" indent="-285750">
              <a:lnSpc>
                <a:spcPct val="90000"/>
              </a:lnSpc>
              <a:spcAft>
                <a:spcPts val="600"/>
              </a:spcAft>
              <a:buFont typeface="Arial" panose="020B0604020202020204" pitchFamily="34" charset="0"/>
              <a:buChar char="•"/>
            </a:pPr>
            <a:r>
              <a:rPr lang="en-CA" sz="1400" dirty="0">
                <a:latin typeface="Calibri" panose="020F0502020204030204" pitchFamily="34" charset="0"/>
                <a:ea typeface="Verdana" panose="020B0604030504040204" pitchFamily="34" charset="0"/>
                <a:cs typeface="Calibri" panose="020F0502020204030204" pitchFamily="34" charset="0"/>
              </a:rPr>
              <a:t>A similar census-based estimate for the Canadian-born population yields a low net exit rate for the 1996-2006 period (1.33%) which translates into 500,000 Canadian-born leavers over the 1996-2006 period. </a:t>
            </a:r>
          </a:p>
          <a:p>
            <a:pPr marL="285750" lvl="0" indent="-285750">
              <a:lnSpc>
                <a:spcPct val="90000"/>
              </a:lnSpc>
              <a:spcAft>
                <a:spcPts val="600"/>
              </a:spcAft>
              <a:buFont typeface="Arial" panose="020B0604020202020204" pitchFamily="34" charset="0"/>
              <a:buChar char="•"/>
            </a:pPr>
            <a:r>
              <a:rPr lang="en-CA" sz="1400" dirty="0">
                <a:latin typeface="Calibri" panose="020F0502020204030204" pitchFamily="34" charset="0"/>
                <a:ea typeface="Verdana" panose="020B0604030504040204" pitchFamily="34" charset="0"/>
                <a:cs typeface="Calibri" panose="020F0502020204030204" pitchFamily="34" charset="0"/>
              </a:rPr>
              <a:t>Over the period 1996-2006 the naturalized group exhibited a three times greater </a:t>
            </a:r>
            <a:r>
              <a:rPr lang="en-CA" sz="1400" dirty="0" smtClean="0">
                <a:latin typeface="Calibri" panose="020F0502020204030204" pitchFamily="34" charset="0"/>
                <a:ea typeface="Verdana" panose="020B0604030504040204" pitchFamily="34" charset="0"/>
                <a:cs typeface="Calibri" panose="020F0502020204030204" pitchFamily="34" charset="0"/>
              </a:rPr>
              <a:t>emigration </a:t>
            </a:r>
            <a:r>
              <a:rPr lang="en-CA" sz="1400" dirty="0">
                <a:latin typeface="Calibri" panose="020F0502020204030204" pitchFamily="34" charset="0"/>
                <a:ea typeface="Verdana" panose="020B0604030504040204" pitchFamily="34" charset="0"/>
                <a:cs typeface="Calibri" panose="020F0502020204030204" pitchFamily="34" charset="0"/>
              </a:rPr>
              <a:t>rate than the Canadian-born population. </a:t>
            </a:r>
          </a:p>
          <a:p>
            <a:pPr marL="285750" lvl="0" indent="-285750">
              <a:lnSpc>
                <a:spcPct val="90000"/>
              </a:lnSpc>
              <a:spcAft>
                <a:spcPts val="600"/>
              </a:spcAft>
              <a:buFont typeface="Arial" panose="020B0604020202020204" pitchFamily="34" charset="0"/>
              <a:buChar char="•"/>
            </a:pPr>
            <a:r>
              <a:rPr lang="en-CA" sz="1400" dirty="0">
                <a:latin typeface="Calibri" panose="020F0502020204030204" pitchFamily="34" charset="0"/>
                <a:ea typeface="Verdana" panose="020B0604030504040204" pitchFamily="34" charset="0"/>
                <a:cs typeface="Calibri" panose="020F0502020204030204" pitchFamily="34" charset="0"/>
              </a:rPr>
              <a:t>Moreover, given these exit rates for both the Canadian and foreign-born populations, a stock of 2.78 million Canadian leavers living abroad can be estimated.</a:t>
            </a:r>
          </a:p>
          <a:p>
            <a:pPr marL="285750" lvl="0" indent="-285750">
              <a:lnSpc>
                <a:spcPct val="90000"/>
              </a:lnSpc>
              <a:spcAft>
                <a:spcPts val="600"/>
              </a:spcAft>
              <a:buFont typeface="Arial" panose="020B0604020202020204" pitchFamily="34" charset="0"/>
              <a:buChar char="•"/>
            </a:pPr>
            <a:r>
              <a:rPr lang="en-CA" sz="1400" dirty="0">
                <a:latin typeface="Calibri" panose="020F0502020204030204" pitchFamily="34" charset="0"/>
                <a:ea typeface="Verdana" panose="020B0604030504040204" pitchFamily="34" charset="0"/>
                <a:cs typeface="Calibri" panose="020F0502020204030204" pitchFamily="34" charset="0"/>
              </a:rPr>
              <a:t>Canada has experienced a unique problem as a subset of its immigrants, approximately 10%, leave after ascension to citizenship. </a:t>
            </a:r>
          </a:p>
          <a:p>
            <a:pPr marL="285750" lvl="0" indent="-285750">
              <a:lnSpc>
                <a:spcPct val="90000"/>
              </a:lnSpc>
              <a:spcAft>
                <a:spcPts val="600"/>
              </a:spcAft>
              <a:buFont typeface="Arial" panose="020B0604020202020204" pitchFamily="34" charset="0"/>
              <a:buChar char="•"/>
            </a:pPr>
            <a:r>
              <a:rPr lang="en-CA" sz="1400" dirty="0">
                <a:latin typeface="Calibri" panose="020F0502020204030204" pitchFamily="34" charset="0"/>
                <a:ea typeface="Verdana" panose="020B0604030504040204" pitchFamily="34" charset="0"/>
                <a:cs typeface="Calibri" panose="020F0502020204030204" pitchFamily="34" charset="0"/>
              </a:rPr>
              <a:t>Most Canadians abroad feel strongly “Canadian” and strongly desire to remain connected to Canada</a:t>
            </a:r>
            <a:r>
              <a:rPr lang="en-CA" sz="1400" dirty="0" smtClean="0">
                <a:latin typeface="Calibri" panose="020F0502020204030204" pitchFamily="34" charset="0"/>
                <a:ea typeface="Verdana" panose="020B0604030504040204" pitchFamily="34" charset="0"/>
                <a:cs typeface="Calibri" panose="020F0502020204030204" pitchFamily="34" charset="0"/>
              </a:rPr>
              <a:t>.</a:t>
            </a:r>
          </a:p>
          <a:p>
            <a:pPr marL="285750" indent="-285750">
              <a:lnSpc>
                <a:spcPct val="90000"/>
              </a:lnSpc>
              <a:spcAft>
                <a:spcPts val="600"/>
              </a:spcAft>
              <a:buFont typeface="Arial" panose="020B0604020202020204" pitchFamily="34" charset="0"/>
              <a:buChar char="•"/>
            </a:pPr>
            <a:r>
              <a:rPr lang="en-CA" sz="1400" dirty="0">
                <a:latin typeface="Calibri" panose="020F0502020204030204" pitchFamily="34" charset="0"/>
                <a:ea typeface="Verdana" panose="020B0604030504040204" pitchFamily="34" charset="0"/>
                <a:cs typeface="Calibri" panose="020F0502020204030204" pitchFamily="34" charset="0"/>
              </a:rPr>
              <a:t>As of 2016, about 783,000 Canadians lived in the United States, accounting for less than 2 percent of the roughly 44 million U.S. immigrants </a:t>
            </a:r>
            <a:r>
              <a:rPr lang="en-CA" sz="1400" dirty="0" smtClean="0">
                <a:effectLst/>
                <a:latin typeface="Calibri" panose="020F0502020204030204" pitchFamily="34" charset="0"/>
                <a:ea typeface="Verdana" panose="020B0604030504040204" pitchFamily="34" charset="0"/>
                <a:cs typeface="Calibri" panose="020F0502020204030204" pitchFamily="34" charset="0"/>
              </a:rPr>
              <a:t> </a:t>
            </a:r>
            <a:r>
              <a:rPr lang="en-CA" sz="1400" dirty="0">
                <a:latin typeface="Calibri" panose="020F0502020204030204" pitchFamily="34" charset="0"/>
                <a:ea typeface="Verdana" panose="020B0604030504040204" pitchFamily="34" charset="0"/>
                <a:cs typeface="Calibri" panose="020F0502020204030204" pitchFamily="34" charset="0"/>
              </a:rPr>
              <a:t> A quarter of the CND diaspora in the US is significant </a:t>
            </a:r>
          </a:p>
        </p:txBody>
      </p:sp>
      <p:sp>
        <p:nvSpPr>
          <p:cNvPr id="2" name="Oval 1"/>
          <p:cNvSpPr/>
          <p:nvPr/>
        </p:nvSpPr>
        <p:spPr>
          <a:xfrm>
            <a:off x="7141725" y="1521500"/>
            <a:ext cx="767541" cy="4051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1.33%</a:t>
            </a:r>
          </a:p>
        </p:txBody>
      </p:sp>
      <p:sp>
        <p:nvSpPr>
          <p:cNvPr id="12" name="Oval 11"/>
          <p:cNvSpPr/>
          <p:nvPr/>
        </p:nvSpPr>
        <p:spPr>
          <a:xfrm>
            <a:off x="8656624" y="1300995"/>
            <a:ext cx="1500387" cy="7163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4.5%</a:t>
            </a:r>
            <a:endParaRPr lang="en-CA" sz="1000" dirty="0"/>
          </a:p>
        </p:txBody>
      </p:sp>
      <p:graphicFrame>
        <p:nvGraphicFramePr>
          <p:cNvPr id="13" name="Chart 12"/>
          <p:cNvGraphicFramePr/>
          <p:nvPr>
            <p:extLst>
              <p:ext uri="{D42A27DB-BD31-4B8C-83A1-F6EECF244321}">
                <p14:modId xmlns:p14="http://schemas.microsoft.com/office/powerpoint/2010/main" val="2751757363"/>
              </p:ext>
            </p:extLst>
          </p:nvPr>
        </p:nvGraphicFramePr>
        <p:xfrm>
          <a:off x="6714565" y="2449366"/>
          <a:ext cx="5356217" cy="2992210"/>
        </p:xfrm>
        <a:graphic>
          <a:graphicData uri="http://schemas.openxmlformats.org/drawingml/2006/chart">
            <c:chart xmlns:c="http://schemas.openxmlformats.org/drawingml/2006/chart" xmlns:r="http://schemas.openxmlformats.org/officeDocument/2006/relationships" r:id="rId6"/>
          </a:graphicData>
        </a:graphic>
      </p:graphicFrame>
      <p:sp>
        <p:nvSpPr>
          <p:cNvPr id="3" name="Rectangle 2"/>
          <p:cNvSpPr/>
          <p:nvPr/>
        </p:nvSpPr>
        <p:spPr>
          <a:xfrm>
            <a:off x="6919784" y="5414681"/>
            <a:ext cx="4881088" cy="24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Source: </a:t>
            </a:r>
            <a:r>
              <a:rPr lang="fr-FR" sz="900" u="sng" dirty="0">
                <a:hlinkClick r:id="rId7"/>
              </a:rPr>
              <a:t>https://www.statista.com/statistics/443066/number-of-emigrants-from-canada/</a:t>
            </a:r>
            <a:endParaRPr lang="en-CA" sz="900" dirty="0"/>
          </a:p>
        </p:txBody>
      </p:sp>
      <p:sp>
        <p:nvSpPr>
          <p:cNvPr id="4" name="Rectangle 3"/>
          <p:cNvSpPr/>
          <p:nvPr/>
        </p:nvSpPr>
        <p:spPr>
          <a:xfrm>
            <a:off x="6985186" y="2040322"/>
            <a:ext cx="1080621" cy="2167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Canadian – born net exit rate </a:t>
            </a:r>
            <a:endParaRPr lang="en-CA" sz="800" dirty="0">
              <a:solidFill>
                <a:schemeClr val="tx1"/>
              </a:solidFill>
            </a:endParaRPr>
          </a:p>
        </p:txBody>
      </p:sp>
      <p:sp>
        <p:nvSpPr>
          <p:cNvPr id="15" name="Rectangle 14"/>
          <p:cNvSpPr/>
          <p:nvPr/>
        </p:nvSpPr>
        <p:spPr>
          <a:xfrm>
            <a:off x="8954972" y="2100249"/>
            <a:ext cx="1080621" cy="2167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Naturalized Canadian  net exit rate </a:t>
            </a:r>
            <a:endParaRPr lang="en-CA" sz="800" dirty="0">
              <a:solidFill>
                <a:schemeClr val="tx1"/>
              </a:solidFill>
            </a:endParaRPr>
          </a:p>
        </p:txBody>
      </p:sp>
      <p:sp>
        <p:nvSpPr>
          <p:cNvPr id="16" name="Round Same Side Corner Rectangle 15"/>
          <p:cNvSpPr/>
          <p:nvPr/>
        </p:nvSpPr>
        <p:spPr>
          <a:xfrm>
            <a:off x="2546239" y="424480"/>
            <a:ext cx="1487743"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95000"/>
                    <a:lumOff val="5000"/>
                  </a:schemeClr>
                </a:solidFill>
                <a:latin typeface="Trebuchet MS" panose="020B0603020202020204" pitchFamily="34" charset="0"/>
              </a:rPr>
              <a:t>Retention</a:t>
            </a:r>
            <a:endParaRPr lang="en-CA" sz="1200" dirty="0">
              <a:solidFill>
                <a:schemeClr val="tx1">
                  <a:lumMod val="95000"/>
                  <a:lumOff val="5000"/>
                </a:schemeClr>
              </a:solidFill>
              <a:latin typeface="Trebuchet MS" panose="020B0603020202020204" pitchFamily="34" charset="0"/>
            </a:endParaRPr>
          </a:p>
        </p:txBody>
      </p:sp>
    </p:spTree>
    <p:extLst>
      <p:ext uri="{BB962C8B-B14F-4D97-AF65-F5344CB8AC3E}">
        <p14:creationId xmlns:p14="http://schemas.microsoft.com/office/powerpoint/2010/main" val="316258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369332"/>
          </a:xfrm>
          <a:prstGeom prst="rect">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Understanding Emigration/Outmigration: size, causes and implications			</a:t>
            </a:r>
            <a:r>
              <a:rPr lang="en-US"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Fall 2019</a:t>
            </a:r>
            <a:endParaRPr lang="en-CA"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ound Same Side Corner Rectangle 4"/>
          <p:cNvSpPr/>
          <p:nvPr/>
        </p:nvSpPr>
        <p:spPr>
          <a:xfrm>
            <a:off x="7721534" y="432000"/>
            <a:ext cx="2060731"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2" action="ppaction://hlinksldjump"/>
              </a:rPr>
              <a:t>Impacts of Outmigration</a:t>
            </a:r>
            <a:endParaRPr lang="en-CA" sz="1200" dirty="0">
              <a:solidFill>
                <a:schemeClr val="tx1">
                  <a:lumMod val="50000"/>
                  <a:lumOff val="50000"/>
                </a:schemeClr>
              </a:solidFill>
              <a:latin typeface="Trebuchet MS" panose="020B0603020202020204" pitchFamily="34" charset="0"/>
            </a:endParaRPr>
          </a:p>
        </p:txBody>
      </p:sp>
      <p:sp>
        <p:nvSpPr>
          <p:cNvPr id="6" name="Round Same Side Corner Rectangle 5"/>
          <p:cNvSpPr/>
          <p:nvPr/>
        </p:nvSpPr>
        <p:spPr>
          <a:xfrm>
            <a:off x="5697800" y="424480"/>
            <a:ext cx="1977596"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3" action="ppaction://hlinksldjump"/>
              </a:rPr>
              <a:t>Tracking and Monitoring Outmigration</a:t>
            </a:r>
            <a:endParaRPr lang="en-CA" sz="1200" dirty="0">
              <a:solidFill>
                <a:schemeClr val="tx1">
                  <a:lumMod val="50000"/>
                  <a:lumOff val="50000"/>
                </a:schemeClr>
              </a:solidFill>
              <a:latin typeface="Trebuchet MS" panose="020B0603020202020204" pitchFamily="34" charset="0"/>
            </a:endParaRPr>
          </a:p>
        </p:txBody>
      </p:sp>
      <p:sp>
        <p:nvSpPr>
          <p:cNvPr id="7" name="Round Same Side Corner Rectangle 6"/>
          <p:cNvSpPr/>
          <p:nvPr/>
        </p:nvSpPr>
        <p:spPr>
          <a:xfrm>
            <a:off x="4080120" y="432000"/>
            <a:ext cx="1571542"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lumMod val="95000"/>
                    <a:lumOff val="5000"/>
                  </a:schemeClr>
                </a:solidFill>
                <a:latin typeface="Trebuchet MS" panose="020B0603020202020204" pitchFamily="34" charset="0"/>
                <a:hlinkClick r:id="rId4" action="ppaction://hlinksldjump"/>
              </a:rPr>
              <a:t>Determinants of Outmigration</a:t>
            </a:r>
            <a:endParaRPr lang="en-CA" sz="1200" dirty="0">
              <a:solidFill>
                <a:schemeClr val="tx1">
                  <a:lumMod val="95000"/>
                  <a:lumOff val="5000"/>
                </a:schemeClr>
              </a:solidFill>
              <a:latin typeface="Trebuchet MS" panose="020B0603020202020204" pitchFamily="34" charset="0"/>
            </a:endParaRPr>
          </a:p>
        </p:txBody>
      </p:sp>
      <p:sp>
        <p:nvSpPr>
          <p:cNvPr id="8" name="Round Same Side Corner Rectangle 7"/>
          <p:cNvSpPr/>
          <p:nvPr/>
        </p:nvSpPr>
        <p:spPr>
          <a:xfrm>
            <a:off x="0" y="432000"/>
            <a:ext cx="2484000" cy="540000"/>
          </a:xfrm>
          <a:prstGeom prst="round2SameRect">
            <a:avLst/>
          </a:prstGeom>
          <a:solidFill>
            <a:schemeClr val="accent6">
              <a:lumMod val="75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bg1"/>
                </a:solidFill>
                <a:latin typeface="Trebuchet MS" panose="020B0603020202020204" pitchFamily="34" charset="0"/>
              </a:rPr>
              <a:t>Emigration/Outmigration</a:t>
            </a:r>
            <a:r>
              <a:rPr lang="en-US" sz="1200" strike="sngStrike" dirty="0" smtClean="0">
                <a:solidFill>
                  <a:schemeClr val="bg1"/>
                </a:solidFill>
                <a:latin typeface="Trebuchet MS" panose="020B0603020202020204" pitchFamily="34" charset="0"/>
              </a:rPr>
              <a:t> </a:t>
            </a:r>
            <a:r>
              <a:rPr lang="en-US" sz="1200" dirty="0" smtClean="0">
                <a:solidFill>
                  <a:schemeClr val="bg1"/>
                </a:solidFill>
                <a:latin typeface="Trebuchet MS" panose="020B0603020202020204" pitchFamily="34" charset="0"/>
              </a:rPr>
              <a:t>Estimates</a:t>
            </a:r>
            <a:endParaRPr lang="en-CA" sz="1200" dirty="0">
              <a:solidFill>
                <a:schemeClr val="bg1"/>
              </a:solidFill>
              <a:latin typeface="Trebuchet MS" panose="020B0603020202020204" pitchFamily="34" charset="0"/>
            </a:endParaRPr>
          </a:p>
        </p:txBody>
      </p:sp>
      <p:sp>
        <p:nvSpPr>
          <p:cNvPr id="9" name="Round Same Side Corner Rectangle 8"/>
          <p:cNvSpPr/>
          <p:nvPr/>
        </p:nvSpPr>
        <p:spPr>
          <a:xfrm>
            <a:off x="2546239" y="424480"/>
            <a:ext cx="1487743"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u="sng" dirty="0" smtClean="0">
                <a:solidFill>
                  <a:schemeClr val="accent5"/>
                </a:solidFill>
                <a:latin typeface="Trebuchet MS" panose="020B0603020202020204" pitchFamily="34" charset="0"/>
              </a:rPr>
              <a:t>Retention</a:t>
            </a:r>
            <a:endParaRPr lang="en-CA" sz="1200" u="sng" dirty="0">
              <a:solidFill>
                <a:schemeClr val="accent5"/>
              </a:solidFill>
              <a:latin typeface="Trebuchet MS" panose="020B0603020202020204" pitchFamily="34" charset="0"/>
            </a:endParaRPr>
          </a:p>
        </p:txBody>
      </p:sp>
      <p:sp>
        <p:nvSpPr>
          <p:cNvPr id="10" name="Round Same Side Corner Rectangle 9"/>
          <p:cNvSpPr/>
          <p:nvPr/>
        </p:nvSpPr>
        <p:spPr>
          <a:xfrm>
            <a:off x="9828403" y="432000"/>
            <a:ext cx="2281219"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5" action="ppaction://hlinksldjump"/>
              </a:rPr>
              <a:t>Policy &amp; Research</a:t>
            </a:r>
          </a:p>
          <a:p>
            <a:pPr algn="ctr"/>
            <a:r>
              <a:rPr lang="en-US" sz="1200" dirty="0" smtClean="0">
                <a:solidFill>
                  <a:schemeClr val="tx1">
                    <a:lumMod val="50000"/>
                    <a:lumOff val="50000"/>
                  </a:schemeClr>
                </a:solidFill>
                <a:latin typeface="Trebuchet MS" panose="020B0603020202020204" pitchFamily="34" charset="0"/>
                <a:hlinkClick r:id="rId5" action="ppaction://hlinksldjump"/>
              </a:rPr>
              <a:t>Implications</a:t>
            </a:r>
            <a:endParaRPr lang="en-CA" sz="1200" dirty="0">
              <a:solidFill>
                <a:schemeClr val="tx1">
                  <a:lumMod val="50000"/>
                  <a:lumOff val="50000"/>
                </a:schemeClr>
              </a:solidFill>
              <a:latin typeface="Trebuchet MS" panose="020B0603020202020204" pitchFamily="34" charset="0"/>
            </a:endParaRPr>
          </a:p>
        </p:txBody>
      </p:sp>
      <p:sp>
        <p:nvSpPr>
          <p:cNvPr id="11" name="Rectangle 10"/>
          <p:cNvSpPr/>
          <p:nvPr/>
        </p:nvSpPr>
        <p:spPr>
          <a:xfrm>
            <a:off x="127248" y="972000"/>
            <a:ext cx="6096000" cy="6355586"/>
          </a:xfrm>
          <a:prstGeom prst="rect">
            <a:avLst/>
          </a:prstGeom>
        </p:spPr>
        <p:txBody>
          <a:bodyPr>
            <a:spAutoFit/>
          </a:bodyPr>
          <a:lstStyle/>
          <a:p>
            <a:pPr marL="285750" lvl="0" indent="-285750">
              <a:spcAft>
                <a:spcPts val="0"/>
              </a:spcAft>
              <a:buFont typeface="Arial" panose="020B0604020202020204" pitchFamily="34" charset="0"/>
              <a:buChar char="•"/>
            </a:pPr>
            <a:r>
              <a:rPr lang="en-CA" sz="1100" dirty="0">
                <a:solidFill>
                  <a:srgbClr val="595959"/>
                </a:solidFill>
                <a:latin typeface="Calibri" panose="020F0502020204030204" pitchFamily="34" charset="0"/>
                <a:ea typeface="Calibri" panose="020F0502020204030204" pitchFamily="34" charset="0"/>
                <a:cs typeface="Calibri" panose="020F0502020204030204" pitchFamily="34" charset="0"/>
              </a:rPr>
              <a:t>The province with the highest retention rate </a:t>
            </a:r>
            <a:r>
              <a:rPr lang="en-CA" sz="1100" dirty="0" smtClean="0">
                <a:solidFill>
                  <a:srgbClr val="595959"/>
                </a:solidFill>
                <a:latin typeface="Calibri" panose="020F0502020204030204" pitchFamily="34" charset="0"/>
                <a:ea typeface="Calibri" panose="020F0502020204030204" pitchFamily="34" charset="0"/>
                <a:cs typeface="Calibri" panose="020F0502020204030204" pitchFamily="34" charset="0"/>
              </a:rPr>
              <a:t>is </a:t>
            </a:r>
            <a:r>
              <a:rPr lang="en-CA" sz="1100" dirty="0">
                <a:solidFill>
                  <a:srgbClr val="595959"/>
                </a:solidFill>
                <a:latin typeface="Calibri" panose="020F0502020204030204" pitchFamily="34" charset="0"/>
                <a:ea typeface="Calibri" panose="020F0502020204030204" pitchFamily="34" charset="0"/>
                <a:cs typeface="Calibri" panose="020F0502020204030204" pitchFamily="34" charset="0"/>
              </a:rPr>
              <a:t>Ontario, followed by Alberta, British Columbia and Quebec. </a:t>
            </a:r>
            <a:endParaRPr lang="en-CA" sz="1100" dirty="0" smtClean="0">
              <a:solidFill>
                <a:srgbClr val="595959"/>
              </a:solidFill>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CA" sz="1100" dirty="0" smtClean="0"/>
              <a:t>Ontario</a:t>
            </a:r>
            <a:r>
              <a:rPr lang="en-CA" sz="1100" dirty="0"/>
              <a:t>, Quebec, Alberta and British Columbia have retention rates of skilled workers above 85%. Similarly for provincial nominees, Ontario and provinces to the west had retention rates above 80%. </a:t>
            </a:r>
          </a:p>
          <a:p>
            <a:pPr marL="285750" lvl="0" indent="-285750">
              <a:spcAft>
                <a:spcPts val="0"/>
              </a:spcAft>
              <a:buFont typeface="Arial" panose="020B0604020202020204" pitchFamily="34" charset="0"/>
              <a:buChar char="•"/>
            </a:pPr>
            <a:r>
              <a:rPr lang="en-CA" sz="1100" dirty="0">
                <a:solidFill>
                  <a:srgbClr val="595959"/>
                </a:solidFill>
                <a:latin typeface="Calibri" panose="020F0502020204030204" pitchFamily="34" charset="0"/>
                <a:ea typeface="Calibri" panose="020F0502020204030204" pitchFamily="34" charset="0"/>
                <a:cs typeface="Calibri" panose="020F0502020204030204" pitchFamily="34" charset="0"/>
              </a:rPr>
              <a:t>In terms of immigration categories, live-in caregivers, refugees, and the family class have highest retention rates (90%) while retention rates for skilled workers and provincial nominees were somewhat lower (between 80 and 85%). </a:t>
            </a:r>
            <a:endParaRPr lang="en-CA" sz="1100" dirty="0" smtClean="0">
              <a:solidFill>
                <a:srgbClr val="595959"/>
              </a:solidFill>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CA" sz="1100" dirty="0"/>
              <a:t>When net change is taken into account, Alberta stands out because it was the recipient of so many secondary movers (a net increase of more than 16,500 over the 6 year period).</a:t>
            </a:r>
          </a:p>
          <a:p>
            <a:pPr marL="285750" lvl="0" indent="-285750">
              <a:spcAft>
                <a:spcPts val="0"/>
              </a:spcAft>
              <a:buFont typeface="Arial" panose="020B0604020202020204" pitchFamily="34" charset="0"/>
              <a:buChar char="•"/>
            </a:pPr>
            <a:r>
              <a:rPr lang="en-CA" sz="1100" dirty="0" smtClean="0">
                <a:latin typeface="Calibri" panose="020F0502020204030204" pitchFamily="34" charset="0"/>
                <a:ea typeface="Calibri" panose="020F0502020204030204" pitchFamily="34" charset="0"/>
              </a:rPr>
              <a:t>The </a:t>
            </a:r>
            <a:r>
              <a:rPr lang="en-CA" sz="1100" dirty="0">
                <a:latin typeface="Calibri" panose="020F0502020204030204" pitchFamily="34" charset="0"/>
                <a:ea typeface="Calibri" panose="020F0502020204030204" pitchFamily="34" charset="0"/>
              </a:rPr>
              <a:t>Atlantic region is diverse and each province is chart on its own path to accommodate its unique needs through Provincial Nominee Programs.</a:t>
            </a:r>
            <a:r>
              <a:rPr lang="en-CA" sz="1100" i="1" dirty="0">
                <a:solidFill>
                  <a:srgbClr val="2E74B5"/>
                </a:solidFill>
                <a:latin typeface="Calibri" panose="020F0502020204030204" pitchFamily="34" charset="0"/>
                <a:ea typeface="Calibri" panose="020F0502020204030204" pitchFamily="34" charset="0"/>
                <a:cs typeface="Calibri" panose="020F0502020204030204" pitchFamily="34" charset="0"/>
              </a:rPr>
              <a:t> </a:t>
            </a:r>
            <a:endParaRPr lang="en-CA" sz="1100" dirty="0">
              <a:latin typeface="Calibri" panose="020F0502020204030204" pitchFamily="34" charset="0"/>
              <a:ea typeface="Calibri" panose="020F0502020204030204" pitchFamily="34" charset="0"/>
            </a:endParaRPr>
          </a:p>
          <a:p>
            <a:pPr marL="285750" lvl="0" indent="-285750">
              <a:spcAft>
                <a:spcPts val="0"/>
              </a:spcAft>
              <a:buFont typeface="Arial" panose="020B0604020202020204" pitchFamily="34" charset="0"/>
              <a:buChar char="•"/>
            </a:pPr>
            <a:r>
              <a:rPr lang="en-CA" sz="1100" dirty="0">
                <a:latin typeface="Calibri" panose="020F0502020204030204" pitchFamily="34" charset="0"/>
                <a:ea typeface="Calibri" panose="020F0502020204030204" pitchFamily="34" charset="0"/>
              </a:rPr>
              <a:t>Nova Scotia has the highest regional five-year retention rate at 72%, Newfoundland and Labrador is at 56 %, New Brunswick is at 52% and |PEI is at 18% overall .  </a:t>
            </a:r>
            <a:endParaRPr lang="en-CA" sz="1100" dirty="0" smtClean="0">
              <a:latin typeface="Calibri" panose="020F0502020204030204" pitchFamily="34" charset="0"/>
              <a:ea typeface="Calibri" panose="020F0502020204030204" pitchFamily="34" charset="0"/>
            </a:endParaRPr>
          </a:p>
          <a:p>
            <a:pPr marL="285750" lvl="0" indent="-285750">
              <a:spcAft>
                <a:spcPts val="0"/>
              </a:spcAft>
              <a:buFont typeface="Arial" panose="020B0604020202020204" pitchFamily="34" charset="0"/>
              <a:buChar char="•"/>
            </a:pPr>
            <a:r>
              <a:rPr lang="en-CA" sz="1100" dirty="0"/>
              <a:t>PEI’s retention rate fell from 32.3% in TY 2011 to 27.8% (tax year 2013) and the net inflow rate for 2013 (30.9%) is also lower than it was in 2011 (37.3%). This means that PEI retains significantly less than 1/3 of the immigrants originally destined there, which is problematic for a province where Provincial Nominees account for about 90% of annual </a:t>
            </a:r>
            <a:r>
              <a:rPr lang="en-CA" sz="1100" dirty="0" smtClean="0"/>
              <a:t>flow </a:t>
            </a:r>
            <a:r>
              <a:rPr lang="en-CA" sz="1100" dirty="0"/>
              <a:t>of new permanent residents. Most of PEI’s out-migrants are destined for Ontario (2,555), and BC (1,720).</a:t>
            </a:r>
            <a:endParaRPr lang="en-CA" sz="1100"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CA" sz="1100" dirty="0">
                <a:solidFill>
                  <a:srgbClr val="333333"/>
                </a:solidFill>
              </a:rPr>
              <a:t>Ontario’s and Alberta’s retention rates were the highest in Canada (93.1%), but while Ontario’s was stable from 2011, Alberta’s rate rose 1.3 percentage points between 2011 and 2013 to equal Ontario’s</a:t>
            </a:r>
            <a:r>
              <a:rPr lang="en-CA" sz="1100" dirty="0" smtClean="0">
                <a:solidFill>
                  <a:srgbClr val="333333"/>
                </a:solidFill>
              </a:rPr>
              <a:t>.</a:t>
            </a:r>
          </a:p>
          <a:p>
            <a:pPr marL="285750" indent="-285750">
              <a:buFont typeface="Arial" panose="020B0604020202020204" pitchFamily="34" charset="0"/>
              <a:buChar char="•"/>
            </a:pPr>
            <a:r>
              <a:rPr lang="en-CA" sz="1100" dirty="0" smtClean="0">
                <a:solidFill>
                  <a:srgbClr val="333333"/>
                </a:solidFill>
              </a:rPr>
              <a:t>Immigrants </a:t>
            </a:r>
            <a:r>
              <a:rPr lang="en-CA" sz="1100" dirty="0">
                <a:solidFill>
                  <a:srgbClr val="333333"/>
                </a:solidFill>
              </a:rPr>
              <a:t>who left Ontario were found mainly in Alberta (12,910), BC (6,950) and Quebec (5,405). The main sources of in-migration to Ontario came from Quebec (15,030), BC (7,670) and Alberta (4,110). Other sources were Manitoba (2,870) and PEI (2,555). However, immigrants destined for all provinces were resident in Ontario in 2013.</a:t>
            </a:r>
          </a:p>
          <a:p>
            <a:pPr marL="285750" indent="-285750">
              <a:buFont typeface="Arial" panose="020B0604020202020204" pitchFamily="34" charset="0"/>
              <a:buChar char="•"/>
            </a:pPr>
            <a:r>
              <a:rPr lang="en-CA" sz="1100" dirty="0">
                <a:solidFill>
                  <a:srgbClr val="333333"/>
                </a:solidFill>
              </a:rPr>
              <a:t>Alberta’s out-migrants resided in Ontario (4,110) and BC (3,010) in TY 2013, while Alberta attracted significant numbers from Ontario (12,910), Quebec (5,145), Manitoba (3,340), Saskatchewan (2,170) and BC (5,785).</a:t>
            </a:r>
          </a:p>
          <a:p>
            <a:pPr marL="285750" indent="-285750">
              <a:buFont typeface="Arial" panose="020B0604020202020204" pitchFamily="34" charset="0"/>
              <a:buChar char="•"/>
            </a:pPr>
            <a:r>
              <a:rPr lang="en-CA" sz="1100" dirty="0">
                <a:solidFill>
                  <a:srgbClr val="333333"/>
                </a:solidFill>
              </a:rPr>
              <a:t>BC’s retention rate fell slightly from 93.1% in TY 2011 to 90.4% in 2013. 7,670 immigrants destined to BC lived in Ontario in 2013 and a further 5,785 lived in Alberta. However, BC experienced in-migration of 6,950 from Ontario, 5,150 from Quebec, 3,010 from Alberta, 1,885 from Manitoba and 1,720 from PEI.</a:t>
            </a:r>
          </a:p>
          <a:p>
            <a:endParaRPr lang="en-CA" sz="1100" dirty="0"/>
          </a:p>
          <a:p>
            <a:pPr marL="285750" lvl="0" indent="-285750">
              <a:spcAft>
                <a:spcPts val="0"/>
              </a:spcAft>
              <a:buFont typeface="Arial" panose="020B0604020202020204" pitchFamily="34" charset="0"/>
              <a:buChar char="•"/>
            </a:pPr>
            <a:endParaRPr lang="en-CA" sz="1100"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endParaRPr lang="en-CA" sz="1100" dirty="0" smtClean="0">
              <a:latin typeface="Calibri" panose="020F0502020204030204" pitchFamily="34" charset="0"/>
              <a:ea typeface="Calibri" panose="020F0502020204030204" pitchFamily="34" charset="0"/>
            </a:endParaRPr>
          </a:p>
          <a:p>
            <a:pPr>
              <a:spcAft>
                <a:spcPts val="0"/>
              </a:spcAft>
            </a:pPr>
            <a:r>
              <a:rPr lang="en-CA" sz="1100" dirty="0">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047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12192000" cy="369332"/>
          </a:xfrm>
          <a:prstGeom prst="rect">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Understanding Emigration/Outmigration: size, causes and implications			</a:t>
            </a:r>
            <a:r>
              <a:rPr lang="en-US"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Fall 2019</a:t>
            </a:r>
            <a:endParaRPr lang="en-CA"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10666" y="1008000"/>
            <a:ext cx="6096000" cy="545342"/>
          </a:xfrm>
          <a:prstGeom prst="rect">
            <a:avLst/>
          </a:prstGeom>
        </p:spPr>
        <p:txBody>
          <a:bodyPr>
            <a:spAutoFit/>
          </a:bodyPr>
          <a:lstStyle/>
          <a:p>
            <a:pPr>
              <a:lnSpc>
                <a:spcPct val="107000"/>
              </a:lnSpc>
              <a:spcAft>
                <a:spcPts val="800"/>
              </a:spcAft>
            </a:pPr>
            <a:r>
              <a:rPr lang="en-CA" sz="1100" b="1" u="sng" dirty="0">
                <a:latin typeface="Calibri" panose="020F0502020204030204" pitchFamily="34" charset="0"/>
                <a:ea typeface="Calibri" panose="020F0502020204030204" pitchFamily="34" charset="0"/>
                <a:cs typeface="Calibri" panose="020F0502020204030204" pitchFamily="34" charset="0"/>
              </a:rPr>
              <a:t>Unemployment</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CA" sz="1100" dirty="0">
                <a:latin typeface="Calibri" panose="020F0502020204030204" pitchFamily="34" charset="0"/>
                <a:ea typeface="Calibri" panose="020F0502020204030204" pitchFamily="34" charset="0"/>
              </a:rPr>
              <a:t>High rates of unemployment act as a push factor contributing to outmigration</a:t>
            </a:r>
            <a:endParaRPr lang="en-CA" sz="1100" dirty="0"/>
          </a:p>
        </p:txBody>
      </p:sp>
      <p:sp>
        <p:nvSpPr>
          <p:cNvPr id="3" name="Rectangle 2"/>
          <p:cNvSpPr/>
          <p:nvPr/>
        </p:nvSpPr>
        <p:spPr>
          <a:xfrm>
            <a:off x="10666" y="1117193"/>
            <a:ext cx="6096000" cy="944297"/>
          </a:xfrm>
          <a:prstGeom prst="rect">
            <a:avLst/>
          </a:prstGeom>
        </p:spPr>
        <p:txBody>
          <a:bodyPr>
            <a:spAutoFit/>
          </a:bodyPr>
          <a:lstStyle/>
          <a:p>
            <a:pPr>
              <a:lnSpc>
                <a:spcPct val="107000"/>
              </a:lnSpc>
              <a:spcAft>
                <a:spcPts val="800"/>
              </a:spcAft>
            </a:pPr>
            <a:r>
              <a:rPr lang="en-CA" dirty="0">
                <a:latin typeface="Calibri" panose="020F0502020204030204" pitchFamily="34" charset="0"/>
                <a:ea typeface="Calibri" panose="020F0502020204030204" pitchFamily="34" charset="0"/>
                <a:cs typeface="Calibri" panose="020F0502020204030204" pitchFamily="34" charset="0"/>
              </a:rPr>
              <a:t> </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100" b="1" u="sng" dirty="0">
                <a:latin typeface="Calibri" panose="020F0502020204030204" pitchFamily="34" charset="0"/>
                <a:ea typeface="Calibri" panose="020F0502020204030204" pitchFamily="34" charset="0"/>
                <a:cs typeface="Calibri" panose="020F0502020204030204" pitchFamily="34" charset="0"/>
              </a:rPr>
              <a:t>Family Income (underemployment/underpaid jobs/lack of recognition of immigrant’s credentials)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CA" sz="1100" dirty="0">
                <a:latin typeface="Calibri" panose="020F0502020204030204" pitchFamily="34" charset="0"/>
                <a:ea typeface="Calibri" panose="020F0502020204030204" pitchFamily="34" charset="0"/>
              </a:rPr>
              <a:t>Family income acts as a possible contributor to secondary migration</a:t>
            </a:r>
            <a:endParaRPr lang="en-CA" sz="1100" dirty="0"/>
          </a:p>
        </p:txBody>
      </p:sp>
      <p:sp>
        <p:nvSpPr>
          <p:cNvPr id="4" name="Rectangle 3"/>
          <p:cNvSpPr/>
          <p:nvPr/>
        </p:nvSpPr>
        <p:spPr>
          <a:xfrm>
            <a:off x="10666" y="2061490"/>
            <a:ext cx="6390134" cy="1391728"/>
          </a:xfrm>
          <a:prstGeom prst="rect">
            <a:avLst/>
          </a:prstGeom>
        </p:spPr>
        <p:txBody>
          <a:bodyPr wrap="square">
            <a:spAutoFit/>
          </a:bodyPr>
          <a:lstStyle/>
          <a:p>
            <a:pPr>
              <a:lnSpc>
                <a:spcPct val="107000"/>
              </a:lnSpc>
              <a:spcAft>
                <a:spcPts val="800"/>
              </a:spcAft>
            </a:pPr>
            <a:r>
              <a:rPr lang="en-CA" sz="1100" b="1" u="sng" dirty="0" smtClean="0">
                <a:latin typeface="Calibri" panose="020F0502020204030204" pitchFamily="34" charset="0"/>
                <a:ea typeface="Calibri" panose="020F0502020204030204" pitchFamily="34" charset="0"/>
                <a:cs typeface="Calibri" panose="020F0502020204030204" pitchFamily="34" charset="0"/>
              </a:rPr>
              <a:t>Education, Age, Years after Landing in Canada</a:t>
            </a:r>
            <a:endParaRPr lang="en-CA" sz="1100" dirty="0" smtClean="0">
              <a:latin typeface="Calibri" panose="020F0502020204030204" pitchFamily="34" charset="0"/>
              <a:ea typeface="Calibri" panose="020F0502020204030204" pitchFamily="34" charset="0"/>
              <a:cs typeface="Times New Roman" panose="02020603050405020304" pitchFamily="18" charset="0"/>
            </a:endParaRPr>
          </a:p>
          <a:p>
            <a:pPr marL="171450" lvl="0" indent="-171450">
              <a:spcAft>
                <a:spcPts val="0"/>
              </a:spcAft>
              <a:buFont typeface="Arial" panose="020B0604020202020204" pitchFamily="34" charset="0"/>
              <a:buChar char="•"/>
            </a:pPr>
            <a:r>
              <a:rPr lang="en-CA" sz="1100" dirty="0" smtClean="0">
                <a:latin typeface="Calibri" panose="020F0502020204030204" pitchFamily="34" charset="0"/>
                <a:ea typeface="Calibri" panose="020F0502020204030204" pitchFamily="34" charset="0"/>
                <a:cs typeface="Calibri" panose="020F0502020204030204" pitchFamily="34" charset="0"/>
              </a:rPr>
              <a:t>Age is inversely related to migration </a:t>
            </a:r>
          </a:p>
          <a:p>
            <a:pPr marL="171450" lvl="0" indent="-171450">
              <a:spcAft>
                <a:spcPts val="0"/>
              </a:spcAft>
              <a:buFont typeface="Arial" panose="020B0604020202020204" pitchFamily="34" charset="0"/>
              <a:buChar char="•"/>
            </a:pPr>
            <a:r>
              <a:rPr lang="en-CA" sz="1100" dirty="0" smtClean="0"/>
              <a:t>Within younger age groups</a:t>
            </a:r>
            <a:r>
              <a:rPr lang="en-CA" sz="1100" dirty="0"/>
              <a:t>, 25 to 34 year olds have the highest rates of onward migration, followed by 18 to 24 year </a:t>
            </a:r>
            <a:r>
              <a:rPr lang="en-CA" sz="1100" dirty="0" smtClean="0"/>
              <a:t>olds</a:t>
            </a:r>
          </a:p>
          <a:p>
            <a:pPr marL="171450" lvl="0" indent="-171450">
              <a:spcAft>
                <a:spcPts val="0"/>
              </a:spcAft>
              <a:buFont typeface="Arial" panose="020B0604020202020204" pitchFamily="34" charset="0"/>
              <a:buChar char="•"/>
            </a:pPr>
            <a:r>
              <a:rPr lang="en-CA" sz="1100" dirty="0" smtClean="0">
                <a:solidFill>
                  <a:srgbClr val="FF0000"/>
                </a:solidFill>
              </a:rPr>
              <a:t>Highly </a:t>
            </a:r>
            <a:r>
              <a:rPr lang="en-CA" sz="1100" dirty="0">
                <a:solidFill>
                  <a:srgbClr val="FF0000"/>
                </a:solidFill>
              </a:rPr>
              <a:t>skilled and educated workers </a:t>
            </a:r>
            <a:r>
              <a:rPr lang="en-CA" sz="1100" dirty="0" smtClean="0">
                <a:solidFill>
                  <a:srgbClr val="FF0000"/>
                </a:solidFill>
              </a:rPr>
              <a:t>are </a:t>
            </a:r>
            <a:r>
              <a:rPr lang="en-CA" sz="1100" dirty="0">
                <a:solidFill>
                  <a:srgbClr val="FF0000"/>
                </a:solidFill>
              </a:rPr>
              <a:t>more mobile and more likely to pursue opportunities in other regions if the labour market cannot reward their </a:t>
            </a:r>
            <a:r>
              <a:rPr lang="en-CA" sz="1100" dirty="0" smtClean="0">
                <a:solidFill>
                  <a:srgbClr val="FF0000"/>
                </a:solidFill>
              </a:rPr>
              <a:t>experience</a:t>
            </a:r>
          </a:p>
          <a:p>
            <a:pPr marL="171450" lvl="0" indent="-171450">
              <a:spcAft>
                <a:spcPts val="0"/>
              </a:spcAft>
              <a:buFont typeface="Arial" panose="020B0604020202020204" pitchFamily="34" charset="0"/>
              <a:buChar char="•"/>
            </a:pPr>
            <a:r>
              <a:rPr lang="en-CA" sz="1100" dirty="0" smtClean="0"/>
              <a:t>The </a:t>
            </a:r>
            <a:r>
              <a:rPr lang="en-CA" sz="1100" dirty="0"/>
              <a:t>onward migration of immigrants increases over time, rising from 2% 1 YAL to 12% to 18% by 12 YAL</a:t>
            </a:r>
            <a:endParaRPr lang="en-CA" sz="1100" dirty="0">
              <a:effectLst/>
              <a:latin typeface="Calibri" panose="020F0502020204030204" pitchFamily="34" charset="0"/>
              <a:ea typeface="Calibri" panose="020F0502020204030204" pitchFamily="34" charset="0"/>
            </a:endParaRPr>
          </a:p>
        </p:txBody>
      </p:sp>
      <p:sp>
        <p:nvSpPr>
          <p:cNvPr id="13" name="Rectangle 12"/>
          <p:cNvSpPr/>
          <p:nvPr/>
        </p:nvSpPr>
        <p:spPr>
          <a:xfrm>
            <a:off x="-35082" y="3368783"/>
            <a:ext cx="6096000" cy="714619"/>
          </a:xfrm>
          <a:prstGeom prst="rect">
            <a:avLst/>
          </a:prstGeom>
        </p:spPr>
        <p:txBody>
          <a:bodyPr>
            <a:spAutoFit/>
          </a:bodyPr>
          <a:lstStyle/>
          <a:p>
            <a:pPr>
              <a:lnSpc>
                <a:spcPct val="107000"/>
              </a:lnSpc>
              <a:spcAft>
                <a:spcPts val="800"/>
              </a:spcAft>
            </a:pPr>
            <a:r>
              <a:rPr lang="en-CA" sz="1100" b="1" u="sng" dirty="0">
                <a:latin typeface="Calibri" panose="020F0502020204030204" pitchFamily="34" charset="0"/>
                <a:ea typeface="Calibri" panose="020F0502020204030204" pitchFamily="34" charset="0"/>
                <a:cs typeface="Calibri" panose="020F0502020204030204" pitchFamily="34" charset="0"/>
              </a:rPr>
              <a:t>Over education</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100" spc="5" dirty="0">
                <a:latin typeface="Calibri" panose="020F0502020204030204" pitchFamily="34" charset="0"/>
                <a:ea typeface="Calibri" panose="020F0502020204030204" pitchFamily="34" charset="0"/>
              </a:rPr>
              <a:t>Overeducated workers are more likely to move out of a province due to job mismatch than their adequately educated and undereducated counterparts</a:t>
            </a:r>
            <a:endParaRPr lang="en-CA" dirty="0"/>
          </a:p>
        </p:txBody>
      </p:sp>
      <p:sp>
        <p:nvSpPr>
          <p:cNvPr id="14" name="Rectangle 13"/>
          <p:cNvSpPr/>
          <p:nvPr/>
        </p:nvSpPr>
        <p:spPr>
          <a:xfrm>
            <a:off x="-35082" y="4001016"/>
            <a:ext cx="6096000" cy="714619"/>
          </a:xfrm>
          <a:prstGeom prst="rect">
            <a:avLst/>
          </a:prstGeom>
        </p:spPr>
        <p:txBody>
          <a:bodyPr>
            <a:spAutoFit/>
          </a:bodyPr>
          <a:lstStyle/>
          <a:p>
            <a:pPr>
              <a:lnSpc>
                <a:spcPct val="107000"/>
              </a:lnSpc>
              <a:spcAft>
                <a:spcPts val="800"/>
              </a:spcAft>
            </a:pPr>
            <a:r>
              <a:rPr lang="en-CA" sz="1100" b="1" u="sng" dirty="0">
                <a:latin typeface="Calibri" panose="020F0502020204030204" pitchFamily="34" charset="0"/>
                <a:ea typeface="Calibri" panose="020F0502020204030204" pitchFamily="34" charset="0"/>
                <a:cs typeface="Calibri" panose="020F0502020204030204" pitchFamily="34" charset="0"/>
              </a:rPr>
              <a:t>Gender Ethnicity and Socio Economic Status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spcAft>
                <a:spcPts val="0"/>
              </a:spcAft>
              <a:buFont typeface="Arial" panose="020B0604020202020204" pitchFamily="34" charset="0"/>
              <a:buChar char="•"/>
            </a:pPr>
            <a:r>
              <a:rPr lang="en-CA" sz="1100" dirty="0">
                <a:solidFill>
                  <a:srgbClr val="000000"/>
                </a:solidFill>
                <a:latin typeface="Calibri" panose="020F0502020204030204" pitchFamily="34" charset="0"/>
                <a:ea typeface="Calibri" panose="020F0502020204030204" pitchFamily="34" charset="0"/>
              </a:rPr>
              <a:t>Research on the region has found that sex is strongly related to outmigration. </a:t>
            </a:r>
            <a:r>
              <a:rPr lang="en-CA" sz="1100" dirty="0" smtClean="0">
                <a:solidFill>
                  <a:srgbClr val="000000"/>
                </a:solidFill>
                <a:latin typeface="Calibri" panose="020F0502020204030204" pitchFamily="34" charset="0"/>
                <a:ea typeface="Calibri" panose="020F0502020204030204" pitchFamily="34" charset="0"/>
              </a:rPr>
              <a:t>Women </a:t>
            </a:r>
            <a:r>
              <a:rPr lang="en-CA" sz="1100" dirty="0">
                <a:solidFill>
                  <a:srgbClr val="000000"/>
                </a:solidFill>
                <a:latin typeface="Calibri" panose="020F0502020204030204" pitchFamily="34" charset="0"/>
                <a:ea typeface="Calibri" panose="020F0502020204030204" pitchFamily="34" charset="0"/>
              </a:rPr>
              <a:t>are more likely to move than men. </a:t>
            </a:r>
            <a:endParaRPr lang="en-CA" sz="1200" dirty="0">
              <a:solidFill>
                <a:srgbClr val="000000"/>
              </a:solidFill>
              <a:effectLst/>
              <a:latin typeface="Times New Roman" panose="02020603050405020304" pitchFamily="18" charset="0"/>
              <a:ea typeface="Calibri" panose="020F0502020204030204" pitchFamily="34" charset="0"/>
            </a:endParaRPr>
          </a:p>
        </p:txBody>
      </p:sp>
      <p:sp>
        <p:nvSpPr>
          <p:cNvPr id="15" name="Rectangle 14"/>
          <p:cNvSpPr/>
          <p:nvPr/>
        </p:nvSpPr>
        <p:spPr>
          <a:xfrm>
            <a:off x="0" y="4633249"/>
            <a:ext cx="6096000" cy="714619"/>
          </a:xfrm>
          <a:prstGeom prst="rect">
            <a:avLst/>
          </a:prstGeom>
        </p:spPr>
        <p:txBody>
          <a:bodyPr>
            <a:spAutoFit/>
          </a:bodyPr>
          <a:lstStyle/>
          <a:p>
            <a:pPr>
              <a:lnSpc>
                <a:spcPct val="107000"/>
              </a:lnSpc>
              <a:spcAft>
                <a:spcPts val="800"/>
              </a:spcAft>
            </a:pPr>
            <a:r>
              <a:rPr lang="en-CA" sz="1100" b="1" u="sng" dirty="0">
                <a:latin typeface="Calibri" panose="020F0502020204030204" pitchFamily="34" charset="0"/>
                <a:ea typeface="Calibri" panose="020F0502020204030204" pitchFamily="34" charset="0"/>
                <a:cs typeface="Calibri" panose="020F0502020204030204" pitchFamily="34" charset="0"/>
              </a:rPr>
              <a:t>Family Ties/ Welcoming Communities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CA" sz="1100" dirty="0">
                <a:latin typeface="Calibri" panose="020F0502020204030204" pitchFamily="34" charset="0"/>
                <a:ea typeface="Calibri" panose="020F0502020204030204" pitchFamily="34" charset="0"/>
              </a:rPr>
              <a:t>The fewer the types of organizations recent immigrants are involved with and the more discrimination they face will lead to increased outmigration from Atlantic Canada</a:t>
            </a:r>
            <a:endParaRPr lang="en-CA" dirty="0"/>
          </a:p>
        </p:txBody>
      </p:sp>
      <p:sp>
        <p:nvSpPr>
          <p:cNvPr id="16" name="Rectangle 15"/>
          <p:cNvSpPr/>
          <p:nvPr/>
        </p:nvSpPr>
        <p:spPr>
          <a:xfrm>
            <a:off x="-35082" y="5263433"/>
            <a:ext cx="6096000" cy="769441"/>
          </a:xfrm>
          <a:prstGeom prst="rect">
            <a:avLst/>
          </a:prstGeom>
        </p:spPr>
        <p:txBody>
          <a:bodyPr>
            <a:spAutoFit/>
          </a:bodyPr>
          <a:lstStyle/>
          <a:p>
            <a:pPr>
              <a:spcAft>
                <a:spcPts val="0"/>
              </a:spcAft>
            </a:pPr>
            <a:r>
              <a:rPr lang="en-CA" sz="1100" b="1" u="sng" dirty="0">
                <a:solidFill>
                  <a:srgbClr val="000000"/>
                </a:solidFill>
                <a:latin typeface="Calibri" panose="020F0502020204030204" pitchFamily="34" charset="0"/>
                <a:ea typeface="Calibri" panose="020F0502020204030204" pitchFamily="34" charset="0"/>
              </a:rPr>
              <a:t>Health</a:t>
            </a:r>
            <a:endParaRPr lang="en-CA" sz="1200" dirty="0">
              <a:solidFill>
                <a:srgbClr val="000000"/>
              </a:solidFill>
              <a:latin typeface="Times New Roman" panose="02020603050405020304" pitchFamily="18" charset="0"/>
              <a:ea typeface="Calibri" panose="020F0502020204030204" pitchFamily="34" charset="0"/>
            </a:endParaRPr>
          </a:p>
          <a:p>
            <a:pPr>
              <a:spcAft>
                <a:spcPts val="0"/>
              </a:spcAft>
            </a:pPr>
            <a:r>
              <a:rPr lang="en-CA" sz="1100" dirty="0">
                <a:solidFill>
                  <a:srgbClr val="000000"/>
                </a:solidFill>
                <a:latin typeface="Calibri" panose="020F0502020204030204" pitchFamily="34" charset="0"/>
                <a:ea typeface="Calibri" panose="020F0502020204030204" pitchFamily="34" charset="0"/>
              </a:rPr>
              <a:t> </a:t>
            </a:r>
            <a:endParaRPr lang="en-CA" sz="1200" dirty="0">
              <a:solidFill>
                <a:srgbClr val="000000"/>
              </a:solidFill>
              <a:latin typeface="Times New Roman" panose="02020603050405020304" pitchFamily="18" charset="0"/>
              <a:ea typeface="Calibri" panose="020F0502020204030204" pitchFamily="34" charset="0"/>
            </a:endParaRPr>
          </a:p>
          <a:p>
            <a:pPr marL="171450" indent="-171450">
              <a:buFont typeface="Arial" panose="020B0604020202020204" pitchFamily="34" charset="0"/>
              <a:buChar char="•"/>
            </a:pPr>
            <a:r>
              <a:rPr lang="en-CA" sz="1100" dirty="0">
                <a:latin typeface="Calibri" panose="020F0502020204030204" pitchFamily="34" charset="0"/>
                <a:ea typeface="Calibri" panose="020F0502020204030204" pitchFamily="34" charset="0"/>
              </a:rPr>
              <a:t>Poor health is a proxy for poor living conditions and potentially a manifestation of stress or an unwelcoming community. </a:t>
            </a:r>
            <a:endParaRPr lang="en-CA" dirty="0"/>
          </a:p>
        </p:txBody>
      </p:sp>
      <p:sp>
        <p:nvSpPr>
          <p:cNvPr id="17" name="Rectangle 16"/>
          <p:cNvSpPr/>
          <p:nvPr/>
        </p:nvSpPr>
        <p:spPr>
          <a:xfrm>
            <a:off x="10666" y="5895666"/>
            <a:ext cx="6096000" cy="883896"/>
          </a:xfrm>
          <a:prstGeom prst="rect">
            <a:avLst/>
          </a:prstGeom>
        </p:spPr>
        <p:txBody>
          <a:bodyPr>
            <a:spAutoFit/>
          </a:bodyPr>
          <a:lstStyle/>
          <a:p>
            <a:pPr>
              <a:lnSpc>
                <a:spcPct val="107000"/>
              </a:lnSpc>
              <a:spcAft>
                <a:spcPts val="800"/>
              </a:spcAft>
            </a:pPr>
            <a:r>
              <a:rPr lang="en-CA" sz="1100" b="1" u="sng" dirty="0">
                <a:solidFill>
                  <a:srgbClr val="595959"/>
                </a:solidFill>
                <a:latin typeface="Calibri" panose="020F0502020204030204" pitchFamily="34" charset="0"/>
                <a:ea typeface="Calibri" panose="020F0502020204030204" pitchFamily="34" charset="0"/>
                <a:cs typeface="Calibri" panose="020F0502020204030204" pitchFamily="34" charset="0"/>
              </a:rPr>
              <a:t>Other Factors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spcAft>
                <a:spcPts val="0"/>
              </a:spcAft>
              <a:buFont typeface="Arial" panose="020B0604020202020204" pitchFamily="34" charset="0"/>
              <a:buChar char="•"/>
            </a:pPr>
            <a:r>
              <a:rPr lang="en-CA" sz="1100" dirty="0" smtClean="0">
                <a:solidFill>
                  <a:srgbClr val="595959"/>
                </a:solidFill>
                <a:latin typeface="Calibri" panose="020F0502020204030204" pitchFamily="34" charset="0"/>
                <a:ea typeface="Calibri" panose="020F0502020204030204" pitchFamily="34" charset="0"/>
                <a:cs typeface="Calibri" panose="020F0502020204030204" pitchFamily="34" charset="0"/>
              </a:rPr>
              <a:t>The </a:t>
            </a:r>
            <a:r>
              <a:rPr lang="en-CA" sz="1100" dirty="0">
                <a:solidFill>
                  <a:srgbClr val="595959"/>
                </a:solidFill>
                <a:latin typeface="Calibri" panose="020F0502020204030204" pitchFamily="34" charset="0"/>
                <a:ea typeface="Calibri" panose="020F0502020204030204" pitchFamily="34" charset="0"/>
                <a:cs typeface="Calibri" panose="020F0502020204030204" pitchFamily="34" charset="0"/>
              </a:rPr>
              <a:t>lack of meaningful connections, the lack of supports for accompanying spouses of international students, the lack of career opportunities in sectors other than oil and gas, and the lack of city amenities may push Graduate Students to leave </a:t>
            </a:r>
            <a:endParaRPr lang="en-CA" sz="1100" dirty="0">
              <a:latin typeface="Calibri" panose="020F0502020204030204" pitchFamily="34" charset="0"/>
              <a:ea typeface="Calibri" panose="020F050202020403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3605" y="3950413"/>
            <a:ext cx="3895749" cy="2907587"/>
          </a:xfrm>
          <a:prstGeom prst="rect">
            <a:avLst/>
          </a:prstGeom>
          <a:ln>
            <a:solidFill>
              <a:schemeClr val="tx1"/>
            </a:solidFill>
          </a:ln>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3604" y="1004316"/>
            <a:ext cx="3895749" cy="2913781"/>
          </a:xfrm>
          <a:prstGeom prst="rect">
            <a:avLst/>
          </a:prstGeom>
          <a:noFill/>
          <a:ln>
            <a:solidFill>
              <a:schemeClr val="tx1"/>
            </a:solidFill>
          </a:ln>
        </p:spPr>
      </p:pic>
      <p:sp>
        <p:nvSpPr>
          <p:cNvPr id="18" name="Round Same Side Corner Rectangle 17"/>
          <p:cNvSpPr/>
          <p:nvPr/>
        </p:nvSpPr>
        <p:spPr>
          <a:xfrm>
            <a:off x="9828403" y="432000"/>
            <a:ext cx="2242379"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4" action="ppaction://hlinksldjump"/>
              </a:rPr>
              <a:t>Policy &amp; Research</a:t>
            </a:r>
          </a:p>
          <a:p>
            <a:pPr algn="ctr"/>
            <a:r>
              <a:rPr lang="en-US" sz="1200" dirty="0" smtClean="0">
                <a:solidFill>
                  <a:schemeClr val="tx1">
                    <a:lumMod val="50000"/>
                    <a:lumOff val="50000"/>
                  </a:schemeClr>
                </a:solidFill>
                <a:latin typeface="Trebuchet MS" panose="020B0603020202020204" pitchFamily="34" charset="0"/>
                <a:hlinkClick r:id="rId4" action="ppaction://hlinksldjump"/>
              </a:rPr>
              <a:t>Implications</a:t>
            </a:r>
            <a:endParaRPr lang="en-CA" sz="1200" dirty="0">
              <a:solidFill>
                <a:schemeClr val="tx1">
                  <a:lumMod val="50000"/>
                  <a:lumOff val="50000"/>
                </a:schemeClr>
              </a:solidFill>
              <a:latin typeface="Trebuchet MS" panose="020B0603020202020204" pitchFamily="34" charset="0"/>
            </a:endParaRPr>
          </a:p>
        </p:txBody>
      </p:sp>
      <p:sp>
        <p:nvSpPr>
          <p:cNvPr id="19" name="Round Same Side Corner Rectangle 18"/>
          <p:cNvSpPr/>
          <p:nvPr/>
        </p:nvSpPr>
        <p:spPr>
          <a:xfrm>
            <a:off x="7721534" y="432000"/>
            <a:ext cx="2060731"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5" action="ppaction://hlinksldjump"/>
              </a:rPr>
              <a:t>Impacts of Outmigration</a:t>
            </a:r>
            <a:endParaRPr lang="en-CA" sz="1200" dirty="0">
              <a:solidFill>
                <a:schemeClr val="tx1">
                  <a:lumMod val="50000"/>
                  <a:lumOff val="50000"/>
                </a:schemeClr>
              </a:solidFill>
              <a:latin typeface="Trebuchet MS" panose="020B0603020202020204" pitchFamily="34" charset="0"/>
            </a:endParaRPr>
          </a:p>
        </p:txBody>
      </p:sp>
      <p:sp>
        <p:nvSpPr>
          <p:cNvPr id="20" name="Round Same Side Corner Rectangle 19"/>
          <p:cNvSpPr/>
          <p:nvPr/>
        </p:nvSpPr>
        <p:spPr>
          <a:xfrm>
            <a:off x="5697800" y="424480"/>
            <a:ext cx="1977596"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6" action="ppaction://hlinksldjump"/>
              </a:rPr>
              <a:t>Tracking and Monitoring Outmigration</a:t>
            </a:r>
            <a:endParaRPr lang="en-CA" sz="1200" dirty="0">
              <a:solidFill>
                <a:schemeClr val="tx1">
                  <a:lumMod val="50000"/>
                  <a:lumOff val="50000"/>
                </a:schemeClr>
              </a:solidFill>
              <a:latin typeface="Trebuchet MS" panose="020B0603020202020204" pitchFamily="34" charset="0"/>
            </a:endParaRPr>
          </a:p>
        </p:txBody>
      </p:sp>
      <p:sp>
        <p:nvSpPr>
          <p:cNvPr id="21" name="Round Same Side Corner Rectangle 20"/>
          <p:cNvSpPr/>
          <p:nvPr/>
        </p:nvSpPr>
        <p:spPr>
          <a:xfrm>
            <a:off x="4080120" y="432000"/>
            <a:ext cx="1571542"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lumMod val="95000"/>
                    <a:lumOff val="5000"/>
                  </a:schemeClr>
                </a:solidFill>
                <a:latin typeface="Trebuchet MS" panose="020B0603020202020204" pitchFamily="34" charset="0"/>
                <a:hlinkClick r:id="rId7" action="ppaction://hlinksldjump"/>
              </a:rPr>
              <a:t>Determinants of Outmigration</a:t>
            </a:r>
            <a:endParaRPr lang="en-CA" sz="1200" dirty="0">
              <a:solidFill>
                <a:schemeClr val="tx1">
                  <a:lumMod val="95000"/>
                  <a:lumOff val="5000"/>
                </a:schemeClr>
              </a:solidFill>
              <a:latin typeface="Trebuchet MS" panose="020B0603020202020204" pitchFamily="34" charset="0"/>
            </a:endParaRPr>
          </a:p>
        </p:txBody>
      </p:sp>
      <p:sp>
        <p:nvSpPr>
          <p:cNvPr id="22" name="Round Same Side Corner Rectangle 21"/>
          <p:cNvSpPr/>
          <p:nvPr/>
        </p:nvSpPr>
        <p:spPr>
          <a:xfrm>
            <a:off x="0" y="432000"/>
            <a:ext cx="2484000" cy="540000"/>
          </a:xfrm>
          <a:prstGeom prst="round2SameRect">
            <a:avLst/>
          </a:prstGeom>
          <a:solidFill>
            <a:schemeClr val="accent6">
              <a:lumMod val="75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bg1"/>
                </a:solidFill>
                <a:latin typeface="Trebuchet MS" panose="020B0603020202020204" pitchFamily="34" charset="0"/>
              </a:rPr>
              <a:t>Emigration/Outmigration</a:t>
            </a:r>
            <a:r>
              <a:rPr lang="en-US" sz="1200" strike="sngStrike" dirty="0" smtClean="0">
                <a:solidFill>
                  <a:schemeClr val="bg1"/>
                </a:solidFill>
                <a:latin typeface="Trebuchet MS" panose="020B0603020202020204" pitchFamily="34" charset="0"/>
              </a:rPr>
              <a:t> </a:t>
            </a:r>
            <a:r>
              <a:rPr lang="en-US" sz="1200" dirty="0" smtClean="0">
                <a:solidFill>
                  <a:schemeClr val="bg1"/>
                </a:solidFill>
                <a:latin typeface="Trebuchet MS" panose="020B0603020202020204" pitchFamily="34" charset="0"/>
              </a:rPr>
              <a:t>Estimates</a:t>
            </a:r>
            <a:endParaRPr lang="en-CA" sz="1200" dirty="0">
              <a:solidFill>
                <a:schemeClr val="bg1"/>
              </a:solidFill>
              <a:latin typeface="Trebuchet MS" panose="020B0603020202020204" pitchFamily="34" charset="0"/>
            </a:endParaRPr>
          </a:p>
        </p:txBody>
      </p:sp>
      <p:sp>
        <p:nvSpPr>
          <p:cNvPr id="23" name="Round Same Side Corner Rectangle 22"/>
          <p:cNvSpPr/>
          <p:nvPr/>
        </p:nvSpPr>
        <p:spPr>
          <a:xfrm>
            <a:off x="2546239" y="424480"/>
            <a:ext cx="1487743"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u="sng" dirty="0" smtClean="0">
                <a:solidFill>
                  <a:schemeClr val="accent5"/>
                </a:solidFill>
                <a:latin typeface="Trebuchet MS" panose="020B0603020202020204" pitchFamily="34" charset="0"/>
              </a:rPr>
              <a:t>Retention</a:t>
            </a:r>
            <a:endParaRPr lang="en-CA" sz="1200" u="sng" dirty="0">
              <a:solidFill>
                <a:schemeClr val="accent5"/>
              </a:solidFill>
              <a:latin typeface="Trebuchet MS" panose="020B0603020202020204" pitchFamily="34" charset="0"/>
            </a:endParaRPr>
          </a:p>
        </p:txBody>
      </p:sp>
    </p:spTree>
    <p:extLst>
      <p:ext uri="{BB962C8B-B14F-4D97-AF65-F5344CB8AC3E}">
        <p14:creationId xmlns:p14="http://schemas.microsoft.com/office/powerpoint/2010/main" val="3300563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12192000" cy="369332"/>
          </a:xfrm>
          <a:prstGeom prst="rect">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Understanding Emigration/Outmigration: size, causes and implications			</a:t>
            </a:r>
            <a:r>
              <a:rPr lang="en-US"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Fall 2019</a:t>
            </a:r>
            <a:endParaRPr lang="en-CA"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 Same Side Corner Rectangle 6"/>
          <p:cNvSpPr/>
          <p:nvPr/>
        </p:nvSpPr>
        <p:spPr>
          <a:xfrm>
            <a:off x="7298266" y="432000"/>
            <a:ext cx="2484000" cy="540000"/>
          </a:xfrm>
          <a:prstGeom prst="round2Same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2" action="ppaction://hlinksldjump"/>
              </a:rPr>
              <a:t>Impacts of Outmigration</a:t>
            </a:r>
            <a:endParaRPr lang="en-CA" sz="1200" dirty="0">
              <a:solidFill>
                <a:schemeClr val="tx1">
                  <a:lumMod val="50000"/>
                  <a:lumOff val="50000"/>
                </a:schemeClr>
              </a:solidFill>
              <a:latin typeface="Trebuchet MS" panose="020B0603020202020204" pitchFamily="34" charset="0"/>
            </a:endParaRPr>
          </a:p>
        </p:txBody>
      </p:sp>
      <p:sp>
        <p:nvSpPr>
          <p:cNvPr id="10" name="Round Same Side Corner Rectangle 9"/>
          <p:cNvSpPr/>
          <p:nvPr/>
        </p:nvSpPr>
        <p:spPr>
          <a:xfrm>
            <a:off x="-3198" y="432000"/>
            <a:ext cx="2484000" cy="540000"/>
          </a:xfrm>
          <a:prstGeom prst="round2Same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lumMod val="95000"/>
                    <a:lumOff val="5000"/>
                  </a:schemeClr>
                </a:solidFill>
                <a:latin typeface="Trebuchet MS" panose="020B0603020202020204" pitchFamily="34" charset="0"/>
                <a:hlinkClick r:id="rId3" action="ppaction://hlinksldjump"/>
              </a:rPr>
              <a:t>Emigration/Outmigration</a:t>
            </a:r>
            <a:r>
              <a:rPr lang="en-US" sz="1200" strike="sngStrike" dirty="0">
                <a:solidFill>
                  <a:schemeClr val="tx1">
                    <a:lumMod val="95000"/>
                    <a:lumOff val="5000"/>
                  </a:schemeClr>
                </a:solidFill>
                <a:latin typeface="Trebuchet MS" panose="020B0603020202020204" pitchFamily="34" charset="0"/>
                <a:hlinkClick r:id="rId3" action="ppaction://hlinksldjump"/>
              </a:rPr>
              <a:t> </a:t>
            </a:r>
            <a:r>
              <a:rPr lang="en-US" sz="1200" dirty="0">
                <a:solidFill>
                  <a:schemeClr val="tx1">
                    <a:lumMod val="95000"/>
                    <a:lumOff val="5000"/>
                  </a:schemeClr>
                </a:solidFill>
                <a:latin typeface="Trebuchet MS" panose="020B0603020202020204" pitchFamily="34" charset="0"/>
                <a:hlinkClick r:id="rId3" action="ppaction://hlinksldjump"/>
              </a:rPr>
              <a:t>Estimates</a:t>
            </a:r>
            <a:endParaRPr lang="en-CA" sz="1200" dirty="0">
              <a:solidFill>
                <a:schemeClr val="tx1">
                  <a:lumMod val="95000"/>
                  <a:lumOff val="5000"/>
                </a:schemeClr>
              </a:solidFill>
              <a:latin typeface="Trebuchet MS" panose="020B0603020202020204" pitchFamily="34" charset="0"/>
            </a:endParaRPr>
          </a:p>
        </p:txBody>
      </p:sp>
      <p:sp>
        <p:nvSpPr>
          <p:cNvPr id="3" name="Rectangle 2"/>
          <p:cNvSpPr/>
          <p:nvPr/>
        </p:nvSpPr>
        <p:spPr>
          <a:xfrm>
            <a:off x="-394447" y="1183569"/>
            <a:ext cx="6096000" cy="5001369"/>
          </a:xfrm>
          <a:prstGeom prst="rect">
            <a:avLst/>
          </a:prstGeom>
        </p:spPr>
        <p:txBody>
          <a:bodyPr>
            <a:spAutoFit/>
          </a:bodyPr>
          <a:lstStyle/>
          <a:p>
            <a:pPr marL="742950" lvl="1" indent="-285750">
              <a:buFont typeface="Arial" panose="020B0604020202020204" pitchFamily="34" charset="0"/>
              <a:buChar char="•"/>
            </a:pPr>
            <a:r>
              <a:rPr lang="en-CA" sz="1100" dirty="0"/>
              <a:t>Emigration is a very difficult demographic event to </a:t>
            </a:r>
            <a:r>
              <a:rPr lang="en-CA" sz="1100" dirty="0" smtClean="0"/>
              <a:t>measure</a:t>
            </a:r>
            <a:endParaRPr lang="en-CA" sz="1100" dirty="0"/>
          </a:p>
          <a:p>
            <a:pPr marL="742950" lvl="1" indent="-285750">
              <a:buFont typeface="Arial" panose="020B0604020202020204" pitchFamily="34" charset="0"/>
              <a:buChar char="•"/>
            </a:pPr>
            <a:r>
              <a:rPr lang="en-CA" sz="1100" dirty="0"/>
              <a:t>Various data sources and methods can </a:t>
            </a:r>
            <a:r>
              <a:rPr lang="en-CA" sz="1100" dirty="0" smtClean="0"/>
              <a:t>be used to estimate the </a:t>
            </a:r>
            <a:r>
              <a:rPr lang="en-CA" sz="1100" dirty="0"/>
              <a:t>number of </a:t>
            </a:r>
            <a:r>
              <a:rPr lang="en-CA" sz="1100" dirty="0" smtClean="0"/>
              <a:t>emigrants :-</a:t>
            </a:r>
          </a:p>
          <a:p>
            <a:pPr marL="742950" lvl="1" indent="-285750">
              <a:buFont typeface="Arial" panose="020B0604020202020204" pitchFamily="34" charset="0"/>
              <a:buChar char="•"/>
            </a:pPr>
            <a:r>
              <a:rPr lang="en-CA" sz="1100" dirty="0" smtClean="0"/>
              <a:t>The </a:t>
            </a:r>
            <a:r>
              <a:rPr lang="en-CA" sz="1100" dirty="0"/>
              <a:t>main Canadian sources are the residual method, the Reverse Record Check, tax data and the Demographic Estimates Program</a:t>
            </a:r>
            <a:r>
              <a:rPr lang="en-CA" sz="1100" dirty="0" smtClean="0"/>
              <a:t>;</a:t>
            </a:r>
          </a:p>
          <a:p>
            <a:pPr marL="742950" lvl="1" indent="-285750">
              <a:buFont typeface="Arial" panose="020B0604020202020204" pitchFamily="34" charset="0"/>
              <a:buChar char="•"/>
            </a:pPr>
            <a:r>
              <a:rPr lang="en-CA" sz="1100" dirty="0" smtClean="0"/>
              <a:t>In </a:t>
            </a:r>
            <a:r>
              <a:rPr lang="en-CA" sz="1100" dirty="0"/>
              <a:t>addition, the American Community Survey and the Department of Homeland Security provide a measure of emigration to the United States;</a:t>
            </a:r>
          </a:p>
          <a:p>
            <a:pPr marL="742950" lvl="1" indent="-285750">
              <a:buFont typeface="Arial" panose="020B0604020202020204" pitchFamily="34" charset="0"/>
              <a:buChar char="•"/>
            </a:pPr>
            <a:r>
              <a:rPr lang="en-CA" sz="1100" dirty="0"/>
              <a:t>These sources display very different advantages and limitations in regards to measuring </a:t>
            </a:r>
            <a:r>
              <a:rPr lang="en-CA" sz="1100" dirty="0" smtClean="0"/>
              <a:t>emigration</a:t>
            </a:r>
          </a:p>
          <a:p>
            <a:pPr marL="742950" lvl="1" indent="-285750">
              <a:buFont typeface="Arial" panose="020B0604020202020204" pitchFamily="34" charset="0"/>
              <a:buChar char="•"/>
            </a:pPr>
            <a:r>
              <a:rPr lang="en-CA" sz="1100" dirty="0" smtClean="0"/>
              <a:t>The </a:t>
            </a:r>
            <a:r>
              <a:rPr lang="en-CA" sz="1100" dirty="0"/>
              <a:t>number of emigrants fluctuates greatly depending on the source </a:t>
            </a:r>
            <a:r>
              <a:rPr lang="en-CA" sz="1100" dirty="0" smtClean="0"/>
              <a:t>examined :- </a:t>
            </a:r>
            <a:endParaRPr lang="en-CA" sz="1100" dirty="0"/>
          </a:p>
          <a:p>
            <a:pPr marL="742950" lvl="1" indent="-285750">
              <a:buFont typeface="Arial" panose="020B0604020202020204" pitchFamily="34" charset="0"/>
              <a:buChar char="•"/>
            </a:pPr>
            <a:r>
              <a:rPr lang="en-CA" sz="1100" dirty="0"/>
              <a:t>The number of emigrants based on the Reverse Record Check goes from 450,000 to 600,000 depending on the census period;</a:t>
            </a:r>
          </a:p>
          <a:p>
            <a:pPr marL="742950" lvl="1" indent="-285750">
              <a:buFont typeface="Arial" panose="020B0604020202020204" pitchFamily="34" charset="0"/>
              <a:buChar char="•"/>
            </a:pPr>
            <a:r>
              <a:rPr lang="en-CA" sz="1100" dirty="0"/>
              <a:t>The residual method provides a somewhat lower number, about 450,000 emigrants for each of the three periods;</a:t>
            </a:r>
          </a:p>
          <a:p>
            <a:pPr marL="742950" lvl="1" indent="-285750">
              <a:buFont typeface="Arial" panose="020B0604020202020204" pitchFamily="34" charset="0"/>
              <a:buChar char="•"/>
            </a:pPr>
            <a:r>
              <a:rPr lang="en-CA" sz="1100" dirty="0"/>
              <a:t>The Demographic Estimates Program estimates provide a measure hovering around 450,000 emigrants;</a:t>
            </a:r>
          </a:p>
          <a:p>
            <a:pPr marL="742950" lvl="1" indent="-285750">
              <a:buFont typeface="Arial" panose="020B0604020202020204" pitchFamily="34" charset="0"/>
              <a:buChar char="•"/>
            </a:pPr>
            <a:r>
              <a:rPr lang="en-CA" sz="1100" dirty="0"/>
              <a:t>Tax data provide a considerably lower number of emigrants than that of the other sources. This number is estimated at around 150,000 </a:t>
            </a:r>
            <a:r>
              <a:rPr lang="en-CA" sz="1100" dirty="0" smtClean="0"/>
              <a:t>emigrants.</a:t>
            </a:r>
          </a:p>
          <a:p>
            <a:pPr marL="742950" lvl="1" indent="-285750">
              <a:buFont typeface="Arial" panose="020B0604020202020204" pitchFamily="34" charset="0"/>
              <a:buChar char="•"/>
            </a:pPr>
            <a:r>
              <a:rPr lang="en-CA" sz="1100" dirty="0" smtClean="0"/>
              <a:t>Basic </a:t>
            </a:r>
            <a:r>
              <a:rPr lang="en-CA" sz="1100" dirty="0"/>
              <a:t>demographic characteristics also change depending on the source </a:t>
            </a:r>
            <a:r>
              <a:rPr lang="en-CA" sz="1100" dirty="0" smtClean="0"/>
              <a:t>examined :- </a:t>
            </a:r>
            <a:endParaRPr lang="en-CA" sz="1100" dirty="0"/>
          </a:p>
          <a:p>
            <a:pPr marL="742950" lvl="1" indent="-285750">
              <a:buFont typeface="Arial" panose="020B0604020202020204" pitchFamily="34" charset="0"/>
              <a:buChar char="•"/>
            </a:pPr>
            <a:r>
              <a:rPr lang="en-CA" sz="1100" dirty="0"/>
              <a:t>The Reverse Record Check permanent emigration estimates is higher than those of the Demographic Estimates Program and tax data;</a:t>
            </a:r>
          </a:p>
          <a:p>
            <a:pPr marL="742950" lvl="1" indent="-285750">
              <a:buFont typeface="Arial" panose="020B0604020202020204" pitchFamily="34" charset="0"/>
              <a:buChar char="•"/>
            </a:pPr>
            <a:r>
              <a:rPr lang="en-CA" sz="1100" dirty="0"/>
              <a:t>Distributions by age, province of departure and sex are relatively similar. The main exception is for the residual method. That method provides negative numbers for some age groups and for Alberta;</a:t>
            </a:r>
          </a:p>
          <a:p>
            <a:pPr marL="742950" lvl="1" indent="-285750">
              <a:buFont typeface="Arial" panose="020B0604020202020204" pitchFamily="34" charset="0"/>
              <a:buChar char="•"/>
            </a:pPr>
            <a:r>
              <a:rPr lang="en-CA" sz="1100" dirty="0"/>
              <a:t>The American Community Survey provides a considerably higher number of emigrants to the United States than those of the other sources. The Department of Homeland Security and tax data provide the lowest numbers of </a:t>
            </a:r>
            <a:r>
              <a:rPr lang="en-CA" sz="1100" dirty="0" smtClean="0"/>
              <a:t>emigrants.</a:t>
            </a:r>
          </a:p>
          <a:p>
            <a:pPr marL="742950" lvl="1" indent="-285750">
              <a:buFont typeface="Arial" panose="020B0604020202020204" pitchFamily="34" charset="0"/>
              <a:buChar char="•"/>
            </a:pPr>
            <a:r>
              <a:rPr lang="en-CA" sz="1100" dirty="0" smtClean="0"/>
              <a:t>According </a:t>
            </a:r>
            <a:r>
              <a:rPr lang="en-CA" sz="1100" dirty="0"/>
              <a:t>to the Demographic Estimates Program error of closure criterion, the estimated number of emigrants from the </a:t>
            </a:r>
            <a:r>
              <a:rPr lang="en-CA" sz="1100" u="sng" dirty="0"/>
              <a:t>Reverse Record Check would be the most appropriate to measure that demographic event.</a:t>
            </a:r>
          </a:p>
        </p:txBody>
      </p:sp>
      <p:graphicFrame>
        <p:nvGraphicFramePr>
          <p:cNvPr id="12" name="Chart 11"/>
          <p:cNvGraphicFramePr>
            <a:graphicFrameLocks/>
          </p:cNvGraphicFramePr>
          <p:nvPr>
            <p:extLst>
              <p:ext uri="{D42A27DB-BD31-4B8C-83A1-F6EECF244321}">
                <p14:modId xmlns:p14="http://schemas.microsoft.com/office/powerpoint/2010/main" val="1825493709"/>
              </p:ext>
            </p:extLst>
          </p:nvPr>
        </p:nvGraphicFramePr>
        <p:xfrm>
          <a:off x="6884893" y="1183569"/>
          <a:ext cx="3959301" cy="21560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161388317"/>
              </p:ext>
            </p:extLst>
          </p:nvPr>
        </p:nvGraphicFramePr>
        <p:xfrm>
          <a:off x="6176682" y="3684253"/>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4" name="Round Same Side Corner Rectangle 13"/>
          <p:cNvSpPr/>
          <p:nvPr/>
        </p:nvSpPr>
        <p:spPr>
          <a:xfrm>
            <a:off x="9828403" y="432000"/>
            <a:ext cx="2242379"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6" action="ppaction://hlinksldjump"/>
              </a:rPr>
              <a:t>Policy &amp; Research</a:t>
            </a:r>
          </a:p>
          <a:p>
            <a:pPr algn="ctr"/>
            <a:r>
              <a:rPr lang="en-US" sz="1200" dirty="0" smtClean="0">
                <a:solidFill>
                  <a:schemeClr val="tx1">
                    <a:lumMod val="50000"/>
                    <a:lumOff val="50000"/>
                  </a:schemeClr>
                </a:solidFill>
                <a:latin typeface="Trebuchet MS" panose="020B0603020202020204" pitchFamily="34" charset="0"/>
                <a:hlinkClick r:id="rId6" action="ppaction://hlinksldjump"/>
              </a:rPr>
              <a:t>Implications</a:t>
            </a:r>
            <a:endParaRPr lang="en-CA" sz="1200" dirty="0">
              <a:solidFill>
                <a:schemeClr val="tx1">
                  <a:lumMod val="50000"/>
                  <a:lumOff val="50000"/>
                </a:schemeClr>
              </a:solidFill>
              <a:latin typeface="Trebuchet MS" panose="020B0603020202020204" pitchFamily="34" charset="0"/>
            </a:endParaRPr>
          </a:p>
        </p:txBody>
      </p:sp>
      <p:sp>
        <p:nvSpPr>
          <p:cNvPr id="15" name="Round Same Side Corner Rectangle 14"/>
          <p:cNvSpPr/>
          <p:nvPr/>
        </p:nvSpPr>
        <p:spPr>
          <a:xfrm>
            <a:off x="7721534" y="432000"/>
            <a:ext cx="2060731"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2" action="ppaction://hlinksldjump"/>
              </a:rPr>
              <a:t>Impacts of Outmigration</a:t>
            </a:r>
            <a:endParaRPr lang="en-CA" sz="1200" dirty="0">
              <a:solidFill>
                <a:schemeClr val="tx1">
                  <a:lumMod val="50000"/>
                  <a:lumOff val="50000"/>
                </a:schemeClr>
              </a:solidFill>
              <a:latin typeface="Trebuchet MS" panose="020B0603020202020204" pitchFamily="34" charset="0"/>
            </a:endParaRPr>
          </a:p>
        </p:txBody>
      </p:sp>
      <p:sp>
        <p:nvSpPr>
          <p:cNvPr id="16" name="Round Same Side Corner Rectangle 15"/>
          <p:cNvSpPr/>
          <p:nvPr/>
        </p:nvSpPr>
        <p:spPr>
          <a:xfrm>
            <a:off x="5697800" y="424480"/>
            <a:ext cx="1977596"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7" action="ppaction://hlinksldjump"/>
              </a:rPr>
              <a:t>Tracking and Monitoring Outmigration</a:t>
            </a:r>
            <a:endParaRPr lang="en-CA" sz="1200" dirty="0">
              <a:solidFill>
                <a:schemeClr val="tx1">
                  <a:lumMod val="50000"/>
                  <a:lumOff val="50000"/>
                </a:schemeClr>
              </a:solidFill>
              <a:latin typeface="Trebuchet MS" panose="020B0603020202020204" pitchFamily="34" charset="0"/>
            </a:endParaRPr>
          </a:p>
        </p:txBody>
      </p:sp>
      <p:sp>
        <p:nvSpPr>
          <p:cNvPr id="17" name="Round Same Side Corner Rectangle 16"/>
          <p:cNvSpPr/>
          <p:nvPr/>
        </p:nvSpPr>
        <p:spPr>
          <a:xfrm>
            <a:off x="4080120" y="432000"/>
            <a:ext cx="1571542"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lumMod val="95000"/>
                    <a:lumOff val="5000"/>
                  </a:schemeClr>
                </a:solidFill>
                <a:latin typeface="Trebuchet MS" panose="020B0603020202020204" pitchFamily="34" charset="0"/>
                <a:hlinkClick r:id="rId8" action="ppaction://hlinksldjump"/>
              </a:rPr>
              <a:t>Determinants of Outmigration</a:t>
            </a:r>
            <a:endParaRPr lang="en-CA" sz="1200" dirty="0">
              <a:solidFill>
                <a:schemeClr val="tx1">
                  <a:lumMod val="95000"/>
                  <a:lumOff val="5000"/>
                </a:schemeClr>
              </a:solidFill>
              <a:latin typeface="Trebuchet MS" panose="020B0603020202020204" pitchFamily="34" charset="0"/>
            </a:endParaRPr>
          </a:p>
        </p:txBody>
      </p:sp>
      <p:sp>
        <p:nvSpPr>
          <p:cNvPr id="18" name="Round Same Side Corner Rectangle 17"/>
          <p:cNvSpPr/>
          <p:nvPr/>
        </p:nvSpPr>
        <p:spPr>
          <a:xfrm>
            <a:off x="0" y="432000"/>
            <a:ext cx="2484000" cy="540000"/>
          </a:xfrm>
          <a:prstGeom prst="round2SameRect">
            <a:avLst/>
          </a:prstGeom>
          <a:solidFill>
            <a:schemeClr val="accent6">
              <a:lumMod val="75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bg1"/>
                </a:solidFill>
                <a:latin typeface="Trebuchet MS" panose="020B0603020202020204" pitchFamily="34" charset="0"/>
              </a:rPr>
              <a:t>Emigration/Outmigration</a:t>
            </a:r>
            <a:r>
              <a:rPr lang="en-US" sz="1200" strike="sngStrike" dirty="0" smtClean="0">
                <a:solidFill>
                  <a:schemeClr val="bg1"/>
                </a:solidFill>
                <a:latin typeface="Trebuchet MS" panose="020B0603020202020204" pitchFamily="34" charset="0"/>
              </a:rPr>
              <a:t> </a:t>
            </a:r>
            <a:r>
              <a:rPr lang="en-US" sz="1200" dirty="0" smtClean="0">
                <a:solidFill>
                  <a:schemeClr val="bg1"/>
                </a:solidFill>
                <a:latin typeface="Trebuchet MS" panose="020B0603020202020204" pitchFamily="34" charset="0"/>
              </a:rPr>
              <a:t>Estimates</a:t>
            </a:r>
            <a:endParaRPr lang="en-CA" sz="1200" dirty="0">
              <a:solidFill>
                <a:schemeClr val="bg1"/>
              </a:solidFill>
              <a:latin typeface="Trebuchet MS" panose="020B0603020202020204" pitchFamily="34" charset="0"/>
            </a:endParaRPr>
          </a:p>
        </p:txBody>
      </p:sp>
      <p:sp>
        <p:nvSpPr>
          <p:cNvPr id="19" name="Round Same Side Corner Rectangle 18"/>
          <p:cNvSpPr/>
          <p:nvPr/>
        </p:nvSpPr>
        <p:spPr>
          <a:xfrm>
            <a:off x="2546239" y="424480"/>
            <a:ext cx="1487743"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u="sng" dirty="0" smtClean="0">
                <a:solidFill>
                  <a:schemeClr val="accent5"/>
                </a:solidFill>
                <a:latin typeface="Trebuchet MS" panose="020B0603020202020204" pitchFamily="34" charset="0"/>
              </a:rPr>
              <a:t>Retention</a:t>
            </a:r>
            <a:endParaRPr lang="en-CA" sz="1200" u="sng" dirty="0">
              <a:solidFill>
                <a:schemeClr val="accent5"/>
              </a:solidFill>
              <a:latin typeface="Trebuchet MS" panose="020B0603020202020204" pitchFamily="34" charset="0"/>
            </a:endParaRPr>
          </a:p>
        </p:txBody>
      </p:sp>
    </p:spTree>
    <p:extLst>
      <p:ext uri="{BB962C8B-B14F-4D97-AF65-F5344CB8AC3E}">
        <p14:creationId xmlns:p14="http://schemas.microsoft.com/office/powerpoint/2010/main" val="1226617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12192000" cy="369332"/>
          </a:xfrm>
          <a:prstGeom prst="rect">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Understanding Emigration/Outmigration: size, causes and implications			</a:t>
            </a:r>
            <a:r>
              <a:rPr lang="en-US"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Fall 2019</a:t>
            </a:r>
            <a:endParaRPr lang="en-CA"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10666" y="1232059"/>
            <a:ext cx="6096000" cy="2369880"/>
          </a:xfrm>
          <a:prstGeom prst="rect">
            <a:avLst/>
          </a:prstGeom>
        </p:spPr>
        <p:txBody>
          <a:bodyPr>
            <a:spAutoFit/>
          </a:bodyPr>
          <a:lstStyle/>
          <a:p>
            <a:pPr marL="171450" lvl="0" indent="-171450">
              <a:spcAft>
                <a:spcPts val="0"/>
              </a:spcAft>
              <a:buFont typeface="Arial" panose="020B0604020202020204" pitchFamily="34" charset="0"/>
              <a:buChar char="•"/>
            </a:pPr>
            <a:r>
              <a:rPr lang="en-CA" sz="1100" dirty="0">
                <a:solidFill>
                  <a:srgbClr val="595959"/>
                </a:solidFill>
                <a:latin typeface="Calibri" panose="020F0502020204030204" pitchFamily="34" charset="0"/>
                <a:ea typeface="Calibri" panose="020F0502020204030204" pitchFamily="34" charset="0"/>
                <a:cs typeface="Calibri" panose="020F0502020204030204" pitchFamily="34" charset="0"/>
              </a:rPr>
              <a:t>The decline in the population of rural and small town settlements over the past two decades has negative implications for the local economy, families and communities, and community support structures in the Strait </a:t>
            </a:r>
            <a:r>
              <a:rPr lang="en-CA" sz="1100" dirty="0" smtClean="0">
                <a:solidFill>
                  <a:srgbClr val="595959"/>
                </a:solidFill>
                <a:latin typeface="Calibri" panose="020F0502020204030204" pitchFamily="34" charset="0"/>
                <a:ea typeface="Calibri" panose="020F0502020204030204" pitchFamily="34" charset="0"/>
                <a:cs typeface="Calibri" panose="020F0502020204030204" pitchFamily="34" charset="0"/>
              </a:rPr>
              <a:t>Region.</a:t>
            </a:r>
          </a:p>
          <a:p>
            <a:pPr marL="171450" lvl="0" indent="-171450">
              <a:spcAft>
                <a:spcPts val="0"/>
              </a:spcAft>
              <a:buFont typeface="Arial" panose="020B0604020202020204" pitchFamily="34" charset="0"/>
              <a:buChar char="•"/>
            </a:pPr>
            <a:r>
              <a:rPr lang="en-CA" sz="1000" dirty="0" smtClean="0">
                <a:solidFill>
                  <a:srgbClr val="595959"/>
                </a:solidFill>
                <a:latin typeface="Calibri" panose="020F0502020204030204" pitchFamily="34" charset="0"/>
                <a:ea typeface="Calibri" panose="020F0502020204030204" pitchFamily="34" charset="0"/>
                <a:cs typeface="Stone Serif"/>
              </a:rPr>
              <a:t>The </a:t>
            </a:r>
            <a:r>
              <a:rPr lang="en-CA" sz="1000" dirty="0">
                <a:solidFill>
                  <a:srgbClr val="595959"/>
                </a:solidFill>
                <a:latin typeface="Calibri" panose="020F0502020204030204" pitchFamily="34" charset="0"/>
                <a:ea typeface="Calibri" panose="020F0502020204030204" pitchFamily="34" charset="0"/>
                <a:cs typeface="Stone Serif"/>
              </a:rPr>
              <a:t>number of Atlantic Canadians aged 15-24 fell by about one third since 1980 to about 300,000 today, partly due to </a:t>
            </a:r>
            <a:r>
              <a:rPr lang="en-CA" sz="1000" dirty="0" smtClean="0">
                <a:solidFill>
                  <a:srgbClr val="595959"/>
                </a:solidFill>
                <a:latin typeface="Calibri" panose="020F0502020204030204" pitchFamily="34" charset="0"/>
                <a:ea typeface="Calibri" panose="020F0502020204030204" pitchFamily="34" charset="0"/>
                <a:cs typeface="Stone Serif"/>
              </a:rPr>
              <a:t>outmigration.</a:t>
            </a:r>
            <a:endParaRPr lang="en-CA" sz="1100" dirty="0" smtClean="0">
              <a:latin typeface="Calibri" panose="020F0502020204030204" pitchFamily="34" charset="0"/>
              <a:ea typeface="Calibri" panose="020F0502020204030204" pitchFamily="34" charset="0"/>
            </a:endParaRPr>
          </a:p>
          <a:p>
            <a:pPr marL="171450" lvl="0" indent="-171450">
              <a:spcAft>
                <a:spcPts val="0"/>
              </a:spcAft>
              <a:buFont typeface="Arial" panose="020B0604020202020204" pitchFamily="34" charset="0"/>
              <a:buChar char="•"/>
            </a:pPr>
            <a:r>
              <a:rPr lang="en-CA" sz="1000" dirty="0" smtClean="0">
                <a:solidFill>
                  <a:srgbClr val="595959"/>
                </a:solidFill>
                <a:latin typeface="Calibri" panose="020F0502020204030204" pitchFamily="34" charset="0"/>
                <a:cs typeface="Stone Serif"/>
              </a:rPr>
              <a:t>Atlantic </a:t>
            </a:r>
            <a:r>
              <a:rPr lang="en-CA" sz="1000" dirty="0">
                <a:solidFill>
                  <a:srgbClr val="595959"/>
                </a:solidFill>
                <a:latin typeface="Calibri" panose="020F0502020204030204" pitchFamily="34" charset="0"/>
                <a:cs typeface="Stone Serif"/>
              </a:rPr>
              <a:t>youth face much higher unemployment rates than older workers, a situation exacerbated by the recent recession, with many youth only finding work in low-wage </a:t>
            </a:r>
            <a:r>
              <a:rPr lang="en-CA" sz="1000" dirty="0" smtClean="0">
                <a:solidFill>
                  <a:srgbClr val="595959"/>
                </a:solidFill>
                <a:latin typeface="Calibri" panose="020F0502020204030204" pitchFamily="34" charset="0"/>
                <a:cs typeface="Stone Serif"/>
              </a:rPr>
              <a:t>industries.</a:t>
            </a:r>
            <a:endParaRPr lang="en-CA" dirty="0" smtClean="0"/>
          </a:p>
          <a:p>
            <a:pPr marL="171450" lvl="0" indent="-171450">
              <a:spcAft>
                <a:spcPts val="0"/>
              </a:spcAft>
              <a:buFont typeface="Arial" panose="020B0604020202020204" pitchFamily="34" charset="0"/>
              <a:buChar char="•"/>
            </a:pPr>
            <a:r>
              <a:rPr lang="en-CA" sz="1000" dirty="0" smtClean="0">
                <a:solidFill>
                  <a:srgbClr val="595959"/>
                </a:solidFill>
                <a:latin typeface="Calibri" panose="020F0502020204030204" pitchFamily="34" charset="0"/>
                <a:ea typeface="Calibri" panose="020F0502020204030204" pitchFamily="34" charset="0"/>
                <a:cs typeface="Stone Serif"/>
              </a:rPr>
              <a:t>More </a:t>
            </a:r>
            <a:r>
              <a:rPr lang="en-CA" sz="1000" dirty="0">
                <a:solidFill>
                  <a:srgbClr val="595959"/>
                </a:solidFill>
                <a:latin typeface="Calibri" panose="020F0502020204030204" pitchFamily="34" charset="0"/>
                <a:ea typeface="Calibri" panose="020F0502020204030204" pitchFamily="34" charset="0"/>
                <a:cs typeface="Stone Serif"/>
              </a:rPr>
              <a:t>Atlantic young people are completing high school and pursuing post-secondary education with increasing numbers of these students also working to help finance their education. </a:t>
            </a:r>
          </a:p>
          <a:p>
            <a:pPr marL="171450" lvl="0" indent="-171450">
              <a:spcAft>
                <a:spcPts val="0"/>
              </a:spcAft>
              <a:buFont typeface="Arial" panose="020B0604020202020204" pitchFamily="34" charset="0"/>
              <a:buChar char="•"/>
            </a:pPr>
            <a:r>
              <a:rPr lang="en-CA" sz="1100" dirty="0" smtClean="0"/>
              <a:t>The </a:t>
            </a:r>
            <a:r>
              <a:rPr lang="en-CA" sz="1100" dirty="0"/>
              <a:t>declining population is viewed with alarm by business, government and community leaders.</a:t>
            </a:r>
          </a:p>
          <a:p>
            <a:pPr marL="171450" lvl="0" indent="-171450">
              <a:buFont typeface="Arial" panose="020B0604020202020204" pitchFamily="34" charset="0"/>
              <a:buChar char="•"/>
            </a:pPr>
            <a:r>
              <a:rPr lang="en-CA" sz="1100" dirty="0"/>
              <a:t> How can this region succeed if these provinces cannot retain the energy, talent and creativeness of youth, of the best and the brightest? </a:t>
            </a:r>
          </a:p>
          <a:p>
            <a:r>
              <a:rPr lang="en-CA" sz="1100" dirty="0"/>
              <a:t> </a:t>
            </a:r>
          </a:p>
          <a:p>
            <a:pPr marL="342900" lvl="0" indent="-342900">
              <a:spcAft>
                <a:spcPts val="0"/>
              </a:spcAft>
              <a:buFont typeface="Symbol" panose="05050102010706020507" pitchFamily="18" charset="2"/>
              <a:buChar char=""/>
            </a:pPr>
            <a:endParaRPr lang="en-CA" sz="1100" dirty="0">
              <a:latin typeface="Calibri" panose="020F0502020204030204" pitchFamily="34" charset="0"/>
              <a:ea typeface="Calibri" panose="020F0502020204030204" pitchFamily="34" charset="0"/>
            </a:endParaRPr>
          </a:p>
        </p:txBody>
      </p:sp>
      <p:pic>
        <p:nvPicPr>
          <p:cNvPr id="15" name="Picture 14"/>
          <p:cNvPicPr>
            <a:picLocks noChangeAspect="1"/>
          </p:cNvPicPr>
          <p:nvPr/>
        </p:nvPicPr>
        <p:blipFill>
          <a:blip r:embed="rId2"/>
          <a:stretch>
            <a:fillRect/>
          </a:stretch>
        </p:blipFill>
        <p:spPr>
          <a:xfrm>
            <a:off x="6355977" y="1163573"/>
            <a:ext cx="5477237" cy="4430365"/>
          </a:xfrm>
          <a:prstGeom prst="rect">
            <a:avLst/>
          </a:prstGeom>
        </p:spPr>
      </p:pic>
      <p:pic>
        <p:nvPicPr>
          <p:cNvPr id="16" name="Picture 15"/>
          <p:cNvPicPr>
            <a:picLocks noChangeAspect="1"/>
          </p:cNvPicPr>
          <p:nvPr/>
        </p:nvPicPr>
        <p:blipFill>
          <a:blip r:embed="rId3"/>
          <a:stretch>
            <a:fillRect/>
          </a:stretch>
        </p:blipFill>
        <p:spPr>
          <a:xfrm>
            <a:off x="304889" y="3275844"/>
            <a:ext cx="5507553" cy="3268391"/>
          </a:xfrm>
          <a:prstGeom prst="rect">
            <a:avLst/>
          </a:prstGeom>
        </p:spPr>
      </p:pic>
      <p:sp>
        <p:nvSpPr>
          <p:cNvPr id="12" name="Round Same Side Corner Rectangle 11"/>
          <p:cNvSpPr/>
          <p:nvPr/>
        </p:nvSpPr>
        <p:spPr>
          <a:xfrm>
            <a:off x="9828403" y="432000"/>
            <a:ext cx="2242379"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4" action="ppaction://hlinksldjump"/>
              </a:rPr>
              <a:t>Policy &amp; Research</a:t>
            </a:r>
          </a:p>
          <a:p>
            <a:pPr algn="ctr"/>
            <a:r>
              <a:rPr lang="en-US" sz="1200" dirty="0" smtClean="0">
                <a:solidFill>
                  <a:schemeClr val="tx1">
                    <a:lumMod val="50000"/>
                    <a:lumOff val="50000"/>
                  </a:schemeClr>
                </a:solidFill>
                <a:latin typeface="Trebuchet MS" panose="020B0603020202020204" pitchFamily="34" charset="0"/>
                <a:hlinkClick r:id="rId4" action="ppaction://hlinksldjump"/>
              </a:rPr>
              <a:t>Implications</a:t>
            </a:r>
            <a:endParaRPr lang="en-CA" sz="1200" dirty="0">
              <a:solidFill>
                <a:schemeClr val="tx1">
                  <a:lumMod val="50000"/>
                  <a:lumOff val="50000"/>
                </a:schemeClr>
              </a:solidFill>
              <a:latin typeface="Trebuchet MS" panose="020B0603020202020204" pitchFamily="34" charset="0"/>
            </a:endParaRPr>
          </a:p>
        </p:txBody>
      </p:sp>
      <p:sp>
        <p:nvSpPr>
          <p:cNvPr id="13" name="Round Same Side Corner Rectangle 12"/>
          <p:cNvSpPr/>
          <p:nvPr/>
        </p:nvSpPr>
        <p:spPr>
          <a:xfrm>
            <a:off x="7721534" y="432000"/>
            <a:ext cx="2060731"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5" action="ppaction://hlinksldjump"/>
              </a:rPr>
              <a:t>Impacts of Outmigration</a:t>
            </a:r>
            <a:endParaRPr lang="en-CA" sz="1200" dirty="0">
              <a:solidFill>
                <a:schemeClr val="tx1">
                  <a:lumMod val="50000"/>
                  <a:lumOff val="50000"/>
                </a:schemeClr>
              </a:solidFill>
              <a:latin typeface="Trebuchet MS" panose="020B0603020202020204" pitchFamily="34" charset="0"/>
            </a:endParaRPr>
          </a:p>
        </p:txBody>
      </p:sp>
      <p:sp>
        <p:nvSpPr>
          <p:cNvPr id="14" name="Round Same Side Corner Rectangle 13"/>
          <p:cNvSpPr/>
          <p:nvPr/>
        </p:nvSpPr>
        <p:spPr>
          <a:xfrm>
            <a:off x="5697800" y="424480"/>
            <a:ext cx="1977596"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6" action="ppaction://hlinksldjump"/>
              </a:rPr>
              <a:t>Tracking and Monitoring Outmigration</a:t>
            </a:r>
            <a:endParaRPr lang="en-CA" sz="1200" dirty="0">
              <a:solidFill>
                <a:schemeClr val="tx1">
                  <a:lumMod val="50000"/>
                  <a:lumOff val="50000"/>
                </a:schemeClr>
              </a:solidFill>
              <a:latin typeface="Trebuchet MS" panose="020B0603020202020204" pitchFamily="34" charset="0"/>
            </a:endParaRPr>
          </a:p>
        </p:txBody>
      </p:sp>
      <p:sp>
        <p:nvSpPr>
          <p:cNvPr id="17" name="Round Same Side Corner Rectangle 16"/>
          <p:cNvSpPr/>
          <p:nvPr/>
        </p:nvSpPr>
        <p:spPr>
          <a:xfrm>
            <a:off x="4080120" y="432000"/>
            <a:ext cx="1571542"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lumMod val="95000"/>
                    <a:lumOff val="5000"/>
                  </a:schemeClr>
                </a:solidFill>
                <a:latin typeface="Trebuchet MS" panose="020B0603020202020204" pitchFamily="34" charset="0"/>
                <a:hlinkClick r:id="rId7" action="ppaction://hlinksldjump"/>
              </a:rPr>
              <a:t>Determinants of Outmigration</a:t>
            </a:r>
            <a:endParaRPr lang="en-CA" sz="1200" dirty="0">
              <a:solidFill>
                <a:schemeClr val="tx1">
                  <a:lumMod val="95000"/>
                  <a:lumOff val="5000"/>
                </a:schemeClr>
              </a:solidFill>
              <a:latin typeface="Trebuchet MS" panose="020B0603020202020204" pitchFamily="34" charset="0"/>
            </a:endParaRPr>
          </a:p>
        </p:txBody>
      </p:sp>
      <p:sp>
        <p:nvSpPr>
          <p:cNvPr id="18" name="Round Same Side Corner Rectangle 17"/>
          <p:cNvSpPr/>
          <p:nvPr/>
        </p:nvSpPr>
        <p:spPr>
          <a:xfrm>
            <a:off x="0" y="432000"/>
            <a:ext cx="2484000" cy="540000"/>
          </a:xfrm>
          <a:prstGeom prst="round2SameRect">
            <a:avLst/>
          </a:prstGeom>
          <a:solidFill>
            <a:schemeClr val="accent6">
              <a:lumMod val="75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bg1"/>
                </a:solidFill>
                <a:latin typeface="Trebuchet MS" panose="020B0603020202020204" pitchFamily="34" charset="0"/>
              </a:rPr>
              <a:t>Emigration/Outmigration</a:t>
            </a:r>
            <a:r>
              <a:rPr lang="en-US" sz="1200" strike="sngStrike" dirty="0" smtClean="0">
                <a:solidFill>
                  <a:schemeClr val="bg1"/>
                </a:solidFill>
                <a:latin typeface="Trebuchet MS" panose="020B0603020202020204" pitchFamily="34" charset="0"/>
              </a:rPr>
              <a:t> </a:t>
            </a:r>
            <a:r>
              <a:rPr lang="en-US" sz="1200" dirty="0" smtClean="0">
                <a:solidFill>
                  <a:schemeClr val="bg1"/>
                </a:solidFill>
                <a:latin typeface="Trebuchet MS" panose="020B0603020202020204" pitchFamily="34" charset="0"/>
              </a:rPr>
              <a:t>Estimates</a:t>
            </a:r>
            <a:endParaRPr lang="en-CA" sz="1200" dirty="0">
              <a:solidFill>
                <a:schemeClr val="bg1"/>
              </a:solidFill>
              <a:latin typeface="Trebuchet MS" panose="020B0603020202020204" pitchFamily="34" charset="0"/>
            </a:endParaRPr>
          </a:p>
        </p:txBody>
      </p:sp>
      <p:sp>
        <p:nvSpPr>
          <p:cNvPr id="19" name="Round Same Side Corner Rectangle 18"/>
          <p:cNvSpPr/>
          <p:nvPr/>
        </p:nvSpPr>
        <p:spPr>
          <a:xfrm>
            <a:off x="2546239" y="424480"/>
            <a:ext cx="1487743"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u="sng" dirty="0" smtClean="0">
                <a:solidFill>
                  <a:schemeClr val="accent5"/>
                </a:solidFill>
                <a:latin typeface="Trebuchet MS" panose="020B0603020202020204" pitchFamily="34" charset="0"/>
              </a:rPr>
              <a:t>Retention</a:t>
            </a:r>
            <a:endParaRPr lang="en-CA" sz="1200" u="sng" dirty="0">
              <a:solidFill>
                <a:schemeClr val="accent5"/>
              </a:solidFill>
              <a:latin typeface="Trebuchet MS" panose="020B0603020202020204" pitchFamily="34" charset="0"/>
            </a:endParaRPr>
          </a:p>
        </p:txBody>
      </p:sp>
    </p:spTree>
    <p:extLst>
      <p:ext uri="{BB962C8B-B14F-4D97-AF65-F5344CB8AC3E}">
        <p14:creationId xmlns:p14="http://schemas.microsoft.com/office/powerpoint/2010/main" val="2292781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12192000" cy="369332"/>
          </a:xfrm>
          <a:prstGeom prst="rect">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Understanding Emigration/Outmigration: size, causes and implications			</a:t>
            </a:r>
            <a:r>
              <a:rPr lang="en-US"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Fall 2019</a:t>
            </a:r>
            <a:endParaRPr lang="en-CA"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224116" y="1048396"/>
            <a:ext cx="11967883" cy="3985706"/>
          </a:xfrm>
          <a:prstGeom prst="rect">
            <a:avLst/>
          </a:prstGeom>
        </p:spPr>
        <p:txBody>
          <a:bodyPr wrap="square">
            <a:spAutoFit/>
          </a:bodyPr>
          <a:lstStyle/>
          <a:p>
            <a:pPr lvl="0"/>
            <a:r>
              <a:rPr lang="en-US" sz="1100" b="1" dirty="0" smtClean="0">
                <a:solidFill>
                  <a:srgbClr val="595959"/>
                </a:solidFill>
                <a:latin typeface="Calibri" panose="020F0502020204030204" pitchFamily="34" charset="0"/>
                <a:cs typeface="Stone Serif"/>
              </a:rPr>
              <a:t>Policy Implications</a:t>
            </a:r>
            <a:endParaRPr lang="en-CA" sz="1100" b="1" dirty="0" smtClean="0">
              <a:solidFill>
                <a:srgbClr val="595959"/>
              </a:solidFill>
              <a:latin typeface="Calibri" panose="020F0502020204030204" pitchFamily="34" charset="0"/>
              <a:cs typeface="Stone Serif"/>
            </a:endParaRPr>
          </a:p>
          <a:p>
            <a:pPr lvl="0"/>
            <a:endParaRPr lang="en-CA" sz="1100" dirty="0">
              <a:solidFill>
                <a:srgbClr val="595959"/>
              </a:solidFill>
              <a:latin typeface="Calibri" panose="020F0502020204030204" pitchFamily="34" charset="0"/>
              <a:cs typeface="Stone Serif"/>
            </a:endParaRPr>
          </a:p>
          <a:p>
            <a:pPr marL="342900" lvl="0" indent="-342900">
              <a:buFont typeface="Wingdings" panose="05000000000000000000" pitchFamily="2" charset="2"/>
              <a:buChar char=""/>
            </a:pPr>
            <a:r>
              <a:rPr lang="en-CA" sz="1100" dirty="0" smtClean="0">
                <a:solidFill>
                  <a:srgbClr val="595959"/>
                </a:solidFill>
                <a:latin typeface="Calibri" panose="020F0502020204030204" pitchFamily="34" charset="0"/>
                <a:cs typeface="Stone Serif"/>
              </a:rPr>
              <a:t>Canadian </a:t>
            </a:r>
            <a:r>
              <a:rPr lang="en-CA" sz="1100" dirty="0">
                <a:solidFill>
                  <a:srgbClr val="595959"/>
                </a:solidFill>
                <a:latin typeface="Calibri" panose="020F0502020204030204" pitchFamily="34" charset="0"/>
                <a:cs typeface="Stone Serif"/>
              </a:rPr>
              <a:t>citizens are ineligible to vote in Canada after five years abroad. As a result, approximately 1.4 million Canadian citizens around the world cannot vote in Canada;</a:t>
            </a:r>
            <a:endParaRPr lang="en-CA" sz="1100" dirty="0"/>
          </a:p>
          <a:p>
            <a:pPr marL="342900" lvl="0" indent="-342900">
              <a:buFont typeface="Wingdings" panose="05000000000000000000" pitchFamily="2" charset="2"/>
              <a:buChar char=""/>
            </a:pPr>
            <a:r>
              <a:rPr lang="en-CA" sz="1100" dirty="0">
                <a:solidFill>
                  <a:srgbClr val="595959"/>
                </a:solidFill>
                <a:latin typeface="Calibri" panose="020F0502020204030204" pitchFamily="34" charset="0"/>
                <a:cs typeface="Stone Serif"/>
              </a:rPr>
              <a:t>Second generation children born abroad to naturalized Canadian parents will not obtain Canadian citizenship, and may even become stateless; </a:t>
            </a:r>
            <a:endParaRPr lang="en-CA" sz="1100" dirty="0"/>
          </a:p>
          <a:p>
            <a:pPr marL="342900" lvl="0" indent="-342900">
              <a:buFont typeface="Wingdings" panose="05000000000000000000" pitchFamily="2" charset="2"/>
              <a:buChar char=""/>
            </a:pPr>
            <a:r>
              <a:rPr lang="en-CA" sz="1100" dirty="0">
                <a:solidFill>
                  <a:srgbClr val="595959"/>
                </a:solidFill>
                <a:latin typeface="Calibri" panose="020F0502020204030204" pitchFamily="34" charset="0"/>
                <a:cs typeface="Stone Serif"/>
              </a:rPr>
              <a:t>Taxation is always a contentious issue. However, the current Canadian taxation system is based on resident status and discourages Canadians abroad from maintaining ties to Canada.</a:t>
            </a:r>
            <a:endParaRPr lang="en-CA" sz="1100" dirty="0"/>
          </a:p>
          <a:p>
            <a:pPr marL="1202690"/>
            <a:r>
              <a:rPr lang="en-CA" sz="1100" dirty="0">
                <a:solidFill>
                  <a:srgbClr val="595959"/>
                </a:solidFill>
                <a:latin typeface="Calibri" panose="020F0502020204030204" pitchFamily="34" charset="0"/>
                <a:cs typeface="Stone Serif"/>
              </a:rPr>
              <a:t> </a:t>
            </a:r>
            <a:endParaRPr lang="en-CA" sz="1100" dirty="0"/>
          </a:p>
          <a:p>
            <a:pPr lvl="0"/>
            <a:r>
              <a:rPr lang="en-CA" sz="1100" dirty="0">
                <a:solidFill>
                  <a:srgbClr val="595959"/>
                </a:solidFill>
                <a:latin typeface="Calibri" panose="020F0502020204030204" pitchFamily="34" charset="0"/>
                <a:cs typeface="Stone Serif"/>
              </a:rPr>
              <a:t>These issues, among many others, highlight the fact that some policies in Canada related to its citizens abroad are </a:t>
            </a:r>
            <a:r>
              <a:rPr lang="en-CA" sz="1100" dirty="0" smtClean="0">
                <a:solidFill>
                  <a:srgbClr val="595959"/>
                </a:solidFill>
                <a:latin typeface="Calibri" panose="020F0502020204030204" pitchFamily="34" charset="0"/>
                <a:cs typeface="Stone Serif"/>
              </a:rPr>
              <a:t>problematical</a:t>
            </a:r>
          </a:p>
          <a:p>
            <a:pPr lvl="0"/>
            <a:endParaRPr lang="en-CA" sz="1100" dirty="0"/>
          </a:p>
          <a:p>
            <a:pPr marL="342900" lvl="0" indent="-342900">
              <a:buFont typeface="Wingdings" panose="05000000000000000000" pitchFamily="2" charset="2"/>
              <a:buChar char=""/>
            </a:pPr>
            <a:r>
              <a:rPr lang="en-CA" sz="1100" dirty="0" smtClean="0">
                <a:solidFill>
                  <a:srgbClr val="595959"/>
                </a:solidFill>
                <a:latin typeface="Calibri" panose="020F0502020204030204" pitchFamily="34" charset="0"/>
                <a:cs typeface="Stone Serif"/>
              </a:rPr>
              <a:t>Inconsistent </a:t>
            </a:r>
            <a:r>
              <a:rPr lang="en-CA" sz="1100" dirty="0">
                <a:solidFill>
                  <a:srgbClr val="595959"/>
                </a:solidFill>
                <a:latin typeface="Calibri" panose="020F0502020204030204" pitchFamily="34" charset="0"/>
                <a:cs typeface="Stone Serif"/>
              </a:rPr>
              <a:t>laws pertaining to the rights and obligations of Canadians living abroad; </a:t>
            </a:r>
            <a:endParaRPr lang="en-CA" sz="1100" dirty="0"/>
          </a:p>
          <a:p>
            <a:pPr marL="342900" lvl="0" indent="-342900">
              <a:buFont typeface="Wingdings" panose="05000000000000000000" pitchFamily="2" charset="2"/>
              <a:buChar char=""/>
            </a:pPr>
            <a:r>
              <a:rPr lang="en-CA" sz="1100" dirty="0">
                <a:solidFill>
                  <a:srgbClr val="595959"/>
                </a:solidFill>
                <a:latin typeface="Calibri" panose="020F0502020204030204" pitchFamily="34" charset="0"/>
                <a:cs typeface="Stone Serif"/>
              </a:rPr>
              <a:t>Absence of a clear definition of the relationship between Canada and its citizens </a:t>
            </a:r>
            <a:r>
              <a:rPr lang="en-CA" sz="1100" dirty="0" smtClean="0">
                <a:solidFill>
                  <a:srgbClr val="595959"/>
                </a:solidFill>
                <a:latin typeface="Calibri" panose="020F0502020204030204" pitchFamily="34" charset="0"/>
                <a:cs typeface="Stone Serif"/>
              </a:rPr>
              <a:t>overseas;</a:t>
            </a:r>
            <a:endParaRPr lang="en-CA" sz="1100" dirty="0"/>
          </a:p>
          <a:p>
            <a:pPr marL="342900" lvl="0" indent="-342900">
              <a:buFont typeface="Wingdings" panose="05000000000000000000" pitchFamily="2" charset="2"/>
              <a:buChar char=""/>
            </a:pPr>
            <a:r>
              <a:rPr lang="en-CA" sz="1100" dirty="0" smtClean="0">
                <a:solidFill>
                  <a:srgbClr val="595959"/>
                </a:solidFill>
                <a:latin typeface="Calibri" panose="020F0502020204030204" pitchFamily="34" charset="0"/>
                <a:cs typeface="Stone Serif"/>
              </a:rPr>
              <a:t>Lack of accurate and updated knowledge in Canada about Canadian citizens living abroad;</a:t>
            </a:r>
          </a:p>
          <a:p>
            <a:pPr lvl="0"/>
            <a:endParaRPr lang="en-US" sz="1100" dirty="0" smtClean="0">
              <a:solidFill>
                <a:srgbClr val="595959"/>
              </a:solidFill>
              <a:latin typeface="Calibri" panose="020F0502020204030204" pitchFamily="34" charset="0"/>
            </a:endParaRPr>
          </a:p>
          <a:p>
            <a:r>
              <a:rPr lang="en-CA" sz="1100" dirty="0">
                <a:solidFill>
                  <a:srgbClr val="595959"/>
                </a:solidFill>
                <a:latin typeface="Calibri" panose="020F0502020204030204" pitchFamily="34" charset="0"/>
                <a:cs typeface="Stone Serif"/>
              </a:rPr>
              <a:t>Key policy challenges that may improve the </a:t>
            </a:r>
            <a:r>
              <a:rPr lang="en-CA" sz="1100" dirty="0" smtClean="0">
                <a:solidFill>
                  <a:srgbClr val="595959"/>
                </a:solidFill>
                <a:latin typeface="Calibri" panose="020F0502020204030204" pitchFamily="34" charset="0"/>
                <a:cs typeface="Stone Serif"/>
              </a:rPr>
              <a:t>situation:</a:t>
            </a:r>
            <a:endParaRPr lang="en-CA" sz="1100" dirty="0">
              <a:solidFill>
                <a:srgbClr val="595959"/>
              </a:solidFill>
              <a:latin typeface="Calibri" panose="020F0502020204030204" pitchFamily="34" charset="0"/>
              <a:cs typeface="Stone Serif"/>
            </a:endParaRPr>
          </a:p>
          <a:p>
            <a:pPr lvl="0"/>
            <a:endParaRPr lang="en-US" sz="1100" dirty="0">
              <a:solidFill>
                <a:srgbClr val="595959"/>
              </a:solidFill>
              <a:latin typeface="Calibri" panose="020F0502020204030204" pitchFamily="34" charset="0"/>
            </a:endParaRPr>
          </a:p>
          <a:p>
            <a:r>
              <a:rPr lang="en-CA" sz="1100" b="1" dirty="0">
                <a:solidFill>
                  <a:srgbClr val="595959"/>
                </a:solidFill>
                <a:latin typeface="Calibri" panose="020F0502020204030204" pitchFamily="34" charset="0"/>
                <a:ea typeface="Calibri" panose="020F0502020204030204" pitchFamily="34" charset="0"/>
                <a:cs typeface="Stone Serif"/>
              </a:rPr>
              <a:t>Recommendations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lvl="0"/>
            <a:endParaRPr lang="en-CA" sz="1100" dirty="0" smtClean="0"/>
          </a:p>
          <a:p>
            <a:pPr marL="342900" lvl="0" indent="-342900">
              <a:spcAft>
                <a:spcPts val="0"/>
              </a:spcAft>
              <a:buFont typeface="Symbol" panose="05050102010706020507" pitchFamily="18" charset="2"/>
              <a:buChar char=""/>
            </a:pPr>
            <a:r>
              <a:rPr lang="en-CA" sz="1100" dirty="0" smtClean="0">
                <a:solidFill>
                  <a:srgbClr val="595959"/>
                </a:solidFill>
                <a:latin typeface="Calibri" panose="020F0502020204030204" pitchFamily="34" charset="0"/>
                <a:ea typeface="Calibri" panose="020F0502020204030204" pitchFamily="34" charset="0"/>
                <a:cs typeface="Stone Serif"/>
              </a:rPr>
              <a:t>Canada </a:t>
            </a:r>
            <a:r>
              <a:rPr lang="en-CA" sz="1100" dirty="0">
                <a:solidFill>
                  <a:srgbClr val="595959"/>
                </a:solidFill>
                <a:latin typeface="Calibri" panose="020F0502020204030204" pitchFamily="34" charset="0"/>
                <a:ea typeface="Calibri" panose="020F0502020204030204" pitchFamily="34" charset="0"/>
                <a:cs typeface="Stone Serif"/>
              </a:rPr>
              <a:t>has to learn from other countries‟ experience to develop a better policy towards its citizens overseas, and it should include the following features:</a:t>
            </a:r>
            <a:endParaRPr lang="en-CA" sz="1100" dirty="0">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en-CA" sz="1100" dirty="0">
                <a:solidFill>
                  <a:srgbClr val="595959"/>
                </a:solidFill>
                <a:latin typeface="Calibri" panose="020F0502020204030204" pitchFamily="34" charset="0"/>
                <a:cs typeface="Stone Serif"/>
              </a:rPr>
              <a:t>An assessment of the attachment of Canadians abroad to Canada should be based on evidence from </a:t>
            </a:r>
            <a:r>
              <a:rPr lang="en-CA" sz="1100" dirty="0" smtClean="0">
                <a:solidFill>
                  <a:srgbClr val="595959"/>
                </a:solidFill>
                <a:latin typeface="Calibri" panose="020F0502020204030204" pitchFamily="34" charset="0"/>
                <a:cs typeface="Stone Serif"/>
              </a:rPr>
              <a:t>multi-dimensions;</a:t>
            </a:r>
            <a:endParaRPr lang="en-CA" sz="1100" dirty="0"/>
          </a:p>
          <a:p>
            <a:pPr marL="342900" lvl="0" indent="-342900">
              <a:buFont typeface="Wingdings" panose="05000000000000000000" pitchFamily="2" charset="2"/>
              <a:buChar char=""/>
            </a:pPr>
            <a:r>
              <a:rPr lang="en-CA" sz="1100" dirty="0">
                <a:solidFill>
                  <a:srgbClr val="595959"/>
                </a:solidFill>
                <a:latin typeface="Calibri" panose="020F0502020204030204" pitchFamily="34" charset="0"/>
                <a:cs typeface="Stone Serif"/>
              </a:rPr>
              <a:t>Canadian laws related to citizens abroad must be consistent with the Charter of Rights, and any content that discourage their participation in Canadian life should be revisited, such as the Acts on voting rights and citizenship rights and </a:t>
            </a:r>
            <a:r>
              <a:rPr lang="en-CA" sz="1100" dirty="0" smtClean="0">
                <a:solidFill>
                  <a:srgbClr val="595959"/>
                </a:solidFill>
                <a:latin typeface="Calibri" panose="020F0502020204030204" pitchFamily="34" charset="0"/>
                <a:cs typeface="Stone Serif"/>
              </a:rPr>
              <a:t>obligations;</a:t>
            </a:r>
            <a:endParaRPr lang="en-CA" sz="1100" dirty="0"/>
          </a:p>
          <a:p>
            <a:pPr marL="342900" lvl="0" indent="-342900">
              <a:buFont typeface="Wingdings" panose="05000000000000000000" pitchFamily="2" charset="2"/>
              <a:buChar char=""/>
            </a:pPr>
            <a:r>
              <a:rPr lang="en-CA" sz="1100" dirty="0">
                <a:solidFill>
                  <a:srgbClr val="595959"/>
                </a:solidFill>
                <a:latin typeface="Calibri" panose="020F0502020204030204" pitchFamily="34" charset="0"/>
                <a:cs typeface="Stone Serif"/>
              </a:rPr>
              <a:t>A federal agency should be established to coordinate policy affecting Canadians abroad and encourage their attachment to </a:t>
            </a:r>
            <a:r>
              <a:rPr lang="en-CA" sz="1100" dirty="0" smtClean="0">
                <a:solidFill>
                  <a:srgbClr val="595959"/>
                </a:solidFill>
                <a:latin typeface="Calibri" panose="020F0502020204030204" pitchFamily="34" charset="0"/>
                <a:cs typeface="Stone Serif"/>
              </a:rPr>
              <a:t>Canada;</a:t>
            </a:r>
            <a:r>
              <a:rPr lang="en-CA" sz="1100" dirty="0">
                <a:solidFill>
                  <a:srgbClr val="595959"/>
                </a:solidFill>
                <a:latin typeface="Calibri" panose="020F0502020204030204" pitchFamily="34" charset="0"/>
                <a:ea typeface="Calibri" panose="020F0502020204030204" pitchFamily="34" charset="0"/>
                <a:cs typeface="Stone Serif"/>
              </a:rPr>
              <a:t> </a:t>
            </a:r>
          </a:p>
          <a:p>
            <a:pPr marL="342900" lvl="0" indent="-342900">
              <a:buFont typeface="Wingdings" panose="05000000000000000000" pitchFamily="2" charset="2"/>
              <a:buChar char=""/>
            </a:pPr>
            <a:r>
              <a:rPr lang="en-CA" sz="1100" dirty="0" smtClean="0">
                <a:solidFill>
                  <a:srgbClr val="595959"/>
                </a:solidFill>
                <a:latin typeface="Calibri" panose="020F0502020204030204" pitchFamily="34" charset="0"/>
                <a:ea typeface="Calibri" panose="020F0502020204030204" pitchFamily="34" charset="0"/>
                <a:cs typeface="Calibri" panose="020F0502020204030204" pitchFamily="34" charset="0"/>
              </a:rPr>
              <a:t>More </a:t>
            </a:r>
            <a:r>
              <a:rPr lang="en-CA" sz="1100" dirty="0">
                <a:solidFill>
                  <a:srgbClr val="595959"/>
                </a:solidFill>
                <a:latin typeface="Calibri" panose="020F0502020204030204" pitchFamily="34" charset="0"/>
                <a:ea typeface="Calibri" panose="020F0502020204030204" pitchFamily="34" charset="0"/>
                <a:cs typeface="Calibri" panose="020F0502020204030204" pitchFamily="34" charset="0"/>
              </a:rPr>
              <a:t>resources are needed for the retention of immigrants if some of the negative consequences of out-migration (such as labor market shortages) are to be </a:t>
            </a:r>
            <a:r>
              <a:rPr lang="en-CA" sz="1100" dirty="0" smtClean="0">
                <a:solidFill>
                  <a:srgbClr val="595959"/>
                </a:solidFill>
                <a:latin typeface="Calibri" panose="020F0502020204030204" pitchFamily="34" charset="0"/>
                <a:ea typeface="Calibri" panose="020F0502020204030204" pitchFamily="34" charset="0"/>
                <a:cs typeface="Calibri" panose="020F0502020204030204" pitchFamily="34" charset="0"/>
              </a:rPr>
              <a:t>redressed; </a:t>
            </a:r>
            <a:endParaRPr lang="en-CA" sz="1100" dirty="0" smtClean="0">
              <a:latin typeface="Calibri" panose="020F0502020204030204" pitchFamily="34" charset="0"/>
              <a:ea typeface="Calibri" panose="020F0502020204030204" pitchFamily="34" charset="0"/>
            </a:endParaRPr>
          </a:p>
          <a:p>
            <a:pPr>
              <a:spcAft>
                <a:spcPts val="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ound Same Side Corner Rectangle 11"/>
          <p:cNvSpPr/>
          <p:nvPr/>
        </p:nvSpPr>
        <p:spPr>
          <a:xfrm>
            <a:off x="9828403" y="432000"/>
            <a:ext cx="2242379"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2" action="ppaction://hlinksldjump"/>
              </a:rPr>
              <a:t>Policy &amp; Research</a:t>
            </a:r>
          </a:p>
          <a:p>
            <a:pPr algn="ctr"/>
            <a:r>
              <a:rPr lang="en-US" sz="1200" dirty="0" smtClean="0">
                <a:solidFill>
                  <a:schemeClr val="tx1">
                    <a:lumMod val="50000"/>
                    <a:lumOff val="50000"/>
                  </a:schemeClr>
                </a:solidFill>
                <a:latin typeface="Trebuchet MS" panose="020B0603020202020204" pitchFamily="34" charset="0"/>
                <a:hlinkClick r:id="rId2" action="ppaction://hlinksldjump"/>
              </a:rPr>
              <a:t>Implications</a:t>
            </a:r>
            <a:endParaRPr lang="en-CA" sz="1200" dirty="0">
              <a:solidFill>
                <a:schemeClr val="tx1">
                  <a:lumMod val="50000"/>
                  <a:lumOff val="50000"/>
                </a:schemeClr>
              </a:solidFill>
              <a:latin typeface="Trebuchet MS" panose="020B0603020202020204" pitchFamily="34" charset="0"/>
            </a:endParaRPr>
          </a:p>
        </p:txBody>
      </p:sp>
      <p:sp>
        <p:nvSpPr>
          <p:cNvPr id="13" name="Round Same Side Corner Rectangle 12"/>
          <p:cNvSpPr/>
          <p:nvPr/>
        </p:nvSpPr>
        <p:spPr>
          <a:xfrm>
            <a:off x="7721534" y="432000"/>
            <a:ext cx="2060731"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3" action="ppaction://hlinksldjump"/>
              </a:rPr>
              <a:t>Impacts of Outmigration</a:t>
            </a:r>
            <a:endParaRPr lang="en-CA" sz="1200" dirty="0">
              <a:solidFill>
                <a:schemeClr val="tx1">
                  <a:lumMod val="50000"/>
                  <a:lumOff val="50000"/>
                </a:schemeClr>
              </a:solidFill>
              <a:latin typeface="Trebuchet MS" panose="020B0603020202020204" pitchFamily="34" charset="0"/>
            </a:endParaRPr>
          </a:p>
        </p:txBody>
      </p:sp>
      <p:sp>
        <p:nvSpPr>
          <p:cNvPr id="14" name="Round Same Side Corner Rectangle 13"/>
          <p:cNvSpPr/>
          <p:nvPr/>
        </p:nvSpPr>
        <p:spPr>
          <a:xfrm>
            <a:off x="5697800" y="424480"/>
            <a:ext cx="1977596"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tx1">
                    <a:lumMod val="50000"/>
                    <a:lumOff val="50000"/>
                  </a:schemeClr>
                </a:solidFill>
                <a:latin typeface="Trebuchet MS" panose="020B0603020202020204" pitchFamily="34" charset="0"/>
                <a:hlinkClick r:id="rId4" action="ppaction://hlinksldjump"/>
              </a:rPr>
              <a:t>Tracking and Monitoring Outmigration</a:t>
            </a:r>
            <a:endParaRPr lang="en-CA" sz="1200" dirty="0">
              <a:solidFill>
                <a:schemeClr val="tx1">
                  <a:lumMod val="50000"/>
                  <a:lumOff val="50000"/>
                </a:schemeClr>
              </a:solidFill>
              <a:latin typeface="Trebuchet MS" panose="020B0603020202020204" pitchFamily="34" charset="0"/>
            </a:endParaRPr>
          </a:p>
        </p:txBody>
      </p:sp>
      <p:sp>
        <p:nvSpPr>
          <p:cNvPr id="15" name="Round Same Side Corner Rectangle 14"/>
          <p:cNvSpPr/>
          <p:nvPr/>
        </p:nvSpPr>
        <p:spPr>
          <a:xfrm>
            <a:off x="4080120" y="432000"/>
            <a:ext cx="1571542"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lumMod val="95000"/>
                    <a:lumOff val="5000"/>
                  </a:schemeClr>
                </a:solidFill>
                <a:latin typeface="Trebuchet MS" panose="020B0603020202020204" pitchFamily="34" charset="0"/>
                <a:hlinkClick r:id="rId5" action="ppaction://hlinksldjump"/>
              </a:rPr>
              <a:t>Determinants of Outmigration</a:t>
            </a:r>
            <a:endParaRPr lang="en-CA" sz="1200" dirty="0">
              <a:solidFill>
                <a:schemeClr val="tx1">
                  <a:lumMod val="95000"/>
                  <a:lumOff val="5000"/>
                </a:schemeClr>
              </a:solidFill>
              <a:latin typeface="Trebuchet MS" panose="020B0603020202020204" pitchFamily="34" charset="0"/>
            </a:endParaRPr>
          </a:p>
        </p:txBody>
      </p:sp>
      <p:sp>
        <p:nvSpPr>
          <p:cNvPr id="16" name="Round Same Side Corner Rectangle 15"/>
          <p:cNvSpPr/>
          <p:nvPr/>
        </p:nvSpPr>
        <p:spPr>
          <a:xfrm>
            <a:off x="0" y="432000"/>
            <a:ext cx="2484000" cy="540000"/>
          </a:xfrm>
          <a:prstGeom prst="round2SameRect">
            <a:avLst/>
          </a:prstGeom>
          <a:solidFill>
            <a:schemeClr val="accent6">
              <a:lumMod val="75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smtClean="0">
                <a:solidFill>
                  <a:schemeClr val="bg1"/>
                </a:solidFill>
                <a:latin typeface="Trebuchet MS" panose="020B0603020202020204" pitchFamily="34" charset="0"/>
              </a:rPr>
              <a:t>Emigration/Outmigration</a:t>
            </a:r>
            <a:r>
              <a:rPr lang="en-US" sz="1200" strike="sngStrike" dirty="0" smtClean="0">
                <a:solidFill>
                  <a:schemeClr val="bg1"/>
                </a:solidFill>
                <a:latin typeface="Trebuchet MS" panose="020B0603020202020204" pitchFamily="34" charset="0"/>
              </a:rPr>
              <a:t> </a:t>
            </a:r>
            <a:r>
              <a:rPr lang="en-US" sz="1200" dirty="0" smtClean="0">
                <a:solidFill>
                  <a:schemeClr val="bg1"/>
                </a:solidFill>
                <a:latin typeface="Trebuchet MS" panose="020B0603020202020204" pitchFamily="34" charset="0"/>
              </a:rPr>
              <a:t>Estimates</a:t>
            </a:r>
            <a:endParaRPr lang="en-CA" sz="1200" dirty="0">
              <a:solidFill>
                <a:schemeClr val="bg1"/>
              </a:solidFill>
              <a:latin typeface="Trebuchet MS" panose="020B0603020202020204" pitchFamily="34" charset="0"/>
            </a:endParaRPr>
          </a:p>
        </p:txBody>
      </p:sp>
      <p:sp>
        <p:nvSpPr>
          <p:cNvPr id="17" name="Round Same Side Corner Rectangle 16"/>
          <p:cNvSpPr/>
          <p:nvPr/>
        </p:nvSpPr>
        <p:spPr>
          <a:xfrm>
            <a:off x="2546239" y="424480"/>
            <a:ext cx="1487743" cy="540000"/>
          </a:xfrm>
          <a:prstGeom prst="round2SameRect">
            <a:avLst/>
          </a:prstGeom>
          <a:solidFill>
            <a:schemeClr val="accent6">
              <a:lumMod val="20000"/>
              <a:lumOff val="80000"/>
            </a:schemeClr>
          </a:solid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u="sng" dirty="0" smtClean="0">
                <a:solidFill>
                  <a:schemeClr val="accent5"/>
                </a:solidFill>
                <a:latin typeface="Trebuchet MS" panose="020B0603020202020204" pitchFamily="34" charset="0"/>
              </a:rPr>
              <a:t>Retention</a:t>
            </a:r>
            <a:endParaRPr lang="en-CA" sz="1200" u="sng" dirty="0">
              <a:solidFill>
                <a:schemeClr val="accent5"/>
              </a:solidFill>
              <a:latin typeface="Trebuchet MS" panose="020B0603020202020204" pitchFamily="34" charset="0"/>
            </a:endParaRPr>
          </a:p>
        </p:txBody>
      </p:sp>
    </p:spTree>
    <p:extLst>
      <p:ext uri="{BB962C8B-B14F-4D97-AF65-F5344CB8AC3E}">
        <p14:creationId xmlns:p14="http://schemas.microsoft.com/office/powerpoint/2010/main" val="1484492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11805</TotalTime>
  <Words>1240</Words>
  <Application>Microsoft Office PowerPoint</Application>
  <PresentationFormat>Widescreen</PresentationFormat>
  <Paragraphs>166</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Calibri</vt:lpstr>
      <vt:lpstr>Calibri Light</vt:lpstr>
      <vt:lpstr>Stone Serif</vt:lpstr>
      <vt:lpstr>Symbol</vt:lpstr>
      <vt:lpstr>Times New Roman</vt:lpstr>
      <vt:lpstr>Trebuchet MS</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IRCC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VanAmburg.Jonathan</dc:creator>
  <cp:lastModifiedBy>Sharif.Humayun</cp:lastModifiedBy>
  <cp:revision>36</cp:revision>
  <dcterms:created xsi:type="dcterms:W3CDTF">2019-10-09T11:55:52Z</dcterms:created>
  <dcterms:modified xsi:type="dcterms:W3CDTF">2019-11-20T17:07:36Z</dcterms:modified>
</cp:coreProperties>
</file>