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8.xml" ContentType="application/vnd.openxmlformats-officedocument.presentationml.notesSlide+xml"/>
  <Override PartName="/ppt/tags/tag90.xml" ContentType="application/vnd.openxmlformats-officedocument.presentationml.tags+xml"/>
  <Override PartName="/ppt/notesSlides/notesSlide1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notesSlides/notesSlide2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6.xml" ContentType="application/vnd.openxmlformats-officedocument.presentationml.notesSlide+xml"/>
  <Override PartName="/ppt/tags/tag123.xml" ContentType="application/vnd.openxmlformats-officedocument.presentationml.tags+xml"/>
  <Override PartName="/ppt/notesSlides/notesSlide27.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8.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9.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Helvetica Neue" panose="020B0604020202020204" charset="0"/>
      <p:regular r:id="rId37"/>
      <p:bold r:id="rId38"/>
      <p:italic r:id="rId39"/>
      <p:boldItalic r:id="rId40"/>
    </p:embeddedFont>
    <p:embeddedFont>
      <p:font typeface="Roboto" panose="020B0604020202020204" charset="0"/>
      <p:regular r:id="rId41"/>
      <p:bold r:id="rId42"/>
      <p:italic r:id="rId43"/>
      <p:boldItalic r:id="rId44"/>
    </p:embeddedFont>
  </p:embeddedFontLst>
  <p:custDataLst>
    <p:tags r:id="rId45"/>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04E915-DCE8-432A-B8F2-4129D5812FFF}">
  <a:tblStyle styleId="{DB04E915-DCE8-432A-B8F2-4129D5812F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4" autoAdjust="0"/>
    <p:restoredTop sz="87759" autoAdjust="0"/>
  </p:normalViewPr>
  <p:slideViewPr>
    <p:cSldViewPr snapToGrid="0">
      <p:cViewPr varScale="1">
        <p:scale>
          <a:sx n="132" d="100"/>
          <a:sy n="132" d="100"/>
        </p:scale>
        <p:origin x="1008" y="114"/>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presentation/d/1QB63rjG9Z8Ce1XCFAyD4F-seX9HifBhGlEPpILLqeSA/edit?usp=shar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c0516f0d6_0_16: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37" name="Google Shape;137;gbc0516f0d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Clr>
                <a:schemeClr val="dk1"/>
              </a:buClr>
              <a:buSzPts val="1100"/>
              <a:buFont typeface="Arial"/>
              <a:buNone/>
            </a:pPr>
            <a:r>
              <a:rPr lang="en" sz="1400" dirty="0">
                <a:solidFill>
                  <a:schemeClr val="dk1"/>
                </a:solidFill>
                <a:latin typeface="Roboto"/>
                <a:ea typeface="Roboto"/>
                <a:cs typeface="Roboto"/>
                <a:sym typeface="Roboto"/>
              </a:rPr>
              <a:t>Different types of insights we thought we would get when we started: </a:t>
            </a:r>
            <a:endParaRPr sz="1400" dirty="0">
              <a:solidFill>
                <a:schemeClr val="dk1"/>
              </a:solidFill>
              <a:latin typeface="Roboto"/>
              <a:ea typeface="Roboto"/>
              <a:cs typeface="Roboto"/>
              <a:sym typeface="Roboto"/>
            </a:endParaRPr>
          </a:p>
          <a:p>
            <a:pPr marL="457200" lvl="0" indent="-317500" algn="l" rtl="0">
              <a:spcBef>
                <a:spcPct val="0"/>
              </a:spcBef>
              <a:spcAft>
                <a:spcPct val="0"/>
              </a:spcAft>
              <a:buClr>
                <a:schemeClr val="dk1"/>
              </a:buClr>
              <a:buSzPts val="1400"/>
              <a:buFont typeface="Roboto"/>
              <a:buChar char="-"/>
            </a:pPr>
            <a:r>
              <a:rPr lang="en" sz="1400" dirty="0">
                <a:solidFill>
                  <a:schemeClr val="dk1"/>
                </a:solidFill>
                <a:latin typeface="Roboto"/>
                <a:ea typeface="Roboto"/>
                <a:cs typeface="Roboto"/>
                <a:sym typeface="Roboto"/>
              </a:rPr>
              <a:t>design of the page (can’t use or find the answer)</a:t>
            </a:r>
            <a:endParaRPr sz="1400" dirty="0">
              <a:solidFill>
                <a:schemeClr val="dk1"/>
              </a:solidFill>
              <a:latin typeface="Roboto"/>
              <a:ea typeface="Roboto"/>
              <a:cs typeface="Roboto"/>
              <a:sym typeface="Roboto"/>
            </a:endParaRPr>
          </a:p>
          <a:p>
            <a:pPr marL="457200" lvl="0" indent="-317500" algn="l" rtl="0">
              <a:spcBef>
                <a:spcPct val="0"/>
              </a:spcBef>
              <a:spcAft>
                <a:spcPct val="0"/>
              </a:spcAft>
              <a:buClr>
                <a:schemeClr val="dk1"/>
              </a:buClr>
              <a:buSzPts val="1400"/>
              <a:buFont typeface="Roboto"/>
              <a:buChar char="-"/>
            </a:pPr>
            <a:r>
              <a:rPr lang="en" sz="1400" dirty="0">
                <a:solidFill>
                  <a:schemeClr val="dk1"/>
                </a:solidFill>
                <a:latin typeface="Roboto"/>
                <a:ea typeface="Roboto"/>
                <a:cs typeface="Roboto"/>
                <a:sym typeface="Roboto"/>
              </a:rPr>
              <a:t>writing (info is found, but people can’t understand or derive an answer)</a:t>
            </a:r>
            <a:endParaRPr sz="1400" dirty="0">
              <a:solidFill>
                <a:schemeClr val="dk1"/>
              </a:solidFill>
              <a:latin typeface="Roboto"/>
              <a:ea typeface="Roboto"/>
              <a:cs typeface="Roboto"/>
              <a:sym typeface="Roboto"/>
            </a:endParaRPr>
          </a:p>
          <a:p>
            <a:pPr marL="457200" lvl="0" indent="-317500" algn="l" rtl="0">
              <a:spcBef>
                <a:spcPct val="0"/>
              </a:spcBef>
              <a:spcAft>
                <a:spcPct val="0"/>
              </a:spcAft>
              <a:buClr>
                <a:schemeClr val="dk1"/>
              </a:buClr>
              <a:buSzPts val="1400"/>
              <a:buFont typeface="Roboto"/>
              <a:buChar char="-"/>
            </a:pPr>
            <a:r>
              <a:rPr lang="en" sz="1400" dirty="0">
                <a:solidFill>
                  <a:schemeClr val="dk1"/>
                </a:solidFill>
                <a:latin typeface="Roboto"/>
                <a:ea typeface="Roboto"/>
                <a:cs typeface="Roboto"/>
                <a:sym typeface="Roboto"/>
              </a:rPr>
              <a:t>content gap: info is just not covered where people expect it</a:t>
            </a:r>
            <a:endParaRPr sz="1400" dirty="0">
              <a:solidFill>
                <a:schemeClr val="dk1"/>
              </a:solidFill>
              <a:latin typeface="Roboto"/>
              <a:ea typeface="Roboto"/>
              <a:cs typeface="Roboto"/>
              <a:sym typeface="Roboto"/>
            </a:endParaRPr>
          </a:p>
          <a:p>
            <a:pPr marL="457200" lvl="0" indent="-317500" algn="l" rtl="0">
              <a:spcBef>
                <a:spcPct val="0"/>
              </a:spcBef>
              <a:spcAft>
                <a:spcPct val="0"/>
              </a:spcAft>
              <a:buClr>
                <a:schemeClr val="dk1"/>
              </a:buClr>
              <a:buSzPts val="1400"/>
              <a:buFont typeface="Roboto"/>
              <a:buChar char="-"/>
            </a:pPr>
            <a:r>
              <a:rPr lang="en" sz="1400" dirty="0">
                <a:solidFill>
                  <a:schemeClr val="dk1"/>
                </a:solidFill>
                <a:latin typeface="Roboto"/>
                <a:ea typeface="Roboto"/>
                <a:cs typeface="Roboto"/>
                <a:sym typeface="Roboto"/>
              </a:rPr>
              <a:t>policy: issue is not with the page itself, but with the program or service - this should be shared with the appropriate people</a:t>
            </a:r>
            <a:endParaRPr sz="1400" baseline="30000" dirty="0">
              <a:solidFill>
                <a:schemeClr val="dk1"/>
              </a:solidFill>
              <a:latin typeface="Roboto"/>
              <a:ea typeface="Roboto"/>
              <a:cs typeface="Roboto"/>
              <a:sym typeface="Roboto"/>
            </a:endParaRPr>
          </a:p>
          <a:p>
            <a:pPr marL="0" lvl="0" indent="0" algn="l" rtl="0">
              <a:spcBef>
                <a:spcPct val="0"/>
              </a:spcBef>
              <a:spcAft>
                <a:spcPct val="0"/>
              </a:spcAft>
              <a:buClr>
                <a:schemeClr val="dk1"/>
              </a:buClr>
              <a:buSzPts val="1100"/>
              <a:buFont typeface="Arial"/>
              <a:buNone/>
            </a:pPr>
            <a:endParaRPr dirty="0">
              <a:solidFill>
                <a:schemeClr val="dk1"/>
              </a:solidFill>
            </a:endParaRPr>
          </a:p>
          <a:p>
            <a:pPr marL="0" lvl="0" indent="0" algn="l" rtl="0">
              <a:spcBef>
                <a:spcPct val="0"/>
              </a:spcBef>
              <a:spcAft>
                <a:spcPct val="0"/>
              </a:spcAft>
              <a:buNone/>
            </a:pPr>
            <a:r>
              <a:rPr lang="en" dirty="0"/>
              <a:t>Also finding it useful to get insights that help:</a:t>
            </a:r>
            <a:endParaRPr dirty="0"/>
          </a:p>
          <a:p>
            <a:pPr marL="457200" lvl="0" indent="-298450" algn="l" rtl="0">
              <a:spcBef>
                <a:spcPct val="0"/>
              </a:spcBef>
              <a:spcAft>
                <a:spcPct val="0"/>
              </a:spcAft>
              <a:buSzPts val="1100"/>
              <a:buChar char="-"/>
            </a:pPr>
            <a:r>
              <a:rPr lang="en" dirty="0"/>
              <a:t>Prioritize / plan</a:t>
            </a:r>
            <a:endParaRPr dirty="0"/>
          </a:p>
          <a:p>
            <a:pPr marL="457200" lvl="0" indent="-298450" algn="l" rtl="0">
              <a:spcBef>
                <a:spcPct val="0"/>
              </a:spcBef>
              <a:spcAft>
                <a:spcPct val="0"/>
              </a:spcAft>
              <a:buSzPts val="1100"/>
              <a:buChar char="-"/>
            </a:pPr>
            <a:r>
              <a:rPr lang="en" dirty="0"/>
              <a:t>Measurement - through additional research studies on specific issues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c0a9addeb_0_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42" name="Google Shape;142;gbc0a9add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ct val="0"/>
              </a:spcBef>
              <a:spcAft>
                <a:spcPct val="0"/>
              </a:spcAft>
              <a:buClr>
                <a:schemeClr val="dk1"/>
              </a:buClr>
              <a:buSzPts val="1100"/>
              <a:buFont typeface="Arial"/>
              <a:buNone/>
            </a:pPr>
            <a:r>
              <a:rPr lang="en" sz="1400">
                <a:solidFill>
                  <a:schemeClr val="dk1"/>
                </a:solidFill>
                <a:latin typeface="Roboto"/>
                <a:ea typeface="Roboto"/>
                <a:cs typeface="Roboto"/>
                <a:sym typeface="Roboto"/>
              </a:rPr>
              <a:t>Different types of insight: </a:t>
            </a:r>
            <a:endParaRPr sz="1400">
              <a:solidFill>
                <a:schemeClr val="dk1"/>
              </a:solidFill>
              <a:latin typeface="Roboto"/>
              <a:ea typeface="Roboto"/>
              <a:cs typeface="Roboto"/>
              <a:sym typeface="Roboto"/>
            </a:endParaRPr>
          </a:p>
          <a:p>
            <a:pPr marL="457200" lvl="0" indent="-317500" algn="l" rtl="0">
              <a:spcBef>
                <a:spcPct val="0"/>
              </a:spcBef>
              <a:spcAft>
                <a:spcPct val="0"/>
              </a:spcAft>
              <a:buClr>
                <a:schemeClr val="dk1"/>
              </a:buClr>
              <a:buSzPts val="1400"/>
              <a:buFont typeface="Roboto"/>
              <a:buChar char="-"/>
            </a:pPr>
            <a:r>
              <a:rPr lang="en" sz="1400">
                <a:solidFill>
                  <a:schemeClr val="dk1"/>
                </a:solidFill>
                <a:latin typeface="Roboto"/>
                <a:ea typeface="Roboto"/>
                <a:cs typeface="Roboto"/>
                <a:sym typeface="Roboto"/>
              </a:rPr>
              <a:t>design of the page (can’t use or find the answer)</a:t>
            </a:r>
            <a:endParaRPr sz="1400">
              <a:solidFill>
                <a:schemeClr val="dk1"/>
              </a:solidFill>
              <a:latin typeface="Roboto"/>
              <a:ea typeface="Roboto"/>
              <a:cs typeface="Roboto"/>
              <a:sym typeface="Roboto"/>
            </a:endParaRPr>
          </a:p>
          <a:p>
            <a:pPr marL="457200" lvl="0" indent="-317500" algn="l" rtl="0">
              <a:spcBef>
                <a:spcPct val="0"/>
              </a:spcBef>
              <a:spcAft>
                <a:spcPct val="0"/>
              </a:spcAft>
              <a:buClr>
                <a:schemeClr val="dk1"/>
              </a:buClr>
              <a:buSzPts val="1400"/>
              <a:buFont typeface="Roboto"/>
              <a:buChar char="-"/>
            </a:pPr>
            <a:r>
              <a:rPr lang="en" sz="1400">
                <a:solidFill>
                  <a:schemeClr val="dk1"/>
                </a:solidFill>
                <a:latin typeface="Roboto"/>
                <a:ea typeface="Roboto"/>
                <a:cs typeface="Roboto"/>
                <a:sym typeface="Roboto"/>
              </a:rPr>
              <a:t>writing (info is found, but people can’t understand or derive an answer)</a:t>
            </a:r>
            <a:endParaRPr sz="1400">
              <a:solidFill>
                <a:schemeClr val="dk1"/>
              </a:solidFill>
              <a:latin typeface="Roboto"/>
              <a:ea typeface="Roboto"/>
              <a:cs typeface="Roboto"/>
              <a:sym typeface="Roboto"/>
            </a:endParaRPr>
          </a:p>
          <a:p>
            <a:pPr marL="457200" lvl="0" indent="-317500" algn="l" rtl="0">
              <a:spcBef>
                <a:spcPct val="0"/>
              </a:spcBef>
              <a:spcAft>
                <a:spcPct val="0"/>
              </a:spcAft>
              <a:buClr>
                <a:schemeClr val="dk1"/>
              </a:buClr>
              <a:buSzPts val="1400"/>
              <a:buFont typeface="Roboto"/>
              <a:buChar char="-"/>
            </a:pPr>
            <a:r>
              <a:rPr lang="en" sz="1400">
                <a:solidFill>
                  <a:schemeClr val="dk1"/>
                </a:solidFill>
                <a:latin typeface="Roboto"/>
                <a:ea typeface="Roboto"/>
                <a:cs typeface="Roboto"/>
                <a:sym typeface="Roboto"/>
              </a:rPr>
              <a:t>content gap: info is just not covered where people expect it</a:t>
            </a:r>
            <a:endParaRPr sz="1400">
              <a:solidFill>
                <a:schemeClr val="dk1"/>
              </a:solidFill>
              <a:latin typeface="Roboto"/>
              <a:ea typeface="Roboto"/>
              <a:cs typeface="Roboto"/>
              <a:sym typeface="Roboto"/>
            </a:endParaRPr>
          </a:p>
          <a:p>
            <a:pPr marL="457200" lvl="0" indent="-317500" algn="l" rtl="0">
              <a:spcBef>
                <a:spcPct val="0"/>
              </a:spcBef>
              <a:spcAft>
                <a:spcPct val="0"/>
              </a:spcAft>
              <a:buClr>
                <a:schemeClr val="dk1"/>
              </a:buClr>
              <a:buSzPts val="1400"/>
              <a:buFont typeface="Roboto"/>
              <a:buChar char="-"/>
            </a:pPr>
            <a:r>
              <a:rPr lang="en" sz="1400">
                <a:solidFill>
                  <a:schemeClr val="dk1"/>
                </a:solidFill>
                <a:latin typeface="Roboto"/>
                <a:ea typeface="Roboto"/>
                <a:cs typeface="Roboto"/>
                <a:sym typeface="Roboto"/>
              </a:rPr>
              <a:t>policy: issue is not with the page itself, but with the program or service - this should be shared with the appropriate people</a:t>
            </a:r>
            <a:endParaRPr sz="1400" baseline="30000">
              <a:solidFill>
                <a:schemeClr val="dk1"/>
              </a:solidFill>
              <a:latin typeface="Roboto"/>
              <a:ea typeface="Roboto"/>
              <a:cs typeface="Roboto"/>
              <a:sym typeface="Roboto"/>
            </a:endParaRPr>
          </a:p>
          <a:p>
            <a:pPr marL="0" lvl="0" indent="0" algn="l" rtl="0">
              <a:spcBef>
                <a:spcPct val="0"/>
              </a:spcBef>
              <a:spcAft>
                <a:spcPct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c4ec4f8c5_0_1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49" name="Google Shape;149;gbc4ec4f8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c0a9addeb_0_499: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7" name="Google Shape;157;gbc0a9addeb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ct val="0"/>
              </a:spcBef>
              <a:spcAft>
                <a:spcPct val="0"/>
              </a:spcAft>
              <a:buNone/>
            </a:pPr>
            <a:r>
              <a:rPr lang="en"/>
              <a:t>Grouping vaccines feedback into 6 groups helped us identify which area needed to be addressed first.  Using only a few clear, distinct groupings means that the machine learning provides more accurate tags.</a:t>
            </a:r>
            <a:endParaRPr/>
          </a:p>
          <a:p>
            <a:pPr marL="0" lvl="0" indent="0" algn="l" rtl="0">
              <a:lnSpc>
                <a:spcPct val="115000"/>
              </a:lnSpc>
              <a:spcBef>
                <a:spcPct val="0"/>
              </a:spcBef>
              <a:spcAft>
                <a:spcPct val="0"/>
              </a:spcAft>
              <a:buNone/>
            </a:pPr>
            <a:endParaRPr/>
          </a:p>
          <a:p>
            <a:pPr marL="0" lvl="0" indent="0" algn="l" rtl="0">
              <a:lnSpc>
                <a:spcPct val="115000"/>
              </a:lnSpc>
              <a:spcBef>
                <a:spcPct val="0"/>
              </a:spcBef>
              <a:spcAft>
                <a:spcPct val="0"/>
              </a:spcAft>
              <a:buNone/>
            </a:pPr>
            <a:r>
              <a:rPr lang="en"/>
              <a:t>Prioritizing research and prototyping to improve getting Canadians to the sites where they can find a clearer answer to when/where near them.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c0516f0d6_0_4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65" name="Google Shape;165;gbc0516f0d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ct val="0"/>
              </a:spcBef>
              <a:spcAft>
                <a:spcPct val="0"/>
              </a:spcAft>
              <a:buClr>
                <a:srgbClr val="595959"/>
              </a:buClr>
              <a:buSzPts val="1800"/>
              <a:buFont typeface="Calibri"/>
              <a:buChar char="●"/>
            </a:pPr>
            <a:r>
              <a:rPr lang="en" sz="1800">
                <a:solidFill>
                  <a:srgbClr val="595959"/>
                </a:solidFill>
                <a:latin typeface="Calibri"/>
                <a:ea typeface="Calibri"/>
                <a:cs typeface="Calibri"/>
                <a:sym typeface="Calibri"/>
              </a:rPr>
              <a:t>Added the user feedback tool on December 11</a:t>
            </a:r>
            <a:endParaRPr sz="1800">
              <a:solidFill>
                <a:srgbClr val="595959"/>
              </a:solidFill>
              <a:latin typeface="Calibri"/>
              <a:ea typeface="Calibri"/>
              <a:cs typeface="Calibri"/>
              <a:sym typeface="Calibri"/>
            </a:endParaRPr>
          </a:p>
          <a:p>
            <a:pPr marL="457200" lvl="0" indent="-342900" algn="l" rtl="0">
              <a:lnSpc>
                <a:spcPct val="115000"/>
              </a:lnSpc>
              <a:spcBef>
                <a:spcPct val="0"/>
              </a:spcBef>
              <a:spcAft>
                <a:spcPct val="0"/>
              </a:spcAft>
              <a:buClr>
                <a:srgbClr val="595959"/>
              </a:buClr>
              <a:buSzPts val="1800"/>
              <a:buFont typeface="Calibri"/>
              <a:buChar char="●"/>
            </a:pPr>
            <a:r>
              <a:rPr lang="en" sz="1800">
                <a:solidFill>
                  <a:srgbClr val="595959"/>
                </a:solidFill>
                <a:latin typeface="Calibri"/>
                <a:ea typeface="Calibri"/>
                <a:cs typeface="Calibri"/>
                <a:sym typeface="Calibri"/>
              </a:rPr>
              <a:t>Within a day, a clear pattern emerged from feedback - people were looking for the ingredients</a:t>
            </a:r>
            <a:endParaRPr sz="1800">
              <a:solidFill>
                <a:srgbClr val="595959"/>
              </a:solidFill>
              <a:latin typeface="Calibri"/>
              <a:ea typeface="Calibri"/>
              <a:cs typeface="Calibri"/>
              <a:sym typeface="Calibri"/>
            </a:endParaRPr>
          </a:p>
          <a:p>
            <a:pPr marL="457200" lvl="0" indent="-342900" algn="l" rtl="0">
              <a:lnSpc>
                <a:spcPct val="115000"/>
              </a:lnSpc>
              <a:spcBef>
                <a:spcPct val="0"/>
              </a:spcBef>
              <a:spcAft>
                <a:spcPct val="0"/>
              </a:spcAft>
              <a:buClr>
                <a:srgbClr val="595959"/>
              </a:buClr>
              <a:buSzPts val="1800"/>
              <a:buFont typeface="Calibri"/>
              <a:buChar char="●"/>
            </a:pPr>
            <a:r>
              <a:rPr lang="en" sz="1800">
                <a:solidFill>
                  <a:srgbClr val="595959"/>
                </a:solidFill>
                <a:latin typeface="Calibri"/>
                <a:ea typeface="Calibri"/>
                <a:cs typeface="Calibri"/>
                <a:sym typeface="Calibri"/>
              </a:rPr>
              <a:t>Quickly identified a solution to add the ingredient list</a:t>
            </a:r>
            <a:endParaRPr sz="1800">
              <a:solidFill>
                <a:srgbClr val="595959"/>
              </a:solidFill>
              <a:latin typeface="Calibri"/>
              <a:ea typeface="Calibri"/>
              <a:cs typeface="Calibri"/>
              <a:sym typeface="Calibri"/>
            </a:endParaRPr>
          </a:p>
          <a:p>
            <a:pPr marL="457200" lvl="0" indent="-342900" algn="l" rtl="0">
              <a:lnSpc>
                <a:spcPct val="115000"/>
              </a:lnSpc>
              <a:spcBef>
                <a:spcPct val="0"/>
              </a:spcBef>
              <a:spcAft>
                <a:spcPct val="0"/>
              </a:spcAft>
              <a:buClr>
                <a:srgbClr val="595959"/>
              </a:buClr>
              <a:buSzPts val="1800"/>
              <a:buFont typeface="Calibri"/>
              <a:buChar char="●"/>
            </a:pPr>
            <a:r>
              <a:rPr lang="en" sz="1800">
                <a:solidFill>
                  <a:srgbClr val="595959"/>
                </a:solidFill>
                <a:latin typeface="Calibri"/>
                <a:ea typeface="Calibri"/>
                <a:cs typeface="Calibri"/>
                <a:sym typeface="Calibri"/>
              </a:rPr>
              <a:t>Published the content</a:t>
            </a:r>
            <a:endParaRPr sz="1800">
              <a:solidFill>
                <a:srgbClr val="595959"/>
              </a:solidFill>
              <a:latin typeface="Calibri"/>
              <a:ea typeface="Calibri"/>
              <a:cs typeface="Calibri"/>
              <a:sym typeface="Calibri"/>
            </a:endParaRPr>
          </a:p>
          <a:p>
            <a:pPr marL="457200" lvl="0" indent="-342900" algn="l" rtl="0">
              <a:lnSpc>
                <a:spcPct val="115000"/>
              </a:lnSpc>
              <a:spcBef>
                <a:spcPct val="0"/>
              </a:spcBef>
              <a:spcAft>
                <a:spcPct val="0"/>
              </a:spcAft>
              <a:buClr>
                <a:srgbClr val="595959"/>
              </a:buClr>
              <a:buSzPts val="1800"/>
              <a:buFont typeface="Calibri"/>
              <a:buChar char="●"/>
            </a:pPr>
            <a:r>
              <a:rPr lang="en" sz="1800">
                <a:solidFill>
                  <a:srgbClr val="595959"/>
                </a:solidFill>
                <a:latin typeface="Calibri"/>
                <a:ea typeface="Calibri"/>
                <a:cs typeface="Calibri"/>
                <a:sym typeface="Calibri"/>
              </a:rPr>
              <a:t>Within 24 hours of adding the missing content, feedback dropped by 94%</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c0516f0d6_0_4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1" name="Google Shape;191;gbc0516f0d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ct val="0"/>
              </a:spcBef>
              <a:spcAft>
                <a:spcPct val="0"/>
              </a:spcAft>
              <a:buClr>
                <a:schemeClr val="dk1"/>
              </a:buClr>
              <a:buSzPts val="1400"/>
              <a:buFont typeface="Roboto"/>
              <a:buChar char="●"/>
            </a:pPr>
            <a:r>
              <a:rPr lang="en" sz="1400"/>
              <a:t>They also saw through comments that users were looking for financial support that were of PTs jurisdiction. Links to P/T support are now available from the ERP.</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ba82dbb55_0_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01" name="Google Shape;201;gbba82dbb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After the changes, CRA saw a decrease in issues related to the calculator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c0a9addeb_0_104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7" name="Google Shape;217;gbc0a9addeb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ct val="0"/>
              </a:spcBef>
              <a:spcAft>
                <a:spcPct val="0"/>
              </a:spcAft>
              <a:buNone/>
            </a:pP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c0a9addeb_0_503: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25" name="Google Shape;225;gbc0a9addeb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ct val="0"/>
              </a:spcBef>
              <a:spcAft>
                <a:spcPct val="0"/>
              </a:spcAft>
              <a:buNone/>
            </a:pPr>
            <a:r>
              <a:rPr lang="en"/>
              <a:t>As we documented our tags and examples of common questions, it was easy to develop realistic scenarios for usability testing.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c0516f0d6_0_12: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33" name="Google Shape;233;gbc0516f0d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3ccfb622d_0_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78" name="Google Shape;78;g93ccfb622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ct val="0"/>
              </a:spcBef>
              <a:spcAft>
                <a:spcPct val="0"/>
              </a:spcAft>
              <a:buSzPts val="1100"/>
              <a:buChar char="●"/>
            </a:pPr>
            <a:r>
              <a:rPr lang="en"/>
              <a:t>Previous deck presented in October 2020 to TMC: </a:t>
            </a:r>
            <a:r>
              <a:rPr lang="en" u="sng">
                <a:solidFill>
                  <a:schemeClr val="hlink"/>
                </a:solidFill>
                <a:hlinkClick r:id="rId3"/>
              </a:rPr>
              <a:t>https://docs.google.com/presentation/d/1QB63rjG9Z8Ce1XCFAyD4F-seX9HifBhGlEPpILLqeSA/edit?usp=sharing</a:t>
            </a: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c0516f0d6_0_6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38" name="Google Shape;238;gbc0516f0d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ct val="0"/>
              </a:spcBef>
              <a:spcAft>
                <a:spcPct val="0"/>
              </a:spcAft>
              <a:buClr>
                <a:schemeClr val="dk1"/>
              </a:buClr>
              <a:buSzPts val="1200"/>
              <a:buFont typeface="Roboto"/>
              <a:buChar char="●"/>
            </a:pPr>
            <a:r>
              <a:rPr lang="en"/>
              <a:t>We’ll dig deeper into that next week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c0a9addeb_0_50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46" name="Google Shape;246;gbc0a9addeb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What we thought we were doing: Taking data, finding patterns, and grouping similar comments together.  It sounds so simple.</a:t>
            </a:r>
            <a:endParaRPr/>
          </a:p>
          <a:p>
            <a:pPr marL="0" lvl="0" indent="0" algn="l" rtl="0">
              <a:spcBef>
                <a:spcPct val="0"/>
              </a:spcBef>
              <a:spcAft>
                <a:spcPct val="0"/>
              </a:spcAft>
              <a:buNone/>
            </a:pPr>
            <a:endParaRPr/>
          </a:p>
          <a:p>
            <a:pPr marL="0" lvl="0" indent="0" algn="l" rtl="0">
              <a:spcBef>
                <a:spcPct val="0"/>
              </a:spcBef>
              <a:spcAft>
                <a:spcPct val="0"/>
              </a:spcAft>
              <a:buNone/>
            </a:pPr>
            <a:r>
              <a:rPr lang="en"/>
              <a:t>But when we went to build our bookcase, something was missing. All we had were parts grouped into piles.  </a:t>
            </a:r>
            <a:endParaRPr/>
          </a:p>
          <a:p>
            <a:pPr marL="0" lvl="0" indent="0" algn="l" rtl="0">
              <a:spcBef>
                <a:spcPct val="0"/>
              </a:spcBef>
              <a:spcAft>
                <a:spcPct val="0"/>
              </a:spcAft>
              <a:buNone/>
            </a:pPr>
            <a:endParaRPr/>
          </a:p>
          <a:p>
            <a:pPr marL="0" lvl="0" indent="0" algn="l" rtl="0">
              <a:spcBef>
                <a:spcPct val="0"/>
              </a:spcBef>
              <a:spcAft>
                <a:spcPct val="0"/>
              </a:spcAft>
              <a:buNone/>
            </a:pPr>
            <a:r>
              <a:rPr lang="en"/>
              <a:t>The structure that you use to put the parts together (taxonomy for tagging) needs careful attention so that it can be actionable.  And everyone involved with tagging needs to understand (and agree) with the tags.</a:t>
            </a:r>
            <a:endParaRPr/>
          </a:p>
          <a:p>
            <a:pPr marL="0" lvl="0" indent="0" algn="l" rtl="0">
              <a:spcBef>
                <a:spcPct val="0"/>
              </a:spcBef>
              <a:spcAft>
                <a:spcPct val="0"/>
              </a:spcAft>
              <a:buNone/>
            </a:pPr>
            <a:endParaRPr>
              <a:solidFill>
                <a:schemeClr val="dk1"/>
              </a:solidFill>
            </a:endParaRPr>
          </a:p>
          <a:p>
            <a:pPr marL="0" lvl="0" indent="0" algn="l" rtl="0">
              <a:spcBef>
                <a:spcPct val="0"/>
              </a:spcBef>
              <a:spcAft>
                <a:spcPct val="0"/>
              </a:spcAft>
              <a:buNone/>
            </a:pPr>
            <a:r>
              <a:rPr lang="en">
                <a:solidFill>
                  <a:schemeClr val="dk1"/>
                </a:solidFill>
              </a:rPr>
              <a:t>Jane Stewart will be going into the data to action piece next week.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bc0516f0d6_0_7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60" name="Google Shape;260;gbc0516f0d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Roboto"/>
              <a:buChar char="●"/>
            </a:pPr>
            <a:r>
              <a:rPr lang="en" sz="1500">
                <a:solidFill>
                  <a:schemeClr val="dk1"/>
                </a:solidFill>
                <a:latin typeface="Roboto"/>
                <a:ea typeface="Roboto"/>
                <a:cs typeface="Roboto"/>
                <a:sym typeface="Roboto"/>
              </a:rPr>
              <a:t>We currently use 3 separate bases, but adding new base adds complexity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bc0516f0d6_0_38: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67" name="Google Shape;267;gbc0516f0d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c0516f0d6_0_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72" name="Google Shape;272;gbc0516f0d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ct val="0"/>
              </a:spcBef>
              <a:spcAft>
                <a:spcPct val="0"/>
              </a:spcAft>
              <a:buNone/>
            </a:pPr>
            <a:r>
              <a:rPr lang="en"/>
              <a:t>Need to better understand what insights can be derived from yes/no trends - without it being interpreted as a success measure.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c0516f0d6_0_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80" name="Google Shape;280;gbc0516f0d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ct val="0"/>
              </a:spcBef>
              <a:spcAft>
                <a:spcPct val="0"/>
              </a:spcAft>
              <a:buClr>
                <a:schemeClr val="dk1"/>
              </a:buClr>
              <a:buSzPts val="1200"/>
              <a:buFont typeface="Roboto"/>
              <a:buChar char="●"/>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bc0516f0d6_0_3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89" name="Google Shape;289;gbc0516f0d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ct val="0"/>
              </a:spcBef>
              <a:spcAft>
                <a:spcPct val="0"/>
              </a:spcAft>
              <a:buClr>
                <a:schemeClr val="dk1"/>
              </a:buClr>
              <a:buSzPts val="1200"/>
              <a:buFont typeface="Roboto"/>
              <a:buChar char="●"/>
            </a:pPr>
            <a:r>
              <a:rPr lang="en"/>
              <a:t>To pilot whether it triggers additional calls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c0516f0d6_0_20: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98" name="Google Shape;298;gbc0516f0d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c0516f0d6_0_7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03" name="Google Shape;303;gbc0516f0d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ct val="0"/>
              </a:spcBef>
              <a:spcAft>
                <a:spcPct val="0"/>
              </a:spcAft>
              <a:buClr>
                <a:schemeClr val="dk1"/>
              </a:buClr>
              <a:buSzPts val="1200"/>
              <a:buFont typeface="Roboto"/>
              <a:buChar char="●"/>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bc0516f0d6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15" name="Google Shape;315;gbc0516f0d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ct val="0"/>
              </a:spcBef>
              <a:spcAft>
                <a:spcPct val="0"/>
              </a:spcAft>
              <a:buClr>
                <a:schemeClr val="dk1"/>
              </a:buClr>
              <a:buSzPts val="1200"/>
              <a:buFont typeface="Roboto"/>
              <a:buChar cha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766b8ad89_1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87" name="Google Shape;87;g9766b8ad8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ct val="0"/>
              </a:spcBef>
              <a:spcAft>
                <a:spcPct val="0"/>
              </a:spcAft>
              <a:buNone/>
            </a:pPr>
            <a:endParaRPr sz="1800" dirty="0">
              <a:solidFill>
                <a:schemeClr val="dk1"/>
              </a:solidFill>
              <a:latin typeface="Roboto"/>
              <a:ea typeface="Roboto"/>
              <a:cs typeface="Roboto"/>
              <a:sym typeface="Roboto"/>
            </a:endParaRPr>
          </a:p>
          <a:p>
            <a:pPr marL="457200" lvl="0" indent="0" algn="l" rtl="0">
              <a:lnSpc>
                <a:spcPct val="115000"/>
              </a:lnSpc>
              <a:spcBef>
                <a:spcPct val="0"/>
              </a:spcBef>
              <a:spcAft>
                <a:spcPct val="0"/>
              </a:spcAft>
              <a:buClr>
                <a:schemeClr val="dk1"/>
              </a:buClr>
              <a:buSzPts val="1100"/>
              <a:buFont typeface="Arial"/>
              <a:buNone/>
            </a:pPr>
            <a:endParaRPr sz="1200" dirty="0">
              <a:solidFill>
                <a:schemeClr val="dk1"/>
              </a:solidFill>
              <a:latin typeface="Roboto"/>
              <a:ea typeface="Roboto"/>
              <a:cs typeface="Roboto"/>
              <a:sym typeface="Roboto"/>
            </a:endParaRPr>
          </a:p>
          <a:p>
            <a:pPr marL="0" lvl="0" indent="0" algn="l" rtl="0">
              <a:spcBef>
                <a:spcPct val="0"/>
              </a:spcBef>
              <a:spcAft>
                <a:spcPct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bc0516f0d6_0_97: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22" name="Google Shape;322;gbc0516f0d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ct val="0"/>
              </a:spcBef>
              <a:spcAft>
                <a:spcPct val="0"/>
              </a:spcAft>
              <a:buClr>
                <a:schemeClr val="dk1"/>
              </a:buClr>
              <a:buSzPts val="1200"/>
              <a:buFont typeface="Roboto"/>
              <a:buChar cha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c0a9addeb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94" name="Google Shape;94;gbc0a9add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ct val="0"/>
              </a:spcBef>
              <a:spcAft>
                <a:spcPct val="0"/>
              </a:spcAft>
              <a:buClr>
                <a:schemeClr val="dk1"/>
              </a:buClr>
              <a:buSzPts val="1200"/>
              <a:buFont typeface="Roboto"/>
              <a:buChar cha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766b8ad89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2" name="Google Shape;102;g9766b8ad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c0516f0d6_0_5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9" name="Google Shape;109;gbc0516f0d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ct val="0"/>
              </a:spcBef>
              <a:spcAft>
                <a:spcPct val="0"/>
              </a:spcAft>
              <a:buClr>
                <a:schemeClr val="dk1"/>
              </a:buClr>
              <a:buSzPts val="1200"/>
              <a:buFont typeface="Roboto"/>
              <a:buChar cha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c0516f0d6_0_8: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18" name="Google Shape;118;gbc0516f0d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c0516f0d6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23" name="Google Shape;123;gbc0516f0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ct val="0"/>
              </a:spcBef>
              <a:spcAft>
                <a:spcPct val="0"/>
              </a:spcAft>
              <a:buClr>
                <a:schemeClr val="dk1"/>
              </a:buClr>
              <a:buSzPts val="1200"/>
              <a:buFont typeface="Roboto"/>
              <a:buChar char="●"/>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c0516f0d6_0_5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30" name="Google Shape;130;gbc0516f0d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ct val="0"/>
              </a:spcBef>
              <a:spcAft>
                <a:spcPct val="0"/>
              </a:spcAft>
              <a:buClr>
                <a:schemeClr val="dk1"/>
              </a:buClr>
              <a:buSzPts val="1200"/>
              <a:buFont typeface="Roboto"/>
              <a:buChar cha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ct val="0"/>
              </a:spcBef>
              <a:spcAft>
                <a:spcPct val="0"/>
              </a:spcAft>
              <a:buSzPts val="5200"/>
              <a:buNone/>
              <a:defRPr sz="5200"/>
            </a:lvl1pPr>
            <a:lvl2pPr lvl="1" algn="ctr">
              <a:spcBef>
                <a:spcPct val="0"/>
              </a:spcBef>
              <a:spcAft>
                <a:spcPct val="0"/>
              </a:spcAft>
              <a:buSzPts val="5200"/>
              <a:buNone/>
              <a:defRPr sz="5200"/>
            </a:lvl2pPr>
            <a:lvl3pPr lvl="2" algn="ctr">
              <a:spcBef>
                <a:spcPct val="0"/>
              </a:spcBef>
              <a:spcAft>
                <a:spcPct val="0"/>
              </a:spcAft>
              <a:buSzPts val="5200"/>
              <a:buNone/>
              <a:defRPr sz="5200"/>
            </a:lvl3pPr>
            <a:lvl4pPr lvl="3" algn="ctr">
              <a:spcBef>
                <a:spcPct val="0"/>
              </a:spcBef>
              <a:spcAft>
                <a:spcPct val="0"/>
              </a:spcAft>
              <a:buSzPts val="5200"/>
              <a:buNone/>
              <a:defRPr sz="5200"/>
            </a:lvl4pPr>
            <a:lvl5pPr lvl="4" algn="ctr">
              <a:spcBef>
                <a:spcPct val="0"/>
              </a:spcBef>
              <a:spcAft>
                <a:spcPct val="0"/>
              </a:spcAft>
              <a:buSzPts val="5200"/>
              <a:buNone/>
              <a:defRPr sz="5200"/>
            </a:lvl5pPr>
            <a:lvl6pPr lvl="5" algn="ctr">
              <a:spcBef>
                <a:spcPct val="0"/>
              </a:spcBef>
              <a:spcAft>
                <a:spcPct val="0"/>
              </a:spcAft>
              <a:buSzPts val="5200"/>
              <a:buNone/>
              <a:defRPr sz="5200"/>
            </a:lvl6pPr>
            <a:lvl7pPr lvl="6" algn="ctr">
              <a:spcBef>
                <a:spcPct val="0"/>
              </a:spcBef>
              <a:spcAft>
                <a:spcPct val="0"/>
              </a:spcAft>
              <a:buSzPts val="5200"/>
              <a:buNone/>
              <a:defRPr sz="5200"/>
            </a:lvl7pPr>
            <a:lvl8pPr lvl="7" algn="ctr">
              <a:spcBef>
                <a:spcPct val="0"/>
              </a:spcBef>
              <a:spcAft>
                <a:spcPct val="0"/>
              </a:spcAft>
              <a:buSzPts val="5200"/>
              <a:buNone/>
              <a:defRPr sz="5200"/>
            </a:lvl8pPr>
            <a:lvl9pPr lvl="8" algn="ctr">
              <a:spcBef>
                <a:spcPct val="0"/>
              </a:spcBef>
              <a:spcAft>
                <a:spcPct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ct val="0"/>
              </a:spcBef>
              <a:spcAft>
                <a:spcPct val="0"/>
              </a:spcAft>
              <a:buSzPts val="3000"/>
              <a:buNone/>
              <a:defRPr sz="3000"/>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ct val="0"/>
              </a:spcBef>
              <a:spcAft>
                <a:spcPct val="0"/>
              </a:spcAft>
              <a:buSzPts val="12000"/>
              <a:buNone/>
              <a:defRPr sz="12000"/>
            </a:lvl1pPr>
            <a:lvl2pPr lvl="1" algn="ctr">
              <a:spcBef>
                <a:spcPct val="0"/>
              </a:spcBef>
              <a:spcAft>
                <a:spcPct val="0"/>
              </a:spcAft>
              <a:buSzPts val="12000"/>
              <a:buNone/>
              <a:defRPr sz="12000"/>
            </a:lvl2pPr>
            <a:lvl3pPr lvl="2" algn="ctr">
              <a:spcBef>
                <a:spcPct val="0"/>
              </a:spcBef>
              <a:spcAft>
                <a:spcPct val="0"/>
              </a:spcAft>
              <a:buSzPts val="12000"/>
              <a:buNone/>
              <a:defRPr sz="12000"/>
            </a:lvl3pPr>
            <a:lvl4pPr lvl="3" algn="ctr">
              <a:spcBef>
                <a:spcPct val="0"/>
              </a:spcBef>
              <a:spcAft>
                <a:spcPct val="0"/>
              </a:spcAft>
              <a:buSzPts val="12000"/>
              <a:buNone/>
              <a:defRPr sz="12000"/>
            </a:lvl4pPr>
            <a:lvl5pPr lvl="4" algn="ctr">
              <a:spcBef>
                <a:spcPct val="0"/>
              </a:spcBef>
              <a:spcAft>
                <a:spcPct val="0"/>
              </a:spcAft>
              <a:buSzPts val="12000"/>
              <a:buNone/>
              <a:defRPr sz="12000"/>
            </a:lvl5pPr>
            <a:lvl6pPr lvl="5" algn="ctr">
              <a:spcBef>
                <a:spcPct val="0"/>
              </a:spcBef>
              <a:spcAft>
                <a:spcPct val="0"/>
              </a:spcAft>
              <a:buSzPts val="12000"/>
              <a:buNone/>
              <a:defRPr sz="12000"/>
            </a:lvl6pPr>
            <a:lvl7pPr lvl="6" algn="ctr">
              <a:spcBef>
                <a:spcPct val="0"/>
              </a:spcBef>
              <a:spcAft>
                <a:spcPct val="0"/>
              </a:spcAft>
              <a:buSzPts val="12000"/>
              <a:buNone/>
              <a:defRPr sz="12000"/>
            </a:lvl7pPr>
            <a:lvl8pPr lvl="7" algn="ctr">
              <a:spcBef>
                <a:spcPct val="0"/>
              </a:spcBef>
              <a:spcAft>
                <a:spcPct val="0"/>
              </a:spcAft>
              <a:buSzPts val="12000"/>
              <a:buNone/>
              <a:defRPr sz="12000"/>
            </a:lvl8pPr>
            <a:lvl9pPr lvl="8" algn="ctr">
              <a:spcBef>
                <a:spcPct val="0"/>
              </a:spcBef>
              <a:spcAft>
                <a:spcPct val="0"/>
              </a:spcAft>
              <a:buSzPts val="12000"/>
              <a:buNone/>
              <a:defRPr sz="12000"/>
            </a:lvl9pPr>
          </a:lstStyle>
          <a:p>
            <a:r>
              <a:t>xx%</a:t>
            </a:r>
          </a:p>
        </p:txBody>
      </p:sp>
      <p:sp>
        <p:nvSpPr>
          <p:cNvPr id="62" name="Google Shape;6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ct val="0"/>
              </a:spcBef>
              <a:spcAft>
                <a:spcPct val="0"/>
              </a:spcAft>
              <a:buSzPts val="1800"/>
              <a:buChar char="●"/>
              <a:defRPr/>
            </a:lvl1pPr>
            <a:lvl2pPr marL="914400" lvl="1" indent="-317500" algn="ctr">
              <a:spcBef>
                <a:spcPts val="1600"/>
              </a:spcBef>
              <a:spcAft>
                <a:spcPct val="0"/>
              </a:spcAft>
              <a:buSzPts val="1400"/>
              <a:buChar char="○"/>
              <a:defRPr/>
            </a:lvl2pPr>
            <a:lvl3pPr marL="1371600" lvl="2" indent="-317500" algn="ctr">
              <a:spcBef>
                <a:spcPts val="1600"/>
              </a:spcBef>
              <a:spcAft>
                <a:spcPct val="0"/>
              </a:spcAft>
              <a:buSzPts val="1400"/>
              <a:buChar char="■"/>
              <a:defRPr/>
            </a:lvl3pPr>
            <a:lvl4pPr marL="1828800" lvl="3" indent="-317500" algn="ctr">
              <a:spcBef>
                <a:spcPts val="1600"/>
              </a:spcBef>
              <a:spcAft>
                <a:spcPct val="0"/>
              </a:spcAft>
              <a:buSzPts val="1400"/>
              <a:buChar char="●"/>
              <a:defRPr/>
            </a:lvl4pPr>
            <a:lvl5pPr marL="2286000" lvl="4" indent="-317500" algn="ctr">
              <a:spcBef>
                <a:spcPts val="1600"/>
              </a:spcBef>
              <a:spcAft>
                <a:spcPct val="0"/>
              </a:spcAft>
              <a:buSzPts val="1400"/>
              <a:buChar char="○"/>
              <a:defRPr/>
            </a:lvl5pPr>
            <a:lvl6pPr marL="2743200" lvl="5" indent="-317500" algn="ctr">
              <a:spcBef>
                <a:spcPts val="1600"/>
              </a:spcBef>
              <a:spcAft>
                <a:spcPct val="0"/>
              </a:spcAft>
              <a:buSzPts val="1400"/>
              <a:buChar char="■"/>
              <a:defRPr/>
            </a:lvl6pPr>
            <a:lvl7pPr marL="3200400" lvl="6" indent="-317500" algn="ctr">
              <a:spcBef>
                <a:spcPts val="1600"/>
              </a:spcBef>
              <a:spcAft>
                <a:spcPct val="0"/>
              </a:spcAft>
              <a:buSzPts val="1400"/>
              <a:buChar char="●"/>
              <a:defRPr/>
            </a:lvl7pPr>
            <a:lvl8pPr marL="3657600" lvl="7" indent="-317500" algn="ctr">
              <a:spcBef>
                <a:spcPts val="1600"/>
              </a:spcBef>
              <a:spcAft>
                <a:spcPct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3" name="Google Shape;6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
        <p:nvSpPr>
          <p:cNvPr id="66" name="Google Shape;66;p12"/>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67" name="Google Shape;67;p12"/>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68" name="Google Shape;68;p12"/>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4D7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1554500"/>
            <a:ext cx="8520600" cy="841800"/>
          </a:xfrm>
          <a:prstGeom prst="rect">
            <a:avLst/>
          </a:prstGeom>
        </p:spPr>
        <p:txBody>
          <a:bodyPr spcFirstLastPara="1" wrap="square" lIns="91425" tIns="91425" rIns="91425" bIns="91425" anchor="ctr" anchorCtr="0">
            <a:noAutofit/>
          </a:bodyPr>
          <a:lstStyle>
            <a:lvl1pPr lvl="0" algn="ctr">
              <a:spcBef>
                <a:spcPct val="0"/>
              </a:spcBef>
              <a:spcAft>
                <a:spcPct val="0"/>
              </a:spcAft>
              <a:buClr>
                <a:srgbClr val="CFDE00"/>
              </a:buClr>
              <a:buSzPts val="3600"/>
              <a:buNone/>
              <a:defRPr sz="3600">
                <a:solidFill>
                  <a:srgbClr val="CFDE00"/>
                </a:solidFill>
              </a:defRPr>
            </a:lvl1pPr>
            <a:lvl2pPr lvl="1" algn="ctr">
              <a:spcBef>
                <a:spcPct val="0"/>
              </a:spcBef>
              <a:spcAft>
                <a:spcPct val="0"/>
              </a:spcAft>
              <a:buSzPts val="3600"/>
              <a:buNone/>
              <a:defRPr sz="3600"/>
            </a:lvl2pPr>
            <a:lvl3pPr lvl="2" algn="ctr">
              <a:spcBef>
                <a:spcPct val="0"/>
              </a:spcBef>
              <a:spcAft>
                <a:spcPct val="0"/>
              </a:spcAft>
              <a:buSzPts val="3600"/>
              <a:buNone/>
              <a:defRPr sz="3600"/>
            </a:lvl3pPr>
            <a:lvl4pPr lvl="3" algn="ctr">
              <a:spcBef>
                <a:spcPct val="0"/>
              </a:spcBef>
              <a:spcAft>
                <a:spcPct val="0"/>
              </a:spcAft>
              <a:buSzPts val="3600"/>
              <a:buNone/>
              <a:defRPr sz="3600"/>
            </a:lvl4pPr>
            <a:lvl5pPr lvl="4" algn="ctr">
              <a:spcBef>
                <a:spcPct val="0"/>
              </a:spcBef>
              <a:spcAft>
                <a:spcPct val="0"/>
              </a:spcAft>
              <a:buSzPts val="3600"/>
              <a:buNone/>
              <a:defRPr sz="3600"/>
            </a:lvl5pPr>
            <a:lvl6pPr lvl="5" algn="ctr">
              <a:spcBef>
                <a:spcPct val="0"/>
              </a:spcBef>
              <a:spcAft>
                <a:spcPct val="0"/>
              </a:spcAft>
              <a:buSzPts val="3600"/>
              <a:buNone/>
              <a:defRPr sz="3600"/>
            </a:lvl6pPr>
            <a:lvl7pPr lvl="6" algn="ctr">
              <a:spcBef>
                <a:spcPct val="0"/>
              </a:spcBef>
              <a:spcAft>
                <a:spcPct val="0"/>
              </a:spcAft>
              <a:buSzPts val="3600"/>
              <a:buNone/>
              <a:defRPr sz="3600"/>
            </a:lvl7pPr>
            <a:lvl8pPr lvl="7" algn="ctr">
              <a:spcBef>
                <a:spcPct val="0"/>
              </a:spcBef>
              <a:spcAft>
                <a:spcPct val="0"/>
              </a:spcAft>
              <a:buSzPts val="3600"/>
              <a:buNone/>
              <a:defRPr sz="3600"/>
            </a:lvl8pPr>
            <a:lvl9pPr lvl="8" algn="ctr">
              <a:spcBef>
                <a:spcPct val="0"/>
              </a:spcBef>
              <a:spcAft>
                <a:spcPct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
        <p:nvSpPr>
          <p:cNvPr id="16" name="Google Shape;16;p3"/>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19" name="Google Shape;19;p3"/>
          <p:cNvSpPr txBox="1">
            <a:spLocks noGrp="1"/>
          </p:cNvSpPr>
          <p:nvPr>
            <p:ph type="subTitle" idx="1"/>
          </p:nvPr>
        </p:nvSpPr>
        <p:spPr>
          <a:xfrm>
            <a:off x="271025" y="25766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rgbClr val="CFDE00"/>
              </a:buClr>
              <a:buSzPts val="3000"/>
              <a:buNone/>
              <a:defRPr sz="3000">
                <a:solidFill>
                  <a:srgbClr val="CFDE00"/>
                </a:solidFill>
              </a:defRPr>
            </a:lvl1pPr>
            <a:lvl2pPr lvl="1" algn="ctr" rtl="0">
              <a:lnSpc>
                <a:spcPct val="100000"/>
              </a:lnSpc>
              <a:spcBef>
                <a:spcPct val="0"/>
              </a:spcBef>
              <a:spcAft>
                <a:spcPct val="0"/>
              </a:spcAft>
              <a:buSzPts val="2800"/>
              <a:buNone/>
              <a:defRPr sz="2800"/>
            </a:lvl2pPr>
            <a:lvl3pPr lvl="2" algn="ctr" rtl="0">
              <a:lnSpc>
                <a:spcPct val="100000"/>
              </a:lnSpc>
              <a:spcBef>
                <a:spcPct val="0"/>
              </a:spcBef>
              <a:spcAft>
                <a:spcPct val="0"/>
              </a:spcAft>
              <a:buSzPts val="2800"/>
              <a:buNone/>
              <a:defRPr sz="2800"/>
            </a:lvl3pPr>
            <a:lvl4pPr lvl="3" algn="ctr" rtl="0">
              <a:lnSpc>
                <a:spcPct val="100000"/>
              </a:lnSpc>
              <a:spcBef>
                <a:spcPct val="0"/>
              </a:spcBef>
              <a:spcAft>
                <a:spcPct val="0"/>
              </a:spcAft>
              <a:buSzPts val="2800"/>
              <a:buNone/>
              <a:defRPr sz="2800"/>
            </a:lvl4pPr>
            <a:lvl5pPr lvl="4" algn="ctr" rtl="0">
              <a:lnSpc>
                <a:spcPct val="100000"/>
              </a:lnSpc>
              <a:spcBef>
                <a:spcPct val="0"/>
              </a:spcBef>
              <a:spcAft>
                <a:spcPct val="0"/>
              </a:spcAft>
              <a:buSzPts val="2800"/>
              <a:buNone/>
              <a:defRPr sz="2800"/>
            </a:lvl5pPr>
            <a:lvl6pPr lvl="5" algn="ctr" rtl="0">
              <a:lnSpc>
                <a:spcPct val="100000"/>
              </a:lnSpc>
              <a:spcBef>
                <a:spcPct val="0"/>
              </a:spcBef>
              <a:spcAft>
                <a:spcPct val="0"/>
              </a:spcAft>
              <a:buSzPts val="2800"/>
              <a:buNone/>
              <a:defRPr sz="2800"/>
            </a:lvl6pPr>
            <a:lvl7pPr lvl="6" algn="ctr" rtl="0">
              <a:lnSpc>
                <a:spcPct val="100000"/>
              </a:lnSpc>
              <a:spcBef>
                <a:spcPct val="0"/>
              </a:spcBef>
              <a:spcAft>
                <a:spcPct val="0"/>
              </a:spcAft>
              <a:buSzPts val="2800"/>
              <a:buNone/>
              <a:defRPr sz="2800"/>
            </a:lvl7pPr>
            <a:lvl8pPr lvl="7" algn="ctr" rtl="0">
              <a:lnSpc>
                <a:spcPct val="100000"/>
              </a:lnSpc>
              <a:spcBef>
                <a:spcPct val="0"/>
              </a:spcBef>
              <a:spcAft>
                <a:spcPct val="0"/>
              </a:spcAft>
              <a:buSzPts val="2800"/>
              <a:buNone/>
              <a:defRPr sz="2800"/>
            </a:lvl8pPr>
            <a:lvl9pPr lvl="8" algn="ctr" rtl="0">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lvl1pPr lvl="0">
              <a:spcBef>
                <a:spcPct val="0"/>
              </a:spcBef>
              <a:spcAft>
                <a:spcPct val="0"/>
              </a:spcAft>
              <a:buSzPts val="2400"/>
              <a:buNone/>
              <a:defRPr sz="2400"/>
            </a:lvl1pPr>
            <a:lvl2pPr lvl="1">
              <a:spcBef>
                <a:spcPct val="0"/>
              </a:spcBef>
              <a:spcAft>
                <a:spcPct val="0"/>
              </a:spcAft>
              <a:buSzPts val="2800"/>
              <a:buNone/>
              <a:defRPr/>
            </a:lvl2pPr>
            <a:lvl3pPr lvl="2">
              <a:spcBef>
                <a:spcPct val="0"/>
              </a:spcBef>
              <a:spcAft>
                <a:spcPct val="0"/>
              </a:spcAft>
              <a:buSzPts val="2800"/>
              <a:buNone/>
              <a:defRPr/>
            </a:lvl3pPr>
            <a:lvl4pPr lvl="3">
              <a:spcBef>
                <a:spcPct val="0"/>
              </a:spcBef>
              <a:spcAft>
                <a:spcPct val="0"/>
              </a:spcAft>
              <a:buSzPts val="2800"/>
              <a:buNone/>
              <a:defRPr/>
            </a:lvl4pPr>
            <a:lvl5pPr lvl="4">
              <a:spcBef>
                <a:spcPct val="0"/>
              </a:spcBef>
              <a:spcAft>
                <a:spcPct val="0"/>
              </a:spcAft>
              <a:buSzPts val="2800"/>
              <a:buNone/>
              <a:defRPr/>
            </a:lvl5pPr>
            <a:lvl6pPr lvl="5">
              <a:spcBef>
                <a:spcPct val="0"/>
              </a:spcBef>
              <a:spcAft>
                <a:spcPct val="0"/>
              </a:spcAft>
              <a:buSzPts val="2800"/>
              <a:buNone/>
              <a:defRPr/>
            </a:lvl6pPr>
            <a:lvl7pPr lvl="6">
              <a:spcBef>
                <a:spcPct val="0"/>
              </a:spcBef>
              <a:spcAft>
                <a:spcPct val="0"/>
              </a:spcAft>
              <a:buSzPts val="2800"/>
              <a:buNone/>
              <a:defRPr/>
            </a:lvl7pPr>
            <a:lvl8pPr lvl="7">
              <a:spcBef>
                <a:spcPct val="0"/>
              </a:spcBef>
              <a:spcAft>
                <a:spcPct val="0"/>
              </a:spcAft>
              <a:buSzPts val="2800"/>
              <a:buNone/>
              <a:defRPr/>
            </a:lvl8pPr>
            <a:lvl9pPr lvl="8">
              <a:spcBef>
                <a:spcPct val="0"/>
              </a:spcBef>
              <a:spcAft>
                <a:spcPct val="0"/>
              </a:spcAft>
              <a:buSzPts val="2800"/>
              <a:buNone/>
              <a:defRPr/>
            </a:lvl9pPr>
          </a:lstStyle>
          <a:p>
            <a:endParaRPr/>
          </a:p>
        </p:txBody>
      </p:sp>
      <p:sp>
        <p:nvSpPr>
          <p:cNvPr id="22" name="Google Shape;22;p4"/>
          <p:cNvSpPr txBox="1">
            <a:spLocks noGrp="1"/>
          </p:cNvSpPr>
          <p:nvPr>
            <p:ph type="body" idx="1"/>
          </p:nvPr>
        </p:nvSpPr>
        <p:spPr>
          <a:xfrm>
            <a:off x="178125" y="904275"/>
            <a:ext cx="8520600" cy="3416400"/>
          </a:xfrm>
          <a:prstGeom prst="rect">
            <a:avLst/>
          </a:prstGeom>
        </p:spPr>
        <p:txBody>
          <a:bodyPr spcFirstLastPara="1" wrap="square" lIns="91425" tIns="91425" rIns="91425" bIns="91425" anchor="t" anchorCtr="0">
            <a:noAutofit/>
          </a:bodyPr>
          <a:lstStyle>
            <a:lvl1pPr marL="457200" lvl="0" indent="-342900">
              <a:spcBef>
                <a:spcPct val="0"/>
              </a:spcBef>
              <a:spcAft>
                <a:spcPct val="0"/>
              </a:spcAft>
              <a:buSzPts val="1800"/>
              <a:buChar char="●"/>
              <a:defRPr/>
            </a:lvl1pPr>
            <a:lvl2pPr marL="914400" lvl="1" indent="-317500">
              <a:spcBef>
                <a:spcPts val="1600"/>
              </a:spcBef>
              <a:spcAft>
                <a:spcPct val="0"/>
              </a:spcAft>
              <a:buSzPts val="1400"/>
              <a:buChar char="○"/>
              <a:defRPr/>
            </a:lvl2pPr>
            <a:lvl3pPr marL="1371600" lvl="2" indent="-317500">
              <a:spcBef>
                <a:spcPts val="1600"/>
              </a:spcBef>
              <a:spcAft>
                <a:spcPct val="0"/>
              </a:spcAft>
              <a:buSzPts val="1400"/>
              <a:buChar char="■"/>
              <a:defRPr/>
            </a:lvl3pPr>
            <a:lvl4pPr marL="1828800" lvl="3" indent="-317500">
              <a:spcBef>
                <a:spcPts val="1600"/>
              </a:spcBef>
              <a:spcAft>
                <a:spcPct val="0"/>
              </a:spcAft>
              <a:buSzPts val="1400"/>
              <a:buChar char="●"/>
              <a:defRPr/>
            </a:lvl4pPr>
            <a:lvl5pPr marL="2286000" lvl="4" indent="-317500">
              <a:spcBef>
                <a:spcPts val="1600"/>
              </a:spcBef>
              <a:spcAft>
                <a:spcPct val="0"/>
              </a:spcAft>
              <a:buSzPts val="1400"/>
              <a:buChar char="○"/>
              <a:defRPr/>
            </a:lvl5pPr>
            <a:lvl6pPr marL="2743200" lvl="5" indent="-317500">
              <a:spcBef>
                <a:spcPts val="1600"/>
              </a:spcBef>
              <a:spcAft>
                <a:spcPct val="0"/>
              </a:spcAft>
              <a:buSzPts val="1400"/>
              <a:buChar char="■"/>
              <a:defRPr/>
            </a:lvl6pPr>
            <a:lvl7pPr marL="3200400" lvl="6" indent="-317500">
              <a:spcBef>
                <a:spcPts val="1600"/>
              </a:spcBef>
              <a:spcAft>
                <a:spcPct val="0"/>
              </a:spcAft>
              <a:buSzPts val="1400"/>
              <a:buChar char="●"/>
              <a:defRPr/>
            </a:lvl7pPr>
            <a:lvl8pPr marL="3657600" lvl="7" indent="-317500">
              <a:spcBef>
                <a:spcPts val="1600"/>
              </a:spcBef>
              <a:spcAft>
                <a:spcPct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marL="0" lvl="0" indent="0" algn="r" rtl="0">
              <a:spcBef>
                <a:spcPct val="0"/>
              </a:spcBef>
              <a:spcAft>
                <a:spcPct val="0"/>
              </a:spcAft>
              <a:buNone/>
            </a:pPr>
            <a:fld id="{00000000-1234-1234-1234-123412341234}" type="slidenum">
              <a:rPr lang="en"/>
              <a:t>‹#›</a:t>
            </a:fld>
            <a:endParaRPr/>
          </a:p>
        </p:txBody>
      </p:sp>
      <p:sp>
        <p:nvSpPr>
          <p:cNvPr id="24" name="Google Shape;24;p4"/>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25" name="Google Shape;25;p4"/>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26" name="Google Shape;26;p4"/>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67750" y="165750"/>
            <a:ext cx="8608500" cy="572700"/>
          </a:xfrm>
          <a:prstGeom prst="rect">
            <a:avLst/>
          </a:prstGeom>
        </p:spPr>
        <p:txBody>
          <a:bodyPr spcFirstLastPara="1" wrap="square" lIns="91425" tIns="91425" rIns="91425" bIns="91425" anchor="t" anchorCtr="0">
            <a:noAutofit/>
          </a:bodyPr>
          <a:lstStyle>
            <a:lvl1pPr lvl="0">
              <a:spcBef>
                <a:spcPct val="0"/>
              </a:spcBef>
              <a:spcAft>
                <a:spcPct val="0"/>
              </a:spcAft>
              <a:buSzPts val="2400"/>
              <a:buNone/>
              <a:defRPr sz="2400"/>
            </a:lvl1pPr>
            <a:lvl2pPr lvl="1">
              <a:spcBef>
                <a:spcPct val="0"/>
              </a:spcBef>
              <a:spcAft>
                <a:spcPct val="0"/>
              </a:spcAft>
              <a:buSzPts val="2800"/>
              <a:buNone/>
              <a:defRPr/>
            </a:lvl2pPr>
            <a:lvl3pPr lvl="2">
              <a:spcBef>
                <a:spcPct val="0"/>
              </a:spcBef>
              <a:spcAft>
                <a:spcPct val="0"/>
              </a:spcAft>
              <a:buSzPts val="2800"/>
              <a:buNone/>
              <a:defRPr/>
            </a:lvl3pPr>
            <a:lvl4pPr lvl="3">
              <a:spcBef>
                <a:spcPct val="0"/>
              </a:spcBef>
              <a:spcAft>
                <a:spcPct val="0"/>
              </a:spcAft>
              <a:buSzPts val="2800"/>
              <a:buNone/>
              <a:defRPr/>
            </a:lvl4pPr>
            <a:lvl5pPr lvl="4">
              <a:spcBef>
                <a:spcPct val="0"/>
              </a:spcBef>
              <a:spcAft>
                <a:spcPct val="0"/>
              </a:spcAft>
              <a:buSzPts val="2800"/>
              <a:buNone/>
              <a:defRPr/>
            </a:lvl5pPr>
            <a:lvl6pPr lvl="5">
              <a:spcBef>
                <a:spcPct val="0"/>
              </a:spcBef>
              <a:spcAft>
                <a:spcPct val="0"/>
              </a:spcAft>
              <a:buSzPts val="2800"/>
              <a:buNone/>
              <a:defRPr/>
            </a:lvl6pPr>
            <a:lvl7pPr lvl="6">
              <a:spcBef>
                <a:spcPct val="0"/>
              </a:spcBef>
              <a:spcAft>
                <a:spcPct val="0"/>
              </a:spcAft>
              <a:buSzPts val="2800"/>
              <a:buNone/>
              <a:defRPr/>
            </a:lvl7pPr>
            <a:lvl8pPr lvl="7">
              <a:spcBef>
                <a:spcPct val="0"/>
              </a:spcBef>
              <a:spcAft>
                <a:spcPct val="0"/>
              </a:spcAft>
              <a:buSzPts val="2800"/>
              <a:buNone/>
              <a:defRPr/>
            </a:lvl8pPr>
            <a:lvl9pPr lvl="8">
              <a:spcBef>
                <a:spcPct val="0"/>
              </a:spcBef>
              <a:spcAft>
                <a:spcPct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ct val="0"/>
              </a:spcBef>
              <a:spcAft>
                <a:spcPct val="0"/>
              </a:spcAft>
              <a:buSzPts val="1400"/>
              <a:buChar char="●"/>
              <a:defRPr sz="1400"/>
            </a:lvl1pPr>
            <a:lvl2pPr marL="914400" lvl="1" indent="-304800">
              <a:spcBef>
                <a:spcPts val="1600"/>
              </a:spcBef>
              <a:spcAft>
                <a:spcPct val="0"/>
              </a:spcAft>
              <a:buSzPts val="1200"/>
              <a:buChar char="○"/>
              <a:defRPr sz="1200"/>
            </a:lvl2pPr>
            <a:lvl3pPr marL="1371600" lvl="2" indent="-304800">
              <a:spcBef>
                <a:spcPts val="1600"/>
              </a:spcBef>
              <a:spcAft>
                <a:spcPct val="0"/>
              </a:spcAft>
              <a:buSzPts val="1200"/>
              <a:buChar char="■"/>
              <a:defRPr sz="1200"/>
            </a:lvl3pPr>
            <a:lvl4pPr marL="1828800" lvl="3" indent="-304800">
              <a:spcBef>
                <a:spcPts val="1600"/>
              </a:spcBef>
              <a:spcAft>
                <a:spcPct val="0"/>
              </a:spcAft>
              <a:buSzPts val="1200"/>
              <a:buChar char="●"/>
              <a:defRPr sz="1200"/>
            </a:lvl4pPr>
            <a:lvl5pPr marL="2286000" lvl="4" indent="-304800">
              <a:spcBef>
                <a:spcPts val="1600"/>
              </a:spcBef>
              <a:spcAft>
                <a:spcPct val="0"/>
              </a:spcAft>
              <a:buSzPts val="1200"/>
              <a:buChar char="○"/>
              <a:defRPr sz="1200"/>
            </a:lvl5pPr>
            <a:lvl6pPr marL="2743200" lvl="5" indent="-304800">
              <a:spcBef>
                <a:spcPts val="1600"/>
              </a:spcBef>
              <a:spcAft>
                <a:spcPct val="0"/>
              </a:spcAft>
              <a:buSzPts val="1200"/>
              <a:buChar char="■"/>
              <a:defRPr sz="1200"/>
            </a:lvl6pPr>
            <a:lvl7pPr marL="3200400" lvl="6" indent="-304800">
              <a:spcBef>
                <a:spcPts val="1600"/>
              </a:spcBef>
              <a:spcAft>
                <a:spcPct val="0"/>
              </a:spcAft>
              <a:buSzPts val="1200"/>
              <a:buChar char="●"/>
              <a:defRPr sz="1200"/>
            </a:lvl7pPr>
            <a:lvl8pPr marL="3657600" lvl="7" indent="-304800">
              <a:spcBef>
                <a:spcPts val="1600"/>
              </a:spcBef>
              <a:spcAft>
                <a:spcPct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ct val="0"/>
              </a:spcBef>
              <a:spcAft>
                <a:spcPct val="0"/>
              </a:spcAft>
              <a:buSzPts val="1400"/>
              <a:buChar char="●"/>
              <a:defRPr sz="1400"/>
            </a:lvl1pPr>
            <a:lvl2pPr marL="914400" lvl="1" indent="-304800">
              <a:spcBef>
                <a:spcPts val="1600"/>
              </a:spcBef>
              <a:spcAft>
                <a:spcPct val="0"/>
              </a:spcAft>
              <a:buSzPts val="1200"/>
              <a:buChar char="○"/>
              <a:defRPr sz="1200"/>
            </a:lvl2pPr>
            <a:lvl3pPr marL="1371600" lvl="2" indent="-304800">
              <a:spcBef>
                <a:spcPts val="1600"/>
              </a:spcBef>
              <a:spcAft>
                <a:spcPct val="0"/>
              </a:spcAft>
              <a:buSzPts val="1200"/>
              <a:buChar char="■"/>
              <a:defRPr sz="1200"/>
            </a:lvl3pPr>
            <a:lvl4pPr marL="1828800" lvl="3" indent="-304800">
              <a:spcBef>
                <a:spcPts val="1600"/>
              </a:spcBef>
              <a:spcAft>
                <a:spcPct val="0"/>
              </a:spcAft>
              <a:buSzPts val="1200"/>
              <a:buChar char="●"/>
              <a:defRPr sz="1200"/>
            </a:lvl4pPr>
            <a:lvl5pPr marL="2286000" lvl="4" indent="-304800">
              <a:spcBef>
                <a:spcPts val="1600"/>
              </a:spcBef>
              <a:spcAft>
                <a:spcPct val="0"/>
              </a:spcAft>
              <a:buSzPts val="1200"/>
              <a:buChar char="○"/>
              <a:defRPr sz="1200"/>
            </a:lvl5pPr>
            <a:lvl6pPr marL="2743200" lvl="5" indent="-304800">
              <a:spcBef>
                <a:spcPts val="1600"/>
              </a:spcBef>
              <a:spcAft>
                <a:spcPct val="0"/>
              </a:spcAft>
              <a:buSzPts val="1200"/>
              <a:buChar char="■"/>
              <a:defRPr sz="1200"/>
            </a:lvl6pPr>
            <a:lvl7pPr marL="3200400" lvl="6" indent="-304800">
              <a:spcBef>
                <a:spcPts val="1600"/>
              </a:spcBef>
              <a:spcAft>
                <a:spcPct val="0"/>
              </a:spcAft>
              <a:buSzPts val="1200"/>
              <a:buChar char="●"/>
              <a:defRPr sz="1200"/>
            </a:lvl7pPr>
            <a:lvl8pPr marL="3657600" lvl="7" indent="-304800">
              <a:spcBef>
                <a:spcPts val="1600"/>
              </a:spcBef>
              <a:spcAft>
                <a:spcPct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51575" y="157775"/>
            <a:ext cx="8520600" cy="572700"/>
          </a:xfrm>
          <a:prstGeom prst="rect">
            <a:avLst/>
          </a:prstGeom>
        </p:spPr>
        <p:txBody>
          <a:bodyPr spcFirstLastPara="1" wrap="square" lIns="91425" tIns="91425" rIns="91425" bIns="91425" anchor="t" anchorCtr="0">
            <a:noAutofit/>
          </a:bodyPr>
          <a:lstStyle>
            <a:lvl1pPr lvl="0">
              <a:spcBef>
                <a:spcPct val="0"/>
              </a:spcBef>
              <a:spcAft>
                <a:spcPct val="0"/>
              </a:spcAft>
              <a:buSzPts val="2400"/>
              <a:buNone/>
              <a:defRPr/>
            </a:lvl1pPr>
            <a:lvl2pPr lvl="1">
              <a:spcBef>
                <a:spcPct val="0"/>
              </a:spcBef>
              <a:spcAft>
                <a:spcPct val="0"/>
              </a:spcAft>
              <a:buSzPts val="2800"/>
              <a:buNone/>
              <a:defRPr/>
            </a:lvl2pPr>
            <a:lvl3pPr lvl="2">
              <a:spcBef>
                <a:spcPct val="0"/>
              </a:spcBef>
              <a:spcAft>
                <a:spcPct val="0"/>
              </a:spcAft>
              <a:buSzPts val="2800"/>
              <a:buNone/>
              <a:defRPr/>
            </a:lvl3pPr>
            <a:lvl4pPr lvl="3">
              <a:spcBef>
                <a:spcPct val="0"/>
              </a:spcBef>
              <a:spcAft>
                <a:spcPct val="0"/>
              </a:spcAft>
              <a:buSzPts val="2800"/>
              <a:buNone/>
              <a:defRPr/>
            </a:lvl4pPr>
            <a:lvl5pPr lvl="4">
              <a:spcBef>
                <a:spcPct val="0"/>
              </a:spcBef>
              <a:spcAft>
                <a:spcPct val="0"/>
              </a:spcAft>
              <a:buSzPts val="2800"/>
              <a:buNone/>
              <a:defRPr/>
            </a:lvl5pPr>
            <a:lvl6pPr lvl="5">
              <a:spcBef>
                <a:spcPct val="0"/>
              </a:spcBef>
              <a:spcAft>
                <a:spcPct val="0"/>
              </a:spcAft>
              <a:buSzPts val="2800"/>
              <a:buNone/>
              <a:defRPr/>
            </a:lvl6pPr>
            <a:lvl7pPr lvl="6">
              <a:spcBef>
                <a:spcPct val="0"/>
              </a:spcBef>
              <a:spcAft>
                <a:spcPct val="0"/>
              </a:spcAft>
              <a:buSzPts val="2800"/>
              <a:buNone/>
              <a:defRPr/>
            </a:lvl7pPr>
            <a:lvl8pPr lvl="7">
              <a:spcBef>
                <a:spcPct val="0"/>
              </a:spcBef>
              <a:spcAft>
                <a:spcPct val="0"/>
              </a:spcAft>
              <a:buSzPts val="2800"/>
              <a:buNone/>
              <a:defRPr/>
            </a:lvl8pPr>
            <a:lvl9pPr lvl="8">
              <a:spcBef>
                <a:spcPct val="0"/>
              </a:spcBef>
              <a:spcAft>
                <a:spcPct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
        <p:nvSpPr>
          <p:cNvPr id="35" name="Google Shape;35;p6"/>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36" name="Google Shape;36;p6"/>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37" name="Google Shape;37;p6"/>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ct val="0"/>
              </a:spcBef>
              <a:spcAft>
                <a:spcPct val="0"/>
              </a:spcAft>
              <a:buSzPts val="2400"/>
              <a:buNone/>
              <a:defRPr sz="2400"/>
            </a:lvl1pPr>
            <a:lvl2pPr lvl="1">
              <a:spcBef>
                <a:spcPct val="0"/>
              </a:spcBef>
              <a:spcAft>
                <a:spcPct val="0"/>
              </a:spcAft>
              <a:buSzPts val="2400"/>
              <a:buNone/>
              <a:defRPr sz="2400"/>
            </a:lvl2pPr>
            <a:lvl3pPr lvl="2">
              <a:spcBef>
                <a:spcPct val="0"/>
              </a:spcBef>
              <a:spcAft>
                <a:spcPct val="0"/>
              </a:spcAft>
              <a:buSzPts val="2400"/>
              <a:buNone/>
              <a:defRPr sz="2400"/>
            </a:lvl3pPr>
            <a:lvl4pPr lvl="3">
              <a:spcBef>
                <a:spcPct val="0"/>
              </a:spcBef>
              <a:spcAft>
                <a:spcPct val="0"/>
              </a:spcAft>
              <a:buSzPts val="2400"/>
              <a:buNone/>
              <a:defRPr sz="2400"/>
            </a:lvl4pPr>
            <a:lvl5pPr lvl="4">
              <a:spcBef>
                <a:spcPct val="0"/>
              </a:spcBef>
              <a:spcAft>
                <a:spcPct val="0"/>
              </a:spcAft>
              <a:buSzPts val="2400"/>
              <a:buNone/>
              <a:defRPr sz="2400"/>
            </a:lvl5pPr>
            <a:lvl6pPr lvl="5">
              <a:spcBef>
                <a:spcPct val="0"/>
              </a:spcBef>
              <a:spcAft>
                <a:spcPct val="0"/>
              </a:spcAft>
              <a:buSzPts val="2400"/>
              <a:buNone/>
              <a:defRPr sz="2400"/>
            </a:lvl6pPr>
            <a:lvl7pPr lvl="6">
              <a:spcBef>
                <a:spcPct val="0"/>
              </a:spcBef>
              <a:spcAft>
                <a:spcPct val="0"/>
              </a:spcAft>
              <a:buSzPts val="2400"/>
              <a:buNone/>
              <a:defRPr sz="2400"/>
            </a:lvl7pPr>
            <a:lvl8pPr lvl="7">
              <a:spcBef>
                <a:spcPct val="0"/>
              </a:spcBef>
              <a:spcAft>
                <a:spcPct val="0"/>
              </a:spcAft>
              <a:buSzPts val="2400"/>
              <a:buNone/>
              <a:defRPr sz="2400"/>
            </a:lvl8pPr>
            <a:lvl9pPr lvl="8">
              <a:spcBef>
                <a:spcPct val="0"/>
              </a:spcBef>
              <a:spcAft>
                <a:spcPct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ct val="0"/>
              </a:spcBef>
              <a:spcAft>
                <a:spcPct val="0"/>
              </a:spcAft>
              <a:buSzPts val="1200"/>
              <a:buChar char="●"/>
              <a:defRPr sz="1200"/>
            </a:lvl1pPr>
            <a:lvl2pPr marL="914400" lvl="1" indent="-304800">
              <a:spcBef>
                <a:spcPts val="1600"/>
              </a:spcBef>
              <a:spcAft>
                <a:spcPct val="0"/>
              </a:spcAft>
              <a:buSzPts val="1200"/>
              <a:buChar char="○"/>
              <a:defRPr sz="1200"/>
            </a:lvl2pPr>
            <a:lvl3pPr marL="1371600" lvl="2" indent="-304800">
              <a:spcBef>
                <a:spcPts val="1600"/>
              </a:spcBef>
              <a:spcAft>
                <a:spcPct val="0"/>
              </a:spcAft>
              <a:buSzPts val="1200"/>
              <a:buChar char="■"/>
              <a:defRPr sz="1200"/>
            </a:lvl3pPr>
            <a:lvl4pPr marL="1828800" lvl="3" indent="-304800">
              <a:spcBef>
                <a:spcPts val="1600"/>
              </a:spcBef>
              <a:spcAft>
                <a:spcPct val="0"/>
              </a:spcAft>
              <a:buSzPts val="1200"/>
              <a:buChar char="●"/>
              <a:defRPr sz="1200"/>
            </a:lvl4pPr>
            <a:lvl5pPr marL="2286000" lvl="4" indent="-304800">
              <a:spcBef>
                <a:spcPts val="1600"/>
              </a:spcBef>
              <a:spcAft>
                <a:spcPct val="0"/>
              </a:spcAft>
              <a:buSzPts val="1200"/>
              <a:buChar char="○"/>
              <a:defRPr sz="1200"/>
            </a:lvl5pPr>
            <a:lvl6pPr marL="2743200" lvl="5" indent="-304800">
              <a:spcBef>
                <a:spcPts val="1600"/>
              </a:spcBef>
              <a:spcAft>
                <a:spcPct val="0"/>
              </a:spcAft>
              <a:buSzPts val="1200"/>
              <a:buChar char="■"/>
              <a:defRPr sz="1200"/>
            </a:lvl6pPr>
            <a:lvl7pPr marL="3200400" lvl="6" indent="-304800">
              <a:spcBef>
                <a:spcPts val="1600"/>
              </a:spcBef>
              <a:spcAft>
                <a:spcPct val="0"/>
              </a:spcAft>
              <a:buSzPts val="1200"/>
              <a:buChar char="●"/>
              <a:defRPr sz="1200"/>
            </a:lvl7pPr>
            <a:lvl8pPr marL="3657600" lvl="7" indent="-304800">
              <a:spcBef>
                <a:spcPts val="1600"/>
              </a:spcBef>
              <a:spcAft>
                <a:spcPct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
        <p:nvSpPr>
          <p:cNvPr id="42" name="Google Shape;42;p7"/>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43" name="Google Shape;43;p7"/>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44" name="Google Shape;44;p7"/>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ct val="0"/>
              </a:spcBef>
              <a:spcAft>
                <a:spcPct val="0"/>
              </a:spcAft>
              <a:buSzPts val="4800"/>
              <a:buNone/>
              <a:defRPr sz="4800"/>
            </a:lvl1pPr>
            <a:lvl2pPr lvl="1">
              <a:spcBef>
                <a:spcPct val="0"/>
              </a:spcBef>
              <a:spcAft>
                <a:spcPct val="0"/>
              </a:spcAft>
              <a:buSzPts val="4800"/>
              <a:buNone/>
              <a:defRPr sz="4800"/>
            </a:lvl2pPr>
            <a:lvl3pPr lvl="2">
              <a:spcBef>
                <a:spcPct val="0"/>
              </a:spcBef>
              <a:spcAft>
                <a:spcPct val="0"/>
              </a:spcAft>
              <a:buSzPts val="4800"/>
              <a:buNone/>
              <a:defRPr sz="4800"/>
            </a:lvl3pPr>
            <a:lvl4pPr lvl="3">
              <a:spcBef>
                <a:spcPct val="0"/>
              </a:spcBef>
              <a:spcAft>
                <a:spcPct val="0"/>
              </a:spcAft>
              <a:buSzPts val="4800"/>
              <a:buNone/>
              <a:defRPr sz="4800"/>
            </a:lvl4pPr>
            <a:lvl5pPr lvl="4">
              <a:spcBef>
                <a:spcPct val="0"/>
              </a:spcBef>
              <a:spcAft>
                <a:spcPct val="0"/>
              </a:spcAft>
              <a:buSzPts val="4800"/>
              <a:buNone/>
              <a:defRPr sz="4800"/>
            </a:lvl5pPr>
            <a:lvl6pPr lvl="5">
              <a:spcBef>
                <a:spcPct val="0"/>
              </a:spcBef>
              <a:spcAft>
                <a:spcPct val="0"/>
              </a:spcAft>
              <a:buSzPts val="4800"/>
              <a:buNone/>
              <a:defRPr sz="4800"/>
            </a:lvl6pPr>
            <a:lvl7pPr lvl="6">
              <a:spcBef>
                <a:spcPct val="0"/>
              </a:spcBef>
              <a:spcAft>
                <a:spcPct val="0"/>
              </a:spcAft>
              <a:buSzPts val="4800"/>
              <a:buNone/>
              <a:defRPr sz="4800"/>
            </a:lvl7pPr>
            <a:lvl8pPr lvl="7">
              <a:spcBef>
                <a:spcPct val="0"/>
              </a:spcBef>
              <a:spcAft>
                <a:spcPct val="0"/>
              </a:spcAft>
              <a:buSzPts val="4800"/>
              <a:buNone/>
              <a:defRPr sz="4800"/>
            </a:lvl8pPr>
            <a:lvl9pPr lvl="8">
              <a:spcBef>
                <a:spcPct val="0"/>
              </a:spcBef>
              <a:spcAft>
                <a:spcPct val="0"/>
              </a:spcAft>
              <a:buSzPts val="4800"/>
              <a:buNone/>
              <a:defRPr sz="4800"/>
            </a:lvl9pPr>
          </a:lstStyle>
          <a:p>
            <a:endParaRPr/>
          </a:p>
        </p:txBody>
      </p:sp>
      <p:sp>
        <p:nvSpPr>
          <p:cNvPr id="47" name="Google Shape;4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
        <p:nvSpPr>
          <p:cNvPr id="48" name="Google Shape;48;p8"/>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49" name="Google Shape;49;p8"/>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50" name="Google Shape;50;p8"/>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ct val="0"/>
              </a:spcBef>
              <a:spcAft>
                <a:spcPct val="0"/>
              </a:spcAft>
              <a:buSzPts val="4200"/>
              <a:buNone/>
              <a:defRPr sz="4200"/>
            </a:lvl1pPr>
            <a:lvl2pPr lvl="1" algn="ctr">
              <a:spcBef>
                <a:spcPct val="0"/>
              </a:spcBef>
              <a:spcAft>
                <a:spcPct val="0"/>
              </a:spcAft>
              <a:buSzPts val="4200"/>
              <a:buNone/>
              <a:defRPr sz="4200"/>
            </a:lvl2pPr>
            <a:lvl3pPr lvl="2" algn="ctr">
              <a:spcBef>
                <a:spcPct val="0"/>
              </a:spcBef>
              <a:spcAft>
                <a:spcPct val="0"/>
              </a:spcAft>
              <a:buSzPts val="4200"/>
              <a:buNone/>
              <a:defRPr sz="4200"/>
            </a:lvl3pPr>
            <a:lvl4pPr lvl="3" algn="ctr">
              <a:spcBef>
                <a:spcPct val="0"/>
              </a:spcBef>
              <a:spcAft>
                <a:spcPct val="0"/>
              </a:spcAft>
              <a:buSzPts val="4200"/>
              <a:buNone/>
              <a:defRPr sz="4200"/>
            </a:lvl4pPr>
            <a:lvl5pPr lvl="4" algn="ctr">
              <a:spcBef>
                <a:spcPct val="0"/>
              </a:spcBef>
              <a:spcAft>
                <a:spcPct val="0"/>
              </a:spcAft>
              <a:buSzPts val="4200"/>
              <a:buNone/>
              <a:defRPr sz="4200"/>
            </a:lvl5pPr>
            <a:lvl6pPr lvl="5" algn="ctr">
              <a:spcBef>
                <a:spcPct val="0"/>
              </a:spcBef>
              <a:spcAft>
                <a:spcPct val="0"/>
              </a:spcAft>
              <a:buSzPts val="4200"/>
              <a:buNone/>
              <a:defRPr sz="4200"/>
            </a:lvl6pPr>
            <a:lvl7pPr lvl="6" algn="ctr">
              <a:spcBef>
                <a:spcPct val="0"/>
              </a:spcBef>
              <a:spcAft>
                <a:spcPct val="0"/>
              </a:spcAft>
              <a:buSzPts val="4200"/>
              <a:buNone/>
              <a:defRPr sz="4200"/>
            </a:lvl7pPr>
            <a:lvl8pPr lvl="7" algn="ctr">
              <a:spcBef>
                <a:spcPct val="0"/>
              </a:spcBef>
              <a:spcAft>
                <a:spcPct val="0"/>
              </a:spcAft>
              <a:buSzPts val="4200"/>
              <a:buNone/>
              <a:defRPr sz="4200"/>
            </a:lvl8pPr>
            <a:lvl9pPr lvl="8" algn="ctr">
              <a:spcBef>
                <a:spcPct val="0"/>
              </a:spcBef>
              <a:spcAft>
                <a:spcPct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ct val="0"/>
              </a:spcBef>
              <a:spcAft>
                <a:spcPct val="0"/>
              </a:spcAft>
              <a:buSzPts val="2100"/>
              <a:buNone/>
              <a:defRPr sz="21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ct val="0"/>
              </a:spcBef>
              <a:spcAft>
                <a:spcPct val="0"/>
              </a:spcAft>
              <a:buSzPts val="1800"/>
              <a:buChar char="●"/>
              <a:defRPr/>
            </a:lvl1pPr>
            <a:lvl2pPr marL="914400" lvl="1" indent="-317500">
              <a:spcBef>
                <a:spcPts val="1600"/>
              </a:spcBef>
              <a:spcAft>
                <a:spcPct val="0"/>
              </a:spcAft>
              <a:buSzPts val="1400"/>
              <a:buChar char="○"/>
              <a:defRPr/>
            </a:lvl2pPr>
            <a:lvl3pPr marL="1371600" lvl="2" indent="-317500">
              <a:spcBef>
                <a:spcPts val="1600"/>
              </a:spcBef>
              <a:spcAft>
                <a:spcPct val="0"/>
              </a:spcAft>
              <a:buSzPts val="1400"/>
              <a:buChar char="■"/>
              <a:defRPr/>
            </a:lvl3pPr>
            <a:lvl4pPr marL="1828800" lvl="3" indent="-317500">
              <a:spcBef>
                <a:spcPts val="1600"/>
              </a:spcBef>
              <a:spcAft>
                <a:spcPct val="0"/>
              </a:spcAft>
              <a:buSzPts val="1400"/>
              <a:buChar char="●"/>
              <a:defRPr/>
            </a:lvl4pPr>
            <a:lvl5pPr marL="2286000" lvl="4" indent="-317500">
              <a:spcBef>
                <a:spcPts val="1600"/>
              </a:spcBef>
              <a:spcAft>
                <a:spcPct val="0"/>
              </a:spcAft>
              <a:buSzPts val="1400"/>
              <a:buChar char="○"/>
              <a:defRPr/>
            </a:lvl5pPr>
            <a:lvl6pPr marL="2743200" lvl="5" indent="-317500">
              <a:spcBef>
                <a:spcPts val="1600"/>
              </a:spcBef>
              <a:spcAft>
                <a:spcPct val="0"/>
              </a:spcAft>
              <a:buSzPts val="1400"/>
              <a:buChar char="■"/>
              <a:defRPr/>
            </a:lvl6pPr>
            <a:lvl7pPr marL="3200400" lvl="6" indent="-317500">
              <a:spcBef>
                <a:spcPts val="1600"/>
              </a:spcBef>
              <a:spcAft>
                <a:spcPct val="0"/>
              </a:spcAft>
              <a:buSzPts val="1400"/>
              <a:buChar char="●"/>
              <a:defRPr/>
            </a:lvl7pPr>
            <a:lvl8pPr marL="3657600" lvl="7" indent="-317500">
              <a:spcBef>
                <a:spcPts val="1600"/>
              </a:spcBef>
              <a:spcAft>
                <a:spcPct val="0"/>
              </a:spcAft>
              <a:buSzPts val="1400"/>
              <a:buChar char="○"/>
              <a:defRPr/>
            </a:lvl8pPr>
            <a:lvl9pPr marL="4114800" lvl="8" indent="-317500">
              <a:spcBef>
                <a:spcPts val="1600"/>
              </a:spcBef>
              <a:spcAft>
                <a:spcPts val="1600"/>
              </a:spcAft>
              <a:buSzPts val="1400"/>
              <a:buChar char="■"/>
              <a:defRPr/>
            </a:lvl9pPr>
          </a:lstStyle>
          <a:p>
            <a:endParaRPr/>
          </a:p>
        </p:txBody>
      </p:sp>
      <p:sp>
        <p:nvSpPr>
          <p:cNvPr id="56" name="Google Shape;5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ct val="0"/>
              </a:spcBef>
              <a:spcAft>
                <a:spcPct val="0"/>
              </a:spcAft>
              <a:buSzPts val="1800"/>
              <a:buNone/>
              <a:defRPr/>
            </a:lvl1pPr>
          </a:lstStyle>
          <a:p>
            <a:endParaRPr/>
          </a:p>
        </p:txBody>
      </p:sp>
      <p:sp>
        <p:nvSpPr>
          <p:cNvPr id="59" name="Google Shape;5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1575" y="157775"/>
            <a:ext cx="8520600" cy="572700"/>
          </a:xfrm>
          <a:prstGeom prst="rect">
            <a:avLst/>
          </a:prstGeom>
          <a:noFill/>
          <a:ln>
            <a:noFill/>
          </a:ln>
        </p:spPr>
        <p:txBody>
          <a:bodyPr spcFirstLastPara="1" wrap="square" lIns="91425" tIns="91425" rIns="91425" bIns="91425" anchor="t" anchorCtr="0">
            <a:noAutofit/>
          </a:bodyPr>
          <a:lstStyle>
            <a:lvl1pPr lvl="0">
              <a:spcBef>
                <a:spcPct val="0"/>
              </a:spcBef>
              <a:spcAft>
                <a:spcPct val="0"/>
              </a:spcAft>
              <a:buClr>
                <a:schemeClr val="dk1"/>
              </a:buClr>
              <a:buSzPts val="2400"/>
              <a:buFont typeface="Roboto"/>
              <a:buNone/>
              <a:defRPr sz="2400">
                <a:solidFill>
                  <a:schemeClr val="dk1"/>
                </a:solidFill>
                <a:latin typeface="Roboto"/>
                <a:ea typeface="Roboto"/>
                <a:cs typeface="Roboto"/>
                <a:sym typeface="Roboto"/>
              </a:defRPr>
            </a:lvl1pPr>
            <a:lvl2pPr lvl="1">
              <a:spcBef>
                <a:spcPct val="0"/>
              </a:spcBef>
              <a:spcAft>
                <a:spcPct val="0"/>
              </a:spcAft>
              <a:buClr>
                <a:schemeClr val="dk1"/>
              </a:buClr>
              <a:buSzPts val="2800"/>
              <a:buNone/>
              <a:defRPr sz="2800">
                <a:solidFill>
                  <a:schemeClr val="dk1"/>
                </a:solidFill>
              </a:defRPr>
            </a:lvl2pPr>
            <a:lvl3pPr lvl="2">
              <a:spcBef>
                <a:spcPct val="0"/>
              </a:spcBef>
              <a:spcAft>
                <a:spcPct val="0"/>
              </a:spcAft>
              <a:buClr>
                <a:schemeClr val="dk1"/>
              </a:buClr>
              <a:buSzPts val="2800"/>
              <a:buNone/>
              <a:defRPr sz="2800">
                <a:solidFill>
                  <a:schemeClr val="dk1"/>
                </a:solidFill>
              </a:defRPr>
            </a:lvl3pPr>
            <a:lvl4pPr lvl="3">
              <a:spcBef>
                <a:spcPct val="0"/>
              </a:spcBef>
              <a:spcAft>
                <a:spcPct val="0"/>
              </a:spcAft>
              <a:buClr>
                <a:schemeClr val="dk1"/>
              </a:buClr>
              <a:buSzPts val="2800"/>
              <a:buNone/>
              <a:defRPr sz="2800">
                <a:solidFill>
                  <a:schemeClr val="dk1"/>
                </a:solidFill>
              </a:defRPr>
            </a:lvl4pPr>
            <a:lvl5pPr lvl="4">
              <a:spcBef>
                <a:spcPct val="0"/>
              </a:spcBef>
              <a:spcAft>
                <a:spcPct val="0"/>
              </a:spcAft>
              <a:buClr>
                <a:schemeClr val="dk1"/>
              </a:buClr>
              <a:buSzPts val="2800"/>
              <a:buNone/>
              <a:defRPr sz="2800">
                <a:solidFill>
                  <a:schemeClr val="dk1"/>
                </a:solidFill>
              </a:defRPr>
            </a:lvl5pPr>
            <a:lvl6pPr lvl="5">
              <a:spcBef>
                <a:spcPct val="0"/>
              </a:spcBef>
              <a:spcAft>
                <a:spcPct val="0"/>
              </a:spcAft>
              <a:buClr>
                <a:schemeClr val="dk1"/>
              </a:buClr>
              <a:buSzPts val="2800"/>
              <a:buNone/>
              <a:defRPr sz="2800">
                <a:solidFill>
                  <a:schemeClr val="dk1"/>
                </a:solidFill>
              </a:defRPr>
            </a:lvl6pPr>
            <a:lvl7pPr lvl="6">
              <a:spcBef>
                <a:spcPct val="0"/>
              </a:spcBef>
              <a:spcAft>
                <a:spcPct val="0"/>
              </a:spcAft>
              <a:buClr>
                <a:schemeClr val="dk1"/>
              </a:buClr>
              <a:buSzPts val="2800"/>
              <a:buNone/>
              <a:defRPr sz="2800">
                <a:solidFill>
                  <a:schemeClr val="dk1"/>
                </a:solidFill>
              </a:defRPr>
            </a:lvl7pPr>
            <a:lvl8pPr lvl="7">
              <a:spcBef>
                <a:spcPct val="0"/>
              </a:spcBef>
              <a:spcAft>
                <a:spcPct val="0"/>
              </a:spcAft>
              <a:buClr>
                <a:schemeClr val="dk1"/>
              </a:buClr>
              <a:buSzPts val="2800"/>
              <a:buNone/>
              <a:defRPr sz="2800">
                <a:solidFill>
                  <a:schemeClr val="dk1"/>
                </a:solidFill>
              </a:defRPr>
            </a:lvl8pPr>
            <a:lvl9pPr lvl="8">
              <a:spcBef>
                <a:spcPct val="0"/>
              </a:spcBef>
              <a:spcAft>
                <a:spcPct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51575" y="86355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ct val="0"/>
              </a:spcBef>
              <a:spcAft>
                <a:spcPct val="0"/>
              </a:spcAft>
              <a:buSzPts val="1800"/>
              <a:buFont typeface="Roboto"/>
              <a:buChar char="●"/>
              <a:defRPr sz="1800">
                <a:latin typeface="Roboto"/>
                <a:ea typeface="Roboto"/>
                <a:cs typeface="Roboto"/>
                <a:sym typeface="Roboto"/>
              </a:defRPr>
            </a:lvl1pPr>
            <a:lvl2pPr marL="914400" lvl="1" indent="-317500">
              <a:lnSpc>
                <a:spcPct val="115000"/>
              </a:lnSpc>
              <a:spcBef>
                <a:spcPts val="1600"/>
              </a:spcBef>
              <a:spcAft>
                <a:spcPct val="0"/>
              </a:spcAft>
              <a:buSzPts val="1400"/>
              <a:buFont typeface="Roboto"/>
              <a:buChar char="○"/>
              <a:defRPr>
                <a:latin typeface="Roboto"/>
                <a:ea typeface="Roboto"/>
                <a:cs typeface="Roboto"/>
                <a:sym typeface="Roboto"/>
              </a:defRPr>
            </a:lvl2pPr>
            <a:lvl3pPr marL="1371600" lvl="2" indent="-317500">
              <a:lnSpc>
                <a:spcPct val="115000"/>
              </a:lnSpc>
              <a:spcBef>
                <a:spcPts val="1600"/>
              </a:spcBef>
              <a:spcAft>
                <a:spcPct val="0"/>
              </a:spcAft>
              <a:buSzPts val="1400"/>
              <a:buFont typeface="Roboto"/>
              <a:buChar char="■"/>
              <a:defRPr>
                <a:latin typeface="Roboto"/>
                <a:ea typeface="Roboto"/>
                <a:cs typeface="Roboto"/>
                <a:sym typeface="Roboto"/>
              </a:defRPr>
            </a:lvl3pPr>
            <a:lvl4pPr marL="1828800" lvl="3" indent="-317500">
              <a:lnSpc>
                <a:spcPct val="115000"/>
              </a:lnSpc>
              <a:spcBef>
                <a:spcPts val="1600"/>
              </a:spcBef>
              <a:spcAft>
                <a:spcPct val="0"/>
              </a:spcAft>
              <a:buSzPts val="1400"/>
              <a:buFont typeface="Roboto"/>
              <a:buChar char="●"/>
              <a:defRPr>
                <a:latin typeface="Roboto"/>
                <a:ea typeface="Roboto"/>
                <a:cs typeface="Roboto"/>
                <a:sym typeface="Roboto"/>
              </a:defRPr>
            </a:lvl4pPr>
            <a:lvl5pPr marL="2286000" lvl="4" indent="-317500">
              <a:lnSpc>
                <a:spcPct val="115000"/>
              </a:lnSpc>
              <a:spcBef>
                <a:spcPts val="1600"/>
              </a:spcBef>
              <a:spcAft>
                <a:spcPct val="0"/>
              </a:spcAft>
              <a:buSzPts val="1400"/>
              <a:buFont typeface="Roboto"/>
              <a:buChar char="○"/>
              <a:defRPr>
                <a:latin typeface="Roboto"/>
                <a:ea typeface="Roboto"/>
                <a:cs typeface="Roboto"/>
                <a:sym typeface="Roboto"/>
              </a:defRPr>
            </a:lvl5pPr>
            <a:lvl6pPr marL="2743200" lvl="5" indent="-317500">
              <a:lnSpc>
                <a:spcPct val="115000"/>
              </a:lnSpc>
              <a:spcBef>
                <a:spcPts val="1600"/>
              </a:spcBef>
              <a:spcAft>
                <a:spcPct val="0"/>
              </a:spcAft>
              <a:buSzPts val="1400"/>
              <a:buFont typeface="Roboto"/>
              <a:buChar char="■"/>
              <a:defRPr>
                <a:latin typeface="Roboto"/>
                <a:ea typeface="Roboto"/>
                <a:cs typeface="Roboto"/>
                <a:sym typeface="Roboto"/>
              </a:defRPr>
            </a:lvl6pPr>
            <a:lvl7pPr marL="3200400" lvl="6" indent="-317500">
              <a:lnSpc>
                <a:spcPct val="115000"/>
              </a:lnSpc>
              <a:spcBef>
                <a:spcPts val="1600"/>
              </a:spcBef>
              <a:spcAft>
                <a:spcPct val="0"/>
              </a:spcAft>
              <a:buSzPts val="1400"/>
              <a:buFont typeface="Roboto"/>
              <a:buChar char="●"/>
              <a:defRPr>
                <a:latin typeface="Roboto"/>
                <a:ea typeface="Roboto"/>
                <a:cs typeface="Roboto"/>
                <a:sym typeface="Roboto"/>
              </a:defRPr>
            </a:lvl7pPr>
            <a:lvl8pPr marL="3657600" lvl="7" indent="-317500">
              <a:lnSpc>
                <a:spcPct val="115000"/>
              </a:lnSpc>
              <a:spcBef>
                <a:spcPts val="1600"/>
              </a:spcBef>
              <a:spcAft>
                <a:spcPct val="0"/>
              </a:spcAft>
              <a:buSzPts val="1400"/>
              <a:buFont typeface="Roboto"/>
              <a:buChar char="○"/>
              <a:defRPr>
                <a:latin typeface="Roboto"/>
                <a:ea typeface="Roboto"/>
                <a:cs typeface="Roboto"/>
                <a:sym typeface="Roboto"/>
              </a:defRPr>
            </a:lvl8pPr>
            <a:lvl9pPr marL="4114800" lvl="8" indent="-317500">
              <a:lnSpc>
                <a:spcPct val="115000"/>
              </a:lnSpc>
              <a:spcBef>
                <a:spcPts val="1600"/>
              </a:spcBef>
              <a:spcAft>
                <a:spcPts val="1600"/>
              </a:spcAft>
              <a:buSzPts val="1400"/>
              <a:buFont typeface="Roboto"/>
              <a:buChar char="■"/>
              <a:defRPr>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ct val="0"/>
              </a:spcBef>
              <a:spcAft>
                <a:spcPct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2.jpe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9.xml"/><Relationship Id="rId7" Type="http://schemas.openxmlformats.org/officeDocument/2006/relationships/image" Target="../media/image13.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40.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3.xml"/><Relationship Id="rId7" Type="http://schemas.openxmlformats.org/officeDocument/2006/relationships/image" Target="../media/image1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44.xml"/></Relationships>
</file>

<file path=ppt/slides/_rels/slide14.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ags" Target="../tags/tag47.xml"/><Relationship Id="rId21" Type="http://schemas.openxmlformats.org/officeDocument/2006/relationships/notesSlide" Target="../notesSlides/notesSlide14.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image" Target="../media/image16.png"/><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slideLayout" Target="../slideLayouts/slideLayout3.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image" Target="../media/image18.png"/><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hyperlink" Target="https://www.canada.ca/en/health-canada/services/drugs-health-products/covid19-industry/drugs-vaccines-treatments/vaccines/pfizer-biontech.html" TargetMode="External"/><Relationship Id="rId10" Type="http://schemas.openxmlformats.org/officeDocument/2006/relationships/tags" Target="../tags/tag54.xml"/><Relationship Id="rId19" Type="http://schemas.openxmlformats.org/officeDocument/2006/relationships/tags" Target="../tags/tag6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66.xml"/><Relationship Id="rId7" Type="http://schemas.openxmlformats.org/officeDocument/2006/relationships/slideLayout" Target="../slideLayouts/slideLayout3.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20.png"/><Relationship Id="rId4" Type="http://schemas.openxmlformats.org/officeDocument/2006/relationships/tags" Target="../tags/tag67.xm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slideLayout" Target="../slideLayouts/slideLayout3.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image" Target="../media/image23.png"/><Relationship Id="rId2" Type="http://schemas.openxmlformats.org/officeDocument/2006/relationships/tags" Target="../tags/tag71.xml"/><Relationship Id="rId16" Type="http://schemas.openxmlformats.org/officeDocument/2006/relationships/image" Target="../media/image22.png"/><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image" Target="../media/image21.png"/><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hyperlink" Target="https://www.ontario.ca/fr/page/trouvez-des-programmes-pour-reduire-votre-facture-delectricite#section-4" TargetMode="External"/><Relationship Id="rId3" Type="http://schemas.openxmlformats.org/officeDocument/2006/relationships/tags" Target="../tags/tag84.xml"/><Relationship Id="rId7" Type="http://schemas.openxmlformats.org/officeDocument/2006/relationships/hyperlink" Target="https://www.canada.ca/fr/services/entreprises/gerer-votre-entreprise.html" TargetMode="Externa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17.xml"/><Relationship Id="rId5" Type="http://schemas.openxmlformats.org/officeDocument/2006/relationships/slideLayout" Target="../slideLayouts/slideLayout3.xml"/><Relationship Id="rId10" Type="http://schemas.openxmlformats.org/officeDocument/2006/relationships/image" Target="../media/image25.png"/><Relationship Id="rId4" Type="http://schemas.openxmlformats.org/officeDocument/2006/relationships/tags" Target="../tags/tag85.xml"/><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88.xml"/><Relationship Id="rId7" Type="http://schemas.openxmlformats.org/officeDocument/2006/relationships/image" Target="../media/image26.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8.xml"/><Relationship Id="rId5" Type="http://schemas.openxmlformats.org/officeDocument/2006/relationships/slideLayout" Target="../slideLayouts/slideLayout3.xml"/><Relationship Id="rId4" Type="http://schemas.openxmlformats.org/officeDocument/2006/relationships/tags" Target="../tags/tag8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90.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notesSlide" Target="../notesSlides/notesSlide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3.xml"/><Relationship Id="rId5" Type="http://schemas.openxmlformats.org/officeDocument/2006/relationships/tags" Target="../tags/tag10.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93.xml"/><Relationship Id="rId7" Type="http://schemas.openxmlformats.org/officeDocument/2006/relationships/image" Target="../media/image28.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94.xml"/></Relationships>
</file>

<file path=ppt/slides/_rels/slide21.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29.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notesSlide" Target="../notesSlides/notesSlide21.xml"/><Relationship Id="rId17" Type="http://schemas.openxmlformats.org/officeDocument/2006/relationships/image" Target="../media/image33.png"/><Relationship Id="rId2" Type="http://schemas.openxmlformats.org/officeDocument/2006/relationships/tags" Target="../tags/tag96.xml"/><Relationship Id="rId16" Type="http://schemas.openxmlformats.org/officeDocument/2006/relationships/image" Target="../media/image32.png"/><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slideLayout" Target="../slideLayouts/slideLayout3.xml"/><Relationship Id="rId5" Type="http://schemas.openxmlformats.org/officeDocument/2006/relationships/tags" Target="../tags/tag99.xml"/><Relationship Id="rId15" Type="http://schemas.openxmlformats.org/officeDocument/2006/relationships/image" Target="../media/image31.png"/><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4.png"/><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1.xml"/><Relationship Id="rId7" Type="http://schemas.openxmlformats.org/officeDocument/2006/relationships/image" Target="../media/image35.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112.xml"/></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15.xml"/><Relationship Id="rId7" Type="http://schemas.openxmlformats.org/officeDocument/2006/relationships/notesSlide" Target="../notesSlides/notesSlide2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3.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120.xml"/><Relationship Id="rId7" Type="http://schemas.openxmlformats.org/officeDocument/2006/relationships/notesSlide" Target="../notesSlides/notesSlide26.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3.xml"/><Relationship Id="rId5" Type="http://schemas.openxmlformats.org/officeDocument/2006/relationships/tags" Target="../tags/tag122.xml"/><Relationship Id="rId10" Type="http://schemas.openxmlformats.org/officeDocument/2006/relationships/image" Target="../media/image37.png"/><Relationship Id="rId4" Type="http://schemas.openxmlformats.org/officeDocument/2006/relationships/tags" Target="../tags/tag121.xml"/><Relationship Id="rId9" Type="http://schemas.openxmlformats.org/officeDocument/2006/relationships/hyperlink" Target="https://www.canada.ca/fr/sante-publique/services/maladies/maladie-coronavirus-covid-19/arrivecan.html"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23.xml"/></Relationships>
</file>

<file path=ppt/slides/_rels/slide28.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image" Target="../media/image40.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image" Target="../media/image39.png"/><Relationship Id="rId5" Type="http://schemas.openxmlformats.org/officeDocument/2006/relationships/tags" Target="../tags/tag128.xml"/><Relationship Id="rId10" Type="http://schemas.openxmlformats.org/officeDocument/2006/relationships/notesSlide" Target="../notesSlides/notesSlide28.xml"/><Relationship Id="rId4" Type="http://schemas.openxmlformats.org/officeDocument/2006/relationships/tags" Target="../tags/tag127.xml"/><Relationship Id="rId9"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hyperlink" Target="https://feedback-by-page.tbs.alpha.canada.ca/" TargetMode="Externa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hyperlink" Target="https://feedback-viewer.tbs.alpha.canada.ca/" TargetMode="Externa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41.png"/><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6.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feedback-viewer.tbs.alpha.canada.ca/" TargetMode="External"/><Relationship Id="rId3" Type="http://schemas.openxmlformats.org/officeDocument/2006/relationships/tags" Target="../tags/tag23.xml"/><Relationship Id="rId7" Type="http://schemas.openxmlformats.org/officeDocument/2006/relationships/notesSlide" Target="../notesSlides/notesSlide6.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3.xml"/><Relationship Id="rId11" Type="http://schemas.openxmlformats.org/officeDocument/2006/relationships/image" Target="../media/image9.png"/><Relationship Id="rId5" Type="http://schemas.openxmlformats.org/officeDocument/2006/relationships/tags" Target="../tags/tag25.xml"/><Relationship Id="rId10" Type="http://schemas.openxmlformats.org/officeDocument/2006/relationships/image" Target="../media/image8.png"/><Relationship Id="rId4" Type="http://schemas.openxmlformats.org/officeDocument/2006/relationships/tags" Target="../tags/tag24.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0.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1.pn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ctrTitle"/>
            <p:custDataLst>
              <p:tags r:id="rId1"/>
            </p:custDataLst>
          </p:nvPr>
        </p:nvSpPr>
        <p:spPr>
          <a:xfrm>
            <a:off x="2016875" y="1771650"/>
            <a:ext cx="6960000" cy="2052600"/>
          </a:xfrm>
          <a:prstGeom prst="rect">
            <a:avLst/>
          </a:prstGeom>
        </p:spPr>
        <p:txBody>
          <a:bodyPr spcFirstLastPara="1" wrap="square" lIns="91425" tIns="91425" rIns="91425" bIns="91425" anchor="b" anchorCtr="0">
            <a:noAutofit/>
          </a:bodyPr>
          <a:lstStyle/>
          <a:p>
            <a:pPr marL="0" lvl="0" indent="0" algn="r" rtl="0">
              <a:spcBef>
                <a:spcPct val="0"/>
              </a:spcBef>
              <a:spcAft>
                <a:spcPct val="0"/>
              </a:spcAft>
              <a:buNone/>
            </a:pPr>
            <a:r>
              <a:rPr lang="en" sz="3100" dirty="0"/>
              <a:t>Projet pilote de rétroaction des utilisateurs – comment ça se passe </a:t>
            </a:r>
            <a:br>
              <a:rPr lang="en" sz="3100" dirty="0"/>
            </a:br>
            <a:r>
              <a:rPr lang="en" sz="2100" dirty="0"/>
              <a:t>Recueillir une rétroaction afin de concevoir un contenu en se fondant sur les données probantes</a:t>
            </a:r>
            <a:endParaRPr sz="2100" dirty="0"/>
          </a:p>
        </p:txBody>
      </p:sp>
      <p:sp>
        <p:nvSpPr>
          <p:cNvPr id="74" name="Google Shape;74;p13"/>
          <p:cNvSpPr txBox="1">
            <a:spLocks noGrp="1"/>
          </p:cNvSpPr>
          <p:nvPr>
            <p:ph type="subTitle" idx="1"/>
            <p:custDataLst>
              <p:tags r:id="rId2"/>
            </p:custDataLst>
          </p:nvPr>
        </p:nvSpPr>
        <p:spPr>
          <a:xfrm>
            <a:off x="4290600" y="3977125"/>
            <a:ext cx="4770300" cy="1043700"/>
          </a:xfrm>
          <a:prstGeom prst="rect">
            <a:avLst/>
          </a:prstGeom>
        </p:spPr>
        <p:txBody>
          <a:bodyPr spcFirstLastPara="1" wrap="square" lIns="91425" tIns="91425" rIns="91425" bIns="91425" anchor="t" anchorCtr="0">
            <a:noAutofit/>
          </a:bodyPr>
          <a:lstStyle/>
          <a:p>
            <a:pPr marL="0" lvl="0" indent="0" algn="r" rtl="0">
              <a:spcBef>
                <a:spcPct val="0"/>
              </a:spcBef>
              <a:spcAft>
                <a:spcPct val="0"/>
              </a:spcAft>
              <a:buNone/>
            </a:pPr>
            <a:r>
              <a:rPr lang="en" sz="2800" dirty="0">
                <a:solidFill>
                  <a:srgbClr val="666666"/>
                </a:solidFill>
              </a:rPr>
              <a:t>AUX FINS DE DISCUSSION</a:t>
            </a:r>
            <a:endParaRPr sz="2800" dirty="0">
              <a:solidFill>
                <a:srgbClr val="666666"/>
              </a:solidFill>
            </a:endParaRPr>
          </a:p>
          <a:p>
            <a:pPr marL="0" lvl="0" indent="0" algn="r" rtl="0">
              <a:spcBef>
                <a:spcPct val="0"/>
              </a:spcBef>
              <a:spcAft>
                <a:spcPct val="0"/>
              </a:spcAft>
              <a:buNone/>
            </a:pPr>
            <a:r>
              <a:rPr lang="en" sz="1800" dirty="0">
                <a:solidFill>
                  <a:srgbClr val="666666"/>
                </a:solidFill>
              </a:rPr>
              <a:t>Février 2021 </a:t>
            </a:r>
            <a:endParaRPr sz="1800" dirty="0">
              <a:solidFill>
                <a:srgbClr val="666666"/>
              </a:solidFill>
            </a:endParaRPr>
          </a:p>
        </p:txBody>
      </p:sp>
      <p:pic>
        <p:nvPicPr>
          <p:cNvPr id="75" name="Google Shape;75;p13"/>
          <p:cNvPicPr preferRelativeResize="0"/>
          <p:nvPr>
            <p:custDataLst>
              <p:tags r:id="rId3"/>
            </p:custDataLst>
          </p:nvPr>
        </p:nvPicPr>
        <p:blipFill>
          <a:blip r:embed="rId7">
            <a:alphaModFix/>
          </a:blip>
          <a:srcRect l="386" r="386"/>
          <a:stretch>
            <a:fillRect/>
          </a:stretch>
        </p:blipFill>
        <p:spPr>
          <a:xfrm>
            <a:off x="0" y="246000"/>
            <a:ext cx="9143999" cy="944849"/>
          </a:xfrm>
          <a:prstGeom prst="rect">
            <a:avLst/>
          </a:prstGeom>
          <a:noFill/>
          <a:ln>
            <a:noFill/>
          </a:ln>
        </p:spPr>
      </p:pic>
      <p:pic>
        <p:nvPicPr>
          <p:cNvPr id="5" name="Picture 4">
            <a:extLst>
              <a:ext uri="{FF2B5EF4-FFF2-40B4-BE49-F238E27FC236}">
                <a16:creationId xmlns:a16="http://schemas.microsoft.com/office/drawing/2014/main" id="{8CD7899D-3D19-49E7-9D47-B4D33DCCFAEB}"/>
              </a:ext>
            </a:extLst>
          </p:cNvPr>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225923" y="688294"/>
            <a:ext cx="4265295" cy="3937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p:nvPr>
            <p:custDataLst>
              <p:tags r:id="rId1"/>
            </p:custDataLst>
          </p:nvPr>
        </p:nvSpPr>
        <p:spPr>
          <a:xfrm>
            <a:off x="778650" y="2006450"/>
            <a:ext cx="7674000" cy="861000"/>
          </a:xfrm>
          <a:prstGeom prst="rect">
            <a:avLst/>
          </a:prstGeom>
          <a:noFill/>
          <a:ln>
            <a:noFill/>
          </a:ln>
        </p:spPr>
        <p:txBody>
          <a:bodyPr spcFirstLastPara="1" wrap="square" lIns="91425" tIns="91425" rIns="91425" bIns="91425" anchor="t" anchorCtr="0">
            <a:noAutofit/>
          </a:bodyPr>
          <a:lstStyle/>
          <a:p>
            <a:pPr marL="0" lvl="0" indent="0" algn="ctr" rtl="0">
              <a:spcBef>
                <a:spcPct val="0"/>
              </a:spcBef>
              <a:spcAft>
                <a:spcPct val="0"/>
              </a:spcAft>
              <a:buNone/>
            </a:pPr>
            <a:r>
              <a:rPr lang="en" sz="3500">
                <a:latin typeface="Roboto"/>
                <a:ea typeface="Roboto"/>
                <a:cs typeface="Roboto"/>
                <a:sym typeface="Roboto"/>
              </a:rPr>
              <a:t>Exemples de connaissances</a:t>
            </a:r>
            <a:endParaRPr sz="3500">
              <a:latin typeface="Roboto"/>
              <a:ea typeface="Roboto"/>
              <a:cs typeface="Roboto"/>
              <a:sym typeface="Roboto"/>
            </a:endParaRPr>
          </a:p>
          <a:p>
            <a:pPr marL="0" lvl="0" indent="0" algn="ctr" rtl="0">
              <a:spcBef>
                <a:spcPct val="0"/>
              </a:spcBef>
              <a:spcAft>
                <a:spcPct val="0"/>
              </a:spcAft>
              <a:buNone/>
            </a:pPr>
            <a:endParaRPr sz="3500">
              <a:latin typeface="Roboto"/>
              <a:ea typeface="Roboto"/>
              <a:cs typeface="Roboto"/>
              <a:sym typeface="Roboto"/>
            </a:endParaRPr>
          </a:p>
          <a:p>
            <a:pPr marL="0" lvl="0" indent="0" algn="l" rtl="0">
              <a:spcBef>
                <a:spcPct val="0"/>
              </a:spcBef>
              <a:spcAft>
                <a:spcPct val="0"/>
              </a:spcAft>
              <a:buNone/>
            </a:pPr>
            <a:endParaRPr sz="3500">
              <a:latin typeface="Roboto"/>
              <a:ea typeface="Roboto"/>
              <a:cs typeface="Roboto"/>
              <a:sym typeface="Roboto"/>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custDataLst>
              <p:tags r:id="rId1"/>
            </p:custDataLst>
          </p:nvPr>
        </p:nvSpPr>
        <p:spPr>
          <a:xfrm>
            <a:off x="178125" y="260300"/>
            <a:ext cx="74385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a:t>Types de preuves que nous attendions de la rétroaction des utilisateurs </a:t>
            </a:r>
            <a:endParaRPr dirty="0"/>
          </a:p>
        </p:txBody>
      </p:sp>
      <p:graphicFrame>
        <p:nvGraphicFramePr>
          <p:cNvPr id="145" name="Google Shape;145;p23"/>
          <p:cNvGraphicFramePr>
            <a:graphicFrameLocks noGrp="1"/>
          </p:cNvGraphicFramePr>
          <p:nvPr>
            <p:custDataLst>
              <p:tags r:id="rId2"/>
            </p:custDataLst>
            <p:extLst>
              <p:ext uri="{D42A27DB-BD31-4B8C-83A1-F6EECF244321}">
                <p14:modId xmlns:p14="http://schemas.microsoft.com/office/powerpoint/2010/main" val="1195942971"/>
              </p:ext>
            </p:extLst>
          </p:nvPr>
        </p:nvGraphicFramePr>
        <p:xfrm>
          <a:off x="88000" y="1449800"/>
          <a:ext cx="8968000" cy="2590650"/>
        </p:xfrm>
        <a:graphic>
          <a:graphicData uri="http://schemas.openxmlformats.org/drawingml/2006/table">
            <a:tbl>
              <a:tblPr>
                <a:noFill/>
                <a:tableStyleId>{DB04E915-DCE8-432A-B8F2-4129D5812FFF}</a:tableStyleId>
              </a:tblPr>
              <a:tblGrid>
                <a:gridCol w="2539875">
                  <a:extLst>
                    <a:ext uri="{9D8B030D-6E8A-4147-A177-3AD203B41FA5}">
                      <a16:colId xmlns:a16="http://schemas.microsoft.com/office/drawing/2014/main" val="20000"/>
                    </a:ext>
                  </a:extLst>
                </a:gridCol>
                <a:gridCol w="1748575">
                  <a:extLst>
                    <a:ext uri="{9D8B030D-6E8A-4147-A177-3AD203B41FA5}">
                      <a16:colId xmlns:a16="http://schemas.microsoft.com/office/drawing/2014/main" val="20001"/>
                    </a:ext>
                  </a:extLst>
                </a:gridCol>
                <a:gridCol w="4679550">
                  <a:extLst>
                    <a:ext uri="{9D8B030D-6E8A-4147-A177-3AD203B41FA5}">
                      <a16:colId xmlns:a16="http://schemas.microsoft.com/office/drawing/2014/main" val="20002"/>
                    </a:ext>
                  </a:extLst>
                </a:gridCol>
              </a:tblGrid>
              <a:tr h="381000">
                <a:tc>
                  <a:txBody>
                    <a:bodyPr/>
                    <a:lstStyle/>
                    <a:p>
                      <a:pPr marL="0" lvl="0" indent="0" algn="l" rtl="0">
                        <a:spcBef>
                          <a:spcPct val="0"/>
                        </a:spcBef>
                        <a:spcAft>
                          <a:spcPct val="0"/>
                        </a:spcAft>
                        <a:buNone/>
                      </a:pPr>
                      <a:r>
                        <a:rPr lang="en" b="1"/>
                        <a:t>Enjeu</a:t>
                      </a:r>
                      <a:endParaRPr b="1"/>
                    </a:p>
                  </a:txBody>
                  <a:tcPr marL="91425" marR="91425" marT="91425" marB="91425">
                    <a:solidFill>
                      <a:srgbClr val="CCCCCC"/>
                    </a:solidFill>
                  </a:tcPr>
                </a:tc>
                <a:tc>
                  <a:txBody>
                    <a:bodyPr/>
                    <a:lstStyle/>
                    <a:p>
                      <a:pPr marL="0" lvl="0" indent="0" algn="l" rtl="0">
                        <a:spcBef>
                          <a:spcPct val="0"/>
                        </a:spcBef>
                        <a:spcAft>
                          <a:spcPct val="0"/>
                        </a:spcAft>
                        <a:buNone/>
                      </a:pPr>
                      <a:r>
                        <a:rPr lang="en" b="1"/>
                        <a:t>Type</a:t>
                      </a:r>
                      <a:endParaRPr b="1"/>
                    </a:p>
                  </a:txBody>
                  <a:tcPr marL="91425" marR="91425" marT="91425" marB="91425">
                    <a:solidFill>
                      <a:srgbClr val="CCCCCC"/>
                    </a:solidFill>
                  </a:tcPr>
                </a:tc>
                <a:tc>
                  <a:txBody>
                    <a:bodyPr/>
                    <a:lstStyle/>
                    <a:p>
                      <a:pPr marL="0" lvl="0" indent="0" algn="l" rtl="0">
                        <a:spcBef>
                          <a:spcPct val="0"/>
                        </a:spcBef>
                        <a:spcAft>
                          <a:spcPct val="0"/>
                        </a:spcAft>
                        <a:buNone/>
                      </a:pPr>
                      <a:r>
                        <a:rPr lang="en" b="1"/>
                        <a:t>Ce qu’il faut faire</a:t>
                      </a:r>
                      <a:endParaRPr b="1"/>
                    </a:p>
                  </a:txBody>
                  <a:tcPr marL="91425" marR="91425" marT="91425" marB="91425">
                    <a:solidFill>
                      <a:srgbClr val="CCCCCC"/>
                    </a:solidFill>
                  </a:tcPr>
                </a:tc>
                <a:extLst>
                  <a:ext uri="{0D108BD9-81ED-4DB2-BD59-A6C34878D82A}">
                    <a16:rowId xmlns:a16="http://schemas.microsoft.com/office/drawing/2014/main" val="10000"/>
                  </a:ext>
                </a:extLst>
              </a:tr>
              <a:tr h="396200">
                <a:tc>
                  <a:txBody>
                    <a:bodyPr/>
                    <a:lstStyle/>
                    <a:p>
                      <a:pPr marL="0" lvl="0" indent="0" algn="l" rtl="0">
                        <a:spcBef>
                          <a:spcPct val="0"/>
                        </a:spcBef>
                        <a:spcAft>
                          <a:spcPct val="0"/>
                        </a:spcAft>
                        <a:buNone/>
                      </a:pPr>
                      <a:r>
                        <a:rPr lang="en" sz="1200" dirty="0"/>
                        <a:t>Réponse introuvable ou inutile</a:t>
                      </a:r>
                      <a:endParaRPr sz="1200" dirty="0"/>
                    </a:p>
                  </a:txBody>
                  <a:tcPr marL="91425" marR="91425" marT="91425" marB="91425"/>
                </a:tc>
                <a:tc>
                  <a:txBody>
                    <a:bodyPr/>
                    <a:lstStyle/>
                    <a:p>
                      <a:pPr marL="0" lvl="0" indent="0" algn="l" rtl="0">
                        <a:spcBef>
                          <a:spcPct val="0"/>
                        </a:spcBef>
                        <a:spcAft>
                          <a:spcPct val="0"/>
                        </a:spcAft>
                        <a:buNone/>
                      </a:pPr>
                      <a:r>
                        <a:rPr lang="en" sz="1200" dirty="0"/>
                        <a:t>Navigation et interaction</a:t>
                      </a:r>
                      <a:endParaRPr sz="1200" dirty="0"/>
                    </a:p>
                  </a:txBody>
                  <a:tcPr marL="91425" marR="91425" marT="91425" marB="91425"/>
                </a:tc>
                <a:tc>
                  <a:txBody>
                    <a:bodyPr/>
                    <a:lstStyle/>
                    <a:p>
                      <a:pPr marL="0" lvl="0" indent="0" algn="l" rtl="0">
                        <a:spcBef>
                          <a:spcPct val="0"/>
                        </a:spcBef>
                        <a:spcAft>
                          <a:spcPct val="0"/>
                        </a:spcAft>
                        <a:buNone/>
                      </a:pPr>
                      <a:r>
                        <a:rPr lang="en" sz="1200" dirty="0"/>
                        <a:t>Réexaminer l’architecture de l’information (AI), le repérage de renseignements, les motifs de conception et les interactions.</a:t>
                      </a:r>
                      <a:endParaRPr sz="120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ct val="0"/>
                        </a:spcBef>
                        <a:spcAft>
                          <a:spcPct val="0"/>
                        </a:spcAft>
                        <a:buNone/>
                      </a:pPr>
                      <a:r>
                        <a:rPr lang="en" sz="1200"/>
                        <a:t>Réponse incompréhensible</a:t>
                      </a:r>
                      <a:endParaRPr sz="1200"/>
                    </a:p>
                  </a:txBody>
                  <a:tcPr marL="91425" marR="91425" marT="91425" marB="91425"/>
                </a:tc>
                <a:tc>
                  <a:txBody>
                    <a:bodyPr/>
                    <a:lstStyle/>
                    <a:p>
                      <a:pPr marL="0" lvl="0" indent="0" algn="l" rtl="0">
                        <a:spcBef>
                          <a:spcPct val="0"/>
                        </a:spcBef>
                        <a:spcAft>
                          <a:spcPct val="0"/>
                        </a:spcAft>
                        <a:buNone/>
                      </a:pPr>
                      <a:r>
                        <a:rPr lang="en" sz="1200"/>
                        <a:t>Rédaction</a:t>
                      </a:r>
                      <a:endParaRPr sz="1200"/>
                    </a:p>
                  </a:txBody>
                  <a:tcPr marL="91425" marR="91425" marT="91425" marB="91425"/>
                </a:tc>
                <a:tc>
                  <a:txBody>
                    <a:bodyPr/>
                    <a:lstStyle/>
                    <a:p>
                      <a:pPr marL="0" lvl="0" indent="0" algn="l" rtl="0">
                        <a:spcBef>
                          <a:spcPct val="0"/>
                        </a:spcBef>
                        <a:spcAft>
                          <a:spcPct val="0"/>
                        </a:spcAft>
                        <a:buNone/>
                      </a:pPr>
                      <a:r>
                        <a:rPr lang="en" sz="1200" dirty="0"/>
                        <a:t>Réécrire le texte, reformuler en langage clair, utiliser des mots courants, entre autres.</a:t>
                      </a:r>
                      <a:endParaRPr sz="1200"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ct val="0"/>
                        </a:spcBef>
                        <a:spcAft>
                          <a:spcPct val="0"/>
                        </a:spcAft>
                        <a:buNone/>
                      </a:pPr>
                      <a:r>
                        <a:rPr lang="en" sz="1200" dirty="0"/>
                        <a:t>La réponse ne se trouve pas sur cette page</a:t>
                      </a:r>
                      <a:endParaRPr sz="1200" dirty="0"/>
                    </a:p>
                  </a:txBody>
                  <a:tcPr marL="91425" marR="91425" marT="91425" marB="91425"/>
                </a:tc>
                <a:tc>
                  <a:txBody>
                    <a:bodyPr/>
                    <a:lstStyle/>
                    <a:p>
                      <a:pPr marL="0" lvl="0" indent="0" algn="l" rtl="0">
                        <a:spcBef>
                          <a:spcPct val="0"/>
                        </a:spcBef>
                        <a:spcAft>
                          <a:spcPct val="0"/>
                        </a:spcAft>
                        <a:buNone/>
                      </a:pPr>
                      <a:r>
                        <a:rPr lang="en" sz="1200"/>
                        <a:t>Lacune en matière de contenu</a:t>
                      </a:r>
                      <a:endParaRPr sz="1200"/>
                    </a:p>
                  </a:txBody>
                  <a:tcPr marL="91425" marR="91425" marT="91425" marB="91425"/>
                </a:tc>
                <a:tc>
                  <a:txBody>
                    <a:bodyPr/>
                    <a:lstStyle/>
                    <a:p>
                      <a:pPr marL="0" lvl="0" indent="0" algn="l" rtl="0">
                        <a:spcBef>
                          <a:spcPct val="0"/>
                        </a:spcBef>
                        <a:spcAft>
                          <a:spcPct val="0"/>
                        </a:spcAft>
                        <a:buNone/>
                      </a:pPr>
                      <a:r>
                        <a:rPr lang="en" sz="1200" dirty="0"/>
                        <a:t>Ajouter la réponse au contenu.</a:t>
                      </a:r>
                      <a:endParaRPr sz="1200"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ct val="0"/>
                        </a:spcBef>
                        <a:spcAft>
                          <a:spcPct val="0"/>
                        </a:spcAft>
                        <a:buNone/>
                      </a:pPr>
                      <a:r>
                        <a:rPr lang="en" sz="1200"/>
                        <a:t>La réponse n’est pas satisfaisante</a:t>
                      </a:r>
                      <a:endParaRPr sz="1200"/>
                    </a:p>
                  </a:txBody>
                  <a:tcPr marL="91425" marR="91425" marT="91425" marB="91425"/>
                </a:tc>
                <a:tc>
                  <a:txBody>
                    <a:bodyPr/>
                    <a:lstStyle/>
                    <a:p>
                      <a:pPr marL="0" lvl="0" indent="0" algn="l" rtl="0">
                        <a:spcBef>
                          <a:spcPct val="0"/>
                        </a:spcBef>
                        <a:spcAft>
                          <a:spcPct val="0"/>
                        </a:spcAft>
                        <a:buNone/>
                      </a:pPr>
                      <a:r>
                        <a:rPr lang="en" sz="1200" dirty="0"/>
                        <a:t>Programme et politique</a:t>
                      </a:r>
                      <a:endParaRPr sz="1200" dirty="0"/>
                    </a:p>
                  </a:txBody>
                  <a:tcPr marL="91425" marR="91425" marT="91425" marB="91425"/>
                </a:tc>
                <a:tc>
                  <a:txBody>
                    <a:bodyPr/>
                    <a:lstStyle/>
                    <a:p>
                      <a:pPr marL="0" lvl="0" indent="0" algn="l" rtl="0">
                        <a:spcBef>
                          <a:spcPct val="0"/>
                        </a:spcBef>
                        <a:spcAft>
                          <a:spcPct val="0"/>
                        </a:spcAft>
                        <a:buNone/>
                      </a:pPr>
                      <a:r>
                        <a:rPr lang="en" sz="1200" dirty="0"/>
                        <a:t>Communiquer la rétroaction aux voies des programmes/politiques appropriés.</a:t>
                      </a:r>
                      <a:endParaRPr sz="1200" dirty="0"/>
                    </a:p>
                  </a:txBody>
                  <a:tcPr marL="91425" marR="91425" marT="91425" marB="91425"/>
                </a:tc>
                <a:extLst>
                  <a:ext uri="{0D108BD9-81ED-4DB2-BD59-A6C34878D82A}">
                    <a16:rowId xmlns:a16="http://schemas.microsoft.com/office/drawing/2014/main" val="10004"/>
                  </a:ext>
                </a:extLst>
              </a:tr>
            </a:tbl>
          </a:graphicData>
        </a:graphic>
      </p:graphicFrame>
      <p:pic>
        <p:nvPicPr>
          <p:cNvPr id="146" name="Google Shape;146;p23"/>
          <p:cNvPicPr preferRelativeResize="0"/>
          <p:nvPr>
            <p:custDataLst>
              <p:tags r:id="rId3"/>
            </p:custDataLst>
          </p:nvPr>
        </p:nvPicPr>
        <p:blipFill>
          <a:blip r:embed="rId6">
            <a:alphaModFix/>
          </a:blip>
          <a:stretch>
            <a:fillRect/>
          </a:stretch>
        </p:blipFill>
        <p:spPr>
          <a:xfrm>
            <a:off x="7616625" y="183775"/>
            <a:ext cx="1121175" cy="1121175"/>
          </a:xfrm>
          <a:prstGeom prst="rect">
            <a:avLst/>
          </a:prstGeom>
          <a:noFill/>
          <a:ln>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custDataLst>
              <p:tags r:id="rId1"/>
            </p:custDataLst>
          </p:nvPr>
        </p:nvSpPr>
        <p:spPr>
          <a:xfrm>
            <a:off x="178125" y="260300"/>
            <a:ext cx="89658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Autres moyens d’utiliser la rétroaction pour une amélioration continue</a:t>
            </a:r>
            <a:endParaRPr/>
          </a:p>
        </p:txBody>
      </p:sp>
      <p:sp>
        <p:nvSpPr>
          <p:cNvPr id="152" name="Google Shape;152;p24"/>
          <p:cNvSpPr txBox="1"/>
          <p:nvPr>
            <p:custDataLst>
              <p:tags r:id="rId2"/>
            </p:custDataLst>
          </p:nvPr>
        </p:nvSpPr>
        <p:spPr>
          <a:xfrm>
            <a:off x="723500" y="1021059"/>
            <a:ext cx="6149545" cy="4134435"/>
          </a:xfrm>
          <a:prstGeom prst="rect">
            <a:avLst/>
          </a:prstGeom>
          <a:noFill/>
          <a:ln>
            <a:noFill/>
          </a:ln>
        </p:spPr>
        <p:txBody>
          <a:bodyPr spcFirstLastPara="1" wrap="square" lIns="91425" tIns="91425" rIns="91425" bIns="91425" anchor="t" anchorCtr="0">
            <a:spAutoFit/>
          </a:bodyPr>
          <a:lstStyle/>
          <a:p>
            <a:pPr marL="457200" lvl="0" indent="-381000" algn="l" rtl="0">
              <a:spcBef>
                <a:spcPct val="0"/>
              </a:spcBef>
              <a:spcAft>
                <a:spcPct val="0"/>
              </a:spcAft>
              <a:buSzPts val="2400"/>
              <a:buFont typeface="Roboto"/>
              <a:buChar char="●"/>
            </a:pPr>
            <a:r>
              <a:rPr lang="en" sz="2400" b="1" dirty="0">
                <a:latin typeface="Roboto"/>
                <a:ea typeface="Roboto"/>
                <a:cs typeface="Roboto"/>
                <a:sym typeface="Roboto"/>
              </a:rPr>
              <a:t>Planification et priorisation du travail </a:t>
            </a:r>
            <a:r>
              <a:rPr lang="en" sz="2400" dirty="0">
                <a:latin typeface="Roboto"/>
                <a:ea typeface="Roboto"/>
                <a:cs typeface="Roboto"/>
                <a:sym typeface="Roboto"/>
              </a:rPr>
              <a:t>Identification des tâches des pages provoquant les commentaires les plus négatifs</a:t>
            </a:r>
            <a:br>
              <a:rPr lang="en" sz="2400" b="1" dirty="0">
                <a:latin typeface="Roboto"/>
                <a:ea typeface="Roboto"/>
                <a:cs typeface="Roboto"/>
                <a:sym typeface="Roboto"/>
              </a:rPr>
            </a:br>
            <a:br>
              <a:rPr lang="en" sz="2400" b="1" dirty="0">
                <a:latin typeface="Roboto"/>
                <a:ea typeface="Roboto"/>
                <a:cs typeface="Roboto"/>
                <a:sym typeface="Roboto"/>
              </a:rPr>
            </a:br>
            <a:endParaRPr sz="2400" dirty="0">
              <a:latin typeface="Roboto"/>
              <a:ea typeface="Roboto"/>
              <a:cs typeface="Roboto"/>
              <a:sym typeface="Roboto"/>
            </a:endParaRPr>
          </a:p>
          <a:p>
            <a:pPr marL="457200" lvl="0" indent="-381000" algn="l" rtl="0">
              <a:spcBef>
                <a:spcPts val="1000"/>
              </a:spcBef>
              <a:spcAft>
                <a:spcPts val="1000"/>
              </a:spcAft>
              <a:buSzPts val="2400"/>
              <a:buFont typeface="Roboto"/>
              <a:buChar char="●"/>
            </a:pPr>
            <a:r>
              <a:rPr lang="en" sz="2400" b="1" dirty="0">
                <a:latin typeface="Roboto"/>
                <a:ea typeface="Roboto"/>
                <a:cs typeface="Roboto"/>
                <a:sym typeface="Roboto"/>
              </a:rPr>
              <a:t>Scénarios de test d’utilisabilité </a:t>
            </a:r>
            <a:br>
              <a:rPr lang="en" sz="2400" b="1" dirty="0">
                <a:latin typeface="Roboto"/>
                <a:ea typeface="Roboto"/>
                <a:cs typeface="Roboto"/>
                <a:sym typeface="Roboto"/>
              </a:rPr>
            </a:br>
            <a:r>
              <a:rPr lang="en" sz="2400" dirty="0">
                <a:latin typeface="Roboto"/>
                <a:ea typeface="Roboto"/>
                <a:cs typeface="Roboto"/>
                <a:sym typeface="Roboto"/>
              </a:rPr>
              <a:t>Prêt à utiliser des scénarios pour des tests d’utilisabilité fondés sur des exemples réels </a:t>
            </a:r>
            <a:endParaRPr sz="2400" dirty="0">
              <a:latin typeface="Roboto"/>
              <a:ea typeface="Roboto"/>
              <a:cs typeface="Roboto"/>
              <a:sym typeface="Roboto"/>
            </a:endParaRPr>
          </a:p>
        </p:txBody>
      </p:sp>
      <p:pic>
        <p:nvPicPr>
          <p:cNvPr id="153" name="Google Shape;153;p24"/>
          <p:cNvPicPr preferRelativeResize="0"/>
          <p:nvPr>
            <p:custDataLst>
              <p:tags r:id="rId3"/>
            </p:custDataLst>
          </p:nvPr>
        </p:nvPicPr>
        <p:blipFill>
          <a:blip r:embed="rId7">
            <a:alphaModFix/>
          </a:blip>
          <a:stretch>
            <a:fillRect/>
          </a:stretch>
        </p:blipFill>
        <p:spPr>
          <a:xfrm>
            <a:off x="7056025" y="2790225"/>
            <a:ext cx="1785725" cy="1785725"/>
          </a:xfrm>
          <a:prstGeom prst="rect">
            <a:avLst/>
          </a:prstGeom>
          <a:noFill/>
          <a:ln>
            <a:noFill/>
          </a:ln>
        </p:spPr>
      </p:pic>
      <p:pic>
        <p:nvPicPr>
          <p:cNvPr id="154" name="Google Shape;154;p24"/>
          <p:cNvPicPr preferRelativeResize="0"/>
          <p:nvPr>
            <p:custDataLst>
              <p:tags r:id="rId4"/>
            </p:custDataLst>
          </p:nvPr>
        </p:nvPicPr>
        <p:blipFill>
          <a:blip r:embed="rId8">
            <a:alphaModFix/>
          </a:blip>
          <a:stretch>
            <a:fillRect/>
          </a:stretch>
        </p:blipFill>
        <p:spPr>
          <a:xfrm>
            <a:off x="7079975" y="641600"/>
            <a:ext cx="1685575" cy="1685575"/>
          </a:xfrm>
          <a:prstGeom prst="rect">
            <a:avLst/>
          </a:prstGeom>
          <a:noFill/>
          <a:ln>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Planification : Identification et priorisation des principales tâches</a:t>
            </a:r>
            <a:endParaRPr/>
          </a:p>
        </p:txBody>
      </p:sp>
      <p:pic>
        <p:nvPicPr>
          <p:cNvPr id="160" name="Google Shape;160;p25" title="Chart"/>
          <p:cNvPicPr preferRelativeResize="0"/>
          <p:nvPr>
            <p:custDataLst>
              <p:tags r:id="rId2"/>
            </p:custDataLst>
          </p:nvPr>
        </p:nvPicPr>
        <p:blipFill>
          <a:blip r:embed="rId7">
            <a:alphaModFix/>
          </a:blip>
          <a:stretch>
            <a:fillRect/>
          </a:stretch>
        </p:blipFill>
        <p:spPr>
          <a:xfrm>
            <a:off x="0" y="1104274"/>
            <a:ext cx="9167976" cy="3575500"/>
          </a:xfrm>
          <a:prstGeom prst="rect">
            <a:avLst/>
          </a:prstGeom>
          <a:noFill/>
          <a:ln>
            <a:noFill/>
          </a:ln>
        </p:spPr>
      </p:pic>
      <p:pic>
        <p:nvPicPr>
          <p:cNvPr id="161" name="Google Shape;161;p25"/>
          <p:cNvPicPr preferRelativeResize="0"/>
          <p:nvPr>
            <p:custDataLst>
              <p:tags r:id="rId3"/>
            </p:custDataLst>
          </p:nvPr>
        </p:nvPicPr>
        <p:blipFill>
          <a:blip r:embed="rId8">
            <a:alphaModFix/>
          </a:blip>
          <a:stretch>
            <a:fillRect/>
          </a:stretch>
        </p:blipFill>
        <p:spPr>
          <a:xfrm>
            <a:off x="1332875" y="958325"/>
            <a:ext cx="461100" cy="461100"/>
          </a:xfrm>
          <a:prstGeom prst="rect">
            <a:avLst/>
          </a:prstGeom>
          <a:noFill/>
          <a:ln>
            <a:noFill/>
          </a:ln>
        </p:spPr>
      </p:pic>
      <p:sp>
        <p:nvSpPr>
          <p:cNvPr id="162" name="Google Shape;162;p25"/>
          <p:cNvSpPr txBox="1"/>
          <p:nvPr>
            <p:custDataLst>
              <p:tags r:id="rId4"/>
            </p:custDataLst>
          </p:nvPr>
        </p:nvSpPr>
        <p:spPr>
          <a:xfrm>
            <a:off x="185650" y="4652075"/>
            <a:ext cx="8766959" cy="396606"/>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a:latin typeface="Roboto"/>
                <a:ea typeface="Roboto"/>
                <a:cs typeface="Roboto"/>
                <a:sym typeface="Roboto"/>
              </a:rPr>
              <a:t>Commentaires totaux sur les pages de vaccins depuis le 7 décembre</a:t>
            </a:r>
            <a:endParaRPr>
              <a:latin typeface="Roboto"/>
              <a:ea typeface="Roboto"/>
              <a:cs typeface="Roboto"/>
              <a:sym typeface="Roboto"/>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p:nvPr>
            <p:custDataLst>
              <p:tags r:id="rId1"/>
            </p:custDataLst>
          </p:nvPr>
        </p:nvSpPr>
        <p:spPr>
          <a:xfrm>
            <a:off x="5717400" y="3387001"/>
            <a:ext cx="2905146" cy="1076142"/>
          </a:xfrm>
          <a:custGeom>
            <a:avLst/>
            <a:gdLst/>
            <a:ahLst/>
            <a:cxnLst/>
            <a:rect l="l" t="t" r="r" b="b"/>
            <a:pathLst>
              <a:path w="21600" h="21597" extrusionOk="0">
                <a:moveTo>
                  <a:pt x="5133" y="0"/>
                </a:moveTo>
                <a:cubicBezTo>
                  <a:pt x="3913" y="0"/>
                  <a:pt x="3181" y="-3"/>
                  <a:pt x="2693" y="648"/>
                </a:cubicBezTo>
                <a:cubicBezTo>
                  <a:pt x="1915" y="1740"/>
                  <a:pt x="1302" y="4105"/>
                  <a:pt x="1019" y="7105"/>
                </a:cubicBezTo>
                <a:cubicBezTo>
                  <a:pt x="958" y="7750"/>
                  <a:pt x="914" y="8414"/>
                  <a:pt x="886" y="9088"/>
                </a:cubicBezTo>
                <a:lnTo>
                  <a:pt x="0" y="10799"/>
                </a:lnTo>
                <a:lnTo>
                  <a:pt x="886" y="12509"/>
                </a:lnTo>
                <a:cubicBezTo>
                  <a:pt x="914" y="13183"/>
                  <a:pt x="958" y="13847"/>
                  <a:pt x="1019" y="14492"/>
                </a:cubicBezTo>
                <a:cubicBezTo>
                  <a:pt x="1302" y="17492"/>
                  <a:pt x="1915" y="19853"/>
                  <a:pt x="2693" y="20944"/>
                </a:cubicBezTo>
                <a:cubicBezTo>
                  <a:pt x="3181" y="21596"/>
                  <a:pt x="3913" y="21597"/>
                  <a:pt x="5133" y="21597"/>
                </a:cubicBezTo>
                <a:lnTo>
                  <a:pt x="17317" y="21597"/>
                </a:lnTo>
                <a:cubicBezTo>
                  <a:pt x="18536" y="21597"/>
                  <a:pt x="19269" y="21596"/>
                  <a:pt x="19756" y="20944"/>
                </a:cubicBezTo>
                <a:cubicBezTo>
                  <a:pt x="20535" y="19853"/>
                  <a:pt x="21149" y="17492"/>
                  <a:pt x="21432" y="14492"/>
                </a:cubicBezTo>
                <a:cubicBezTo>
                  <a:pt x="21544" y="13308"/>
                  <a:pt x="21600" y="12058"/>
                  <a:pt x="21600" y="10799"/>
                </a:cubicBezTo>
                <a:cubicBezTo>
                  <a:pt x="21600" y="9539"/>
                  <a:pt x="21544" y="8289"/>
                  <a:pt x="21432" y="7105"/>
                </a:cubicBezTo>
                <a:cubicBezTo>
                  <a:pt x="21149" y="4105"/>
                  <a:pt x="20535" y="1740"/>
                  <a:pt x="19756" y="648"/>
                </a:cubicBezTo>
                <a:cubicBezTo>
                  <a:pt x="19269" y="-3"/>
                  <a:pt x="18536" y="0"/>
                  <a:pt x="17317" y="0"/>
                </a:cubicBezTo>
                <a:lnTo>
                  <a:pt x="5133" y="0"/>
                </a:lnTo>
                <a:close/>
              </a:path>
            </a:pathLst>
          </a:custGeom>
          <a:solidFill>
            <a:srgbClr val="F4F4F5"/>
          </a:solidFill>
          <a:ln>
            <a:noFill/>
          </a:ln>
        </p:spPr>
        <p:txBody>
          <a:bodyPr spcFirstLastPara="1" wrap="square" lIns="0" tIns="0" rIns="0" bIns="0" anchor="ctr" anchorCtr="0">
            <a:noAutofit/>
          </a:bodyPr>
          <a:lstStyle/>
          <a:p>
            <a:pPr marL="0" marR="0" lvl="0" indent="0" algn="ctr" rtl="0">
              <a:lnSpc>
                <a:spcPct val="100000"/>
              </a:lnSpc>
              <a:spcBef>
                <a:spcPct val="0"/>
              </a:spcBef>
              <a:spcAft>
                <a:spcPct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168" name="Google Shape;168;p26"/>
          <p:cNvSpPr txBox="1">
            <a:spLocks noGrp="1"/>
          </p:cNvSpPr>
          <p:nvPr>
            <p:ph type="title"/>
            <p:custDataLst>
              <p:tags r:id="rId2"/>
            </p:custDataLst>
          </p:nvPr>
        </p:nvSpPr>
        <p:spPr>
          <a:xfrm>
            <a:off x="101925" y="100646"/>
            <a:ext cx="90360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a:t>Conception du contenu : Identification d’un écart de contenu – ingrédients de vaccins</a:t>
            </a:r>
            <a:endParaRPr dirty="0"/>
          </a:p>
        </p:txBody>
      </p:sp>
      <p:pic>
        <p:nvPicPr>
          <p:cNvPr id="169" name="Google Shape;169;p26"/>
          <p:cNvPicPr preferRelativeResize="0"/>
          <p:nvPr>
            <p:custDataLst>
              <p:tags r:id="rId3"/>
            </p:custDataLst>
          </p:nvPr>
        </p:nvPicPr>
        <p:blipFill>
          <a:blip r:embed="rId22">
            <a:alphaModFix/>
          </a:blip>
          <a:stretch>
            <a:fillRect/>
          </a:stretch>
        </p:blipFill>
        <p:spPr>
          <a:xfrm>
            <a:off x="229650" y="1297625"/>
            <a:ext cx="4860149" cy="3042526"/>
          </a:xfrm>
          <a:prstGeom prst="rect">
            <a:avLst/>
          </a:prstGeom>
          <a:noFill/>
          <a:ln>
            <a:noFill/>
          </a:ln>
        </p:spPr>
      </p:pic>
      <p:sp>
        <p:nvSpPr>
          <p:cNvPr id="170" name="Google Shape;170;p26"/>
          <p:cNvSpPr txBox="1"/>
          <p:nvPr>
            <p:custDataLst>
              <p:tags r:id="rId4"/>
            </p:custDataLst>
          </p:nvPr>
        </p:nvSpPr>
        <p:spPr>
          <a:xfrm>
            <a:off x="174900" y="4296200"/>
            <a:ext cx="4408200" cy="27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ct val="0"/>
              </a:spcBef>
              <a:spcAft>
                <a:spcPts val="1600"/>
              </a:spcAft>
              <a:buNone/>
            </a:pPr>
            <a:r>
              <a:rPr lang="en" sz="1100" u="sng" dirty="0">
                <a:solidFill>
                  <a:srgbClr val="0097A7"/>
                </a:solidFill>
                <a:latin typeface="Calibri"/>
                <a:ea typeface="Calibri"/>
                <a:cs typeface="Calibri"/>
                <a:sym typeface="Calibri"/>
                <a:hlinkClick r:id="rId23">
                  <a:extLst>
                    <a:ext uri="{A12FA001-AC4F-418D-AE19-62706E023703}">
                      <ahyp:hlinkClr xmlns:ahyp="http://schemas.microsoft.com/office/drawing/2018/hyperlinkcolor" val="tx"/>
                    </a:ext>
                  </a:extLst>
                </a:hlinkClick>
              </a:rPr>
              <a:t>Vaccin Pfizer-BioNTech contre la COVID-19 : Page Ce que vous devez savoir</a:t>
            </a:r>
            <a:endParaRPr sz="1100" dirty="0"/>
          </a:p>
        </p:txBody>
      </p:sp>
      <p:sp>
        <p:nvSpPr>
          <p:cNvPr id="171" name="Google Shape;171;p26"/>
          <p:cNvSpPr txBox="1"/>
          <p:nvPr>
            <p:custDataLst>
              <p:tags r:id="rId5"/>
            </p:custDataLst>
          </p:nvPr>
        </p:nvSpPr>
        <p:spPr>
          <a:xfrm>
            <a:off x="4526100" y="3920600"/>
            <a:ext cx="361800" cy="2742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
                <a:latin typeface="Calibri"/>
                <a:ea typeface="Calibri"/>
                <a:cs typeface="Calibri"/>
                <a:sym typeface="Calibri"/>
              </a:rPr>
              <a:t>2</a:t>
            </a:r>
            <a:endParaRPr>
              <a:latin typeface="Calibri"/>
              <a:ea typeface="Calibri"/>
              <a:cs typeface="Calibri"/>
              <a:sym typeface="Calibri"/>
            </a:endParaRPr>
          </a:p>
        </p:txBody>
      </p:sp>
      <p:sp>
        <p:nvSpPr>
          <p:cNvPr id="172" name="Google Shape;172;p26"/>
          <p:cNvSpPr txBox="1"/>
          <p:nvPr>
            <p:custDataLst>
              <p:tags r:id="rId6"/>
            </p:custDataLst>
          </p:nvPr>
        </p:nvSpPr>
        <p:spPr>
          <a:xfrm>
            <a:off x="3527925" y="2931075"/>
            <a:ext cx="461100" cy="2742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
                <a:latin typeface="Calibri"/>
                <a:ea typeface="Calibri"/>
                <a:cs typeface="Calibri"/>
                <a:sym typeface="Calibri"/>
              </a:rPr>
              <a:t>16</a:t>
            </a:r>
            <a:endParaRPr>
              <a:latin typeface="Calibri"/>
              <a:ea typeface="Calibri"/>
              <a:cs typeface="Calibri"/>
              <a:sym typeface="Calibri"/>
            </a:endParaRPr>
          </a:p>
        </p:txBody>
      </p:sp>
      <p:sp>
        <p:nvSpPr>
          <p:cNvPr id="173" name="Google Shape;173;p26"/>
          <p:cNvSpPr txBox="1"/>
          <p:nvPr>
            <p:custDataLst>
              <p:tags r:id="rId7"/>
            </p:custDataLst>
          </p:nvPr>
        </p:nvSpPr>
        <p:spPr>
          <a:xfrm>
            <a:off x="2627050" y="1353325"/>
            <a:ext cx="461100" cy="2742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
                <a:latin typeface="Calibri"/>
                <a:ea typeface="Calibri"/>
                <a:cs typeface="Calibri"/>
                <a:sym typeface="Calibri"/>
              </a:rPr>
              <a:t>35</a:t>
            </a:r>
            <a:endParaRPr>
              <a:latin typeface="Calibri"/>
              <a:ea typeface="Calibri"/>
              <a:cs typeface="Calibri"/>
              <a:sym typeface="Calibri"/>
            </a:endParaRPr>
          </a:p>
        </p:txBody>
      </p:sp>
      <p:cxnSp>
        <p:nvCxnSpPr>
          <p:cNvPr id="174" name="Google Shape;174;p26"/>
          <p:cNvCxnSpPr/>
          <p:nvPr>
            <p:custDataLst>
              <p:tags r:id="rId8"/>
            </p:custDataLst>
          </p:nvPr>
        </p:nvCxnSpPr>
        <p:spPr>
          <a:xfrm rot="10800000" flipH="1">
            <a:off x="5565550" y="1014550"/>
            <a:ext cx="0" cy="3203700"/>
          </a:xfrm>
          <a:prstGeom prst="straightConnector1">
            <a:avLst/>
          </a:prstGeom>
          <a:noFill/>
          <a:ln w="9525" cap="rnd" cmpd="sng">
            <a:solidFill>
              <a:srgbClr val="D5D7DA"/>
            </a:solidFill>
            <a:prstDash val="dash"/>
            <a:round/>
            <a:headEnd type="none" w="sm" len="sm"/>
            <a:tailEnd type="none" w="sm" len="sm"/>
          </a:ln>
        </p:spPr>
      </p:cxnSp>
      <p:sp>
        <p:nvSpPr>
          <p:cNvPr id="175" name="Google Shape;175;p26"/>
          <p:cNvSpPr/>
          <p:nvPr>
            <p:custDataLst>
              <p:tags r:id="rId9"/>
            </p:custDataLst>
          </p:nvPr>
        </p:nvSpPr>
        <p:spPr>
          <a:xfrm>
            <a:off x="5498842" y="1598441"/>
            <a:ext cx="133424" cy="133404"/>
          </a:xfrm>
          <a:custGeom>
            <a:avLst/>
            <a:gdLst/>
            <a:ahLst/>
            <a:cxnLst/>
            <a:rect l="l" t="t" r="r" b="b"/>
            <a:pathLst>
              <a:path w="19679" h="20595" extrusionOk="0">
                <a:moveTo>
                  <a:pt x="9836" y="0"/>
                </a:moveTo>
                <a:cubicBezTo>
                  <a:pt x="7318" y="0"/>
                  <a:pt x="4802" y="1001"/>
                  <a:pt x="2881" y="3012"/>
                </a:cubicBezTo>
                <a:cubicBezTo>
                  <a:pt x="-961" y="7034"/>
                  <a:pt x="-961" y="13556"/>
                  <a:pt x="2881" y="17578"/>
                </a:cubicBezTo>
                <a:cubicBezTo>
                  <a:pt x="6723" y="21600"/>
                  <a:pt x="12955" y="21600"/>
                  <a:pt x="16797" y="17578"/>
                </a:cubicBezTo>
                <a:cubicBezTo>
                  <a:pt x="20639" y="13556"/>
                  <a:pt x="20639" y="7034"/>
                  <a:pt x="16797" y="3012"/>
                </a:cubicBezTo>
                <a:cubicBezTo>
                  <a:pt x="14876" y="1001"/>
                  <a:pt x="12354" y="0"/>
                  <a:pt x="9836" y="0"/>
                </a:cubicBezTo>
                <a:close/>
                <a:moveTo>
                  <a:pt x="9836" y="5645"/>
                </a:moveTo>
                <a:cubicBezTo>
                  <a:pt x="10974" y="5645"/>
                  <a:pt x="12110" y="6101"/>
                  <a:pt x="12978" y="7009"/>
                </a:cubicBezTo>
                <a:cubicBezTo>
                  <a:pt x="14714" y="8826"/>
                  <a:pt x="14714" y="11771"/>
                  <a:pt x="12978" y="13588"/>
                </a:cubicBezTo>
                <a:cubicBezTo>
                  <a:pt x="11242" y="15405"/>
                  <a:pt x="8430" y="15405"/>
                  <a:pt x="6694" y="13588"/>
                </a:cubicBezTo>
                <a:cubicBezTo>
                  <a:pt x="4958" y="11771"/>
                  <a:pt x="4958" y="8826"/>
                  <a:pt x="6694" y="7009"/>
                </a:cubicBezTo>
                <a:cubicBezTo>
                  <a:pt x="7562" y="6101"/>
                  <a:pt x="8698" y="5645"/>
                  <a:pt x="9836" y="5645"/>
                </a:cubicBezTo>
                <a:close/>
              </a:path>
            </a:pathLst>
          </a:custGeom>
          <a:solidFill>
            <a:srgbClr val="FECC42"/>
          </a:solidFill>
          <a:ln>
            <a:noFill/>
          </a:ln>
        </p:spPr>
        <p:txBody>
          <a:bodyPr spcFirstLastPara="1" wrap="square" lIns="0" tIns="0" rIns="0" bIns="0" anchor="ctr" anchorCtr="0">
            <a:noAutofit/>
          </a:bodyPr>
          <a:lstStyle/>
          <a:p>
            <a:pPr marL="0" marR="0" lvl="0" indent="0" algn="ctr" rtl="0">
              <a:lnSpc>
                <a:spcPct val="100000"/>
              </a:lnSpc>
              <a:spcBef>
                <a:spcPct val="0"/>
              </a:spcBef>
              <a:spcAft>
                <a:spcPct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176" name="Google Shape;176;p26"/>
          <p:cNvSpPr/>
          <p:nvPr>
            <p:custDataLst>
              <p:tags r:id="rId10"/>
            </p:custDataLst>
          </p:nvPr>
        </p:nvSpPr>
        <p:spPr>
          <a:xfrm>
            <a:off x="5717400" y="1221425"/>
            <a:ext cx="2905146" cy="831269"/>
          </a:xfrm>
          <a:custGeom>
            <a:avLst/>
            <a:gdLst/>
            <a:ahLst/>
            <a:cxnLst/>
            <a:rect l="l" t="t" r="r" b="b"/>
            <a:pathLst>
              <a:path w="21600" h="21597" extrusionOk="0">
                <a:moveTo>
                  <a:pt x="5133" y="0"/>
                </a:moveTo>
                <a:cubicBezTo>
                  <a:pt x="3913" y="0"/>
                  <a:pt x="3181" y="-3"/>
                  <a:pt x="2693" y="648"/>
                </a:cubicBezTo>
                <a:cubicBezTo>
                  <a:pt x="1915" y="1740"/>
                  <a:pt x="1302" y="4105"/>
                  <a:pt x="1019" y="7105"/>
                </a:cubicBezTo>
                <a:cubicBezTo>
                  <a:pt x="958" y="7750"/>
                  <a:pt x="914" y="8414"/>
                  <a:pt x="886" y="9088"/>
                </a:cubicBezTo>
                <a:lnTo>
                  <a:pt x="0" y="10799"/>
                </a:lnTo>
                <a:lnTo>
                  <a:pt x="886" y="12509"/>
                </a:lnTo>
                <a:cubicBezTo>
                  <a:pt x="914" y="13183"/>
                  <a:pt x="958" y="13847"/>
                  <a:pt x="1019" y="14492"/>
                </a:cubicBezTo>
                <a:cubicBezTo>
                  <a:pt x="1302" y="17492"/>
                  <a:pt x="1915" y="19853"/>
                  <a:pt x="2693" y="20944"/>
                </a:cubicBezTo>
                <a:cubicBezTo>
                  <a:pt x="3181" y="21596"/>
                  <a:pt x="3913" y="21597"/>
                  <a:pt x="5133" y="21597"/>
                </a:cubicBezTo>
                <a:lnTo>
                  <a:pt x="17317" y="21597"/>
                </a:lnTo>
                <a:cubicBezTo>
                  <a:pt x="18536" y="21597"/>
                  <a:pt x="19269" y="21596"/>
                  <a:pt x="19756" y="20944"/>
                </a:cubicBezTo>
                <a:cubicBezTo>
                  <a:pt x="20535" y="19853"/>
                  <a:pt x="21149" y="17492"/>
                  <a:pt x="21432" y="14492"/>
                </a:cubicBezTo>
                <a:cubicBezTo>
                  <a:pt x="21544" y="13308"/>
                  <a:pt x="21600" y="12058"/>
                  <a:pt x="21600" y="10799"/>
                </a:cubicBezTo>
                <a:cubicBezTo>
                  <a:pt x="21600" y="9539"/>
                  <a:pt x="21544" y="8289"/>
                  <a:pt x="21432" y="7105"/>
                </a:cubicBezTo>
                <a:cubicBezTo>
                  <a:pt x="21149" y="4105"/>
                  <a:pt x="20535" y="1740"/>
                  <a:pt x="19756" y="648"/>
                </a:cubicBezTo>
                <a:cubicBezTo>
                  <a:pt x="19269" y="-3"/>
                  <a:pt x="18536" y="0"/>
                  <a:pt x="17317" y="0"/>
                </a:cubicBezTo>
                <a:lnTo>
                  <a:pt x="5133" y="0"/>
                </a:lnTo>
                <a:close/>
              </a:path>
            </a:pathLst>
          </a:custGeom>
          <a:solidFill>
            <a:srgbClr val="F4F4F5"/>
          </a:solidFill>
          <a:ln>
            <a:noFill/>
          </a:ln>
        </p:spPr>
        <p:txBody>
          <a:bodyPr spcFirstLastPara="1" wrap="square" lIns="0" tIns="0" rIns="0" bIns="0" anchor="ctr" anchorCtr="0">
            <a:noAutofit/>
          </a:bodyPr>
          <a:lstStyle/>
          <a:p>
            <a:pPr marL="0" marR="0" lvl="0" indent="0" algn="ctr" rtl="0">
              <a:lnSpc>
                <a:spcPct val="100000"/>
              </a:lnSpc>
              <a:spcBef>
                <a:spcPct val="0"/>
              </a:spcBef>
              <a:spcAft>
                <a:spcPct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177" name="Google Shape;177;p26"/>
          <p:cNvSpPr/>
          <p:nvPr>
            <p:custDataLst>
              <p:tags r:id="rId11"/>
            </p:custDataLst>
          </p:nvPr>
        </p:nvSpPr>
        <p:spPr>
          <a:xfrm>
            <a:off x="6102328" y="3463238"/>
            <a:ext cx="2203461" cy="200100"/>
          </a:xfrm>
          <a:custGeom>
            <a:avLst/>
            <a:gdLst/>
            <a:ahLst/>
            <a:cxnLst/>
            <a:rect l="l" t="t" r="r" b="b"/>
            <a:pathLst>
              <a:path w="21600" h="119999"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ct val="0"/>
              </a:spcBef>
              <a:spcAft>
                <a:spcPct val="0"/>
              </a:spcAft>
              <a:buClr>
                <a:srgbClr val="2A363E"/>
              </a:buClr>
              <a:buSzPts val="1100"/>
              <a:buFont typeface="Barlow SemiBold"/>
              <a:buNone/>
            </a:pPr>
            <a:r>
              <a:rPr lang="en" sz="1800" dirty="0">
                <a:solidFill>
                  <a:srgbClr val="2A363E"/>
                </a:solidFill>
              </a:rPr>
              <a:t>Le 11 décembre</a:t>
            </a:r>
            <a:endParaRPr sz="1800" i="0" u="none" strike="noStrike" cap="none" dirty="0">
              <a:solidFill>
                <a:srgbClr val="000000"/>
              </a:solidFill>
            </a:endParaRPr>
          </a:p>
        </p:txBody>
      </p:sp>
      <p:sp>
        <p:nvSpPr>
          <p:cNvPr id="178" name="Google Shape;178;p26"/>
          <p:cNvSpPr/>
          <p:nvPr>
            <p:custDataLst>
              <p:tags r:id="rId12"/>
            </p:custDataLst>
          </p:nvPr>
        </p:nvSpPr>
        <p:spPr>
          <a:xfrm>
            <a:off x="6095012" y="3737422"/>
            <a:ext cx="2165778" cy="327000"/>
          </a:xfrm>
          <a:custGeom>
            <a:avLst/>
            <a:gdLst/>
            <a:ahLst/>
            <a:cxnLst/>
            <a:rect l="l" t="t" r="r" b="b"/>
            <a:pathLst>
              <a:path w="21600" h="119999"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ct val="0"/>
              </a:spcBef>
              <a:spcAft>
                <a:spcPct val="0"/>
              </a:spcAft>
              <a:buClr>
                <a:schemeClr val="dk1"/>
              </a:buClr>
              <a:buSzPts val="1100"/>
              <a:buFont typeface="Arial"/>
              <a:buNone/>
            </a:pPr>
            <a:r>
              <a:rPr lang="en" sz="1200" dirty="0">
                <a:solidFill>
                  <a:srgbClr val="434343"/>
                </a:solidFill>
              </a:rPr>
              <a:t>Ajout de l’outil de rétroaction des utilisateurs à la page du vaccin Pfizer</a:t>
            </a:r>
            <a:endParaRPr sz="1200" dirty="0">
              <a:solidFill>
                <a:srgbClr val="434343"/>
              </a:solidFill>
            </a:endParaRPr>
          </a:p>
          <a:p>
            <a:pPr marL="0" marR="0" lvl="0" indent="0" algn="l" rtl="0">
              <a:lnSpc>
                <a:spcPct val="100000"/>
              </a:lnSpc>
              <a:spcBef>
                <a:spcPct val="0"/>
              </a:spcBef>
              <a:spcAft>
                <a:spcPct val="0"/>
              </a:spcAft>
              <a:buClr>
                <a:srgbClr val="8B909B"/>
              </a:buClr>
              <a:buSzPts val="900"/>
              <a:buFont typeface="Barlow Medium"/>
              <a:buNone/>
            </a:pPr>
            <a:endParaRPr dirty="0">
              <a:solidFill>
                <a:srgbClr val="8B909B"/>
              </a:solidFill>
            </a:endParaRPr>
          </a:p>
        </p:txBody>
      </p:sp>
      <p:sp>
        <p:nvSpPr>
          <p:cNvPr id="179" name="Google Shape;179;p26"/>
          <p:cNvSpPr/>
          <p:nvPr>
            <p:custDataLst>
              <p:tags r:id="rId13"/>
            </p:custDataLst>
          </p:nvPr>
        </p:nvSpPr>
        <p:spPr>
          <a:xfrm>
            <a:off x="5498842" y="2685885"/>
            <a:ext cx="133424" cy="133404"/>
          </a:xfrm>
          <a:custGeom>
            <a:avLst/>
            <a:gdLst/>
            <a:ahLst/>
            <a:cxnLst/>
            <a:rect l="l" t="t" r="r" b="b"/>
            <a:pathLst>
              <a:path w="19679" h="20595" extrusionOk="0">
                <a:moveTo>
                  <a:pt x="9836" y="0"/>
                </a:moveTo>
                <a:cubicBezTo>
                  <a:pt x="7318" y="0"/>
                  <a:pt x="4802" y="1001"/>
                  <a:pt x="2881" y="3012"/>
                </a:cubicBezTo>
                <a:cubicBezTo>
                  <a:pt x="-961" y="7034"/>
                  <a:pt x="-961" y="13556"/>
                  <a:pt x="2881" y="17578"/>
                </a:cubicBezTo>
                <a:cubicBezTo>
                  <a:pt x="6723" y="21600"/>
                  <a:pt x="12955" y="21600"/>
                  <a:pt x="16797" y="17578"/>
                </a:cubicBezTo>
                <a:cubicBezTo>
                  <a:pt x="20639" y="13556"/>
                  <a:pt x="20639" y="7034"/>
                  <a:pt x="16797" y="3012"/>
                </a:cubicBezTo>
                <a:cubicBezTo>
                  <a:pt x="14876" y="1001"/>
                  <a:pt x="12354" y="0"/>
                  <a:pt x="9836" y="0"/>
                </a:cubicBezTo>
                <a:close/>
                <a:moveTo>
                  <a:pt x="9836" y="5645"/>
                </a:moveTo>
                <a:cubicBezTo>
                  <a:pt x="10974" y="5645"/>
                  <a:pt x="12110" y="6101"/>
                  <a:pt x="12978" y="7009"/>
                </a:cubicBezTo>
                <a:cubicBezTo>
                  <a:pt x="14714" y="8826"/>
                  <a:pt x="14714" y="11771"/>
                  <a:pt x="12978" y="13588"/>
                </a:cubicBezTo>
                <a:cubicBezTo>
                  <a:pt x="11242" y="15405"/>
                  <a:pt x="8430" y="15405"/>
                  <a:pt x="6694" y="13588"/>
                </a:cubicBezTo>
                <a:cubicBezTo>
                  <a:pt x="4958" y="11771"/>
                  <a:pt x="4958" y="8826"/>
                  <a:pt x="6694" y="7009"/>
                </a:cubicBezTo>
                <a:cubicBezTo>
                  <a:pt x="7562" y="6101"/>
                  <a:pt x="8698" y="5645"/>
                  <a:pt x="9836" y="5645"/>
                </a:cubicBezTo>
                <a:close/>
              </a:path>
            </a:pathLst>
          </a:custGeom>
          <a:solidFill>
            <a:srgbClr val="FA7571"/>
          </a:solidFill>
          <a:ln>
            <a:noFill/>
          </a:ln>
        </p:spPr>
        <p:txBody>
          <a:bodyPr spcFirstLastPara="1" wrap="square" lIns="0" tIns="0" rIns="0" bIns="0" anchor="ctr" anchorCtr="0">
            <a:noAutofit/>
          </a:bodyPr>
          <a:lstStyle/>
          <a:p>
            <a:pPr marL="0" marR="0" lvl="0" indent="0" algn="ctr" rtl="0">
              <a:lnSpc>
                <a:spcPct val="100000"/>
              </a:lnSpc>
              <a:spcBef>
                <a:spcPct val="0"/>
              </a:spcBef>
              <a:spcAft>
                <a:spcPct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180" name="Google Shape;180;p26"/>
          <p:cNvSpPr/>
          <p:nvPr>
            <p:custDataLst>
              <p:tags r:id="rId14"/>
            </p:custDataLst>
          </p:nvPr>
        </p:nvSpPr>
        <p:spPr>
          <a:xfrm>
            <a:off x="5498842" y="3697128"/>
            <a:ext cx="133424" cy="133404"/>
          </a:xfrm>
          <a:custGeom>
            <a:avLst/>
            <a:gdLst/>
            <a:ahLst/>
            <a:cxnLst/>
            <a:rect l="l" t="t" r="r" b="b"/>
            <a:pathLst>
              <a:path w="19679" h="20595" extrusionOk="0">
                <a:moveTo>
                  <a:pt x="9836" y="0"/>
                </a:moveTo>
                <a:cubicBezTo>
                  <a:pt x="7318" y="0"/>
                  <a:pt x="4802" y="1001"/>
                  <a:pt x="2881" y="3012"/>
                </a:cubicBezTo>
                <a:cubicBezTo>
                  <a:pt x="-961" y="7034"/>
                  <a:pt x="-961" y="13556"/>
                  <a:pt x="2881" y="17578"/>
                </a:cubicBezTo>
                <a:cubicBezTo>
                  <a:pt x="6723" y="21600"/>
                  <a:pt x="12955" y="21600"/>
                  <a:pt x="16797" y="17578"/>
                </a:cubicBezTo>
                <a:cubicBezTo>
                  <a:pt x="20639" y="13556"/>
                  <a:pt x="20639" y="7034"/>
                  <a:pt x="16797" y="3012"/>
                </a:cubicBezTo>
                <a:cubicBezTo>
                  <a:pt x="14876" y="1001"/>
                  <a:pt x="12354" y="0"/>
                  <a:pt x="9836" y="0"/>
                </a:cubicBezTo>
                <a:close/>
                <a:moveTo>
                  <a:pt x="9836" y="5645"/>
                </a:moveTo>
                <a:cubicBezTo>
                  <a:pt x="10974" y="5645"/>
                  <a:pt x="12110" y="6101"/>
                  <a:pt x="12978" y="7009"/>
                </a:cubicBezTo>
                <a:cubicBezTo>
                  <a:pt x="14714" y="8826"/>
                  <a:pt x="14714" y="11771"/>
                  <a:pt x="12978" y="13588"/>
                </a:cubicBezTo>
                <a:cubicBezTo>
                  <a:pt x="11242" y="15405"/>
                  <a:pt x="8430" y="15405"/>
                  <a:pt x="6694" y="13588"/>
                </a:cubicBezTo>
                <a:cubicBezTo>
                  <a:pt x="4958" y="11771"/>
                  <a:pt x="4958" y="8826"/>
                  <a:pt x="6694" y="7009"/>
                </a:cubicBezTo>
                <a:cubicBezTo>
                  <a:pt x="7562" y="6101"/>
                  <a:pt x="8698" y="5645"/>
                  <a:pt x="9836" y="5645"/>
                </a:cubicBezTo>
                <a:close/>
              </a:path>
            </a:pathLst>
          </a:custGeom>
          <a:solidFill>
            <a:srgbClr val="2598F5"/>
          </a:solidFill>
          <a:ln>
            <a:noFill/>
          </a:ln>
        </p:spPr>
        <p:txBody>
          <a:bodyPr spcFirstLastPara="1" wrap="square" lIns="0" tIns="0" rIns="0" bIns="0" anchor="ctr" anchorCtr="0">
            <a:noAutofit/>
          </a:bodyPr>
          <a:lstStyle/>
          <a:p>
            <a:pPr marL="0" marR="0" lvl="0" indent="0" algn="ctr" rtl="0">
              <a:lnSpc>
                <a:spcPct val="100000"/>
              </a:lnSpc>
              <a:spcBef>
                <a:spcPct val="0"/>
              </a:spcBef>
              <a:spcAft>
                <a:spcPct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181" name="Google Shape;181;p26"/>
          <p:cNvSpPr/>
          <p:nvPr>
            <p:custDataLst>
              <p:tags r:id="rId15"/>
            </p:custDataLst>
          </p:nvPr>
        </p:nvSpPr>
        <p:spPr>
          <a:xfrm>
            <a:off x="6147333" y="1238356"/>
            <a:ext cx="1912626" cy="200100"/>
          </a:xfrm>
          <a:custGeom>
            <a:avLst/>
            <a:gdLst/>
            <a:ahLst/>
            <a:cxnLst/>
            <a:rect l="l" t="t" r="r" b="b"/>
            <a:pathLst>
              <a:path w="21600" h="119999"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ct val="0"/>
              </a:spcBef>
              <a:spcAft>
                <a:spcPct val="0"/>
              </a:spcAft>
              <a:buClr>
                <a:srgbClr val="2A363E"/>
              </a:buClr>
              <a:buSzPts val="1100"/>
              <a:buFont typeface="Barlow SemiBold"/>
              <a:buNone/>
            </a:pPr>
            <a:r>
              <a:rPr lang="en" sz="1800" dirty="0">
                <a:solidFill>
                  <a:srgbClr val="2A363E"/>
                </a:solidFill>
              </a:rPr>
              <a:t>Le 14 décembre</a:t>
            </a:r>
            <a:endParaRPr sz="1800" i="0" u="none" strike="noStrike" cap="none" dirty="0">
              <a:solidFill>
                <a:srgbClr val="000000"/>
              </a:solidFill>
            </a:endParaRPr>
          </a:p>
        </p:txBody>
      </p:sp>
      <p:sp>
        <p:nvSpPr>
          <p:cNvPr id="182" name="Google Shape;182;p26"/>
          <p:cNvSpPr/>
          <p:nvPr>
            <p:custDataLst>
              <p:tags r:id="rId16"/>
            </p:custDataLst>
          </p:nvPr>
        </p:nvSpPr>
        <p:spPr>
          <a:xfrm>
            <a:off x="6140012" y="1527068"/>
            <a:ext cx="2165778" cy="327000"/>
          </a:xfrm>
          <a:custGeom>
            <a:avLst/>
            <a:gdLst/>
            <a:ahLst/>
            <a:cxnLst/>
            <a:rect l="l" t="t" r="r" b="b"/>
            <a:pathLst>
              <a:path w="21600" h="119999"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ct val="0"/>
              </a:spcBef>
              <a:spcAft>
                <a:spcPct val="0"/>
              </a:spcAft>
              <a:buClr>
                <a:schemeClr val="dk1"/>
              </a:buClr>
              <a:buSzPts val="1100"/>
              <a:buFont typeface="Arial"/>
              <a:buNone/>
            </a:pPr>
            <a:r>
              <a:rPr lang="en" sz="1200" dirty="0">
                <a:solidFill>
                  <a:srgbClr val="434343"/>
                </a:solidFill>
              </a:rPr>
              <a:t>Publication de la liste des ingrédients</a:t>
            </a:r>
            <a:endParaRPr sz="1200" dirty="0">
              <a:solidFill>
                <a:srgbClr val="434343"/>
              </a:solidFill>
            </a:endParaRPr>
          </a:p>
          <a:p>
            <a:pPr marL="0" marR="0" lvl="0" indent="0" algn="l" rtl="0">
              <a:lnSpc>
                <a:spcPct val="100000"/>
              </a:lnSpc>
              <a:spcBef>
                <a:spcPct val="0"/>
              </a:spcBef>
              <a:spcAft>
                <a:spcPct val="0"/>
              </a:spcAft>
              <a:buClr>
                <a:schemeClr val="dk1"/>
              </a:buClr>
              <a:buSzPts val="1100"/>
              <a:buFont typeface="Arial"/>
              <a:buNone/>
            </a:pPr>
            <a:endParaRPr dirty="0">
              <a:solidFill>
                <a:srgbClr val="434343"/>
              </a:solidFill>
            </a:endParaRPr>
          </a:p>
          <a:p>
            <a:pPr marL="0" marR="0" lvl="0" indent="0" algn="l" rtl="0">
              <a:lnSpc>
                <a:spcPct val="100000"/>
              </a:lnSpc>
              <a:spcBef>
                <a:spcPct val="0"/>
              </a:spcBef>
              <a:spcAft>
                <a:spcPct val="0"/>
              </a:spcAft>
              <a:buClr>
                <a:srgbClr val="8B909B"/>
              </a:buClr>
              <a:buSzPts val="900"/>
              <a:buFont typeface="Barlow Medium"/>
              <a:buNone/>
            </a:pPr>
            <a:endParaRPr dirty="0">
              <a:solidFill>
                <a:srgbClr val="434343"/>
              </a:solidFill>
            </a:endParaRPr>
          </a:p>
        </p:txBody>
      </p:sp>
      <p:grpSp>
        <p:nvGrpSpPr>
          <p:cNvPr id="183" name="Google Shape;183;p26"/>
          <p:cNvGrpSpPr/>
          <p:nvPr>
            <p:custDataLst>
              <p:tags r:id="rId17"/>
            </p:custDataLst>
          </p:nvPr>
        </p:nvGrpSpPr>
        <p:grpSpPr>
          <a:xfrm>
            <a:off x="5717401" y="2265796"/>
            <a:ext cx="2905126" cy="919989"/>
            <a:chOff x="12553772" y="2142536"/>
            <a:chExt cx="7747002" cy="2038983"/>
          </a:xfrm>
        </p:grpSpPr>
        <p:sp>
          <p:nvSpPr>
            <p:cNvPr id="184" name="Google Shape;184;p26"/>
            <p:cNvSpPr/>
            <p:nvPr/>
          </p:nvSpPr>
          <p:spPr>
            <a:xfrm>
              <a:off x="12553772" y="2171756"/>
              <a:ext cx="7747002" cy="2009763"/>
            </a:xfrm>
            <a:custGeom>
              <a:avLst/>
              <a:gdLst/>
              <a:ahLst/>
              <a:cxnLst/>
              <a:rect l="l" t="t" r="r" b="b"/>
              <a:pathLst>
                <a:path w="21600" h="21597" extrusionOk="0">
                  <a:moveTo>
                    <a:pt x="5133" y="0"/>
                  </a:moveTo>
                  <a:cubicBezTo>
                    <a:pt x="3913" y="0"/>
                    <a:pt x="3181" y="-3"/>
                    <a:pt x="2693" y="648"/>
                  </a:cubicBezTo>
                  <a:cubicBezTo>
                    <a:pt x="1915" y="1740"/>
                    <a:pt x="1302" y="4105"/>
                    <a:pt x="1019" y="7105"/>
                  </a:cubicBezTo>
                  <a:cubicBezTo>
                    <a:pt x="958" y="7750"/>
                    <a:pt x="914" y="8414"/>
                    <a:pt x="886" y="9088"/>
                  </a:cubicBezTo>
                  <a:lnTo>
                    <a:pt x="0" y="10799"/>
                  </a:lnTo>
                  <a:lnTo>
                    <a:pt x="886" y="12509"/>
                  </a:lnTo>
                  <a:cubicBezTo>
                    <a:pt x="914" y="13183"/>
                    <a:pt x="958" y="13847"/>
                    <a:pt x="1019" y="14492"/>
                  </a:cubicBezTo>
                  <a:cubicBezTo>
                    <a:pt x="1302" y="17492"/>
                    <a:pt x="1915" y="19853"/>
                    <a:pt x="2693" y="20944"/>
                  </a:cubicBezTo>
                  <a:cubicBezTo>
                    <a:pt x="3181" y="21596"/>
                    <a:pt x="3913" y="21597"/>
                    <a:pt x="5133" y="21597"/>
                  </a:cubicBezTo>
                  <a:lnTo>
                    <a:pt x="17317" y="21597"/>
                  </a:lnTo>
                  <a:cubicBezTo>
                    <a:pt x="18536" y="21597"/>
                    <a:pt x="19269" y="21596"/>
                    <a:pt x="19756" y="20944"/>
                  </a:cubicBezTo>
                  <a:cubicBezTo>
                    <a:pt x="20535" y="19853"/>
                    <a:pt x="21149" y="17492"/>
                    <a:pt x="21432" y="14492"/>
                  </a:cubicBezTo>
                  <a:cubicBezTo>
                    <a:pt x="21544" y="13308"/>
                    <a:pt x="21600" y="12058"/>
                    <a:pt x="21600" y="10799"/>
                  </a:cubicBezTo>
                  <a:cubicBezTo>
                    <a:pt x="21600" y="9539"/>
                    <a:pt x="21544" y="8289"/>
                    <a:pt x="21432" y="7105"/>
                  </a:cubicBezTo>
                  <a:cubicBezTo>
                    <a:pt x="21149" y="4105"/>
                    <a:pt x="20535" y="1740"/>
                    <a:pt x="19756" y="648"/>
                  </a:cubicBezTo>
                  <a:cubicBezTo>
                    <a:pt x="19269" y="-3"/>
                    <a:pt x="18536" y="0"/>
                    <a:pt x="17317" y="0"/>
                  </a:cubicBezTo>
                  <a:lnTo>
                    <a:pt x="5133" y="0"/>
                  </a:lnTo>
                  <a:close/>
                </a:path>
              </a:pathLst>
            </a:custGeom>
            <a:solidFill>
              <a:srgbClr val="F4F4F5"/>
            </a:solidFill>
            <a:ln>
              <a:noFill/>
            </a:ln>
          </p:spPr>
          <p:txBody>
            <a:bodyPr spcFirstLastPara="1" wrap="square" lIns="0" tIns="0" rIns="0" bIns="0" anchor="ctr" anchorCtr="0">
              <a:noAutofit/>
            </a:bodyPr>
            <a:lstStyle/>
            <a:p>
              <a:pPr marL="0" marR="0" lvl="0" indent="0" algn="ctr" rtl="0">
                <a:lnSpc>
                  <a:spcPct val="100000"/>
                </a:lnSpc>
                <a:spcBef>
                  <a:spcPct val="0"/>
                </a:spcBef>
                <a:spcAft>
                  <a:spcPct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185" name="Google Shape;185;p26"/>
            <p:cNvSpPr/>
            <p:nvPr/>
          </p:nvSpPr>
          <p:spPr>
            <a:xfrm>
              <a:off x="13765681" y="2142536"/>
              <a:ext cx="4518072" cy="533400"/>
            </a:xfrm>
            <a:custGeom>
              <a:avLst/>
              <a:gdLst/>
              <a:ahLst/>
              <a:cxnLst/>
              <a:rect l="l" t="t" r="r" b="b"/>
              <a:pathLst>
                <a:path w="21600" h="119999"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ct val="0"/>
                </a:spcBef>
                <a:spcAft>
                  <a:spcPct val="0"/>
                </a:spcAft>
                <a:buClr>
                  <a:srgbClr val="2A363E"/>
                </a:buClr>
                <a:buSzPts val="1100"/>
                <a:buFont typeface="Barlow SemiBold"/>
                <a:buNone/>
              </a:pPr>
              <a:r>
                <a:rPr lang="en" sz="1800" dirty="0">
                  <a:solidFill>
                    <a:srgbClr val="2A363E"/>
                  </a:solidFill>
                </a:rPr>
                <a:t>Le 13 décembre</a:t>
              </a:r>
              <a:endParaRPr sz="1800" i="0" u="none" strike="noStrike" cap="none" dirty="0">
                <a:solidFill>
                  <a:srgbClr val="000000"/>
                </a:solidFill>
              </a:endParaRPr>
            </a:p>
          </p:txBody>
        </p:sp>
        <p:sp>
          <p:nvSpPr>
            <p:cNvPr id="186" name="Google Shape;186;p26"/>
            <p:cNvSpPr/>
            <p:nvPr/>
          </p:nvSpPr>
          <p:spPr>
            <a:xfrm>
              <a:off x="13746169" y="2726811"/>
              <a:ext cx="6349050" cy="872099"/>
            </a:xfrm>
            <a:custGeom>
              <a:avLst/>
              <a:gdLst/>
              <a:ahLst/>
              <a:cxnLst/>
              <a:rect l="l" t="t" r="r" b="b"/>
              <a:pathLst>
                <a:path w="21600" h="119999"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ct val="0"/>
                </a:spcBef>
                <a:spcAft>
                  <a:spcPct val="0"/>
                </a:spcAft>
                <a:buClr>
                  <a:srgbClr val="8B909B"/>
                </a:buClr>
                <a:buSzPts val="900"/>
                <a:buFont typeface="Barlow Medium"/>
                <a:buNone/>
              </a:pPr>
              <a:r>
                <a:rPr lang="en" sz="1200" dirty="0">
                  <a:solidFill>
                    <a:srgbClr val="434343"/>
                  </a:solidFill>
                </a:rPr>
                <a:t>Les commentaires ont augmenté</a:t>
              </a:r>
              <a:br>
                <a:rPr lang="en" sz="1200" dirty="0">
                  <a:solidFill>
                    <a:srgbClr val="434343"/>
                  </a:solidFill>
                </a:rPr>
              </a:br>
              <a:r>
                <a:rPr lang="en" sz="1200" dirty="0">
                  <a:solidFill>
                    <a:srgbClr val="434343"/>
                  </a:solidFill>
                </a:rPr>
                <a:t>35 commentaires pour les ingrédients</a:t>
              </a:r>
              <a:endParaRPr sz="1200" i="0" u="none" strike="noStrike" cap="none" dirty="0">
                <a:solidFill>
                  <a:srgbClr val="434343"/>
                </a:solidFill>
              </a:endParaRPr>
            </a:p>
          </p:txBody>
        </p:sp>
      </p:grpSp>
      <p:pic>
        <p:nvPicPr>
          <p:cNvPr id="187" name="Google Shape;187;p26"/>
          <p:cNvPicPr preferRelativeResize="0"/>
          <p:nvPr>
            <p:custDataLst>
              <p:tags r:id="rId18"/>
            </p:custDataLst>
          </p:nvPr>
        </p:nvPicPr>
        <p:blipFill>
          <a:blip r:embed="rId24">
            <a:alphaModFix/>
          </a:blip>
          <a:stretch>
            <a:fillRect/>
          </a:stretch>
        </p:blipFill>
        <p:spPr>
          <a:xfrm>
            <a:off x="4463426" y="3393501"/>
            <a:ext cx="572700" cy="572700"/>
          </a:xfrm>
          <a:prstGeom prst="rect">
            <a:avLst/>
          </a:prstGeom>
          <a:noFill/>
          <a:ln>
            <a:noFill/>
          </a:ln>
        </p:spPr>
      </p:pic>
      <p:pic>
        <p:nvPicPr>
          <p:cNvPr id="188" name="Google Shape;188;p26"/>
          <p:cNvPicPr preferRelativeResize="0"/>
          <p:nvPr>
            <p:custDataLst>
              <p:tags r:id="rId19"/>
            </p:custDataLst>
          </p:nvPr>
        </p:nvPicPr>
        <p:blipFill>
          <a:blip r:embed="rId25">
            <a:alphaModFix/>
          </a:blip>
          <a:stretch>
            <a:fillRect/>
          </a:stretch>
        </p:blipFill>
        <p:spPr>
          <a:xfrm>
            <a:off x="2577125" y="882125"/>
            <a:ext cx="461100" cy="461100"/>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custDataLst>
              <p:tags r:id="rId1"/>
            </p:custDataLst>
          </p:nvPr>
        </p:nvSpPr>
        <p:spPr>
          <a:xfrm>
            <a:off x="178125" y="64361"/>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sz="2000" dirty="0"/>
              <a:t>Conception du contenu : Convivialité de la page – Plan d’intervention économique</a:t>
            </a:r>
            <a:endParaRPr sz="2000" dirty="0"/>
          </a:p>
        </p:txBody>
      </p:sp>
      <p:pic>
        <p:nvPicPr>
          <p:cNvPr id="194" name="Google Shape;194;p27"/>
          <p:cNvPicPr preferRelativeResize="0"/>
          <p:nvPr>
            <p:custDataLst>
              <p:tags r:id="rId2"/>
            </p:custDataLst>
          </p:nvPr>
        </p:nvPicPr>
        <p:blipFill>
          <a:blip r:embed="rId9">
            <a:alphaModFix/>
          </a:blip>
          <a:stretch>
            <a:fillRect/>
          </a:stretch>
        </p:blipFill>
        <p:spPr>
          <a:xfrm>
            <a:off x="2403075" y="1214000"/>
            <a:ext cx="4291125" cy="3545700"/>
          </a:xfrm>
          <a:prstGeom prst="rect">
            <a:avLst/>
          </a:prstGeom>
          <a:noFill/>
          <a:ln>
            <a:noFill/>
          </a:ln>
          <a:effectLst>
            <a:outerShdw blurRad="57150" dist="19050" dir="5400000" algn="bl" rotWithShape="0">
              <a:srgbClr val="000000">
                <a:alpha val="50000"/>
              </a:srgbClr>
            </a:outerShdw>
          </a:effectLst>
        </p:spPr>
      </p:pic>
      <p:pic>
        <p:nvPicPr>
          <p:cNvPr id="195" name="Google Shape;195;p27"/>
          <p:cNvPicPr preferRelativeResize="0"/>
          <p:nvPr>
            <p:custDataLst>
              <p:tags r:id="rId3"/>
            </p:custDataLst>
          </p:nvPr>
        </p:nvPicPr>
        <p:blipFill>
          <a:blip r:embed="rId10">
            <a:alphaModFix/>
          </a:blip>
          <a:stretch>
            <a:fillRect/>
          </a:stretch>
        </p:blipFill>
        <p:spPr>
          <a:xfrm>
            <a:off x="232137" y="1214000"/>
            <a:ext cx="1677476" cy="5143502"/>
          </a:xfrm>
          <a:prstGeom prst="rect">
            <a:avLst/>
          </a:prstGeom>
          <a:noFill/>
          <a:ln>
            <a:noFill/>
          </a:ln>
          <a:effectLst>
            <a:outerShdw blurRad="57150" dist="19050" dir="5400000" algn="bl" rotWithShape="0">
              <a:srgbClr val="000000">
                <a:alpha val="50000"/>
              </a:srgbClr>
            </a:outerShdw>
          </a:effectLst>
        </p:spPr>
      </p:pic>
      <p:sp>
        <p:nvSpPr>
          <p:cNvPr id="196" name="Google Shape;196;p27"/>
          <p:cNvSpPr txBox="1"/>
          <p:nvPr>
            <p:custDataLst>
              <p:tags r:id="rId4"/>
            </p:custDataLst>
          </p:nvPr>
        </p:nvSpPr>
        <p:spPr>
          <a:xfrm>
            <a:off x="262325" y="754000"/>
            <a:ext cx="809008" cy="366096"/>
          </a:xfrm>
          <a:prstGeom prst="rect">
            <a:avLst/>
          </a:prstGeom>
          <a:solidFill>
            <a:srgbClr val="CFDE00"/>
          </a:solid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200">
                <a:latin typeface="Roboto"/>
                <a:ea typeface="Roboto"/>
                <a:cs typeface="Roboto"/>
                <a:sym typeface="Roboto"/>
              </a:rPr>
              <a:t>Avant</a:t>
            </a:r>
            <a:endParaRPr sz="1200">
              <a:latin typeface="Roboto"/>
              <a:ea typeface="Roboto"/>
              <a:cs typeface="Roboto"/>
              <a:sym typeface="Roboto"/>
            </a:endParaRPr>
          </a:p>
        </p:txBody>
      </p:sp>
      <p:sp>
        <p:nvSpPr>
          <p:cNvPr id="197" name="Google Shape;197;p27"/>
          <p:cNvSpPr txBox="1"/>
          <p:nvPr>
            <p:custDataLst>
              <p:tags r:id="rId5"/>
            </p:custDataLst>
          </p:nvPr>
        </p:nvSpPr>
        <p:spPr>
          <a:xfrm>
            <a:off x="2403075" y="754000"/>
            <a:ext cx="809008" cy="366096"/>
          </a:xfrm>
          <a:prstGeom prst="rect">
            <a:avLst/>
          </a:prstGeom>
          <a:solidFill>
            <a:srgbClr val="CFDE00"/>
          </a:solid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200">
                <a:latin typeface="Roboto"/>
                <a:ea typeface="Roboto"/>
                <a:cs typeface="Roboto"/>
                <a:sym typeface="Roboto"/>
              </a:rPr>
              <a:t>Après</a:t>
            </a:r>
            <a:endParaRPr sz="1200">
              <a:latin typeface="Roboto"/>
              <a:ea typeface="Roboto"/>
              <a:cs typeface="Roboto"/>
              <a:sym typeface="Roboto"/>
            </a:endParaRPr>
          </a:p>
        </p:txBody>
      </p:sp>
      <p:sp>
        <p:nvSpPr>
          <p:cNvPr id="198" name="Google Shape;198;p27"/>
          <p:cNvSpPr txBox="1"/>
          <p:nvPr>
            <p:custDataLst>
              <p:tags r:id="rId6"/>
            </p:custDataLst>
          </p:nvPr>
        </p:nvSpPr>
        <p:spPr>
          <a:xfrm>
            <a:off x="6868925" y="1157550"/>
            <a:ext cx="2175373" cy="3386634"/>
          </a:xfrm>
          <a:prstGeom prst="rect">
            <a:avLst/>
          </a:prstGeom>
          <a:noFill/>
          <a:ln>
            <a:noFill/>
          </a:ln>
        </p:spPr>
        <p:txBody>
          <a:bodyPr spcFirstLastPara="1" wrap="square" lIns="91425" tIns="91425" rIns="91425" bIns="91425" anchor="t" anchorCtr="0">
            <a:spAutoFit/>
          </a:bodyPr>
          <a:lstStyle/>
          <a:p>
            <a:pPr marL="457200" lvl="0" indent="-317500" algn="l" rtl="0">
              <a:spcBef>
                <a:spcPct val="0"/>
              </a:spcBef>
              <a:spcAft>
                <a:spcPct val="0"/>
              </a:spcAft>
              <a:buSzPts val="1400"/>
              <a:buFont typeface="Roboto"/>
              <a:buChar char="●"/>
            </a:pPr>
            <a:r>
              <a:rPr lang="en" dirty="0">
                <a:latin typeface="Roboto"/>
                <a:ea typeface="Roboto"/>
                <a:cs typeface="Roboto"/>
                <a:sym typeface="Roboto"/>
              </a:rPr>
              <a:t>Les commentaires indiquent que les gens cherchent un soutien individuel </a:t>
            </a:r>
            <a:br>
              <a:rPr lang="en" dirty="0">
                <a:latin typeface="Roboto"/>
                <a:ea typeface="Roboto"/>
                <a:cs typeface="Roboto"/>
                <a:sym typeface="Roboto"/>
              </a:rPr>
            </a:br>
            <a:endParaRPr dirty="0">
              <a:latin typeface="Roboto"/>
              <a:ea typeface="Roboto"/>
              <a:cs typeface="Roboto"/>
              <a:sym typeface="Roboto"/>
            </a:endParaRPr>
          </a:p>
          <a:p>
            <a:pPr marL="457200" lvl="0" indent="-317500" algn="l" rtl="0">
              <a:spcBef>
                <a:spcPct val="0"/>
              </a:spcBef>
              <a:spcAft>
                <a:spcPct val="0"/>
              </a:spcAft>
              <a:buSzPts val="1400"/>
              <a:buFont typeface="Roboto"/>
              <a:buChar char="●"/>
            </a:pPr>
            <a:r>
              <a:rPr lang="en" dirty="0">
                <a:latin typeface="Roboto"/>
                <a:ea typeface="Roboto"/>
                <a:cs typeface="Roboto"/>
                <a:sym typeface="Roboto"/>
              </a:rPr>
              <a:t>Suppression des programmes qui n’étaient pas ouverts pour les demandes</a:t>
            </a:r>
            <a:br>
              <a:rPr lang="en" dirty="0">
                <a:latin typeface="Roboto"/>
                <a:ea typeface="Roboto"/>
                <a:cs typeface="Roboto"/>
                <a:sym typeface="Roboto"/>
              </a:rPr>
            </a:br>
            <a:endParaRPr dirty="0">
              <a:latin typeface="Roboto"/>
              <a:ea typeface="Roboto"/>
              <a:cs typeface="Roboto"/>
              <a:sym typeface="Roboto"/>
            </a:endParaRPr>
          </a:p>
          <a:p>
            <a:pPr marL="457200" lvl="0" indent="-317500" algn="l" rtl="0">
              <a:spcBef>
                <a:spcPct val="0"/>
              </a:spcBef>
              <a:spcAft>
                <a:spcPct val="0"/>
              </a:spcAft>
              <a:buSzPts val="1400"/>
              <a:buFont typeface="Roboto"/>
              <a:buChar char="●"/>
            </a:pPr>
            <a:r>
              <a:rPr lang="en" dirty="0">
                <a:latin typeface="Roboto"/>
                <a:ea typeface="Roboto"/>
                <a:cs typeface="Roboto"/>
                <a:sym typeface="Roboto"/>
              </a:rPr>
              <a:t>Plus facile de trouver l’outil de recherche de prestations</a:t>
            </a:r>
            <a:endParaRPr dirty="0">
              <a:latin typeface="Roboto"/>
              <a:ea typeface="Roboto"/>
              <a:cs typeface="Roboto"/>
              <a:sym typeface="Roboto"/>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custDataLst>
              <p:tags r:id="rId1"/>
            </p:custDataLst>
          </p:nvPr>
        </p:nvSpPr>
        <p:spPr>
          <a:xfrm>
            <a:off x="178125" y="136931"/>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sz="2000" dirty="0"/>
              <a:t>Conception et interaction : Calculateur des frais de bureau à domicile de l’ARC</a:t>
            </a:r>
            <a:endParaRPr sz="2000" dirty="0"/>
          </a:p>
        </p:txBody>
      </p:sp>
      <p:sp>
        <p:nvSpPr>
          <p:cNvPr id="204" name="Google Shape;204;p28"/>
          <p:cNvSpPr txBox="1"/>
          <p:nvPr>
            <p:custDataLst>
              <p:tags r:id="rId2"/>
            </p:custDataLst>
          </p:nvPr>
        </p:nvSpPr>
        <p:spPr>
          <a:xfrm>
            <a:off x="132300" y="721175"/>
            <a:ext cx="4507200" cy="1136400"/>
          </a:xfrm>
          <a:prstGeom prst="rect">
            <a:avLst/>
          </a:prstGeom>
          <a:noFill/>
          <a:ln>
            <a:noFill/>
          </a:ln>
        </p:spPr>
        <p:txBody>
          <a:bodyPr spcFirstLastPara="1" wrap="square" lIns="91425" tIns="91425" rIns="91425" bIns="91425" anchor="t" anchorCtr="0">
            <a:noAutofit/>
          </a:bodyPr>
          <a:lstStyle/>
          <a:p>
            <a:pPr marL="457200" lvl="0" indent="-317500" algn="l" rtl="0">
              <a:spcBef>
                <a:spcPct val="0"/>
              </a:spcBef>
              <a:spcAft>
                <a:spcPct val="0"/>
              </a:spcAft>
              <a:buSzPts val="1400"/>
              <a:buFont typeface="Roboto"/>
              <a:buChar char="●"/>
            </a:pPr>
            <a:r>
              <a:rPr lang="en" dirty="0">
                <a:latin typeface="Roboto"/>
                <a:ea typeface="Roboto"/>
                <a:cs typeface="Roboto"/>
                <a:sym typeface="Roboto"/>
              </a:rPr>
              <a:t>Les commentaires indiquent que les gens ont des problèmes à trouver le calculateur. </a:t>
            </a:r>
            <a:br>
              <a:rPr lang="en" dirty="0">
                <a:latin typeface="Roboto"/>
                <a:ea typeface="Roboto"/>
                <a:cs typeface="Roboto"/>
                <a:sym typeface="Roboto"/>
              </a:rPr>
            </a:br>
            <a:endParaRPr dirty="0">
              <a:latin typeface="Roboto"/>
              <a:ea typeface="Roboto"/>
              <a:cs typeface="Roboto"/>
              <a:sym typeface="Roboto"/>
            </a:endParaRPr>
          </a:p>
          <a:p>
            <a:pPr marL="457200" lvl="0" indent="-317500" algn="l" rtl="0">
              <a:spcBef>
                <a:spcPct val="0"/>
              </a:spcBef>
              <a:spcAft>
                <a:spcPct val="0"/>
              </a:spcAft>
              <a:buSzPts val="1400"/>
              <a:buFont typeface="Roboto"/>
              <a:buChar char="●"/>
            </a:pPr>
            <a:r>
              <a:rPr lang="en" dirty="0">
                <a:latin typeface="Roboto"/>
                <a:ea typeface="Roboto"/>
                <a:cs typeface="Roboto"/>
                <a:sym typeface="Roboto"/>
              </a:rPr>
              <a:t>La page « Calculez vos dépenses » ne précisait pas que les utilisateurs recherchaient le calculateur même. </a:t>
            </a:r>
            <a:endParaRPr dirty="0">
              <a:latin typeface="Roboto"/>
              <a:ea typeface="Roboto"/>
              <a:cs typeface="Roboto"/>
              <a:sym typeface="Roboto"/>
            </a:endParaRPr>
          </a:p>
          <a:p>
            <a:pPr marL="0" lvl="0" indent="0" algn="l" rtl="0">
              <a:spcBef>
                <a:spcPct val="0"/>
              </a:spcBef>
              <a:spcAft>
                <a:spcPct val="0"/>
              </a:spcAft>
              <a:buNone/>
            </a:pPr>
            <a:endParaRPr dirty="0">
              <a:latin typeface="Roboto"/>
              <a:ea typeface="Roboto"/>
              <a:cs typeface="Roboto"/>
              <a:sym typeface="Roboto"/>
            </a:endParaRPr>
          </a:p>
          <a:p>
            <a:pPr marL="0" lvl="0" indent="0" algn="l" rtl="0">
              <a:spcBef>
                <a:spcPct val="0"/>
              </a:spcBef>
              <a:spcAft>
                <a:spcPct val="0"/>
              </a:spcAft>
              <a:buNone/>
            </a:pPr>
            <a:endParaRPr dirty="0">
              <a:latin typeface="Roboto"/>
              <a:ea typeface="Roboto"/>
              <a:cs typeface="Roboto"/>
              <a:sym typeface="Roboto"/>
            </a:endParaRPr>
          </a:p>
        </p:txBody>
      </p:sp>
      <p:sp>
        <p:nvSpPr>
          <p:cNvPr id="205" name="Google Shape;205;p28"/>
          <p:cNvSpPr txBox="1"/>
          <p:nvPr>
            <p:custDataLst>
              <p:tags r:id="rId3"/>
            </p:custDataLst>
          </p:nvPr>
        </p:nvSpPr>
        <p:spPr>
          <a:xfrm>
            <a:off x="5213925" y="894850"/>
            <a:ext cx="3337500" cy="11673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endParaRPr sz="1300">
              <a:latin typeface="Roboto"/>
              <a:ea typeface="Roboto"/>
              <a:cs typeface="Roboto"/>
              <a:sym typeface="Roboto"/>
            </a:endParaRPr>
          </a:p>
        </p:txBody>
      </p:sp>
      <p:pic>
        <p:nvPicPr>
          <p:cNvPr id="206" name="Google Shape;206;p28"/>
          <p:cNvPicPr preferRelativeResize="0"/>
          <p:nvPr>
            <p:custDataLst>
              <p:tags r:id="rId4"/>
            </p:custDataLst>
          </p:nvPr>
        </p:nvPicPr>
        <p:blipFill>
          <a:blip r:embed="rId15">
            <a:alphaModFix/>
          </a:blip>
          <a:srcRect r="32759"/>
          <a:stretch>
            <a:fillRect/>
          </a:stretch>
        </p:blipFill>
        <p:spPr>
          <a:xfrm>
            <a:off x="873300" y="2171550"/>
            <a:ext cx="2928618" cy="2971950"/>
          </a:xfrm>
          <a:prstGeom prst="rect">
            <a:avLst/>
          </a:prstGeom>
          <a:noFill/>
          <a:ln>
            <a:noFill/>
          </a:ln>
          <a:effectLst>
            <a:outerShdw blurRad="57150" dist="19050" dir="5400000" algn="bl" rotWithShape="0">
              <a:srgbClr val="000000">
                <a:alpha val="50000"/>
              </a:srgbClr>
            </a:outerShdw>
          </a:effectLst>
        </p:spPr>
      </p:pic>
      <p:pic>
        <p:nvPicPr>
          <p:cNvPr id="207" name="Google Shape;207;p28"/>
          <p:cNvPicPr preferRelativeResize="0"/>
          <p:nvPr>
            <p:custDataLst>
              <p:tags r:id="rId5"/>
            </p:custDataLst>
          </p:nvPr>
        </p:nvPicPr>
        <p:blipFill>
          <a:blip r:embed="rId16">
            <a:alphaModFix/>
          </a:blip>
          <a:srcRect r="33901" b="25356"/>
          <a:stretch>
            <a:fillRect/>
          </a:stretch>
        </p:blipFill>
        <p:spPr>
          <a:xfrm>
            <a:off x="5684125" y="1346439"/>
            <a:ext cx="3157729" cy="2366313"/>
          </a:xfrm>
          <a:prstGeom prst="rect">
            <a:avLst/>
          </a:prstGeom>
          <a:noFill/>
          <a:ln>
            <a:noFill/>
          </a:ln>
          <a:effectLst>
            <a:outerShdw blurRad="57150" dist="19050" dir="5400000" algn="bl" rotWithShape="0">
              <a:srgbClr val="000000">
                <a:alpha val="50000"/>
              </a:srgbClr>
            </a:outerShdw>
          </a:effectLst>
        </p:spPr>
      </p:pic>
      <p:pic>
        <p:nvPicPr>
          <p:cNvPr id="208" name="Google Shape;208;p28"/>
          <p:cNvPicPr preferRelativeResize="0"/>
          <p:nvPr>
            <p:custDataLst>
              <p:tags r:id="rId6"/>
            </p:custDataLst>
          </p:nvPr>
        </p:nvPicPr>
        <p:blipFill>
          <a:blip r:embed="rId17">
            <a:alphaModFix/>
          </a:blip>
          <a:stretch>
            <a:fillRect/>
          </a:stretch>
        </p:blipFill>
        <p:spPr>
          <a:xfrm>
            <a:off x="5939200" y="2974277"/>
            <a:ext cx="3157726" cy="2169223"/>
          </a:xfrm>
          <a:prstGeom prst="rect">
            <a:avLst/>
          </a:prstGeom>
          <a:noFill/>
          <a:ln>
            <a:noFill/>
          </a:ln>
          <a:effectLst>
            <a:outerShdw blurRad="57150" dist="19050" dir="5400000" algn="bl" rotWithShape="0">
              <a:srgbClr val="000000">
                <a:alpha val="50000"/>
              </a:srgbClr>
            </a:outerShdw>
          </a:effectLst>
        </p:spPr>
      </p:pic>
      <p:sp>
        <p:nvSpPr>
          <p:cNvPr id="209" name="Google Shape;209;p28"/>
          <p:cNvSpPr txBox="1"/>
          <p:nvPr>
            <p:custDataLst>
              <p:tags r:id="rId7"/>
            </p:custDataLst>
          </p:nvPr>
        </p:nvSpPr>
        <p:spPr>
          <a:xfrm>
            <a:off x="4376343" y="3605650"/>
            <a:ext cx="1431607" cy="5226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 b="1" dirty="0">
                <a:solidFill>
                  <a:srgbClr val="073763"/>
                </a:solidFill>
                <a:latin typeface="Roboto"/>
                <a:ea typeface="Roboto"/>
                <a:cs typeface="Roboto"/>
                <a:sym typeface="Roboto"/>
              </a:rPr>
              <a:t>Permis aux utilisateurs d’effectuer même les calculs les plus simples.   </a:t>
            </a:r>
            <a:endParaRPr dirty="0">
              <a:solidFill>
                <a:srgbClr val="073763"/>
              </a:solidFill>
              <a:latin typeface="Roboto"/>
              <a:ea typeface="Roboto"/>
              <a:cs typeface="Roboto"/>
              <a:sym typeface="Roboto"/>
            </a:endParaRPr>
          </a:p>
          <a:p>
            <a:pPr marL="0" lvl="0" indent="0" algn="l" rtl="0">
              <a:spcBef>
                <a:spcPct val="0"/>
              </a:spcBef>
              <a:spcAft>
                <a:spcPct val="0"/>
              </a:spcAft>
              <a:buNone/>
            </a:pPr>
            <a:endParaRPr dirty="0">
              <a:solidFill>
                <a:srgbClr val="073763"/>
              </a:solidFill>
              <a:latin typeface="Roboto"/>
              <a:ea typeface="Roboto"/>
              <a:cs typeface="Roboto"/>
              <a:sym typeface="Roboto"/>
            </a:endParaRPr>
          </a:p>
          <a:p>
            <a:pPr marL="0" lvl="0" indent="0" algn="l" rtl="0">
              <a:spcBef>
                <a:spcPct val="0"/>
              </a:spcBef>
              <a:spcAft>
                <a:spcPct val="0"/>
              </a:spcAft>
              <a:buNone/>
            </a:pPr>
            <a:endParaRPr dirty="0">
              <a:solidFill>
                <a:srgbClr val="073763"/>
              </a:solidFill>
              <a:latin typeface="Roboto"/>
              <a:ea typeface="Roboto"/>
              <a:cs typeface="Roboto"/>
              <a:sym typeface="Roboto"/>
            </a:endParaRPr>
          </a:p>
        </p:txBody>
      </p:sp>
      <p:sp>
        <p:nvSpPr>
          <p:cNvPr id="210" name="Google Shape;210;p28"/>
          <p:cNvSpPr txBox="1"/>
          <p:nvPr>
            <p:custDataLst>
              <p:tags r:id="rId8"/>
            </p:custDataLst>
          </p:nvPr>
        </p:nvSpPr>
        <p:spPr>
          <a:xfrm>
            <a:off x="4376343" y="1947950"/>
            <a:ext cx="1204957" cy="4002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 b="1" dirty="0">
                <a:solidFill>
                  <a:srgbClr val="073763"/>
                </a:solidFill>
                <a:latin typeface="Roboto"/>
                <a:ea typeface="Roboto"/>
                <a:cs typeface="Roboto"/>
                <a:sym typeface="Roboto"/>
              </a:rPr>
              <a:t>Ajout d’une icône de calculatrice et de texte explicatif.</a:t>
            </a:r>
            <a:endParaRPr b="1" dirty="0">
              <a:solidFill>
                <a:srgbClr val="073763"/>
              </a:solidFill>
              <a:latin typeface="Roboto"/>
              <a:ea typeface="Roboto"/>
              <a:cs typeface="Roboto"/>
              <a:sym typeface="Roboto"/>
            </a:endParaRPr>
          </a:p>
          <a:p>
            <a:pPr marL="0" lvl="0" indent="0" algn="l" rtl="0">
              <a:spcBef>
                <a:spcPct val="0"/>
              </a:spcBef>
              <a:spcAft>
                <a:spcPct val="0"/>
              </a:spcAft>
              <a:buNone/>
            </a:pPr>
            <a:endParaRPr dirty="0">
              <a:solidFill>
                <a:srgbClr val="073763"/>
              </a:solidFill>
              <a:latin typeface="Roboto"/>
              <a:ea typeface="Roboto"/>
              <a:cs typeface="Roboto"/>
              <a:sym typeface="Roboto"/>
            </a:endParaRPr>
          </a:p>
          <a:p>
            <a:pPr marL="0" lvl="0" indent="0" algn="l" rtl="0">
              <a:spcBef>
                <a:spcPct val="0"/>
              </a:spcBef>
              <a:spcAft>
                <a:spcPct val="0"/>
              </a:spcAft>
              <a:buNone/>
            </a:pPr>
            <a:r>
              <a:rPr lang="en" dirty="0">
                <a:solidFill>
                  <a:srgbClr val="073763"/>
                </a:solidFill>
                <a:latin typeface="Roboto"/>
                <a:ea typeface="Roboto"/>
                <a:cs typeface="Roboto"/>
                <a:sym typeface="Roboto"/>
              </a:rPr>
              <a:t> </a:t>
            </a:r>
            <a:endParaRPr dirty="0">
              <a:solidFill>
                <a:srgbClr val="073763"/>
              </a:solidFill>
              <a:latin typeface="Roboto"/>
              <a:ea typeface="Roboto"/>
              <a:cs typeface="Roboto"/>
              <a:sym typeface="Roboto"/>
            </a:endParaRPr>
          </a:p>
          <a:p>
            <a:pPr marL="0" lvl="0" indent="0" algn="l" rtl="0">
              <a:spcBef>
                <a:spcPct val="0"/>
              </a:spcBef>
              <a:spcAft>
                <a:spcPct val="0"/>
              </a:spcAft>
              <a:buNone/>
            </a:pPr>
            <a:endParaRPr dirty="0">
              <a:solidFill>
                <a:srgbClr val="073763"/>
              </a:solidFill>
              <a:latin typeface="Roboto"/>
              <a:ea typeface="Roboto"/>
              <a:cs typeface="Roboto"/>
              <a:sym typeface="Roboto"/>
            </a:endParaRPr>
          </a:p>
          <a:p>
            <a:pPr marL="0" lvl="0" indent="0" algn="l" rtl="0">
              <a:spcBef>
                <a:spcPct val="0"/>
              </a:spcBef>
              <a:spcAft>
                <a:spcPct val="0"/>
              </a:spcAft>
              <a:buNone/>
            </a:pPr>
            <a:endParaRPr dirty="0">
              <a:solidFill>
                <a:srgbClr val="073763"/>
              </a:solidFill>
              <a:latin typeface="Roboto"/>
              <a:ea typeface="Roboto"/>
              <a:cs typeface="Roboto"/>
              <a:sym typeface="Roboto"/>
            </a:endParaRPr>
          </a:p>
        </p:txBody>
      </p:sp>
      <p:cxnSp>
        <p:nvCxnSpPr>
          <p:cNvPr id="211" name="Google Shape;211;p28"/>
          <p:cNvCxnSpPr/>
          <p:nvPr>
            <p:custDataLst>
              <p:tags r:id="rId9"/>
            </p:custDataLst>
          </p:nvPr>
        </p:nvCxnSpPr>
        <p:spPr>
          <a:xfrm>
            <a:off x="5223700" y="2119350"/>
            <a:ext cx="515400" cy="0"/>
          </a:xfrm>
          <a:prstGeom prst="straightConnector1">
            <a:avLst/>
          </a:prstGeom>
          <a:noFill/>
          <a:ln w="9525" cap="flat" cmpd="sng">
            <a:solidFill>
              <a:schemeClr val="dk2"/>
            </a:solidFill>
            <a:prstDash val="solid"/>
            <a:round/>
            <a:headEnd type="none" w="med" len="med"/>
            <a:tailEnd type="triangle" w="med" len="med"/>
          </a:ln>
        </p:spPr>
      </p:cxnSp>
      <p:cxnSp>
        <p:nvCxnSpPr>
          <p:cNvPr id="212" name="Google Shape;212;p28"/>
          <p:cNvCxnSpPr/>
          <p:nvPr>
            <p:custDataLst>
              <p:tags r:id="rId10"/>
            </p:custDataLst>
          </p:nvPr>
        </p:nvCxnSpPr>
        <p:spPr>
          <a:xfrm rot="10800000" flipH="1">
            <a:off x="5453075" y="3712739"/>
            <a:ext cx="646500" cy="197700"/>
          </a:xfrm>
          <a:prstGeom prst="straightConnector1">
            <a:avLst/>
          </a:prstGeom>
          <a:noFill/>
          <a:ln w="9525" cap="flat" cmpd="sng">
            <a:solidFill>
              <a:schemeClr val="dk2"/>
            </a:solidFill>
            <a:prstDash val="solid"/>
            <a:round/>
            <a:headEnd type="none" w="med" len="med"/>
            <a:tailEnd type="triangle" w="med" len="med"/>
          </a:ln>
        </p:spPr>
      </p:cxnSp>
      <p:sp>
        <p:nvSpPr>
          <p:cNvPr id="213" name="Google Shape;213;p28"/>
          <p:cNvSpPr txBox="1"/>
          <p:nvPr>
            <p:custDataLst>
              <p:tags r:id="rId11"/>
            </p:custDataLst>
          </p:nvPr>
        </p:nvSpPr>
        <p:spPr>
          <a:xfrm>
            <a:off x="0" y="2171550"/>
            <a:ext cx="809008" cy="366096"/>
          </a:xfrm>
          <a:prstGeom prst="rect">
            <a:avLst/>
          </a:prstGeom>
          <a:solidFill>
            <a:srgbClr val="CFDE00"/>
          </a:solid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200">
                <a:latin typeface="Roboto"/>
                <a:ea typeface="Roboto"/>
                <a:cs typeface="Roboto"/>
                <a:sym typeface="Roboto"/>
              </a:rPr>
              <a:t>Avant</a:t>
            </a:r>
            <a:endParaRPr sz="1200">
              <a:latin typeface="Roboto"/>
              <a:ea typeface="Roboto"/>
              <a:cs typeface="Roboto"/>
              <a:sym typeface="Roboto"/>
            </a:endParaRPr>
          </a:p>
        </p:txBody>
      </p:sp>
      <p:sp>
        <p:nvSpPr>
          <p:cNvPr id="214" name="Google Shape;214;p28"/>
          <p:cNvSpPr txBox="1"/>
          <p:nvPr>
            <p:custDataLst>
              <p:tags r:id="rId12"/>
            </p:custDataLst>
          </p:nvPr>
        </p:nvSpPr>
        <p:spPr>
          <a:xfrm>
            <a:off x="5684126" y="905075"/>
            <a:ext cx="809008" cy="366096"/>
          </a:xfrm>
          <a:prstGeom prst="rect">
            <a:avLst/>
          </a:prstGeom>
          <a:solidFill>
            <a:srgbClr val="CFDE00"/>
          </a:solid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200">
                <a:latin typeface="Roboto"/>
                <a:ea typeface="Roboto"/>
                <a:cs typeface="Roboto"/>
                <a:sym typeface="Roboto"/>
              </a:rPr>
              <a:t>Après</a:t>
            </a:r>
            <a:endParaRPr sz="1200">
              <a:latin typeface="Roboto"/>
              <a:ea typeface="Roboto"/>
              <a:cs typeface="Roboto"/>
              <a:sym typeface="Roboto"/>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Conception du contenu : Navigation</a:t>
            </a:r>
            <a:endParaRPr/>
          </a:p>
        </p:txBody>
      </p:sp>
      <p:sp>
        <p:nvSpPr>
          <p:cNvPr id="220" name="Google Shape;220;p29"/>
          <p:cNvSpPr txBox="1"/>
          <p:nvPr>
            <p:custDataLst>
              <p:tags r:id="rId2"/>
            </p:custDataLst>
          </p:nvPr>
        </p:nvSpPr>
        <p:spPr>
          <a:xfrm>
            <a:off x="5541950" y="768075"/>
            <a:ext cx="3399096" cy="37132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ct val="0"/>
              </a:spcBef>
              <a:spcAft>
                <a:spcPct val="0"/>
              </a:spcAft>
              <a:buNone/>
            </a:pPr>
            <a:r>
              <a:rPr lang="en" dirty="0">
                <a:solidFill>
                  <a:schemeClr val="dk1"/>
                </a:solidFill>
                <a:latin typeface="Roboto"/>
                <a:ea typeface="Roboto"/>
                <a:cs typeface="Roboto"/>
                <a:sym typeface="Roboto"/>
              </a:rPr>
              <a:t>ISDE a ajouté une section de support supplémentaire à la page d’accueil « </a:t>
            </a:r>
            <a:r>
              <a:rPr lang="en" dirty="0">
                <a:solidFill>
                  <a:schemeClr val="dk1"/>
                </a:solidFill>
                <a:latin typeface="Roboto"/>
                <a:ea typeface="Roboto"/>
                <a:cs typeface="Roboto"/>
                <a:sym typeface="Roboto"/>
                <a:hlinkClick r:id="rId7"/>
              </a:rPr>
              <a:t>Gérer votre entreprise pendant la crise de la COVID-19</a:t>
            </a:r>
            <a:r>
              <a:rPr lang="en" dirty="0">
                <a:solidFill>
                  <a:schemeClr val="dk1"/>
                </a:solidFill>
                <a:latin typeface="Roboto"/>
                <a:ea typeface="Roboto"/>
                <a:cs typeface="Roboto"/>
                <a:sym typeface="Roboto"/>
              </a:rPr>
              <a:t> ». </a:t>
            </a:r>
            <a:endParaRPr dirty="0">
              <a:solidFill>
                <a:schemeClr val="dk1"/>
              </a:solidFill>
              <a:latin typeface="Roboto"/>
              <a:ea typeface="Roboto"/>
              <a:cs typeface="Roboto"/>
              <a:sym typeface="Roboto"/>
            </a:endParaRPr>
          </a:p>
          <a:p>
            <a:pPr marL="0" lvl="0" indent="0" algn="l" rtl="0">
              <a:lnSpc>
                <a:spcPct val="115000"/>
              </a:lnSpc>
              <a:spcBef>
                <a:spcPts val="800"/>
              </a:spcBef>
              <a:spcAft>
                <a:spcPct val="0"/>
              </a:spcAft>
              <a:buNone/>
            </a:pPr>
            <a:r>
              <a:rPr lang="en" dirty="0">
                <a:solidFill>
                  <a:schemeClr val="dk1"/>
                </a:solidFill>
                <a:latin typeface="Roboto"/>
                <a:ea typeface="Roboto"/>
                <a:cs typeface="Roboto"/>
                <a:sym typeface="Roboto"/>
              </a:rPr>
              <a:t>Cela aide les personnes qui recherchent un soutien provincial ou territorial comme le </a:t>
            </a:r>
            <a:r>
              <a:rPr lang="fr-FR" dirty="0">
                <a:solidFill>
                  <a:schemeClr val="dk1"/>
                </a:solidFill>
                <a:latin typeface="Roboto"/>
                <a:ea typeface="Roboto"/>
                <a:cs typeface="Roboto"/>
                <a:sym typeface="Roboto"/>
                <a:hlinkClick r:id="rId8"/>
              </a:rPr>
              <a:t>Programme d’aide aux impayés d’énergie (AIE)</a:t>
            </a:r>
            <a:r>
              <a:rPr lang="fr-FR" dirty="0">
                <a:solidFill>
                  <a:schemeClr val="dk1"/>
                </a:solidFill>
                <a:latin typeface="Roboto"/>
                <a:ea typeface="Roboto"/>
                <a:cs typeface="Roboto"/>
                <a:sym typeface="Roboto"/>
              </a:rPr>
              <a:t> </a:t>
            </a:r>
            <a:r>
              <a:rPr lang="en" dirty="0">
                <a:solidFill>
                  <a:schemeClr val="dk1"/>
                </a:solidFill>
                <a:latin typeface="Roboto"/>
                <a:ea typeface="Roboto"/>
                <a:cs typeface="Roboto"/>
                <a:sym typeface="Roboto"/>
              </a:rPr>
              <a:t>en Ontario.</a:t>
            </a:r>
            <a:endParaRPr dirty="0">
              <a:solidFill>
                <a:schemeClr val="dk1"/>
              </a:solidFill>
              <a:latin typeface="Roboto"/>
              <a:ea typeface="Roboto"/>
              <a:cs typeface="Roboto"/>
              <a:sym typeface="Roboto"/>
            </a:endParaRPr>
          </a:p>
          <a:p>
            <a:pPr marL="0" lvl="0" indent="0" algn="l" rtl="0">
              <a:lnSpc>
                <a:spcPct val="115000"/>
              </a:lnSpc>
              <a:spcBef>
                <a:spcPts val="800"/>
              </a:spcBef>
              <a:spcAft>
                <a:spcPts val="800"/>
              </a:spcAft>
              <a:buNone/>
            </a:pPr>
            <a:r>
              <a:rPr lang="en" dirty="0">
                <a:solidFill>
                  <a:schemeClr val="dk1"/>
                </a:solidFill>
                <a:latin typeface="Roboto"/>
                <a:ea typeface="Roboto"/>
                <a:cs typeface="Roboto"/>
                <a:sym typeface="Roboto"/>
              </a:rPr>
              <a:t>Depuis son ajout le 23 décembre 2020, ils ont vu une réduction des commentaires et des termes de recherche sur le soutien des provinces et des territoires.</a:t>
            </a:r>
            <a:endParaRPr dirty="0">
              <a:solidFill>
                <a:schemeClr val="dk1"/>
              </a:solidFill>
              <a:latin typeface="Roboto"/>
              <a:ea typeface="Roboto"/>
              <a:cs typeface="Roboto"/>
              <a:sym typeface="Roboto"/>
            </a:endParaRPr>
          </a:p>
        </p:txBody>
      </p:sp>
      <p:pic>
        <p:nvPicPr>
          <p:cNvPr id="221" name="Google Shape;221;p29"/>
          <p:cNvPicPr preferRelativeResize="0"/>
          <p:nvPr>
            <p:custDataLst>
              <p:tags r:id="rId3"/>
            </p:custDataLst>
          </p:nvPr>
        </p:nvPicPr>
        <p:blipFill>
          <a:blip r:embed="rId9">
            <a:alphaModFix/>
          </a:blip>
          <a:stretch>
            <a:fillRect/>
          </a:stretch>
        </p:blipFill>
        <p:spPr>
          <a:xfrm>
            <a:off x="261050" y="768075"/>
            <a:ext cx="5045450" cy="2309300"/>
          </a:xfrm>
          <a:prstGeom prst="rect">
            <a:avLst/>
          </a:prstGeom>
          <a:noFill/>
          <a:ln>
            <a:noFill/>
          </a:ln>
        </p:spPr>
      </p:pic>
      <p:pic>
        <p:nvPicPr>
          <p:cNvPr id="222" name="Google Shape;222;p29"/>
          <p:cNvPicPr preferRelativeResize="0"/>
          <p:nvPr>
            <p:custDataLst>
              <p:tags r:id="rId4"/>
            </p:custDataLst>
          </p:nvPr>
        </p:nvPicPr>
        <p:blipFill>
          <a:blip r:embed="rId10">
            <a:alphaModFix/>
          </a:blip>
          <a:stretch>
            <a:fillRect/>
          </a:stretch>
        </p:blipFill>
        <p:spPr>
          <a:xfrm>
            <a:off x="261050" y="3184500"/>
            <a:ext cx="4239525" cy="1484775"/>
          </a:xfrm>
          <a:prstGeom prst="rect">
            <a:avLst/>
          </a:prstGeom>
          <a:noFill/>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Mesure : Scénarios prêts à l’emploi pour les études d’utilisabilité</a:t>
            </a:r>
            <a:endParaRPr/>
          </a:p>
        </p:txBody>
      </p:sp>
      <p:pic>
        <p:nvPicPr>
          <p:cNvPr id="228" name="Google Shape;228;p30"/>
          <p:cNvPicPr preferRelativeResize="0"/>
          <p:nvPr>
            <p:custDataLst>
              <p:tags r:id="rId2"/>
            </p:custDataLst>
          </p:nvPr>
        </p:nvPicPr>
        <p:blipFill>
          <a:blip r:embed="rId7">
            <a:alphaModFix/>
          </a:blip>
          <a:stretch>
            <a:fillRect/>
          </a:stretch>
        </p:blipFill>
        <p:spPr>
          <a:xfrm>
            <a:off x="101925" y="1691575"/>
            <a:ext cx="5981700" cy="2066925"/>
          </a:xfrm>
          <a:prstGeom prst="rect">
            <a:avLst/>
          </a:prstGeom>
          <a:noFill/>
          <a:ln>
            <a:noFill/>
          </a:ln>
          <a:effectLst>
            <a:outerShdw blurRad="57150" dist="19050" dir="5400000" algn="bl" rotWithShape="0">
              <a:srgbClr val="000000">
                <a:alpha val="50000"/>
              </a:srgbClr>
            </a:outerShdw>
          </a:effectLst>
        </p:spPr>
      </p:pic>
      <p:sp>
        <p:nvSpPr>
          <p:cNvPr id="229" name="Google Shape;229;p30"/>
          <p:cNvSpPr/>
          <p:nvPr>
            <p:custDataLst>
              <p:tags r:id="rId3"/>
            </p:custDataLst>
          </p:nvPr>
        </p:nvSpPr>
        <p:spPr>
          <a:xfrm>
            <a:off x="6137525" y="2466350"/>
            <a:ext cx="484800" cy="474300"/>
          </a:xfrm>
          <a:prstGeom prst="chevron">
            <a:avLst>
              <a:gd name="adj" fmla="val 50000"/>
            </a:avLst>
          </a:prstGeom>
          <a:solidFill>
            <a:srgbClr val="CFDE00"/>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230" name="Google Shape;230;p30"/>
          <p:cNvPicPr preferRelativeResize="0"/>
          <p:nvPr>
            <p:custDataLst>
              <p:tags r:id="rId4"/>
            </p:custDataLst>
          </p:nvPr>
        </p:nvPicPr>
        <p:blipFill>
          <a:blip r:embed="rId8">
            <a:alphaModFix/>
          </a:blip>
          <a:stretch>
            <a:fillRect/>
          </a:stretch>
        </p:blipFill>
        <p:spPr>
          <a:xfrm>
            <a:off x="6734262" y="1708050"/>
            <a:ext cx="2316763" cy="2066925"/>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p:nvPr>
            <p:custDataLst>
              <p:tags r:id="rId1"/>
            </p:custDataLst>
          </p:nvPr>
        </p:nvSpPr>
        <p:spPr>
          <a:xfrm>
            <a:off x="778650" y="2006450"/>
            <a:ext cx="7674000" cy="861000"/>
          </a:xfrm>
          <a:prstGeom prst="rect">
            <a:avLst/>
          </a:prstGeom>
          <a:noFill/>
          <a:ln>
            <a:noFill/>
          </a:ln>
        </p:spPr>
        <p:txBody>
          <a:bodyPr spcFirstLastPara="1" wrap="square" lIns="91425" tIns="91425" rIns="91425" bIns="91425" anchor="t" anchorCtr="0">
            <a:noAutofit/>
          </a:bodyPr>
          <a:lstStyle/>
          <a:p>
            <a:pPr marL="0" lvl="0" indent="0" algn="ctr" rtl="0">
              <a:spcBef>
                <a:spcPct val="0"/>
              </a:spcBef>
              <a:spcAft>
                <a:spcPct val="0"/>
              </a:spcAft>
              <a:buNone/>
            </a:pPr>
            <a:r>
              <a:rPr lang="en" sz="3500">
                <a:latin typeface="Roboto"/>
                <a:ea typeface="Roboto"/>
                <a:cs typeface="Roboto"/>
                <a:sym typeface="Roboto"/>
              </a:rPr>
              <a:t>Défis</a:t>
            </a:r>
            <a:endParaRPr sz="3500">
              <a:latin typeface="Roboto"/>
              <a:ea typeface="Roboto"/>
              <a:cs typeface="Roboto"/>
              <a:sym typeface="Roboto"/>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custDataLst>
              <p:tags r:id="rId1"/>
            </p:custDataLst>
          </p:nvPr>
        </p:nvSpPr>
        <p:spPr>
          <a:xfrm>
            <a:off x="178125" y="260300"/>
            <a:ext cx="88119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Nouvelle addition à la gamme existante d’outils d’analyse et de recherche</a:t>
            </a:r>
            <a:endParaRPr/>
          </a:p>
        </p:txBody>
      </p:sp>
      <p:sp>
        <p:nvSpPr>
          <p:cNvPr id="81" name="Google Shape;81;p14"/>
          <p:cNvSpPr txBox="1"/>
          <p:nvPr>
            <p:custDataLst>
              <p:tags r:id="rId2"/>
            </p:custDataLst>
          </p:nvPr>
        </p:nvSpPr>
        <p:spPr>
          <a:xfrm>
            <a:off x="1790174" y="1316625"/>
            <a:ext cx="7353825" cy="3000000"/>
          </a:xfrm>
          <a:prstGeom prst="rect">
            <a:avLst/>
          </a:prstGeom>
          <a:noFill/>
          <a:ln>
            <a:noFill/>
          </a:ln>
        </p:spPr>
        <p:txBody>
          <a:bodyPr spcFirstLastPara="1" wrap="square" lIns="91425" tIns="91425" rIns="91425" bIns="91425" anchor="t" anchorCtr="0">
            <a:noAutofit/>
          </a:bodyPr>
          <a:lstStyle/>
          <a:p>
            <a:pPr marL="457200" lvl="0" indent="-342900" algn="l" rtl="0">
              <a:spcBef>
                <a:spcPct val="0"/>
              </a:spcBef>
              <a:spcAft>
                <a:spcPct val="0"/>
              </a:spcAft>
              <a:buClr>
                <a:schemeClr val="dk1"/>
              </a:buClr>
              <a:buSzPts val="1800"/>
              <a:buFont typeface="Roboto"/>
              <a:buChar char="●"/>
            </a:pPr>
            <a:r>
              <a:rPr lang="en" sz="1800" dirty="0">
                <a:solidFill>
                  <a:schemeClr val="dk1"/>
                </a:solidFill>
                <a:latin typeface="Roboto"/>
                <a:ea typeface="Roboto"/>
                <a:cs typeface="Roboto"/>
                <a:sym typeface="Roboto"/>
              </a:rPr>
              <a:t>Analytique Web</a:t>
            </a:r>
            <a:endParaRPr sz="1800" dirty="0">
              <a:solidFill>
                <a:schemeClr val="dk1"/>
              </a:solidFill>
              <a:latin typeface="Roboto"/>
              <a:ea typeface="Roboto"/>
              <a:cs typeface="Roboto"/>
              <a:sym typeface="Roboto"/>
            </a:endParaRPr>
          </a:p>
          <a:p>
            <a:pPr marL="0" lvl="0" indent="0" algn="l" rtl="0">
              <a:spcBef>
                <a:spcPct val="0"/>
              </a:spcBef>
              <a:spcAft>
                <a:spcPct val="0"/>
              </a:spcAft>
              <a:buNone/>
            </a:pPr>
            <a:endParaRPr sz="1800" dirty="0">
              <a:solidFill>
                <a:schemeClr val="dk1"/>
              </a:solidFill>
              <a:latin typeface="Roboto"/>
              <a:ea typeface="Roboto"/>
              <a:cs typeface="Roboto"/>
              <a:sym typeface="Roboto"/>
            </a:endParaRPr>
          </a:p>
          <a:p>
            <a:pPr marL="457200" lvl="0" indent="-342900" algn="l" rtl="0">
              <a:spcBef>
                <a:spcPct val="0"/>
              </a:spcBef>
              <a:spcAft>
                <a:spcPct val="0"/>
              </a:spcAft>
              <a:buClr>
                <a:schemeClr val="dk1"/>
              </a:buClr>
              <a:buSzPts val="1800"/>
              <a:buFont typeface="Roboto"/>
              <a:buChar char="●"/>
            </a:pPr>
            <a:r>
              <a:rPr lang="en" sz="1800" dirty="0">
                <a:solidFill>
                  <a:schemeClr val="dk1"/>
                </a:solidFill>
                <a:latin typeface="Roboto"/>
                <a:ea typeface="Roboto"/>
                <a:cs typeface="Roboto"/>
                <a:sym typeface="Roboto"/>
              </a:rPr>
              <a:t>Recherche (journaux, termes, mots-clés)</a:t>
            </a:r>
            <a:endParaRPr sz="1800" dirty="0">
              <a:solidFill>
                <a:schemeClr val="dk1"/>
              </a:solidFill>
              <a:latin typeface="Roboto"/>
              <a:ea typeface="Roboto"/>
              <a:cs typeface="Roboto"/>
              <a:sym typeface="Roboto"/>
            </a:endParaRPr>
          </a:p>
          <a:p>
            <a:pPr marL="457200" lvl="0" indent="0" algn="l" rtl="0">
              <a:spcBef>
                <a:spcPct val="0"/>
              </a:spcBef>
              <a:spcAft>
                <a:spcPct val="0"/>
              </a:spcAft>
              <a:buNone/>
            </a:pPr>
            <a:endParaRPr sz="1800" dirty="0">
              <a:solidFill>
                <a:schemeClr val="dk1"/>
              </a:solidFill>
              <a:latin typeface="Roboto"/>
              <a:ea typeface="Roboto"/>
              <a:cs typeface="Roboto"/>
              <a:sym typeface="Roboto"/>
            </a:endParaRPr>
          </a:p>
          <a:p>
            <a:pPr marL="457200" lvl="0" indent="-342900" algn="l" rtl="0">
              <a:spcBef>
                <a:spcPct val="0"/>
              </a:spcBef>
              <a:spcAft>
                <a:spcPct val="0"/>
              </a:spcAft>
              <a:buClr>
                <a:schemeClr val="dk1"/>
              </a:buClr>
              <a:buSzPts val="1800"/>
              <a:buFont typeface="Roboto"/>
              <a:buChar char="●"/>
            </a:pPr>
            <a:r>
              <a:rPr lang="en" sz="1800" dirty="0">
                <a:solidFill>
                  <a:schemeClr val="dk1"/>
                </a:solidFill>
                <a:latin typeface="Roboto"/>
                <a:ea typeface="Roboto"/>
                <a:cs typeface="Roboto"/>
                <a:sym typeface="Roboto"/>
              </a:rPr>
              <a:t>Réussite ou échec de la tâche (enquête sur la réussite des tâches)</a:t>
            </a:r>
            <a:br>
              <a:rPr lang="en" sz="1800" dirty="0">
                <a:solidFill>
                  <a:schemeClr val="dk1"/>
                </a:solidFill>
                <a:latin typeface="Roboto"/>
                <a:ea typeface="Roboto"/>
                <a:cs typeface="Roboto"/>
                <a:sym typeface="Roboto"/>
              </a:rPr>
            </a:br>
            <a:endParaRPr sz="1800" b="1" dirty="0">
              <a:solidFill>
                <a:srgbClr val="38761D"/>
              </a:solidFill>
              <a:latin typeface="Roboto"/>
              <a:ea typeface="Roboto"/>
              <a:cs typeface="Roboto"/>
              <a:sym typeface="Roboto"/>
            </a:endParaRPr>
          </a:p>
          <a:p>
            <a:pPr marL="457200" lvl="0" indent="-342900" algn="l" rtl="0">
              <a:spcBef>
                <a:spcPct val="0"/>
              </a:spcBef>
              <a:spcAft>
                <a:spcPct val="0"/>
              </a:spcAft>
              <a:buClr>
                <a:schemeClr val="dk1"/>
              </a:buClr>
              <a:buSzPts val="1800"/>
              <a:buFont typeface="Roboto"/>
              <a:buChar char="●"/>
            </a:pPr>
            <a:r>
              <a:rPr lang="en" sz="1800" b="1" dirty="0">
                <a:solidFill>
                  <a:schemeClr val="dk1"/>
                </a:solidFill>
                <a:latin typeface="Roboto"/>
                <a:ea typeface="Roboto"/>
                <a:cs typeface="Roboto"/>
                <a:sym typeface="Roboto"/>
              </a:rPr>
              <a:t>Rétroaction au niveau de la page    </a:t>
            </a:r>
            <a:br>
              <a:rPr lang="en" sz="1800" b="1" dirty="0">
                <a:solidFill>
                  <a:schemeClr val="dk1"/>
                </a:solidFill>
                <a:latin typeface="Roboto"/>
                <a:ea typeface="Roboto"/>
                <a:cs typeface="Roboto"/>
                <a:sym typeface="Roboto"/>
              </a:rPr>
            </a:br>
            <a:endParaRPr sz="1800" dirty="0">
              <a:solidFill>
                <a:schemeClr val="dk1"/>
              </a:solidFill>
              <a:latin typeface="Roboto"/>
              <a:ea typeface="Roboto"/>
              <a:cs typeface="Roboto"/>
              <a:sym typeface="Roboto"/>
            </a:endParaRPr>
          </a:p>
          <a:p>
            <a:pPr marL="457200" lvl="0" indent="-342900" algn="l" rtl="0">
              <a:spcBef>
                <a:spcPct val="0"/>
              </a:spcBef>
              <a:spcAft>
                <a:spcPct val="0"/>
              </a:spcAft>
              <a:buClr>
                <a:schemeClr val="dk1"/>
              </a:buClr>
              <a:buSzPts val="1800"/>
              <a:buFont typeface="Roboto"/>
              <a:buChar char="●"/>
            </a:pPr>
            <a:r>
              <a:rPr lang="en" sz="1800" dirty="0">
                <a:solidFill>
                  <a:schemeClr val="dk1"/>
                </a:solidFill>
                <a:latin typeface="Roboto"/>
                <a:ea typeface="Roboto"/>
                <a:cs typeface="Roboto"/>
                <a:sym typeface="Roboto"/>
              </a:rPr>
              <a:t>Tests d’utilisabilité qualitatifs (tri de carte, test du premier clic)</a:t>
            </a:r>
            <a:endParaRPr sz="1800" dirty="0">
              <a:solidFill>
                <a:schemeClr val="dk1"/>
              </a:solidFill>
              <a:latin typeface="Roboto"/>
              <a:ea typeface="Roboto"/>
              <a:cs typeface="Roboto"/>
              <a:sym typeface="Roboto"/>
            </a:endParaRPr>
          </a:p>
          <a:p>
            <a:pPr marL="457200" lvl="0" indent="0" algn="l" rtl="0">
              <a:spcBef>
                <a:spcPct val="0"/>
              </a:spcBef>
              <a:spcAft>
                <a:spcPct val="0"/>
              </a:spcAft>
              <a:buNone/>
            </a:pPr>
            <a:endParaRPr sz="1800" dirty="0">
              <a:solidFill>
                <a:schemeClr val="dk1"/>
              </a:solidFill>
              <a:latin typeface="Roboto"/>
              <a:ea typeface="Roboto"/>
              <a:cs typeface="Roboto"/>
              <a:sym typeface="Roboto"/>
            </a:endParaRPr>
          </a:p>
          <a:p>
            <a:pPr marL="457200" lvl="0" indent="-342900" algn="l" rtl="0">
              <a:spcBef>
                <a:spcPct val="0"/>
              </a:spcBef>
              <a:spcAft>
                <a:spcPct val="0"/>
              </a:spcAft>
              <a:buClr>
                <a:schemeClr val="dk1"/>
              </a:buClr>
              <a:buSzPts val="1800"/>
              <a:buFont typeface="Roboto"/>
              <a:buChar char="●"/>
            </a:pPr>
            <a:r>
              <a:rPr lang="en" sz="1800" dirty="0">
                <a:solidFill>
                  <a:schemeClr val="dk1"/>
                </a:solidFill>
                <a:latin typeface="Roboto"/>
                <a:ea typeface="Roboto"/>
                <a:cs typeface="Roboto"/>
                <a:sym typeface="Roboto"/>
              </a:rPr>
              <a:t>Tests d’exécution des tâches avec modérateur ou sans modérateur</a:t>
            </a:r>
            <a:endParaRPr sz="1800" dirty="0">
              <a:solidFill>
                <a:schemeClr val="dk1"/>
              </a:solidFill>
              <a:latin typeface="Roboto"/>
              <a:ea typeface="Roboto"/>
              <a:cs typeface="Roboto"/>
              <a:sym typeface="Roboto"/>
            </a:endParaRPr>
          </a:p>
        </p:txBody>
      </p:sp>
      <p:sp>
        <p:nvSpPr>
          <p:cNvPr id="82" name="Google Shape;82;p14"/>
          <p:cNvSpPr txBox="1"/>
          <p:nvPr>
            <p:custDataLst>
              <p:tags r:id="rId3"/>
            </p:custDataLst>
          </p:nvPr>
        </p:nvSpPr>
        <p:spPr>
          <a:xfrm>
            <a:off x="290874" y="1179275"/>
            <a:ext cx="1661017" cy="262663"/>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 sz="1800" b="1" dirty="0">
                <a:latin typeface="Roboto"/>
                <a:ea typeface="Roboto"/>
                <a:cs typeface="Roboto"/>
                <a:sym typeface="Roboto"/>
              </a:rPr>
              <a:t>Outil de base</a:t>
            </a:r>
            <a:endParaRPr sz="1800" b="1" dirty="0">
              <a:latin typeface="Roboto"/>
              <a:ea typeface="Roboto"/>
              <a:cs typeface="Roboto"/>
              <a:sym typeface="Roboto"/>
            </a:endParaRPr>
          </a:p>
        </p:txBody>
      </p:sp>
      <p:sp>
        <p:nvSpPr>
          <p:cNvPr id="83" name="Google Shape;83;p14"/>
          <p:cNvSpPr txBox="1"/>
          <p:nvPr>
            <p:custDataLst>
              <p:tags r:id="rId4"/>
            </p:custDataLst>
          </p:nvPr>
        </p:nvSpPr>
        <p:spPr>
          <a:xfrm>
            <a:off x="321175" y="4052572"/>
            <a:ext cx="1469000" cy="5832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 sz="1800" b="1" dirty="0">
                <a:latin typeface="Roboto"/>
                <a:ea typeface="Roboto"/>
                <a:cs typeface="Roboto"/>
                <a:sym typeface="Roboto"/>
              </a:rPr>
              <a:t>Outil enrichi</a:t>
            </a:r>
            <a:endParaRPr sz="1800" b="1" dirty="0">
              <a:latin typeface="Roboto"/>
              <a:ea typeface="Roboto"/>
              <a:cs typeface="Roboto"/>
              <a:sym typeface="Roboto"/>
            </a:endParaRPr>
          </a:p>
        </p:txBody>
      </p:sp>
      <p:sp>
        <p:nvSpPr>
          <p:cNvPr id="84" name="Google Shape;84;p14"/>
          <p:cNvSpPr/>
          <p:nvPr>
            <p:custDataLst>
              <p:tags r:id="rId5"/>
            </p:custDataLst>
          </p:nvPr>
        </p:nvSpPr>
        <p:spPr>
          <a:xfrm>
            <a:off x="545300" y="1635900"/>
            <a:ext cx="162000" cy="2434500"/>
          </a:xfrm>
          <a:prstGeom prst="downArrow">
            <a:avLst>
              <a:gd name="adj1" fmla="val 50000"/>
              <a:gd name="adj2" fmla="val 50000"/>
            </a:avLst>
          </a:prstGeom>
          <a:solidFill>
            <a:srgbClr val="0B539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Défis liés au balisage</a:t>
            </a:r>
            <a:endParaRPr/>
          </a:p>
        </p:txBody>
      </p:sp>
      <p:sp>
        <p:nvSpPr>
          <p:cNvPr id="241" name="Google Shape;241;p32"/>
          <p:cNvSpPr txBox="1"/>
          <p:nvPr>
            <p:custDataLst>
              <p:tags r:id="rId2"/>
            </p:custDataLst>
          </p:nvPr>
        </p:nvSpPr>
        <p:spPr>
          <a:xfrm>
            <a:off x="0" y="1560000"/>
            <a:ext cx="5228100" cy="1763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ct val="0"/>
              </a:spcBef>
              <a:spcAft>
                <a:spcPct val="0"/>
              </a:spcAft>
              <a:buClr>
                <a:schemeClr val="dk1"/>
              </a:buClr>
              <a:buSzPts val="1800"/>
              <a:buFont typeface="Roboto"/>
              <a:buChar char="●"/>
            </a:pPr>
            <a:r>
              <a:rPr lang="en" sz="1800" dirty="0">
                <a:latin typeface="Roboto"/>
                <a:ea typeface="Roboto"/>
                <a:cs typeface="Roboto"/>
                <a:sym typeface="Roboto"/>
              </a:rPr>
              <a:t>Garder en haut du balisage : ne peut pas le laisser glisser longtemps avant qu’il ne devienne accablant.</a:t>
            </a:r>
            <a:endParaRPr sz="1800" dirty="0">
              <a:latin typeface="Roboto"/>
              <a:ea typeface="Roboto"/>
              <a:cs typeface="Roboto"/>
              <a:sym typeface="Roboto"/>
            </a:endParaRPr>
          </a:p>
          <a:p>
            <a:pPr marL="457200" lvl="0" indent="-342900" algn="l" rtl="0">
              <a:lnSpc>
                <a:spcPct val="115000"/>
              </a:lnSpc>
              <a:spcBef>
                <a:spcPts val="1000"/>
              </a:spcBef>
              <a:spcAft>
                <a:spcPct val="0"/>
              </a:spcAft>
              <a:buClr>
                <a:schemeClr val="dk1"/>
              </a:buClr>
              <a:buSzPts val="1800"/>
              <a:buFont typeface="Roboto"/>
              <a:buChar char="●"/>
            </a:pPr>
            <a:r>
              <a:rPr lang="en" sz="1800" dirty="0">
                <a:latin typeface="Roboto"/>
                <a:ea typeface="Roboto"/>
                <a:cs typeface="Roboto"/>
                <a:sym typeface="Roboto"/>
              </a:rPr>
              <a:t>Le choix d’une stratégie de balisage est crucial.</a:t>
            </a:r>
            <a:endParaRPr sz="1800" dirty="0">
              <a:latin typeface="Roboto"/>
              <a:ea typeface="Roboto"/>
              <a:cs typeface="Roboto"/>
              <a:sym typeface="Roboto"/>
            </a:endParaRPr>
          </a:p>
          <a:p>
            <a:pPr marL="457200" lvl="0" indent="-342900" algn="l" rtl="0">
              <a:lnSpc>
                <a:spcPct val="115000"/>
              </a:lnSpc>
              <a:spcBef>
                <a:spcPts val="1000"/>
              </a:spcBef>
              <a:spcAft>
                <a:spcPts val="1000"/>
              </a:spcAft>
              <a:buClr>
                <a:schemeClr val="dk1"/>
              </a:buClr>
              <a:buSzPts val="1800"/>
              <a:buFont typeface="Roboto"/>
              <a:buChar char="●"/>
            </a:pPr>
            <a:r>
              <a:rPr lang="en" sz="1800" dirty="0">
                <a:latin typeface="Roboto"/>
                <a:ea typeface="Roboto"/>
                <a:cs typeface="Roboto"/>
                <a:sym typeface="Roboto"/>
              </a:rPr>
              <a:t>Le balisage par plusieurs personnes est difficile. </a:t>
            </a:r>
            <a:endParaRPr sz="1800" dirty="0">
              <a:latin typeface="Roboto"/>
              <a:ea typeface="Roboto"/>
              <a:cs typeface="Roboto"/>
              <a:sym typeface="Roboto"/>
            </a:endParaRPr>
          </a:p>
        </p:txBody>
      </p:sp>
      <p:pic>
        <p:nvPicPr>
          <p:cNvPr id="242" name="Google Shape;242;p32"/>
          <p:cNvPicPr preferRelativeResize="0"/>
          <p:nvPr>
            <p:custDataLst>
              <p:tags r:id="rId3"/>
            </p:custDataLst>
          </p:nvPr>
        </p:nvPicPr>
        <p:blipFill>
          <a:blip r:embed="rId7">
            <a:alphaModFix/>
          </a:blip>
          <a:stretch>
            <a:fillRect/>
          </a:stretch>
        </p:blipFill>
        <p:spPr>
          <a:xfrm>
            <a:off x="5395275" y="1909325"/>
            <a:ext cx="1905000" cy="1905000"/>
          </a:xfrm>
          <a:prstGeom prst="rect">
            <a:avLst/>
          </a:prstGeom>
          <a:noFill/>
          <a:ln>
            <a:noFill/>
          </a:ln>
        </p:spPr>
      </p:pic>
      <p:pic>
        <p:nvPicPr>
          <p:cNvPr id="243" name="Google Shape;243;p32"/>
          <p:cNvPicPr preferRelativeResize="0"/>
          <p:nvPr>
            <p:custDataLst>
              <p:tags r:id="rId4"/>
            </p:custDataLst>
          </p:nvPr>
        </p:nvPicPr>
        <p:blipFill>
          <a:blip r:embed="rId8">
            <a:alphaModFix/>
          </a:blip>
          <a:srcRect l="5698" t="48382" r="54395" b="7123"/>
          <a:stretch>
            <a:fillRect/>
          </a:stretch>
        </p:blipFill>
        <p:spPr>
          <a:xfrm>
            <a:off x="6392725" y="670325"/>
            <a:ext cx="2518249" cy="1577375"/>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Saisir le sens des commentaires</a:t>
            </a:r>
            <a:endParaRPr/>
          </a:p>
          <a:p>
            <a:pPr marL="0" lvl="0" indent="0" algn="l" rtl="0">
              <a:spcBef>
                <a:spcPct val="0"/>
              </a:spcBef>
              <a:spcAft>
                <a:spcPct val="0"/>
              </a:spcAft>
              <a:buNone/>
            </a:pPr>
            <a:endParaRPr/>
          </a:p>
        </p:txBody>
      </p:sp>
      <p:pic>
        <p:nvPicPr>
          <p:cNvPr id="249" name="Google Shape;249;p33"/>
          <p:cNvPicPr preferRelativeResize="0"/>
          <p:nvPr>
            <p:custDataLst>
              <p:tags r:id="rId2"/>
            </p:custDataLst>
          </p:nvPr>
        </p:nvPicPr>
        <p:blipFill>
          <a:blip r:embed="rId13">
            <a:alphaModFix/>
          </a:blip>
          <a:srcRect l="5698" t="48382" r="54395" b="7123"/>
          <a:stretch>
            <a:fillRect/>
          </a:stretch>
        </p:blipFill>
        <p:spPr>
          <a:xfrm>
            <a:off x="-392575" y="1375775"/>
            <a:ext cx="2518249" cy="1577375"/>
          </a:xfrm>
          <a:prstGeom prst="rect">
            <a:avLst/>
          </a:prstGeom>
          <a:noFill/>
          <a:ln>
            <a:noFill/>
          </a:ln>
        </p:spPr>
      </p:pic>
      <p:pic>
        <p:nvPicPr>
          <p:cNvPr id="250" name="Google Shape;250;p33"/>
          <p:cNvPicPr preferRelativeResize="0"/>
          <p:nvPr>
            <p:custDataLst>
              <p:tags r:id="rId3"/>
            </p:custDataLst>
          </p:nvPr>
        </p:nvPicPr>
        <p:blipFill>
          <a:blip r:embed="rId14">
            <a:alphaModFix/>
          </a:blip>
          <a:stretch>
            <a:fillRect/>
          </a:stretch>
        </p:blipFill>
        <p:spPr>
          <a:xfrm>
            <a:off x="2147950" y="909200"/>
            <a:ext cx="2778800" cy="2500924"/>
          </a:xfrm>
          <a:prstGeom prst="rect">
            <a:avLst/>
          </a:prstGeom>
          <a:noFill/>
          <a:ln>
            <a:noFill/>
          </a:ln>
        </p:spPr>
      </p:pic>
      <p:pic>
        <p:nvPicPr>
          <p:cNvPr id="251" name="Google Shape;251;p33"/>
          <p:cNvPicPr preferRelativeResize="0"/>
          <p:nvPr>
            <p:custDataLst>
              <p:tags r:id="rId4"/>
            </p:custDataLst>
          </p:nvPr>
        </p:nvPicPr>
        <p:blipFill>
          <a:blip r:embed="rId15">
            <a:alphaModFix/>
          </a:blip>
          <a:stretch>
            <a:fillRect/>
          </a:stretch>
        </p:blipFill>
        <p:spPr>
          <a:xfrm>
            <a:off x="7155535" y="1318076"/>
            <a:ext cx="2019040" cy="1577375"/>
          </a:xfrm>
          <a:prstGeom prst="rect">
            <a:avLst/>
          </a:prstGeom>
          <a:noFill/>
          <a:ln>
            <a:noFill/>
          </a:ln>
        </p:spPr>
      </p:pic>
      <p:pic>
        <p:nvPicPr>
          <p:cNvPr id="252" name="Google Shape;252;p33"/>
          <p:cNvPicPr preferRelativeResize="0"/>
          <p:nvPr>
            <p:custDataLst>
              <p:tags r:id="rId5"/>
            </p:custDataLst>
          </p:nvPr>
        </p:nvPicPr>
        <p:blipFill>
          <a:blip r:embed="rId16">
            <a:alphaModFix/>
          </a:blip>
          <a:srcRect l="8063" t="11293" r="60012" b="12557"/>
          <a:stretch>
            <a:fillRect/>
          </a:stretch>
        </p:blipFill>
        <p:spPr>
          <a:xfrm>
            <a:off x="5314600" y="1579000"/>
            <a:ext cx="1593175" cy="1316450"/>
          </a:xfrm>
          <a:prstGeom prst="rect">
            <a:avLst/>
          </a:prstGeom>
          <a:noFill/>
          <a:ln>
            <a:noFill/>
          </a:ln>
        </p:spPr>
      </p:pic>
      <p:sp>
        <p:nvSpPr>
          <p:cNvPr id="253" name="Google Shape;253;p33"/>
          <p:cNvSpPr/>
          <p:nvPr>
            <p:custDataLst>
              <p:tags r:id="rId6"/>
            </p:custDataLst>
          </p:nvPr>
        </p:nvSpPr>
        <p:spPr>
          <a:xfrm>
            <a:off x="252100" y="3126750"/>
            <a:ext cx="1657200" cy="400200"/>
          </a:xfrm>
          <a:prstGeom prst="chevron">
            <a:avLst>
              <a:gd name="adj" fmla="val 50000"/>
            </a:avLst>
          </a:prstGeom>
          <a:solidFill>
            <a:srgbClr val="CFE2F3"/>
          </a:solidFill>
          <a:ln>
            <a:noFill/>
          </a:ln>
        </p:spPr>
        <p:txBody>
          <a:bodyPr spcFirstLastPara="1" wrap="square" lIns="91425" tIns="91425" rIns="91425" bIns="91425" anchor="ctr" anchorCtr="0">
            <a:noAutofit/>
          </a:bodyPr>
          <a:lstStyle/>
          <a:p>
            <a:pPr marL="0" lvl="0" indent="0" algn="ctr" rtl="0">
              <a:spcBef>
                <a:spcPct val="0"/>
              </a:spcBef>
              <a:spcAft>
                <a:spcPct val="0"/>
              </a:spcAft>
              <a:buNone/>
            </a:pPr>
            <a:r>
              <a:rPr lang="en"/>
              <a:t>Jeu de données</a:t>
            </a:r>
            <a:endParaRPr/>
          </a:p>
        </p:txBody>
      </p:sp>
      <p:sp>
        <p:nvSpPr>
          <p:cNvPr id="254" name="Google Shape;254;p33"/>
          <p:cNvSpPr/>
          <p:nvPr>
            <p:custDataLst>
              <p:tags r:id="rId7"/>
            </p:custDataLst>
          </p:nvPr>
        </p:nvSpPr>
        <p:spPr>
          <a:xfrm>
            <a:off x="2385700" y="3126750"/>
            <a:ext cx="2128500" cy="400200"/>
          </a:xfrm>
          <a:prstGeom prst="chevron">
            <a:avLst>
              <a:gd name="adj" fmla="val 50000"/>
            </a:avLst>
          </a:prstGeom>
          <a:solidFill>
            <a:srgbClr val="9FC5E8"/>
          </a:solidFill>
          <a:ln>
            <a:noFill/>
          </a:ln>
        </p:spPr>
        <p:txBody>
          <a:bodyPr spcFirstLastPara="1" wrap="square" lIns="91425" tIns="91425" rIns="91425" bIns="91425" anchor="ctr" anchorCtr="0">
            <a:noAutofit/>
          </a:bodyPr>
          <a:lstStyle/>
          <a:p>
            <a:pPr marL="0" lvl="0" indent="0" algn="ctr" rtl="0">
              <a:spcBef>
                <a:spcPct val="0"/>
              </a:spcBef>
              <a:spcAft>
                <a:spcPct val="0"/>
              </a:spcAft>
              <a:buNone/>
            </a:pPr>
            <a:r>
              <a:rPr lang="en"/>
              <a:t>Recherche de modèles</a:t>
            </a:r>
            <a:endParaRPr/>
          </a:p>
        </p:txBody>
      </p:sp>
      <p:sp>
        <p:nvSpPr>
          <p:cNvPr id="255" name="Google Shape;255;p33"/>
          <p:cNvSpPr/>
          <p:nvPr>
            <p:custDataLst>
              <p:tags r:id="rId8"/>
            </p:custDataLst>
          </p:nvPr>
        </p:nvSpPr>
        <p:spPr>
          <a:xfrm>
            <a:off x="5281300" y="3126750"/>
            <a:ext cx="1657200" cy="400200"/>
          </a:xfrm>
          <a:prstGeom prst="chevron">
            <a:avLst>
              <a:gd name="adj" fmla="val 50000"/>
            </a:avLst>
          </a:prstGeom>
          <a:solidFill>
            <a:srgbClr val="6FA8DC"/>
          </a:solidFill>
          <a:ln>
            <a:noFill/>
          </a:ln>
        </p:spPr>
        <p:txBody>
          <a:bodyPr spcFirstLastPara="1" wrap="square" lIns="91425" tIns="91425" rIns="91425" bIns="91425" anchor="ctr" anchorCtr="0">
            <a:noAutofit/>
          </a:bodyPr>
          <a:lstStyle/>
          <a:p>
            <a:pPr marL="0" lvl="0" indent="0" algn="ctr" rtl="0">
              <a:spcBef>
                <a:spcPct val="0"/>
              </a:spcBef>
              <a:spcAft>
                <a:spcPct val="0"/>
              </a:spcAft>
              <a:buNone/>
            </a:pPr>
            <a:r>
              <a:rPr lang="en"/>
              <a:t>Taxonomie</a:t>
            </a:r>
            <a:endParaRPr/>
          </a:p>
        </p:txBody>
      </p:sp>
      <p:sp>
        <p:nvSpPr>
          <p:cNvPr id="256" name="Google Shape;256;p33"/>
          <p:cNvSpPr/>
          <p:nvPr>
            <p:custDataLst>
              <p:tags r:id="rId9"/>
            </p:custDataLst>
          </p:nvPr>
        </p:nvSpPr>
        <p:spPr>
          <a:xfrm>
            <a:off x="7343625" y="3126750"/>
            <a:ext cx="1657200" cy="400200"/>
          </a:xfrm>
          <a:prstGeom prst="chevron">
            <a:avLst>
              <a:gd name="adj" fmla="val 50000"/>
            </a:avLst>
          </a:prstGeom>
          <a:solidFill>
            <a:srgbClr val="3D85C6"/>
          </a:solidFill>
          <a:ln>
            <a:noFill/>
          </a:ln>
        </p:spPr>
        <p:txBody>
          <a:bodyPr spcFirstLastPara="1" wrap="square" lIns="91425" tIns="91425" rIns="91425" bIns="91425" anchor="ctr" anchorCtr="0">
            <a:noAutofit/>
          </a:bodyPr>
          <a:lstStyle/>
          <a:p>
            <a:pPr marL="0" lvl="0" indent="0" algn="ctr" rtl="0">
              <a:spcBef>
                <a:spcPct val="0"/>
              </a:spcBef>
              <a:spcAft>
                <a:spcPct val="0"/>
              </a:spcAft>
              <a:buNone/>
            </a:pPr>
            <a:r>
              <a:rPr lang="en" dirty="0"/>
              <a:t>Observations</a:t>
            </a:r>
            <a:endParaRPr dirty="0"/>
          </a:p>
        </p:txBody>
      </p:sp>
      <p:pic>
        <p:nvPicPr>
          <p:cNvPr id="257" name="Google Shape;257;p33"/>
          <p:cNvPicPr preferRelativeResize="0"/>
          <p:nvPr>
            <p:custDataLst>
              <p:tags r:id="rId10"/>
            </p:custDataLst>
          </p:nvPr>
        </p:nvPicPr>
        <p:blipFill>
          <a:blip r:embed="rId17">
            <a:alphaModFix/>
          </a:blip>
          <a:srcRect l="44549"/>
          <a:stretch>
            <a:fillRect/>
          </a:stretch>
        </p:blipFill>
        <p:spPr>
          <a:xfrm>
            <a:off x="4967275" y="3775125"/>
            <a:ext cx="2128500" cy="1181100"/>
          </a:xfrm>
          <a:prstGeom prst="rect">
            <a:avLst/>
          </a:prstGeom>
          <a:noFill/>
          <a:ln>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custDataLst>
              <p:tags r:id="rId1"/>
            </p:custDataLst>
          </p:nvPr>
        </p:nvSpPr>
        <p:spPr>
          <a:xfrm>
            <a:off x="178125" y="260300"/>
            <a:ext cx="8520600" cy="857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Défis techniques</a:t>
            </a:r>
            <a:endParaRPr/>
          </a:p>
        </p:txBody>
      </p:sp>
      <p:sp>
        <p:nvSpPr>
          <p:cNvPr id="263" name="Google Shape;263;p34"/>
          <p:cNvSpPr txBox="1"/>
          <p:nvPr>
            <p:custDataLst>
              <p:tags r:id="rId2"/>
            </p:custDataLst>
          </p:nvPr>
        </p:nvSpPr>
        <p:spPr>
          <a:xfrm>
            <a:off x="94625" y="1358662"/>
            <a:ext cx="5064260" cy="3706994"/>
          </a:xfrm>
          <a:prstGeom prst="rect">
            <a:avLst/>
          </a:prstGeom>
          <a:noFill/>
          <a:ln>
            <a:noFill/>
          </a:ln>
        </p:spPr>
        <p:txBody>
          <a:bodyPr spcFirstLastPara="1" wrap="square" lIns="91425" tIns="91425" rIns="91425" bIns="91425" anchor="t" anchorCtr="0">
            <a:spAutoFit/>
          </a:bodyPr>
          <a:lstStyle/>
          <a:p>
            <a:pPr marL="457200" lvl="0" indent="-361950" algn="l" rtl="0">
              <a:spcBef>
                <a:spcPct val="0"/>
              </a:spcBef>
              <a:spcAft>
                <a:spcPct val="0"/>
              </a:spcAft>
              <a:buSzPts val="2100"/>
              <a:buFont typeface="Roboto"/>
              <a:buChar char="●"/>
            </a:pPr>
            <a:r>
              <a:rPr lang="en" sz="2100" b="1" dirty="0">
                <a:latin typeface="Roboto"/>
                <a:ea typeface="Roboto"/>
                <a:cs typeface="Roboto"/>
                <a:sym typeface="Roboto"/>
              </a:rPr>
              <a:t>Limite de 50 000 entrées par base AirTable </a:t>
            </a:r>
            <a:r>
              <a:rPr lang="en" sz="2100" dirty="0">
                <a:latin typeface="Roboto"/>
                <a:ea typeface="Roboto"/>
                <a:cs typeface="Roboto"/>
                <a:sym typeface="Roboto"/>
              </a:rPr>
              <a:t>avec notre compte.</a:t>
            </a:r>
            <a:endParaRPr sz="2100" dirty="0">
              <a:latin typeface="Roboto"/>
              <a:ea typeface="Roboto"/>
              <a:cs typeface="Roboto"/>
              <a:sym typeface="Roboto"/>
            </a:endParaRPr>
          </a:p>
          <a:p>
            <a:pPr marL="457200" lvl="0" indent="0" algn="l" rtl="0">
              <a:spcBef>
                <a:spcPct val="0"/>
              </a:spcBef>
              <a:spcAft>
                <a:spcPct val="0"/>
              </a:spcAft>
              <a:buNone/>
            </a:pPr>
            <a:endParaRPr sz="2100" dirty="0">
              <a:latin typeface="Roboto"/>
              <a:ea typeface="Roboto"/>
              <a:cs typeface="Roboto"/>
              <a:sym typeface="Roboto"/>
            </a:endParaRPr>
          </a:p>
          <a:p>
            <a:pPr marL="457200" lvl="0" indent="-361950" algn="l" rtl="0">
              <a:spcBef>
                <a:spcPct val="0"/>
              </a:spcBef>
              <a:spcAft>
                <a:spcPct val="0"/>
              </a:spcAft>
              <a:buSzPts val="2100"/>
              <a:buFont typeface="Roboto"/>
              <a:buChar char="●"/>
            </a:pPr>
            <a:r>
              <a:rPr lang="en" sz="2100" dirty="0">
                <a:latin typeface="Roboto"/>
                <a:ea typeface="Roboto"/>
                <a:cs typeface="Roboto"/>
                <a:sym typeface="Roboto"/>
              </a:rPr>
              <a:t>Les modèles de classification (pour le balisage automatique) sont très gourmands en ressources.</a:t>
            </a:r>
            <a:endParaRPr sz="2100" dirty="0">
              <a:latin typeface="Roboto"/>
              <a:ea typeface="Roboto"/>
              <a:cs typeface="Roboto"/>
              <a:sym typeface="Roboto"/>
            </a:endParaRPr>
          </a:p>
          <a:p>
            <a:pPr marL="457200" lvl="0" indent="0" algn="l" rtl="0">
              <a:spcBef>
                <a:spcPct val="0"/>
              </a:spcBef>
              <a:spcAft>
                <a:spcPct val="0"/>
              </a:spcAft>
              <a:buNone/>
            </a:pPr>
            <a:endParaRPr sz="2100" dirty="0">
              <a:latin typeface="Roboto"/>
              <a:ea typeface="Roboto"/>
              <a:cs typeface="Roboto"/>
              <a:sym typeface="Roboto"/>
            </a:endParaRPr>
          </a:p>
          <a:p>
            <a:pPr marL="457200" lvl="0" indent="-361950" algn="l" rtl="0">
              <a:spcBef>
                <a:spcPct val="0"/>
              </a:spcBef>
              <a:spcAft>
                <a:spcPct val="0"/>
              </a:spcAft>
              <a:buSzPts val="2100"/>
              <a:buFont typeface="Roboto"/>
              <a:buChar char="●"/>
            </a:pPr>
            <a:r>
              <a:rPr lang="en" sz="2100" dirty="0">
                <a:latin typeface="Roboto"/>
                <a:ea typeface="Roboto"/>
                <a:cs typeface="Roboto"/>
                <a:sym typeface="Roboto"/>
              </a:rPr>
              <a:t>Le magasin de données est assez solide pour évoluer, mais AirTable et les processus de balisage automatique sont moins solides.</a:t>
            </a:r>
            <a:endParaRPr sz="2100" dirty="0">
              <a:latin typeface="Roboto"/>
              <a:ea typeface="Roboto"/>
              <a:cs typeface="Roboto"/>
              <a:sym typeface="Roboto"/>
            </a:endParaRPr>
          </a:p>
        </p:txBody>
      </p:sp>
      <p:pic>
        <p:nvPicPr>
          <p:cNvPr id="264" name="Google Shape;264;p34"/>
          <p:cNvPicPr preferRelativeResize="0"/>
          <p:nvPr>
            <p:custDataLst>
              <p:tags r:id="rId3"/>
            </p:custDataLst>
          </p:nvPr>
        </p:nvPicPr>
        <p:blipFill>
          <a:blip r:embed="rId6">
            <a:alphaModFix/>
          </a:blip>
          <a:stretch>
            <a:fillRect/>
          </a:stretch>
        </p:blipFill>
        <p:spPr>
          <a:xfrm>
            <a:off x="5336700" y="1423975"/>
            <a:ext cx="3601874" cy="2916576"/>
          </a:xfrm>
          <a:prstGeom prst="rect">
            <a:avLst/>
          </a:prstGeom>
          <a:noFill/>
          <a:ln>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p:nvPr>
            <p:custDataLst>
              <p:tags r:id="rId1"/>
            </p:custDataLst>
          </p:nvPr>
        </p:nvSpPr>
        <p:spPr>
          <a:xfrm>
            <a:off x="778650" y="2006450"/>
            <a:ext cx="7674000" cy="861000"/>
          </a:xfrm>
          <a:prstGeom prst="rect">
            <a:avLst/>
          </a:prstGeom>
          <a:noFill/>
          <a:ln>
            <a:noFill/>
          </a:ln>
        </p:spPr>
        <p:txBody>
          <a:bodyPr spcFirstLastPara="1" wrap="square" lIns="91425" tIns="91425" rIns="91425" bIns="91425" anchor="t" anchorCtr="0">
            <a:noAutofit/>
          </a:bodyPr>
          <a:lstStyle/>
          <a:p>
            <a:pPr marL="0" lvl="0" indent="0" algn="ctr" rtl="0">
              <a:spcBef>
                <a:spcPct val="0"/>
              </a:spcBef>
              <a:spcAft>
                <a:spcPct val="0"/>
              </a:spcAft>
              <a:buNone/>
            </a:pPr>
            <a:r>
              <a:rPr lang="en" sz="3500">
                <a:latin typeface="Roboto"/>
                <a:ea typeface="Roboto"/>
                <a:cs typeface="Roboto"/>
                <a:sym typeface="Roboto"/>
              </a:rPr>
              <a:t>Expériences actuelles et à venir</a:t>
            </a:r>
            <a:endParaRPr sz="3500">
              <a:latin typeface="Roboto"/>
              <a:ea typeface="Roboto"/>
              <a:cs typeface="Roboto"/>
              <a:sym typeface="Roboto"/>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a:t>Mise en œuvre en dehors du </a:t>
            </a:r>
            <a:br>
              <a:rPr lang="en" dirty="0"/>
            </a:br>
            <a:r>
              <a:rPr lang="en" dirty="0"/>
              <a:t>Service Web géré (SWG)</a:t>
            </a:r>
            <a:endParaRPr dirty="0"/>
          </a:p>
        </p:txBody>
      </p:sp>
      <p:sp>
        <p:nvSpPr>
          <p:cNvPr id="275" name="Google Shape;275;p36"/>
          <p:cNvSpPr txBox="1"/>
          <p:nvPr>
            <p:custDataLst>
              <p:tags r:id="rId2"/>
            </p:custDataLst>
          </p:nvPr>
        </p:nvSpPr>
        <p:spPr>
          <a:xfrm>
            <a:off x="254325" y="1239973"/>
            <a:ext cx="3796393" cy="1830599"/>
          </a:xfrm>
          <a:prstGeom prst="rect">
            <a:avLst/>
          </a:prstGeom>
          <a:noFill/>
          <a:ln>
            <a:noFill/>
          </a:ln>
        </p:spPr>
        <p:txBody>
          <a:bodyPr spcFirstLastPara="1" wrap="square" lIns="91425" tIns="91425" rIns="91425" bIns="91425" anchor="t" anchorCtr="0">
            <a:spAutoFit/>
          </a:bodyPr>
          <a:lstStyle/>
          <a:p>
            <a:pPr marL="457200" lvl="0" indent="-342900" algn="l" rtl="0">
              <a:spcBef>
                <a:spcPct val="0"/>
              </a:spcBef>
              <a:spcAft>
                <a:spcPct val="0"/>
              </a:spcAft>
              <a:buSzPts val="1800"/>
              <a:buFont typeface="Roboto"/>
              <a:buChar char="●"/>
            </a:pPr>
            <a:r>
              <a:rPr lang="en" sz="1800" dirty="0">
                <a:latin typeface="Roboto"/>
                <a:ea typeface="Roboto"/>
                <a:cs typeface="Roboto"/>
                <a:sym typeface="Roboto"/>
              </a:rPr>
              <a:t>AMC</a:t>
            </a:r>
            <a:endParaRPr sz="1800" dirty="0">
              <a:latin typeface="Roboto"/>
              <a:ea typeface="Roboto"/>
              <a:cs typeface="Roboto"/>
              <a:sym typeface="Roboto"/>
            </a:endParaRPr>
          </a:p>
          <a:p>
            <a:pPr marL="457200" lvl="0" indent="-342900" algn="l" rtl="0">
              <a:spcBef>
                <a:spcPct val="0"/>
              </a:spcBef>
              <a:spcAft>
                <a:spcPct val="0"/>
              </a:spcAft>
              <a:buSzPts val="1800"/>
              <a:buFont typeface="Roboto"/>
              <a:buChar char="●"/>
            </a:pPr>
            <a:r>
              <a:rPr lang="en" sz="1800" dirty="0">
                <a:latin typeface="Roboto"/>
                <a:ea typeface="Roboto"/>
                <a:cs typeface="Roboto"/>
                <a:sym typeface="Roboto"/>
              </a:rPr>
              <a:t>Quelques pages d’ISDE</a:t>
            </a:r>
            <a:endParaRPr sz="1800" dirty="0">
              <a:latin typeface="Roboto"/>
              <a:ea typeface="Roboto"/>
              <a:cs typeface="Roboto"/>
              <a:sym typeface="Roboto"/>
            </a:endParaRPr>
          </a:p>
          <a:p>
            <a:pPr marL="0" lvl="0" indent="0" algn="l" rtl="0">
              <a:spcBef>
                <a:spcPct val="0"/>
              </a:spcBef>
              <a:spcAft>
                <a:spcPct val="0"/>
              </a:spcAft>
              <a:buNone/>
            </a:pPr>
            <a:endParaRPr sz="1800" dirty="0">
              <a:latin typeface="Roboto"/>
              <a:ea typeface="Roboto"/>
              <a:cs typeface="Roboto"/>
              <a:sym typeface="Roboto"/>
            </a:endParaRPr>
          </a:p>
          <a:p>
            <a:pPr marL="0" lvl="0" indent="0" algn="l" rtl="0">
              <a:spcBef>
                <a:spcPct val="0"/>
              </a:spcBef>
              <a:spcAft>
                <a:spcPct val="0"/>
              </a:spcAft>
              <a:buNone/>
            </a:pPr>
            <a:r>
              <a:rPr lang="en" sz="1800" dirty="0">
                <a:latin typeface="Roboto"/>
                <a:ea typeface="Roboto"/>
                <a:cs typeface="Roboto"/>
                <a:sym typeface="Roboto"/>
              </a:rPr>
              <a:t>Bogue : les clics oui/non ne sont pas actuellement suivis dans Adobe Analytics</a:t>
            </a:r>
            <a:endParaRPr sz="1800" dirty="0">
              <a:latin typeface="Roboto"/>
              <a:ea typeface="Roboto"/>
              <a:cs typeface="Roboto"/>
              <a:sym typeface="Roboto"/>
            </a:endParaRPr>
          </a:p>
        </p:txBody>
      </p:sp>
      <p:pic>
        <p:nvPicPr>
          <p:cNvPr id="276" name="Google Shape;276;p36"/>
          <p:cNvPicPr preferRelativeResize="0"/>
          <p:nvPr>
            <p:custDataLst>
              <p:tags r:id="rId3"/>
            </p:custDataLst>
          </p:nvPr>
        </p:nvPicPr>
        <p:blipFill>
          <a:blip r:embed="rId7">
            <a:alphaModFix/>
          </a:blip>
          <a:stretch>
            <a:fillRect/>
          </a:stretch>
        </p:blipFill>
        <p:spPr>
          <a:xfrm>
            <a:off x="5041350" y="260300"/>
            <a:ext cx="2686603" cy="4005701"/>
          </a:xfrm>
          <a:prstGeom prst="rect">
            <a:avLst/>
          </a:prstGeom>
          <a:noFill/>
          <a:ln>
            <a:noFill/>
          </a:ln>
          <a:effectLst>
            <a:outerShdw blurRad="57150" dist="19050" dir="5400000" algn="bl" rotWithShape="0">
              <a:srgbClr val="000000">
                <a:alpha val="50000"/>
              </a:srgbClr>
            </a:outerShdw>
          </a:effectLst>
        </p:spPr>
      </p:pic>
      <p:pic>
        <p:nvPicPr>
          <p:cNvPr id="277" name="Google Shape;277;p36"/>
          <p:cNvPicPr preferRelativeResize="0"/>
          <p:nvPr>
            <p:custDataLst>
              <p:tags r:id="rId4"/>
            </p:custDataLst>
          </p:nvPr>
        </p:nvPicPr>
        <p:blipFill>
          <a:blip r:embed="rId8">
            <a:alphaModFix/>
          </a:blip>
          <a:srcRect l="8035" r="9721" b="19191"/>
          <a:stretch>
            <a:fillRect/>
          </a:stretch>
        </p:blipFill>
        <p:spPr>
          <a:xfrm>
            <a:off x="4423200" y="4151800"/>
            <a:ext cx="3922901" cy="847100"/>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7"/>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a:t>Expérimentation des options « Qu’est-ce qui n’allait pas? »</a:t>
            </a:r>
            <a:endParaRPr dirty="0"/>
          </a:p>
        </p:txBody>
      </p:sp>
      <p:sp>
        <p:nvSpPr>
          <p:cNvPr id="283" name="Google Shape;283;p37"/>
          <p:cNvSpPr txBox="1"/>
          <p:nvPr>
            <p:custDataLst>
              <p:tags r:id="rId2"/>
            </p:custDataLst>
          </p:nvPr>
        </p:nvSpPr>
        <p:spPr>
          <a:xfrm>
            <a:off x="159050" y="3215925"/>
            <a:ext cx="4384380" cy="1037327"/>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a:latin typeface="Roboto"/>
                <a:ea typeface="Roboto"/>
                <a:cs typeface="Roboto"/>
                <a:sym typeface="Roboto"/>
              </a:rPr>
              <a:t>Version 1</a:t>
            </a:r>
            <a:endParaRPr>
              <a:latin typeface="Roboto"/>
              <a:ea typeface="Roboto"/>
              <a:cs typeface="Roboto"/>
              <a:sym typeface="Roboto"/>
            </a:endParaRPr>
          </a:p>
          <a:p>
            <a:pPr marL="457200" lvl="0" indent="-317500" algn="l" rtl="0">
              <a:spcBef>
                <a:spcPct val="0"/>
              </a:spcBef>
              <a:spcAft>
                <a:spcPct val="0"/>
              </a:spcAft>
              <a:buSzPts val="1400"/>
              <a:buFont typeface="Roboto"/>
              <a:buChar char="●"/>
            </a:pPr>
            <a:r>
              <a:rPr lang="en">
                <a:latin typeface="Roboto"/>
                <a:ea typeface="Roboto"/>
                <a:cs typeface="Roboto"/>
                <a:sym typeface="Roboto"/>
              </a:rPr>
              <a:t>Les gens avaient tendance à choisir la première option ou aucune</a:t>
            </a:r>
            <a:endParaRPr>
              <a:latin typeface="Roboto"/>
              <a:ea typeface="Roboto"/>
              <a:cs typeface="Roboto"/>
              <a:sym typeface="Roboto"/>
            </a:endParaRPr>
          </a:p>
          <a:p>
            <a:pPr marL="0" lvl="0" indent="0" algn="l" rtl="0">
              <a:spcBef>
                <a:spcPct val="0"/>
              </a:spcBef>
              <a:spcAft>
                <a:spcPct val="0"/>
              </a:spcAft>
              <a:buNone/>
            </a:pPr>
            <a:endParaRPr>
              <a:latin typeface="Roboto"/>
              <a:ea typeface="Roboto"/>
              <a:cs typeface="Roboto"/>
              <a:sym typeface="Roboto"/>
            </a:endParaRPr>
          </a:p>
        </p:txBody>
      </p:sp>
      <p:sp>
        <p:nvSpPr>
          <p:cNvPr id="284" name="Google Shape;284;p37"/>
          <p:cNvSpPr txBox="1"/>
          <p:nvPr>
            <p:custDataLst>
              <p:tags r:id="rId3"/>
            </p:custDataLst>
          </p:nvPr>
        </p:nvSpPr>
        <p:spPr>
          <a:xfrm>
            <a:off x="4790700" y="3238650"/>
            <a:ext cx="4302999" cy="12509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dirty="0">
                <a:latin typeface="Roboto"/>
                <a:ea typeface="Roboto"/>
                <a:cs typeface="Roboto"/>
                <a:sym typeface="Roboto"/>
              </a:rPr>
              <a:t>Version 2 : ArriveCan</a:t>
            </a:r>
            <a:endParaRPr dirty="0">
              <a:latin typeface="Roboto"/>
              <a:ea typeface="Roboto"/>
              <a:cs typeface="Roboto"/>
              <a:sym typeface="Roboto"/>
            </a:endParaRPr>
          </a:p>
          <a:p>
            <a:pPr marL="457200" lvl="0" indent="-317500" algn="l" rtl="0">
              <a:spcBef>
                <a:spcPct val="0"/>
              </a:spcBef>
              <a:spcAft>
                <a:spcPct val="0"/>
              </a:spcAft>
              <a:buSzPts val="1400"/>
              <a:buFont typeface="Roboto"/>
              <a:buChar char="●"/>
            </a:pPr>
            <a:r>
              <a:rPr lang="en" dirty="0">
                <a:latin typeface="Roboto"/>
                <a:ea typeface="Roboto"/>
                <a:cs typeface="Roboto"/>
                <a:sym typeface="Roboto"/>
              </a:rPr>
              <a:t>Moins d’options : Rechercher, utiliser et comprendre</a:t>
            </a:r>
            <a:endParaRPr dirty="0">
              <a:latin typeface="Roboto"/>
              <a:ea typeface="Roboto"/>
              <a:cs typeface="Roboto"/>
              <a:sym typeface="Roboto"/>
            </a:endParaRPr>
          </a:p>
          <a:p>
            <a:pPr marL="457200" lvl="0" indent="-317500" algn="l" rtl="0">
              <a:spcBef>
                <a:spcPct val="0"/>
              </a:spcBef>
              <a:spcAft>
                <a:spcPct val="0"/>
              </a:spcAft>
              <a:buSzPts val="1400"/>
              <a:buFont typeface="Roboto"/>
              <a:buChar char="●"/>
            </a:pPr>
            <a:r>
              <a:rPr lang="en" dirty="0">
                <a:latin typeface="Roboto"/>
                <a:ea typeface="Roboto"/>
                <a:cs typeface="Roboto"/>
                <a:sym typeface="Roboto"/>
              </a:rPr>
              <a:t>Un langage plus clair en matière de renseignements personnels</a:t>
            </a:r>
            <a:endParaRPr dirty="0">
              <a:latin typeface="Roboto"/>
              <a:ea typeface="Roboto"/>
              <a:cs typeface="Roboto"/>
              <a:sym typeface="Roboto"/>
            </a:endParaRPr>
          </a:p>
        </p:txBody>
      </p:sp>
      <p:pic>
        <p:nvPicPr>
          <p:cNvPr id="285" name="Google Shape;285;p37"/>
          <p:cNvPicPr preferRelativeResize="0"/>
          <p:nvPr>
            <p:custDataLst>
              <p:tags r:id="rId4"/>
            </p:custDataLst>
          </p:nvPr>
        </p:nvPicPr>
        <p:blipFill>
          <a:blip r:embed="rId8">
            <a:alphaModFix/>
          </a:blip>
          <a:srcRect t="5962"/>
          <a:stretch>
            <a:fillRect/>
          </a:stretch>
        </p:blipFill>
        <p:spPr>
          <a:xfrm>
            <a:off x="4769475" y="1473075"/>
            <a:ext cx="4149600" cy="1683350"/>
          </a:xfrm>
          <a:prstGeom prst="rect">
            <a:avLst/>
          </a:prstGeom>
          <a:noFill/>
          <a:ln>
            <a:noFill/>
          </a:ln>
          <a:effectLst>
            <a:outerShdw blurRad="57150" dist="19050" dir="5400000" algn="bl" rotWithShape="0">
              <a:srgbClr val="000000">
                <a:alpha val="50000"/>
              </a:srgbClr>
            </a:outerShdw>
          </a:effectLst>
        </p:spPr>
      </p:pic>
      <p:pic>
        <p:nvPicPr>
          <p:cNvPr id="286" name="Google Shape;286;p37"/>
          <p:cNvPicPr preferRelativeResize="0"/>
          <p:nvPr>
            <p:custDataLst>
              <p:tags r:id="rId5"/>
            </p:custDataLst>
          </p:nvPr>
        </p:nvPicPr>
        <p:blipFill>
          <a:blip r:embed="rId9">
            <a:alphaModFix/>
          </a:blip>
          <a:srcRect t="4780"/>
          <a:stretch>
            <a:fillRect/>
          </a:stretch>
        </p:blipFill>
        <p:spPr>
          <a:xfrm>
            <a:off x="152400" y="1015875"/>
            <a:ext cx="4379949" cy="2123850"/>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Option de communication</a:t>
            </a:r>
            <a:endParaRPr/>
          </a:p>
        </p:txBody>
      </p:sp>
      <p:pic>
        <p:nvPicPr>
          <p:cNvPr id="292" name="Google Shape;292;p38"/>
          <p:cNvPicPr preferRelativeResize="0"/>
          <p:nvPr>
            <p:custDataLst>
              <p:tags r:id="rId2"/>
            </p:custDataLst>
          </p:nvPr>
        </p:nvPicPr>
        <p:blipFill>
          <a:blip r:embed="rId8">
            <a:alphaModFix/>
          </a:blip>
          <a:stretch>
            <a:fillRect/>
          </a:stretch>
        </p:blipFill>
        <p:spPr>
          <a:xfrm>
            <a:off x="533400" y="1595000"/>
            <a:ext cx="3800475" cy="2390775"/>
          </a:xfrm>
          <a:prstGeom prst="rect">
            <a:avLst/>
          </a:prstGeom>
          <a:noFill/>
          <a:ln>
            <a:noFill/>
          </a:ln>
        </p:spPr>
      </p:pic>
      <p:sp>
        <p:nvSpPr>
          <p:cNvPr id="293" name="Google Shape;293;p38"/>
          <p:cNvSpPr txBox="1"/>
          <p:nvPr>
            <p:custDataLst>
              <p:tags r:id="rId3"/>
            </p:custDataLst>
          </p:nvPr>
        </p:nvSpPr>
        <p:spPr>
          <a:xfrm>
            <a:off x="4794050" y="649950"/>
            <a:ext cx="4164861" cy="4851138"/>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800" dirty="0">
                <a:latin typeface="Roboto"/>
                <a:ea typeface="Roboto"/>
                <a:cs typeface="Roboto"/>
                <a:sym typeface="Roboto"/>
              </a:rPr>
              <a:t>Certains services ou pages attirent toujours des commentaires avec des numéros de téléphone ou des adresses de courriel où les gens essaient de suivre leur cas.</a:t>
            </a:r>
            <a:endParaRPr sz="1800" dirty="0">
              <a:latin typeface="Roboto"/>
              <a:ea typeface="Roboto"/>
              <a:cs typeface="Roboto"/>
              <a:sym typeface="Roboto"/>
            </a:endParaRPr>
          </a:p>
          <a:p>
            <a:pPr marL="0" lvl="0" indent="0" algn="l" rtl="0">
              <a:spcBef>
                <a:spcPct val="0"/>
              </a:spcBef>
              <a:spcAft>
                <a:spcPct val="0"/>
              </a:spcAft>
              <a:buNone/>
            </a:pPr>
            <a:endParaRPr sz="1800" dirty="0">
              <a:latin typeface="Roboto"/>
              <a:ea typeface="Roboto"/>
              <a:cs typeface="Roboto"/>
              <a:sym typeface="Roboto"/>
            </a:endParaRPr>
          </a:p>
          <a:p>
            <a:pPr marL="0" lvl="0" indent="0" algn="l" rtl="0">
              <a:spcBef>
                <a:spcPct val="0"/>
              </a:spcBef>
              <a:spcAft>
                <a:spcPct val="0"/>
              </a:spcAft>
              <a:buNone/>
            </a:pPr>
            <a:endParaRPr sz="1800" dirty="0">
              <a:latin typeface="Roboto"/>
              <a:ea typeface="Roboto"/>
              <a:cs typeface="Roboto"/>
              <a:sym typeface="Roboto"/>
            </a:endParaRPr>
          </a:p>
          <a:p>
            <a:pPr marL="0" lvl="0" indent="0" algn="l" rtl="0">
              <a:spcBef>
                <a:spcPct val="0"/>
              </a:spcBef>
              <a:spcAft>
                <a:spcPct val="0"/>
              </a:spcAft>
              <a:buNone/>
            </a:pPr>
            <a:r>
              <a:rPr lang="en" sz="1800" dirty="0">
                <a:latin typeface="Roboto"/>
                <a:ea typeface="Roboto"/>
                <a:cs typeface="Roboto"/>
                <a:sym typeface="Roboto"/>
              </a:rPr>
              <a:t>On a vu cela sur </a:t>
            </a:r>
            <a:r>
              <a:rPr lang="en" sz="1800" dirty="0">
                <a:latin typeface="Roboto"/>
                <a:ea typeface="Roboto"/>
                <a:cs typeface="Roboto"/>
                <a:sym typeface="Roboto"/>
                <a:hlinkClick r:id="rId9"/>
              </a:rPr>
              <a:t>ArriveCan</a:t>
            </a:r>
            <a:r>
              <a:rPr lang="en" sz="1800" dirty="0">
                <a:latin typeface="Roboto"/>
                <a:ea typeface="Roboto"/>
                <a:cs typeface="Roboto"/>
                <a:sym typeface="Roboto"/>
              </a:rPr>
              <a:t> malgré un avertissement qu’ils ne recevraient pas de réponse.</a:t>
            </a:r>
            <a:endParaRPr sz="1800" dirty="0">
              <a:latin typeface="Roboto"/>
              <a:ea typeface="Roboto"/>
              <a:cs typeface="Roboto"/>
              <a:sym typeface="Roboto"/>
            </a:endParaRPr>
          </a:p>
          <a:p>
            <a:pPr marL="0" lvl="0" indent="0" algn="l" rtl="0">
              <a:spcBef>
                <a:spcPct val="0"/>
              </a:spcBef>
              <a:spcAft>
                <a:spcPct val="0"/>
              </a:spcAft>
              <a:buNone/>
            </a:pPr>
            <a:endParaRPr sz="1800" dirty="0">
              <a:latin typeface="Roboto"/>
              <a:ea typeface="Roboto"/>
              <a:cs typeface="Roboto"/>
              <a:sym typeface="Roboto"/>
            </a:endParaRPr>
          </a:p>
          <a:p>
            <a:pPr marL="0" lvl="0" indent="0" algn="l" rtl="0">
              <a:spcBef>
                <a:spcPct val="0"/>
              </a:spcBef>
              <a:spcAft>
                <a:spcPct val="0"/>
              </a:spcAft>
              <a:buNone/>
            </a:pPr>
            <a:endParaRPr sz="1800" dirty="0">
              <a:latin typeface="Roboto"/>
              <a:ea typeface="Roboto"/>
              <a:cs typeface="Roboto"/>
              <a:sym typeface="Roboto"/>
            </a:endParaRPr>
          </a:p>
          <a:p>
            <a:pPr marL="0" lvl="0" indent="0" algn="l" rtl="0">
              <a:spcBef>
                <a:spcPct val="0"/>
              </a:spcBef>
              <a:spcAft>
                <a:spcPct val="0"/>
              </a:spcAft>
              <a:buNone/>
            </a:pPr>
            <a:r>
              <a:rPr lang="en" sz="1800" dirty="0">
                <a:latin typeface="Roboto"/>
                <a:ea typeface="Roboto"/>
                <a:cs typeface="Roboto"/>
                <a:sym typeface="Roboto"/>
              </a:rPr>
              <a:t>Travaille actuellement sur une variante qui inclut une option pour ajouter un lien à une page de communication.</a:t>
            </a:r>
            <a:endParaRPr sz="1800" dirty="0">
              <a:latin typeface="Roboto"/>
              <a:ea typeface="Roboto"/>
              <a:cs typeface="Roboto"/>
              <a:sym typeface="Roboto"/>
            </a:endParaRPr>
          </a:p>
          <a:p>
            <a:pPr marL="0" lvl="0" indent="0" algn="l" rtl="0">
              <a:spcBef>
                <a:spcPct val="0"/>
              </a:spcBef>
              <a:spcAft>
                <a:spcPct val="0"/>
              </a:spcAft>
              <a:buNone/>
            </a:pPr>
            <a:endParaRPr sz="1800" dirty="0">
              <a:latin typeface="Roboto"/>
              <a:ea typeface="Roboto"/>
              <a:cs typeface="Roboto"/>
              <a:sym typeface="Roboto"/>
            </a:endParaRPr>
          </a:p>
          <a:p>
            <a:pPr marL="0" lvl="0" indent="0" algn="l" rtl="0">
              <a:spcBef>
                <a:spcPct val="0"/>
              </a:spcBef>
              <a:spcAft>
                <a:spcPct val="0"/>
              </a:spcAft>
              <a:buNone/>
            </a:pPr>
            <a:endParaRPr sz="1800" dirty="0">
              <a:latin typeface="Roboto"/>
              <a:ea typeface="Roboto"/>
              <a:cs typeface="Roboto"/>
              <a:sym typeface="Roboto"/>
            </a:endParaRPr>
          </a:p>
        </p:txBody>
      </p:sp>
      <p:pic>
        <p:nvPicPr>
          <p:cNvPr id="294" name="Google Shape;294;p38"/>
          <p:cNvPicPr preferRelativeResize="0"/>
          <p:nvPr>
            <p:custDataLst>
              <p:tags r:id="rId4"/>
            </p:custDataLst>
          </p:nvPr>
        </p:nvPicPr>
        <p:blipFill>
          <a:blip r:embed="rId10">
            <a:alphaModFix/>
          </a:blip>
          <a:srcRect t="71353"/>
          <a:stretch>
            <a:fillRect/>
          </a:stretch>
        </p:blipFill>
        <p:spPr>
          <a:xfrm>
            <a:off x="250675" y="833000"/>
            <a:ext cx="4379949" cy="638950"/>
          </a:xfrm>
          <a:prstGeom prst="rect">
            <a:avLst/>
          </a:prstGeom>
          <a:noFill/>
          <a:ln>
            <a:noFill/>
          </a:ln>
          <a:effectLst>
            <a:outerShdw blurRad="57150" dist="19050" dir="5400000" algn="bl" rotWithShape="0">
              <a:srgbClr val="000000">
                <a:alpha val="50000"/>
              </a:srgbClr>
            </a:outerShdw>
          </a:effectLst>
        </p:spPr>
      </p:pic>
      <p:sp>
        <p:nvSpPr>
          <p:cNvPr id="295" name="Google Shape;295;p38"/>
          <p:cNvSpPr/>
          <p:nvPr>
            <p:custDataLst>
              <p:tags r:id="rId5"/>
            </p:custDataLst>
          </p:nvPr>
        </p:nvSpPr>
        <p:spPr>
          <a:xfrm>
            <a:off x="115450" y="1077450"/>
            <a:ext cx="4643100" cy="500100"/>
          </a:xfrm>
          <a:prstGeom prst="rect">
            <a:avLst/>
          </a:prstGeom>
          <a:noFill/>
          <a:ln w="2857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p:nvPr>
            <p:custDataLst>
              <p:tags r:id="rId1"/>
            </p:custDataLst>
          </p:nvPr>
        </p:nvSpPr>
        <p:spPr>
          <a:xfrm>
            <a:off x="778650" y="2006450"/>
            <a:ext cx="7674000" cy="861000"/>
          </a:xfrm>
          <a:prstGeom prst="rect">
            <a:avLst/>
          </a:prstGeom>
          <a:noFill/>
          <a:ln>
            <a:noFill/>
          </a:ln>
        </p:spPr>
        <p:txBody>
          <a:bodyPr spcFirstLastPara="1" wrap="square" lIns="91425" tIns="91425" rIns="91425" bIns="91425" anchor="t" anchorCtr="0">
            <a:noAutofit/>
          </a:bodyPr>
          <a:lstStyle/>
          <a:p>
            <a:pPr marL="0" lvl="0" indent="0" algn="ctr" rtl="0">
              <a:spcBef>
                <a:spcPct val="0"/>
              </a:spcBef>
              <a:spcAft>
                <a:spcPct val="0"/>
              </a:spcAft>
              <a:buNone/>
            </a:pPr>
            <a:r>
              <a:rPr lang="en" sz="3500">
                <a:latin typeface="Roboto"/>
                <a:ea typeface="Roboto"/>
                <a:cs typeface="Roboto"/>
                <a:sym typeface="Roboto"/>
              </a:rPr>
              <a:t>Vision et prochaines étapes</a:t>
            </a:r>
            <a:endParaRPr sz="3500">
              <a:latin typeface="Roboto"/>
              <a:ea typeface="Roboto"/>
              <a:cs typeface="Roboto"/>
              <a:sym typeface="Roboto"/>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a:t>Améliorer le modèle « Signaler un problème »</a:t>
            </a:r>
            <a:endParaRPr dirty="0"/>
          </a:p>
        </p:txBody>
      </p:sp>
      <p:pic>
        <p:nvPicPr>
          <p:cNvPr id="306" name="Google Shape;306;p40"/>
          <p:cNvPicPr preferRelativeResize="0"/>
          <p:nvPr>
            <p:custDataLst>
              <p:tags r:id="rId2"/>
            </p:custDataLst>
          </p:nvPr>
        </p:nvPicPr>
        <p:blipFill>
          <a:blip r:embed="rId11">
            <a:alphaModFix/>
          </a:blip>
          <a:stretch>
            <a:fillRect/>
          </a:stretch>
        </p:blipFill>
        <p:spPr>
          <a:xfrm>
            <a:off x="229900" y="2428450"/>
            <a:ext cx="2845650" cy="533550"/>
          </a:xfrm>
          <a:prstGeom prst="rect">
            <a:avLst/>
          </a:prstGeom>
          <a:noFill/>
          <a:ln>
            <a:noFill/>
          </a:ln>
        </p:spPr>
      </p:pic>
      <p:sp>
        <p:nvSpPr>
          <p:cNvPr id="307" name="Google Shape;307;p40"/>
          <p:cNvSpPr txBox="1"/>
          <p:nvPr>
            <p:custDataLst>
              <p:tags r:id="rId3"/>
            </p:custDataLst>
          </p:nvPr>
        </p:nvSpPr>
        <p:spPr>
          <a:xfrm>
            <a:off x="524125" y="1474575"/>
            <a:ext cx="2259457" cy="457627"/>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800" b="1" u="sng">
                <a:latin typeface="Roboto"/>
                <a:ea typeface="Roboto"/>
                <a:cs typeface="Roboto"/>
                <a:sym typeface="Roboto"/>
              </a:rPr>
              <a:t>Situation actuelle</a:t>
            </a:r>
            <a:endParaRPr sz="1800" b="1" u="sng">
              <a:latin typeface="Roboto"/>
              <a:ea typeface="Roboto"/>
              <a:cs typeface="Roboto"/>
              <a:sym typeface="Roboto"/>
            </a:endParaRPr>
          </a:p>
        </p:txBody>
      </p:sp>
      <p:sp>
        <p:nvSpPr>
          <p:cNvPr id="308" name="Google Shape;308;p40"/>
          <p:cNvSpPr txBox="1"/>
          <p:nvPr>
            <p:custDataLst>
              <p:tags r:id="rId4"/>
            </p:custDataLst>
          </p:nvPr>
        </p:nvSpPr>
        <p:spPr>
          <a:xfrm>
            <a:off x="209650" y="3232950"/>
            <a:ext cx="2609307" cy="1464473"/>
          </a:xfrm>
          <a:prstGeom prst="rect">
            <a:avLst/>
          </a:prstGeom>
          <a:noFill/>
          <a:ln>
            <a:noFill/>
          </a:ln>
        </p:spPr>
        <p:txBody>
          <a:bodyPr spcFirstLastPara="1" wrap="square" lIns="91425" tIns="91425" rIns="91425" bIns="91425" anchor="t" anchorCtr="0">
            <a:spAutoFit/>
          </a:bodyPr>
          <a:lstStyle/>
          <a:p>
            <a:pPr marL="457200" lvl="0" indent="-317500" algn="l" rtl="0">
              <a:spcBef>
                <a:spcPct val="0"/>
              </a:spcBef>
              <a:spcAft>
                <a:spcPct val="0"/>
              </a:spcAft>
              <a:buSzPts val="1400"/>
              <a:buFont typeface="Roboto"/>
              <a:buChar char="●"/>
            </a:pPr>
            <a:r>
              <a:rPr lang="en" b="1" dirty="0">
                <a:latin typeface="Roboto"/>
                <a:ea typeface="Roboto"/>
                <a:cs typeface="Roboto"/>
                <a:sym typeface="Roboto"/>
              </a:rPr>
              <a:t>Obligatoire </a:t>
            </a:r>
            <a:r>
              <a:rPr lang="en" dirty="0">
                <a:latin typeface="Roboto"/>
                <a:ea typeface="Roboto"/>
                <a:cs typeface="Roboto"/>
                <a:sym typeface="Roboto"/>
              </a:rPr>
              <a:t>sur toutes les pages</a:t>
            </a:r>
            <a:endParaRPr dirty="0">
              <a:latin typeface="Roboto"/>
              <a:ea typeface="Roboto"/>
              <a:cs typeface="Roboto"/>
              <a:sym typeface="Roboto"/>
            </a:endParaRPr>
          </a:p>
          <a:p>
            <a:pPr marL="457200" lvl="0" indent="-317500" algn="l" rtl="0">
              <a:spcBef>
                <a:spcPct val="0"/>
              </a:spcBef>
              <a:spcAft>
                <a:spcPct val="0"/>
              </a:spcAft>
              <a:buSzPts val="1400"/>
              <a:buFont typeface="Roboto"/>
              <a:buChar char="●"/>
            </a:pPr>
            <a:r>
              <a:rPr lang="en" dirty="0">
                <a:latin typeface="Roboto"/>
                <a:ea typeface="Roboto"/>
                <a:cs typeface="Roboto"/>
                <a:sym typeface="Roboto"/>
              </a:rPr>
              <a:t>La mise en œuvre d’AEM n’autorise pas les commentaires en texte libre</a:t>
            </a:r>
            <a:endParaRPr dirty="0">
              <a:latin typeface="Roboto"/>
              <a:ea typeface="Roboto"/>
              <a:cs typeface="Roboto"/>
              <a:sym typeface="Roboto"/>
            </a:endParaRPr>
          </a:p>
        </p:txBody>
      </p:sp>
      <p:cxnSp>
        <p:nvCxnSpPr>
          <p:cNvPr id="309" name="Google Shape;309;p40"/>
          <p:cNvCxnSpPr/>
          <p:nvPr>
            <p:custDataLst>
              <p:tags r:id="rId5"/>
            </p:custDataLst>
          </p:nvPr>
        </p:nvCxnSpPr>
        <p:spPr>
          <a:xfrm>
            <a:off x="3369775" y="2676575"/>
            <a:ext cx="1272000" cy="0"/>
          </a:xfrm>
          <a:prstGeom prst="straightConnector1">
            <a:avLst/>
          </a:prstGeom>
          <a:noFill/>
          <a:ln w="76200" cap="flat" cmpd="sng">
            <a:solidFill>
              <a:schemeClr val="dk2"/>
            </a:solidFill>
            <a:prstDash val="solid"/>
            <a:round/>
            <a:headEnd type="none" w="med" len="med"/>
            <a:tailEnd type="triangle" w="med" len="med"/>
          </a:ln>
        </p:spPr>
      </p:cxnSp>
      <p:sp>
        <p:nvSpPr>
          <p:cNvPr id="310" name="Google Shape;310;p40"/>
          <p:cNvSpPr txBox="1"/>
          <p:nvPr>
            <p:custDataLst>
              <p:tags r:id="rId6"/>
            </p:custDataLst>
          </p:nvPr>
        </p:nvSpPr>
        <p:spPr>
          <a:xfrm>
            <a:off x="5311749" y="1474575"/>
            <a:ext cx="2259457" cy="732222"/>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800" b="1" u="sng">
                <a:latin typeface="Roboto"/>
                <a:ea typeface="Roboto"/>
                <a:cs typeface="Roboto"/>
                <a:sym typeface="Roboto"/>
              </a:rPr>
              <a:t>Modifications envisagées</a:t>
            </a:r>
            <a:endParaRPr sz="1800" b="1" u="sng">
              <a:latin typeface="Roboto"/>
              <a:ea typeface="Roboto"/>
              <a:cs typeface="Roboto"/>
              <a:sym typeface="Roboto"/>
            </a:endParaRPr>
          </a:p>
        </p:txBody>
      </p:sp>
      <p:pic>
        <p:nvPicPr>
          <p:cNvPr id="311" name="Google Shape;311;p40"/>
          <p:cNvPicPr preferRelativeResize="0"/>
          <p:nvPr>
            <p:custDataLst>
              <p:tags r:id="rId7"/>
            </p:custDataLst>
          </p:nvPr>
        </p:nvPicPr>
        <p:blipFill>
          <a:blip r:embed="rId12">
            <a:alphaModFix/>
          </a:blip>
          <a:stretch>
            <a:fillRect/>
          </a:stretch>
        </p:blipFill>
        <p:spPr>
          <a:xfrm>
            <a:off x="4978150" y="2320150"/>
            <a:ext cx="3928225" cy="773050"/>
          </a:xfrm>
          <a:prstGeom prst="rect">
            <a:avLst/>
          </a:prstGeom>
          <a:noFill/>
          <a:ln>
            <a:noFill/>
          </a:ln>
        </p:spPr>
      </p:pic>
      <p:sp>
        <p:nvSpPr>
          <p:cNvPr id="312" name="Google Shape;312;p40"/>
          <p:cNvSpPr txBox="1"/>
          <p:nvPr>
            <p:custDataLst>
              <p:tags r:id="rId8"/>
            </p:custDataLst>
          </p:nvPr>
        </p:nvSpPr>
        <p:spPr>
          <a:xfrm>
            <a:off x="5212024" y="3178400"/>
            <a:ext cx="3722325" cy="1908184"/>
          </a:xfrm>
          <a:prstGeom prst="rect">
            <a:avLst/>
          </a:prstGeom>
          <a:noFill/>
          <a:ln>
            <a:noFill/>
          </a:ln>
        </p:spPr>
        <p:txBody>
          <a:bodyPr spcFirstLastPara="1" wrap="square" lIns="91425" tIns="91425" rIns="91425" bIns="91425" anchor="t" anchorCtr="0">
            <a:spAutoFit/>
          </a:bodyPr>
          <a:lstStyle/>
          <a:p>
            <a:pPr marL="457200" lvl="0" indent="-317500" algn="l" rtl="0">
              <a:spcBef>
                <a:spcPct val="0"/>
              </a:spcBef>
              <a:spcAft>
                <a:spcPct val="0"/>
              </a:spcAft>
              <a:buSzPts val="1400"/>
              <a:buFont typeface="Roboto"/>
              <a:buChar char="●"/>
            </a:pPr>
            <a:r>
              <a:rPr lang="en" b="1" dirty="0">
                <a:latin typeface="Roboto"/>
                <a:ea typeface="Roboto"/>
                <a:cs typeface="Roboto"/>
                <a:sym typeface="Roboto"/>
              </a:rPr>
              <a:t>Facultatif :</a:t>
            </a:r>
            <a:r>
              <a:rPr lang="en" dirty="0">
                <a:latin typeface="Roboto"/>
                <a:ea typeface="Roboto"/>
                <a:cs typeface="Roboto"/>
                <a:sym typeface="Roboto"/>
              </a:rPr>
              <a:t> mettre en œuvre uniquement lorsque vous prévoyez d’utiliser les données entrantes</a:t>
            </a:r>
            <a:endParaRPr dirty="0">
              <a:latin typeface="Roboto"/>
              <a:ea typeface="Roboto"/>
              <a:cs typeface="Roboto"/>
              <a:sym typeface="Roboto"/>
            </a:endParaRPr>
          </a:p>
          <a:p>
            <a:pPr marL="457200" lvl="0" indent="-317500" algn="l" rtl="0">
              <a:spcBef>
                <a:spcPct val="0"/>
              </a:spcBef>
              <a:spcAft>
                <a:spcPct val="0"/>
              </a:spcAft>
              <a:buSzPts val="1400"/>
              <a:buFont typeface="Roboto"/>
              <a:buChar char="●"/>
            </a:pPr>
            <a:r>
              <a:rPr lang="en" dirty="0">
                <a:latin typeface="Roboto"/>
                <a:ea typeface="Roboto"/>
                <a:cs typeface="Roboto"/>
                <a:sym typeface="Roboto"/>
              </a:rPr>
              <a:t>Oui ou Non est enregistré dans Adobe Analytics</a:t>
            </a:r>
            <a:endParaRPr dirty="0">
              <a:latin typeface="Roboto"/>
              <a:ea typeface="Roboto"/>
              <a:cs typeface="Roboto"/>
              <a:sym typeface="Roboto"/>
            </a:endParaRPr>
          </a:p>
          <a:p>
            <a:pPr marL="457200" lvl="0" indent="-317500" algn="l" rtl="0">
              <a:spcBef>
                <a:spcPct val="0"/>
              </a:spcBef>
              <a:spcAft>
                <a:spcPct val="0"/>
              </a:spcAft>
              <a:buSzPts val="1400"/>
              <a:buFont typeface="Roboto"/>
              <a:buChar char="●"/>
            </a:pPr>
            <a:r>
              <a:rPr lang="en" dirty="0">
                <a:latin typeface="Roboto"/>
                <a:ea typeface="Roboto"/>
                <a:cs typeface="Roboto"/>
                <a:sym typeface="Roboto"/>
              </a:rPr>
              <a:t>Un commentaire en texte libre facultatif est enregistré dans le magasin de données centralisé</a:t>
            </a:r>
            <a:endParaRPr dirty="0">
              <a:latin typeface="Roboto"/>
              <a:ea typeface="Roboto"/>
              <a:cs typeface="Roboto"/>
              <a:sym typeface="Roboto"/>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Étude de trois types de mise en œuvre</a:t>
            </a:r>
            <a:endParaRPr/>
          </a:p>
        </p:txBody>
      </p:sp>
      <p:sp>
        <p:nvSpPr>
          <p:cNvPr id="318" name="Google Shape;318;p41"/>
          <p:cNvSpPr txBox="1"/>
          <p:nvPr>
            <p:custDataLst>
              <p:tags r:id="rId2"/>
            </p:custDataLst>
          </p:nvPr>
        </p:nvSpPr>
        <p:spPr>
          <a:xfrm>
            <a:off x="489200" y="985375"/>
            <a:ext cx="7792786" cy="61018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a:latin typeface="Roboto"/>
                <a:ea typeface="Roboto"/>
                <a:cs typeface="Roboto"/>
                <a:sym typeface="Roboto"/>
              </a:rPr>
              <a:t>L’ajout de l’outil de rétroaction sera facultatif. Ajoutez-le uniquement si vous envisagez de regarder les commentaires et les utiliser pour améliorer le contenu. </a:t>
            </a:r>
            <a:endParaRPr>
              <a:latin typeface="Roboto"/>
              <a:ea typeface="Roboto"/>
              <a:cs typeface="Roboto"/>
              <a:sym typeface="Roboto"/>
            </a:endParaRPr>
          </a:p>
        </p:txBody>
      </p:sp>
      <p:sp>
        <p:nvSpPr>
          <p:cNvPr id="319" name="Google Shape;319;p41"/>
          <p:cNvSpPr txBox="1"/>
          <p:nvPr>
            <p:custDataLst>
              <p:tags r:id="rId3"/>
            </p:custDataLst>
          </p:nvPr>
        </p:nvSpPr>
        <p:spPr>
          <a:xfrm>
            <a:off x="349425" y="1949775"/>
            <a:ext cx="7988881" cy="2745913"/>
          </a:xfrm>
          <a:prstGeom prst="rect">
            <a:avLst/>
          </a:prstGeom>
          <a:noFill/>
          <a:ln>
            <a:noFill/>
          </a:ln>
        </p:spPr>
        <p:txBody>
          <a:bodyPr spcFirstLastPara="1" wrap="square" lIns="91425" tIns="91425" rIns="91425" bIns="91425" anchor="t" anchorCtr="0">
            <a:spAutoFit/>
          </a:bodyPr>
          <a:lstStyle/>
          <a:p>
            <a:pPr marL="457200" lvl="0" indent="-317500" algn="l" rtl="0">
              <a:spcBef>
                <a:spcPct val="0"/>
              </a:spcBef>
              <a:spcAft>
                <a:spcPct val="0"/>
              </a:spcAft>
              <a:buSzPts val="1400"/>
              <a:buFont typeface="Roboto"/>
              <a:buChar char="●"/>
            </a:pPr>
            <a:r>
              <a:rPr lang="en" b="1" dirty="0">
                <a:latin typeface="Roboto"/>
                <a:ea typeface="Roboto"/>
                <a:cs typeface="Roboto"/>
                <a:sym typeface="Roboto"/>
              </a:rPr>
              <a:t>Type 1 : </a:t>
            </a:r>
            <a:r>
              <a:rPr lang="en" dirty="0">
                <a:latin typeface="Roboto"/>
                <a:ea typeface="Roboto"/>
                <a:cs typeface="Roboto"/>
                <a:sym typeface="Roboto"/>
              </a:rPr>
              <a:t>recueillir seulement le oui ou le non pourrait être utile pour suivre les tendances. </a:t>
            </a:r>
            <a:endParaRPr dirty="0">
              <a:latin typeface="Roboto"/>
              <a:ea typeface="Roboto"/>
              <a:cs typeface="Roboto"/>
              <a:sym typeface="Roboto"/>
            </a:endParaRPr>
          </a:p>
          <a:p>
            <a:pPr marL="457200" lvl="0" indent="0" algn="l" rtl="0">
              <a:spcBef>
                <a:spcPct val="0"/>
              </a:spcBef>
              <a:spcAft>
                <a:spcPct val="0"/>
              </a:spcAft>
              <a:buNone/>
            </a:pPr>
            <a:endParaRPr dirty="0">
              <a:latin typeface="Roboto"/>
              <a:ea typeface="Roboto"/>
              <a:cs typeface="Roboto"/>
              <a:sym typeface="Roboto"/>
            </a:endParaRPr>
          </a:p>
          <a:p>
            <a:pPr marL="457200" lvl="0" indent="-317500" algn="l" rtl="0">
              <a:spcBef>
                <a:spcPct val="0"/>
              </a:spcBef>
              <a:spcAft>
                <a:spcPct val="0"/>
              </a:spcAft>
              <a:buSzPts val="1400"/>
              <a:buFont typeface="Roboto"/>
              <a:buChar char="●"/>
            </a:pPr>
            <a:r>
              <a:rPr lang="en" b="1" dirty="0">
                <a:latin typeface="Roboto"/>
                <a:ea typeface="Roboto"/>
                <a:cs typeface="Roboto"/>
                <a:sym typeface="Roboto"/>
              </a:rPr>
              <a:t>Type 2 : </a:t>
            </a:r>
            <a:r>
              <a:rPr lang="en" dirty="0">
                <a:latin typeface="Roboto"/>
                <a:ea typeface="Roboto"/>
                <a:cs typeface="Roboto"/>
                <a:sym typeface="Roboto"/>
              </a:rPr>
              <a:t>recueillir oui ou non ET des commentaires en texte libre. Le texte est enregistré dans notre magasin de données et les commentaires bruts sont disponibles dans la </a:t>
            </a:r>
            <a:r>
              <a:rPr lang="en" dirty="0">
                <a:latin typeface="Roboto"/>
                <a:ea typeface="Roboto"/>
                <a:cs typeface="Roboto"/>
                <a:sym typeface="Roboto"/>
                <a:hlinkClick r:id="rId6"/>
              </a:rPr>
              <a:t>base de données de rétroaction</a:t>
            </a:r>
            <a:r>
              <a:rPr lang="en" dirty="0">
                <a:latin typeface="Roboto"/>
                <a:ea typeface="Roboto"/>
                <a:cs typeface="Roboto"/>
                <a:sym typeface="Roboto"/>
              </a:rPr>
              <a:t>. L’analyse est effectuée localement par les ministères (pas d’AirTable, pas de Rétroaction par page et par groupe, pas de processus d’apprentissage automatique).</a:t>
            </a:r>
            <a:endParaRPr dirty="0">
              <a:latin typeface="Roboto"/>
              <a:ea typeface="Roboto"/>
              <a:cs typeface="Roboto"/>
              <a:sym typeface="Roboto"/>
            </a:endParaRPr>
          </a:p>
          <a:p>
            <a:pPr marL="457200" lvl="0" indent="0" algn="l" rtl="0">
              <a:spcBef>
                <a:spcPct val="0"/>
              </a:spcBef>
              <a:spcAft>
                <a:spcPct val="0"/>
              </a:spcAft>
              <a:buNone/>
            </a:pPr>
            <a:endParaRPr dirty="0">
              <a:latin typeface="Roboto"/>
              <a:ea typeface="Roboto"/>
              <a:cs typeface="Roboto"/>
              <a:sym typeface="Roboto"/>
            </a:endParaRPr>
          </a:p>
          <a:p>
            <a:pPr marL="457200" lvl="0" indent="-317500" algn="l" rtl="0">
              <a:spcBef>
                <a:spcPct val="0"/>
              </a:spcBef>
              <a:spcAft>
                <a:spcPct val="0"/>
              </a:spcAft>
              <a:buSzPts val="1400"/>
              <a:buFont typeface="Roboto"/>
              <a:buChar char="●"/>
            </a:pPr>
            <a:r>
              <a:rPr lang="en" b="1" dirty="0">
                <a:latin typeface="Roboto"/>
                <a:ea typeface="Roboto"/>
                <a:cs typeface="Roboto"/>
                <a:sym typeface="Roboto"/>
              </a:rPr>
              <a:t>Type 3 : </a:t>
            </a:r>
            <a:r>
              <a:rPr lang="en" dirty="0">
                <a:latin typeface="Roboto"/>
                <a:ea typeface="Roboto"/>
                <a:cs typeface="Roboto"/>
                <a:sym typeface="Roboto"/>
              </a:rPr>
              <a:t>les données sont écrites dans une base de données AirTable pour manipulation et analyse, et l’apprentissage automatique peut être utilisé pour ajouter un balisage automatique. Les données sont disponibles dans </a:t>
            </a:r>
            <a:r>
              <a:rPr lang="en" dirty="0">
                <a:latin typeface="Roboto"/>
                <a:ea typeface="Roboto"/>
                <a:cs typeface="Roboto"/>
                <a:sym typeface="Roboto"/>
                <a:hlinkClick r:id="rId7"/>
              </a:rPr>
              <a:t>Rétroaction par page et par groupe</a:t>
            </a:r>
            <a:r>
              <a:rPr lang="en" dirty="0">
                <a:latin typeface="Roboto"/>
                <a:ea typeface="Roboto"/>
                <a:cs typeface="Roboto"/>
                <a:sym typeface="Roboto"/>
              </a:rPr>
              <a:t>. Réservé aux principales tâches du site Canada.ca. </a:t>
            </a:r>
            <a:endParaRPr dirty="0">
              <a:latin typeface="Roboto"/>
              <a:ea typeface="Roboto"/>
              <a:cs typeface="Roboto"/>
              <a:sym typeface="Roboto"/>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La rétroaction au niveau de la page soutient l’amélioration continue</a:t>
            </a:r>
            <a:endParaRPr/>
          </a:p>
          <a:p>
            <a:pPr marL="0" lvl="0" indent="0" algn="l" rtl="0">
              <a:spcBef>
                <a:spcPct val="0"/>
              </a:spcBef>
              <a:spcAft>
                <a:spcPct val="0"/>
              </a:spcAft>
              <a:buNone/>
            </a:pPr>
            <a:endParaRPr/>
          </a:p>
        </p:txBody>
      </p:sp>
      <p:sp>
        <p:nvSpPr>
          <p:cNvPr id="90" name="Google Shape;90;p15"/>
          <p:cNvSpPr txBox="1">
            <a:spLocks noGrp="1"/>
          </p:cNvSpPr>
          <p:nvPr>
            <p:ph type="body" idx="1"/>
            <p:custDataLst>
              <p:tags r:id="rId2"/>
            </p:custDataLst>
          </p:nvPr>
        </p:nvSpPr>
        <p:spPr>
          <a:xfrm>
            <a:off x="255799" y="1015950"/>
            <a:ext cx="8442925" cy="34164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b="1" dirty="0">
                <a:solidFill>
                  <a:schemeClr val="dk1"/>
                </a:solidFill>
              </a:rPr>
              <a:t>Rétroaction en temps réel; une source de recherche en conception « toujours active »</a:t>
            </a:r>
            <a:endParaRPr b="1" dirty="0">
              <a:solidFill>
                <a:schemeClr val="dk1"/>
              </a:solidFill>
            </a:endParaRPr>
          </a:p>
          <a:p>
            <a:pPr marL="457200" lvl="0" indent="-342900" algn="l" rtl="0">
              <a:spcBef>
                <a:spcPts val="1000"/>
              </a:spcBef>
              <a:spcAft>
                <a:spcPct val="0"/>
              </a:spcAft>
              <a:buClr>
                <a:schemeClr val="dk1"/>
              </a:buClr>
              <a:buSzPts val="1800"/>
              <a:buChar char="●"/>
            </a:pPr>
            <a:r>
              <a:rPr lang="en" sz="1800" dirty="0">
                <a:solidFill>
                  <a:schemeClr val="dk1"/>
                </a:solidFill>
              </a:rPr>
              <a:t>Rétroaction en première personne saisie « à l’instant ». </a:t>
            </a:r>
            <a:endParaRPr b="1" dirty="0">
              <a:solidFill>
                <a:schemeClr val="dk1"/>
              </a:solidFill>
            </a:endParaRPr>
          </a:p>
          <a:p>
            <a:pPr marL="0" lvl="0" indent="0" algn="l" rtl="0">
              <a:spcBef>
                <a:spcPct val="0"/>
              </a:spcBef>
              <a:spcAft>
                <a:spcPct val="0"/>
              </a:spcAft>
              <a:buClr>
                <a:schemeClr val="dk1"/>
              </a:buClr>
              <a:buSzPts val="1100"/>
              <a:buFont typeface="Arial"/>
              <a:buNone/>
            </a:pPr>
            <a:endParaRPr dirty="0">
              <a:solidFill>
                <a:schemeClr val="dk1"/>
              </a:solidFill>
            </a:endParaRPr>
          </a:p>
          <a:p>
            <a:pPr marL="0" lvl="0" indent="0" algn="l" rtl="0">
              <a:spcBef>
                <a:spcPct val="0"/>
              </a:spcBef>
              <a:spcAft>
                <a:spcPct val="0"/>
              </a:spcAft>
              <a:buNone/>
            </a:pPr>
            <a:r>
              <a:rPr lang="en" b="1" dirty="0">
                <a:solidFill>
                  <a:schemeClr val="dk1"/>
                </a:solidFill>
              </a:rPr>
              <a:t>Cadre dans les tâches principales de votre travail</a:t>
            </a:r>
            <a:endParaRPr b="1" dirty="0">
              <a:solidFill>
                <a:schemeClr val="dk1"/>
              </a:solidFill>
            </a:endParaRPr>
          </a:p>
          <a:p>
            <a:pPr marL="457200" lvl="0" indent="-342900" algn="l" rtl="0">
              <a:spcBef>
                <a:spcPts val="1000"/>
              </a:spcBef>
              <a:spcAft>
                <a:spcPct val="0"/>
              </a:spcAft>
              <a:buClr>
                <a:schemeClr val="dk1"/>
              </a:buClr>
              <a:buSzPts val="1800"/>
              <a:buChar char="●"/>
            </a:pPr>
            <a:r>
              <a:rPr lang="en" sz="1800" dirty="0">
                <a:solidFill>
                  <a:schemeClr val="dk1"/>
                </a:solidFill>
              </a:rPr>
              <a:t>Distanciation avec la mesure du succès uniquement fondée sur le trafic  </a:t>
            </a:r>
            <a:endParaRPr sz="1800" dirty="0">
              <a:solidFill>
                <a:schemeClr val="dk1"/>
              </a:solidFill>
            </a:endParaRPr>
          </a:p>
          <a:p>
            <a:pPr marL="457200" lvl="0" indent="-342900" algn="l" rtl="0">
              <a:spcBef>
                <a:spcPts val="1000"/>
              </a:spcBef>
              <a:spcAft>
                <a:spcPct val="0"/>
              </a:spcAft>
              <a:buClr>
                <a:schemeClr val="dk1"/>
              </a:buClr>
              <a:buSzPts val="1800"/>
              <a:buChar char="●"/>
            </a:pPr>
            <a:r>
              <a:rPr lang="en" dirty="0">
                <a:solidFill>
                  <a:schemeClr val="dk1"/>
                </a:solidFill>
              </a:rPr>
              <a:t>Mesure du succès au moyen des sondages sur les tâches principales</a:t>
            </a:r>
            <a:endParaRPr dirty="0">
              <a:solidFill>
                <a:schemeClr val="dk1"/>
              </a:solidFill>
            </a:endParaRPr>
          </a:p>
          <a:p>
            <a:pPr marL="457200" lvl="0" indent="-342900" algn="l" rtl="0">
              <a:spcBef>
                <a:spcPts val="1000"/>
              </a:spcBef>
              <a:spcAft>
                <a:spcPct val="0"/>
              </a:spcAft>
              <a:buClr>
                <a:schemeClr val="dk1"/>
              </a:buClr>
              <a:buSzPts val="1800"/>
              <a:buChar char="●"/>
            </a:pPr>
            <a:r>
              <a:rPr lang="en" dirty="0">
                <a:solidFill>
                  <a:schemeClr val="dk1"/>
                </a:solidFill>
              </a:rPr>
              <a:t>La rétroaction est une lentille permettant d’observer les problèmes propres à une page donnée qui ont des répercussions sur le rendement des tâches</a:t>
            </a:r>
            <a:br>
              <a:rPr lang="en" dirty="0">
                <a:solidFill>
                  <a:schemeClr val="dk1"/>
                </a:solidFill>
              </a:rPr>
            </a:br>
            <a:r>
              <a:rPr lang="en" dirty="0">
                <a:solidFill>
                  <a:schemeClr val="dk1"/>
                </a:solidFill>
              </a:rPr>
              <a:t>(écarts de contenu, compréhension, interaction, navigation) et les questions stratégiques</a:t>
            </a:r>
            <a:endParaRPr sz="1800" dirty="0">
              <a:solidFill>
                <a:schemeClr val="dk1"/>
              </a:solidFill>
            </a:endParaRPr>
          </a:p>
          <a:p>
            <a:pPr marL="0" lvl="0" indent="0" algn="l" rtl="0">
              <a:spcBef>
                <a:spcPts val="1000"/>
              </a:spcBef>
              <a:spcAft>
                <a:spcPct val="0"/>
              </a:spcAft>
              <a:buNone/>
            </a:pPr>
            <a:br>
              <a:rPr lang="en" dirty="0">
                <a:solidFill>
                  <a:schemeClr val="dk1"/>
                </a:solidFill>
              </a:rPr>
            </a:br>
            <a:endParaRPr dirty="0"/>
          </a:p>
        </p:txBody>
      </p:sp>
      <p:pic>
        <p:nvPicPr>
          <p:cNvPr id="91" name="Google Shape;91;p15"/>
          <p:cNvPicPr preferRelativeResize="0"/>
          <p:nvPr>
            <p:custDataLst>
              <p:tags r:id="rId3"/>
            </p:custDataLst>
          </p:nvPr>
        </p:nvPicPr>
        <p:blipFill>
          <a:blip r:embed="rId6">
            <a:alphaModFix/>
          </a:blip>
          <a:stretch>
            <a:fillRect/>
          </a:stretch>
        </p:blipFill>
        <p:spPr>
          <a:xfrm>
            <a:off x="7098963" y="938408"/>
            <a:ext cx="2110350" cy="2110350"/>
          </a:xfrm>
          <a:prstGeom prst="rect">
            <a:avLst/>
          </a:prstGeom>
          <a:noFill/>
          <a:ln>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2"/>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À la recherche de participants pilotes supplémentaires</a:t>
            </a:r>
            <a:endParaRPr/>
          </a:p>
        </p:txBody>
      </p:sp>
      <p:sp>
        <p:nvSpPr>
          <p:cNvPr id="325" name="Google Shape;325;p42"/>
          <p:cNvSpPr txBox="1"/>
          <p:nvPr>
            <p:custDataLst>
              <p:tags r:id="rId2"/>
            </p:custDataLst>
          </p:nvPr>
        </p:nvSpPr>
        <p:spPr>
          <a:xfrm>
            <a:off x="489200" y="985375"/>
            <a:ext cx="5064560" cy="224249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500" dirty="0">
                <a:latin typeface="Roboto"/>
                <a:ea typeface="Roboto"/>
                <a:cs typeface="Roboto"/>
                <a:sym typeface="Roboto"/>
              </a:rPr>
              <a:t>Nous recherchons des ministères qui souhaitent mettre à l’essai les types 1 et 2 :</a:t>
            </a:r>
            <a:endParaRPr sz="1500" dirty="0">
              <a:latin typeface="Roboto"/>
              <a:ea typeface="Roboto"/>
              <a:cs typeface="Roboto"/>
              <a:sym typeface="Roboto"/>
            </a:endParaRPr>
          </a:p>
          <a:p>
            <a:pPr marL="0" lvl="0" indent="0" algn="l" rtl="0">
              <a:spcBef>
                <a:spcPct val="0"/>
              </a:spcBef>
              <a:spcAft>
                <a:spcPct val="0"/>
              </a:spcAft>
              <a:buNone/>
            </a:pPr>
            <a:endParaRPr sz="1500" dirty="0">
              <a:latin typeface="Roboto"/>
              <a:ea typeface="Roboto"/>
              <a:cs typeface="Roboto"/>
              <a:sym typeface="Roboto"/>
            </a:endParaRPr>
          </a:p>
          <a:p>
            <a:pPr marL="457200" lvl="0" indent="-323850" algn="l" rtl="0">
              <a:spcBef>
                <a:spcPct val="0"/>
              </a:spcBef>
              <a:spcAft>
                <a:spcPct val="0"/>
              </a:spcAft>
              <a:buSzPts val="1500"/>
              <a:buFont typeface="Roboto"/>
              <a:buChar char="●"/>
            </a:pPr>
            <a:r>
              <a:rPr lang="en" sz="1500" dirty="0">
                <a:latin typeface="Roboto"/>
                <a:ea typeface="Roboto"/>
                <a:cs typeface="Roboto"/>
                <a:sym typeface="Roboto"/>
              </a:rPr>
              <a:t>Ministères qui veulent recueillir des données oui ou non </a:t>
            </a:r>
            <a:endParaRPr sz="1500" dirty="0">
              <a:latin typeface="Roboto"/>
              <a:ea typeface="Roboto"/>
              <a:cs typeface="Roboto"/>
              <a:sym typeface="Roboto"/>
            </a:endParaRPr>
          </a:p>
          <a:p>
            <a:pPr marL="457200" lvl="0" indent="0" algn="l" rtl="0">
              <a:spcBef>
                <a:spcPct val="0"/>
              </a:spcBef>
              <a:spcAft>
                <a:spcPct val="0"/>
              </a:spcAft>
              <a:buNone/>
            </a:pPr>
            <a:endParaRPr sz="1500" dirty="0">
              <a:latin typeface="Roboto"/>
              <a:ea typeface="Roboto"/>
              <a:cs typeface="Roboto"/>
              <a:sym typeface="Roboto"/>
            </a:endParaRPr>
          </a:p>
          <a:p>
            <a:pPr marL="457200" lvl="0" indent="-323850" algn="l" rtl="0">
              <a:spcBef>
                <a:spcPct val="0"/>
              </a:spcBef>
              <a:spcAft>
                <a:spcPct val="0"/>
              </a:spcAft>
              <a:buSzPts val="1500"/>
              <a:buFont typeface="Roboto"/>
              <a:buChar char="●"/>
            </a:pPr>
            <a:r>
              <a:rPr lang="en" sz="1500" dirty="0">
                <a:latin typeface="Roboto"/>
                <a:ea typeface="Roboto"/>
                <a:cs typeface="Roboto"/>
                <a:sym typeface="Roboto"/>
              </a:rPr>
              <a:t>Ministères qui veulent recueillir des commentaires textuels, les télécharger dans la base de données de rétroaction et effectuer des analyses eux-mêmes</a:t>
            </a:r>
            <a:endParaRPr sz="1500" dirty="0">
              <a:latin typeface="Roboto"/>
              <a:ea typeface="Roboto"/>
              <a:cs typeface="Roboto"/>
              <a:sym typeface="Roboto"/>
            </a:endParaRPr>
          </a:p>
        </p:txBody>
      </p:sp>
      <p:pic>
        <p:nvPicPr>
          <p:cNvPr id="326" name="Google Shape;326;p42"/>
          <p:cNvPicPr preferRelativeResize="0"/>
          <p:nvPr>
            <p:custDataLst>
              <p:tags r:id="rId3"/>
            </p:custDataLst>
          </p:nvPr>
        </p:nvPicPr>
        <p:blipFill>
          <a:blip r:embed="rId6">
            <a:alphaModFix/>
          </a:blip>
          <a:stretch>
            <a:fillRect/>
          </a:stretch>
        </p:blipFill>
        <p:spPr>
          <a:xfrm>
            <a:off x="6242800" y="1327925"/>
            <a:ext cx="1926801" cy="2581598"/>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Les gens ont-ils trouvé ce qu’ils cherchaient?</a:t>
            </a:r>
            <a:endParaRPr/>
          </a:p>
        </p:txBody>
      </p:sp>
      <p:sp>
        <p:nvSpPr>
          <p:cNvPr id="97" name="Google Shape;97;p16"/>
          <p:cNvSpPr txBox="1"/>
          <p:nvPr>
            <p:custDataLst>
              <p:tags r:id="rId2"/>
            </p:custDataLst>
          </p:nvPr>
        </p:nvSpPr>
        <p:spPr>
          <a:xfrm>
            <a:off x="178125" y="1029450"/>
            <a:ext cx="4470000" cy="358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ct val="0"/>
              </a:spcBef>
              <a:spcAft>
                <a:spcPct val="0"/>
              </a:spcAft>
              <a:buClr>
                <a:schemeClr val="dk1"/>
              </a:buClr>
              <a:buSzPts val="1100"/>
              <a:buFont typeface="Arial"/>
              <a:buNone/>
            </a:pPr>
            <a:r>
              <a:rPr lang="en" sz="1800" b="1" dirty="0">
                <a:solidFill>
                  <a:schemeClr val="dk1"/>
                </a:solidFill>
                <a:latin typeface="Roboto"/>
                <a:ea typeface="Roboto"/>
                <a:cs typeface="Roboto"/>
                <a:sym typeface="Roboto"/>
              </a:rPr>
              <a:t>L’outil de rétroaction invite les visiteurs à :</a:t>
            </a:r>
            <a:br>
              <a:rPr lang="en" sz="1800" b="1" dirty="0">
                <a:solidFill>
                  <a:schemeClr val="dk1"/>
                </a:solidFill>
                <a:latin typeface="Roboto"/>
                <a:ea typeface="Roboto"/>
                <a:cs typeface="Roboto"/>
                <a:sym typeface="Roboto"/>
              </a:rPr>
            </a:br>
            <a:r>
              <a:rPr lang="en" sz="1800" b="1" dirty="0">
                <a:solidFill>
                  <a:schemeClr val="dk1"/>
                </a:solidFill>
                <a:latin typeface="Roboto"/>
                <a:ea typeface="Roboto"/>
                <a:cs typeface="Roboto"/>
                <a:sym typeface="Roboto"/>
              </a:rPr>
              <a:t> </a:t>
            </a:r>
            <a:endParaRPr sz="1800" dirty="0">
              <a:solidFill>
                <a:schemeClr val="dk1"/>
              </a:solidFill>
              <a:latin typeface="Roboto"/>
              <a:ea typeface="Roboto"/>
              <a:cs typeface="Roboto"/>
              <a:sym typeface="Roboto"/>
            </a:endParaRPr>
          </a:p>
          <a:p>
            <a:pPr marL="457200" lvl="0" indent="-342900" algn="l" rtl="0">
              <a:lnSpc>
                <a:spcPct val="115000"/>
              </a:lnSpc>
              <a:spcBef>
                <a:spcPct val="0"/>
              </a:spcBef>
              <a:spcAft>
                <a:spcPct val="0"/>
              </a:spcAft>
              <a:buClr>
                <a:schemeClr val="dk1"/>
              </a:buClr>
              <a:buSzPts val="1800"/>
              <a:buFont typeface="Roboto"/>
              <a:buChar char="●"/>
            </a:pPr>
            <a:r>
              <a:rPr lang="en" sz="1800" dirty="0">
                <a:solidFill>
                  <a:schemeClr val="dk1"/>
                </a:solidFill>
                <a:latin typeface="Roboto"/>
                <a:ea typeface="Roboto"/>
                <a:cs typeface="Roboto"/>
                <a:sym typeface="Roboto"/>
              </a:rPr>
              <a:t>indiquer s’ils ont trouvé ce qu’ils cherchaient (oui/non);</a:t>
            </a:r>
            <a:endParaRPr sz="1800" dirty="0">
              <a:solidFill>
                <a:schemeClr val="dk1"/>
              </a:solidFill>
              <a:latin typeface="Roboto"/>
              <a:ea typeface="Roboto"/>
              <a:cs typeface="Roboto"/>
              <a:sym typeface="Roboto"/>
            </a:endParaRPr>
          </a:p>
          <a:p>
            <a:pPr marL="457200" lvl="0" indent="-342900" algn="l" rtl="0">
              <a:lnSpc>
                <a:spcPct val="115000"/>
              </a:lnSpc>
              <a:spcBef>
                <a:spcPts val="1000"/>
              </a:spcBef>
              <a:spcAft>
                <a:spcPct val="0"/>
              </a:spcAft>
              <a:buClr>
                <a:schemeClr val="dk1"/>
              </a:buClr>
              <a:buSzPts val="1800"/>
              <a:buFont typeface="Roboto"/>
              <a:buChar char="●"/>
            </a:pPr>
            <a:r>
              <a:rPr lang="en" sz="1800" dirty="0">
                <a:solidFill>
                  <a:schemeClr val="dk1"/>
                </a:solidFill>
                <a:latin typeface="Roboto"/>
                <a:ea typeface="Roboto"/>
                <a:cs typeface="Roboto"/>
                <a:sym typeface="Roboto"/>
              </a:rPr>
              <a:t>indiquer le problème, dans la négative (les renseignements n’étaient pas clairs);</a:t>
            </a:r>
            <a:endParaRPr sz="1800" dirty="0">
              <a:solidFill>
                <a:schemeClr val="dk1"/>
              </a:solidFill>
              <a:latin typeface="Roboto"/>
              <a:ea typeface="Roboto"/>
              <a:cs typeface="Roboto"/>
              <a:sym typeface="Roboto"/>
            </a:endParaRPr>
          </a:p>
          <a:p>
            <a:pPr marL="457200" lvl="0" indent="-342900" algn="l" rtl="0">
              <a:lnSpc>
                <a:spcPct val="115000"/>
              </a:lnSpc>
              <a:spcBef>
                <a:spcPts val="1000"/>
              </a:spcBef>
              <a:spcAft>
                <a:spcPts val="1000"/>
              </a:spcAft>
              <a:buClr>
                <a:schemeClr val="dk1"/>
              </a:buClr>
              <a:buSzPts val="1800"/>
              <a:buFont typeface="Roboto"/>
              <a:buChar char="●"/>
            </a:pPr>
            <a:r>
              <a:rPr lang="en" sz="1800" dirty="0">
                <a:solidFill>
                  <a:schemeClr val="dk1"/>
                </a:solidFill>
                <a:latin typeface="Roboto"/>
                <a:ea typeface="Roboto"/>
                <a:cs typeface="Roboto"/>
                <a:sym typeface="Roboto"/>
              </a:rPr>
              <a:t>fournir leur rétroaction afin de décrire le problème.</a:t>
            </a:r>
            <a:endParaRPr sz="1800" dirty="0">
              <a:latin typeface="Roboto"/>
              <a:ea typeface="Roboto"/>
              <a:cs typeface="Roboto"/>
              <a:sym typeface="Roboto"/>
            </a:endParaRPr>
          </a:p>
        </p:txBody>
      </p:sp>
      <p:pic>
        <p:nvPicPr>
          <p:cNvPr id="98" name="Google Shape;98;p16"/>
          <p:cNvPicPr preferRelativeResize="0"/>
          <p:nvPr>
            <p:custDataLst>
              <p:tags r:id="rId3"/>
            </p:custDataLst>
          </p:nvPr>
        </p:nvPicPr>
        <p:blipFill>
          <a:blip r:embed="rId7">
            <a:alphaModFix/>
          </a:blip>
          <a:srcRect l="8035" r="9721" b="19191"/>
          <a:stretch>
            <a:fillRect/>
          </a:stretch>
        </p:blipFill>
        <p:spPr>
          <a:xfrm>
            <a:off x="5031450" y="833000"/>
            <a:ext cx="3922901" cy="847100"/>
          </a:xfrm>
          <a:prstGeom prst="rect">
            <a:avLst/>
          </a:prstGeom>
          <a:noFill/>
          <a:ln>
            <a:noFill/>
          </a:ln>
          <a:effectLst>
            <a:outerShdw blurRad="57150" dist="19050" dir="5400000" algn="bl" rotWithShape="0">
              <a:srgbClr val="000000">
                <a:alpha val="50000"/>
              </a:srgbClr>
            </a:outerShdw>
          </a:effectLst>
        </p:spPr>
      </p:pic>
      <p:pic>
        <p:nvPicPr>
          <p:cNvPr id="99" name="Google Shape;99;p16"/>
          <p:cNvPicPr preferRelativeResize="0"/>
          <p:nvPr>
            <p:custDataLst>
              <p:tags r:id="rId4"/>
            </p:custDataLst>
          </p:nvPr>
        </p:nvPicPr>
        <p:blipFill>
          <a:blip r:embed="rId8">
            <a:alphaModFix/>
          </a:blip>
          <a:stretch>
            <a:fillRect/>
          </a:stretch>
        </p:blipFill>
        <p:spPr>
          <a:xfrm>
            <a:off x="5031450" y="1788299"/>
            <a:ext cx="3922899" cy="3092100"/>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Outils permettant de saisir et de gérer les données</a:t>
            </a:r>
            <a:endParaRPr/>
          </a:p>
        </p:txBody>
      </p:sp>
      <p:sp>
        <p:nvSpPr>
          <p:cNvPr id="105" name="Google Shape;105;p17"/>
          <p:cNvSpPr txBox="1"/>
          <p:nvPr>
            <p:custDataLst>
              <p:tags r:id="rId2"/>
            </p:custDataLst>
          </p:nvPr>
        </p:nvSpPr>
        <p:spPr>
          <a:xfrm>
            <a:off x="171900" y="854375"/>
            <a:ext cx="5593200" cy="389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ct val="0"/>
              </a:spcBef>
              <a:spcAft>
                <a:spcPct val="0"/>
              </a:spcAft>
              <a:buNone/>
            </a:pPr>
            <a:r>
              <a:rPr lang="en" sz="1800" b="1" dirty="0">
                <a:solidFill>
                  <a:schemeClr val="dk1"/>
                </a:solidFill>
                <a:latin typeface="Roboto"/>
                <a:ea typeface="Roboto"/>
                <a:cs typeface="Roboto"/>
                <a:sym typeface="Roboto"/>
              </a:rPr>
              <a:t>Cliquez sur les données pour les boutons oui/non et les options radio : </a:t>
            </a:r>
            <a:endParaRPr sz="1800" b="1" dirty="0">
              <a:solidFill>
                <a:schemeClr val="dk1"/>
              </a:solidFill>
              <a:latin typeface="Roboto"/>
              <a:ea typeface="Roboto"/>
              <a:cs typeface="Roboto"/>
              <a:sym typeface="Roboto"/>
            </a:endParaRPr>
          </a:p>
          <a:p>
            <a:pPr marL="457200" lvl="0" indent="-342900" algn="l" rtl="0">
              <a:lnSpc>
                <a:spcPct val="115000"/>
              </a:lnSpc>
              <a:spcBef>
                <a:spcPts val="1000"/>
              </a:spcBef>
              <a:spcAft>
                <a:spcPct val="0"/>
              </a:spcAft>
              <a:buClr>
                <a:schemeClr val="dk1"/>
              </a:buClr>
              <a:buSzPts val="1800"/>
              <a:buFont typeface="Roboto"/>
              <a:buChar char="●"/>
            </a:pPr>
            <a:r>
              <a:rPr lang="en" sz="1800" b="1" dirty="0">
                <a:solidFill>
                  <a:schemeClr val="dk1"/>
                </a:solidFill>
                <a:latin typeface="Roboto"/>
                <a:ea typeface="Roboto"/>
                <a:cs typeface="Roboto"/>
                <a:sym typeface="Roboto"/>
              </a:rPr>
              <a:t>Adobe Analytics </a:t>
            </a:r>
            <a:br>
              <a:rPr lang="en" sz="1800" b="1" dirty="0">
                <a:solidFill>
                  <a:schemeClr val="dk1"/>
                </a:solidFill>
                <a:latin typeface="Roboto"/>
                <a:ea typeface="Roboto"/>
                <a:cs typeface="Roboto"/>
                <a:sym typeface="Roboto"/>
              </a:rPr>
            </a:br>
            <a:r>
              <a:rPr lang="en" sz="1800" dirty="0">
                <a:solidFill>
                  <a:schemeClr val="dk1"/>
                </a:solidFill>
                <a:latin typeface="Roboto"/>
                <a:ea typeface="Roboto"/>
                <a:cs typeface="Roboto"/>
                <a:sym typeface="Roboto"/>
              </a:rPr>
              <a:t>Enregistre tout sauf les commentaires. </a:t>
            </a:r>
            <a:br>
              <a:rPr lang="en" sz="1800" dirty="0">
                <a:solidFill>
                  <a:schemeClr val="dk1"/>
                </a:solidFill>
                <a:latin typeface="Roboto"/>
                <a:ea typeface="Roboto"/>
                <a:cs typeface="Roboto"/>
                <a:sym typeface="Roboto"/>
              </a:rPr>
            </a:br>
            <a:r>
              <a:rPr lang="en" sz="1800" dirty="0">
                <a:solidFill>
                  <a:schemeClr val="dk1"/>
                </a:solidFill>
                <a:latin typeface="Roboto"/>
                <a:ea typeface="Roboto"/>
                <a:cs typeface="Roboto"/>
                <a:sym typeface="Roboto"/>
              </a:rPr>
              <a:t>Mettre à profit l’analytique afin de réaliser des analyses plus approfondies (appareils, région géographique, etc.)</a:t>
            </a:r>
            <a:endParaRPr sz="1800" dirty="0">
              <a:solidFill>
                <a:schemeClr val="dk1"/>
              </a:solidFill>
              <a:latin typeface="Roboto"/>
              <a:ea typeface="Roboto"/>
              <a:cs typeface="Roboto"/>
              <a:sym typeface="Roboto"/>
            </a:endParaRPr>
          </a:p>
          <a:p>
            <a:pPr marL="0" lvl="0" indent="0" algn="l" rtl="0">
              <a:lnSpc>
                <a:spcPct val="115000"/>
              </a:lnSpc>
              <a:spcBef>
                <a:spcPts val="1000"/>
              </a:spcBef>
              <a:spcAft>
                <a:spcPct val="0"/>
              </a:spcAft>
              <a:buNone/>
            </a:pPr>
            <a:endParaRPr sz="1800" b="1" dirty="0">
              <a:solidFill>
                <a:schemeClr val="dk1"/>
              </a:solidFill>
              <a:latin typeface="Roboto"/>
              <a:ea typeface="Roboto"/>
              <a:cs typeface="Roboto"/>
              <a:sym typeface="Roboto"/>
            </a:endParaRPr>
          </a:p>
          <a:p>
            <a:pPr marL="0" lvl="0" indent="0" algn="l" rtl="0">
              <a:lnSpc>
                <a:spcPct val="115000"/>
              </a:lnSpc>
              <a:spcBef>
                <a:spcPts val="1000"/>
              </a:spcBef>
              <a:spcAft>
                <a:spcPct val="0"/>
              </a:spcAft>
              <a:buNone/>
            </a:pPr>
            <a:r>
              <a:rPr lang="en" sz="1800" b="1" dirty="0">
                <a:solidFill>
                  <a:schemeClr val="dk1"/>
                </a:solidFill>
                <a:latin typeface="Roboto"/>
                <a:ea typeface="Roboto"/>
                <a:cs typeface="Roboto"/>
                <a:sym typeface="Roboto"/>
              </a:rPr>
              <a:t>Les commentaires sont stockés au moyen :</a:t>
            </a:r>
            <a:endParaRPr sz="1800" b="1" dirty="0">
              <a:solidFill>
                <a:schemeClr val="dk1"/>
              </a:solidFill>
              <a:latin typeface="Roboto"/>
              <a:ea typeface="Roboto"/>
              <a:cs typeface="Roboto"/>
              <a:sym typeface="Roboto"/>
            </a:endParaRPr>
          </a:p>
          <a:p>
            <a:pPr marL="457200" lvl="0" indent="-342900" algn="l" rtl="0">
              <a:lnSpc>
                <a:spcPct val="115000"/>
              </a:lnSpc>
              <a:spcBef>
                <a:spcPts val="1000"/>
              </a:spcBef>
              <a:spcAft>
                <a:spcPct val="0"/>
              </a:spcAft>
              <a:buClr>
                <a:schemeClr val="dk1"/>
              </a:buClr>
              <a:buSzPts val="1800"/>
              <a:buFont typeface="Roboto"/>
              <a:buChar char="●"/>
            </a:pPr>
            <a:r>
              <a:rPr lang="en" sz="1800" dirty="0">
                <a:solidFill>
                  <a:schemeClr val="dk1"/>
                </a:solidFill>
                <a:latin typeface="Roboto"/>
                <a:ea typeface="Roboto"/>
                <a:cs typeface="Roboto"/>
                <a:sym typeface="Roboto"/>
              </a:rPr>
              <a:t>Base de données de commentaires (magasin de données Azure)</a:t>
            </a:r>
            <a:endParaRPr sz="1800" dirty="0">
              <a:solidFill>
                <a:schemeClr val="dk1"/>
              </a:solidFill>
              <a:latin typeface="Roboto"/>
              <a:ea typeface="Roboto"/>
              <a:cs typeface="Roboto"/>
              <a:sym typeface="Roboto"/>
            </a:endParaRPr>
          </a:p>
          <a:p>
            <a:pPr marL="457200" lvl="0" indent="0" algn="l" rtl="0">
              <a:lnSpc>
                <a:spcPct val="115000"/>
              </a:lnSpc>
              <a:spcBef>
                <a:spcPts val="1000"/>
              </a:spcBef>
              <a:spcAft>
                <a:spcPts val="1000"/>
              </a:spcAft>
              <a:buNone/>
            </a:pPr>
            <a:endParaRPr dirty="0">
              <a:latin typeface="Roboto"/>
              <a:ea typeface="Roboto"/>
              <a:cs typeface="Roboto"/>
              <a:sym typeface="Roboto"/>
            </a:endParaRPr>
          </a:p>
        </p:txBody>
      </p:sp>
      <p:pic>
        <p:nvPicPr>
          <p:cNvPr id="106" name="Google Shape;106;p17"/>
          <p:cNvPicPr preferRelativeResize="0"/>
          <p:nvPr>
            <p:custDataLst>
              <p:tags r:id="rId3"/>
            </p:custDataLst>
          </p:nvPr>
        </p:nvPicPr>
        <p:blipFill>
          <a:blip r:embed="rId6">
            <a:alphaModFix/>
          </a:blip>
          <a:stretch>
            <a:fillRect/>
          </a:stretch>
        </p:blipFill>
        <p:spPr>
          <a:xfrm>
            <a:off x="5917500" y="985400"/>
            <a:ext cx="2857500" cy="2857500"/>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Trois façons d’accéder aux commentaires et de les gérer</a:t>
            </a:r>
            <a:endParaRPr/>
          </a:p>
        </p:txBody>
      </p:sp>
      <p:sp>
        <p:nvSpPr>
          <p:cNvPr id="112" name="Google Shape;112;p18"/>
          <p:cNvSpPr txBox="1"/>
          <p:nvPr>
            <p:custDataLst>
              <p:tags r:id="rId2"/>
            </p:custDataLst>
          </p:nvPr>
        </p:nvSpPr>
        <p:spPr>
          <a:xfrm>
            <a:off x="190498" y="744477"/>
            <a:ext cx="5698751" cy="3583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ct val="0"/>
              </a:spcBef>
              <a:spcAft>
                <a:spcPct val="0"/>
              </a:spcAft>
              <a:buClr>
                <a:schemeClr val="dk1"/>
              </a:buClr>
              <a:buSzPts val="1800"/>
              <a:buFont typeface="+mj-lt"/>
              <a:buAutoNum type="arabicPeriod"/>
            </a:pPr>
            <a:r>
              <a:rPr lang="en" sz="1500" u="sng" dirty="0">
                <a:solidFill>
                  <a:schemeClr val="accent5"/>
                </a:solidFill>
                <a:latin typeface="Roboto"/>
                <a:ea typeface="Roboto"/>
                <a:cs typeface="Roboto"/>
                <a:sym typeface="Roboto"/>
                <a:hlinkClick r:id="rId8">
                  <a:extLst>
                    <a:ext uri="{A12FA001-AC4F-418D-AE19-62706E023703}">
                      <ahyp:hlinkClr xmlns:ahyp="http://schemas.microsoft.com/office/drawing/2018/hyperlinkcolor" val="tx"/>
                    </a:ext>
                  </a:extLst>
                </a:hlinkClick>
              </a:rPr>
              <a:t>Base de données de commentaires</a:t>
            </a:r>
            <a:br>
              <a:rPr lang="en" sz="1500" u="sng" dirty="0">
                <a:solidFill>
                  <a:schemeClr val="accent5"/>
                </a:solidFill>
                <a:latin typeface="Roboto"/>
                <a:ea typeface="Roboto"/>
                <a:cs typeface="Roboto"/>
                <a:sym typeface="Roboto"/>
                <a:hlinkClick r:id="rId8">
                  <a:extLst>
                    <a:ext uri="{A12FA001-AC4F-418D-AE19-62706E023703}">
                      <ahyp:hlinkClr xmlns:ahyp="http://schemas.microsoft.com/office/drawing/2018/hyperlinkcolor" val="tx"/>
                    </a:ext>
                  </a:extLst>
                </a:hlinkClick>
              </a:rPr>
            </a:br>
            <a:r>
              <a:rPr lang="en" sz="1500" dirty="0">
                <a:solidFill>
                  <a:schemeClr val="tx1"/>
                </a:solidFill>
                <a:latin typeface="Roboto"/>
                <a:ea typeface="Roboto"/>
                <a:cs typeface="Roboto"/>
                <a:sym typeface="Roboto"/>
              </a:rPr>
              <a:t>Commentaires bruts du magasin de données. Permet la recherche, le filtrage et l’exportation vers le format CSV ou Excel. Les renseignements personnels sont (les adresses de courriel, les numéros de téléphone et les numéros d’assurance sociale).</a:t>
            </a:r>
            <a:br>
              <a:rPr lang="en" sz="1500" dirty="0">
                <a:solidFill>
                  <a:schemeClr val="tx1"/>
                </a:solidFill>
                <a:latin typeface="Roboto"/>
                <a:ea typeface="Roboto"/>
                <a:cs typeface="Roboto"/>
                <a:sym typeface="Roboto"/>
              </a:rPr>
            </a:br>
            <a:r>
              <a:rPr lang="en" sz="1500" b="1" dirty="0">
                <a:solidFill>
                  <a:schemeClr val="tx1"/>
                </a:solidFill>
                <a:latin typeface="Roboto"/>
                <a:ea typeface="Roboto"/>
                <a:cs typeface="Roboto"/>
                <a:sym typeface="Roboto"/>
              </a:rPr>
              <a:t>ID de connexion :</a:t>
            </a:r>
            <a:r>
              <a:rPr lang="en" sz="1500" dirty="0">
                <a:solidFill>
                  <a:schemeClr val="tx1"/>
                </a:solidFill>
                <a:latin typeface="Roboto"/>
                <a:ea typeface="Roboto"/>
                <a:cs typeface="Roboto"/>
                <a:sym typeface="Roboto"/>
              </a:rPr>
              <a:t> feedback-retroaction@canada.ca</a:t>
            </a:r>
            <a:br>
              <a:rPr lang="en" sz="1500" dirty="0">
                <a:solidFill>
                  <a:schemeClr val="tx1"/>
                </a:solidFill>
                <a:latin typeface="Roboto"/>
                <a:ea typeface="Roboto"/>
                <a:cs typeface="Roboto"/>
                <a:sym typeface="Roboto"/>
              </a:rPr>
            </a:br>
            <a:r>
              <a:rPr lang="en" sz="1500" b="1" dirty="0">
                <a:solidFill>
                  <a:schemeClr val="tx1"/>
                </a:solidFill>
                <a:latin typeface="Roboto"/>
                <a:ea typeface="Roboto"/>
                <a:cs typeface="Roboto"/>
                <a:sym typeface="Roboto"/>
              </a:rPr>
              <a:t>Mot de passe :</a:t>
            </a:r>
            <a:r>
              <a:rPr lang="en" sz="1500" dirty="0">
                <a:solidFill>
                  <a:schemeClr val="tx1"/>
                </a:solidFill>
                <a:latin typeface="Roboto"/>
                <a:ea typeface="Roboto"/>
                <a:cs typeface="Roboto"/>
                <a:sym typeface="Roboto"/>
              </a:rPr>
              <a:t> canada</a:t>
            </a:r>
            <a:endParaRPr sz="1500" dirty="0">
              <a:solidFill>
                <a:schemeClr val="tx1"/>
              </a:solidFill>
              <a:latin typeface="Roboto"/>
              <a:ea typeface="Roboto"/>
              <a:cs typeface="Roboto"/>
              <a:sym typeface="Roboto"/>
            </a:endParaRPr>
          </a:p>
          <a:p>
            <a:pPr marL="457200" lvl="0" indent="-342900" algn="l" rtl="0">
              <a:lnSpc>
                <a:spcPct val="115000"/>
              </a:lnSpc>
              <a:spcBef>
                <a:spcPts val="1000"/>
              </a:spcBef>
              <a:spcAft>
                <a:spcPct val="0"/>
              </a:spcAft>
              <a:buClr>
                <a:schemeClr val="dk1"/>
              </a:buClr>
              <a:buSzPts val="1800"/>
              <a:buFont typeface="+mj-lt"/>
              <a:buAutoNum type="arabicPeriod"/>
            </a:pPr>
            <a:r>
              <a:rPr lang="en" sz="1500" b="1" dirty="0">
                <a:solidFill>
                  <a:schemeClr val="dk1"/>
                </a:solidFill>
                <a:latin typeface="Roboto"/>
                <a:ea typeface="Roboto"/>
                <a:cs typeface="Roboto"/>
                <a:sym typeface="Roboto"/>
              </a:rPr>
              <a:t>AirTable : </a:t>
            </a:r>
            <a:r>
              <a:rPr lang="en" sz="1500" dirty="0">
                <a:solidFill>
                  <a:schemeClr val="dk1"/>
                </a:solidFill>
                <a:latin typeface="Roboto"/>
                <a:ea typeface="Roboto"/>
                <a:cs typeface="Roboto"/>
                <a:sym typeface="Roboto"/>
              </a:rPr>
              <a:t>les ministères partenaires ont un accès direct à la base AirTable. Permet le balisage, le regroupement et l’analyse. </a:t>
            </a:r>
            <a:endParaRPr sz="1500" dirty="0">
              <a:latin typeface="Roboto"/>
              <a:ea typeface="Roboto"/>
              <a:cs typeface="Roboto"/>
              <a:sym typeface="Roboto"/>
            </a:endParaRPr>
          </a:p>
          <a:p>
            <a:pPr marL="457200" lvl="0" indent="-342900" algn="l" rtl="0">
              <a:lnSpc>
                <a:spcPct val="115000"/>
              </a:lnSpc>
              <a:spcBef>
                <a:spcPts val="1000"/>
              </a:spcBef>
              <a:spcAft>
                <a:spcPts val="1000"/>
              </a:spcAft>
              <a:buClr>
                <a:schemeClr val="dk1"/>
              </a:buClr>
              <a:buSzPts val="1800"/>
              <a:buFont typeface="+mj-lt"/>
              <a:buAutoNum type="arabicPeriod"/>
            </a:pPr>
            <a:r>
              <a:rPr lang="en" sz="1500" u="sng" dirty="0">
                <a:solidFill>
                  <a:schemeClr val="hlink"/>
                </a:solidFill>
                <a:latin typeface="Roboto"/>
                <a:ea typeface="Roboto"/>
                <a:cs typeface="Roboto"/>
                <a:sym typeface="Roboto"/>
              </a:rPr>
              <a:t>Rétroaction par page et par groupe</a:t>
            </a:r>
            <a:br>
              <a:rPr lang="en" sz="1500" u="sng" dirty="0">
                <a:solidFill>
                  <a:schemeClr val="hlink"/>
                </a:solidFill>
                <a:latin typeface="Roboto"/>
                <a:ea typeface="Roboto"/>
                <a:cs typeface="Roboto"/>
                <a:sym typeface="Roboto"/>
              </a:rPr>
            </a:br>
            <a:r>
              <a:rPr lang="en" sz="1500" dirty="0">
                <a:solidFill>
                  <a:schemeClr val="tx1"/>
                </a:solidFill>
                <a:latin typeface="Roboto"/>
                <a:ea typeface="Roboto"/>
                <a:cs typeface="Roboto"/>
                <a:sym typeface="Roboto"/>
              </a:rPr>
              <a:t>Commentaires regroupés par page et par groupe de pages, affichés par balise. Aucune connexion requise. </a:t>
            </a:r>
            <a:endParaRPr sz="1500" dirty="0">
              <a:solidFill>
                <a:schemeClr val="tx1"/>
              </a:solidFill>
              <a:latin typeface="Roboto"/>
              <a:ea typeface="Roboto"/>
              <a:cs typeface="Roboto"/>
              <a:sym typeface="Roboto"/>
            </a:endParaRPr>
          </a:p>
        </p:txBody>
      </p:sp>
      <p:pic>
        <p:nvPicPr>
          <p:cNvPr id="113" name="Google Shape;113;p18"/>
          <p:cNvPicPr preferRelativeResize="0"/>
          <p:nvPr>
            <p:custDataLst>
              <p:tags r:id="rId3"/>
            </p:custDataLst>
          </p:nvPr>
        </p:nvPicPr>
        <p:blipFill>
          <a:blip r:embed="rId9">
            <a:alphaModFix/>
          </a:blip>
          <a:stretch>
            <a:fillRect/>
          </a:stretch>
        </p:blipFill>
        <p:spPr>
          <a:xfrm>
            <a:off x="5995400" y="2409677"/>
            <a:ext cx="2654352" cy="1260475"/>
          </a:xfrm>
          <a:prstGeom prst="rect">
            <a:avLst/>
          </a:prstGeom>
          <a:noFill/>
          <a:ln>
            <a:noFill/>
          </a:ln>
          <a:effectLst>
            <a:outerShdw blurRad="57150" dist="19050" dir="5400000" algn="bl" rotWithShape="0">
              <a:srgbClr val="000000">
                <a:alpha val="50000"/>
              </a:srgbClr>
            </a:outerShdw>
          </a:effectLst>
        </p:spPr>
      </p:pic>
      <p:pic>
        <p:nvPicPr>
          <p:cNvPr id="114" name="Google Shape;114;p18"/>
          <p:cNvPicPr preferRelativeResize="0"/>
          <p:nvPr>
            <p:custDataLst>
              <p:tags r:id="rId4"/>
            </p:custDataLst>
          </p:nvPr>
        </p:nvPicPr>
        <p:blipFill>
          <a:blip r:embed="rId10">
            <a:alphaModFix/>
          </a:blip>
          <a:stretch>
            <a:fillRect/>
          </a:stretch>
        </p:blipFill>
        <p:spPr>
          <a:xfrm>
            <a:off x="6342938" y="3830148"/>
            <a:ext cx="1959276" cy="1260475"/>
          </a:xfrm>
          <a:prstGeom prst="rect">
            <a:avLst/>
          </a:prstGeom>
          <a:noFill/>
          <a:ln>
            <a:noFill/>
          </a:ln>
          <a:effectLst>
            <a:outerShdw blurRad="57150" dist="19050" dir="5400000" algn="bl" rotWithShape="0">
              <a:srgbClr val="000000">
                <a:alpha val="50000"/>
              </a:srgbClr>
            </a:outerShdw>
          </a:effectLst>
        </p:spPr>
      </p:pic>
      <p:pic>
        <p:nvPicPr>
          <p:cNvPr id="115" name="Google Shape;115;p18"/>
          <p:cNvPicPr preferRelativeResize="0"/>
          <p:nvPr>
            <p:custDataLst>
              <p:tags r:id="rId5"/>
            </p:custDataLst>
          </p:nvPr>
        </p:nvPicPr>
        <p:blipFill>
          <a:blip r:embed="rId11">
            <a:alphaModFix/>
          </a:blip>
          <a:stretch>
            <a:fillRect/>
          </a:stretch>
        </p:blipFill>
        <p:spPr>
          <a:xfrm>
            <a:off x="5889249" y="744477"/>
            <a:ext cx="3064252" cy="1403825"/>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p:nvPr>
            <p:custDataLst>
              <p:tags r:id="rId1"/>
            </p:custDataLst>
          </p:nvPr>
        </p:nvSpPr>
        <p:spPr>
          <a:xfrm>
            <a:off x="778650" y="2006450"/>
            <a:ext cx="7674000" cy="861000"/>
          </a:xfrm>
          <a:prstGeom prst="rect">
            <a:avLst/>
          </a:prstGeom>
          <a:noFill/>
          <a:ln>
            <a:noFill/>
          </a:ln>
        </p:spPr>
        <p:txBody>
          <a:bodyPr spcFirstLastPara="1" wrap="square" lIns="91425" tIns="91425" rIns="91425" bIns="91425" anchor="t" anchorCtr="0">
            <a:noAutofit/>
          </a:bodyPr>
          <a:lstStyle/>
          <a:p>
            <a:pPr marL="0" lvl="0" indent="0" algn="ctr" rtl="0">
              <a:spcBef>
                <a:spcPct val="0"/>
              </a:spcBef>
              <a:spcAft>
                <a:spcPct val="0"/>
              </a:spcAft>
              <a:buNone/>
            </a:pPr>
            <a:r>
              <a:rPr lang="en" sz="3500">
                <a:latin typeface="Roboto"/>
                <a:ea typeface="Roboto"/>
                <a:cs typeface="Roboto"/>
                <a:sym typeface="Roboto"/>
              </a:rPr>
              <a:t>Comment ça se passe jusqu’ici</a:t>
            </a:r>
            <a:endParaRPr sz="3500">
              <a:latin typeface="Roboto"/>
              <a:ea typeface="Roboto"/>
              <a:cs typeface="Roboto"/>
              <a:sym typeface="Roboto"/>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En chiffres</a:t>
            </a:r>
            <a:endParaRPr/>
          </a:p>
        </p:txBody>
      </p:sp>
      <p:sp>
        <p:nvSpPr>
          <p:cNvPr id="126" name="Google Shape;126;p20"/>
          <p:cNvSpPr txBox="1"/>
          <p:nvPr>
            <p:custDataLst>
              <p:tags r:id="rId2"/>
            </p:custDataLst>
          </p:nvPr>
        </p:nvSpPr>
        <p:spPr>
          <a:xfrm>
            <a:off x="4025350" y="328940"/>
            <a:ext cx="4781675" cy="3987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ct val="0"/>
              </a:spcBef>
              <a:spcAft>
                <a:spcPct val="0"/>
              </a:spcAft>
              <a:buClr>
                <a:schemeClr val="dk1"/>
              </a:buClr>
              <a:buSzPts val="1800"/>
              <a:buFont typeface="Roboto"/>
              <a:buChar char="●"/>
            </a:pPr>
            <a:r>
              <a:rPr lang="en" sz="1500" dirty="0">
                <a:latin typeface="Roboto"/>
                <a:ea typeface="Roboto"/>
                <a:cs typeface="Roboto"/>
                <a:sym typeface="Roboto"/>
              </a:rPr>
              <a:t>Commentaires recueillis à ce jour : plus de 57 000</a:t>
            </a:r>
            <a:endParaRPr sz="1500" dirty="0">
              <a:latin typeface="Roboto"/>
              <a:ea typeface="Roboto"/>
              <a:cs typeface="Roboto"/>
              <a:sym typeface="Roboto"/>
            </a:endParaRPr>
          </a:p>
          <a:p>
            <a:pPr marL="457200" lvl="0" indent="-342900" algn="l" rtl="0">
              <a:lnSpc>
                <a:spcPct val="115000"/>
              </a:lnSpc>
              <a:spcBef>
                <a:spcPts val="1000"/>
              </a:spcBef>
              <a:spcAft>
                <a:spcPct val="0"/>
              </a:spcAft>
              <a:buClr>
                <a:schemeClr val="dk1"/>
              </a:buClr>
              <a:buSzPts val="1800"/>
              <a:buFont typeface="Roboto"/>
              <a:buChar char="●"/>
            </a:pPr>
            <a:r>
              <a:rPr lang="en" sz="1500" dirty="0">
                <a:latin typeface="Roboto"/>
                <a:ea typeface="Roboto"/>
                <a:cs typeface="Roboto"/>
                <a:sym typeface="Roboto"/>
              </a:rPr>
              <a:t>Collecte actuelle sur 364 pages</a:t>
            </a:r>
            <a:endParaRPr sz="1500" dirty="0">
              <a:latin typeface="Roboto"/>
              <a:ea typeface="Roboto"/>
              <a:cs typeface="Roboto"/>
              <a:sym typeface="Roboto"/>
            </a:endParaRPr>
          </a:p>
          <a:p>
            <a:pPr marL="457200" lvl="0" indent="-342900" algn="l" rtl="0">
              <a:lnSpc>
                <a:spcPct val="115000"/>
              </a:lnSpc>
              <a:spcBef>
                <a:spcPts val="1000"/>
              </a:spcBef>
              <a:spcAft>
                <a:spcPct val="0"/>
              </a:spcAft>
              <a:buClr>
                <a:schemeClr val="dk1"/>
              </a:buClr>
              <a:buSzPts val="1800"/>
              <a:buFont typeface="Roboto"/>
              <a:buChar char="●"/>
            </a:pPr>
            <a:r>
              <a:rPr lang="en" sz="1500" dirty="0">
                <a:latin typeface="Roboto"/>
                <a:ea typeface="Roboto"/>
                <a:cs typeface="Roboto"/>
                <a:sym typeface="Roboto"/>
              </a:rPr>
              <a:t>Nombre moyen de commentaires quotidiens : 600 à 650</a:t>
            </a:r>
            <a:endParaRPr sz="1500" dirty="0">
              <a:latin typeface="Roboto"/>
              <a:ea typeface="Roboto"/>
              <a:cs typeface="Roboto"/>
              <a:sym typeface="Roboto"/>
            </a:endParaRPr>
          </a:p>
          <a:p>
            <a:pPr marL="457200" lvl="0" indent="-342900" algn="l" rtl="0">
              <a:lnSpc>
                <a:spcPct val="115000"/>
              </a:lnSpc>
              <a:spcBef>
                <a:spcPts val="1000"/>
              </a:spcBef>
              <a:spcAft>
                <a:spcPct val="0"/>
              </a:spcAft>
              <a:buClr>
                <a:schemeClr val="dk1"/>
              </a:buClr>
              <a:buSzPts val="1800"/>
              <a:buFont typeface="Roboto"/>
              <a:buChar char="●"/>
            </a:pPr>
            <a:r>
              <a:rPr lang="en" sz="1500" dirty="0">
                <a:latin typeface="Roboto"/>
                <a:ea typeface="Roboto"/>
                <a:cs typeface="Roboto"/>
                <a:sym typeface="Roboto"/>
              </a:rPr>
              <a:t>Ministères concernés : 5</a:t>
            </a:r>
            <a:endParaRPr sz="1500" dirty="0">
              <a:latin typeface="Roboto"/>
              <a:ea typeface="Roboto"/>
              <a:cs typeface="Roboto"/>
              <a:sym typeface="Roboto"/>
            </a:endParaRPr>
          </a:p>
          <a:p>
            <a:pPr marL="914400" lvl="1" indent="-342900" algn="l" rtl="0">
              <a:lnSpc>
                <a:spcPct val="115000"/>
              </a:lnSpc>
              <a:spcBef>
                <a:spcPts val="1000"/>
              </a:spcBef>
              <a:spcAft>
                <a:spcPct val="0"/>
              </a:spcAft>
              <a:buClr>
                <a:schemeClr val="dk1"/>
              </a:buClr>
              <a:buSzPts val="1800"/>
              <a:buFont typeface="Roboto"/>
              <a:buChar char="○"/>
            </a:pPr>
            <a:r>
              <a:rPr lang="en" sz="1500" dirty="0">
                <a:latin typeface="Roboto"/>
                <a:ea typeface="Roboto"/>
                <a:cs typeface="Roboto"/>
                <a:sym typeface="Roboto"/>
              </a:rPr>
              <a:t>Agencve du revenu du Canada (ARC)</a:t>
            </a:r>
            <a:endParaRPr sz="1500" dirty="0">
              <a:latin typeface="Roboto"/>
              <a:ea typeface="Roboto"/>
              <a:cs typeface="Roboto"/>
              <a:sym typeface="Roboto"/>
            </a:endParaRPr>
          </a:p>
          <a:p>
            <a:pPr marL="914400" lvl="1" indent="-342900" algn="l" rtl="0">
              <a:lnSpc>
                <a:spcPct val="115000"/>
              </a:lnSpc>
              <a:spcBef>
                <a:spcPts val="1000"/>
              </a:spcBef>
              <a:spcAft>
                <a:spcPct val="0"/>
              </a:spcAft>
              <a:buClr>
                <a:schemeClr val="dk1"/>
              </a:buClr>
              <a:buSzPts val="1800"/>
              <a:buFont typeface="Roboto"/>
              <a:buChar char="○"/>
            </a:pPr>
            <a:r>
              <a:rPr lang="en" sz="1500" dirty="0">
                <a:latin typeface="Roboto"/>
                <a:ea typeface="Roboto"/>
                <a:cs typeface="Roboto"/>
                <a:sym typeface="Roboto"/>
              </a:rPr>
              <a:t>Agence de la santé publique </a:t>
            </a:r>
            <a:r>
              <a:rPr lang="en-CA" sz="1500" dirty="0">
                <a:latin typeface="Roboto"/>
                <a:ea typeface="Roboto"/>
                <a:cs typeface="Roboto"/>
                <a:sym typeface="Roboto"/>
              </a:rPr>
              <a:t>du Canada</a:t>
            </a:r>
            <a:r>
              <a:rPr lang="en" sz="1500" dirty="0">
                <a:latin typeface="Roboto"/>
                <a:ea typeface="Roboto"/>
                <a:cs typeface="Roboto"/>
                <a:sym typeface="Roboto"/>
              </a:rPr>
              <a:t> et Santé Canada</a:t>
            </a:r>
            <a:endParaRPr sz="1500" dirty="0">
              <a:latin typeface="Roboto"/>
              <a:ea typeface="Roboto"/>
              <a:cs typeface="Roboto"/>
              <a:sym typeface="Roboto"/>
            </a:endParaRPr>
          </a:p>
          <a:p>
            <a:pPr marL="914400" lvl="1" indent="-342900" algn="l" rtl="0">
              <a:lnSpc>
                <a:spcPct val="115000"/>
              </a:lnSpc>
              <a:spcBef>
                <a:spcPts val="1000"/>
              </a:spcBef>
              <a:spcAft>
                <a:spcPct val="0"/>
              </a:spcAft>
              <a:buClr>
                <a:schemeClr val="dk1"/>
              </a:buClr>
              <a:buSzPts val="1800"/>
              <a:buFont typeface="Roboto"/>
              <a:buChar char="○"/>
            </a:pPr>
            <a:r>
              <a:rPr lang="fr-FR" sz="1500" dirty="0">
                <a:latin typeface="Roboto"/>
                <a:ea typeface="Roboto"/>
                <a:cs typeface="Roboto"/>
                <a:sym typeface="Roboto"/>
              </a:rPr>
              <a:t>Innovation, Sciences et Développement économique Canada (ISDE)</a:t>
            </a:r>
            <a:endParaRPr sz="1500" dirty="0">
              <a:latin typeface="Roboto"/>
              <a:ea typeface="Roboto"/>
              <a:cs typeface="Roboto"/>
              <a:sym typeface="Roboto"/>
            </a:endParaRPr>
          </a:p>
          <a:p>
            <a:pPr marL="914400" lvl="1" indent="-342900" algn="l" rtl="0">
              <a:lnSpc>
                <a:spcPct val="115000"/>
              </a:lnSpc>
              <a:spcBef>
                <a:spcPts val="1000"/>
              </a:spcBef>
              <a:spcAft>
                <a:spcPct val="0"/>
              </a:spcAft>
              <a:buClr>
                <a:schemeClr val="dk1"/>
              </a:buClr>
              <a:buSzPts val="1800"/>
              <a:buFont typeface="Roboto"/>
              <a:buChar char="○"/>
            </a:pPr>
            <a:r>
              <a:rPr lang="en" sz="1500" dirty="0">
                <a:latin typeface="Roboto"/>
                <a:ea typeface="Roboto"/>
                <a:cs typeface="Roboto"/>
                <a:sym typeface="Roboto"/>
              </a:rPr>
              <a:t>Affaires mondiales Canada (AMC)</a:t>
            </a:r>
            <a:endParaRPr sz="1500" dirty="0">
              <a:latin typeface="Roboto"/>
              <a:ea typeface="Roboto"/>
              <a:cs typeface="Roboto"/>
              <a:sym typeface="Roboto"/>
            </a:endParaRPr>
          </a:p>
          <a:p>
            <a:pPr marL="914400" lvl="1" indent="-342900" algn="l" rtl="0">
              <a:lnSpc>
                <a:spcPct val="115000"/>
              </a:lnSpc>
              <a:spcBef>
                <a:spcPts val="1000"/>
              </a:spcBef>
              <a:spcAft>
                <a:spcPts val="1000"/>
              </a:spcAft>
              <a:buClr>
                <a:schemeClr val="dk1"/>
              </a:buClr>
              <a:buSzPts val="1800"/>
              <a:buFont typeface="Roboto"/>
              <a:buChar char="○"/>
            </a:pPr>
            <a:r>
              <a:rPr lang="en" sz="1500" dirty="0">
                <a:latin typeface="Roboto"/>
                <a:ea typeface="Roboto"/>
                <a:cs typeface="Roboto"/>
                <a:sym typeface="Roboto"/>
              </a:rPr>
              <a:t>Ministère des Finances Canada</a:t>
            </a:r>
            <a:endParaRPr sz="1500" dirty="0">
              <a:latin typeface="Roboto"/>
              <a:ea typeface="Roboto"/>
              <a:cs typeface="Roboto"/>
              <a:sym typeface="Roboto"/>
            </a:endParaRPr>
          </a:p>
        </p:txBody>
      </p:sp>
      <p:pic>
        <p:nvPicPr>
          <p:cNvPr id="127" name="Google Shape;127;p20"/>
          <p:cNvPicPr preferRelativeResize="0"/>
          <p:nvPr>
            <p:custDataLst>
              <p:tags r:id="rId3"/>
            </p:custDataLst>
          </p:nvPr>
        </p:nvPicPr>
        <p:blipFill>
          <a:blip r:embed="rId6">
            <a:alphaModFix/>
          </a:blip>
          <a:stretch>
            <a:fillRect/>
          </a:stretch>
        </p:blipFill>
        <p:spPr>
          <a:xfrm>
            <a:off x="336975" y="1070050"/>
            <a:ext cx="3602076" cy="3602076"/>
          </a:xfrm>
          <a:prstGeom prst="rect">
            <a:avLst/>
          </a:prstGeom>
          <a:noFill/>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custDataLst>
              <p:tags r:id="rId1"/>
            </p:custDataLst>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2 types de mise en œuvre</a:t>
            </a:r>
            <a:endParaRPr/>
          </a:p>
        </p:txBody>
      </p:sp>
      <p:sp>
        <p:nvSpPr>
          <p:cNvPr id="133" name="Google Shape;133;p21"/>
          <p:cNvSpPr txBox="1"/>
          <p:nvPr>
            <p:custDataLst>
              <p:tags r:id="rId2"/>
            </p:custDataLst>
          </p:nvPr>
        </p:nvSpPr>
        <p:spPr>
          <a:xfrm>
            <a:off x="57150" y="546650"/>
            <a:ext cx="4686782" cy="477486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endParaRPr sz="1900" dirty="0">
              <a:latin typeface="Roboto"/>
              <a:ea typeface="Roboto"/>
              <a:cs typeface="Roboto"/>
              <a:sym typeface="Roboto"/>
            </a:endParaRPr>
          </a:p>
          <a:p>
            <a:pPr marL="457200" lvl="0" indent="-349250" algn="l" rtl="0">
              <a:spcBef>
                <a:spcPct val="0"/>
              </a:spcBef>
              <a:spcAft>
                <a:spcPct val="0"/>
              </a:spcAft>
              <a:buSzPts val="1900"/>
              <a:buFont typeface="Roboto"/>
              <a:buAutoNum type="arabicParenR"/>
            </a:pPr>
            <a:r>
              <a:rPr lang="en" sz="1900" b="1" dirty="0">
                <a:latin typeface="Roboto"/>
                <a:ea typeface="Roboto"/>
                <a:cs typeface="Roboto"/>
                <a:sym typeface="Roboto"/>
              </a:rPr>
              <a:t>Avec </a:t>
            </a:r>
            <a:r>
              <a:rPr lang="en" sz="1900" dirty="0">
                <a:latin typeface="Roboto"/>
                <a:ea typeface="Roboto"/>
                <a:cs typeface="Roboto"/>
                <a:sym typeface="Roboto"/>
              </a:rPr>
              <a:t>balisage automatique, au moyen d’un algorithme d’apprentissage automatique. À mesure que les balises sont corrigées et confirmées dans AirTable, le script de classification s’entraîne lui-même. </a:t>
            </a:r>
            <a:endParaRPr sz="1900" dirty="0">
              <a:latin typeface="Roboto"/>
              <a:ea typeface="Roboto"/>
              <a:cs typeface="Roboto"/>
              <a:sym typeface="Roboto"/>
            </a:endParaRPr>
          </a:p>
          <a:p>
            <a:pPr marL="457200" lvl="0" indent="0" algn="l" rtl="0">
              <a:spcBef>
                <a:spcPct val="0"/>
              </a:spcBef>
              <a:spcAft>
                <a:spcPct val="0"/>
              </a:spcAft>
              <a:buNone/>
            </a:pPr>
            <a:endParaRPr sz="1900" dirty="0">
              <a:latin typeface="Roboto"/>
              <a:ea typeface="Roboto"/>
              <a:cs typeface="Roboto"/>
              <a:sym typeface="Roboto"/>
            </a:endParaRPr>
          </a:p>
          <a:p>
            <a:pPr marL="457200" lvl="0" indent="0" algn="l" rtl="0">
              <a:spcBef>
                <a:spcPct val="0"/>
              </a:spcBef>
              <a:spcAft>
                <a:spcPct val="0"/>
              </a:spcAft>
              <a:buNone/>
            </a:pPr>
            <a:endParaRPr sz="1900" dirty="0">
              <a:latin typeface="Roboto"/>
              <a:ea typeface="Roboto"/>
              <a:cs typeface="Roboto"/>
              <a:sym typeface="Roboto"/>
            </a:endParaRPr>
          </a:p>
          <a:p>
            <a:pPr marL="457200" lvl="0" indent="-349250" algn="l" rtl="0">
              <a:spcBef>
                <a:spcPct val="0"/>
              </a:spcBef>
              <a:spcAft>
                <a:spcPct val="0"/>
              </a:spcAft>
              <a:buSzPts val="1900"/>
              <a:buFont typeface="Roboto"/>
              <a:buAutoNum type="arabicParenR"/>
            </a:pPr>
            <a:r>
              <a:rPr lang="en" sz="1900" b="1" dirty="0">
                <a:latin typeface="Roboto"/>
                <a:ea typeface="Roboto"/>
                <a:cs typeface="Roboto"/>
                <a:sym typeface="Roboto"/>
              </a:rPr>
              <a:t>Sans </a:t>
            </a:r>
            <a:r>
              <a:rPr lang="en" sz="1900" dirty="0">
                <a:latin typeface="Roboto"/>
                <a:ea typeface="Roboto"/>
                <a:cs typeface="Roboto"/>
                <a:sym typeface="Roboto"/>
              </a:rPr>
              <a:t>balisage automatique : le balisage est effectué entièrement manuellement dans AirTable. Aucun apprentissage automatique n’est impliqué.</a:t>
            </a:r>
            <a:endParaRPr sz="1900" dirty="0">
              <a:latin typeface="Roboto"/>
              <a:ea typeface="Roboto"/>
              <a:cs typeface="Roboto"/>
              <a:sym typeface="Roboto"/>
            </a:endParaRPr>
          </a:p>
          <a:p>
            <a:pPr marL="0" lvl="0" indent="0" algn="l" rtl="0">
              <a:spcBef>
                <a:spcPct val="0"/>
              </a:spcBef>
              <a:spcAft>
                <a:spcPct val="0"/>
              </a:spcAft>
              <a:buNone/>
            </a:pPr>
            <a:endParaRPr sz="1600" dirty="0">
              <a:latin typeface="Roboto"/>
              <a:ea typeface="Roboto"/>
              <a:cs typeface="Roboto"/>
              <a:sym typeface="Roboto"/>
            </a:endParaRPr>
          </a:p>
        </p:txBody>
      </p:sp>
      <p:pic>
        <p:nvPicPr>
          <p:cNvPr id="134" name="Google Shape;134;p21"/>
          <p:cNvPicPr preferRelativeResize="0"/>
          <p:nvPr>
            <p:custDataLst>
              <p:tags r:id="rId3"/>
            </p:custDataLst>
          </p:nvPr>
        </p:nvPicPr>
        <p:blipFill>
          <a:blip r:embed="rId6">
            <a:alphaModFix/>
          </a:blip>
          <a:stretch>
            <a:fillRect/>
          </a:stretch>
        </p:blipFill>
        <p:spPr>
          <a:xfrm>
            <a:off x="5016450" y="2033108"/>
            <a:ext cx="4070400" cy="2055680"/>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1.14"/>
  <p:tag name="AS_TITLE" val="Aspose.Slides for .NET 4.0 Client Profile"/>
  <p:tag name="AS_VERSION" val="19.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9"/>
</p:tagLst>
</file>

<file path=ppt/tags/tag104.xml><?xml version="1.0" encoding="utf-8"?>
<p:tagLst xmlns:a="http://schemas.openxmlformats.org/drawingml/2006/main" xmlns:r="http://schemas.openxmlformats.org/officeDocument/2006/relationships" xmlns:p="http://schemas.openxmlformats.org/presentationml/2006/main">
  <p:tag name="NUM" val="10"/>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7"/>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11"/>
</p:tagLst>
</file>

<file path=ppt/tags/tag56.xml><?xml version="1.0" encoding="utf-8"?>
<p:tagLst xmlns:a="http://schemas.openxmlformats.org/drawingml/2006/main" xmlns:r="http://schemas.openxmlformats.org/officeDocument/2006/relationships" xmlns:p="http://schemas.openxmlformats.org/presentationml/2006/main">
  <p:tag name="NUM" val="12"/>
</p:tagLst>
</file>

<file path=ppt/tags/tag57.xml><?xml version="1.0" encoding="utf-8"?>
<p:tagLst xmlns:a="http://schemas.openxmlformats.org/drawingml/2006/main" xmlns:r="http://schemas.openxmlformats.org/officeDocument/2006/relationships" xmlns:p="http://schemas.openxmlformats.org/presentationml/2006/main">
  <p:tag name="NUM" val="13"/>
</p:tagLst>
</file>

<file path=ppt/tags/tag58.xml><?xml version="1.0" encoding="utf-8"?>
<p:tagLst xmlns:a="http://schemas.openxmlformats.org/drawingml/2006/main" xmlns:r="http://schemas.openxmlformats.org/officeDocument/2006/relationships" xmlns:p="http://schemas.openxmlformats.org/presentationml/2006/main">
  <p:tag name="NUM" val="14"/>
</p:tagLst>
</file>

<file path=ppt/tags/tag59.xml><?xml version="1.0" encoding="utf-8"?>
<p:tagLst xmlns:a="http://schemas.openxmlformats.org/drawingml/2006/main" xmlns:r="http://schemas.openxmlformats.org/officeDocument/2006/relationships" xmlns:p="http://schemas.openxmlformats.org/presentationml/2006/main">
  <p:tag name="NUM" val="1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6"/>
</p:tagLst>
</file>

<file path=ppt/tags/tag61.xml><?xml version="1.0" encoding="utf-8"?>
<p:tagLst xmlns:a="http://schemas.openxmlformats.org/drawingml/2006/main" xmlns:r="http://schemas.openxmlformats.org/officeDocument/2006/relationships" xmlns:p="http://schemas.openxmlformats.org/presentationml/2006/main">
  <p:tag name="NUM" val="17"/>
</p:tagLst>
</file>

<file path=ppt/tags/tag62.xml><?xml version="1.0" encoding="utf-8"?>
<p:tagLst xmlns:a="http://schemas.openxmlformats.org/drawingml/2006/main" xmlns:r="http://schemas.openxmlformats.org/officeDocument/2006/relationships" xmlns:p="http://schemas.openxmlformats.org/presentationml/2006/main">
  <p:tag name="NUM" val="18"/>
</p:tagLst>
</file>

<file path=ppt/tags/tag63.xml><?xml version="1.0" encoding="utf-8"?>
<p:tagLst xmlns:a="http://schemas.openxmlformats.org/drawingml/2006/main" xmlns:r="http://schemas.openxmlformats.org/officeDocument/2006/relationships" xmlns:p="http://schemas.openxmlformats.org/presentationml/2006/main">
  <p:tag name="NUM" val="19"/>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9"/>
</p:tagLst>
</file>

<file path=ppt/tags/tag79.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1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ptimizatio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timization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2088</Words>
  <Application>Microsoft Office PowerPoint</Application>
  <PresentationFormat>On-screen Show (16:9)</PresentationFormat>
  <Paragraphs>206</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Barlow Medium</vt:lpstr>
      <vt:lpstr>Roboto</vt:lpstr>
      <vt:lpstr>Barlow SemiBold</vt:lpstr>
      <vt:lpstr>Helvetica Neue</vt:lpstr>
      <vt:lpstr>Calibri</vt:lpstr>
      <vt:lpstr>Optimization</vt:lpstr>
      <vt:lpstr>Projet pilote de rétroaction des utilisateurs – comment ça se passe  Recueillir une rétroaction afin de concevoir un contenu en se fondant sur les données probantes</vt:lpstr>
      <vt:lpstr>Nouvelle addition à la gamme existante d’outils d’analyse et de recherche</vt:lpstr>
      <vt:lpstr>La rétroaction au niveau de la page soutient l’amélioration continue </vt:lpstr>
      <vt:lpstr>Les gens ont-ils trouvé ce qu’ils cherchaient?</vt:lpstr>
      <vt:lpstr>Outils permettant de saisir et de gérer les données</vt:lpstr>
      <vt:lpstr>Trois façons d’accéder aux commentaires et de les gérer</vt:lpstr>
      <vt:lpstr>PowerPoint Presentation</vt:lpstr>
      <vt:lpstr>En chiffres</vt:lpstr>
      <vt:lpstr>2 types de mise en œuvre</vt:lpstr>
      <vt:lpstr>PowerPoint Presentation</vt:lpstr>
      <vt:lpstr>Types de preuves que nous attendions de la rétroaction des utilisateurs </vt:lpstr>
      <vt:lpstr>Autres moyens d’utiliser la rétroaction pour une amélioration continue</vt:lpstr>
      <vt:lpstr>Planification : Identification et priorisation des principales tâches</vt:lpstr>
      <vt:lpstr>Conception du contenu : Identification d’un écart de contenu – ingrédients de vaccins</vt:lpstr>
      <vt:lpstr>Conception du contenu : Convivialité de la page – Plan d’intervention économique</vt:lpstr>
      <vt:lpstr>Conception et interaction : Calculateur des frais de bureau à domicile de l’ARC</vt:lpstr>
      <vt:lpstr>Conception du contenu : Navigation</vt:lpstr>
      <vt:lpstr>Mesure : Scénarios prêts à l’emploi pour les études d’utilisabilité</vt:lpstr>
      <vt:lpstr>PowerPoint Presentation</vt:lpstr>
      <vt:lpstr>Défis liés au balisage</vt:lpstr>
      <vt:lpstr>Saisir le sens des commentaires </vt:lpstr>
      <vt:lpstr>Défis techniques</vt:lpstr>
      <vt:lpstr>PowerPoint Presentation</vt:lpstr>
      <vt:lpstr>Mise en œuvre en dehors du  Service Web géré (SWG)</vt:lpstr>
      <vt:lpstr>Expérimentation des options « Qu’est-ce qui n’allait pas? »</vt:lpstr>
      <vt:lpstr>Option de communication</vt:lpstr>
      <vt:lpstr>PowerPoint Presentation</vt:lpstr>
      <vt:lpstr>Améliorer le modèle « Signaler un problème »</vt:lpstr>
      <vt:lpstr>Étude de trois types de mise en œuvre</vt:lpstr>
      <vt:lpstr>À la recherche de participants pilotes supplémentaires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pilote de rétroaction des utilisateurs – comment ça se passe  Recueillir une rétroaction afin de concevoir un contenu en se fondant sur les données probantes</dc:title>
  <cp:lastModifiedBy>Manon Duchesne Osborne</cp:lastModifiedBy>
  <cp:revision>11</cp:revision>
  <cp:lastPrinted>2021-02-12T19:16:41Z</cp:lastPrinted>
  <dcterms:created xsi:type="dcterms:W3CDTF">2021-02-12T19:16:41Z</dcterms:created>
  <dcterms:modified xsi:type="dcterms:W3CDTF">2021-02-12T20:00:13Z</dcterms:modified>
</cp:coreProperties>
</file>